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52"/>
  </p:notesMasterIdLst>
  <p:handoutMasterIdLst>
    <p:handoutMasterId r:id="rId53"/>
  </p:handout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 xmlns:p15="http://schemas.microsoft.com/office/powerpoint/2012/main">
        <p15:guide id="1" orient="horz" pos="865">
          <p15:clr>
            <a:srgbClr val="A4A3A4"/>
          </p15:clr>
        </p15:guide>
        <p15:guide id="2" pos="547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otherAlto" initials="A" lastIdx="1" clrIdx="0"/>
  <p:cmAuthor id="1" name="Kelly Hegedus" initials="KH" lastIdx="3" clrIdx="1"/>
  <p:cmAuthor id="2" name="Sue Wong" initials="sw"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787"/>
    <a:srgbClr val="BAE18F"/>
    <a:srgbClr val="F5C040"/>
    <a:srgbClr val="A5D028"/>
    <a:srgbClr val="5BD078"/>
    <a:srgbClr val="E6BA07"/>
    <a:srgbClr val="62883B"/>
    <a:srgbClr val="99CE04"/>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57" autoAdjust="0"/>
    <p:restoredTop sz="95515" autoAdjust="0"/>
  </p:normalViewPr>
  <p:slideViewPr>
    <p:cSldViewPr snapToGrid="0">
      <p:cViewPr varScale="1">
        <p:scale>
          <a:sx n="79" d="100"/>
          <a:sy n="79" d="100"/>
        </p:scale>
        <p:origin x="-960" y="-96"/>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80" d="100"/>
          <a:sy n="80" d="100"/>
        </p:scale>
        <p:origin x="-1974" y="-19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r>
              <a:rPr lang="en-US" smtClean="0"/>
              <a:t>c 2012 CCI Learning Solutions Inc.</a:t>
            </a: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sldNum="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 name="Footer Placeholder 1"/>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800"/>
            </a:lvl1pPr>
          </a:lstStyle>
          <a:p>
            <a:r>
              <a:rPr lang="en-US" smtClean="0"/>
              <a:t>c 2012 CCI Learning Solutions Inc.</a:t>
            </a:r>
            <a:endParaRPr lang="en-US" dirty="0"/>
          </a:p>
        </p:txBody>
      </p:sp>
      <p:sp>
        <p:nvSpPr>
          <p:cNvPr id="3" name="Slide Number Placeholder 2"/>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000"/>
            </a:lvl1pPr>
          </a:lstStyle>
          <a:p>
            <a:fld id="{32D8EC28-76E4-40E2-A4E4-3E26D4495A20}" type="slidenum">
              <a:rPr lang="en-US" smtClean="0"/>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sldNum="0" ftr="0"/>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dirty="0" smtClean="0"/>
              <a:t>Internet and Computing Core Certification Guide 	Computing Fundamentals</a:t>
            </a:r>
            <a:endParaRPr lang="en-CA" dirty="0"/>
          </a:p>
        </p:txBody>
      </p:sp>
    </p:spTree>
    <p:extLst>
      <p:ext uri="{BB962C8B-B14F-4D97-AF65-F5344CB8AC3E}">
        <p14:creationId xmlns:p14="http://schemas.microsoft.com/office/powerpoint/2010/main" val="2005942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62</a:t>
            </a:r>
          </a:p>
          <a:p>
            <a:r>
              <a:rPr lang="en-US" dirty="0" smtClean="0"/>
              <a:t>Objective 1.1, 2.3</a:t>
            </a:r>
          </a:p>
          <a:p>
            <a:endParaRPr lang="en-US" baseline="0" dirty="0" smtClean="0"/>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63</a:t>
            </a:r>
          </a:p>
          <a:p>
            <a:r>
              <a:rPr lang="en-US" dirty="0" smtClean="0"/>
              <a:t>Objective 2.1</a:t>
            </a:r>
          </a:p>
        </p:txBody>
      </p:sp>
    </p:spTree>
    <p:extLst>
      <p:ext uri="{BB962C8B-B14F-4D97-AF65-F5344CB8AC3E}">
        <p14:creationId xmlns:p14="http://schemas.microsoft.com/office/powerpoint/2010/main" val="1349943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63</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63</a:t>
            </a:r>
          </a:p>
          <a:p>
            <a:r>
              <a:rPr lang="en-US" dirty="0" smtClean="0"/>
              <a:t>Objective 1.1</a:t>
            </a:r>
          </a:p>
          <a:p>
            <a:endParaRPr lang="en-US" baseline="0" dirty="0" smtClean="0"/>
          </a:p>
          <a:p>
            <a:endParaRPr lang="en-US" baseline="0" dirty="0" smtClean="0"/>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64</a:t>
            </a:r>
          </a:p>
          <a:p>
            <a:r>
              <a:rPr lang="en-US" dirty="0" smtClean="0"/>
              <a:t>Objective 1.1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64</a:t>
            </a:r>
          </a:p>
          <a:p>
            <a:r>
              <a:rPr lang="en-US" dirty="0" smtClean="0"/>
              <a:t>Objective 1.1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64</a:t>
            </a:r>
          </a:p>
          <a:p>
            <a:r>
              <a:rPr lang="en-US" dirty="0" smtClean="0"/>
              <a:t>Objective 1.1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64</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65</a:t>
            </a:r>
          </a:p>
          <a:p>
            <a:r>
              <a:rPr lang="en-US" dirty="0" smtClean="0"/>
              <a:t>Objective 1.1</a:t>
            </a:r>
          </a:p>
          <a:p>
            <a:endParaRPr lang="en-US" dirty="0"/>
          </a:p>
        </p:txBody>
      </p:sp>
    </p:spTree>
    <p:extLst>
      <p:ext uri="{BB962C8B-B14F-4D97-AF65-F5344CB8AC3E}">
        <p14:creationId xmlns:p14="http://schemas.microsoft.com/office/powerpoint/2010/main" val="13778552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65</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59</a:t>
            </a:r>
          </a:p>
          <a:p>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65</a:t>
            </a:r>
          </a:p>
          <a:p>
            <a:r>
              <a:rPr lang="en-US" dirty="0" smtClean="0"/>
              <a:t>Objective 1.1</a:t>
            </a:r>
          </a:p>
        </p:txBody>
      </p:sp>
    </p:spTree>
    <p:extLst>
      <p:ext uri="{BB962C8B-B14F-4D97-AF65-F5344CB8AC3E}">
        <p14:creationId xmlns:p14="http://schemas.microsoft.com/office/powerpoint/2010/main" val="1349943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65</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66</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66</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66-67</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67</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67</a:t>
            </a:r>
          </a:p>
          <a:p>
            <a:r>
              <a:rPr lang="en-US" dirty="0" smtClean="0"/>
              <a:t>Objective 2.1</a:t>
            </a:r>
          </a:p>
        </p:txBody>
      </p:sp>
    </p:spTree>
    <p:extLst>
      <p:ext uri="{BB962C8B-B14F-4D97-AF65-F5344CB8AC3E}">
        <p14:creationId xmlns:p14="http://schemas.microsoft.com/office/powerpoint/2010/main" val="1349943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67-68</a:t>
            </a:r>
          </a:p>
          <a:p>
            <a:r>
              <a:rPr lang="en-US" dirty="0" smtClean="0"/>
              <a:t>Objective 2.1</a:t>
            </a:r>
          </a:p>
        </p:txBody>
      </p:sp>
    </p:spTree>
    <p:extLst>
      <p:ext uri="{BB962C8B-B14F-4D97-AF65-F5344CB8AC3E}">
        <p14:creationId xmlns:p14="http://schemas.microsoft.com/office/powerpoint/2010/main" val="1349943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68</a:t>
            </a:r>
          </a:p>
          <a:p>
            <a:r>
              <a:rPr lang="en-US" dirty="0" smtClean="0"/>
              <a:t>Objective 1.1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69</a:t>
            </a:r>
          </a:p>
          <a:p>
            <a:r>
              <a:rPr lang="en-US" dirty="0" smtClean="0"/>
              <a:t>Objective 2.3</a:t>
            </a:r>
          </a:p>
          <a:p>
            <a:endParaRPr lang="en-US" dirty="0" smtClean="0"/>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59</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70</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70</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70-71</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71</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71</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71</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72</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72</a:t>
            </a:r>
          </a:p>
          <a:p>
            <a:r>
              <a:rPr lang="en-US" dirty="0" smtClean="0"/>
              <a:t>Objective 2.1</a:t>
            </a:r>
          </a:p>
        </p:txBody>
      </p:sp>
    </p:spTree>
    <p:extLst>
      <p:ext uri="{BB962C8B-B14F-4D97-AF65-F5344CB8AC3E}">
        <p14:creationId xmlns:p14="http://schemas.microsoft.com/office/powerpoint/2010/main" val="13499435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72-73</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73</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60</a:t>
            </a:r>
          </a:p>
          <a:p>
            <a:r>
              <a:rPr lang="en-US" dirty="0" smtClean="0"/>
              <a:t>Objective 1.1, 2.3</a:t>
            </a:r>
          </a:p>
        </p:txBody>
      </p:sp>
    </p:spTree>
    <p:extLst>
      <p:ext uri="{BB962C8B-B14F-4D97-AF65-F5344CB8AC3E}">
        <p14:creationId xmlns:p14="http://schemas.microsoft.com/office/powerpoint/2010/main" val="13499435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73</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73</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74</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74</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74</a:t>
            </a:r>
          </a:p>
          <a:p>
            <a:r>
              <a:rPr lang="en-US" dirty="0" smtClean="0"/>
              <a:t>Objective 2.1</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75</a:t>
            </a:r>
            <a:endParaRPr lang="en-US" dirty="0" smtClean="0"/>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75</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77</a:t>
            </a:r>
          </a:p>
          <a:p>
            <a:endParaRPr lang="en-US" baseline="0" dirty="0" smtClean="0"/>
          </a:p>
          <a:p>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77-78</a:t>
            </a:r>
          </a:p>
        </p:txBody>
      </p:sp>
    </p:spTree>
    <p:extLst>
      <p:ext uri="{BB962C8B-B14F-4D97-AF65-F5344CB8AC3E}">
        <p14:creationId xmlns:p14="http://schemas.microsoft.com/office/powerpoint/2010/main" val="39297243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77-78</a:t>
            </a:r>
          </a:p>
        </p:txBody>
      </p:sp>
    </p:spTree>
    <p:extLst>
      <p:ext uri="{BB962C8B-B14F-4D97-AF65-F5344CB8AC3E}">
        <p14:creationId xmlns:p14="http://schemas.microsoft.com/office/powerpoint/2010/main" val="392972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60</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77-78</a:t>
            </a:r>
          </a:p>
          <a:p>
            <a:endParaRPr lang="en-US" dirty="0"/>
          </a:p>
        </p:txBody>
      </p:sp>
    </p:spTree>
    <p:extLst>
      <p:ext uri="{BB962C8B-B14F-4D97-AF65-F5344CB8AC3E}">
        <p14:creationId xmlns:p14="http://schemas.microsoft.com/office/powerpoint/2010/main" val="1027019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60</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60</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61</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61</a:t>
            </a:r>
          </a:p>
          <a:p>
            <a:r>
              <a:rPr lang="en-US" dirty="0" smtClean="0"/>
              <a:t>Objective 1.1, 2.3</a:t>
            </a:r>
          </a:p>
          <a:p>
            <a:endParaRPr lang="en-US" dirty="0" smtClean="0"/>
          </a:p>
        </p:txBody>
      </p:sp>
    </p:spTree>
    <p:extLst>
      <p:ext uri="{BB962C8B-B14F-4D97-AF65-F5344CB8AC3E}">
        <p14:creationId xmlns:p14="http://schemas.microsoft.com/office/powerpoint/2010/main" val="1349943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IIG Vietnam.</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Cambria" panose="020405030504060302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mbria" panose="0204050305040603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199" y="322729"/>
            <a:ext cx="8269941" cy="833718"/>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mbria" panose="02040503050406030204" pitchFamily="18"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IIG Vietnam.</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spcBef>
          <a:spcPts val="800"/>
        </a:spcBef>
        <a:spcAft>
          <a:spcPct val="0"/>
        </a:spcAft>
        <a:buClr>
          <a:schemeClr val="tx1"/>
        </a:buClr>
        <a:buFont typeface="Arial" pitchFamily="34" charset="0"/>
        <a:buChar char="•"/>
        <a:defRPr sz="2800">
          <a:solidFill>
            <a:schemeClr val="tx1"/>
          </a:solidFill>
          <a:latin typeface="Cambria" panose="02040503050406030204" pitchFamily="18" charset="0"/>
          <a:ea typeface="+mn-ea"/>
          <a:cs typeface="Arial" pitchFamily="34" charset="0"/>
        </a:defRPr>
      </a:lvl1pPr>
      <a:lvl2pPr marL="625475" indent="-285750" algn="l" rtl="0" eaLnBrk="0" fontAlgn="base" hangingPunct="0">
        <a:spcBef>
          <a:spcPts val="800"/>
        </a:spcBef>
        <a:spcAft>
          <a:spcPct val="0"/>
        </a:spcAft>
        <a:buFont typeface="Arial Narrow" pitchFamily="34" charset="0"/>
        <a:buChar char="−"/>
        <a:defRPr sz="2400">
          <a:solidFill>
            <a:schemeClr val="tx1"/>
          </a:solidFill>
          <a:latin typeface="Cambria" panose="02040503050406030204" pitchFamily="18" charset="0"/>
          <a:cs typeface="Arial" pitchFamily="34" charset="0"/>
        </a:defRPr>
      </a:lvl2pPr>
      <a:lvl3pPr marL="971550" indent="-231775" algn="l" rtl="0" eaLnBrk="0" fontAlgn="base" hangingPunct="0">
        <a:spcBef>
          <a:spcPts val="800"/>
        </a:spcBef>
        <a:spcAft>
          <a:spcPct val="0"/>
        </a:spcAft>
        <a:buFont typeface="Arial Narrow" pitchFamily="34" charset="0"/>
        <a:buChar char="−"/>
        <a:defRPr sz="2000">
          <a:solidFill>
            <a:schemeClr val="tx1"/>
          </a:solidFill>
          <a:latin typeface="Cambria" panose="02040503050406030204" pitchFamily="18" charset="0"/>
          <a:cs typeface="Arial" pitchFamily="34" charset="0"/>
        </a:defRPr>
      </a:lvl3pPr>
      <a:lvl4pPr marL="1317625" indent="-231775" algn="l" rtl="0" eaLnBrk="0" fontAlgn="base" hangingPunct="0">
        <a:spcBef>
          <a:spcPts val="800"/>
        </a:spcBef>
        <a:spcAft>
          <a:spcPct val="0"/>
        </a:spcAft>
        <a:buFont typeface="Arial" pitchFamily="34" charset="0"/>
        <a:buChar char="◦"/>
        <a:defRPr sz="1800">
          <a:solidFill>
            <a:schemeClr val="tx1"/>
          </a:solidFill>
          <a:latin typeface="Cambria" panose="02040503050406030204" pitchFamily="18" charset="0"/>
          <a:cs typeface="Arial" pitchFamily="34" charset="0"/>
        </a:defRPr>
      </a:lvl4pPr>
      <a:lvl5pPr marL="1663700" indent="-231775" algn="l" rtl="0" eaLnBrk="0" fontAlgn="base" hangingPunct="0">
        <a:spcBef>
          <a:spcPts val="800"/>
        </a:spcBef>
        <a:spcAft>
          <a:spcPct val="0"/>
        </a:spcAft>
        <a:buClr>
          <a:schemeClr val="tx1"/>
        </a:buClr>
        <a:buFont typeface="Arial" pitchFamily="34" charset="0"/>
        <a:buChar char="◦"/>
        <a:defRPr sz="1600">
          <a:solidFill>
            <a:schemeClr val="tx1"/>
          </a:solidFill>
          <a:latin typeface="Cambria" panose="02040503050406030204" pitchFamily="18"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29"/>
            <a:ext cx="6400800" cy="762057"/>
          </a:xfrm>
        </p:spPr>
        <p:txBody>
          <a:bodyPr/>
          <a:lstStyle/>
          <a:p>
            <a:r>
              <a:rPr lang="en-US" sz="4000" b="1" smtClean="0">
                <a:solidFill>
                  <a:schemeClr val="bg1"/>
                </a:solidFill>
              </a:rPr>
              <a:t>Bài </a:t>
            </a:r>
            <a:r>
              <a:rPr lang="en-US" sz="4000" b="1" dirty="0" smtClean="0">
                <a:solidFill>
                  <a:schemeClr val="bg1"/>
                </a:solidFill>
              </a:rPr>
              <a:t>3</a:t>
            </a:r>
            <a:r>
              <a:rPr lang="en-US" sz="4000" b="1" smtClean="0">
                <a:solidFill>
                  <a:schemeClr val="bg1"/>
                </a:solidFill>
              </a:rPr>
              <a:t>: Phần cứng</a:t>
            </a:r>
            <a:endParaRPr lang="en-US" sz="4000" b="1" dirty="0" smtClean="0">
              <a:solidFill>
                <a:schemeClr val="bg1"/>
              </a:solidFill>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IIG Vietnam.</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761092"/>
            <a:ext cx="3097762" cy="1264639"/>
          </a:xfrm>
        </p:spPr>
        <p:txBody>
          <a:bodyPr/>
          <a:lstStyle/>
          <a:p>
            <a:pPr marL="0" indent="0" algn="ctr">
              <a:spcBef>
                <a:spcPts val="600"/>
              </a:spcBef>
            </a:pPr>
            <a:r>
              <a:rPr lang="en-US" smtClean="0"/>
              <a:t>Máy tính</a:t>
            </a:r>
            <a:br>
              <a:rPr lang="en-US" smtClean="0"/>
            </a:br>
            <a:r>
              <a:rPr lang="en-US" smtClean="0"/>
              <a:t>căn bản</a:t>
            </a:r>
            <a:endParaRPr lang="en-US"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3063" y="1300163"/>
            <a:ext cx="8385175" cy="4734877"/>
          </a:xfrm>
        </p:spPr>
        <p:txBody>
          <a:bodyPr>
            <a:normAutofit fontScale="92500" lnSpcReduction="10000"/>
          </a:bodyPr>
          <a:lstStyle/>
          <a:p>
            <a:r>
              <a:rPr lang="en-US" dirty="0" err="1"/>
              <a:t>Thiết</a:t>
            </a:r>
            <a:r>
              <a:rPr lang="en-US" dirty="0"/>
              <a:t> </a:t>
            </a:r>
            <a:r>
              <a:rPr lang="en-US" dirty="0" err="1"/>
              <a:t>bị</a:t>
            </a:r>
            <a:r>
              <a:rPr lang="en-US" dirty="0"/>
              <a:t> </a:t>
            </a:r>
            <a:r>
              <a:rPr lang="en-US" dirty="0" err="1"/>
              <a:t>đọc</a:t>
            </a:r>
            <a:r>
              <a:rPr lang="en-US" dirty="0"/>
              <a:t> </a:t>
            </a:r>
            <a:r>
              <a:rPr lang="en-US" dirty="0" err="1"/>
              <a:t>sách</a:t>
            </a:r>
            <a:r>
              <a:rPr lang="en-US" dirty="0"/>
              <a:t> </a:t>
            </a:r>
            <a:r>
              <a:rPr lang="en-US" dirty="0" err="1"/>
              <a:t>điện</a:t>
            </a:r>
            <a:r>
              <a:rPr lang="en-US" dirty="0"/>
              <a:t> </a:t>
            </a:r>
            <a:r>
              <a:rPr lang="en-US" dirty="0" err="1"/>
              <a:t>tử</a:t>
            </a:r>
            <a:r>
              <a:rPr lang="en-US" b="1" dirty="0"/>
              <a:t> </a:t>
            </a:r>
            <a:r>
              <a:rPr lang="en-US" b="1" dirty="0" smtClean="0"/>
              <a:t>(e-Reader)</a:t>
            </a:r>
            <a:endParaRPr lang="en-US" b="1" dirty="0"/>
          </a:p>
          <a:p>
            <a:pPr lvl="1"/>
            <a:r>
              <a:rPr lang="en-US" dirty="0" err="1"/>
              <a:t>Thiết</a:t>
            </a:r>
            <a:r>
              <a:rPr lang="en-US" dirty="0"/>
              <a:t> </a:t>
            </a:r>
            <a:r>
              <a:rPr lang="en-US" dirty="0" err="1"/>
              <a:t>bị</a:t>
            </a:r>
            <a:r>
              <a:rPr lang="en-US" dirty="0"/>
              <a:t> </a:t>
            </a:r>
            <a:r>
              <a:rPr lang="en-US" dirty="0" err="1"/>
              <a:t>đọc</a:t>
            </a:r>
            <a:r>
              <a:rPr lang="en-US" dirty="0"/>
              <a:t> </a:t>
            </a:r>
            <a:r>
              <a:rPr lang="en-US" dirty="0" err="1"/>
              <a:t>sách</a:t>
            </a:r>
            <a:r>
              <a:rPr lang="en-US" dirty="0"/>
              <a:t> </a:t>
            </a:r>
            <a:r>
              <a:rPr lang="en-US" dirty="0" err="1"/>
              <a:t>điện</a:t>
            </a:r>
            <a:r>
              <a:rPr lang="en-US" dirty="0"/>
              <a:t> </a:t>
            </a:r>
            <a:r>
              <a:rPr lang="en-US" dirty="0" err="1"/>
              <a:t>tử</a:t>
            </a:r>
            <a:r>
              <a:rPr lang="en-US" dirty="0"/>
              <a:t> (e-reader) </a:t>
            </a:r>
            <a:r>
              <a:rPr lang="en-US" dirty="0" err="1"/>
              <a:t>là</a:t>
            </a:r>
            <a:r>
              <a:rPr lang="en-US" dirty="0"/>
              <a:t> </a:t>
            </a:r>
            <a:r>
              <a:rPr lang="en-US" dirty="0" err="1" smtClean="0"/>
              <a:t>một</a:t>
            </a:r>
            <a:r>
              <a:rPr lang="en-US" dirty="0" smtClean="0"/>
              <a:t/>
            </a:r>
            <a:br>
              <a:rPr lang="en-US" dirty="0" smtClean="0"/>
            </a:br>
            <a:r>
              <a:rPr lang="en-US" dirty="0" err="1" smtClean="0"/>
              <a:t>thiết</a:t>
            </a:r>
            <a:r>
              <a:rPr lang="en-US" dirty="0" smtClean="0"/>
              <a:t> </a:t>
            </a:r>
            <a:r>
              <a:rPr lang="en-US" dirty="0" err="1"/>
              <a:t>bị</a:t>
            </a:r>
            <a:r>
              <a:rPr lang="en-US" dirty="0"/>
              <a:t> </a:t>
            </a:r>
            <a:r>
              <a:rPr lang="en-US" dirty="0" err="1"/>
              <a:t>cầm</a:t>
            </a:r>
            <a:r>
              <a:rPr lang="en-US" dirty="0"/>
              <a:t> </a:t>
            </a:r>
            <a:r>
              <a:rPr lang="en-US" dirty="0" err="1"/>
              <a:t>tay</a:t>
            </a:r>
            <a:r>
              <a:rPr lang="en-US" dirty="0"/>
              <a:t> </a:t>
            </a:r>
            <a:r>
              <a:rPr lang="en-US" dirty="0" err="1"/>
              <a:t>đặc</a:t>
            </a:r>
            <a:r>
              <a:rPr lang="en-US" dirty="0"/>
              <a:t> </a:t>
            </a:r>
            <a:r>
              <a:rPr lang="en-US" dirty="0" err="1"/>
              <a:t>biệt</a:t>
            </a:r>
            <a:r>
              <a:rPr lang="en-US" dirty="0"/>
              <a:t> </a:t>
            </a:r>
            <a:r>
              <a:rPr lang="en-US" dirty="0" err="1"/>
              <a:t>cho</a:t>
            </a:r>
            <a:r>
              <a:rPr lang="en-US" dirty="0"/>
              <a:t> </a:t>
            </a:r>
            <a:r>
              <a:rPr lang="en-US" dirty="0" err="1"/>
              <a:t>phép</a:t>
            </a:r>
            <a:r>
              <a:rPr lang="en-US" dirty="0"/>
              <a:t> </a:t>
            </a:r>
            <a:r>
              <a:rPr lang="en-US" dirty="0" err="1"/>
              <a:t>bạn</a:t>
            </a:r>
            <a:r>
              <a:rPr lang="en-US" dirty="0"/>
              <a:t> </a:t>
            </a:r>
            <a:r>
              <a:rPr lang="en-US" dirty="0" err="1"/>
              <a:t>tải</a:t>
            </a:r>
            <a:r>
              <a:rPr lang="en-US" dirty="0"/>
              <a:t> </a:t>
            </a:r>
            <a:r>
              <a:rPr lang="en-US" dirty="0" smtClean="0"/>
              <a:t/>
            </a:r>
            <a:br>
              <a:rPr lang="en-US" dirty="0" smtClean="0"/>
            </a:br>
            <a:r>
              <a:rPr lang="en-US" dirty="0" err="1" smtClean="0"/>
              <a:t>về</a:t>
            </a:r>
            <a:r>
              <a:rPr lang="en-US" dirty="0" smtClean="0"/>
              <a:t> </a:t>
            </a:r>
            <a:r>
              <a:rPr lang="en-US" dirty="0" err="1"/>
              <a:t>và</a:t>
            </a:r>
            <a:r>
              <a:rPr lang="en-US" dirty="0"/>
              <a:t> </a:t>
            </a:r>
            <a:r>
              <a:rPr lang="en-US" dirty="0" err="1"/>
              <a:t>xem</a:t>
            </a:r>
            <a:r>
              <a:rPr lang="en-US" dirty="0"/>
              <a:t> </a:t>
            </a:r>
            <a:r>
              <a:rPr lang="en-US" dirty="0" err="1"/>
              <a:t>bản</a:t>
            </a:r>
            <a:r>
              <a:rPr lang="en-US" dirty="0"/>
              <a:t> </a:t>
            </a:r>
            <a:r>
              <a:rPr lang="en-US" dirty="0" err="1"/>
              <a:t>sao</a:t>
            </a:r>
            <a:r>
              <a:rPr lang="en-US" dirty="0"/>
              <a:t> </a:t>
            </a:r>
            <a:r>
              <a:rPr lang="en-US" dirty="0" err="1"/>
              <a:t>điện</a:t>
            </a:r>
            <a:r>
              <a:rPr lang="en-US" dirty="0"/>
              <a:t> </a:t>
            </a:r>
            <a:r>
              <a:rPr lang="en-US" dirty="0" err="1"/>
              <a:t>tử</a:t>
            </a:r>
            <a:r>
              <a:rPr lang="en-US" dirty="0"/>
              <a:t> </a:t>
            </a:r>
            <a:r>
              <a:rPr lang="en-US" dirty="0" err="1"/>
              <a:t>của</a:t>
            </a:r>
            <a:r>
              <a:rPr lang="en-US" dirty="0"/>
              <a:t> </a:t>
            </a:r>
            <a:r>
              <a:rPr lang="en-US" dirty="0" err="1"/>
              <a:t>một</a:t>
            </a:r>
            <a:r>
              <a:rPr lang="en-US" dirty="0"/>
              <a:t> </a:t>
            </a:r>
            <a:r>
              <a:rPr lang="en-US" dirty="0" err="1"/>
              <a:t>ấn</a:t>
            </a:r>
            <a:r>
              <a:rPr lang="en-US" dirty="0"/>
              <a:t> </a:t>
            </a:r>
            <a:r>
              <a:rPr lang="en-US" dirty="0" err="1"/>
              <a:t>phẩm</a:t>
            </a:r>
            <a:endParaRPr lang="vi-VN" dirty="0"/>
          </a:p>
          <a:p>
            <a:pPr lvl="1"/>
            <a:r>
              <a:rPr lang="en-US" dirty="0" err="1"/>
              <a:t>Nhiều</a:t>
            </a:r>
            <a:r>
              <a:rPr lang="en-US" dirty="0"/>
              <a:t> </a:t>
            </a:r>
            <a:r>
              <a:rPr lang="en-US" dirty="0" err="1"/>
              <a:t>nhà</a:t>
            </a:r>
            <a:r>
              <a:rPr lang="en-US" dirty="0"/>
              <a:t> </a:t>
            </a:r>
            <a:r>
              <a:rPr lang="en-US" dirty="0" err="1"/>
              <a:t>xuất</a:t>
            </a:r>
            <a:r>
              <a:rPr lang="en-US" dirty="0"/>
              <a:t> </a:t>
            </a:r>
            <a:r>
              <a:rPr lang="en-US" dirty="0" err="1"/>
              <a:t>bản</a:t>
            </a:r>
            <a:r>
              <a:rPr lang="en-US" dirty="0"/>
              <a:t> </a:t>
            </a:r>
            <a:r>
              <a:rPr lang="en-US" dirty="0" err="1"/>
              <a:t>cho</a:t>
            </a:r>
            <a:r>
              <a:rPr lang="en-US" dirty="0"/>
              <a:t> </a:t>
            </a:r>
            <a:r>
              <a:rPr lang="en-US" dirty="0" err="1"/>
              <a:t>phép</a:t>
            </a:r>
            <a:r>
              <a:rPr lang="en-US" dirty="0"/>
              <a:t> </a:t>
            </a:r>
            <a:r>
              <a:rPr lang="en-US" dirty="0" err="1"/>
              <a:t>kết</a:t>
            </a:r>
            <a:r>
              <a:rPr lang="en-US" dirty="0"/>
              <a:t> </a:t>
            </a:r>
            <a:r>
              <a:rPr lang="en-US" dirty="0" err="1"/>
              <a:t>nối</a:t>
            </a:r>
            <a:r>
              <a:rPr lang="en-US" dirty="0"/>
              <a:t> </a:t>
            </a:r>
            <a:r>
              <a:rPr lang="en-US" dirty="0" err="1"/>
              <a:t>với</a:t>
            </a:r>
            <a:r>
              <a:rPr lang="en-US" dirty="0"/>
              <a:t> </a:t>
            </a:r>
            <a:r>
              <a:rPr lang="en-US" dirty="0" err="1"/>
              <a:t>các</a:t>
            </a:r>
            <a:r>
              <a:rPr lang="en-US" dirty="0"/>
              <a:t> </a:t>
            </a:r>
            <a:r>
              <a:rPr lang="en-US" dirty="0" err="1"/>
              <a:t>câu</a:t>
            </a:r>
            <a:r>
              <a:rPr lang="en-US" dirty="0"/>
              <a:t> </a:t>
            </a:r>
            <a:r>
              <a:rPr lang="en-US" dirty="0" err="1"/>
              <a:t>lạc</a:t>
            </a:r>
            <a:r>
              <a:rPr lang="en-US" dirty="0"/>
              <a:t> </a:t>
            </a:r>
            <a:r>
              <a:rPr lang="en-US" dirty="0" err="1"/>
              <a:t>bộ</a:t>
            </a:r>
            <a:r>
              <a:rPr lang="en-US" dirty="0"/>
              <a:t> </a:t>
            </a:r>
            <a:r>
              <a:rPr lang="en-US" dirty="0" err="1"/>
              <a:t>trực</a:t>
            </a:r>
            <a:r>
              <a:rPr lang="en-US" dirty="0"/>
              <a:t> </a:t>
            </a:r>
            <a:r>
              <a:rPr lang="en-US" dirty="0" err="1"/>
              <a:t>tuyến</a:t>
            </a:r>
            <a:r>
              <a:rPr lang="en-US" dirty="0"/>
              <a:t> </a:t>
            </a:r>
            <a:r>
              <a:rPr lang="en-US" dirty="0" err="1"/>
              <a:t>để</a:t>
            </a:r>
            <a:r>
              <a:rPr lang="en-US" dirty="0"/>
              <a:t> </a:t>
            </a:r>
            <a:r>
              <a:rPr lang="en-US" dirty="0" err="1"/>
              <a:t>mua</a:t>
            </a:r>
            <a:r>
              <a:rPr lang="en-US" dirty="0"/>
              <a:t> </a:t>
            </a:r>
            <a:r>
              <a:rPr lang="en-US" dirty="0" err="1"/>
              <a:t>sách</a:t>
            </a:r>
            <a:r>
              <a:rPr lang="en-US" dirty="0"/>
              <a:t> </a:t>
            </a:r>
            <a:r>
              <a:rPr lang="en-US" dirty="0" err="1"/>
              <a:t>dưới</a:t>
            </a:r>
            <a:r>
              <a:rPr lang="en-US" dirty="0"/>
              <a:t> </a:t>
            </a:r>
            <a:r>
              <a:rPr lang="en-US" dirty="0" err="1"/>
              <a:t>dạng</a:t>
            </a:r>
            <a:r>
              <a:rPr lang="en-US" dirty="0"/>
              <a:t> </a:t>
            </a:r>
            <a:r>
              <a:rPr lang="en-US" dirty="0" err="1"/>
              <a:t>số</a:t>
            </a:r>
            <a:r>
              <a:rPr lang="en-US" dirty="0"/>
              <a:t> </a:t>
            </a:r>
            <a:r>
              <a:rPr lang="en-US" dirty="0" err="1"/>
              <a:t>hóa</a:t>
            </a:r>
            <a:endParaRPr lang="vi-VN" dirty="0"/>
          </a:p>
          <a:p>
            <a:pPr lvl="1"/>
            <a:r>
              <a:rPr lang="en-US" dirty="0" err="1"/>
              <a:t>Một</a:t>
            </a:r>
            <a:r>
              <a:rPr lang="en-US" dirty="0"/>
              <a:t> </a:t>
            </a:r>
            <a:r>
              <a:rPr lang="en-US" dirty="0" err="1"/>
              <a:t>số</a:t>
            </a:r>
            <a:r>
              <a:rPr lang="en-US" dirty="0"/>
              <a:t> </a:t>
            </a:r>
            <a:r>
              <a:rPr lang="en-US" dirty="0" err="1"/>
              <a:t>thiết</a:t>
            </a:r>
            <a:r>
              <a:rPr lang="en-US" dirty="0"/>
              <a:t> </a:t>
            </a:r>
            <a:r>
              <a:rPr lang="en-US" dirty="0" err="1"/>
              <a:t>bị</a:t>
            </a:r>
            <a:r>
              <a:rPr lang="en-US" dirty="0"/>
              <a:t> </a:t>
            </a:r>
            <a:r>
              <a:rPr lang="en-US" dirty="0" err="1"/>
              <a:t>đọc</a:t>
            </a:r>
            <a:r>
              <a:rPr lang="en-US" dirty="0"/>
              <a:t> </a:t>
            </a:r>
            <a:r>
              <a:rPr lang="en-US" dirty="0" err="1"/>
              <a:t>sách</a:t>
            </a:r>
            <a:r>
              <a:rPr lang="en-US" dirty="0"/>
              <a:t> </a:t>
            </a:r>
            <a:r>
              <a:rPr lang="en-US" dirty="0" err="1"/>
              <a:t>điển</a:t>
            </a:r>
            <a:r>
              <a:rPr lang="en-US" dirty="0"/>
              <a:t> </a:t>
            </a:r>
            <a:r>
              <a:rPr lang="en-US" dirty="0" err="1"/>
              <a:t>tử</a:t>
            </a:r>
            <a:r>
              <a:rPr lang="en-US" dirty="0"/>
              <a:t> </a:t>
            </a:r>
            <a:r>
              <a:rPr lang="en-US" dirty="0" err="1"/>
              <a:t>có</a:t>
            </a:r>
            <a:r>
              <a:rPr lang="en-US" dirty="0"/>
              <a:t> </a:t>
            </a:r>
            <a:r>
              <a:rPr lang="en-US" dirty="0" err="1"/>
              <a:t>các</a:t>
            </a:r>
            <a:r>
              <a:rPr lang="en-US" dirty="0"/>
              <a:t> </a:t>
            </a:r>
            <a:r>
              <a:rPr lang="en-US" dirty="0" err="1"/>
              <a:t>tính</a:t>
            </a:r>
            <a:r>
              <a:rPr lang="en-US" dirty="0"/>
              <a:t> </a:t>
            </a:r>
            <a:r>
              <a:rPr lang="en-US" dirty="0" err="1"/>
              <a:t>năng</a:t>
            </a:r>
            <a:r>
              <a:rPr lang="en-US" dirty="0"/>
              <a:t> </a:t>
            </a:r>
            <a:r>
              <a:rPr lang="en-US" dirty="0" err="1"/>
              <a:t>tương</a:t>
            </a:r>
            <a:r>
              <a:rPr lang="en-US" dirty="0"/>
              <a:t> </a:t>
            </a:r>
            <a:r>
              <a:rPr lang="en-US" dirty="0" err="1"/>
              <a:t>tự</a:t>
            </a:r>
            <a:r>
              <a:rPr lang="en-US" dirty="0"/>
              <a:t> </a:t>
            </a:r>
            <a:r>
              <a:rPr lang="en-US" dirty="0" err="1"/>
              <a:t>như</a:t>
            </a:r>
            <a:r>
              <a:rPr lang="en-US" dirty="0"/>
              <a:t> </a:t>
            </a:r>
            <a:r>
              <a:rPr lang="en-US" dirty="0" err="1"/>
              <a:t>máy</a:t>
            </a:r>
            <a:r>
              <a:rPr lang="en-US" dirty="0"/>
              <a:t> </a:t>
            </a:r>
            <a:r>
              <a:rPr lang="en-US" dirty="0" err="1"/>
              <a:t>tính</a:t>
            </a:r>
            <a:r>
              <a:rPr lang="en-US" dirty="0"/>
              <a:t> </a:t>
            </a:r>
            <a:r>
              <a:rPr lang="en-US" dirty="0" err="1"/>
              <a:t>bảng</a:t>
            </a:r>
            <a:r>
              <a:rPr lang="en-US" dirty="0"/>
              <a:t> </a:t>
            </a:r>
            <a:r>
              <a:rPr lang="en-US" dirty="0" err="1" smtClean="0"/>
              <a:t>để</a:t>
            </a:r>
            <a:r>
              <a:rPr lang="en-US" dirty="0" smtClean="0"/>
              <a:t> </a:t>
            </a:r>
            <a:r>
              <a:rPr lang="en-US" dirty="0" err="1"/>
              <a:t>chơi</a:t>
            </a:r>
            <a:r>
              <a:rPr lang="en-US" dirty="0"/>
              <a:t> </a:t>
            </a:r>
            <a:r>
              <a:rPr lang="en-US" dirty="0" err="1"/>
              <a:t>trò</a:t>
            </a:r>
            <a:r>
              <a:rPr lang="en-US" dirty="0"/>
              <a:t> </a:t>
            </a:r>
            <a:r>
              <a:rPr lang="en-US" dirty="0" err="1"/>
              <a:t>chơi</a:t>
            </a:r>
            <a:r>
              <a:rPr lang="en-US" dirty="0"/>
              <a:t> </a:t>
            </a:r>
            <a:r>
              <a:rPr lang="en-US" dirty="0" err="1"/>
              <a:t>hoặc</a:t>
            </a:r>
            <a:r>
              <a:rPr lang="en-US" dirty="0"/>
              <a:t> </a:t>
            </a:r>
            <a:r>
              <a:rPr lang="en-US" dirty="0" err="1"/>
              <a:t>bao</a:t>
            </a:r>
            <a:r>
              <a:rPr lang="en-US" dirty="0"/>
              <a:t> </a:t>
            </a:r>
            <a:r>
              <a:rPr lang="en-US" dirty="0" err="1"/>
              <a:t>gồm</a:t>
            </a:r>
            <a:r>
              <a:rPr lang="en-US" dirty="0"/>
              <a:t> </a:t>
            </a:r>
            <a:r>
              <a:rPr lang="en-US" dirty="0" err="1"/>
              <a:t>công</a:t>
            </a:r>
            <a:r>
              <a:rPr lang="en-US" dirty="0"/>
              <a:t> </a:t>
            </a:r>
            <a:r>
              <a:rPr lang="en-US" dirty="0" err="1"/>
              <a:t>nghệ</a:t>
            </a:r>
            <a:r>
              <a:rPr lang="en-US" dirty="0"/>
              <a:t> </a:t>
            </a:r>
            <a:r>
              <a:rPr lang="en-US" dirty="0" err="1"/>
              <a:t>màn</a:t>
            </a:r>
            <a:r>
              <a:rPr lang="en-US" dirty="0"/>
              <a:t> </a:t>
            </a:r>
            <a:r>
              <a:rPr lang="en-US" dirty="0" err="1"/>
              <a:t>hình</a:t>
            </a:r>
            <a:r>
              <a:rPr lang="en-US" dirty="0"/>
              <a:t> </a:t>
            </a:r>
            <a:r>
              <a:rPr lang="en-US" dirty="0" err="1"/>
              <a:t>cảm</a:t>
            </a:r>
            <a:r>
              <a:rPr lang="en-US" dirty="0"/>
              <a:t> </a:t>
            </a:r>
            <a:r>
              <a:rPr lang="en-US" dirty="0" err="1"/>
              <a:t>ứng</a:t>
            </a:r>
            <a:endParaRPr lang="vi-VN" dirty="0"/>
          </a:p>
          <a:p>
            <a:pPr lvl="1"/>
            <a:r>
              <a:rPr lang="en-US" dirty="0"/>
              <a:t>Trong </a:t>
            </a:r>
            <a:r>
              <a:rPr lang="en-US" dirty="0" err="1"/>
              <a:t>một</a:t>
            </a:r>
            <a:r>
              <a:rPr lang="en-US" dirty="0"/>
              <a:t> </a:t>
            </a:r>
            <a:r>
              <a:rPr lang="en-US" dirty="0" err="1"/>
              <a:t>số</a:t>
            </a:r>
            <a:r>
              <a:rPr lang="en-US" dirty="0"/>
              <a:t> </a:t>
            </a:r>
            <a:r>
              <a:rPr lang="en-US" dirty="0" err="1"/>
              <a:t>trường</a:t>
            </a:r>
            <a:r>
              <a:rPr lang="en-US" dirty="0"/>
              <a:t> </a:t>
            </a:r>
            <a:r>
              <a:rPr lang="en-US" dirty="0" err="1"/>
              <a:t>hợp</a:t>
            </a:r>
            <a:r>
              <a:rPr lang="en-US" dirty="0"/>
              <a:t>, </a:t>
            </a:r>
            <a:r>
              <a:rPr lang="en-US" dirty="0" err="1"/>
              <a:t>bạn</a:t>
            </a:r>
            <a:r>
              <a:rPr lang="en-US" dirty="0"/>
              <a:t> </a:t>
            </a:r>
            <a:r>
              <a:rPr lang="en-US" dirty="0" err="1"/>
              <a:t>có</a:t>
            </a:r>
            <a:r>
              <a:rPr lang="en-US" dirty="0"/>
              <a:t> </a:t>
            </a:r>
            <a:r>
              <a:rPr lang="en-US" dirty="0" err="1"/>
              <a:t>thể</a:t>
            </a:r>
            <a:r>
              <a:rPr lang="en-US" dirty="0"/>
              <a:t> </a:t>
            </a:r>
            <a:r>
              <a:rPr lang="en-US" dirty="0" err="1"/>
              <a:t>tìm</a:t>
            </a:r>
            <a:r>
              <a:rPr lang="en-US" dirty="0"/>
              <a:t> </a:t>
            </a:r>
            <a:r>
              <a:rPr lang="en-US" dirty="0" err="1"/>
              <a:t>thấy</a:t>
            </a:r>
            <a:r>
              <a:rPr lang="en-US" dirty="0"/>
              <a:t> </a:t>
            </a:r>
            <a:r>
              <a:rPr lang="en-US" dirty="0" err="1"/>
              <a:t>phần</a:t>
            </a:r>
            <a:r>
              <a:rPr lang="en-US" dirty="0"/>
              <a:t> </a:t>
            </a:r>
            <a:r>
              <a:rPr lang="en-US" dirty="0" err="1"/>
              <a:t>mềm</a:t>
            </a:r>
            <a:r>
              <a:rPr lang="en-US" dirty="0"/>
              <a:t> </a:t>
            </a:r>
            <a:r>
              <a:rPr lang="en-US" dirty="0" err="1"/>
              <a:t>cung</a:t>
            </a:r>
            <a:r>
              <a:rPr lang="en-US" dirty="0"/>
              <a:t> </a:t>
            </a:r>
            <a:r>
              <a:rPr lang="en-US" dirty="0" err="1"/>
              <a:t>cấp</a:t>
            </a:r>
            <a:r>
              <a:rPr lang="en-US" dirty="0"/>
              <a:t> </a:t>
            </a:r>
            <a:r>
              <a:rPr lang="en-US" dirty="0" err="1"/>
              <a:t>các</a:t>
            </a:r>
            <a:r>
              <a:rPr lang="en-US" dirty="0"/>
              <a:t> </a:t>
            </a:r>
            <a:r>
              <a:rPr lang="en-US" dirty="0" err="1"/>
              <a:t>tính</a:t>
            </a:r>
            <a:r>
              <a:rPr lang="en-US" dirty="0"/>
              <a:t> </a:t>
            </a:r>
            <a:r>
              <a:rPr lang="en-US" dirty="0" err="1"/>
              <a:t>năng</a:t>
            </a:r>
            <a:r>
              <a:rPr lang="en-US" dirty="0"/>
              <a:t> </a:t>
            </a:r>
            <a:r>
              <a:rPr lang="en-US" dirty="0" err="1"/>
              <a:t>đọc</a:t>
            </a:r>
            <a:r>
              <a:rPr lang="en-US" dirty="0"/>
              <a:t> </a:t>
            </a:r>
            <a:r>
              <a:rPr lang="en-US" dirty="0" err="1"/>
              <a:t>sách</a:t>
            </a:r>
            <a:r>
              <a:rPr lang="en-US" dirty="0"/>
              <a:t> </a:t>
            </a:r>
            <a:r>
              <a:rPr lang="en-US" dirty="0" err="1"/>
              <a:t>điện</a:t>
            </a:r>
            <a:r>
              <a:rPr lang="en-US" dirty="0"/>
              <a:t> </a:t>
            </a:r>
            <a:r>
              <a:rPr lang="en-US" dirty="0" err="1"/>
              <a:t>tử</a:t>
            </a:r>
            <a:r>
              <a:rPr lang="en-US" dirty="0"/>
              <a:t> </a:t>
            </a:r>
            <a:r>
              <a:rPr lang="vi-VN" dirty="0" smtClean="0"/>
              <a:t>cho </a:t>
            </a:r>
            <a:r>
              <a:rPr lang="vi-VN" dirty="0"/>
              <a:t>thiết bị điện toán khác</a:t>
            </a:r>
            <a:endParaRPr lang="en-US" dirty="0"/>
          </a:p>
        </p:txBody>
      </p:sp>
      <p:pic>
        <p:nvPicPr>
          <p:cNvPr id="4" name="Picture 3"/>
          <p:cNvPicPr/>
          <p:nvPr/>
        </p:nvPicPr>
        <p:blipFill rotWithShape="1">
          <a:blip r:embed="rId3" cstate="print">
            <a:extLst>
              <a:ext uri="{28A0092B-C50C-407E-A947-70E740481C1C}">
                <a14:useLocalDpi xmlns:a14="http://schemas.microsoft.com/office/drawing/2010/main" val="0"/>
              </a:ext>
            </a:extLst>
          </a:blip>
          <a:srcRect l="7268" t="5429" r="9622" b="1"/>
          <a:stretch/>
        </p:blipFill>
        <p:spPr bwMode="auto">
          <a:xfrm>
            <a:off x="6847540" y="1773191"/>
            <a:ext cx="1879600" cy="1416050"/>
          </a:xfrm>
          <a:prstGeom prst="rect">
            <a:avLst/>
          </a:prstGeom>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10</a:t>
            </a:fld>
            <a:endParaRPr lang="en-US" dirty="0"/>
          </a:p>
        </p:txBody>
      </p:sp>
    </p:spTree>
    <p:extLst>
      <p:ext uri="{BB962C8B-B14F-4D97-AF65-F5344CB8AC3E}">
        <p14:creationId xmlns:p14="http://schemas.microsoft.com/office/powerpoint/2010/main" val="40028105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5180150"/>
          </a:xfrm>
        </p:spPr>
        <p:txBody>
          <a:bodyPr>
            <a:noAutofit/>
          </a:bodyPr>
          <a:lstStyle/>
          <a:p>
            <a:pPr marL="0" indent="0">
              <a:lnSpc>
                <a:spcPct val="100000"/>
              </a:lnSpc>
              <a:spcBef>
                <a:spcPts val="300"/>
              </a:spcBef>
              <a:buNone/>
            </a:pPr>
            <a:r>
              <a:rPr lang="en-US" sz="2400" b="1" err="1"/>
              <a:t>Phần</a:t>
            </a:r>
            <a:r>
              <a:rPr lang="en-US" sz="2400" b="1"/>
              <a:t> </a:t>
            </a:r>
            <a:r>
              <a:rPr lang="en-US" sz="2400" b="1" smtClean="0"/>
              <a:t>cứng</a:t>
            </a:r>
            <a:r>
              <a:rPr lang="vi-VN" sz="2400" b="1" smtClean="0"/>
              <a:t>: </a:t>
            </a:r>
            <a:r>
              <a:rPr lang="en-US" sz="2400" b="1" smtClean="0"/>
              <a:t> </a:t>
            </a:r>
            <a:r>
              <a:rPr lang="en-US" sz="2400" dirty="0" err="1"/>
              <a:t>bao</a:t>
            </a:r>
            <a:r>
              <a:rPr lang="en-US" sz="2400" dirty="0"/>
              <a:t> </a:t>
            </a:r>
            <a:r>
              <a:rPr lang="en-US" sz="2400" dirty="0" err="1"/>
              <a:t>gồm</a:t>
            </a:r>
            <a:r>
              <a:rPr lang="en-US" sz="2400" dirty="0"/>
              <a:t> </a:t>
            </a:r>
            <a:r>
              <a:rPr lang="en-US" sz="2400" dirty="0" err="1"/>
              <a:t>các</a:t>
            </a:r>
            <a:r>
              <a:rPr lang="en-US" sz="2400" dirty="0"/>
              <a:t> </a:t>
            </a:r>
            <a:r>
              <a:rPr lang="en-US" sz="2400" dirty="0" err="1"/>
              <a:t>thiết</a:t>
            </a:r>
            <a:r>
              <a:rPr lang="en-US" sz="2400" dirty="0"/>
              <a:t> </a:t>
            </a:r>
            <a:r>
              <a:rPr lang="en-US" sz="2400" dirty="0" err="1"/>
              <a:t>bị</a:t>
            </a:r>
            <a:r>
              <a:rPr lang="en-US" sz="2400" dirty="0"/>
              <a:t> ta </a:t>
            </a:r>
            <a:r>
              <a:rPr lang="en-US" sz="2400" dirty="0" err="1"/>
              <a:t>có</a:t>
            </a:r>
            <a:r>
              <a:rPr lang="en-US" sz="2400" dirty="0"/>
              <a:t> </a:t>
            </a:r>
            <a:r>
              <a:rPr lang="en-US" sz="2400" dirty="0" err="1"/>
              <a:t>thể</a:t>
            </a:r>
            <a:r>
              <a:rPr lang="en-US" sz="2400" dirty="0"/>
              <a:t> </a:t>
            </a:r>
            <a:r>
              <a:rPr lang="en-US" sz="2400" dirty="0" err="1"/>
              <a:t>thấy</a:t>
            </a:r>
            <a:r>
              <a:rPr lang="en-US" sz="2400" dirty="0"/>
              <a:t> </a:t>
            </a:r>
            <a:r>
              <a:rPr lang="en-US" sz="2400" dirty="0" err="1"/>
              <a:t>và</a:t>
            </a:r>
            <a:r>
              <a:rPr lang="en-US" sz="2400" dirty="0"/>
              <a:t> </a:t>
            </a:r>
            <a:r>
              <a:rPr lang="en-US" sz="2400" dirty="0" err="1"/>
              <a:t>chạm</a:t>
            </a:r>
            <a:r>
              <a:rPr lang="en-US" sz="2400" dirty="0"/>
              <a:t> </a:t>
            </a:r>
            <a:r>
              <a:rPr lang="en-US" sz="2400" dirty="0" err="1"/>
              <a:t>vào</a:t>
            </a:r>
            <a:r>
              <a:rPr lang="en-US" sz="2400" dirty="0"/>
              <a:t> </a:t>
            </a:r>
            <a:r>
              <a:rPr lang="en-US" sz="2400" dirty="0" err="1"/>
              <a:t>để</a:t>
            </a:r>
            <a:r>
              <a:rPr lang="en-US" sz="2400" dirty="0"/>
              <a:t> </a:t>
            </a:r>
            <a:r>
              <a:rPr lang="en-US" sz="2400" dirty="0" err="1"/>
              <a:t>cảm</a:t>
            </a:r>
            <a:r>
              <a:rPr lang="en-US" sz="2400" dirty="0"/>
              <a:t> </a:t>
            </a:r>
            <a:r>
              <a:rPr lang="en-US" sz="2400" dirty="0" err="1"/>
              <a:t>nhận</a:t>
            </a:r>
            <a:r>
              <a:rPr lang="en-US" sz="2400" dirty="0"/>
              <a:t> </a:t>
            </a:r>
            <a:r>
              <a:rPr lang="en-US" sz="2400" dirty="0" err="1"/>
              <a:t>được</a:t>
            </a:r>
            <a:endParaRPr lang="vi-VN" sz="2400" dirty="0"/>
          </a:p>
          <a:p>
            <a:pPr lvl="1">
              <a:lnSpc>
                <a:spcPct val="100000"/>
              </a:lnSpc>
              <a:spcBef>
                <a:spcPts val="300"/>
              </a:spcBef>
            </a:pPr>
            <a:r>
              <a:rPr lang="en-US" sz="1800" dirty="0" err="1"/>
              <a:t>Các</a:t>
            </a:r>
            <a:r>
              <a:rPr lang="en-US" sz="1800" dirty="0"/>
              <a:t> </a:t>
            </a:r>
            <a:r>
              <a:rPr lang="en-US" sz="1800" dirty="0" err="1"/>
              <a:t>thành</a:t>
            </a:r>
            <a:r>
              <a:rPr lang="en-US" sz="1800" dirty="0"/>
              <a:t> </a:t>
            </a:r>
            <a:r>
              <a:rPr lang="en-US" sz="1800" dirty="0" err="1"/>
              <a:t>phần</a:t>
            </a:r>
            <a:r>
              <a:rPr lang="en-US" sz="1800" dirty="0"/>
              <a:t> </a:t>
            </a:r>
            <a:r>
              <a:rPr lang="en-US" sz="1800" dirty="0" err="1"/>
              <a:t>bên</a:t>
            </a:r>
            <a:r>
              <a:rPr lang="en-US" sz="1800" dirty="0"/>
              <a:t> </a:t>
            </a:r>
            <a:r>
              <a:rPr lang="en-US" sz="1800" dirty="0" err="1"/>
              <a:t>trong</a:t>
            </a:r>
            <a:r>
              <a:rPr lang="en-US" sz="1800" dirty="0"/>
              <a:t> </a:t>
            </a:r>
            <a:r>
              <a:rPr lang="en-US" sz="1800" dirty="0" err="1"/>
              <a:t>được</a:t>
            </a:r>
            <a:r>
              <a:rPr lang="en-US" sz="1800" dirty="0"/>
              <a:t> </a:t>
            </a:r>
            <a:r>
              <a:rPr lang="en-US" sz="1800" dirty="0" err="1"/>
              <a:t>chứa</a:t>
            </a:r>
            <a:r>
              <a:rPr lang="en-US" sz="1800" dirty="0"/>
              <a:t> </a:t>
            </a:r>
            <a:r>
              <a:rPr lang="en-US" sz="1800" dirty="0" err="1"/>
              <a:t>bên</a:t>
            </a:r>
            <a:r>
              <a:rPr lang="en-US" sz="1800" dirty="0"/>
              <a:t> </a:t>
            </a:r>
            <a:r>
              <a:rPr lang="en-US" sz="1800" dirty="0" err="1"/>
              <a:t>trong</a:t>
            </a:r>
            <a:r>
              <a:rPr lang="en-US" sz="1800" dirty="0"/>
              <a:t> </a:t>
            </a:r>
            <a:r>
              <a:rPr lang="en-US" sz="1800" dirty="0" err="1"/>
              <a:t>thùng</a:t>
            </a:r>
            <a:r>
              <a:rPr lang="en-US" sz="1800" dirty="0"/>
              <a:t> </a:t>
            </a:r>
            <a:r>
              <a:rPr lang="en-US" sz="1800" dirty="0" err="1"/>
              <a:t>máy</a:t>
            </a:r>
            <a:endParaRPr lang="vi-VN" sz="1800" dirty="0"/>
          </a:p>
          <a:p>
            <a:pPr lvl="1">
              <a:lnSpc>
                <a:spcPct val="100000"/>
              </a:lnSpc>
              <a:spcBef>
                <a:spcPts val="300"/>
              </a:spcBef>
            </a:pPr>
            <a:r>
              <a:rPr lang="en-US" sz="1800" dirty="0" err="1"/>
              <a:t>các</a:t>
            </a:r>
            <a:r>
              <a:rPr lang="en-US" sz="1800" dirty="0"/>
              <a:t> </a:t>
            </a:r>
            <a:r>
              <a:rPr lang="en-US" sz="1800" dirty="0" err="1"/>
              <a:t>thiết</a:t>
            </a:r>
            <a:r>
              <a:rPr lang="en-US" sz="1800" dirty="0"/>
              <a:t> </a:t>
            </a:r>
            <a:r>
              <a:rPr lang="en-US" sz="1800" dirty="0" err="1"/>
              <a:t>bị</a:t>
            </a:r>
            <a:r>
              <a:rPr lang="en-US" sz="1800" dirty="0"/>
              <a:t> </a:t>
            </a:r>
            <a:r>
              <a:rPr lang="en-US" sz="1800" dirty="0" err="1"/>
              <a:t>ngoại</a:t>
            </a:r>
            <a:r>
              <a:rPr lang="en-US" sz="1800" dirty="0"/>
              <a:t> vi </a:t>
            </a:r>
            <a:r>
              <a:rPr lang="en-US" sz="1800" dirty="0" err="1"/>
              <a:t>được</a:t>
            </a:r>
            <a:r>
              <a:rPr lang="en-US" sz="1800" dirty="0"/>
              <a:t> </a:t>
            </a:r>
            <a:r>
              <a:rPr lang="en-US" sz="1800" dirty="0" err="1"/>
              <a:t>gắn</a:t>
            </a:r>
            <a:r>
              <a:rPr lang="en-US" sz="1800" dirty="0"/>
              <a:t> </a:t>
            </a:r>
            <a:r>
              <a:rPr lang="en-US" sz="1800" dirty="0" err="1"/>
              <a:t>vào</a:t>
            </a:r>
            <a:r>
              <a:rPr lang="en-US" sz="1800" dirty="0"/>
              <a:t> </a:t>
            </a:r>
            <a:r>
              <a:rPr lang="en-US" sz="1800" dirty="0" err="1"/>
              <a:t>máy</a:t>
            </a:r>
            <a:r>
              <a:rPr lang="en-US" sz="1800" dirty="0"/>
              <a:t> </a:t>
            </a:r>
            <a:r>
              <a:rPr lang="en-US" sz="1800" dirty="0" err="1"/>
              <a:t>tính</a:t>
            </a:r>
            <a:r>
              <a:rPr lang="en-US" sz="1800" dirty="0"/>
              <a:t> </a:t>
            </a:r>
            <a:r>
              <a:rPr lang="en-US" sz="1800" dirty="0" err="1"/>
              <a:t>thông</a:t>
            </a:r>
            <a:r>
              <a:rPr lang="en-US" sz="1800" dirty="0"/>
              <a:t> qua </a:t>
            </a:r>
            <a:r>
              <a:rPr lang="en-US" sz="1800" dirty="0" err="1"/>
              <a:t>các</a:t>
            </a:r>
            <a:r>
              <a:rPr lang="en-US" sz="1800" dirty="0"/>
              <a:t> </a:t>
            </a:r>
            <a:r>
              <a:rPr lang="en-US" sz="1800" dirty="0" err="1"/>
              <a:t>vị</a:t>
            </a:r>
            <a:r>
              <a:rPr lang="en-US" sz="1800" dirty="0"/>
              <a:t> </a:t>
            </a:r>
            <a:r>
              <a:rPr lang="en-US" sz="1800" dirty="0" err="1"/>
              <a:t>trí</a:t>
            </a:r>
            <a:r>
              <a:rPr lang="en-US" sz="1800" dirty="0"/>
              <a:t> </a:t>
            </a:r>
            <a:r>
              <a:rPr lang="en-US" sz="1800" dirty="0" err="1"/>
              <a:t>kết</a:t>
            </a:r>
            <a:r>
              <a:rPr lang="en-US" sz="1800" dirty="0"/>
              <a:t> </a:t>
            </a:r>
            <a:r>
              <a:rPr lang="en-US" sz="1800" dirty="0" err="1"/>
              <a:t>nối</a:t>
            </a:r>
            <a:r>
              <a:rPr lang="en-US" sz="1800" dirty="0"/>
              <a:t> </a:t>
            </a:r>
            <a:r>
              <a:rPr lang="en-US" sz="1800" dirty="0" err="1"/>
              <a:t>đặc</a:t>
            </a:r>
            <a:r>
              <a:rPr lang="en-US" sz="1800" dirty="0"/>
              <a:t> </a:t>
            </a:r>
            <a:r>
              <a:rPr lang="en-US" sz="1800" dirty="0" err="1"/>
              <a:t>biệt</a:t>
            </a:r>
            <a:r>
              <a:rPr lang="en-US" sz="1800" dirty="0"/>
              <a:t> </a:t>
            </a:r>
            <a:r>
              <a:rPr lang="en-US" sz="1800" dirty="0" err="1"/>
              <a:t>gọi</a:t>
            </a:r>
            <a:r>
              <a:rPr lang="en-US" sz="1800" dirty="0"/>
              <a:t> </a:t>
            </a:r>
            <a:r>
              <a:rPr lang="en-US" sz="1800" dirty="0" err="1"/>
              <a:t>là</a:t>
            </a:r>
            <a:r>
              <a:rPr lang="en-US" sz="1800" dirty="0"/>
              <a:t> </a:t>
            </a:r>
            <a:r>
              <a:rPr lang="en-US" sz="1800" dirty="0" err="1"/>
              <a:t>các</a:t>
            </a:r>
            <a:r>
              <a:rPr lang="en-US" sz="1800" dirty="0"/>
              <a:t> </a:t>
            </a:r>
            <a:r>
              <a:rPr lang="en-US" sz="1800" dirty="0" err="1"/>
              <a:t>cổng</a:t>
            </a:r>
            <a:endParaRPr lang="vi-VN" sz="1800" dirty="0"/>
          </a:p>
          <a:p>
            <a:pPr>
              <a:lnSpc>
                <a:spcPct val="100000"/>
              </a:lnSpc>
              <a:spcBef>
                <a:spcPts val="300"/>
              </a:spcBef>
            </a:pPr>
            <a:r>
              <a:rPr lang="vi-VN" sz="2400" dirty="0"/>
              <a:t>Thùng máy tính (chassis) </a:t>
            </a:r>
            <a:r>
              <a:rPr lang="en-US" sz="2400" dirty="0" err="1"/>
              <a:t>của</a:t>
            </a:r>
            <a:r>
              <a:rPr lang="en-US" sz="2400" dirty="0"/>
              <a:t> </a:t>
            </a:r>
            <a:r>
              <a:rPr lang="en-US" sz="2400" dirty="0" err="1"/>
              <a:t>máy</a:t>
            </a:r>
            <a:r>
              <a:rPr lang="en-US" sz="2400" dirty="0"/>
              <a:t> </a:t>
            </a:r>
            <a:r>
              <a:rPr lang="en-US" sz="2400" dirty="0" err="1"/>
              <a:t>tính</a:t>
            </a:r>
            <a:r>
              <a:rPr lang="en-US" sz="2400" dirty="0"/>
              <a:t> </a:t>
            </a:r>
            <a:r>
              <a:rPr lang="en-US" sz="2400" dirty="0" err="1"/>
              <a:t>chứa</a:t>
            </a:r>
            <a:r>
              <a:rPr lang="en-US" sz="2400" dirty="0"/>
              <a:t> </a:t>
            </a:r>
            <a:r>
              <a:rPr lang="en-US" sz="2400" dirty="0" err="1"/>
              <a:t>bộ</a:t>
            </a:r>
            <a:r>
              <a:rPr lang="en-US" sz="2400" dirty="0"/>
              <a:t> </a:t>
            </a:r>
            <a:r>
              <a:rPr lang="en-US" sz="2400" dirty="0" err="1"/>
              <a:t>nguồn</a:t>
            </a:r>
            <a:r>
              <a:rPr lang="en-US" sz="2400" dirty="0"/>
              <a:t> </a:t>
            </a:r>
            <a:r>
              <a:rPr lang="en-US" sz="2400" dirty="0" err="1"/>
              <a:t>của</a:t>
            </a:r>
            <a:r>
              <a:rPr lang="en-US" sz="2400" dirty="0"/>
              <a:t> </a:t>
            </a:r>
            <a:r>
              <a:rPr lang="en-US" sz="2400" dirty="0" err="1"/>
              <a:t>hệ</a:t>
            </a:r>
            <a:r>
              <a:rPr lang="en-US" sz="2400" dirty="0"/>
              <a:t> </a:t>
            </a:r>
            <a:r>
              <a:rPr lang="en-US" sz="2400" dirty="0" err="1"/>
              <a:t>thống</a:t>
            </a:r>
            <a:r>
              <a:rPr lang="en-US" sz="2400" dirty="0"/>
              <a:t> </a:t>
            </a:r>
            <a:r>
              <a:rPr lang="en-US" sz="2400" dirty="0" err="1"/>
              <a:t>và</a:t>
            </a:r>
            <a:r>
              <a:rPr lang="en-US" sz="2400" dirty="0"/>
              <a:t> </a:t>
            </a:r>
            <a:r>
              <a:rPr lang="en-US" sz="2400" dirty="0" err="1"/>
              <a:t>tất</a:t>
            </a:r>
            <a:r>
              <a:rPr lang="en-US" sz="2400" dirty="0"/>
              <a:t> </a:t>
            </a:r>
            <a:r>
              <a:rPr lang="en-US" sz="2400" dirty="0" err="1"/>
              <a:t>cả</a:t>
            </a:r>
            <a:r>
              <a:rPr lang="en-US" sz="2400" dirty="0"/>
              <a:t> </a:t>
            </a:r>
            <a:r>
              <a:rPr lang="en-US" sz="2400" dirty="0" err="1"/>
              <a:t>các</a:t>
            </a:r>
            <a:r>
              <a:rPr lang="en-US" sz="2400" dirty="0"/>
              <a:t> </a:t>
            </a:r>
            <a:r>
              <a:rPr lang="en-US" sz="2400" dirty="0" err="1"/>
              <a:t>thành</a:t>
            </a:r>
            <a:r>
              <a:rPr lang="en-US" sz="2400" dirty="0"/>
              <a:t> </a:t>
            </a:r>
            <a:r>
              <a:rPr lang="en-US" sz="2400" dirty="0" err="1"/>
              <a:t>phần</a:t>
            </a:r>
            <a:r>
              <a:rPr lang="en-US" sz="2400" dirty="0"/>
              <a:t> </a:t>
            </a:r>
            <a:r>
              <a:rPr lang="en-US" sz="2400" dirty="0" err="1"/>
              <a:t>bên</a:t>
            </a:r>
            <a:r>
              <a:rPr lang="en-US" sz="2400" dirty="0"/>
              <a:t> </a:t>
            </a:r>
            <a:r>
              <a:rPr lang="en-US" sz="2400" dirty="0" err="1"/>
              <a:t>trong</a:t>
            </a:r>
            <a:endParaRPr lang="vi-VN" sz="2400" dirty="0"/>
          </a:p>
          <a:p>
            <a:pPr>
              <a:lnSpc>
                <a:spcPct val="100000"/>
              </a:lnSpc>
              <a:spcBef>
                <a:spcPts val="300"/>
              </a:spcBef>
            </a:pPr>
            <a:r>
              <a:rPr lang="vi-VN" sz="2400" dirty="0"/>
              <a:t>Bo mạch chủ (motherboard</a:t>
            </a:r>
            <a:r>
              <a:rPr lang="vi-VN" sz="2400" dirty="0" smtClean="0"/>
              <a:t>)</a:t>
            </a:r>
            <a:r>
              <a:rPr lang="en-US" sz="2400" dirty="0" smtClean="0"/>
              <a:t>:</a:t>
            </a:r>
            <a:r>
              <a:rPr lang="vi-VN" sz="2400" dirty="0" smtClean="0"/>
              <a:t> </a:t>
            </a:r>
            <a:r>
              <a:rPr lang="en-US" sz="2400" dirty="0" err="1"/>
              <a:t>bản</a:t>
            </a:r>
            <a:r>
              <a:rPr lang="vi-VN" sz="2400" dirty="0"/>
              <a:t>g</a:t>
            </a:r>
            <a:r>
              <a:rPr lang="en-US" sz="2400" dirty="0"/>
              <a:t> </a:t>
            </a:r>
            <a:r>
              <a:rPr lang="en-US" sz="2400" dirty="0" err="1"/>
              <a:t>mạch</a:t>
            </a:r>
            <a:r>
              <a:rPr lang="en-US" sz="2400" dirty="0"/>
              <a:t> </a:t>
            </a:r>
            <a:r>
              <a:rPr lang="en-US" sz="2400" dirty="0" err="1"/>
              <a:t>điện</a:t>
            </a:r>
            <a:r>
              <a:rPr lang="en-US" sz="2400" dirty="0"/>
              <a:t> </a:t>
            </a:r>
            <a:r>
              <a:rPr lang="en-US" sz="2400" dirty="0" err="1"/>
              <a:t>tử</a:t>
            </a:r>
            <a:r>
              <a:rPr lang="en-US" sz="2400" dirty="0"/>
              <a:t> </a:t>
            </a:r>
            <a:r>
              <a:rPr lang="en-US" sz="2400" dirty="0" err="1"/>
              <a:t>lớn</a:t>
            </a:r>
            <a:r>
              <a:rPr lang="vi-VN" sz="2400" dirty="0" smtClean="0"/>
              <a:t> </a:t>
            </a:r>
            <a:r>
              <a:rPr lang="en-US" sz="2400" dirty="0" err="1" smtClean="0"/>
              <a:t>chứa</a:t>
            </a:r>
            <a:r>
              <a:rPr lang="en-US" sz="2400" dirty="0" smtClean="0"/>
              <a:t> </a:t>
            </a:r>
            <a:r>
              <a:rPr lang="en-US" sz="2400" dirty="0" err="1"/>
              <a:t>hầu</a:t>
            </a:r>
            <a:r>
              <a:rPr lang="en-US" sz="2400" dirty="0"/>
              <a:t> </a:t>
            </a:r>
            <a:r>
              <a:rPr lang="en-US" sz="2400" dirty="0" err="1"/>
              <a:t>hết</a:t>
            </a:r>
            <a:r>
              <a:rPr lang="en-US" sz="2400" dirty="0"/>
              <a:t> </a:t>
            </a:r>
            <a:r>
              <a:rPr lang="en-US" sz="2400" dirty="0" err="1"/>
              <a:t>các</a:t>
            </a:r>
            <a:r>
              <a:rPr lang="en-US" sz="2400" dirty="0"/>
              <a:t> </a:t>
            </a:r>
            <a:r>
              <a:rPr lang="en-US" sz="2400" dirty="0" err="1"/>
              <a:t>thiết</a:t>
            </a:r>
            <a:r>
              <a:rPr lang="en-US" sz="2400" dirty="0"/>
              <a:t> </a:t>
            </a:r>
            <a:r>
              <a:rPr lang="en-US" sz="2400" dirty="0" err="1"/>
              <a:t>bị</a:t>
            </a:r>
            <a:r>
              <a:rPr lang="en-US" sz="2400" dirty="0"/>
              <a:t> </a:t>
            </a:r>
            <a:r>
              <a:rPr lang="en-US" sz="2400" dirty="0" err="1"/>
              <a:t>điện</a:t>
            </a:r>
            <a:r>
              <a:rPr lang="en-US" sz="2400" dirty="0"/>
              <a:t> </a:t>
            </a:r>
            <a:r>
              <a:rPr lang="en-US" sz="2400" dirty="0" err="1"/>
              <a:t>tử</a:t>
            </a:r>
            <a:r>
              <a:rPr lang="en-US" sz="2400" dirty="0"/>
              <a:t> </a:t>
            </a:r>
            <a:r>
              <a:rPr lang="en-US" sz="2400" dirty="0" err="1"/>
              <a:t>của</a:t>
            </a:r>
            <a:r>
              <a:rPr lang="en-US" sz="2400" dirty="0"/>
              <a:t> </a:t>
            </a:r>
            <a:r>
              <a:rPr lang="en-US" sz="2400" dirty="0" err="1"/>
              <a:t>máy</a:t>
            </a:r>
            <a:r>
              <a:rPr lang="en-US" sz="2400" dirty="0"/>
              <a:t> </a:t>
            </a:r>
            <a:r>
              <a:rPr lang="en-US" sz="2400" dirty="0" err="1"/>
              <a:t>tính</a:t>
            </a:r>
            <a:r>
              <a:rPr lang="en-US" sz="2400" dirty="0"/>
              <a:t> </a:t>
            </a:r>
            <a:endParaRPr lang="vi-VN" sz="2400" dirty="0"/>
          </a:p>
          <a:p>
            <a:pPr lvl="1">
              <a:lnSpc>
                <a:spcPct val="100000"/>
              </a:lnSpc>
              <a:spcBef>
                <a:spcPts val="300"/>
              </a:spcBef>
            </a:pPr>
            <a:r>
              <a:rPr lang="en-US" sz="1800" dirty="0" err="1" smtClean="0"/>
              <a:t>Cung</a:t>
            </a:r>
            <a:r>
              <a:rPr lang="en-US" sz="1800" dirty="0" smtClean="0"/>
              <a:t> </a:t>
            </a:r>
            <a:r>
              <a:rPr lang="en-US" sz="1800" dirty="0" err="1"/>
              <a:t>cấp</a:t>
            </a:r>
            <a:r>
              <a:rPr lang="en-US" sz="1800" dirty="0"/>
              <a:t> </a:t>
            </a:r>
            <a:r>
              <a:rPr lang="en-US" sz="1800" dirty="0" err="1"/>
              <a:t>các</a:t>
            </a:r>
            <a:r>
              <a:rPr lang="en-US" sz="1800" dirty="0"/>
              <a:t> </a:t>
            </a:r>
            <a:r>
              <a:rPr lang="en-US" sz="1800" dirty="0" err="1"/>
              <a:t>tuyến</a:t>
            </a:r>
            <a:r>
              <a:rPr lang="en-US" sz="1800" dirty="0"/>
              <a:t> </a:t>
            </a:r>
            <a:r>
              <a:rPr lang="en-US" sz="1800" dirty="0" err="1"/>
              <a:t>truyền</a:t>
            </a:r>
            <a:r>
              <a:rPr lang="en-US" sz="1800" dirty="0"/>
              <a:t> </a:t>
            </a:r>
            <a:r>
              <a:rPr lang="en-US" sz="1800" dirty="0" err="1"/>
              <a:t>thông</a:t>
            </a:r>
            <a:r>
              <a:rPr lang="en-US" sz="1800" dirty="0"/>
              <a:t> </a:t>
            </a:r>
            <a:r>
              <a:rPr lang="en-US" sz="1800" dirty="0" err="1"/>
              <a:t>giữa</a:t>
            </a:r>
            <a:r>
              <a:rPr lang="en-US" sz="1800" dirty="0"/>
              <a:t> </a:t>
            </a:r>
            <a:r>
              <a:rPr lang="en-US" sz="1800" dirty="0" err="1"/>
              <a:t>tất</a:t>
            </a:r>
            <a:r>
              <a:rPr lang="en-US" sz="1800" dirty="0"/>
              <a:t> </a:t>
            </a:r>
            <a:r>
              <a:rPr lang="en-US" sz="1800" dirty="0" err="1"/>
              <a:t>cả</a:t>
            </a:r>
            <a:r>
              <a:rPr lang="en-US" sz="1800" dirty="0"/>
              <a:t> </a:t>
            </a:r>
            <a:r>
              <a:rPr lang="en-US" sz="1800" dirty="0" err="1"/>
              <a:t>các</a:t>
            </a:r>
            <a:r>
              <a:rPr lang="en-US" sz="1800" dirty="0"/>
              <a:t> </a:t>
            </a:r>
            <a:r>
              <a:rPr lang="en-US" sz="1800" dirty="0" err="1"/>
              <a:t>thành</a:t>
            </a:r>
            <a:r>
              <a:rPr lang="en-US" sz="1800" dirty="0"/>
              <a:t> </a:t>
            </a:r>
            <a:r>
              <a:rPr lang="en-US" sz="1800" dirty="0" err="1"/>
              <a:t>phần</a:t>
            </a:r>
            <a:r>
              <a:rPr lang="en-US" sz="1800" dirty="0"/>
              <a:t> </a:t>
            </a:r>
            <a:r>
              <a:rPr lang="en-US" sz="1800" dirty="0" err="1"/>
              <a:t>và</a:t>
            </a:r>
            <a:r>
              <a:rPr lang="en-US" sz="1800" dirty="0"/>
              <a:t> </a:t>
            </a:r>
            <a:r>
              <a:rPr lang="en-US" sz="1800" dirty="0" err="1"/>
              <a:t>thiết</a:t>
            </a:r>
            <a:r>
              <a:rPr lang="en-US" sz="1800" dirty="0"/>
              <a:t> </a:t>
            </a:r>
            <a:r>
              <a:rPr lang="en-US" sz="1800" dirty="0" err="1"/>
              <a:t>bị</a:t>
            </a:r>
            <a:r>
              <a:rPr lang="en-US" sz="1800" dirty="0"/>
              <a:t> </a:t>
            </a:r>
            <a:r>
              <a:rPr lang="en-US" sz="1800" dirty="0" err="1"/>
              <a:t>kết</a:t>
            </a:r>
            <a:r>
              <a:rPr lang="en-US" sz="1800" dirty="0"/>
              <a:t> </a:t>
            </a:r>
            <a:r>
              <a:rPr lang="en-US" sz="1800" dirty="0" err="1"/>
              <a:t>nối</a:t>
            </a:r>
            <a:endParaRPr lang="vi-VN" sz="1800" dirty="0"/>
          </a:p>
          <a:p>
            <a:pPr>
              <a:lnSpc>
                <a:spcPct val="100000"/>
              </a:lnSpc>
              <a:spcBef>
                <a:spcPts val="300"/>
              </a:spcBef>
            </a:pPr>
            <a:r>
              <a:rPr lang="vi-VN" sz="2400" dirty="0"/>
              <a:t>Đơn vị hệ thống (box) bao gồm </a:t>
            </a:r>
            <a:r>
              <a:rPr lang="en-US" sz="2400" dirty="0" err="1"/>
              <a:t>thùng</a:t>
            </a:r>
            <a:r>
              <a:rPr lang="en-US" sz="2400" dirty="0"/>
              <a:t> </a:t>
            </a:r>
            <a:r>
              <a:rPr lang="en-US" sz="2400" dirty="0" err="1"/>
              <a:t>máy</a:t>
            </a:r>
            <a:r>
              <a:rPr lang="en-US" sz="2400" dirty="0"/>
              <a:t> </a:t>
            </a:r>
            <a:r>
              <a:rPr lang="en-US" sz="2400" dirty="0" err="1"/>
              <a:t>và</a:t>
            </a:r>
            <a:r>
              <a:rPr lang="en-US" sz="2400" dirty="0"/>
              <a:t> </a:t>
            </a:r>
            <a:r>
              <a:rPr lang="en-US" sz="2400" dirty="0" err="1"/>
              <a:t>các</a:t>
            </a:r>
            <a:r>
              <a:rPr lang="en-US" sz="2400" dirty="0"/>
              <a:t> </a:t>
            </a:r>
            <a:r>
              <a:rPr lang="en-US" sz="2400" dirty="0" err="1"/>
              <a:t>thành</a:t>
            </a:r>
            <a:r>
              <a:rPr lang="en-US" sz="2400" dirty="0"/>
              <a:t> </a:t>
            </a:r>
            <a:r>
              <a:rPr lang="en-US" sz="2400" dirty="0" err="1"/>
              <a:t>phần</a:t>
            </a:r>
            <a:r>
              <a:rPr lang="en-US" sz="2400" dirty="0"/>
              <a:t> </a:t>
            </a:r>
            <a:r>
              <a:rPr lang="en-US" sz="2400" dirty="0" err="1"/>
              <a:t>bên</a:t>
            </a:r>
            <a:r>
              <a:rPr lang="en-US" sz="2400" dirty="0"/>
              <a:t> </a:t>
            </a:r>
            <a:r>
              <a:rPr lang="en-US" sz="2400" dirty="0" err="1"/>
              <a:t>trong</a:t>
            </a:r>
            <a:endParaRPr lang="vi-VN" sz="2400" dirty="0"/>
          </a:p>
          <a:p>
            <a:pPr lvl="1">
              <a:lnSpc>
                <a:spcPct val="100000"/>
              </a:lnSpc>
              <a:spcBef>
                <a:spcPts val="300"/>
              </a:spcBef>
            </a:pPr>
            <a:r>
              <a:rPr lang="en-US" sz="1800" dirty="0" err="1"/>
              <a:t>Thùng</a:t>
            </a:r>
            <a:r>
              <a:rPr lang="en-US" sz="1800" dirty="0"/>
              <a:t> </a:t>
            </a:r>
            <a:r>
              <a:rPr lang="en-US" sz="1800" dirty="0" err="1"/>
              <a:t>máy</a:t>
            </a:r>
            <a:r>
              <a:rPr lang="en-US" sz="1800" dirty="0"/>
              <a:t> </a:t>
            </a:r>
            <a:r>
              <a:rPr lang="en-US" sz="1800" dirty="0" err="1"/>
              <a:t>của</a:t>
            </a:r>
            <a:r>
              <a:rPr lang="en-US" sz="1800" dirty="0"/>
              <a:t> </a:t>
            </a:r>
            <a:r>
              <a:rPr lang="en-US" sz="1800" dirty="0" err="1"/>
              <a:t>một</a:t>
            </a:r>
            <a:r>
              <a:rPr lang="en-US" sz="1800" dirty="0"/>
              <a:t> </a:t>
            </a:r>
            <a:r>
              <a:rPr lang="en-US" sz="1800" dirty="0" err="1"/>
              <a:t>hệ</a:t>
            </a:r>
            <a:r>
              <a:rPr lang="en-US" sz="1800" dirty="0"/>
              <a:t> </a:t>
            </a:r>
            <a:r>
              <a:rPr lang="en-US" sz="1800" dirty="0" err="1"/>
              <a:t>thống</a:t>
            </a:r>
            <a:r>
              <a:rPr lang="en-US" sz="1800" dirty="0"/>
              <a:t> </a:t>
            </a:r>
            <a:r>
              <a:rPr lang="en-US" sz="1800" dirty="0" err="1"/>
              <a:t>để</a:t>
            </a:r>
            <a:r>
              <a:rPr lang="en-US" sz="1800" dirty="0"/>
              <a:t> </a:t>
            </a:r>
            <a:r>
              <a:rPr lang="en-US" sz="1800" dirty="0" err="1"/>
              <a:t>bàn</a:t>
            </a:r>
            <a:r>
              <a:rPr lang="en-US" sz="1800" dirty="0"/>
              <a:t> </a:t>
            </a:r>
            <a:r>
              <a:rPr lang="en-US" sz="1800" dirty="0" err="1"/>
              <a:t>thường</a:t>
            </a:r>
            <a:r>
              <a:rPr lang="en-US" sz="1800" dirty="0"/>
              <a:t> </a:t>
            </a:r>
            <a:r>
              <a:rPr lang="en-US" sz="1800" dirty="0" err="1"/>
              <a:t>dễ</a:t>
            </a:r>
            <a:r>
              <a:rPr lang="en-US" sz="1800" dirty="0"/>
              <a:t> </a:t>
            </a:r>
            <a:r>
              <a:rPr lang="en-US" sz="1800" dirty="0" err="1"/>
              <a:t>mở</a:t>
            </a:r>
            <a:r>
              <a:rPr lang="en-US" sz="1800" dirty="0"/>
              <a:t>, </a:t>
            </a:r>
            <a:r>
              <a:rPr lang="en-US" sz="1800" dirty="0" err="1"/>
              <a:t>cho</a:t>
            </a:r>
            <a:r>
              <a:rPr lang="en-US" sz="1800" dirty="0"/>
              <a:t> </a:t>
            </a:r>
            <a:r>
              <a:rPr lang="en-US" sz="1800" dirty="0" err="1"/>
              <a:t>phép</a:t>
            </a:r>
            <a:r>
              <a:rPr lang="en-US" sz="1800" dirty="0"/>
              <a:t> </a:t>
            </a:r>
            <a:r>
              <a:rPr lang="en-US" sz="1800" dirty="0" err="1"/>
              <a:t>truy</a:t>
            </a:r>
            <a:r>
              <a:rPr lang="en-US" sz="1800" dirty="0"/>
              <a:t> </a:t>
            </a:r>
            <a:r>
              <a:rPr lang="en-US" sz="1800" dirty="0" err="1"/>
              <a:t>xuất</a:t>
            </a:r>
            <a:r>
              <a:rPr lang="en-US" sz="1800" dirty="0"/>
              <a:t> </a:t>
            </a:r>
            <a:r>
              <a:rPr lang="en-US" sz="1800" dirty="0" err="1"/>
              <a:t>đến</a:t>
            </a:r>
            <a:r>
              <a:rPr lang="en-US" sz="1800" dirty="0"/>
              <a:t> </a:t>
            </a:r>
            <a:r>
              <a:rPr lang="en-US" sz="1800" dirty="0" err="1"/>
              <a:t>các</a:t>
            </a:r>
            <a:r>
              <a:rPr lang="en-US" sz="1800" dirty="0"/>
              <a:t> </a:t>
            </a:r>
            <a:r>
              <a:rPr lang="en-US" sz="1800" dirty="0" err="1"/>
              <a:t>thành</a:t>
            </a:r>
            <a:r>
              <a:rPr lang="en-US" sz="1800" dirty="0"/>
              <a:t> </a:t>
            </a:r>
            <a:r>
              <a:rPr lang="en-US" sz="1800" dirty="0" err="1"/>
              <a:t>phần</a:t>
            </a:r>
            <a:r>
              <a:rPr lang="en-US" sz="1800" dirty="0"/>
              <a:t> </a:t>
            </a:r>
            <a:r>
              <a:rPr lang="en-US" sz="1800" dirty="0" err="1"/>
              <a:t>bên</a:t>
            </a:r>
            <a:r>
              <a:rPr lang="en-US" sz="1800" dirty="0"/>
              <a:t> </a:t>
            </a:r>
            <a:r>
              <a:rPr lang="en-US" sz="1800" dirty="0" err="1"/>
              <a:t>trong</a:t>
            </a:r>
            <a:endParaRPr lang="vi-VN" sz="1800" dirty="0"/>
          </a:p>
          <a:p>
            <a:pPr lvl="1">
              <a:lnSpc>
                <a:spcPct val="100000"/>
              </a:lnSpc>
              <a:spcBef>
                <a:spcPts val="300"/>
              </a:spcBef>
            </a:pPr>
            <a:r>
              <a:rPr lang="en-US" sz="1800" dirty="0" err="1"/>
              <a:t>Việc</a:t>
            </a:r>
            <a:r>
              <a:rPr lang="en-US" sz="1800" dirty="0"/>
              <a:t> </a:t>
            </a:r>
            <a:r>
              <a:rPr lang="en-US" sz="1800" dirty="0" err="1"/>
              <a:t>sửa</a:t>
            </a:r>
            <a:r>
              <a:rPr lang="en-US" sz="1800" dirty="0"/>
              <a:t> </a:t>
            </a:r>
            <a:r>
              <a:rPr lang="en-US" sz="1800" dirty="0" err="1"/>
              <a:t>chữa</a:t>
            </a:r>
            <a:r>
              <a:rPr lang="en-US" sz="1800" dirty="0"/>
              <a:t> </a:t>
            </a:r>
            <a:r>
              <a:rPr lang="en-US" sz="1800" dirty="0" err="1"/>
              <a:t>hoặc</a:t>
            </a:r>
            <a:r>
              <a:rPr lang="en-US" sz="1800" dirty="0"/>
              <a:t> </a:t>
            </a:r>
            <a:r>
              <a:rPr lang="en-US" sz="1800" dirty="0" err="1"/>
              <a:t>nâng</a:t>
            </a:r>
            <a:r>
              <a:rPr lang="en-US" sz="1800" dirty="0"/>
              <a:t> </a:t>
            </a:r>
            <a:r>
              <a:rPr lang="en-US" sz="1800" dirty="0" err="1"/>
              <a:t>cấp</a:t>
            </a:r>
            <a:r>
              <a:rPr lang="en-US" sz="1800" dirty="0"/>
              <a:t> </a:t>
            </a:r>
            <a:r>
              <a:rPr lang="en-US" sz="1800" dirty="0" err="1"/>
              <a:t>các</a:t>
            </a:r>
            <a:r>
              <a:rPr lang="en-US" sz="1800" dirty="0"/>
              <a:t> </a:t>
            </a:r>
            <a:r>
              <a:rPr lang="en-US" sz="1800" dirty="0" err="1"/>
              <a:t>thành</a:t>
            </a:r>
            <a:r>
              <a:rPr lang="en-US" sz="1800" dirty="0"/>
              <a:t> </a:t>
            </a:r>
            <a:r>
              <a:rPr lang="en-US" sz="1800" dirty="0" err="1"/>
              <a:t>phần</a:t>
            </a:r>
            <a:r>
              <a:rPr lang="en-US" sz="1800" dirty="0"/>
              <a:t> </a:t>
            </a:r>
            <a:r>
              <a:rPr lang="en-US" sz="1800" dirty="0" err="1"/>
              <a:t>thường</a:t>
            </a:r>
            <a:r>
              <a:rPr lang="en-US" sz="1800" dirty="0"/>
              <a:t> </a:t>
            </a:r>
            <a:r>
              <a:rPr lang="en-US" sz="1800" dirty="0" err="1"/>
              <a:t>được</a:t>
            </a:r>
            <a:r>
              <a:rPr lang="en-US" sz="1800" dirty="0"/>
              <a:t> </a:t>
            </a:r>
            <a:r>
              <a:rPr lang="en-US" sz="1800" dirty="0" err="1"/>
              <a:t>thực</a:t>
            </a:r>
            <a:r>
              <a:rPr lang="en-US" sz="1800" dirty="0"/>
              <a:t> </a:t>
            </a:r>
            <a:r>
              <a:rPr lang="en-US" sz="1800" dirty="0" err="1"/>
              <a:t>hiện</a:t>
            </a:r>
            <a:r>
              <a:rPr lang="en-US" sz="1800" dirty="0"/>
              <a:t> </a:t>
            </a:r>
            <a:r>
              <a:rPr lang="en-US" sz="1800" dirty="0" err="1"/>
              <a:t>bởi</a:t>
            </a:r>
            <a:r>
              <a:rPr lang="en-US" sz="1800" dirty="0"/>
              <a:t> </a:t>
            </a:r>
            <a:r>
              <a:rPr lang="en-US" sz="1800" dirty="0" err="1"/>
              <a:t>đội</a:t>
            </a:r>
            <a:r>
              <a:rPr lang="en-US" sz="1800" dirty="0"/>
              <a:t> </a:t>
            </a:r>
            <a:r>
              <a:rPr lang="en-US" sz="1800" dirty="0" err="1"/>
              <a:t>ngũ</a:t>
            </a:r>
            <a:r>
              <a:rPr lang="en-US" sz="1800" dirty="0"/>
              <a:t> </a:t>
            </a:r>
            <a:r>
              <a:rPr lang="en-US" sz="1800" dirty="0" err="1"/>
              <a:t>chuyên</a:t>
            </a:r>
            <a:r>
              <a:rPr lang="en-US" sz="1800" dirty="0"/>
              <a:t> </a:t>
            </a:r>
            <a:r>
              <a:rPr lang="en-US" sz="1800" dirty="0" err="1"/>
              <a:t>nghiệp</a:t>
            </a:r>
            <a:endParaRPr lang="en-US" sz="1800"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10719117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5153646"/>
          </a:xfrm>
        </p:spPr>
        <p:txBody>
          <a:bodyPr>
            <a:normAutofit/>
          </a:bodyPr>
          <a:lstStyle/>
          <a:p>
            <a:pPr>
              <a:lnSpc>
                <a:spcPct val="110000"/>
              </a:lnSpc>
            </a:pPr>
            <a:r>
              <a:rPr lang="en-US" b="1" smtClean="0"/>
              <a:t>Chíp vi xử lý (Microprocessor Chip</a:t>
            </a:r>
            <a:r>
              <a:rPr lang="en-US" dirty="0"/>
              <a:t>)</a:t>
            </a:r>
            <a:endParaRPr lang="en-US" b="1" dirty="0"/>
          </a:p>
          <a:p>
            <a:pPr lvl="1">
              <a:lnSpc>
                <a:spcPct val="110000"/>
              </a:lnSpc>
            </a:pPr>
            <a:r>
              <a:rPr lang="fr-FR"/>
              <a:t>Con chíp vi xử lý thường được gọi là não bộ của máy </a:t>
            </a:r>
            <a:r>
              <a:rPr lang="fr-FR" smtClean="0"/>
              <a:t>tính</a:t>
            </a:r>
            <a:r>
              <a:rPr lang="vi-VN" smtClean="0"/>
              <a:t>, </a:t>
            </a:r>
            <a:r>
              <a:rPr lang="en-US" smtClean="0"/>
              <a:t/>
            </a:r>
            <a:br>
              <a:rPr lang="en-US" smtClean="0"/>
            </a:br>
            <a:r>
              <a:rPr lang="fr-FR" smtClean="0"/>
              <a:t>được </a:t>
            </a:r>
            <a:r>
              <a:rPr lang="fr-FR"/>
              <a:t>biết đến như là bộ xử lý trung tâm</a:t>
            </a:r>
            <a:r>
              <a:rPr lang="en-US" smtClean="0"/>
              <a:t> </a:t>
            </a:r>
            <a:r>
              <a:rPr lang="vi-VN" i="1"/>
              <a:t>Central Processing Unit</a:t>
            </a:r>
            <a:r>
              <a:rPr lang="vi-VN"/>
              <a:t> (CPU)</a:t>
            </a:r>
            <a:r>
              <a:rPr lang="en-US"/>
              <a:t> </a:t>
            </a:r>
            <a:r>
              <a:rPr lang="en-US" smtClean="0"/>
              <a:t>hay đơn giản là bộ xử lý (</a:t>
            </a:r>
            <a:r>
              <a:rPr lang="en-US" i="1" smtClean="0"/>
              <a:t>processor</a:t>
            </a:r>
            <a:r>
              <a:rPr lang="en-US" smtClean="0"/>
              <a:t>)</a:t>
            </a:r>
            <a:endParaRPr lang="vi-VN"/>
          </a:p>
          <a:p>
            <a:pPr lvl="1">
              <a:lnSpc>
                <a:spcPct val="110000"/>
              </a:lnSpc>
            </a:pPr>
            <a:endParaRPr lang="vi-VN"/>
          </a:p>
          <a:p>
            <a:pPr lvl="1">
              <a:lnSpc>
                <a:spcPct val="110000"/>
              </a:lnSpc>
            </a:pPr>
            <a:r>
              <a:rPr lang="vi-VN" smtClean="0"/>
              <a:t>CPU xử lý các phép tính toán và logic</a:t>
            </a:r>
            <a:endParaRPr lang="vi-VN"/>
          </a:p>
          <a:p>
            <a:pPr lvl="1">
              <a:lnSpc>
                <a:spcPct val="110000"/>
              </a:lnSpc>
            </a:pPr>
            <a:r>
              <a:rPr lang="fr-FR"/>
              <a:t>Mỗi dòng hay loại CPU xử lý thông tin và câu lệnh với tốc độ khác nhau, đo bằng Hertz (Hz)</a:t>
            </a:r>
            <a:endParaRPr lang="vi-VN"/>
          </a:p>
          <a:p>
            <a:pPr lvl="2">
              <a:lnSpc>
                <a:spcPct val="110000"/>
              </a:lnSpc>
            </a:pPr>
            <a:r>
              <a:rPr lang="vi-VN"/>
              <a:t>Đơn vị của tần </a:t>
            </a:r>
            <a:r>
              <a:rPr lang="vi-VN" smtClean="0"/>
              <a:t>suất </a:t>
            </a:r>
            <a:r>
              <a:rPr lang="vi-VN"/>
              <a:t>hoặc chu kỳ mỗi giây</a:t>
            </a:r>
            <a:endParaRPr lang="en-US" dirty="0"/>
          </a:p>
        </p:txBody>
      </p:sp>
      <p:pic>
        <p:nvPicPr>
          <p:cNvPr id="4" name="Picture 3"/>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399" t="7377" r="5201" b="9017"/>
          <a:stretch/>
        </p:blipFill>
        <p:spPr bwMode="auto">
          <a:xfrm>
            <a:off x="7111999" y="3234366"/>
            <a:ext cx="1362075" cy="932180"/>
          </a:xfrm>
          <a:prstGeom prst="rect">
            <a:avLst/>
          </a:prstGeom>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20304651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24994523"/>
              </p:ext>
            </p:extLst>
          </p:nvPr>
        </p:nvGraphicFramePr>
        <p:xfrm>
          <a:off x="549936" y="1524274"/>
          <a:ext cx="7935786" cy="4524385"/>
        </p:xfrm>
        <a:graphic>
          <a:graphicData uri="http://schemas.openxmlformats.org/drawingml/2006/table">
            <a:tbl>
              <a:tblPr firstRow="1" firstCol="1" bandRow="1"/>
              <a:tblGrid>
                <a:gridCol w="1425702"/>
                <a:gridCol w="1033844"/>
                <a:gridCol w="1502283"/>
                <a:gridCol w="3973957"/>
              </a:tblGrid>
              <a:tr h="776966">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Đơn vị</a:t>
                      </a:r>
                      <a:endParaRPr lang="en-US" sz="2000">
                        <a:effectLst/>
                        <a:latin typeface="Cambria" panose="02040503050406030204" pitchFamily="18" charset="0"/>
                        <a:ea typeface="Calibri"/>
                        <a:cs typeface="Times New Roman"/>
                      </a:endParaRPr>
                    </a:p>
                  </a:txBody>
                  <a:tcPr marL="68580" marR="6858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BAE18F"/>
                    </a:solidFill>
                  </a:tcPr>
                </a:tc>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Viết tắt</a:t>
                      </a:r>
                      <a:endParaRPr lang="en-US" sz="2000">
                        <a:effectLst/>
                        <a:latin typeface="Cambria" panose="02040503050406030204" pitchFamily="18"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BAE18F"/>
                    </a:solidFill>
                  </a:tcPr>
                </a:tc>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Nhân bởi</a:t>
                      </a:r>
                      <a:endParaRPr lang="en-US" sz="2000">
                        <a:effectLst/>
                        <a:latin typeface="Cambria" panose="02040503050406030204" pitchFamily="18"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BAE18F"/>
                    </a:solidFill>
                  </a:tcPr>
                </a:tc>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Bằng...</a:t>
                      </a:r>
                      <a:endParaRPr lang="en-US" sz="2000">
                        <a:effectLst/>
                        <a:latin typeface="Cambria" panose="02040503050406030204" pitchFamily="18"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BAE18F"/>
                    </a:solidFill>
                  </a:tcPr>
                </a:tc>
              </a:tr>
              <a:tr h="472440">
                <a:tc>
                  <a:txBody>
                    <a:bodyPr/>
                    <a:lstStyle/>
                    <a:p>
                      <a:pPr marL="0" marR="0" algn="l">
                        <a:lnSpc>
                          <a:spcPct val="115000"/>
                        </a:lnSpc>
                        <a:spcBef>
                          <a:spcPts val="100"/>
                        </a:spcBef>
                        <a:spcAft>
                          <a:spcPts val="100"/>
                        </a:spcAft>
                        <a:tabLst>
                          <a:tab pos="228600" algn="l"/>
                        </a:tabLst>
                      </a:pPr>
                      <a:r>
                        <a:rPr lang="en-US" sz="2000" b="1">
                          <a:effectLst/>
                          <a:latin typeface="Cambria" panose="02040503050406030204" pitchFamily="18" charset="0"/>
                          <a:ea typeface="Times New Roman"/>
                          <a:cs typeface="Calibri"/>
                        </a:rPr>
                        <a:t>Hertz</a:t>
                      </a:r>
                      <a:endParaRPr lang="en-US" sz="2000">
                        <a:effectLst/>
                        <a:latin typeface="Cambria" panose="02040503050406030204" pitchFamily="18" charset="0"/>
                        <a:ea typeface="Times New Roman"/>
                        <a:cs typeface="Calibri"/>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100"/>
                        </a:spcBef>
                        <a:spcAft>
                          <a:spcPts val="100"/>
                        </a:spcAft>
                        <a:tabLst>
                          <a:tab pos="228600" algn="l"/>
                        </a:tabLst>
                      </a:pPr>
                      <a:r>
                        <a:rPr lang="en-US" sz="2000">
                          <a:effectLst/>
                          <a:latin typeface="Cambria" panose="02040503050406030204" pitchFamily="18" charset="0"/>
                          <a:ea typeface="Times New Roman"/>
                          <a:cs typeface="Calibri"/>
                        </a:rPr>
                        <a:t>Hz</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1 chu kỳ mỗi giây</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07720">
                <a:tc>
                  <a:txBody>
                    <a:bodyPr/>
                    <a:lstStyle/>
                    <a:p>
                      <a:pPr marL="0" marR="0" algn="l">
                        <a:lnSpc>
                          <a:spcPct val="115000"/>
                        </a:lnSpc>
                        <a:spcBef>
                          <a:spcPts val="100"/>
                        </a:spcBef>
                        <a:spcAft>
                          <a:spcPts val="100"/>
                        </a:spcAft>
                        <a:tabLst>
                          <a:tab pos="228600" algn="l"/>
                        </a:tabLst>
                      </a:pPr>
                      <a:r>
                        <a:rPr lang="en-US" sz="2000" b="1">
                          <a:effectLst/>
                          <a:latin typeface="Cambria" panose="02040503050406030204" pitchFamily="18" charset="0"/>
                          <a:ea typeface="Times New Roman"/>
                          <a:cs typeface="Calibri"/>
                        </a:rPr>
                        <a:t>Kilohertz</a:t>
                      </a:r>
                      <a:endParaRPr lang="en-US" sz="2000">
                        <a:effectLst/>
                        <a:latin typeface="Cambria" panose="02040503050406030204" pitchFamily="18" charset="0"/>
                        <a:ea typeface="Times New Roman"/>
                        <a:cs typeface="Calibri"/>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100"/>
                        </a:spcBef>
                        <a:spcAft>
                          <a:spcPts val="100"/>
                        </a:spcAft>
                        <a:tabLst>
                          <a:tab pos="228600" algn="l"/>
                        </a:tabLst>
                      </a:pPr>
                      <a:r>
                        <a:rPr lang="en-US" sz="2000">
                          <a:effectLst/>
                          <a:latin typeface="Cambria" panose="02040503050406030204" pitchFamily="18" charset="0"/>
                          <a:ea typeface="Times New Roman"/>
                          <a:cs typeface="Calibri"/>
                        </a:rPr>
                        <a:t>KHz</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Một nghìn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1,000 chu kỳ mỗi giây</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07720">
                <a:tc>
                  <a:txBody>
                    <a:bodyPr/>
                    <a:lstStyle/>
                    <a:p>
                      <a:pPr marL="0" marR="0" algn="l">
                        <a:lnSpc>
                          <a:spcPct val="115000"/>
                        </a:lnSpc>
                        <a:spcBef>
                          <a:spcPts val="100"/>
                        </a:spcBef>
                        <a:spcAft>
                          <a:spcPts val="100"/>
                        </a:spcAft>
                        <a:tabLst>
                          <a:tab pos="228600" algn="l"/>
                        </a:tabLst>
                      </a:pPr>
                      <a:r>
                        <a:rPr lang="en-US" sz="2000" b="1">
                          <a:effectLst/>
                          <a:latin typeface="Cambria" panose="02040503050406030204" pitchFamily="18" charset="0"/>
                          <a:ea typeface="Times New Roman"/>
                          <a:cs typeface="Calibri"/>
                        </a:rPr>
                        <a:t>Megahertz</a:t>
                      </a:r>
                      <a:endParaRPr lang="en-US" sz="2000">
                        <a:effectLst/>
                        <a:latin typeface="Cambria" panose="02040503050406030204" pitchFamily="18" charset="0"/>
                        <a:ea typeface="Times New Roman"/>
                        <a:cs typeface="Calibri"/>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100"/>
                        </a:spcBef>
                        <a:spcAft>
                          <a:spcPts val="100"/>
                        </a:spcAft>
                        <a:tabLst>
                          <a:tab pos="228600" algn="l"/>
                        </a:tabLst>
                      </a:pPr>
                      <a:r>
                        <a:rPr lang="en-US" sz="2000">
                          <a:effectLst/>
                          <a:latin typeface="Cambria" panose="02040503050406030204" pitchFamily="18" charset="0"/>
                          <a:ea typeface="Times New Roman"/>
                          <a:cs typeface="Calibri"/>
                        </a:rPr>
                        <a:t>MHz</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Một triệu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1,000,000 chu kỳ mỗi giây</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22960">
                <a:tc>
                  <a:txBody>
                    <a:bodyPr/>
                    <a:lstStyle/>
                    <a:p>
                      <a:pPr marL="0" marR="0" algn="l">
                        <a:lnSpc>
                          <a:spcPct val="115000"/>
                        </a:lnSpc>
                        <a:spcBef>
                          <a:spcPts val="100"/>
                        </a:spcBef>
                        <a:spcAft>
                          <a:spcPts val="100"/>
                        </a:spcAft>
                        <a:tabLst>
                          <a:tab pos="228600" algn="l"/>
                        </a:tabLst>
                      </a:pPr>
                      <a:r>
                        <a:rPr lang="en-US" sz="2000" b="1">
                          <a:effectLst/>
                          <a:latin typeface="Cambria" panose="02040503050406030204" pitchFamily="18" charset="0"/>
                          <a:ea typeface="Times New Roman"/>
                          <a:cs typeface="Calibri"/>
                        </a:rPr>
                        <a:t>Gigahertz</a:t>
                      </a:r>
                      <a:endParaRPr lang="en-US" sz="2000">
                        <a:effectLst/>
                        <a:latin typeface="Cambria" panose="02040503050406030204" pitchFamily="18" charset="0"/>
                        <a:ea typeface="Times New Roman"/>
                        <a:cs typeface="Calibri"/>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15000"/>
                        </a:lnSpc>
                        <a:spcBef>
                          <a:spcPts val="100"/>
                        </a:spcBef>
                        <a:spcAft>
                          <a:spcPts val="100"/>
                        </a:spcAft>
                        <a:tabLst>
                          <a:tab pos="228600" algn="l"/>
                        </a:tabLst>
                      </a:pPr>
                      <a:r>
                        <a:rPr lang="en-US" sz="2000">
                          <a:effectLst/>
                          <a:latin typeface="Cambria" panose="02040503050406030204" pitchFamily="18" charset="0"/>
                          <a:ea typeface="Times New Roman"/>
                          <a:cs typeface="Calibri"/>
                        </a:rPr>
                        <a:t>GHz</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Một tỉ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1,000,000,000 chu kỳ mỗi giây</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6579">
                <a:tc>
                  <a:txBody>
                    <a:bodyPr/>
                    <a:lstStyle/>
                    <a:p>
                      <a:pPr marL="0" marR="0" algn="l">
                        <a:lnSpc>
                          <a:spcPct val="115000"/>
                        </a:lnSpc>
                        <a:spcBef>
                          <a:spcPts val="100"/>
                        </a:spcBef>
                        <a:spcAft>
                          <a:spcPts val="100"/>
                        </a:spcAft>
                        <a:tabLst>
                          <a:tab pos="228600" algn="l"/>
                        </a:tabLst>
                      </a:pPr>
                      <a:r>
                        <a:rPr lang="en-US" sz="2000" b="1">
                          <a:effectLst/>
                          <a:latin typeface="Cambria" panose="02040503050406030204" pitchFamily="18" charset="0"/>
                          <a:ea typeface="Times New Roman"/>
                          <a:cs typeface="Calibri"/>
                        </a:rPr>
                        <a:t>Terahertz</a:t>
                      </a:r>
                      <a:endParaRPr lang="en-US" sz="2000">
                        <a:effectLst/>
                        <a:latin typeface="Cambria" panose="02040503050406030204" pitchFamily="18" charset="0"/>
                        <a:ea typeface="Times New Roman"/>
                        <a:cs typeface="Calibri"/>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algn="l">
                        <a:lnSpc>
                          <a:spcPct val="115000"/>
                        </a:lnSpc>
                        <a:spcBef>
                          <a:spcPts val="100"/>
                        </a:spcBef>
                        <a:spcAft>
                          <a:spcPts val="100"/>
                        </a:spcAft>
                        <a:tabLst>
                          <a:tab pos="228600" algn="l"/>
                        </a:tabLst>
                      </a:pPr>
                      <a:r>
                        <a:rPr lang="en-US" sz="2000">
                          <a:effectLst/>
                          <a:latin typeface="Cambria" panose="02040503050406030204" pitchFamily="18" charset="0"/>
                          <a:ea typeface="Times New Roman"/>
                          <a:cs typeface="Calibri"/>
                        </a:rPr>
                        <a:t>THz</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Một nghìn tỉ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a:lnSpc>
                          <a:spcPct val="115000"/>
                        </a:lnSpc>
                        <a:spcBef>
                          <a:spcPts val="0"/>
                        </a:spcBef>
                        <a:spcAft>
                          <a:spcPts val="0"/>
                        </a:spcAft>
                      </a:pPr>
                      <a:r>
                        <a:rPr lang="en-US" sz="2000">
                          <a:effectLst/>
                          <a:latin typeface="Cambria" panose="02040503050406030204" pitchFamily="18" charset="0"/>
                          <a:ea typeface="Calibri"/>
                          <a:cs typeface="Times New Roman"/>
                        </a:rPr>
                        <a:t>1,000,000,000,000 chu kỳ mỗi giây</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r>
            </a:tbl>
          </a:graphicData>
        </a:graphic>
      </p:graphicFrame>
      <p:sp>
        <p:nvSpPr>
          <p:cNvPr id="3" name="Footer Placeholder 2"/>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spTree>
    <p:extLst>
      <p:ext uri="{BB962C8B-B14F-4D97-AF65-F5344CB8AC3E}">
        <p14:creationId xmlns:p14="http://schemas.microsoft.com/office/powerpoint/2010/main" val="34598814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5410200"/>
          </a:xfrm>
        </p:spPr>
        <p:txBody>
          <a:bodyPr>
            <a:normAutofit fontScale="85000" lnSpcReduction="20000"/>
          </a:bodyPr>
          <a:lstStyle/>
          <a:p>
            <a:pPr>
              <a:lnSpc>
                <a:spcPct val="120000"/>
              </a:lnSpc>
            </a:pPr>
            <a:r>
              <a:rPr lang="en-US"/>
              <a:t>Tốc độ hoặc sức mạnh của bộ xử lý là một trong những nhân tố xác định hiệu suất tổng thể của hệ thống</a:t>
            </a:r>
            <a:endParaRPr lang="vi-VN"/>
          </a:p>
          <a:p>
            <a:pPr>
              <a:lnSpc>
                <a:spcPct val="120000"/>
              </a:lnSpc>
            </a:pPr>
            <a:r>
              <a:rPr lang="en-US"/>
              <a:t>Hệ điều hành và các chương trình ứng dụng yêu cầu một tốc độ tối thiểu của bộ xử lý để vận </a:t>
            </a:r>
            <a:r>
              <a:rPr lang="en-US" smtClean="0"/>
              <a:t>hành</a:t>
            </a:r>
            <a:r>
              <a:rPr lang="vi-VN" smtClean="0"/>
              <a:t>. </a:t>
            </a:r>
            <a:r>
              <a:rPr lang="en-US"/>
              <a:t>Một bộ xử lý đôi khi được đề cập đến bởi kiến trúc của nó</a:t>
            </a:r>
            <a:endParaRPr lang="vi-VN"/>
          </a:p>
          <a:p>
            <a:pPr lvl="1">
              <a:lnSpc>
                <a:spcPct val="120000"/>
              </a:lnSpc>
            </a:pPr>
            <a:r>
              <a:rPr lang="en-US"/>
              <a:t>xác định bao nhiêu dung lượng bộ nhớ có thể được định địa chỉ và điều khiển</a:t>
            </a:r>
            <a:endParaRPr lang="vi-VN"/>
          </a:p>
          <a:p>
            <a:pPr lvl="1">
              <a:lnSpc>
                <a:spcPct val="120000"/>
              </a:lnSpc>
            </a:pPr>
            <a:r>
              <a:rPr lang="en-US"/>
              <a:t>Các kiến trúc chung được tìm thấy trong các hệ thống hiện đại bao gồm các bộ xử lý 32-bit </a:t>
            </a:r>
            <a:r>
              <a:rPr lang="en-US" smtClean="0"/>
              <a:t>(x86</a:t>
            </a:r>
            <a:r>
              <a:rPr lang="en-US"/>
              <a:t>) và các bộ xử lý </a:t>
            </a:r>
            <a:r>
              <a:rPr lang="en-US" smtClean="0"/>
              <a:t>64-bit (x64)</a:t>
            </a:r>
            <a:endParaRPr lang="vi-VN"/>
          </a:p>
          <a:p>
            <a:pPr lvl="1">
              <a:lnSpc>
                <a:spcPct val="120000"/>
              </a:lnSpc>
            </a:pPr>
            <a:r>
              <a:rPr lang="en-US"/>
              <a:t>Một bộ xử lý lõi kép (dual-core) có hai nhân; một bộ xử lý lõi tứ (quad-core) có bốn nhân</a:t>
            </a:r>
            <a:endParaRPr lang="vi-VN"/>
          </a:p>
          <a:p>
            <a:pPr lvl="1">
              <a:lnSpc>
                <a:spcPct val="120000"/>
              </a:lnSpc>
            </a:pPr>
            <a:r>
              <a:rPr lang="en-US"/>
              <a:t>Các bộ xử lý đa nhân ngày nay rất thông dụng và tất cả các nhân trong một bộ xử lý đa nhân được kết hợp trên cùng một chip đơn bằng silicon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35349699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p:txBody>
          <a:bodyPr>
            <a:normAutofit/>
          </a:bodyPr>
          <a:lstStyle/>
          <a:p>
            <a:r>
              <a:rPr lang="en-US" b="1"/>
              <a:t>Tìm hiểu về bộ nhớ hệ thống (System memory)</a:t>
            </a:r>
            <a:endParaRPr lang="vi-VN" b="1"/>
          </a:p>
          <a:p>
            <a:pPr lvl="1">
              <a:lnSpc>
                <a:spcPct val="120000"/>
              </a:lnSpc>
              <a:spcBef>
                <a:spcPts val="600"/>
              </a:spcBef>
            </a:pPr>
            <a:r>
              <a:rPr lang="en-US"/>
              <a:t>Để cho một máy tính có thể xử lý thông tin, máy cần được cài đặt sẵn một dung lượng bộ nhớ hệ thống nhất định</a:t>
            </a:r>
            <a:endParaRPr lang="vi-VN"/>
          </a:p>
          <a:p>
            <a:pPr lvl="1">
              <a:lnSpc>
                <a:spcPct val="120000"/>
              </a:lnSpc>
              <a:spcBef>
                <a:spcPts val="600"/>
              </a:spcBef>
            </a:pPr>
            <a:r>
              <a:rPr lang="en-US"/>
              <a:t>Dữ liệu và các chương trình được đọc vào bộ nhớ từ ổ đĩa cứng hoặc CD-ROM và sau đó chuyển từ bộ nhớ đến bộ vi xử lý</a:t>
            </a:r>
            <a:endParaRPr lang="vi-VN"/>
          </a:p>
          <a:p>
            <a:pPr lvl="1">
              <a:lnSpc>
                <a:spcPct val="120000"/>
              </a:lnSpc>
              <a:spcBef>
                <a:spcPts val="600"/>
              </a:spcBef>
            </a:pPr>
            <a:r>
              <a:rPr lang="en-US"/>
              <a:t>Dung lượng của bộ nhớ và ổ đĩa lưu trữ được đo bằng đơn vị bit và byte</a:t>
            </a:r>
            <a:endParaRPr lang="vi-VN"/>
          </a:p>
          <a:p>
            <a:pPr lvl="2">
              <a:lnSpc>
                <a:spcPct val="120000"/>
              </a:lnSpc>
              <a:spcBef>
                <a:spcPts val="600"/>
              </a:spcBef>
            </a:pPr>
            <a:r>
              <a:rPr lang="en-US" i="1" smtClean="0"/>
              <a:t>Bit -</a:t>
            </a:r>
            <a:r>
              <a:rPr lang="en-US" smtClean="0"/>
              <a:t> </a:t>
            </a:r>
            <a:r>
              <a:rPr lang="en-US"/>
              <a:t>hoặc chữ số nhị phân </a:t>
            </a:r>
            <a:r>
              <a:rPr lang="en-US" smtClean="0"/>
              <a:t>- </a:t>
            </a:r>
            <a:r>
              <a:rPr lang="en-US"/>
              <a:t>có thể mang các giá trị 0 hoặc 1 </a:t>
            </a:r>
            <a:endParaRPr lang="vi-VN" smtClean="0"/>
          </a:p>
          <a:p>
            <a:pPr lvl="2">
              <a:lnSpc>
                <a:spcPct val="120000"/>
              </a:lnSpc>
              <a:spcBef>
                <a:spcPts val="600"/>
              </a:spcBef>
            </a:pPr>
            <a:r>
              <a:rPr lang="vi-VN" i="1" smtClean="0"/>
              <a:t>Byte</a:t>
            </a:r>
            <a:r>
              <a:rPr lang="vi-VN" smtClean="0"/>
              <a:t> </a:t>
            </a:r>
            <a:r>
              <a:rPr lang="vi-VN"/>
              <a:t>là nhóm tám bit đại diện bởi một ký tự chữ hoặc số</a:t>
            </a:r>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spTree>
    <p:extLst>
      <p:ext uri="{BB962C8B-B14F-4D97-AF65-F5344CB8AC3E}">
        <p14:creationId xmlns:p14="http://schemas.microsoft.com/office/powerpoint/2010/main" val="37376945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62975133"/>
              </p:ext>
            </p:extLst>
          </p:nvPr>
        </p:nvGraphicFramePr>
        <p:xfrm>
          <a:off x="311332" y="1459267"/>
          <a:ext cx="8520638" cy="4697692"/>
        </p:xfrm>
        <a:graphic>
          <a:graphicData uri="http://schemas.openxmlformats.org/drawingml/2006/table">
            <a:tbl>
              <a:tblPr firstRow="1" firstCol="1" bandRow="1"/>
              <a:tblGrid>
                <a:gridCol w="1203579"/>
                <a:gridCol w="1033844"/>
                <a:gridCol w="3012440"/>
                <a:gridCol w="3270775"/>
              </a:tblGrid>
              <a:tr h="384985">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Đơn vị</a:t>
                      </a:r>
                      <a:endParaRPr lang="en-US" sz="2000">
                        <a:effectLst/>
                        <a:latin typeface="Cambria" panose="02040503050406030204" pitchFamily="18" charset="0"/>
                        <a:ea typeface="Calibri"/>
                        <a:cs typeface="Times New Roman"/>
                      </a:endParaRPr>
                    </a:p>
                  </a:txBody>
                  <a:tcPr marL="68580" marR="6858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ADD787"/>
                    </a:solidFill>
                  </a:tcPr>
                </a:tc>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Viết tắt</a:t>
                      </a:r>
                      <a:endParaRPr lang="en-US" sz="2000">
                        <a:effectLst/>
                        <a:latin typeface="Cambria" panose="02040503050406030204" pitchFamily="18"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ADD787"/>
                    </a:solidFill>
                  </a:tcPr>
                </a:tc>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Bằng…</a:t>
                      </a:r>
                      <a:endParaRPr lang="en-US" sz="2000">
                        <a:effectLst/>
                        <a:latin typeface="Cambria" panose="02040503050406030204" pitchFamily="18"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ADD787"/>
                    </a:solidFill>
                  </a:tcPr>
                </a:tc>
                <a:tc>
                  <a:txBody>
                    <a:bodyPr/>
                    <a:lstStyle/>
                    <a:p>
                      <a:pPr marL="0" marR="0">
                        <a:lnSpc>
                          <a:spcPct val="115000"/>
                        </a:lnSpc>
                        <a:spcBef>
                          <a:spcPts val="0"/>
                        </a:spcBef>
                        <a:spcAft>
                          <a:spcPts val="0"/>
                        </a:spcAft>
                      </a:pPr>
                      <a:r>
                        <a:rPr lang="en-US" sz="2000" b="1">
                          <a:effectLst/>
                          <a:latin typeface="Cambria" panose="02040503050406030204" pitchFamily="18" charset="0"/>
                          <a:ea typeface="Calibri"/>
                          <a:cs typeface="Times New Roman"/>
                        </a:rPr>
                        <a:t>Gần bằng…</a:t>
                      </a:r>
                      <a:endParaRPr lang="en-US" sz="2000">
                        <a:effectLst/>
                        <a:latin typeface="Cambria" panose="02040503050406030204" pitchFamily="18"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ADD787"/>
                    </a:solidFill>
                  </a:tcPr>
                </a:tc>
              </a:tr>
              <a:tr h="499819">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bit</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Một chữ số nhị phân đơn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 </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7340">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byte</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8 bits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Một kí tự</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01108">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kilobyte</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KB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1,024 bytes (một nghìn byte)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Nửa trang đánh máy</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4015">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megabyte</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MB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1,024 KB (một triệu byte)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Một tác phẩm 500 trang</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69971">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gigabyte</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GB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1,024 MB (một tỉ byte)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Một tác phẩm 500 nghìn trang</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2208">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terabyte</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TB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1,024 GB (một nghìn tỉ byte)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Một tác phẩm 500 triệu trang</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8246">
                <a:tc>
                  <a:txBody>
                    <a:bodyPr/>
                    <a:lstStyle/>
                    <a:p>
                      <a:pPr marL="0">
                        <a:lnSpc>
                          <a:spcPct val="115000"/>
                        </a:lnSpc>
                        <a:spcBef>
                          <a:spcPts val="200"/>
                        </a:spcBef>
                        <a:spcAft>
                          <a:spcPts val="200"/>
                        </a:spcAft>
                        <a:tabLst>
                          <a:tab pos="228600" algn="l"/>
                        </a:tabLst>
                      </a:pPr>
                      <a:r>
                        <a:rPr lang="en-US" sz="1800" b="1">
                          <a:effectLst/>
                          <a:latin typeface="Cambria" panose="02040503050406030204" pitchFamily="18" charset="0"/>
                          <a:ea typeface="Times New Roman"/>
                          <a:cs typeface="Calibri"/>
                        </a:rPr>
                        <a:t>petabyte</a:t>
                      </a: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algn="l">
                        <a:lnSpc>
                          <a:spcPct val="115000"/>
                        </a:lnSpc>
                        <a:spcBef>
                          <a:spcPts val="200"/>
                        </a:spcBef>
                        <a:spcAft>
                          <a:spcPts val="200"/>
                        </a:spcAft>
                        <a:tabLst>
                          <a:tab pos="228600" algn="l"/>
                        </a:tabLst>
                      </a:pPr>
                      <a:r>
                        <a:rPr lang="en-US" sz="1800">
                          <a:effectLst/>
                          <a:latin typeface="Cambria" panose="02040503050406030204" pitchFamily="18" charset="0"/>
                          <a:ea typeface="Times New Roman"/>
                          <a:cs typeface="Calibri"/>
                        </a:rPr>
                        <a:t>PB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1,024 TB (một triệu tỉ byte)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a:lnSpc>
                          <a:spcPct val="115000"/>
                        </a:lnSpc>
                        <a:spcBef>
                          <a:spcPts val="0"/>
                        </a:spcBef>
                        <a:spcAft>
                          <a:spcPts val="0"/>
                        </a:spcAft>
                      </a:pPr>
                      <a:r>
                        <a:rPr lang="en-US" sz="1800">
                          <a:effectLst/>
                          <a:latin typeface="Cambria" panose="02040503050406030204" pitchFamily="18" charset="0"/>
                          <a:ea typeface="Calibri"/>
                          <a:cs typeface="Times New Roman"/>
                        </a:rPr>
                        <a:t>Hai mươi triệu tủ đựng hồ sơ văn bản bốn ngăn.</a:t>
                      </a:r>
                    </a:p>
                  </a:txBody>
                  <a:tcPr marL="68580" marR="6858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r>
            </a:tbl>
          </a:graphicData>
        </a:graphic>
      </p:graphicFrame>
      <p:sp>
        <p:nvSpPr>
          <p:cNvPr id="3" name="Footer Placeholder 2"/>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spTree>
    <p:extLst>
      <p:ext uri="{BB962C8B-B14F-4D97-AF65-F5344CB8AC3E}">
        <p14:creationId xmlns:p14="http://schemas.microsoft.com/office/powerpoint/2010/main" val="2542146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p:txBody>
          <a:bodyPr>
            <a:normAutofit fontScale="92500" lnSpcReduction="10000"/>
          </a:bodyPr>
          <a:lstStyle/>
          <a:p>
            <a:pPr>
              <a:lnSpc>
                <a:spcPct val="120000"/>
              </a:lnSpc>
              <a:spcBef>
                <a:spcPts val="700"/>
              </a:spcBef>
            </a:pPr>
            <a:r>
              <a:rPr lang="en-US"/>
              <a:t>Mỗi tập tin máy tính sử dụng có số byte cụ thể</a:t>
            </a:r>
            <a:endParaRPr lang="vi-VN"/>
          </a:p>
          <a:p>
            <a:pPr>
              <a:lnSpc>
                <a:spcPct val="120000"/>
              </a:lnSpc>
              <a:spcBef>
                <a:spcPts val="700"/>
              </a:spcBef>
            </a:pPr>
            <a:r>
              <a:rPr lang="en-US"/>
              <a:t>cần một lượng bộ nhớ phù hợp để “nắm giữ” tập </a:t>
            </a:r>
            <a:r>
              <a:rPr lang="en-US" smtClean="0"/>
              <a:t>tin hoặc </a:t>
            </a:r>
            <a:r>
              <a:rPr lang="en-US"/>
              <a:t>vận hành các chương trình</a:t>
            </a:r>
            <a:endParaRPr lang="vi-VN"/>
          </a:p>
          <a:p>
            <a:pPr>
              <a:lnSpc>
                <a:spcPct val="120000"/>
              </a:lnSpc>
              <a:spcBef>
                <a:spcPts val="700"/>
              </a:spcBef>
            </a:pPr>
            <a:r>
              <a:rPr lang="en-US"/>
              <a:t>bộ nhớ bao gồm các chip cố định bên trong đơn vị hệ thống</a:t>
            </a:r>
            <a:endParaRPr lang="vi-VN"/>
          </a:p>
          <a:p>
            <a:pPr lvl="1">
              <a:lnSpc>
                <a:spcPct val="120000"/>
              </a:lnSpc>
              <a:spcBef>
                <a:spcPts val="700"/>
              </a:spcBef>
            </a:pPr>
            <a:r>
              <a:rPr lang="en-US"/>
              <a:t>Số lượng các chip bộ nhớ trong một máy tính và dung lượng của mỗi chip xác định lượng bộ nhớ khả dụng của máy tính</a:t>
            </a:r>
            <a:endParaRPr lang="vi-VN"/>
          </a:p>
          <a:p>
            <a:pPr>
              <a:lnSpc>
                <a:spcPct val="120000"/>
              </a:lnSpc>
              <a:spcBef>
                <a:spcPts val="700"/>
              </a:spcBef>
            </a:pPr>
            <a:r>
              <a:rPr lang="en-US"/>
              <a:t>H</a:t>
            </a:r>
            <a:r>
              <a:rPr lang="en-US" smtClean="0"/>
              <a:t>ai </a:t>
            </a:r>
            <a:r>
              <a:rPr lang="en-US"/>
              <a:t>loại bộ nhớ cơ bản </a:t>
            </a:r>
            <a:r>
              <a:rPr lang="vi-VN" smtClean="0"/>
              <a:t>:</a:t>
            </a:r>
            <a:endParaRPr lang="vi-VN"/>
          </a:p>
          <a:p>
            <a:pPr lvl="1">
              <a:lnSpc>
                <a:spcPct val="120000"/>
              </a:lnSpc>
              <a:spcBef>
                <a:spcPts val="700"/>
              </a:spcBef>
            </a:pPr>
            <a:r>
              <a:rPr lang="vi-VN"/>
              <a:t>Bộ nhớ chỉ đọc (ROM)</a:t>
            </a:r>
          </a:p>
          <a:p>
            <a:pPr lvl="1">
              <a:lnSpc>
                <a:spcPct val="120000"/>
              </a:lnSpc>
              <a:spcBef>
                <a:spcPts val="700"/>
              </a:spcBef>
            </a:pPr>
            <a:r>
              <a:rPr lang="vi-VN"/>
              <a:t>Bộ nhớ truy cập ngẫu nhiên (RAM)</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3610445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Tìm hiểu bên trong một máy tính </a:t>
            </a:r>
            <a:endParaRPr lang="en-US" dirty="0"/>
          </a:p>
        </p:txBody>
      </p:sp>
      <p:sp>
        <p:nvSpPr>
          <p:cNvPr id="3" name="Content Placeholder 2"/>
          <p:cNvSpPr>
            <a:spLocks noGrp="1"/>
          </p:cNvSpPr>
          <p:nvPr>
            <p:ph idx="1"/>
          </p:nvPr>
        </p:nvSpPr>
        <p:spPr/>
        <p:txBody>
          <a:bodyPr>
            <a:normAutofit/>
          </a:bodyPr>
          <a:lstStyle/>
          <a:p>
            <a:r>
              <a:rPr lang="en-US" b="1"/>
              <a:t>Bộ nhớ chỉ đọc (ROM: Read Only Memory) </a:t>
            </a:r>
            <a:endParaRPr lang="vi-VN" b="1"/>
          </a:p>
          <a:p>
            <a:pPr lvl="1"/>
            <a:r>
              <a:rPr lang="en-US"/>
              <a:t>C</a:t>
            </a:r>
            <a:r>
              <a:rPr lang="en-US" smtClean="0"/>
              <a:t>hứa </a:t>
            </a:r>
            <a:r>
              <a:rPr lang="en-US"/>
              <a:t>dữ liệu có thể đọc và sử dụng nhưng không thay đổi được</a:t>
            </a:r>
            <a:endParaRPr lang="vi-VN"/>
          </a:p>
          <a:p>
            <a:pPr lvl="1"/>
            <a:r>
              <a:rPr lang="en-US"/>
              <a:t>C</a:t>
            </a:r>
            <a:r>
              <a:rPr lang="en-US" smtClean="0"/>
              <a:t>hứa </a:t>
            </a:r>
            <a:r>
              <a:rPr lang="en-US"/>
              <a:t>các lệnh để điều khiển các chức năng cơ bản của máy tính và các lệnh này vẫn tồn tại trong ROM cho dù nguồn điện bật hay tắt</a:t>
            </a:r>
            <a:endParaRPr lang="vi-VN"/>
          </a:p>
          <a:p>
            <a:pPr lvl="1"/>
            <a:r>
              <a:rPr lang="en-US"/>
              <a:t>ROM được xem là loại bộ nhớ không bốc hơi (non-volatile)</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spTree>
    <p:extLst>
      <p:ext uri="{BB962C8B-B14F-4D97-AF65-F5344CB8AC3E}">
        <p14:creationId xmlns:p14="http://schemas.microsoft.com/office/powerpoint/2010/main" val="18252133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p:txBody>
          <a:bodyPr/>
          <a:lstStyle/>
          <a:p>
            <a:r>
              <a:rPr lang="en-US" b="1"/>
              <a:t>Bộ nhớ chỉ đọc (ROM) Hệ thống nhập xuất cơ bản (BIOS)</a:t>
            </a:r>
            <a:endParaRPr lang="vi-VN" b="1"/>
          </a:p>
          <a:p>
            <a:pPr lvl="1"/>
            <a:r>
              <a:rPr lang="en-US"/>
              <a:t>nhóm các vi mạch tích hợp và chip có chức </a:t>
            </a:r>
            <a:r>
              <a:rPr lang="en-US" smtClean="0"/>
              <a:t>năng:</a:t>
            </a:r>
            <a:endParaRPr lang="vi-VN"/>
          </a:p>
          <a:p>
            <a:pPr lvl="2"/>
            <a:r>
              <a:rPr lang="vi-VN"/>
              <a:t>Khởi động máy tính</a:t>
            </a:r>
          </a:p>
          <a:p>
            <a:pPr lvl="2"/>
            <a:r>
              <a:rPr lang="vi-VN"/>
              <a:t>Kiểm tra bộ nhớ hệ thống</a:t>
            </a:r>
          </a:p>
          <a:p>
            <a:pPr lvl="2"/>
            <a:r>
              <a:rPr lang="en-US" smtClean="0"/>
              <a:t>T</a:t>
            </a:r>
            <a:r>
              <a:rPr lang="vi-VN" smtClean="0"/>
              <a:t>ải </a:t>
            </a:r>
            <a:r>
              <a:rPr lang="en-US" smtClean="0"/>
              <a:t>h</a:t>
            </a:r>
            <a:r>
              <a:rPr lang="vi-VN" smtClean="0"/>
              <a:t>ệ </a:t>
            </a:r>
            <a:r>
              <a:rPr lang="vi-VN"/>
              <a:t>điều hành</a:t>
            </a:r>
          </a:p>
          <a:p>
            <a:pPr lvl="1"/>
            <a:r>
              <a:rPr lang="en-US"/>
              <a:t>Máy tính chỉ thực thi các lệnh trong ROM BIOS khi bạn bật máy tính hoặc mỗi lần bạn phải khởi động lại máy</a:t>
            </a:r>
            <a:endParaRPr lang="vi-VN"/>
          </a:p>
          <a:p>
            <a:pPr lvl="1"/>
            <a:r>
              <a:rPr lang="en-US"/>
              <a:t>C</a:t>
            </a:r>
            <a:r>
              <a:rPr lang="en-US" smtClean="0"/>
              <a:t>òn </a:t>
            </a:r>
            <a:r>
              <a:rPr lang="en-US"/>
              <a:t>được dùng để kiểm soát các thiết bị xuất nhập dữ liệu</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3241918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bài học</a:t>
            </a:r>
            <a:endParaRPr lang="en-US" dirty="0"/>
          </a:p>
        </p:txBody>
      </p:sp>
      <p:sp>
        <p:nvSpPr>
          <p:cNvPr id="3" name="Content Placeholder 2"/>
          <p:cNvSpPr>
            <a:spLocks noGrp="1"/>
          </p:cNvSpPr>
          <p:nvPr>
            <p:ph idx="1"/>
          </p:nvPr>
        </p:nvSpPr>
        <p:spPr/>
        <p:txBody>
          <a:bodyPr>
            <a:normAutofit/>
          </a:bodyPr>
          <a:lstStyle/>
          <a:p>
            <a:pPr lvl="0"/>
            <a:r>
              <a:rPr lang="en-US" dirty="0"/>
              <a:t>bits </a:t>
            </a:r>
            <a:r>
              <a:rPr lang="en-US" dirty="0" err="1"/>
              <a:t>và</a:t>
            </a:r>
            <a:r>
              <a:rPr lang="en-US" dirty="0"/>
              <a:t> bytes</a:t>
            </a:r>
            <a:endParaRPr lang="vi-VN" dirty="0"/>
          </a:p>
          <a:p>
            <a:pPr lvl="0"/>
            <a:r>
              <a:rPr lang="en-US" dirty="0"/>
              <a:t>mega, </a:t>
            </a:r>
            <a:r>
              <a:rPr lang="en-US" dirty="0" err="1"/>
              <a:t>giga</a:t>
            </a:r>
            <a:r>
              <a:rPr lang="en-US" dirty="0"/>
              <a:t>, </a:t>
            </a:r>
            <a:r>
              <a:rPr lang="en-US" dirty="0" err="1"/>
              <a:t>tera</a:t>
            </a:r>
            <a:r>
              <a:rPr lang="en-US" dirty="0"/>
              <a:t>, hay </a:t>
            </a:r>
            <a:r>
              <a:rPr lang="en-US" dirty="0" err="1"/>
              <a:t>peta</a:t>
            </a:r>
            <a:endParaRPr lang="vi-VN" dirty="0"/>
          </a:p>
          <a:p>
            <a:pPr lvl="0"/>
            <a:r>
              <a:rPr lang="en-US" dirty="0"/>
              <a:t>hertz </a:t>
            </a:r>
            <a:r>
              <a:rPr lang="en-US" dirty="0" err="1"/>
              <a:t>và</a:t>
            </a:r>
            <a:r>
              <a:rPr lang="en-US" dirty="0"/>
              <a:t> gigahertz</a:t>
            </a:r>
            <a:endParaRPr lang="vi-VN" dirty="0"/>
          </a:p>
          <a:p>
            <a:r>
              <a:rPr lang="en-US" dirty="0" err="1"/>
              <a:t>đơn</a:t>
            </a:r>
            <a:r>
              <a:rPr lang="en-US" dirty="0"/>
              <a:t> </a:t>
            </a:r>
            <a:r>
              <a:rPr lang="en-US" dirty="0" err="1"/>
              <a:t>vị</a:t>
            </a:r>
            <a:r>
              <a:rPr lang="en-US" dirty="0"/>
              <a:t> </a:t>
            </a:r>
            <a:r>
              <a:rPr lang="en-US" dirty="0" err="1"/>
              <a:t>xử</a:t>
            </a:r>
            <a:r>
              <a:rPr lang="en-US" dirty="0"/>
              <a:t> </a:t>
            </a:r>
            <a:r>
              <a:rPr lang="en-US" dirty="0" err="1"/>
              <a:t>lý</a:t>
            </a:r>
            <a:r>
              <a:rPr lang="en-US" dirty="0"/>
              <a:t> </a:t>
            </a:r>
            <a:r>
              <a:rPr lang="en-US" dirty="0" err="1"/>
              <a:t>trung</a:t>
            </a:r>
            <a:r>
              <a:rPr lang="en-US" dirty="0"/>
              <a:t> tâm (CPU</a:t>
            </a:r>
            <a:r>
              <a:rPr lang="en-US" dirty="0" smtClean="0"/>
              <a:t>)</a:t>
            </a:r>
          </a:p>
          <a:p>
            <a:pPr lvl="0"/>
            <a:r>
              <a:rPr lang="fr-FR" dirty="0" err="1"/>
              <a:t>chíp</a:t>
            </a:r>
            <a:r>
              <a:rPr lang="fr-FR" dirty="0"/>
              <a:t> vi </a:t>
            </a:r>
            <a:r>
              <a:rPr lang="fr-FR" dirty="0" err="1"/>
              <a:t>xử</a:t>
            </a:r>
            <a:r>
              <a:rPr lang="fr-FR" dirty="0"/>
              <a:t> </a:t>
            </a:r>
            <a:r>
              <a:rPr lang="fr-FR" dirty="0" err="1"/>
              <a:t>lý</a:t>
            </a:r>
            <a:r>
              <a:rPr lang="fr-FR" dirty="0"/>
              <a:t> (</a:t>
            </a:r>
            <a:r>
              <a:rPr lang="fr-FR" dirty="0" err="1"/>
              <a:t>Microprocessor</a:t>
            </a:r>
            <a:r>
              <a:rPr lang="fr-FR" dirty="0"/>
              <a:t> Chip)</a:t>
            </a:r>
            <a:endParaRPr lang="vi-VN" dirty="0"/>
          </a:p>
          <a:p>
            <a:pPr lvl="0"/>
            <a:r>
              <a:rPr lang="en-US" dirty="0" err="1"/>
              <a:t>bộ</a:t>
            </a:r>
            <a:r>
              <a:rPr lang="en-US" dirty="0"/>
              <a:t> </a:t>
            </a:r>
            <a:r>
              <a:rPr lang="en-US" dirty="0" err="1"/>
              <a:t>nhớ</a:t>
            </a:r>
            <a:r>
              <a:rPr lang="en-US" dirty="0"/>
              <a:t> ROM </a:t>
            </a:r>
            <a:r>
              <a:rPr lang="en-US" dirty="0" err="1"/>
              <a:t>và</a:t>
            </a:r>
            <a:r>
              <a:rPr lang="en-US" dirty="0"/>
              <a:t> RAM</a:t>
            </a:r>
            <a:endParaRPr lang="vi-VN" dirty="0"/>
          </a:p>
          <a:p>
            <a:pPr lvl="0"/>
            <a:r>
              <a:rPr lang="en-US" dirty="0" err="1"/>
              <a:t>kiểu</a:t>
            </a:r>
            <a:r>
              <a:rPr lang="en-US" dirty="0"/>
              <a:t> </a:t>
            </a:r>
            <a:r>
              <a:rPr lang="en-US" dirty="0" err="1"/>
              <a:t>lưu</a:t>
            </a:r>
            <a:r>
              <a:rPr lang="en-US" dirty="0"/>
              <a:t> </a:t>
            </a:r>
            <a:r>
              <a:rPr lang="en-US" dirty="0" err="1"/>
              <a:t>trữ</a:t>
            </a:r>
            <a:r>
              <a:rPr lang="en-US" dirty="0"/>
              <a:t> “</a:t>
            </a:r>
            <a:r>
              <a:rPr lang="en-US" dirty="0" err="1"/>
              <a:t>bốc</a:t>
            </a:r>
            <a:r>
              <a:rPr lang="en-US" dirty="0"/>
              <a:t> </a:t>
            </a:r>
            <a:r>
              <a:rPr lang="en-US" dirty="0" err="1"/>
              <a:t>hơi</a:t>
            </a:r>
            <a:r>
              <a:rPr lang="en-US" dirty="0"/>
              <a:t>” </a:t>
            </a:r>
            <a:r>
              <a:rPr lang="en-US" dirty="0" err="1"/>
              <a:t>và</a:t>
            </a:r>
            <a:r>
              <a:rPr lang="en-US" dirty="0"/>
              <a:t> “</a:t>
            </a:r>
            <a:r>
              <a:rPr lang="en-US" dirty="0" err="1"/>
              <a:t>không</a:t>
            </a:r>
            <a:r>
              <a:rPr lang="en-US" dirty="0"/>
              <a:t> </a:t>
            </a:r>
            <a:r>
              <a:rPr lang="en-US" dirty="0" err="1"/>
              <a:t>bốc</a:t>
            </a:r>
            <a:r>
              <a:rPr lang="en-US" dirty="0"/>
              <a:t> </a:t>
            </a:r>
            <a:r>
              <a:rPr lang="en-US" dirty="0" err="1"/>
              <a:t>hơi</a:t>
            </a:r>
            <a:r>
              <a:rPr lang="en-US" dirty="0"/>
              <a:t>”  </a:t>
            </a:r>
            <a:endParaRPr lang="vi-VN" dirty="0"/>
          </a:p>
          <a:p>
            <a:r>
              <a:rPr lang="en-US" dirty="0" err="1"/>
              <a:t>các</a:t>
            </a:r>
            <a:r>
              <a:rPr lang="en-US" dirty="0"/>
              <a:t> </a:t>
            </a:r>
            <a:r>
              <a:rPr lang="en-US" dirty="0" err="1"/>
              <a:t>loại</a:t>
            </a:r>
            <a:r>
              <a:rPr lang="en-US" dirty="0"/>
              <a:t> </a:t>
            </a:r>
            <a:r>
              <a:rPr lang="en-US" dirty="0" err="1"/>
              <a:t>thiết</a:t>
            </a:r>
            <a:r>
              <a:rPr lang="en-US" dirty="0"/>
              <a:t> </a:t>
            </a:r>
            <a:r>
              <a:rPr lang="en-US" dirty="0" err="1"/>
              <a:t>bị</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p:txBody>
          <a:bodyPr>
            <a:normAutofit fontScale="85000" lnSpcReduction="10000"/>
          </a:bodyPr>
          <a:lstStyle/>
          <a:p>
            <a:r>
              <a:rPr lang="en-US" b="1"/>
              <a:t>Bộ nhớ truy cập nhẫu nhiên (RAM: Random Access Memory) </a:t>
            </a:r>
            <a:endParaRPr lang="vi-VN" b="1"/>
          </a:p>
          <a:p>
            <a:pPr lvl="1">
              <a:lnSpc>
                <a:spcPct val="120000"/>
              </a:lnSpc>
            </a:pPr>
            <a:r>
              <a:rPr lang="en-US"/>
              <a:t>RAM là bộ nhớ chính của một PC và nó hoạt động như là một vùng bộ nhớ điện tử nơi máy tính lưu giữ các bản sao đang làm việc của các chương trình và dữ liệu</a:t>
            </a:r>
            <a:endParaRPr lang="vi-VN"/>
          </a:p>
          <a:p>
            <a:pPr lvl="1">
              <a:lnSpc>
                <a:spcPct val="120000"/>
              </a:lnSpc>
            </a:pPr>
            <a:r>
              <a:rPr lang="en-US"/>
              <a:t>RAM có đặc điểm “bốc hơi” (volatile)</a:t>
            </a:r>
            <a:endParaRPr lang="vi-VN"/>
          </a:p>
          <a:p>
            <a:pPr lvl="2">
              <a:lnSpc>
                <a:spcPct val="120000"/>
              </a:lnSpc>
            </a:pPr>
            <a:r>
              <a:rPr lang="en-US"/>
              <a:t>dữ liệu lưu trữ trong nó được tồn tại chỉ khi nào máy tính còn bật nguồn. Bất kì thông tin lưu trữ trong RAM “bị biến mất” khi máy tính tắt nguồn</a:t>
            </a:r>
            <a:endParaRPr lang="vi-VN"/>
          </a:p>
          <a:p>
            <a:pPr lvl="1">
              <a:lnSpc>
                <a:spcPct val="120000"/>
              </a:lnSpc>
            </a:pPr>
            <a:r>
              <a:rPr lang="en-US" smtClean="0"/>
              <a:t>RAM còn </a:t>
            </a:r>
            <a:r>
              <a:rPr lang="en-US"/>
              <a:t>được dùng trong card hình ảnh, có thể gia tăng tốc độ hiển thị hình ảnh trên màn hình</a:t>
            </a:r>
            <a:endParaRPr lang="vi-VN"/>
          </a:p>
          <a:p>
            <a:pPr lvl="1">
              <a:lnSpc>
                <a:spcPct val="120000"/>
              </a:lnSpc>
            </a:pPr>
            <a:r>
              <a:rPr lang="en-US"/>
              <a:t>còn được dùng để nhớ đệm thông tin gửi đến máy in</a:t>
            </a:r>
            <a:endParaRPr lang="vi-VN"/>
          </a:p>
          <a:p>
            <a:pPr lvl="2">
              <a:lnSpc>
                <a:spcPct val="120000"/>
              </a:lnSpc>
            </a:pPr>
            <a:r>
              <a:rPr lang="en-US"/>
              <a:t>T</a:t>
            </a:r>
            <a:r>
              <a:rPr lang="en-US" smtClean="0"/>
              <a:t>ăng </a:t>
            </a:r>
            <a:r>
              <a:rPr lang="en-US"/>
              <a:t>tốc độ in và cho phép máy tính thực hiện các thao tác khác trong khi tài liệu đang được in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spTree>
    <p:extLst>
      <p:ext uri="{BB962C8B-B14F-4D97-AF65-F5344CB8AC3E}">
        <p14:creationId xmlns:p14="http://schemas.microsoft.com/office/powerpoint/2010/main" val="9854794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5156200"/>
          </a:xfrm>
        </p:spPr>
        <p:txBody>
          <a:bodyPr>
            <a:normAutofit fontScale="85000" lnSpcReduction="20000"/>
          </a:bodyPr>
          <a:lstStyle/>
          <a:p>
            <a:r>
              <a:rPr lang="en-US" b="1"/>
              <a:t>Tìm hiểu các hệ thống lưu trữ (Storage Systems)</a:t>
            </a:r>
            <a:endParaRPr lang="vi-VN" b="1"/>
          </a:p>
          <a:p>
            <a:pPr lvl="1">
              <a:lnSpc>
                <a:spcPct val="120000"/>
              </a:lnSpc>
              <a:spcBef>
                <a:spcPts val="700"/>
              </a:spcBef>
            </a:pPr>
            <a:r>
              <a:rPr lang="vi-VN" smtClean="0"/>
              <a:t>Phần </a:t>
            </a:r>
            <a:r>
              <a:rPr lang="vi-VN"/>
              <a:t>mềm phải thường trú trên đĩa cứng hoặc ổ đĩa quang</a:t>
            </a:r>
          </a:p>
          <a:p>
            <a:pPr lvl="1">
              <a:lnSpc>
                <a:spcPct val="120000"/>
              </a:lnSpc>
              <a:spcBef>
                <a:spcPts val="700"/>
              </a:spcBef>
            </a:pPr>
            <a:r>
              <a:rPr lang="en-US"/>
              <a:t>phương tiện lưu trữ chính là các thành phần vật lý được sử dụng để lưu trữ dữ liệu</a:t>
            </a:r>
            <a:endParaRPr lang="vi-VN"/>
          </a:p>
          <a:p>
            <a:pPr lvl="2">
              <a:lnSpc>
                <a:spcPct val="120000"/>
              </a:lnSpc>
              <a:spcBef>
                <a:spcPts val="700"/>
              </a:spcBef>
            </a:pPr>
            <a:r>
              <a:rPr lang="en-US"/>
              <a:t>Các thiết bị lưu trữ đề cập đến các thành phần vật lý mà dữ liệu được truyền vào và ra giữa phương tiện lưu trữ và RAM</a:t>
            </a:r>
            <a:endParaRPr lang="vi-VN"/>
          </a:p>
          <a:p>
            <a:pPr lvl="1">
              <a:lnSpc>
                <a:spcPct val="120000"/>
              </a:lnSpc>
              <a:spcBef>
                <a:spcPts val="700"/>
              </a:spcBef>
            </a:pPr>
            <a:r>
              <a:rPr lang="vi-VN"/>
              <a:t>Tốc độ truyền dữ liệu (thông lượng</a:t>
            </a:r>
            <a:r>
              <a:rPr lang="vi-VN" smtClean="0"/>
              <a:t>) là </a:t>
            </a:r>
            <a:r>
              <a:rPr lang="en-US"/>
              <a:t>tốc độ dữ liệu truyền từ máy tính sang thiết bị lưu trữ và ngược lại</a:t>
            </a:r>
            <a:endParaRPr lang="vi-VN"/>
          </a:p>
          <a:p>
            <a:pPr lvl="1">
              <a:lnSpc>
                <a:spcPct val="120000"/>
              </a:lnSpc>
              <a:spcBef>
                <a:spcPts val="700"/>
              </a:spcBef>
            </a:pPr>
            <a:r>
              <a:rPr lang="en-US"/>
              <a:t>Các ổ đĩa cứng thường được dùng để lưu trữ và truy xuất phần mềm và dữ liệu nhờ các các đặc tính về khả năng lưu trữ và tốc độ của chúng </a:t>
            </a:r>
            <a:r>
              <a:rPr lang="vi-VN" smtClean="0"/>
              <a:t>:</a:t>
            </a:r>
            <a:endParaRPr lang="vi-VN"/>
          </a:p>
          <a:p>
            <a:pPr lvl="2">
              <a:lnSpc>
                <a:spcPct val="120000"/>
              </a:lnSpc>
              <a:spcBef>
                <a:spcPts val="700"/>
              </a:spcBef>
            </a:pPr>
            <a:r>
              <a:rPr lang="en-US"/>
              <a:t>để lưu trữ bản sao dữ liệu với mục đích dự phòng và di chuyển</a:t>
            </a:r>
            <a:endParaRPr lang="vi-VN"/>
          </a:p>
          <a:p>
            <a:pPr lvl="2">
              <a:lnSpc>
                <a:spcPct val="120000"/>
              </a:lnSpc>
              <a:spcBef>
                <a:spcPts val="700"/>
              </a:spcBef>
            </a:pPr>
            <a:r>
              <a:rPr lang="en-US"/>
              <a:t>Các ổ đĩa cứng </a:t>
            </a:r>
            <a:r>
              <a:rPr lang="vi-VN"/>
              <a:t>có nhiều loại </a:t>
            </a:r>
            <a:r>
              <a:rPr lang="en-US"/>
              <a:t>từ truyền thống (từ tính) hoặc </a:t>
            </a:r>
            <a:r>
              <a:rPr lang="vi-VN"/>
              <a:t>thể rắn</a:t>
            </a:r>
            <a:r>
              <a:rPr lang="en-US"/>
              <a:t> (</a:t>
            </a:r>
            <a:r>
              <a:rPr lang="en-US" i="1"/>
              <a:t>solid state</a:t>
            </a:r>
            <a:r>
              <a:rPr lang="en-US"/>
              <a:t>).</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15165165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5100637"/>
          </a:xfrm>
        </p:spPr>
        <p:txBody>
          <a:bodyPr>
            <a:normAutofit/>
          </a:bodyPr>
          <a:lstStyle/>
          <a:p>
            <a:pPr>
              <a:lnSpc>
                <a:spcPct val="120000"/>
              </a:lnSpc>
              <a:spcBef>
                <a:spcPts val="600"/>
              </a:spcBef>
            </a:pPr>
            <a:r>
              <a:rPr lang="vi-VN" b="1"/>
              <a:t>Sử dụng các ổ đĩa truyền thống</a:t>
            </a:r>
            <a:endParaRPr lang="en-US" dirty="0" smtClean="0"/>
          </a:p>
          <a:p>
            <a:pPr lvl="1">
              <a:lnSpc>
                <a:spcPct val="120000"/>
              </a:lnSpc>
              <a:spcBef>
                <a:spcPts val="600"/>
              </a:spcBef>
            </a:pPr>
            <a:r>
              <a:rPr lang="en-US" sz="2000"/>
              <a:t>B</a:t>
            </a:r>
            <a:r>
              <a:rPr lang="en-US" sz="2000" smtClean="0"/>
              <a:t>ao </a:t>
            </a:r>
            <a:r>
              <a:rPr lang="en-US" sz="2000"/>
              <a:t>gồm các đĩa bằng kim loại hoặc chất dẻo được gọi là các đĩa từ (platter</a:t>
            </a:r>
            <a:r>
              <a:rPr lang="en-US" sz="2000" smtClean="0"/>
              <a:t>) </a:t>
            </a:r>
            <a:r>
              <a:rPr lang="en-US" sz="2000"/>
              <a:t>được bao phủ bởi một lớp phủ từ tính bên ngoà</a:t>
            </a:r>
            <a:endParaRPr lang="vi-VN" sz="2200"/>
          </a:p>
          <a:p>
            <a:pPr lvl="2">
              <a:lnSpc>
                <a:spcPct val="120000"/>
              </a:lnSpc>
              <a:spcBef>
                <a:spcPts val="600"/>
              </a:spcBef>
            </a:pPr>
            <a:r>
              <a:rPr lang="en-US" sz="1800"/>
              <a:t>X</a:t>
            </a:r>
            <a:r>
              <a:rPr lang="en-US" sz="1800" smtClean="0"/>
              <a:t>oay </a:t>
            </a:r>
            <a:r>
              <a:rPr lang="en-US" sz="1800"/>
              <a:t>quanh một trục </a:t>
            </a:r>
            <a:r>
              <a:rPr lang="en-US" sz="1800" smtClean="0"/>
              <a:t>xoay ở </a:t>
            </a:r>
            <a:r>
              <a:rPr lang="en-US" sz="1800"/>
              <a:t>một tốc độ không đổi và tốc độ thông dụng thường là 5.400, 7.200 hoặc 10.000 vòng quay mỗi phút (</a:t>
            </a:r>
            <a:r>
              <a:rPr lang="en-US" sz="1800" smtClean="0"/>
              <a:t>rpm)</a:t>
            </a:r>
            <a:endParaRPr lang="vi-VN" sz="1800"/>
          </a:p>
          <a:p>
            <a:pPr lvl="1">
              <a:lnSpc>
                <a:spcPct val="120000"/>
              </a:lnSpc>
              <a:spcBef>
                <a:spcPts val="600"/>
              </a:spcBef>
            </a:pPr>
            <a:r>
              <a:rPr lang="en-US" sz="2000"/>
              <a:t>Khi các đĩa từ xoay tròn, một hoặc nhiều cặp đầu đọc/ghi (các thiết bị ghi/phát lại nhỏ) lơ lửng gần bề mặt của các đĩa từ và đọc hoặc ghi dữ liệu xuống bề mặt từ tính</a:t>
            </a:r>
            <a:endParaRPr lang="vi-VN" sz="2200"/>
          </a:p>
          <a:p>
            <a:pPr lvl="1">
              <a:lnSpc>
                <a:spcPct val="120000"/>
              </a:lnSpc>
              <a:spcBef>
                <a:spcPts val="600"/>
              </a:spcBef>
            </a:pPr>
            <a:r>
              <a:rPr lang="en-US" sz="2000"/>
              <a:t>Mỗi đĩa từ được chuẩn bị cho việc lưu trữ và phục hồi dữ liệu thông qua một quá trình gọi là định dạng (formatting)</a:t>
            </a:r>
            <a:endParaRPr lang="vi-VN" sz="2200"/>
          </a:p>
          <a:p>
            <a:pPr lvl="1">
              <a:lnSpc>
                <a:spcPct val="120000"/>
              </a:lnSpc>
              <a:spcBef>
                <a:spcPts val="600"/>
              </a:spcBef>
            </a:pPr>
            <a:r>
              <a:rPr lang="en-US" sz="2000"/>
              <a:t>Mỗi </a:t>
            </a:r>
            <a:r>
              <a:rPr lang="en-US" sz="2000" smtClean="0"/>
              <a:t>rãnh (track) được </a:t>
            </a:r>
            <a:r>
              <a:rPr lang="en-US" sz="2000"/>
              <a:t>chia thành các cung (sector) </a:t>
            </a:r>
            <a:endParaRPr lang="vi-VN" sz="2000" smtClean="0"/>
          </a:p>
          <a:p>
            <a:pPr lvl="1">
              <a:lnSpc>
                <a:spcPct val="120000"/>
              </a:lnSpc>
              <a:spcBef>
                <a:spcPts val="600"/>
              </a:spcBef>
            </a:pPr>
            <a:r>
              <a:rPr lang="en-US" sz="2000"/>
              <a:t>Ổ đĩa cứng là khu vực lưu trữ chính của cả các chương trình và dữ liệu</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3407434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1"/>
            <a:ext cx="8385175" cy="5395913"/>
          </a:xfrm>
        </p:spPr>
        <p:txBody>
          <a:bodyPr>
            <a:noAutofit/>
          </a:bodyPr>
          <a:lstStyle/>
          <a:p>
            <a:pPr lvl="1">
              <a:lnSpc>
                <a:spcPct val="110000"/>
              </a:lnSpc>
            </a:pPr>
            <a:r>
              <a:rPr lang="vi-VN" smtClean="0"/>
              <a:t>Tốc </a:t>
            </a:r>
            <a:r>
              <a:rPr lang="vi-VN"/>
              <a:t>độ truyền dữ </a:t>
            </a:r>
            <a:r>
              <a:rPr lang="vi-VN" smtClean="0"/>
              <a:t>liệu</a:t>
            </a:r>
            <a:r>
              <a:rPr lang="en-US" smtClean="0"/>
              <a:t> (</a:t>
            </a:r>
            <a:r>
              <a:rPr lang="en-US"/>
              <a:t>Data transfer rate</a:t>
            </a:r>
            <a:r>
              <a:rPr lang="en-US" smtClean="0"/>
              <a:t>)</a:t>
            </a:r>
            <a:endParaRPr lang="vi-VN"/>
          </a:p>
          <a:p>
            <a:pPr lvl="2">
              <a:lnSpc>
                <a:spcPct val="110000"/>
              </a:lnSpc>
            </a:pPr>
            <a:r>
              <a:rPr lang="en-US"/>
              <a:t>tốc độ quay và số đầu đọc/ghi trên </a:t>
            </a:r>
            <a:r>
              <a:rPr lang="en-US" smtClean="0"/>
              <a:t>mỗi</a:t>
            </a:r>
            <a:br>
              <a:rPr lang="en-US" smtClean="0"/>
            </a:br>
            <a:r>
              <a:rPr lang="en-US" smtClean="0"/>
              <a:t>bề </a:t>
            </a:r>
            <a:r>
              <a:rPr lang="en-US"/>
              <a:t>mặt đĩa của ổ đĩa cứng; tốc độ </a:t>
            </a:r>
            <a:r>
              <a:rPr lang="en-US" smtClean="0"/>
              <a:t>và/hoặc</a:t>
            </a:r>
            <a:br>
              <a:rPr lang="en-US" smtClean="0"/>
            </a:br>
            <a:r>
              <a:rPr lang="en-US" smtClean="0"/>
              <a:t>số </a:t>
            </a:r>
            <a:r>
              <a:rPr lang="en-US"/>
              <a:t>đầu đọc/ghi càng </a:t>
            </a:r>
            <a:r>
              <a:rPr lang="en-US" smtClean="0"/>
              <a:t>lớn </a:t>
            </a:r>
            <a:r>
              <a:rPr lang="en-US"/>
              <a:t>thì thời gian để tìm một mẩu dữ liệu nào đó càng ngắn</a:t>
            </a:r>
            <a:endParaRPr lang="vi-VN"/>
          </a:p>
          <a:p>
            <a:pPr lvl="2">
              <a:lnSpc>
                <a:spcPct val="110000"/>
              </a:lnSpc>
            </a:pPr>
            <a:r>
              <a:rPr lang="en-US"/>
              <a:t>Các ổ đĩa cứng nhanh hơn các thiết bị lưu trữ di động và có thể lưu trữ lượng dữ liệu rất lớn</a:t>
            </a:r>
            <a:endParaRPr lang="vi-VN"/>
          </a:p>
          <a:p>
            <a:pPr lvl="2">
              <a:lnSpc>
                <a:spcPct val="110000"/>
              </a:lnSpc>
            </a:pPr>
            <a:r>
              <a:rPr lang="en-US"/>
              <a:t>Một hạn chế của các ổ đĩa cứng truyền thống là các đầu đọc/ghi phải lơ lửng gần bề mặt của đĩa từ không thật sự chạm vào chúng</a:t>
            </a:r>
            <a:endParaRPr lang="vi-VN"/>
          </a:p>
          <a:p>
            <a:pPr lvl="1">
              <a:lnSpc>
                <a:spcPct val="110000"/>
              </a:lnSpc>
            </a:pPr>
            <a:r>
              <a:rPr lang="vi-VN"/>
              <a:t>Ưu điểm của ổ đĩa </a:t>
            </a:r>
            <a:r>
              <a:rPr lang="vi-VN" smtClean="0"/>
              <a:t>từ</a:t>
            </a:r>
            <a:endParaRPr lang="vi-VN"/>
          </a:p>
          <a:p>
            <a:pPr lvl="2">
              <a:lnSpc>
                <a:spcPct val="110000"/>
              </a:lnSpc>
            </a:pPr>
            <a:r>
              <a:rPr lang="vi-VN"/>
              <a:t>Cung cấp dung lượng lưu trữ lớn hơn</a:t>
            </a:r>
          </a:p>
          <a:p>
            <a:pPr lvl="2">
              <a:lnSpc>
                <a:spcPct val="110000"/>
              </a:lnSpc>
            </a:pPr>
            <a:r>
              <a:rPr lang="vi-VN"/>
              <a:t>ít tốn kém </a:t>
            </a:r>
            <a:r>
              <a:rPr lang="vi-VN" smtClean="0"/>
              <a:t>hơn</a:t>
            </a:r>
            <a:endParaRPr lang="en-US" dirty="0"/>
          </a:p>
        </p:txBody>
      </p:sp>
      <p:grpSp>
        <p:nvGrpSpPr>
          <p:cNvPr id="6" name="Group 5"/>
          <p:cNvGrpSpPr>
            <a:grpSpLocks/>
          </p:cNvGrpSpPr>
          <p:nvPr/>
        </p:nvGrpSpPr>
        <p:grpSpPr bwMode="auto">
          <a:xfrm>
            <a:off x="7023735" y="1662707"/>
            <a:ext cx="1866265" cy="1049020"/>
            <a:chOff x="1581" y="2681"/>
            <a:chExt cx="2296" cy="1291"/>
          </a:xfrm>
        </p:grpSpPr>
        <p:pic>
          <p:nvPicPr>
            <p:cNvPr id="7" name="Picture 6" descr="iStock_000004569270XSmall cropped"/>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81" y="2681"/>
              <a:ext cx="2296" cy="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42"/>
            <p:cNvSpPr txBox="1">
              <a:spLocks noChangeArrowheads="1"/>
            </p:cNvSpPr>
            <p:nvPr/>
          </p:nvSpPr>
          <p:spPr bwMode="auto">
            <a:xfrm>
              <a:off x="1966" y="3433"/>
              <a:ext cx="1693" cy="26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dirty="0">
                  <a:effectLst/>
                  <a:latin typeface="Zurich BT"/>
                  <a:ea typeface="Times New Roman"/>
                  <a:cs typeface="Arial"/>
                </a:rPr>
                <a:t>Internal Hard Drive</a:t>
              </a:r>
              <a:endParaRPr lang="en-US" sz="800" b="1" dirty="0">
                <a:effectLst/>
                <a:latin typeface="Zurich BT"/>
                <a:ea typeface="Times New Roman"/>
                <a:cs typeface="Arial"/>
              </a:endParaRPr>
            </a:p>
          </p:txBody>
        </p:sp>
      </p:gr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35105473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4963477"/>
          </a:xfrm>
        </p:spPr>
        <p:txBody>
          <a:bodyPr>
            <a:normAutofit fontScale="92500" lnSpcReduction="10000"/>
          </a:bodyPr>
          <a:lstStyle/>
          <a:p>
            <a:pPr>
              <a:lnSpc>
                <a:spcPct val="120000"/>
              </a:lnSpc>
              <a:spcBef>
                <a:spcPts val="700"/>
              </a:spcBef>
            </a:pPr>
            <a:r>
              <a:rPr lang="vi-VN" b="1"/>
              <a:t>Sử dụng các ổ đĩa thể rắn (Solid State Drives</a:t>
            </a:r>
            <a:r>
              <a:rPr lang="vi-VN" b="1" smtClean="0"/>
              <a:t>)</a:t>
            </a:r>
          </a:p>
          <a:p>
            <a:pPr lvl="1">
              <a:lnSpc>
                <a:spcPct val="120000"/>
              </a:lnSpc>
              <a:spcBef>
                <a:spcPts val="700"/>
              </a:spcBef>
            </a:pPr>
            <a:r>
              <a:rPr lang="en-US"/>
              <a:t>S</a:t>
            </a:r>
            <a:r>
              <a:rPr lang="en-US" smtClean="0"/>
              <a:t>ử </a:t>
            </a:r>
            <a:r>
              <a:rPr lang="en-US"/>
              <a:t>dụng các chip nhớ để đọc và ghi dữ liệu </a:t>
            </a:r>
            <a:endParaRPr lang="vi-VN" smtClean="0"/>
          </a:p>
          <a:p>
            <a:pPr lvl="1">
              <a:lnSpc>
                <a:spcPct val="120000"/>
              </a:lnSpc>
              <a:spcBef>
                <a:spcPts val="700"/>
              </a:spcBef>
            </a:pPr>
            <a:r>
              <a:rPr lang="en-US" smtClean="0"/>
              <a:t>Ít </a:t>
            </a:r>
            <a:r>
              <a:rPr lang="en-US"/>
              <a:t>bị hỏng hơn các ổ đĩa truyền thống và cũng không gây ồn khi hoạt động</a:t>
            </a:r>
            <a:endParaRPr lang="vi-VN"/>
          </a:p>
          <a:p>
            <a:pPr lvl="1">
              <a:lnSpc>
                <a:spcPct val="120000"/>
              </a:lnSpc>
              <a:spcBef>
                <a:spcPts val="700"/>
              </a:spcBef>
            </a:pPr>
            <a:r>
              <a:rPr lang="en-US"/>
              <a:t>Đ</a:t>
            </a:r>
            <a:r>
              <a:rPr lang="en-US" smtClean="0"/>
              <a:t>òi </a:t>
            </a:r>
            <a:r>
              <a:rPr lang="en-US"/>
              <a:t>hỏi một nguồn điện không đổi để duy trì dữ liệu nên chúng bao gồm các pin dự phòng bên trong</a:t>
            </a:r>
            <a:endParaRPr lang="vi-VN"/>
          </a:p>
          <a:p>
            <a:pPr lvl="1">
              <a:lnSpc>
                <a:spcPct val="120000"/>
              </a:lnSpc>
              <a:spcBef>
                <a:spcPts val="700"/>
              </a:spcBef>
            </a:pPr>
            <a:r>
              <a:rPr lang="en-US"/>
              <a:t>Đ</a:t>
            </a:r>
            <a:r>
              <a:rPr lang="en-US" smtClean="0"/>
              <a:t>ắt </a:t>
            </a:r>
            <a:r>
              <a:rPr lang="en-US"/>
              <a:t>tiền hơn các các sản phẩm có tính năng tương t</a:t>
            </a:r>
            <a:r>
              <a:rPr lang="vi-VN"/>
              <a:t>ự</a:t>
            </a:r>
          </a:p>
          <a:p>
            <a:pPr lvl="1">
              <a:lnSpc>
                <a:spcPct val="120000"/>
              </a:lnSpc>
              <a:spcBef>
                <a:spcPts val="700"/>
              </a:spcBef>
            </a:pPr>
            <a:r>
              <a:rPr lang="en-US"/>
              <a:t>đang được sử dụng ngày càng phổ biến trong các sản phẩm di động</a:t>
            </a:r>
            <a:endParaRPr lang="vi-VN"/>
          </a:p>
          <a:p>
            <a:pPr lvl="1">
              <a:lnSpc>
                <a:spcPct val="120000"/>
              </a:lnSpc>
              <a:spcBef>
                <a:spcPts val="700"/>
              </a:spcBef>
            </a:pPr>
            <a:r>
              <a:rPr lang="en-US"/>
              <a:t>Thời gian khởi động nhanh </a:t>
            </a:r>
            <a:r>
              <a:rPr lang="en-US" smtClean="0"/>
              <a:t>hơn</a:t>
            </a:r>
            <a:r>
              <a:rPr lang="vi-VN" smtClean="0"/>
              <a:t>, </a:t>
            </a:r>
            <a:r>
              <a:rPr lang="en-US"/>
              <a:t>Tốc độ đọc nhanh </a:t>
            </a:r>
            <a:r>
              <a:rPr lang="en-US" smtClean="0"/>
              <a:t>hơn</a:t>
            </a:r>
            <a:r>
              <a:rPr lang="vi-VN" smtClean="0"/>
              <a:t>, </a:t>
            </a:r>
            <a:r>
              <a:rPr lang="en-US"/>
              <a:t>Ít sinh ra </a:t>
            </a:r>
            <a:r>
              <a:rPr lang="en-US" smtClean="0"/>
              <a:t>nhiệt</a:t>
            </a:r>
            <a:r>
              <a:rPr lang="vi-VN" smtClean="0"/>
              <a:t>, </a:t>
            </a:r>
            <a:r>
              <a:rPr lang="en-US"/>
              <a:t>Ít rủi ro hư hỏng vì không có các thành phần di chuyển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spTree>
    <p:extLst>
      <p:ext uri="{BB962C8B-B14F-4D97-AF65-F5344CB8AC3E}">
        <p14:creationId xmlns:p14="http://schemas.microsoft.com/office/powerpoint/2010/main" val="29980132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p:txBody>
          <a:bodyPr>
            <a:normAutofit fontScale="92500" lnSpcReduction="20000"/>
          </a:bodyPr>
          <a:lstStyle/>
          <a:p>
            <a:r>
              <a:rPr lang="en-US" b="1"/>
              <a:t>Làm việc với các ổ đĩa quang (Optical Drives)</a:t>
            </a:r>
            <a:endParaRPr lang="vi-VN"/>
          </a:p>
          <a:p>
            <a:pPr lvl="1">
              <a:lnSpc>
                <a:spcPct val="120000"/>
              </a:lnSpc>
              <a:spcBef>
                <a:spcPts val="700"/>
              </a:spcBef>
            </a:pPr>
            <a:r>
              <a:rPr lang="en-US" smtClean="0"/>
              <a:t>Được </a:t>
            </a:r>
            <a:r>
              <a:rPr lang="en-US"/>
              <a:t>thiết kế để đọc các đĩa tròn, dẹt, thường được gọi là đĩa nén (</a:t>
            </a:r>
            <a:r>
              <a:rPr lang="en-US" i="1" smtClean="0"/>
              <a:t>CD</a:t>
            </a:r>
            <a:r>
              <a:rPr lang="en-US" smtClean="0"/>
              <a:t>) </a:t>
            </a:r>
            <a:r>
              <a:rPr lang="en-US"/>
              <a:t>hoặc đĩa số đa năng (</a:t>
            </a:r>
            <a:r>
              <a:rPr lang="en-US" i="1" smtClean="0"/>
              <a:t>DVD) </a:t>
            </a:r>
            <a:endParaRPr lang="vi-VN" i="1" smtClean="0"/>
          </a:p>
          <a:p>
            <a:pPr lvl="1">
              <a:lnSpc>
                <a:spcPct val="120000"/>
              </a:lnSpc>
              <a:spcBef>
                <a:spcPts val="700"/>
              </a:spcBef>
            </a:pPr>
            <a:r>
              <a:rPr lang="en-US"/>
              <a:t>Đĩa này được đọc thông qua một thiết bị laze hoặc đầu quang học có thể quay đĩa với vân tốc từ 200 vòng quay mỗi phút (rpm) trở lên</a:t>
            </a:r>
            <a:endParaRPr lang="vi-VN"/>
          </a:p>
          <a:p>
            <a:pPr lvl="2">
              <a:lnSpc>
                <a:spcPct val="120000"/>
              </a:lnSpc>
              <a:spcBef>
                <a:spcPts val="700"/>
              </a:spcBef>
            </a:pPr>
            <a:r>
              <a:rPr lang="en-US"/>
              <a:t>Tốc độ càng cao, thông tin được đọc và chuyển đến máy tính càng nhanh.</a:t>
            </a:r>
            <a:endParaRPr lang="vi-VN" smtClean="0"/>
          </a:p>
          <a:p>
            <a:pPr lvl="1">
              <a:lnSpc>
                <a:spcPct val="120000"/>
              </a:lnSpc>
              <a:spcBef>
                <a:spcPts val="700"/>
              </a:spcBef>
            </a:pPr>
            <a:r>
              <a:rPr lang="vi-VN" smtClean="0"/>
              <a:t>Đĩa CD-ROM hoặc DVD-ROM:</a:t>
            </a:r>
          </a:p>
          <a:p>
            <a:pPr lvl="2">
              <a:lnSpc>
                <a:spcPct val="120000"/>
              </a:lnSpc>
              <a:spcBef>
                <a:spcPts val="700"/>
              </a:spcBef>
            </a:pPr>
            <a:r>
              <a:rPr lang="en-US"/>
              <a:t>Thông tin được ghi sang bề mặt đĩa và truy xuất bằng tia laze</a:t>
            </a:r>
            <a:endParaRPr lang="vi-VN"/>
          </a:p>
          <a:p>
            <a:pPr lvl="2">
              <a:lnSpc>
                <a:spcPct val="120000"/>
              </a:lnSpc>
              <a:spcBef>
                <a:spcPts val="700"/>
              </a:spcBef>
            </a:pPr>
            <a:r>
              <a:rPr lang="en-US"/>
              <a:t>Bạn cũng có thể chỉ đọc dữ liệu</a:t>
            </a:r>
            <a:endParaRPr lang="vi-VN" smtClean="0"/>
          </a:p>
          <a:p>
            <a:pPr lvl="1">
              <a:lnSpc>
                <a:spcPct val="120000"/>
              </a:lnSpc>
              <a:spcBef>
                <a:spcPts val="700"/>
              </a:spcBef>
            </a:pPr>
            <a:r>
              <a:rPr lang="en-US"/>
              <a:t>Các máy tính mới hiện nay thông thường đều có tối thiểu một ổ đĩa quang, thường gồm một ổ DVD hay một ổ ghi CD/DVD.</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7447062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6" name="Content Placeholder 5"/>
          <p:cNvSpPr>
            <a:spLocks noGrp="1"/>
          </p:cNvSpPr>
          <p:nvPr>
            <p:ph idx="1"/>
          </p:nvPr>
        </p:nvSpPr>
        <p:spPr>
          <a:xfrm>
            <a:off x="373063" y="1300163"/>
            <a:ext cx="8385175" cy="5140394"/>
          </a:xfrm>
        </p:spPr>
        <p:txBody>
          <a:bodyPr>
            <a:normAutofit fontScale="85000" lnSpcReduction="10000"/>
          </a:bodyPr>
          <a:lstStyle/>
          <a:p>
            <a:r>
              <a:rPr lang="en-US" b="1"/>
              <a:t>Các đầu ghi quang học (Optical Writers)</a:t>
            </a:r>
            <a:endParaRPr lang="vi-VN" b="1"/>
          </a:p>
          <a:p>
            <a:pPr lvl="1">
              <a:lnSpc>
                <a:spcPct val="120000"/>
              </a:lnSpc>
            </a:pPr>
            <a:r>
              <a:rPr lang="en-US"/>
              <a:t>Phần mềm đi kèm với ổ ghi quang cho phép bạn “đốt” hay ghi dữ liệu lên đĩa</a:t>
            </a:r>
            <a:endParaRPr lang="vi-VN" sz="2600" smtClean="0"/>
          </a:p>
          <a:p>
            <a:pPr lvl="1">
              <a:lnSpc>
                <a:spcPct val="120000"/>
              </a:lnSpc>
            </a:pPr>
            <a:r>
              <a:rPr lang="en-US"/>
              <a:t>Các định dạng dùng cho các ổ đĩa quang học này bao </a:t>
            </a:r>
            <a:r>
              <a:rPr lang="en-US" smtClean="0"/>
              <a:t>gồm</a:t>
            </a:r>
            <a:r>
              <a:rPr lang="vi-VN" smtClean="0"/>
              <a:t>:</a:t>
            </a:r>
            <a:endParaRPr lang="vi-VN" sz="2600"/>
          </a:p>
          <a:p>
            <a:pPr lvl="1">
              <a:lnSpc>
                <a:spcPct val="120000"/>
              </a:lnSpc>
            </a:pPr>
            <a:endParaRPr lang="vi-VN" sz="2600"/>
          </a:p>
          <a:p>
            <a:pPr lvl="1">
              <a:lnSpc>
                <a:spcPct val="120000"/>
              </a:lnSpc>
            </a:pPr>
            <a:endParaRPr lang="vi-VN" sz="2600"/>
          </a:p>
          <a:p>
            <a:pPr lvl="1">
              <a:lnSpc>
                <a:spcPct val="120000"/>
              </a:lnSpc>
            </a:pPr>
            <a:endParaRPr lang="vi-VN" sz="2600"/>
          </a:p>
          <a:p>
            <a:pPr marL="339725" lvl="1" indent="0">
              <a:lnSpc>
                <a:spcPct val="120000"/>
              </a:lnSpc>
              <a:buNone/>
            </a:pPr>
            <a:endParaRPr lang="en-US" sz="2600" smtClean="0"/>
          </a:p>
          <a:p>
            <a:pPr lvl="1">
              <a:lnSpc>
                <a:spcPct val="120000"/>
              </a:lnSpc>
            </a:pPr>
            <a:r>
              <a:rPr lang="vi-VN"/>
              <a:t>Dung lượng </a:t>
            </a:r>
            <a:r>
              <a:rPr lang="en-US"/>
              <a:t>đĩa CD có thể là 650 hoặc 700 MB, trong khi đĩa DVD có thể lưu trữ khoảng 4.7GB đến 17+GB</a:t>
            </a:r>
            <a:endParaRPr lang="vi-VN" sz="2600"/>
          </a:p>
          <a:p>
            <a:pPr lvl="1">
              <a:lnSpc>
                <a:spcPct val="120000"/>
              </a:lnSpc>
            </a:pPr>
            <a:r>
              <a:rPr lang="en-US" smtClean="0"/>
              <a:t>Phần </a:t>
            </a:r>
            <a:r>
              <a:rPr lang="en-US"/>
              <a:t>mềm đặc biệt kèm theo đầu ghi DVD và cũng thường có các công cụ để xử lý hoặc biên tập hình ảnh khi ghi sang đĩa DVD</a:t>
            </a:r>
            <a:endParaRPr lang="en-US" sz="2600" dirty="0" smtClean="0"/>
          </a:p>
        </p:txBody>
      </p:sp>
      <p:graphicFrame>
        <p:nvGraphicFramePr>
          <p:cNvPr id="7" name="Table 6"/>
          <p:cNvGraphicFramePr>
            <a:graphicFrameLocks noGrp="1"/>
          </p:cNvGraphicFramePr>
          <p:nvPr>
            <p:extLst>
              <p:ext uri="{D42A27DB-BD31-4B8C-83A1-F6EECF244321}">
                <p14:modId xmlns:p14="http://schemas.microsoft.com/office/powerpoint/2010/main" val="1782017909"/>
              </p:ext>
            </p:extLst>
          </p:nvPr>
        </p:nvGraphicFramePr>
        <p:xfrm>
          <a:off x="1072826" y="2826192"/>
          <a:ext cx="7404846" cy="1802602"/>
        </p:xfrm>
        <a:graphic>
          <a:graphicData uri="http://schemas.openxmlformats.org/drawingml/2006/table">
            <a:tbl>
              <a:tblPr firstRow="1" firstCol="1" bandRow="1"/>
              <a:tblGrid>
                <a:gridCol w="2134200"/>
                <a:gridCol w="5270646"/>
              </a:tblGrid>
              <a:tr h="776412">
                <a:tc>
                  <a:txBody>
                    <a:bodyPr/>
                    <a:lstStyle/>
                    <a:p>
                      <a:pPr>
                        <a:lnSpc>
                          <a:spcPct val="115000"/>
                        </a:lnSpc>
                        <a:spcBef>
                          <a:spcPts val="200"/>
                        </a:spcBef>
                        <a:spcAft>
                          <a:spcPts val="200"/>
                        </a:spcAft>
                        <a:tabLst>
                          <a:tab pos="228600" algn="l"/>
                        </a:tabLst>
                      </a:pPr>
                      <a:r>
                        <a:rPr lang="en-US" sz="1700" b="1" dirty="0" smtClean="0">
                          <a:effectLst/>
                          <a:latin typeface="Cambria" panose="02040503050406030204" pitchFamily="18" charset="0"/>
                          <a:ea typeface="Times New Roman"/>
                          <a:cs typeface="Calibri"/>
                        </a:rPr>
                        <a:t>CD-R</a:t>
                      </a:r>
                      <a:r>
                        <a:rPr lang="en-US" sz="1700" b="1" dirty="0" smtClean="0">
                          <a:effectLst/>
                          <a:latin typeface="Cambria" panose="02040503050406030204" pitchFamily="18" charset="0"/>
                          <a:ea typeface="Futura Lt BT"/>
                          <a:cs typeface="Calibri"/>
                        </a:rPr>
                        <a:t>/</a:t>
                      </a:r>
                      <a:r>
                        <a:rPr lang="en-US" sz="1700" b="1" dirty="0" smtClean="0">
                          <a:effectLst/>
                          <a:latin typeface="Cambria" panose="02040503050406030204" pitchFamily="18" charset="0"/>
                          <a:ea typeface="Times New Roman"/>
                          <a:cs typeface="Calibri"/>
                        </a:rPr>
                        <a:t>DVD-R</a:t>
                      </a:r>
                      <a:endParaRPr lang="en-US" sz="1700" b="1" dirty="0">
                        <a:effectLst/>
                        <a:latin typeface="Cambria" panose="02040503050406030204" pitchFamily="18" charset="0"/>
                        <a:ea typeface="Times New Roman"/>
                        <a:cs typeface="Calibri"/>
                      </a:endParaRPr>
                    </a:p>
                  </a:txBody>
                  <a:tcPr marL="82371" marR="82371" marT="0"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algn="just">
                        <a:lnSpc>
                          <a:spcPct val="115000"/>
                        </a:lnSpc>
                        <a:spcBef>
                          <a:spcPts val="200"/>
                        </a:spcBef>
                        <a:spcAft>
                          <a:spcPts val="200"/>
                        </a:spcAft>
                        <a:tabLst>
                          <a:tab pos="228600" algn="l"/>
                        </a:tabLst>
                      </a:pPr>
                      <a:r>
                        <a:rPr lang="en-US" sz="1700" kern="1200" smtClean="0">
                          <a:solidFill>
                            <a:schemeClr val="tx1"/>
                          </a:solidFill>
                          <a:effectLst/>
                          <a:latin typeface="Cambria" panose="02040503050406030204" pitchFamily="18" charset="0"/>
                          <a:ea typeface="+mn-ea"/>
                          <a:cs typeface="+mn-cs"/>
                        </a:rPr>
                        <a:t>Bạn có thể ghi duy nhất một lần lên đĩa trắng, những có thể đọc đĩa nhiều lần</a:t>
                      </a:r>
                      <a:endParaRPr lang="en-US" sz="1700" dirty="0">
                        <a:effectLst/>
                        <a:latin typeface="Cambria" panose="02040503050406030204" pitchFamily="18" charset="0"/>
                        <a:ea typeface="Times New Roman"/>
                        <a:cs typeface="Calibri"/>
                      </a:endParaRPr>
                    </a:p>
                  </a:txBody>
                  <a:tcPr marL="82371" marR="82371" marT="0"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r h="430306">
                <a:tc>
                  <a:txBody>
                    <a:bodyPr/>
                    <a:lstStyle/>
                    <a:p>
                      <a:pPr>
                        <a:lnSpc>
                          <a:spcPct val="115000"/>
                        </a:lnSpc>
                        <a:spcBef>
                          <a:spcPts val="200"/>
                        </a:spcBef>
                        <a:spcAft>
                          <a:spcPts val="200"/>
                        </a:spcAft>
                        <a:tabLst>
                          <a:tab pos="228600" algn="l"/>
                        </a:tabLst>
                      </a:pPr>
                      <a:r>
                        <a:rPr lang="en-US" sz="1700" b="1" dirty="0" smtClean="0">
                          <a:effectLst/>
                          <a:latin typeface="Cambria" panose="02040503050406030204" pitchFamily="18" charset="0"/>
                          <a:ea typeface="Times New Roman"/>
                          <a:cs typeface="Calibri"/>
                        </a:rPr>
                        <a:t>CD-RW/DVD-RW</a:t>
                      </a:r>
                      <a:r>
                        <a:rPr lang="en-US" sz="1700" b="1" dirty="0" smtClean="0">
                          <a:effectLst/>
                          <a:latin typeface="Cambria" panose="02040503050406030204" pitchFamily="18" charset="0"/>
                          <a:ea typeface="Futura Lt BT"/>
                          <a:cs typeface="Calibri"/>
                        </a:rPr>
                        <a:t> </a:t>
                      </a:r>
                      <a:endParaRPr lang="en-US" sz="1700" b="1" dirty="0">
                        <a:effectLst/>
                        <a:latin typeface="Cambria" panose="02040503050406030204" pitchFamily="18" charset="0"/>
                        <a:ea typeface="Times New Roman"/>
                        <a:cs typeface="Calibri"/>
                      </a:endParaRPr>
                    </a:p>
                  </a:txBody>
                  <a:tcPr marL="82371" marR="82371"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a:lnSpc>
                          <a:spcPct val="115000"/>
                        </a:lnSpc>
                        <a:spcBef>
                          <a:spcPts val="200"/>
                        </a:spcBef>
                        <a:spcAft>
                          <a:spcPts val="200"/>
                        </a:spcAft>
                        <a:tabLst>
                          <a:tab pos="228600" algn="l"/>
                        </a:tabLst>
                      </a:pPr>
                      <a:r>
                        <a:rPr lang="en-US" sz="1700" kern="1200" smtClean="0">
                          <a:solidFill>
                            <a:schemeClr val="tx1"/>
                          </a:solidFill>
                          <a:effectLst/>
                          <a:latin typeface="Cambria" panose="02040503050406030204" pitchFamily="18" charset="0"/>
                          <a:ea typeface="+mn-ea"/>
                          <a:cs typeface="+mn-cs"/>
                        </a:rPr>
                        <a:t>Bạn có thể đọc và ghi nhiều lần lên cùng một đĩa.</a:t>
                      </a:r>
                      <a:endParaRPr lang="en-US" sz="1700" dirty="0">
                        <a:effectLst/>
                        <a:latin typeface="Cambria" panose="02040503050406030204" pitchFamily="18" charset="0"/>
                        <a:ea typeface="Times New Roman"/>
                        <a:cs typeface="Calibri"/>
                      </a:endParaRPr>
                    </a:p>
                  </a:txBody>
                  <a:tcPr marL="82371" marR="82371"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8832">
                <a:tc>
                  <a:txBody>
                    <a:bodyPr/>
                    <a:lstStyle/>
                    <a:p>
                      <a:pPr>
                        <a:lnSpc>
                          <a:spcPct val="115000"/>
                        </a:lnSpc>
                        <a:spcBef>
                          <a:spcPts val="200"/>
                        </a:spcBef>
                        <a:spcAft>
                          <a:spcPts val="200"/>
                        </a:spcAft>
                        <a:tabLst>
                          <a:tab pos="228600" algn="l"/>
                        </a:tabLst>
                      </a:pPr>
                      <a:r>
                        <a:rPr lang="en-US" sz="1700" b="1" dirty="0">
                          <a:effectLst/>
                          <a:latin typeface="Cambria" panose="02040503050406030204" pitchFamily="18" charset="0"/>
                          <a:ea typeface="Times New Roman"/>
                          <a:cs typeface="Calibri"/>
                        </a:rPr>
                        <a:t>DVD-RAM</a:t>
                      </a:r>
                    </a:p>
                  </a:txBody>
                  <a:tcPr marL="82371" marR="82371"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marL="0" algn="just">
                        <a:lnSpc>
                          <a:spcPct val="115000"/>
                        </a:lnSpc>
                        <a:spcBef>
                          <a:spcPts val="200"/>
                        </a:spcBef>
                        <a:spcAft>
                          <a:spcPts val="200"/>
                        </a:spcAft>
                        <a:tabLst>
                          <a:tab pos="228600" algn="l"/>
                        </a:tabLst>
                      </a:pPr>
                      <a:r>
                        <a:rPr lang="vi-VN" sz="1700" smtClean="0">
                          <a:effectLst/>
                          <a:latin typeface="Cambria" panose="02040503050406030204" pitchFamily="18" charset="0"/>
                          <a:ea typeface="Times New Roman"/>
                          <a:cs typeface="Calibri"/>
                        </a:rPr>
                        <a:t>Định dạng này tương tự DVD-RW nhưng chỉ có thể chạy được ở những thiết bị có hỗ trợ định dạng này</a:t>
                      </a:r>
                      <a:endParaRPr lang="en-US" sz="1700" dirty="0">
                        <a:effectLst/>
                        <a:latin typeface="Cambria" panose="02040503050406030204" pitchFamily="18" charset="0"/>
                        <a:ea typeface="Times New Roman"/>
                        <a:cs typeface="Calibri"/>
                      </a:endParaRPr>
                    </a:p>
                  </a:txBody>
                  <a:tcPr marL="82371" marR="82371"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r>
            </a:tbl>
          </a:graphicData>
        </a:graphic>
      </p:graphicFrame>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t>26</a:t>
            </a:fld>
            <a:endParaRPr lang="en-US" dirty="0"/>
          </a:p>
        </p:txBody>
      </p:sp>
    </p:spTree>
    <p:extLst>
      <p:ext uri="{BB962C8B-B14F-4D97-AF65-F5344CB8AC3E}">
        <p14:creationId xmlns:p14="http://schemas.microsoft.com/office/powerpoint/2010/main" val="1365181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3"/>
            <a:ext cx="8385175" cy="4866721"/>
          </a:xfrm>
        </p:spPr>
        <p:txBody>
          <a:bodyPr>
            <a:normAutofit fontScale="92500" lnSpcReduction="20000"/>
          </a:bodyPr>
          <a:lstStyle/>
          <a:p>
            <a:pPr>
              <a:lnSpc>
                <a:spcPct val="120000"/>
              </a:lnSpc>
              <a:spcBef>
                <a:spcPts val="700"/>
              </a:spcBef>
            </a:pPr>
            <a:r>
              <a:rPr lang="vi-VN" b="1"/>
              <a:t>Lưu trữ di động (USB Storage)</a:t>
            </a:r>
            <a:r>
              <a:rPr lang="en-US" b="1" smtClean="0"/>
              <a:t>   </a:t>
            </a:r>
            <a:r>
              <a:rPr lang="en-US" dirty="0"/>
              <a:t> </a:t>
            </a:r>
            <a:endParaRPr lang="en-US" b="1" dirty="0"/>
          </a:p>
          <a:p>
            <a:pPr lvl="1">
              <a:lnSpc>
                <a:spcPct val="120000"/>
              </a:lnSpc>
              <a:spcBef>
                <a:spcPts val="700"/>
              </a:spcBef>
            </a:pPr>
            <a:r>
              <a:rPr lang="en-US"/>
              <a:t>Một ổ đĩa USB flash là một thiết bị lưu trữ dạng </a:t>
            </a:r>
            <a:r>
              <a:rPr lang="en-US" smtClean="0"/>
              <a:t/>
            </a:r>
            <a:br>
              <a:rPr lang="en-US" smtClean="0"/>
            </a:br>
            <a:r>
              <a:rPr lang="en-US" smtClean="0"/>
              <a:t>bộ </a:t>
            </a:r>
            <a:r>
              <a:rPr lang="en-US"/>
              <a:t>nhớ flash tích hợp với một đầu nối </a:t>
            </a:r>
            <a:r>
              <a:rPr lang="en-US" smtClean="0"/>
              <a:t>USB</a:t>
            </a:r>
            <a:endParaRPr lang="vi-VN"/>
          </a:p>
          <a:p>
            <a:pPr lvl="2">
              <a:lnSpc>
                <a:spcPct val="120000"/>
              </a:lnSpc>
              <a:spcBef>
                <a:spcPts val="700"/>
              </a:spcBef>
            </a:pPr>
            <a:r>
              <a:rPr lang="en-US"/>
              <a:t>Chúng bền lâu và đáng tin cậy vì chúng không chứa </a:t>
            </a:r>
            <a:r>
              <a:rPr lang="en-US" smtClean="0"/>
              <a:t>các thành </a:t>
            </a:r>
            <a:r>
              <a:rPr lang="en-US"/>
              <a:t>phần di chuyển bên trong và tuổi thọ có thể kéo dài trong nhiều năm</a:t>
            </a:r>
            <a:endParaRPr lang="vi-VN"/>
          </a:p>
          <a:p>
            <a:pPr lvl="1">
              <a:lnSpc>
                <a:spcPct val="120000"/>
              </a:lnSpc>
              <a:spcBef>
                <a:spcPts val="700"/>
              </a:spcBef>
            </a:pPr>
            <a:r>
              <a:rPr lang="vi-VN"/>
              <a:t>Hầu hết các máy tính đi kèm với hai, bốn hoặc sáu cổng USB</a:t>
            </a:r>
          </a:p>
          <a:p>
            <a:pPr lvl="2">
              <a:lnSpc>
                <a:spcPct val="120000"/>
              </a:lnSpc>
              <a:spcBef>
                <a:spcPts val="700"/>
              </a:spcBef>
            </a:pPr>
            <a:r>
              <a:rPr lang="vi-VN"/>
              <a:t>USB 2.0 có thể lưu trữ và truyền dữ liệu nhanh hơn</a:t>
            </a:r>
          </a:p>
          <a:p>
            <a:pPr lvl="2">
              <a:lnSpc>
                <a:spcPct val="120000"/>
              </a:lnSpc>
              <a:spcBef>
                <a:spcPts val="700"/>
              </a:spcBef>
            </a:pPr>
            <a:r>
              <a:rPr lang="vi-VN"/>
              <a:t>Tự động nhận ra khi cắm </a:t>
            </a:r>
            <a:r>
              <a:rPr lang="vi-VN" smtClean="0"/>
              <a:t>vào máy tính </a:t>
            </a:r>
            <a:r>
              <a:rPr lang="vi-VN"/>
              <a:t>và gán ký tự ổ đĩa</a:t>
            </a:r>
          </a:p>
          <a:p>
            <a:pPr lvl="1">
              <a:lnSpc>
                <a:spcPct val="120000"/>
              </a:lnSpc>
              <a:spcBef>
                <a:spcPts val="700"/>
              </a:spcBef>
            </a:pPr>
            <a:r>
              <a:rPr lang="vi-VN"/>
              <a:t>Để gỡ bỏ ổ đĩa flash, </a:t>
            </a:r>
            <a:r>
              <a:rPr lang="vi-VN" smtClean="0"/>
              <a:t>nhấp chuột </a:t>
            </a:r>
            <a:r>
              <a:rPr lang="vi-VN"/>
              <a:t>phải vào biểu tượng ổ đĩa và chọn </a:t>
            </a:r>
            <a:r>
              <a:rPr lang="vi-VN" b="1"/>
              <a:t>Eject</a:t>
            </a:r>
          </a:p>
          <a:p>
            <a:pPr lvl="1">
              <a:lnSpc>
                <a:spcPct val="120000"/>
              </a:lnSpc>
              <a:spcBef>
                <a:spcPts val="700"/>
              </a:spcBef>
            </a:pPr>
            <a:r>
              <a:rPr lang="en-US"/>
              <a:t>Hầu hết các ổ đĩa USB flash lấy nguồn điện từ cổng kết nối USB và không yêu cầu pin</a:t>
            </a:r>
            <a:endParaRPr lang="en-CA" dirty="0" smtClean="0"/>
          </a:p>
        </p:txBody>
      </p:sp>
      <p:grpSp>
        <p:nvGrpSpPr>
          <p:cNvPr id="10" name="Group 9"/>
          <p:cNvGrpSpPr/>
          <p:nvPr/>
        </p:nvGrpSpPr>
        <p:grpSpPr>
          <a:xfrm>
            <a:off x="7037712" y="1300163"/>
            <a:ext cx="1689428" cy="1120584"/>
            <a:chOff x="6651308" y="5080191"/>
            <a:chExt cx="1693545" cy="1123315"/>
          </a:xfrm>
        </p:grpSpPr>
        <p:pic>
          <p:nvPicPr>
            <p:cNvPr id="8" name="Picture 7"/>
            <p:cNvPicPr/>
            <p:nvPr/>
          </p:nvPicPr>
          <p:blipFill>
            <a:blip r:embed="rId3" cstate="print">
              <a:extLst>
                <a:ext uri="{28A0092B-C50C-407E-A947-70E740481C1C}">
                  <a14:useLocalDpi xmlns:a14="http://schemas.microsoft.com/office/drawing/2010/main" val="0"/>
                </a:ext>
              </a:extLst>
            </a:blip>
            <a:stretch>
              <a:fillRect/>
            </a:stretch>
          </p:blipFill>
          <p:spPr>
            <a:xfrm>
              <a:off x="6651308" y="5080191"/>
              <a:ext cx="1693545" cy="1123315"/>
            </a:xfrm>
            <a:prstGeom prst="rect">
              <a:avLst/>
            </a:prstGeom>
          </p:spPr>
        </p:pic>
        <p:sp>
          <p:nvSpPr>
            <p:cNvPr id="9" name="Text Box 107"/>
            <p:cNvSpPr txBox="1">
              <a:spLocks noChangeArrowheads="1"/>
            </p:cNvSpPr>
            <p:nvPr/>
          </p:nvSpPr>
          <p:spPr bwMode="auto">
            <a:xfrm>
              <a:off x="7341870" y="5962523"/>
              <a:ext cx="922020" cy="16637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800" b="1" dirty="0">
                  <a:effectLst/>
                  <a:latin typeface="Zurich BT"/>
                  <a:ea typeface="Times New Roman"/>
                  <a:cs typeface="Arial"/>
                </a:rPr>
                <a:t>USB Flash Drive</a:t>
              </a:r>
              <a:endParaRPr lang="en-US" sz="800" b="1" dirty="0">
                <a:effectLst/>
                <a:latin typeface="Zurich BT"/>
                <a:ea typeface="Times New Roman"/>
                <a:cs typeface="Arial"/>
              </a:endParaRPr>
            </a:p>
          </p:txBody>
        </p:sp>
      </p:gr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spTree>
    <p:extLst>
      <p:ext uri="{BB962C8B-B14F-4D97-AF65-F5344CB8AC3E}">
        <p14:creationId xmlns:p14="http://schemas.microsoft.com/office/powerpoint/2010/main" val="8702498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063" y="1300163"/>
            <a:ext cx="8385175" cy="5185698"/>
          </a:xfrm>
        </p:spPr>
        <p:txBody>
          <a:bodyPr>
            <a:normAutofit/>
          </a:bodyPr>
          <a:lstStyle/>
          <a:p>
            <a:pPr>
              <a:lnSpc>
                <a:spcPct val="120000"/>
              </a:lnSpc>
              <a:spcBef>
                <a:spcPts val="600"/>
              </a:spcBef>
            </a:pPr>
            <a:r>
              <a:rPr lang="vi-VN" b="1"/>
              <a:t>Các đầu đọc và ghi thẻ (Card Reader/Writers)</a:t>
            </a:r>
            <a:r>
              <a:rPr lang="en-US" b="1" smtClean="0"/>
              <a:t>   </a:t>
            </a:r>
            <a:endParaRPr lang="en-US" b="1" dirty="0"/>
          </a:p>
          <a:p>
            <a:pPr lvl="1">
              <a:lnSpc>
                <a:spcPct val="120000"/>
              </a:lnSpc>
              <a:spcBef>
                <a:spcPts val="600"/>
              </a:spcBef>
            </a:pPr>
            <a:r>
              <a:rPr lang="vi-VN"/>
              <a:t>Đọc thẻ nhớ flash và chuyển </a:t>
            </a:r>
            <a:r>
              <a:rPr lang="vi-VN" smtClean="0"/>
              <a:t>nội </a:t>
            </a:r>
            <a:r>
              <a:rPr lang="vi-VN"/>
              <a:t>dung cho </a:t>
            </a:r>
            <a:r>
              <a:rPr lang="vi-VN" smtClean="0"/>
              <a:t>máy </a:t>
            </a:r>
            <a:r>
              <a:rPr lang="vi-VN"/>
              <a:t>tính</a:t>
            </a:r>
          </a:p>
          <a:p>
            <a:pPr lvl="2">
              <a:lnSpc>
                <a:spcPct val="120000"/>
              </a:lnSpc>
              <a:spcBef>
                <a:spcPts val="600"/>
              </a:spcBef>
            </a:pPr>
            <a:r>
              <a:rPr lang="en-US"/>
              <a:t>Một đầu đọc thẻ nhớ đơn có thể đọc một loại thẻ nhớ</a:t>
            </a:r>
            <a:endParaRPr lang="vi-VN"/>
          </a:p>
          <a:p>
            <a:pPr lvl="2">
              <a:lnSpc>
                <a:spcPct val="120000"/>
              </a:lnSpc>
              <a:spcBef>
                <a:spcPts val="600"/>
              </a:spcBef>
            </a:pPr>
            <a:r>
              <a:rPr lang="vi-VN"/>
              <a:t>Một số thiết bị độc lập kết nối với máy tính, và những </a:t>
            </a:r>
            <a:r>
              <a:rPr lang="en-US" smtClean="0"/>
              <a:t/>
            </a:r>
            <a:br>
              <a:rPr lang="en-US" smtClean="0"/>
            </a:br>
            <a:r>
              <a:rPr lang="vi-VN" smtClean="0"/>
              <a:t>cái </a:t>
            </a:r>
            <a:r>
              <a:rPr lang="vi-VN"/>
              <a:t>khác phải được cài đặt bên trong hệ thống</a:t>
            </a:r>
          </a:p>
          <a:p>
            <a:pPr lvl="1">
              <a:lnSpc>
                <a:spcPct val="120000"/>
              </a:lnSpc>
              <a:spcBef>
                <a:spcPts val="600"/>
              </a:spcBef>
            </a:pPr>
            <a:r>
              <a:rPr lang="vi-VN"/>
              <a:t>Lấy các thẻ từ thiết bị và lắp thẻ vào đầu đọc thẻ </a:t>
            </a:r>
            <a:r>
              <a:rPr lang="en-US" smtClean="0"/>
              <a:t/>
            </a:r>
            <a:br>
              <a:rPr lang="en-US" smtClean="0"/>
            </a:br>
            <a:r>
              <a:rPr lang="vi-VN" smtClean="0"/>
              <a:t>để </a:t>
            </a:r>
            <a:r>
              <a:rPr lang="vi-VN"/>
              <a:t>làm việc với nội </a:t>
            </a:r>
            <a:r>
              <a:rPr lang="vi-VN" smtClean="0"/>
              <a:t>dung bên trong nó</a:t>
            </a:r>
            <a:endParaRPr lang="vi-VN"/>
          </a:p>
          <a:p>
            <a:pPr lvl="1">
              <a:lnSpc>
                <a:spcPct val="120000"/>
              </a:lnSpc>
              <a:spcBef>
                <a:spcPts val="600"/>
              </a:spcBef>
            </a:pPr>
            <a:r>
              <a:rPr lang="vi-VN"/>
              <a:t>Các đầu đọc nhiều thẻ chấp nhận nhiều định </a:t>
            </a:r>
            <a:r>
              <a:rPr lang="en-US" smtClean="0"/>
              <a:t/>
            </a:r>
            <a:br>
              <a:rPr lang="en-US" smtClean="0"/>
            </a:br>
            <a:r>
              <a:rPr lang="vi-VN" smtClean="0"/>
              <a:t>dạng </a:t>
            </a:r>
            <a:r>
              <a:rPr lang="vi-VN"/>
              <a:t>cho nhiều </a:t>
            </a:r>
            <a:r>
              <a:rPr lang="vi-VN" smtClean="0"/>
              <a:t>khe cắm thẻ nhớ</a:t>
            </a:r>
            <a:endParaRPr lang="vi-VN"/>
          </a:p>
          <a:p>
            <a:pPr lvl="2">
              <a:lnSpc>
                <a:spcPct val="120000"/>
              </a:lnSpc>
              <a:spcBef>
                <a:spcPts val="600"/>
              </a:spcBef>
            </a:pPr>
            <a:r>
              <a:rPr lang="vi-VN"/>
              <a:t>Mỗi </a:t>
            </a:r>
            <a:r>
              <a:rPr lang="vi-VN" smtClean="0"/>
              <a:t>khe cắm thẻ nhớ được </a:t>
            </a:r>
            <a:r>
              <a:rPr lang="vi-VN"/>
              <a:t>gán ký tự ổ đĩa riêng và đèn hoạt động</a:t>
            </a:r>
          </a:p>
          <a:p>
            <a:pPr lvl="2">
              <a:lnSpc>
                <a:spcPct val="120000"/>
              </a:lnSpc>
              <a:spcBef>
                <a:spcPts val="600"/>
              </a:spcBef>
            </a:pPr>
            <a:r>
              <a:rPr lang="vi-VN"/>
              <a:t>Sau khi gắn thẻ, chọn chương trình để truy cập vào các tập tin</a:t>
            </a:r>
            <a:endParaRPr lang="en-US" dirty="0"/>
          </a:p>
        </p:txBody>
      </p:sp>
      <p:pic>
        <p:nvPicPr>
          <p:cNvPr id="13" name="Picture 12"/>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7001" t="3769" r="3987" b="11792"/>
          <a:stretch/>
        </p:blipFill>
        <p:spPr bwMode="auto">
          <a:xfrm>
            <a:off x="7340642" y="2247825"/>
            <a:ext cx="1383718" cy="870724"/>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r>
              <a:rPr lang="en-CA"/>
              <a:t>Tìm hiểu bên trong một máy tính </a:t>
            </a:r>
            <a:endParaRPr lang="en-US" dirty="0"/>
          </a:p>
        </p:txBody>
      </p:sp>
      <p:pic>
        <p:nvPicPr>
          <p:cNvPr id="12" name="Picture 11"/>
          <p:cNvPicPr/>
          <p:nvPr/>
        </p:nvPicPr>
        <p:blipFill>
          <a:blip r:embed="rId4" cstate="print">
            <a:clrChange>
              <a:clrFrom>
                <a:srgbClr val="D8D8D8"/>
              </a:clrFrom>
              <a:clrTo>
                <a:srgbClr val="D8D8D8">
                  <a:alpha val="0"/>
                </a:srgbClr>
              </a:clrTo>
            </a:clrChange>
            <a:extLst>
              <a:ext uri="{28A0092B-C50C-407E-A947-70E740481C1C}">
                <a14:useLocalDpi xmlns:a14="http://schemas.microsoft.com/office/drawing/2010/main" val="0"/>
              </a:ext>
            </a:extLst>
          </a:blip>
          <a:stretch>
            <a:fillRect/>
          </a:stretch>
        </p:blipFill>
        <p:spPr>
          <a:xfrm>
            <a:off x="7469822" y="3295672"/>
            <a:ext cx="1254538" cy="849608"/>
          </a:xfrm>
          <a:prstGeom prst="rect">
            <a:avLst/>
          </a:prstGeom>
        </p:spPr>
      </p:pic>
      <p:pic>
        <p:nvPicPr>
          <p:cNvPr id="4" name="Picture 3"/>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 t="22809" r="1456" b="7851"/>
          <a:stretch/>
        </p:blipFill>
        <p:spPr>
          <a:xfrm>
            <a:off x="7112369" y="4679488"/>
            <a:ext cx="1611991" cy="883112"/>
          </a:xfrm>
          <a:prstGeom prst="rect">
            <a:avLst/>
          </a:prstGeom>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16792851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Tìm hiểu bên trong một máy tính </a:t>
            </a:r>
            <a:endParaRPr lang="en-US" dirty="0"/>
          </a:p>
        </p:txBody>
      </p:sp>
      <p:sp>
        <p:nvSpPr>
          <p:cNvPr id="3" name="Content Placeholder 2"/>
          <p:cNvSpPr>
            <a:spLocks noGrp="1"/>
          </p:cNvSpPr>
          <p:nvPr>
            <p:ph idx="1"/>
          </p:nvPr>
        </p:nvSpPr>
        <p:spPr>
          <a:xfrm>
            <a:off x="373063" y="1300162"/>
            <a:ext cx="8385175" cy="5113889"/>
          </a:xfrm>
        </p:spPr>
        <p:txBody>
          <a:bodyPr>
            <a:normAutofit/>
          </a:bodyPr>
          <a:lstStyle/>
          <a:p>
            <a:pPr>
              <a:lnSpc>
                <a:spcPct val="110000"/>
              </a:lnSpc>
            </a:pPr>
            <a:r>
              <a:rPr lang="vi-VN" b="1"/>
              <a:t>Các yếu tố ảnh hưởng đến hiệu suất</a:t>
            </a:r>
            <a:r>
              <a:rPr lang="en-US" dirty="0"/>
              <a:t> </a:t>
            </a:r>
            <a:endParaRPr lang="en-US" b="1" dirty="0"/>
          </a:p>
          <a:p>
            <a:pPr lvl="1">
              <a:lnSpc>
                <a:spcPct val="110000"/>
              </a:lnSpc>
            </a:pPr>
            <a:r>
              <a:rPr lang="en-US"/>
              <a:t>B</a:t>
            </a:r>
            <a:r>
              <a:rPr lang="en-US" smtClean="0"/>
              <a:t>ộ </a:t>
            </a:r>
            <a:r>
              <a:rPr lang="en-US"/>
              <a:t>vi xử lý, bo mạch chủ, RAM và các thiết bị lưu </a:t>
            </a:r>
            <a:r>
              <a:rPr lang="en-US" smtClean="0"/>
              <a:t>trữ</a:t>
            </a:r>
            <a:r>
              <a:rPr lang="vi-VN" smtClean="0"/>
              <a:t> ảnh hưởng trực tiếp </a:t>
            </a:r>
            <a:r>
              <a:rPr lang="vi-VN"/>
              <a:t>đến hiệu </a:t>
            </a:r>
            <a:r>
              <a:rPr lang="vi-VN" smtClean="0"/>
              <a:t>suất tổng thể của </a:t>
            </a:r>
            <a:r>
              <a:rPr lang="vi-VN"/>
              <a:t>máy </a:t>
            </a:r>
            <a:r>
              <a:rPr lang="vi-VN" smtClean="0"/>
              <a:t>tính</a:t>
            </a:r>
            <a:endParaRPr lang="vi-VN"/>
          </a:p>
          <a:p>
            <a:pPr lvl="1">
              <a:lnSpc>
                <a:spcPct val="110000"/>
              </a:lnSpc>
            </a:pPr>
            <a:r>
              <a:rPr lang="en-US"/>
              <a:t>T</a:t>
            </a:r>
            <a:r>
              <a:rPr lang="en-US" smtClean="0"/>
              <a:t>ất </a:t>
            </a:r>
            <a:r>
              <a:rPr lang="en-US"/>
              <a:t>cả các thành phần này phải tương tác như là một hệ thống</a:t>
            </a:r>
            <a:endParaRPr lang="vi-VN"/>
          </a:p>
          <a:p>
            <a:pPr lvl="2">
              <a:lnSpc>
                <a:spcPct val="110000"/>
              </a:lnSpc>
            </a:pPr>
            <a:r>
              <a:rPr lang="vi-VN"/>
              <a:t>Hệ thống chỉ hiệu quả như thành phần yếu nhất của nó</a:t>
            </a:r>
          </a:p>
          <a:p>
            <a:pPr lvl="1">
              <a:lnSpc>
                <a:spcPct val="110000"/>
              </a:lnSpc>
            </a:pPr>
            <a:r>
              <a:rPr lang="vi-VN"/>
              <a:t>Xem xét sử dụng hệ thống mà cả CPU và RAM </a:t>
            </a:r>
            <a:r>
              <a:rPr lang="vi-VN" smtClean="0"/>
              <a:t>đều tối thiểu là thỏa mãn yêu cầu của các chương trình vận hành</a:t>
            </a:r>
            <a:endParaRPr lang="vi-VN"/>
          </a:p>
          <a:p>
            <a:pPr lvl="1">
              <a:lnSpc>
                <a:spcPct val="110000"/>
              </a:lnSpc>
            </a:pPr>
            <a:r>
              <a:rPr lang="vi-VN"/>
              <a:t>Đảm bảo ổ cứng của bạn có tốc độ truy cập </a:t>
            </a:r>
            <a:r>
              <a:rPr lang="vi-VN" smtClean="0"/>
              <a:t>và </a:t>
            </a:r>
            <a:r>
              <a:rPr lang="vi-VN"/>
              <a:t>dung lượng lưu </a:t>
            </a:r>
            <a:r>
              <a:rPr lang="vi-VN" smtClean="0"/>
              <a:t>trữ</a:t>
            </a:r>
            <a:r>
              <a:rPr lang="en-US" smtClean="0"/>
              <a:t> </a:t>
            </a:r>
            <a:r>
              <a:rPr lang="vi-VN"/>
              <a:t>phù hợp </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spTree>
    <p:extLst>
      <p:ext uri="{BB962C8B-B14F-4D97-AF65-F5344CB8AC3E}">
        <p14:creationId xmlns:p14="http://schemas.microsoft.com/office/powerpoint/2010/main" val="2974594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4399" y="1299601"/>
            <a:ext cx="8411791" cy="3316724"/>
          </a:xfrm>
        </p:spPr>
        <p:txBody>
          <a:bodyPr>
            <a:normAutofit fontScale="92500" lnSpcReduction="20000"/>
          </a:bodyPr>
          <a:lstStyle/>
          <a:p>
            <a:r>
              <a:rPr lang="vi-VN" b="1" dirty="0"/>
              <a:t>Máy tính để bàn </a:t>
            </a:r>
            <a:r>
              <a:rPr lang="vi-VN" b="1" dirty="0" smtClean="0"/>
              <a:t>(còn gọi là máy tính cá nhân)</a:t>
            </a:r>
            <a:r>
              <a:rPr lang="en-US" b="1" dirty="0" smtClean="0"/>
              <a:t> </a:t>
            </a:r>
            <a:r>
              <a:rPr lang="en-US" dirty="0"/>
              <a:t> </a:t>
            </a:r>
            <a:endParaRPr lang="en-US" b="1" dirty="0"/>
          </a:p>
          <a:p>
            <a:pPr lvl="1"/>
            <a:r>
              <a:rPr lang="en-US" dirty="0" err="1"/>
              <a:t>C</a:t>
            </a:r>
            <a:r>
              <a:rPr lang="en-US" dirty="0" err="1" smtClean="0"/>
              <a:t>ó</a:t>
            </a:r>
            <a:r>
              <a:rPr lang="en-US" dirty="0" smtClean="0"/>
              <a:t> </a:t>
            </a:r>
            <a:r>
              <a:rPr lang="en-US" dirty="0" err="1"/>
              <a:t>thể</a:t>
            </a:r>
            <a:r>
              <a:rPr lang="en-US" dirty="0"/>
              <a:t> </a:t>
            </a:r>
            <a:r>
              <a:rPr lang="en-US" dirty="0" err="1"/>
              <a:t>được</a:t>
            </a:r>
            <a:r>
              <a:rPr lang="en-US" dirty="0"/>
              <a:t> </a:t>
            </a:r>
            <a:r>
              <a:rPr lang="en-US" dirty="0" err="1"/>
              <a:t>đặt</a:t>
            </a:r>
            <a:r>
              <a:rPr lang="en-US" dirty="0"/>
              <a:t> </a:t>
            </a:r>
            <a:r>
              <a:rPr lang="en-US" dirty="0" err="1"/>
              <a:t>trên</a:t>
            </a:r>
            <a:r>
              <a:rPr lang="en-US" dirty="0"/>
              <a:t> </a:t>
            </a:r>
            <a:r>
              <a:rPr lang="en-US" dirty="0" err="1"/>
              <a:t>bàn</a:t>
            </a:r>
            <a:r>
              <a:rPr lang="en-US" dirty="0"/>
              <a:t>, </a:t>
            </a:r>
            <a:r>
              <a:rPr lang="en-US" dirty="0" err="1"/>
              <a:t>bên</a:t>
            </a:r>
            <a:r>
              <a:rPr lang="en-US" dirty="0"/>
              <a:t> </a:t>
            </a:r>
            <a:r>
              <a:rPr lang="en-US" dirty="0" err="1"/>
              <a:t>cạnh</a:t>
            </a:r>
            <a:r>
              <a:rPr lang="en-US" dirty="0"/>
              <a:t> </a:t>
            </a:r>
            <a:r>
              <a:rPr lang="en-US" dirty="0" err="1"/>
              <a:t>hoặc</a:t>
            </a:r>
            <a:r>
              <a:rPr lang="en-US" dirty="0"/>
              <a:t> </a:t>
            </a:r>
            <a:r>
              <a:rPr lang="en-US" dirty="0" err="1"/>
              <a:t>dưới</a:t>
            </a:r>
            <a:r>
              <a:rPr lang="en-US" dirty="0"/>
              <a:t> </a:t>
            </a:r>
            <a:r>
              <a:rPr lang="en-US" dirty="0" err="1"/>
              <a:t>mặt</a:t>
            </a:r>
            <a:r>
              <a:rPr lang="en-US" dirty="0"/>
              <a:t> </a:t>
            </a:r>
            <a:r>
              <a:rPr lang="en-US" dirty="0" err="1"/>
              <a:t>bàn</a:t>
            </a:r>
            <a:endParaRPr lang="vi-VN" dirty="0"/>
          </a:p>
          <a:p>
            <a:pPr lvl="1"/>
            <a:r>
              <a:rPr lang="en-US" dirty="0" err="1"/>
              <a:t>S</a:t>
            </a:r>
            <a:r>
              <a:rPr lang="en-US" dirty="0" err="1" smtClean="0"/>
              <a:t>ử</a:t>
            </a:r>
            <a:r>
              <a:rPr lang="en-US" dirty="0" smtClean="0"/>
              <a:t> </a:t>
            </a:r>
            <a:r>
              <a:rPr lang="en-US" dirty="0" err="1"/>
              <a:t>dụng</a:t>
            </a:r>
            <a:r>
              <a:rPr lang="en-US" dirty="0"/>
              <a:t> </a:t>
            </a:r>
            <a:r>
              <a:rPr lang="en-US" dirty="0" err="1"/>
              <a:t>phổ</a:t>
            </a:r>
            <a:r>
              <a:rPr lang="en-US" dirty="0"/>
              <a:t> </a:t>
            </a:r>
            <a:r>
              <a:rPr lang="en-US" dirty="0" err="1"/>
              <a:t>biến</a:t>
            </a:r>
            <a:r>
              <a:rPr lang="en-US" dirty="0"/>
              <a:t> ở </a:t>
            </a:r>
            <a:r>
              <a:rPr lang="en-US" dirty="0" err="1"/>
              <a:t>các</a:t>
            </a:r>
            <a:r>
              <a:rPr lang="en-US" dirty="0"/>
              <a:t> </a:t>
            </a:r>
            <a:r>
              <a:rPr lang="en-US" dirty="0" err="1"/>
              <a:t>doanh</a:t>
            </a:r>
            <a:r>
              <a:rPr lang="en-US" dirty="0"/>
              <a:t> </a:t>
            </a:r>
            <a:r>
              <a:rPr lang="en-US" dirty="0" err="1"/>
              <a:t>nghiệp</a:t>
            </a:r>
            <a:r>
              <a:rPr lang="en-US" dirty="0"/>
              <a:t> </a:t>
            </a:r>
            <a:r>
              <a:rPr lang="en-US" dirty="0" err="1"/>
              <a:t>nhỏ</a:t>
            </a:r>
            <a:r>
              <a:rPr lang="en-US" dirty="0"/>
              <a:t>, </a:t>
            </a:r>
            <a:r>
              <a:rPr lang="en-US" dirty="0" err="1"/>
              <a:t>trường</a:t>
            </a:r>
            <a:r>
              <a:rPr lang="en-US" dirty="0"/>
              <a:t> </a:t>
            </a:r>
            <a:r>
              <a:rPr lang="en-US" dirty="0" err="1"/>
              <a:t>học</a:t>
            </a:r>
            <a:r>
              <a:rPr lang="en-US" dirty="0"/>
              <a:t> </a:t>
            </a:r>
            <a:r>
              <a:rPr lang="en-US" dirty="0" err="1"/>
              <a:t>hoặc</a:t>
            </a:r>
            <a:r>
              <a:rPr lang="en-US" dirty="0"/>
              <a:t> ở </a:t>
            </a:r>
            <a:r>
              <a:rPr lang="en-US" dirty="0" err="1"/>
              <a:t>nhà</a:t>
            </a:r>
            <a:endParaRPr lang="vi-VN" dirty="0"/>
          </a:p>
          <a:p>
            <a:pPr lvl="1"/>
            <a:r>
              <a:rPr lang="en-US" dirty="0" err="1"/>
              <a:t>có</a:t>
            </a:r>
            <a:r>
              <a:rPr lang="en-US" dirty="0"/>
              <a:t> </a:t>
            </a:r>
            <a:r>
              <a:rPr lang="en-US" dirty="0" err="1"/>
              <a:t>khả</a:t>
            </a:r>
            <a:r>
              <a:rPr lang="en-US" dirty="0"/>
              <a:t> </a:t>
            </a:r>
            <a:r>
              <a:rPr lang="en-US" dirty="0" err="1"/>
              <a:t>năng</a:t>
            </a:r>
            <a:r>
              <a:rPr lang="en-US" dirty="0"/>
              <a:t> </a:t>
            </a:r>
            <a:r>
              <a:rPr lang="en-US" dirty="0" err="1"/>
              <a:t>xử</a:t>
            </a:r>
            <a:r>
              <a:rPr lang="en-US" dirty="0"/>
              <a:t> </a:t>
            </a:r>
            <a:r>
              <a:rPr lang="en-US" dirty="0" err="1"/>
              <a:t>lý</a:t>
            </a:r>
            <a:r>
              <a:rPr lang="en-US" dirty="0"/>
              <a:t> </a:t>
            </a:r>
            <a:r>
              <a:rPr lang="en-US" dirty="0" err="1"/>
              <a:t>dữ</a:t>
            </a:r>
            <a:r>
              <a:rPr lang="en-US" dirty="0"/>
              <a:t> </a:t>
            </a:r>
            <a:r>
              <a:rPr lang="en-US" dirty="0" err="1"/>
              <a:t>liệu</a:t>
            </a:r>
            <a:r>
              <a:rPr lang="en-US" dirty="0"/>
              <a:t> </a:t>
            </a:r>
            <a:r>
              <a:rPr lang="en-US" dirty="0" err="1"/>
              <a:t>một</a:t>
            </a:r>
            <a:r>
              <a:rPr lang="en-US" dirty="0"/>
              <a:t> </a:t>
            </a:r>
            <a:r>
              <a:rPr lang="en-US" dirty="0" err="1"/>
              <a:t>cách</a:t>
            </a:r>
            <a:r>
              <a:rPr lang="en-US" dirty="0"/>
              <a:t> </a:t>
            </a:r>
            <a:r>
              <a:rPr lang="en-US" dirty="0" err="1"/>
              <a:t>nhanh</a:t>
            </a:r>
            <a:r>
              <a:rPr lang="en-US" dirty="0"/>
              <a:t> </a:t>
            </a:r>
            <a:r>
              <a:rPr lang="en-US" dirty="0" err="1" smtClean="0"/>
              <a:t>chóng</a:t>
            </a:r>
            <a:r>
              <a:rPr lang="en-US" dirty="0" smtClean="0"/>
              <a:t> </a:t>
            </a:r>
            <a:r>
              <a:rPr lang="en-US" dirty="0" err="1"/>
              <a:t>và</a:t>
            </a:r>
            <a:r>
              <a:rPr lang="en-US" dirty="0"/>
              <a:t> </a:t>
            </a:r>
            <a:r>
              <a:rPr lang="en-US" dirty="0" err="1"/>
              <a:t>hầu</a:t>
            </a:r>
            <a:r>
              <a:rPr lang="en-US" dirty="0"/>
              <a:t> </a:t>
            </a:r>
            <a:r>
              <a:rPr lang="en-US" dirty="0" err="1"/>
              <a:t>như</a:t>
            </a:r>
            <a:r>
              <a:rPr lang="en-US" dirty="0"/>
              <a:t> </a:t>
            </a:r>
            <a:r>
              <a:rPr lang="en-US" dirty="0" err="1"/>
              <a:t>luôn</a:t>
            </a:r>
            <a:r>
              <a:rPr lang="en-US" dirty="0"/>
              <a:t> </a:t>
            </a:r>
            <a:r>
              <a:rPr lang="en-US" dirty="0" err="1"/>
              <a:t>luôn</a:t>
            </a:r>
            <a:r>
              <a:rPr lang="en-US" dirty="0"/>
              <a:t> </a:t>
            </a:r>
            <a:r>
              <a:rPr lang="en-US" dirty="0" err="1"/>
              <a:t>bao</a:t>
            </a:r>
            <a:r>
              <a:rPr lang="en-US" dirty="0"/>
              <a:t> </a:t>
            </a:r>
            <a:r>
              <a:rPr lang="en-US" dirty="0" err="1"/>
              <a:t>gồm</a:t>
            </a:r>
            <a:r>
              <a:rPr lang="en-US" dirty="0"/>
              <a:t> </a:t>
            </a:r>
            <a:r>
              <a:rPr lang="en-US" dirty="0" err="1"/>
              <a:t>khả</a:t>
            </a:r>
            <a:r>
              <a:rPr lang="en-US" dirty="0"/>
              <a:t> </a:t>
            </a:r>
            <a:r>
              <a:rPr lang="en-US" dirty="0" err="1"/>
              <a:t>năng</a:t>
            </a:r>
            <a:r>
              <a:rPr lang="en-US" dirty="0"/>
              <a:t> x</a:t>
            </a:r>
            <a:r>
              <a:rPr lang="vi-VN" dirty="0"/>
              <a:t>ử lý</a:t>
            </a:r>
            <a:r>
              <a:rPr lang="en-US" dirty="0"/>
              <a:t> </a:t>
            </a:r>
            <a:r>
              <a:rPr lang="en-US" dirty="0" err="1"/>
              <a:t>hoặc</a:t>
            </a:r>
            <a:r>
              <a:rPr lang="en-US" dirty="0"/>
              <a:t> </a:t>
            </a:r>
            <a:r>
              <a:rPr lang="en-US" dirty="0" err="1"/>
              <a:t>phát</a:t>
            </a:r>
            <a:r>
              <a:rPr lang="en-US" dirty="0"/>
              <a:t> </a:t>
            </a:r>
            <a:r>
              <a:rPr lang="en-US" dirty="0" err="1"/>
              <a:t>các</a:t>
            </a:r>
            <a:r>
              <a:rPr lang="en-US" dirty="0"/>
              <a:t> </a:t>
            </a:r>
            <a:r>
              <a:rPr lang="en-US" dirty="0" err="1"/>
              <a:t>tập</a:t>
            </a:r>
            <a:r>
              <a:rPr lang="en-US" dirty="0"/>
              <a:t> tin </a:t>
            </a:r>
            <a:r>
              <a:rPr lang="en-US" dirty="0" err="1"/>
              <a:t>đa</a:t>
            </a:r>
            <a:r>
              <a:rPr lang="en-US" dirty="0"/>
              <a:t> </a:t>
            </a:r>
            <a:r>
              <a:rPr lang="en-US" dirty="0" err="1"/>
              <a:t>phương</a:t>
            </a:r>
            <a:r>
              <a:rPr lang="en-US" dirty="0"/>
              <a:t> </a:t>
            </a:r>
            <a:r>
              <a:rPr lang="en-US" dirty="0" err="1"/>
              <a:t>tiện</a:t>
            </a:r>
            <a:endParaRPr lang="vi-VN" dirty="0"/>
          </a:p>
          <a:p>
            <a:pPr lvl="1"/>
            <a:r>
              <a:rPr lang="en-US" dirty="0" err="1"/>
              <a:t>Máy</a:t>
            </a:r>
            <a:r>
              <a:rPr lang="en-US" dirty="0"/>
              <a:t> </a:t>
            </a:r>
            <a:r>
              <a:rPr lang="en-US" dirty="0" err="1"/>
              <a:t>tính</a:t>
            </a:r>
            <a:r>
              <a:rPr lang="en-US" dirty="0"/>
              <a:t> </a:t>
            </a:r>
            <a:r>
              <a:rPr lang="en-US" dirty="0" err="1"/>
              <a:t>để</a:t>
            </a:r>
            <a:r>
              <a:rPr lang="en-US" dirty="0"/>
              <a:t> </a:t>
            </a:r>
            <a:r>
              <a:rPr lang="en-US" dirty="0" err="1"/>
              <a:t>bàn</a:t>
            </a:r>
            <a:r>
              <a:rPr lang="en-US" dirty="0"/>
              <a:t> </a:t>
            </a:r>
            <a:r>
              <a:rPr lang="en-US" dirty="0" err="1"/>
              <a:t>thường</a:t>
            </a:r>
            <a:r>
              <a:rPr lang="en-US" dirty="0"/>
              <a:t> </a:t>
            </a:r>
            <a:r>
              <a:rPr lang="en-US" dirty="0" err="1"/>
              <a:t>có</a:t>
            </a:r>
            <a:r>
              <a:rPr lang="en-US" dirty="0"/>
              <a:t> 2 </a:t>
            </a:r>
            <a:r>
              <a:rPr lang="en-US" dirty="0" err="1" smtClean="0"/>
              <a:t>loại</a:t>
            </a:r>
            <a:r>
              <a:rPr lang="vi-VN" dirty="0" smtClean="0"/>
              <a:t>:</a:t>
            </a:r>
            <a:endParaRPr lang="vi-VN" dirty="0"/>
          </a:p>
        </p:txBody>
      </p:sp>
      <p:grpSp>
        <p:nvGrpSpPr>
          <p:cNvPr id="25" name="Group 24"/>
          <p:cNvGrpSpPr/>
          <p:nvPr/>
        </p:nvGrpSpPr>
        <p:grpSpPr>
          <a:xfrm>
            <a:off x="1940052" y="4543831"/>
            <a:ext cx="5335270" cy="1304925"/>
            <a:chOff x="1901952" y="4567682"/>
            <a:chExt cx="5335270" cy="1304925"/>
          </a:xfrm>
        </p:grpSpPr>
        <p:pic>
          <p:nvPicPr>
            <p:cNvPr id="7" name="Picture 6" descr="iStock_000008979573XSmall cropp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3417" y="4567682"/>
              <a:ext cx="10763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Group 23"/>
            <p:cNvGrpSpPr/>
            <p:nvPr/>
          </p:nvGrpSpPr>
          <p:grpSpPr>
            <a:xfrm>
              <a:off x="1901952" y="4599432"/>
              <a:ext cx="5335270" cy="1178560"/>
              <a:chOff x="1901952" y="4599432"/>
              <a:chExt cx="5335270" cy="1178560"/>
            </a:xfrm>
          </p:grpSpPr>
          <p:pic>
            <p:nvPicPr>
              <p:cNvPr id="6" name="Picture 5" descr="iStock_000006864227XSmall cropp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1662" y="4777232"/>
                <a:ext cx="1305560" cy="94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iStock_000000266421XSmall cropp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1952" y="4599432"/>
                <a:ext cx="159575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pple-macbook-pro-17in_6094-img0114s"/>
              <p:cNvPicPr>
                <a:picLocks noChangeAspect="1" noChangeArrowheads="1"/>
              </p:cNvPicPr>
              <p:nvPr/>
            </p:nvPicPr>
            <p:blipFill>
              <a:blip r:embed="rId6" cstate="print">
                <a:extLst>
                  <a:ext uri="{28A0092B-C50C-407E-A947-70E740481C1C}">
                    <a14:useLocalDpi xmlns:a14="http://schemas.microsoft.com/office/drawing/2010/main" val="0"/>
                  </a:ext>
                </a:extLst>
              </a:blip>
              <a:srcRect l="2800" t="5504" b="2522"/>
              <a:stretch>
                <a:fillRect/>
              </a:stretch>
            </p:blipFill>
            <p:spPr bwMode="auto">
              <a:xfrm>
                <a:off x="4628642" y="4706112"/>
                <a:ext cx="1303020" cy="107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9"/>
              <p:cNvSpPr txBox="1">
                <a:spLocks noChangeArrowheads="1"/>
              </p:cNvSpPr>
              <p:nvPr/>
            </p:nvSpPr>
            <p:spPr bwMode="auto">
              <a:xfrm>
                <a:off x="2570607" y="5010912"/>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latin typeface="Arial" pitchFamily="34" charset="0"/>
                    <a:ea typeface="Times New Roman"/>
                    <a:cs typeface="Arial" pitchFamily="34" charset="0"/>
                  </a:rPr>
                  <a:t>1</a:t>
                </a:r>
              </a:p>
            </p:txBody>
          </p:sp>
          <p:sp>
            <p:nvSpPr>
              <p:cNvPr id="11" name="Text Box 80"/>
              <p:cNvSpPr txBox="1">
                <a:spLocks noChangeArrowheads="1"/>
              </p:cNvSpPr>
              <p:nvPr/>
            </p:nvSpPr>
            <p:spPr bwMode="auto">
              <a:xfrm>
                <a:off x="4026662" y="5010912"/>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latin typeface="Arial" pitchFamily="34" charset="0"/>
                    <a:ea typeface="Times New Roman"/>
                    <a:cs typeface="Arial" pitchFamily="34" charset="0"/>
                  </a:rPr>
                  <a:t>2</a:t>
                </a:r>
              </a:p>
            </p:txBody>
          </p:sp>
          <p:sp>
            <p:nvSpPr>
              <p:cNvPr id="12" name="Text Box 81"/>
              <p:cNvSpPr txBox="1">
                <a:spLocks noChangeArrowheads="1"/>
              </p:cNvSpPr>
              <p:nvPr/>
            </p:nvSpPr>
            <p:spPr bwMode="auto">
              <a:xfrm>
                <a:off x="5294122" y="5010912"/>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latin typeface="Arial" pitchFamily="34" charset="0"/>
                    <a:ea typeface="Times New Roman"/>
                    <a:cs typeface="Arial" pitchFamily="34" charset="0"/>
                  </a:rPr>
                  <a:t>3</a:t>
                </a:r>
              </a:p>
            </p:txBody>
          </p:sp>
          <p:sp>
            <p:nvSpPr>
              <p:cNvPr id="13" name="Text Box 82"/>
              <p:cNvSpPr txBox="1">
                <a:spLocks noChangeArrowheads="1"/>
              </p:cNvSpPr>
              <p:nvPr/>
            </p:nvSpPr>
            <p:spPr bwMode="auto">
              <a:xfrm>
                <a:off x="6466967" y="5010912"/>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latin typeface="Arial" pitchFamily="34" charset="0"/>
                    <a:ea typeface="Times New Roman"/>
                    <a:cs typeface="Arial" pitchFamily="34" charset="0"/>
                  </a:rPr>
                  <a:t>4</a:t>
                </a:r>
              </a:p>
            </p:txBody>
          </p:sp>
        </p:grpSp>
      </p:grpSp>
      <p:grpSp>
        <p:nvGrpSpPr>
          <p:cNvPr id="23" name="Group 22"/>
          <p:cNvGrpSpPr/>
          <p:nvPr/>
        </p:nvGrpSpPr>
        <p:grpSpPr>
          <a:xfrm>
            <a:off x="304801" y="5866996"/>
            <a:ext cx="8680174" cy="502190"/>
            <a:chOff x="1847977" y="5837682"/>
            <a:chExt cx="5649753" cy="502190"/>
          </a:xfrm>
        </p:grpSpPr>
        <p:sp>
          <p:nvSpPr>
            <p:cNvPr id="19" name="Text Box 84"/>
            <p:cNvSpPr txBox="1">
              <a:spLocks noChangeArrowheads="1"/>
            </p:cNvSpPr>
            <p:nvPr/>
          </p:nvSpPr>
          <p:spPr bwMode="auto">
            <a:xfrm>
              <a:off x="1847977" y="5837682"/>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600" b="1" dirty="0">
                  <a:effectLst/>
                  <a:latin typeface="Cambria" panose="02040503050406030204" pitchFamily="18" charset="0"/>
                  <a:ea typeface="Times New Roman"/>
                  <a:cs typeface="Arial" pitchFamily="34" charset="0"/>
                </a:rPr>
                <a:t>1</a:t>
              </a:r>
            </a:p>
          </p:txBody>
        </p:sp>
        <p:sp>
          <p:nvSpPr>
            <p:cNvPr id="20" name="Text Box 85"/>
            <p:cNvSpPr txBox="1">
              <a:spLocks noChangeArrowheads="1"/>
            </p:cNvSpPr>
            <p:nvPr/>
          </p:nvSpPr>
          <p:spPr bwMode="auto">
            <a:xfrm>
              <a:off x="2123230" y="6065520"/>
              <a:ext cx="2200148" cy="2133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vi-VN" sz="1600" b="1">
                  <a:latin typeface="Cambria" panose="02040503050406030204" pitchFamily="18" charset="0"/>
                  <a:ea typeface="Times New Roman"/>
                  <a:cs typeface="Arial" pitchFamily="34" charset="0"/>
                </a:rPr>
                <a:t>Máy tính để bàn iMac</a:t>
              </a:r>
              <a:endParaRPr lang="en-US" sz="1600" b="1" dirty="0">
                <a:effectLst/>
                <a:latin typeface="Cambria" panose="02040503050406030204" pitchFamily="18" charset="0"/>
                <a:ea typeface="Times New Roman"/>
                <a:cs typeface="Arial" pitchFamily="34" charset="0"/>
              </a:endParaRPr>
            </a:p>
          </p:txBody>
        </p:sp>
        <p:sp>
          <p:nvSpPr>
            <p:cNvPr id="21" name="Text Box 86"/>
            <p:cNvSpPr txBox="1">
              <a:spLocks noChangeArrowheads="1"/>
            </p:cNvSpPr>
            <p:nvPr/>
          </p:nvSpPr>
          <p:spPr bwMode="auto">
            <a:xfrm>
              <a:off x="2123230" y="5843396"/>
              <a:ext cx="2678132" cy="2409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vi-VN" sz="1600" b="1">
                  <a:latin typeface="Cambria" panose="02040503050406030204" pitchFamily="18" charset="0"/>
                  <a:ea typeface="Times New Roman"/>
                  <a:cs typeface="Arial" pitchFamily="34" charset="0"/>
                </a:rPr>
                <a:t>Máy tính để bàn tương thích </a:t>
              </a:r>
              <a:r>
                <a:rPr lang="vi-VN" sz="1600" b="1" smtClean="0">
                  <a:latin typeface="Cambria" panose="02040503050406030204" pitchFamily="18" charset="0"/>
                  <a:ea typeface="Times New Roman"/>
                  <a:cs typeface="Arial" pitchFamily="34" charset="0"/>
                </a:rPr>
                <a:t>Windows </a:t>
              </a:r>
              <a:endParaRPr lang="en-US" sz="1600" b="1" dirty="0">
                <a:effectLst/>
                <a:latin typeface="Cambria" panose="02040503050406030204" pitchFamily="18" charset="0"/>
                <a:ea typeface="Times New Roman"/>
                <a:cs typeface="Arial" pitchFamily="34" charset="0"/>
              </a:endParaRPr>
            </a:p>
          </p:txBody>
        </p:sp>
        <p:sp>
          <p:nvSpPr>
            <p:cNvPr id="22" name="Text Box 87"/>
            <p:cNvSpPr txBox="1">
              <a:spLocks noChangeArrowheads="1"/>
            </p:cNvSpPr>
            <p:nvPr/>
          </p:nvSpPr>
          <p:spPr bwMode="auto">
            <a:xfrm>
              <a:off x="1847977" y="6071997"/>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600" b="1" dirty="0">
                  <a:effectLst/>
                  <a:latin typeface="Cambria" panose="02040503050406030204" pitchFamily="18" charset="0"/>
                  <a:ea typeface="Times New Roman"/>
                  <a:cs typeface="Arial" pitchFamily="34" charset="0"/>
                </a:rPr>
                <a:t>2</a:t>
              </a:r>
            </a:p>
          </p:txBody>
        </p:sp>
        <p:sp>
          <p:nvSpPr>
            <p:cNvPr id="15" name="Text Box 89"/>
            <p:cNvSpPr txBox="1">
              <a:spLocks noChangeArrowheads="1"/>
            </p:cNvSpPr>
            <p:nvPr/>
          </p:nvSpPr>
          <p:spPr bwMode="auto">
            <a:xfrm>
              <a:off x="5118069" y="5852922"/>
              <a:ext cx="1882027" cy="2314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600" b="1">
                  <a:latin typeface="Cambria" panose="02040503050406030204" pitchFamily="18" charset="0"/>
                  <a:ea typeface="Times New Roman"/>
                  <a:cs typeface="Arial" pitchFamily="34" charset="0"/>
                </a:rPr>
                <a:t>Máy MacBook của Apple</a:t>
              </a:r>
              <a:r>
                <a:rPr lang="en-US" sz="1600" b="0" dirty="0">
                  <a:effectLst/>
                  <a:latin typeface="Cambria" panose="02040503050406030204" pitchFamily="18" charset="0"/>
                  <a:ea typeface="Times New Roman"/>
                  <a:cs typeface="Arial" pitchFamily="34" charset="0"/>
                </a:rPr>
                <a:t> </a:t>
              </a:r>
              <a:endParaRPr lang="en-US" sz="1600" b="1" dirty="0">
                <a:effectLst/>
                <a:latin typeface="Cambria" panose="02040503050406030204" pitchFamily="18" charset="0"/>
                <a:ea typeface="Times New Roman"/>
                <a:cs typeface="Arial" pitchFamily="34" charset="0"/>
              </a:endParaRPr>
            </a:p>
          </p:txBody>
        </p:sp>
        <p:sp>
          <p:nvSpPr>
            <p:cNvPr id="16" name="Text Box 90"/>
            <p:cNvSpPr txBox="1">
              <a:spLocks noChangeArrowheads="1"/>
            </p:cNvSpPr>
            <p:nvPr/>
          </p:nvSpPr>
          <p:spPr bwMode="auto">
            <a:xfrm>
              <a:off x="5118070" y="6084340"/>
              <a:ext cx="2379660" cy="2097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vi-VN" sz="1600" b="1">
                  <a:latin typeface="Cambria" panose="02040503050406030204" pitchFamily="18" charset="0"/>
                  <a:ea typeface="Times New Roman"/>
                  <a:cs typeface="Arial" pitchFamily="34" charset="0"/>
                </a:rPr>
                <a:t>Máy Notebook tương thích </a:t>
              </a:r>
              <a:r>
                <a:rPr lang="vi-VN" sz="1600" b="1" smtClean="0">
                  <a:latin typeface="Cambria" panose="02040503050406030204" pitchFamily="18" charset="0"/>
                  <a:ea typeface="Times New Roman"/>
                  <a:cs typeface="Arial" pitchFamily="34" charset="0"/>
                </a:rPr>
                <a:t>Windows</a:t>
              </a:r>
              <a:endParaRPr lang="en-US" sz="1600" b="1" dirty="0">
                <a:effectLst/>
                <a:latin typeface="Cambria" panose="02040503050406030204" pitchFamily="18" charset="0"/>
                <a:ea typeface="Times New Roman"/>
                <a:cs typeface="Arial" pitchFamily="34" charset="0"/>
              </a:endParaRPr>
            </a:p>
          </p:txBody>
        </p:sp>
        <p:sp>
          <p:nvSpPr>
            <p:cNvPr id="17" name="Text Box 91"/>
            <p:cNvSpPr txBox="1">
              <a:spLocks noChangeArrowheads="1"/>
            </p:cNvSpPr>
            <p:nvPr/>
          </p:nvSpPr>
          <p:spPr bwMode="auto">
            <a:xfrm>
              <a:off x="4801362" y="5853557"/>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600" b="1" dirty="0">
                  <a:effectLst/>
                  <a:latin typeface="Cambria" panose="02040503050406030204" pitchFamily="18" charset="0"/>
                  <a:ea typeface="Times New Roman"/>
                  <a:cs typeface="Arial" pitchFamily="34" charset="0"/>
                </a:rPr>
                <a:t>3</a:t>
              </a:r>
            </a:p>
          </p:txBody>
        </p:sp>
        <p:sp>
          <p:nvSpPr>
            <p:cNvPr id="18" name="Text Box 92"/>
            <p:cNvSpPr txBox="1">
              <a:spLocks noChangeArrowheads="1"/>
            </p:cNvSpPr>
            <p:nvPr/>
          </p:nvSpPr>
          <p:spPr bwMode="auto">
            <a:xfrm>
              <a:off x="4801362" y="6087872"/>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600" b="1" dirty="0">
                  <a:effectLst/>
                  <a:latin typeface="Cambria" panose="02040503050406030204" pitchFamily="18" charset="0"/>
                  <a:ea typeface="Times New Roman"/>
                  <a:cs typeface="Arial" pitchFamily="34" charset="0"/>
                </a:rPr>
                <a:t>4</a:t>
              </a:r>
            </a:p>
          </p:txBody>
        </p:sp>
      </p:gr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22734943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Nhận diện các thiết bị nhập xuất </a:t>
            </a:r>
            <a:endParaRPr lang="en-US" sz="3600" dirty="0"/>
          </a:p>
        </p:txBody>
      </p:sp>
      <p:sp>
        <p:nvSpPr>
          <p:cNvPr id="3" name="Content Placeholder 2"/>
          <p:cNvSpPr>
            <a:spLocks noGrp="1"/>
          </p:cNvSpPr>
          <p:nvPr>
            <p:ph idx="1"/>
          </p:nvPr>
        </p:nvSpPr>
        <p:spPr/>
        <p:txBody>
          <a:bodyPr>
            <a:normAutofit fontScale="92500" lnSpcReduction="10000"/>
          </a:bodyPr>
          <a:lstStyle/>
          <a:p>
            <a:pPr>
              <a:lnSpc>
                <a:spcPct val="120000"/>
              </a:lnSpc>
            </a:pPr>
            <a:r>
              <a:rPr lang="en-US" b="1"/>
              <a:t>Sử dụng bàn phím (Keyboard)</a:t>
            </a:r>
            <a:r>
              <a:rPr lang="en-US" dirty="0"/>
              <a:t> </a:t>
            </a:r>
            <a:endParaRPr lang="en-US" b="1" dirty="0"/>
          </a:p>
          <a:p>
            <a:pPr lvl="1">
              <a:lnSpc>
                <a:spcPct val="120000"/>
              </a:lnSpc>
            </a:pPr>
            <a:r>
              <a:rPr lang="vi-VN"/>
              <a:t>Công cụ chính để nhập dữ liệu hoặc </a:t>
            </a:r>
            <a:r>
              <a:rPr lang="en-US"/>
              <a:t>nhập lệnh thực hiện một tác vụ trong một chương trình ứng dụng</a:t>
            </a:r>
            <a:endParaRPr lang="vi-VN"/>
          </a:p>
          <a:p>
            <a:pPr lvl="1">
              <a:lnSpc>
                <a:spcPct val="120000"/>
              </a:lnSpc>
            </a:pPr>
            <a:endParaRPr lang="vi-VN"/>
          </a:p>
          <a:p>
            <a:pPr lvl="1">
              <a:lnSpc>
                <a:spcPct val="120000"/>
              </a:lnSpc>
            </a:pPr>
            <a:endParaRPr lang="vi-VN"/>
          </a:p>
          <a:p>
            <a:pPr lvl="1">
              <a:lnSpc>
                <a:spcPct val="120000"/>
              </a:lnSpc>
            </a:pPr>
            <a:endParaRPr lang="vi-VN"/>
          </a:p>
          <a:p>
            <a:pPr lvl="1">
              <a:lnSpc>
                <a:spcPct val="120000"/>
              </a:lnSpc>
            </a:pPr>
            <a:endParaRPr lang="vi-VN"/>
          </a:p>
          <a:p>
            <a:pPr lvl="1">
              <a:lnSpc>
                <a:spcPct val="120000"/>
              </a:lnSpc>
            </a:pPr>
            <a:endParaRPr lang="vi-VN"/>
          </a:p>
          <a:p>
            <a:pPr lvl="1">
              <a:lnSpc>
                <a:spcPct val="120000"/>
              </a:lnSpc>
            </a:pPr>
            <a:r>
              <a:rPr lang="vi-VN"/>
              <a:t>Một số thiết kế tiện lợi</a:t>
            </a:r>
          </a:p>
          <a:p>
            <a:pPr lvl="2">
              <a:lnSpc>
                <a:spcPct val="120000"/>
              </a:lnSpc>
            </a:pPr>
            <a:r>
              <a:rPr lang="vi-VN"/>
              <a:t>Chứa các nút để </a:t>
            </a:r>
            <a:r>
              <a:rPr lang="en-US"/>
              <a:t>tăng cường trải nghiệm về </a:t>
            </a:r>
            <a:r>
              <a:rPr lang="en-US" smtClean="0"/>
              <a:t/>
            </a:r>
            <a:br>
              <a:rPr lang="en-US" smtClean="0"/>
            </a:br>
            <a:r>
              <a:rPr lang="en-US" smtClean="0"/>
              <a:t>đa </a:t>
            </a:r>
            <a:r>
              <a:rPr lang="en-US"/>
              <a:t>phương tiện trong khi bạn sử dụng máy tính của mình</a:t>
            </a:r>
            <a:endParaRPr lang="en-US" dirty="0"/>
          </a:p>
        </p:txBody>
      </p:sp>
      <p:grpSp>
        <p:nvGrpSpPr>
          <p:cNvPr id="39" name="Group 38"/>
          <p:cNvGrpSpPr/>
          <p:nvPr/>
        </p:nvGrpSpPr>
        <p:grpSpPr>
          <a:xfrm>
            <a:off x="1541594" y="2626173"/>
            <a:ext cx="6015990" cy="1905252"/>
            <a:chOff x="1739714" y="2534733"/>
            <a:chExt cx="6015990" cy="1905252"/>
          </a:xfrm>
        </p:grpSpPr>
        <p:grpSp>
          <p:nvGrpSpPr>
            <p:cNvPr id="38" name="Group 37"/>
            <p:cNvGrpSpPr/>
            <p:nvPr/>
          </p:nvGrpSpPr>
          <p:grpSpPr>
            <a:xfrm>
              <a:off x="1739714" y="2545210"/>
              <a:ext cx="3820877" cy="1894775"/>
              <a:chOff x="1507490" y="2633026"/>
              <a:chExt cx="3820877" cy="1894775"/>
            </a:xfrm>
          </p:grpSpPr>
          <p:pic>
            <p:nvPicPr>
              <p:cNvPr id="5" name="Picture 4" descr="logitech keyboard cle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490" y="2796194"/>
                <a:ext cx="3820877" cy="161898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AutoShape 42"/>
              <p:cNvCxnSpPr>
                <a:cxnSpLocks noChangeShapeType="1"/>
              </p:cNvCxnSpPr>
              <p:nvPr/>
            </p:nvCxnSpPr>
            <p:spPr bwMode="auto">
              <a:xfrm>
                <a:off x="1755739" y="2708578"/>
                <a:ext cx="635" cy="380937"/>
              </a:xfrm>
              <a:prstGeom prst="straightConnector1">
                <a:avLst/>
              </a:prstGeom>
              <a:noFill/>
              <a:ln w="9525">
                <a:solidFill>
                  <a:srgbClr val="000000"/>
                </a:solidFill>
                <a:round/>
                <a:headEnd/>
                <a:tailEnd/>
              </a:ln>
              <a:effectLst>
                <a:outerShdw dist="17961" dir="2700000" algn="ctr" rotWithShape="0">
                  <a:srgbClr val="FFFFFF"/>
                </a:outerShdw>
              </a:effectLst>
              <a:extLst>
                <a:ext uri="{909E8E84-426E-40DD-AFC4-6F175D3DCCD1}">
                  <a14:hiddenFill xmlns:a14="http://schemas.microsoft.com/office/drawing/2010/main">
                    <a:noFill/>
                  </a14:hiddenFill>
                </a:ext>
              </a:extLst>
            </p:spPr>
          </p:cxnSp>
          <p:sp>
            <p:nvSpPr>
              <p:cNvPr id="7" name="Text Box 43"/>
              <p:cNvSpPr txBox="1">
                <a:spLocks noChangeArrowheads="1"/>
              </p:cNvSpPr>
              <p:nvPr/>
            </p:nvSpPr>
            <p:spPr bwMode="auto">
              <a:xfrm>
                <a:off x="1616053" y="2633026"/>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1</a:t>
                </a:r>
              </a:p>
            </p:txBody>
          </p:sp>
          <p:cxnSp>
            <p:nvCxnSpPr>
              <p:cNvPr id="8" name="AutoShape 44"/>
              <p:cNvCxnSpPr>
                <a:cxnSpLocks noChangeShapeType="1"/>
              </p:cNvCxnSpPr>
              <p:nvPr/>
            </p:nvCxnSpPr>
            <p:spPr bwMode="auto">
              <a:xfrm>
                <a:off x="1931609" y="2756830"/>
                <a:ext cx="2234876" cy="63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 name="AutoShape 45"/>
              <p:cNvCxnSpPr>
                <a:cxnSpLocks noChangeShapeType="1"/>
              </p:cNvCxnSpPr>
              <p:nvPr/>
            </p:nvCxnSpPr>
            <p:spPr bwMode="auto">
              <a:xfrm>
                <a:off x="1931609" y="2757465"/>
                <a:ext cx="635" cy="228562"/>
              </a:xfrm>
              <a:prstGeom prst="straightConnector1">
                <a:avLst/>
              </a:prstGeom>
              <a:noFill/>
              <a:ln w="9525">
                <a:solidFill>
                  <a:srgbClr val="000000"/>
                </a:solidFill>
                <a:round/>
                <a:headEnd/>
                <a:tailEnd/>
              </a:ln>
              <a:effectLst>
                <a:outerShdw dist="52363" dir="4557825" algn="ctr" rotWithShape="0">
                  <a:srgbClr val="FFFFFF"/>
                </a:outerShdw>
              </a:effectLst>
              <a:extLst>
                <a:ext uri="{909E8E84-426E-40DD-AFC4-6F175D3DCCD1}">
                  <a14:hiddenFill xmlns:a14="http://schemas.microsoft.com/office/drawing/2010/main">
                    <a:noFill/>
                  </a14:hiddenFill>
                </a:ext>
              </a:extLst>
            </p:spPr>
          </p:cxnSp>
          <p:cxnSp>
            <p:nvCxnSpPr>
              <p:cNvPr id="10" name="AutoShape 46"/>
              <p:cNvCxnSpPr>
                <a:cxnSpLocks noChangeShapeType="1"/>
              </p:cNvCxnSpPr>
              <p:nvPr/>
            </p:nvCxnSpPr>
            <p:spPr bwMode="auto">
              <a:xfrm>
                <a:off x="4167755" y="2757465"/>
                <a:ext cx="635" cy="228562"/>
              </a:xfrm>
              <a:prstGeom prst="straightConnector1">
                <a:avLst/>
              </a:prstGeom>
              <a:noFill/>
              <a:ln w="9525">
                <a:solidFill>
                  <a:srgbClr val="000000"/>
                </a:solidFill>
                <a:round/>
                <a:headEnd/>
                <a:tailEnd/>
              </a:ln>
              <a:effectLst>
                <a:outerShdw dist="40161" dir="4293903" algn="ctr" rotWithShape="0">
                  <a:srgbClr val="FFFFFF"/>
                </a:outerShdw>
              </a:effectLst>
              <a:extLst>
                <a:ext uri="{909E8E84-426E-40DD-AFC4-6F175D3DCCD1}">
                  <a14:hiddenFill xmlns:a14="http://schemas.microsoft.com/office/drawing/2010/main">
                    <a:noFill/>
                  </a14:hiddenFill>
                </a:ext>
              </a:extLst>
            </p:spPr>
          </p:cxnSp>
          <p:cxnSp>
            <p:nvCxnSpPr>
              <p:cNvPr id="11" name="AutoShape 47"/>
              <p:cNvCxnSpPr>
                <a:cxnSpLocks noChangeShapeType="1"/>
              </p:cNvCxnSpPr>
              <p:nvPr/>
            </p:nvCxnSpPr>
            <p:spPr bwMode="auto">
              <a:xfrm>
                <a:off x="4810917" y="2675564"/>
                <a:ext cx="635" cy="609499"/>
              </a:xfrm>
              <a:prstGeom prst="straightConnector1">
                <a:avLst/>
              </a:prstGeom>
              <a:noFill/>
              <a:ln w="9525">
                <a:solidFill>
                  <a:srgbClr val="000000"/>
                </a:solidFill>
                <a:round/>
                <a:headEnd/>
                <a:tailEnd/>
              </a:ln>
              <a:effectLst>
                <a:outerShdw dist="17961" dir="2700000" algn="ctr" rotWithShape="0">
                  <a:srgbClr val="FFFFFF"/>
                </a:outerShdw>
              </a:effectLst>
              <a:extLst>
                <a:ext uri="{909E8E84-426E-40DD-AFC4-6F175D3DCCD1}">
                  <a14:hiddenFill xmlns:a14="http://schemas.microsoft.com/office/drawing/2010/main">
                    <a:noFill/>
                  </a14:hiddenFill>
                </a:ext>
              </a:extLst>
            </p:spPr>
          </p:cxnSp>
          <p:sp>
            <p:nvSpPr>
              <p:cNvPr id="12" name="Text Box 48"/>
              <p:cNvSpPr txBox="1">
                <a:spLocks noChangeArrowheads="1"/>
              </p:cNvSpPr>
              <p:nvPr/>
            </p:nvSpPr>
            <p:spPr bwMode="auto">
              <a:xfrm>
                <a:off x="4695995" y="2633026"/>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3</a:t>
                </a:r>
              </a:p>
            </p:txBody>
          </p:sp>
          <p:cxnSp>
            <p:nvCxnSpPr>
              <p:cNvPr id="13" name="AutoShape 49"/>
              <p:cNvCxnSpPr>
                <a:cxnSpLocks noChangeShapeType="1"/>
              </p:cNvCxnSpPr>
              <p:nvPr/>
            </p:nvCxnSpPr>
            <p:spPr bwMode="auto">
              <a:xfrm>
                <a:off x="4216643" y="4054554"/>
                <a:ext cx="635" cy="380937"/>
              </a:xfrm>
              <a:prstGeom prst="straightConnector1">
                <a:avLst/>
              </a:prstGeom>
              <a:noFill/>
              <a:ln w="9525">
                <a:solidFill>
                  <a:srgbClr val="000000"/>
                </a:solidFill>
                <a:round/>
                <a:headEnd/>
                <a:tailEnd/>
              </a:ln>
              <a:effectLst>
                <a:outerShdw dist="17961" dir="2700000" algn="ctr" rotWithShape="0">
                  <a:srgbClr val="FFFFFF"/>
                </a:outerShdw>
              </a:effectLst>
              <a:extLst>
                <a:ext uri="{909E8E84-426E-40DD-AFC4-6F175D3DCCD1}">
                  <a14:hiddenFill xmlns:a14="http://schemas.microsoft.com/office/drawing/2010/main">
                    <a:noFill/>
                  </a14:hiddenFill>
                </a:ext>
              </a:extLst>
            </p:spPr>
          </p:cxnSp>
          <p:sp>
            <p:nvSpPr>
              <p:cNvPr id="14" name="Text Box 50"/>
              <p:cNvSpPr txBox="1">
                <a:spLocks noChangeArrowheads="1"/>
              </p:cNvSpPr>
              <p:nvPr/>
            </p:nvSpPr>
            <p:spPr bwMode="auto">
              <a:xfrm>
                <a:off x="4099178" y="4275801"/>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7</a:t>
                </a:r>
              </a:p>
            </p:txBody>
          </p:sp>
          <p:cxnSp>
            <p:nvCxnSpPr>
              <p:cNvPr id="15" name="AutoShape 51"/>
              <p:cNvCxnSpPr>
                <a:cxnSpLocks noChangeShapeType="1"/>
              </p:cNvCxnSpPr>
              <p:nvPr/>
            </p:nvCxnSpPr>
            <p:spPr bwMode="auto">
              <a:xfrm>
                <a:off x="1989385" y="4036777"/>
                <a:ext cx="635" cy="380937"/>
              </a:xfrm>
              <a:prstGeom prst="straightConnector1">
                <a:avLst/>
              </a:prstGeom>
              <a:noFill/>
              <a:ln w="9525">
                <a:solidFill>
                  <a:srgbClr val="000000"/>
                </a:solidFill>
                <a:round/>
                <a:headEnd/>
                <a:tailEnd/>
              </a:ln>
              <a:effectLst>
                <a:outerShdw dist="17961" dir="2700000" algn="ctr" rotWithShape="0">
                  <a:srgbClr val="FFFFFF"/>
                </a:outerShdw>
              </a:effectLst>
              <a:extLst>
                <a:ext uri="{909E8E84-426E-40DD-AFC4-6F175D3DCCD1}">
                  <a14:hiddenFill xmlns:a14="http://schemas.microsoft.com/office/drawing/2010/main">
                    <a:noFill/>
                  </a14:hiddenFill>
                </a:ext>
              </a:extLst>
            </p:spPr>
          </p:cxnSp>
          <p:cxnSp>
            <p:nvCxnSpPr>
              <p:cNvPr id="16" name="AutoShape 52"/>
              <p:cNvCxnSpPr>
                <a:cxnSpLocks noChangeShapeType="1"/>
              </p:cNvCxnSpPr>
              <p:nvPr/>
            </p:nvCxnSpPr>
            <p:spPr bwMode="auto">
              <a:xfrm>
                <a:off x="2198905" y="4064713"/>
                <a:ext cx="251424" cy="380937"/>
              </a:xfrm>
              <a:prstGeom prst="straightConnector1">
                <a:avLst/>
              </a:prstGeom>
              <a:noFill/>
              <a:ln w="9525">
                <a:solidFill>
                  <a:srgbClr val="000000"/>
                </a:solidFill>
                <a:round/>
                <a:headEnd/>
                <a:tailEnd/>
              </a:ln>
              <a:effectLst>
                <a:outerShdw dist="25400" dir="16200000" algn="ctr" rotWithShape="0">
                  <a:srgbClr val="FFFFFF"/>
                </a:outerShdw>
              </a:effectLst>
              <a:extLst>
                <a:ext uri="{909E8E84-426E-40DD-AFC4-6F175D3DCCD1}">
                  <a14:hiddenFill xmlns:a14="http://schemas.microsoft.com/office/drawing/2010/main">
                    <a:noFill/>
                  </a14:hiddenFill>
                </a:ext>
              </a:extLst>
            </p:spPr>
          </p:cxnSp>
          <p:cxnSp>
            <p:nvCxnSpPr>
              <p:cNvPr id="17" name="AutoShape 53"/>
              <p:cNvCxnSpPr>
                <a:cxnSpLocks noChangeShapeType="1"/>
              </p:cNvCxnSpPr>
              <p:nvPr/>
            </p:nvCxnSpPr>
            <p:spPr bwMode="auto">
              <a:xfrm flipH="1">
                <a:off x="1631932" y="4044396"/>
                <a:ext cx="139045" cy="364429"/>
              </a:xfrm>
              <a:prstGeom prst="straightConnector1">
                <a:avLst/>
              </a:prstGeom>
              <a:noFill/>
              <a:ln w="9525">
                <a:solidFill>
                  <a:srgbClr val="000000"/>
                </a:solidFill>
                <a:round/>
                <a:headEnd/>
                <a:tailEnd/>
              </a:ln>
              <a:effectLst>
                <a:outerShdw dist="17961" dir="2700000" algn="ctr" rotWithShape="0">
                  <a:srgbClr val="FFFFFF"/>
                </a:outerShdw>
              </a:effectLst>
              <a:extLst>
                <a:ext uri="{909E8E84-426E-40DD-AFC4-6F175D3DCCD1}">
                  <a14:hiddenFill xmlns:a14="http://schemas.microsoft.com/office/drawing/2010/main">
                    <a:noFill/>
                  </a14:hiddenFill>
                </a:ext>
              </a:extLst>
            </p:spPr>
          </p:cxnSp>
          <p:sp>
            <p:nvSpPr>
              <p:cNvPr id="18" name="Text Box 55"/>
              <p:cNvSpPr txBox="1">
                <a:spLocks noChangeArrowheads="1"/>
              </p:cNvSpPr>
              <p:nvPr/>
            </p:nvSpPr>
            <p:spPr bwMode="auto">
              <a:xfrm>
                <a:off x="2228732" y="4275801"/>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6</a:t>
                </a:r>
              </a:p>
            </p:txBody>
          </p:sp>
          <p:sp>
            <p:nvSpPr>
              <p:cNvPr id="19" name="Text Box 54"/>
              <p:cNvSpPr txBox="1">
                <a:spLocks noChangeArrowheads="1"/>
              </p:cNvSpPr>
              <p:nvPr/>
            </p:nvSpPr>
            <p:spPr bwMode="auto">
              <a:xfrm>
                <a:off x="1547490" y="4275801"/>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4</a:t>
                </a:r>
              </a:p>
            </p:txBody>
          </p:sp>
          <p:sp>
            <p:nvSpPr>
              <p:cNvPr id="20" name="Text Box 56"/>
              <p:cNvSpPr txBox="1">
                <a:spLocks noChangeArrowheads="1"/>
              </p:cNvSpPr>
              <p:nvPr/>
            </p:nvSpPr>
            <p:spPr bwMode="auto">
              <a:xfrm>
                <a:off x="1870017" y="4275801"/>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5</a:t>
                </a:r>
              </a:p>
            </p:txBody>
          </p:sp>
          <p:sp>
            <p:nvSpPr>
              <p:cNvPr id="21" name="Text Box 57"/>
              <p:cNvSpPr txBox="1">
                <a:spLocks noChangeArrowheads="1"/>
              </p:cNvSpPr>
              <p:nvPr/>
            </p:nvSpPr>
            <p:spPr bwMode="auto">
              <a:xfrm>
                <a:off x="2922059" y="2633026"/>
                <a:ext cx="252000" cy="2520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2</a:t>
                </a:r>
              </a:p>
            </p:txBody>
          </p:sp>
        </p:grpSp>
        <p:grpSp>
          <p:nvGrpSpPr>
            <p:cNvPr id="37" name="Group 36"/>
            <p:cNvGrpSpPr/>
            <p:nvPr/>
          </p:nvGrpSpPr>
          <p:grpSpPr>
            <a:xfrm>
              <a:off x="5885951" y="2534733"/>
              <a:ext cx="1869753" cy="1832949"/>
              <a:chOff x="5470847" y="2622549"/>
              <a:chExt cx="1869753" cy="1832949"/>
            </a:xfrm>
          </p:grpSpPr>
          <p:sp>
            <p:nvSpPr>
              <p:cNvPr id="23" name="Text Box 59"/>
              <p:cNvSpPr txBox="1">
                <a:spLocks noChangeArrowheads="1"/>
              </p:cNvSpPr>
              <p:nvPr/>
            </p:nvSpPr>
            <p:spPr bwMode="auto">
              <a:xfrm>
                <a:off x="5473357" y="2622549"/>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1</a:t>
                </a:r>
              </a:p>
            </p:txBody>
          </p:sp>
          <p:sp>
            <p:nvSpPr>
              <p:cNvPr id="24" name="Text Box 60"/>
              <p:cNvSpPr txBox="1">
                <a:spLocks noChangeArrowheads="1"/>
              </p:cNvSpPr>
              <p:nvPr/>
            </p:nvSpPr>
            <p:spPr bwMode="auto">
              <a:xfrm>
                <a:off x="5730246" y="2888946"/>
                <a:ext cx="1178554" cy="2352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a:effectLst/>
                    <a:ea typeface="Times New Roman"/>
                    <a:cs typeface="Arial"/>
                  </a:rPr>
                  <a:t>Function Keys</a:t>
                </a:r>
              </a:p>
            </p:txBody>
          </p:sp>
          <p:sp>
            <p:nvSpPr>
              <p:cNvPr id="25" name="Text Box 61"/>
              <p:cNvSpPr txBox="1">
                <a:spLocks noChangeArrowheads="1"/>
              </p:cNvSpPr>
              <p:nvPr/>
            </p:nvSpPr>
            <p:spPr bwMode="auto">
              <a:xfrm>
                <a:off x="5736596" y="2624819"/>
                <a:ext cx="1007104" cy="2453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a:effectLst/>
                    <a:ea typeface="Times New Roman"/>
                    <a:cs typeface="Arial"/>
                  </a:rPr>
                  <a:t>Escape Key</a:t>
                </a:r>
              </a:p>
            </p:txBody>
          </p:sp>
          <p:sp>
            <p:nvSpPr>
              <p:cNvPr id="26" name="Text Box 62"/>
              <p:cNvSpPr txBox="1">
                <a:spLocks noChangeArrowheads="1"/>
              </p:cNvSpPr>
              <p:nvPr/>
            </p:nvSpPr>
            <p:spPr bwMode="auto">
              <a:xfrm>
                <a:off x="5473357" y="2884769"/>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2</a:t>
                </a:r>
              </a:p>
            </p:txBody>
          </p:sp>
          <p:sp>
            <p:nvSpPr>
              <p:cNvPr id="27" name="Text Box 63"/>
              <p:cNvSpPr txBox="1">
                <a:spLocks noChangeArrowheads="1"/>
              </p:cNvSpPr>
              <p:nvPr/>
            </p:nvSpPr>
            <p:spPr bwMode="auto">
              <a:xfrm>
                <a:off x="5732167" y="3153708"/>
                <a:ext cx="1075033" cy="2435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a:effectLst/>
                    <a:ea typeface="Times New Roman"/>
                    <a:cs typeface="Arial"/>
                  </a:rPr>
                  <a:t>Numeric Keys</a:t>
                </a:r>
              </a:p>
            </p:txBody>
          </p:sp>
          <p:sp>
            <p:nvSpPr>
              <p:cNvPr id="28" name="Text Box 64"/>
              <p:cNvSpPr txBox="1">
                <a:spLocks noChangeArrowheads="1"/>
              </p:cNvSpPr>
              <p:nvPr/>
            </p:nvSpPr>
            <p:spPr bwMode="auto">
              <a:xfrm>
                <a:off x="5475278" y="3149531"/>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3</a:t>
                </a:r>
              </a:p>
            </p:txBody>
          </p:sp>
          <p:sp>
            <p:nvSpPr>
              <p:cNvPr id="29" name="Text Box 65"/>
              <p:cNvSpPr txBox="1">
                <a:spLocks noChangeArrowheads="1"/>
              </p:cNvSpPr>
              <p:nvPr/>
            </p:nvSpPr>
            <p:spPr bwMode="auto">
              <a:xfrm>
                <a:off x="5475278" y="3411753"/>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4</a:t>
                </a:r>
              </a:p>
            </p:txBody>
          </p:sp>
          <p:sp>
            <p:nvSpPr>
              <p:cNvPr id="30" name="Text Box 66"/>
              <p:cNvSpPr txBox="1">
                <a:spLocks noChangeArrowheads="1"/>
              </p:cNvSpPr>
              <p:nvPr/>
            </p:nvSpPr>
            <p:spPr bwMode="auto">
              <a:xfrm>
                <a:off x="5725817" y="3678150"/>
                <a:ext cx="1182983" cy="269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smtClean="0">
                    <a:effectLst/>
                    <a:ea typeface="Times New Roman"/>
                    <a:cs typeface="Arial"/>
                  </a:rPr>
                  <a:t>Windows Key</a:t>
                </a:r>
                <a:endParaRPr lang="en-US" sz="1200" b="1" dirty="0">
                  <a:effectLst/>
                  <a:ea typeface="Times New Roman"/>
                  <a:cs typeface="Arial"/>
                </a:endParaRPr>
              </a:p>
            </p:txBody>
          </p:sp>
          <p:sp>
            <p:nvSpPr>
              <p:cNvPr id="31" name="Text Box 67"/>
              <p:cNvSpPr txBox="1">
                <a:spLocks noChangeArrowheads="1"/>
              </p:cNvSpPr>
              <p:nvPr/>
            </p:nvSpPr>
            <p:spPr bwMode="auto">
              <a:xfrm>
                <a:off x="5732167" y="3407673"/>
                <a:ext cx="916283" cy="2118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a:effectLst/>
                    <a:ea typeface="Times New Roman"/>
                    <a:cs typeface="Arial"/>
                  </a:rPr>
                  <a:t>Control Key</a:t>
                </a:r>
              </a:p>
            </p:txBody>
          </p:sp>
          <p:sp>
            <p:nvSpPr>
              <p:cNvPr id="32" name="Text Box 68"/>
              <p:cNvSpPr txBox="1">
                <a:spLocks noChangeArrowheads="1"/>
              </p:cNvSpPr>
              <p:nvPr/>
            </p:nvSpPr>
            <p:spPr bwMode="auto">
              <a:xfrm>
                <a:off x="5475278" y="3673973"/>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5</a:t>
                </a:r>
              </a:p>
            </p:txBody>
          </p:sp>
          <p:sp>
            <p:nvSpPr>
              <p:cNvPr id="33" name="Text Box 69"/>
              <p:cNvSpPr txBox="1">
                <a:spLocks noChangeArrowheads="1"/>
              </p:cNvSpPr>
              <p:nvPr/>
            </p:nvSpPr>
            <p:spPr bwMode="auto">
              <a:xfrm>
                <a:off x="5734088" y="3947462"/>
                <a:ext cx="736562" cy="24988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a:effectLst/>
                    <a:ea typeface="Times New Roman"/>
                    <a:cs typeface="Arial"/>
                  </a:rPr>
                  <a:t>Alt Key</a:t>
                </a:r>
              </a:p>
            </p:txBody>
          </p:sp>
          <p:sp>
            <p:nvSpPr>
              <p:cNvPr id="34" name="Text Box 70"/>
              <p:cNvSpPr txBox="1">
                <a:spLocks noChangeArrowheads="1"/>
              </p:cNvSpPr>
              <p:nvPr/>
            </p:nvSpPr>
            <p:spPr bwMode="auto">
              <a:xfrm>
                <a:off x="5470847" y="3938736"/>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6</a:t>
                </a:r>
              </a:p>
            </p:txBody>
          </p:sp>
          <p:sp>
            <p:nvSpPr>
              <p:cNvPr id="35" name="Text Box 71"/>
              <p:cNvSpPr txBox="1">
                <a:spLocks noChangeArrowheads="1"/>
              </p:cNvSpPr>
              <p:nvPr/>
            </p:nvSpPr>
            <p:spPr bwMode="auto">
              <a:xfrm>
                <a:off x="5731806" y="4218583"/>
                <a:ext cx="1608794" cy="2114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US" sz="1200" b="1" dirty="0">
                    <a:effectLst/>
                    <a:ea typeface="Times New Roman"/>
                    <a:cs typeface="Arial"/>
                  </a:rPr>
                  <a:t>Cursor Movement Keys</a:t>
                </a:r>
              </a:p>
            </p:txBody>
          </p:sp>
          <p:sp>
            <p:nvSpPr>
              <p:cNvPr id="36" name="Text Box 72"/>
              <p:cNvSpPr txBox="1">
                <a:spLocks noChangeArrowheads="1"/>
              </p:cNvSpPr>
              <p:nvPr/>
            </p:nvSpPr>
            <p:spPr bwMode="auto">
              <a:xfrm>
                <a:off x="5475278" y="4203498"/>
                <a:ext cx="252000" cy="2520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200" b="1" dirty="0">
                    <a:effectLst/>
                    <a:ea typeface="Times New Roman"/>
                    <a:cs typeface="Arial"/>
                  </a:rPr>
                  <a:t>7</a:t>
                </a:r>
              </a:p>
            </p:txBody>
          </p:sp>
        </p:grpSp>
      </p:grpSp>
      <p:pic>
        <p:nvPicPr>
          <p:cNvPr id="40" name="Picture 39" descr="ergonomic-keyboard-3clean"/>
          <p:cNvPicPr/>
          <p:nvPr/>
        </p:nvPicPr>
        <p:blipFill>
          <a:blip r:embed="rId4">
            <a:extLst>
              <a:ext uri="{28A0092B-C50C-407E-A947-70E740481C1C}">
                <a14:useLocalDpi xmlns:a14="http://schemas.microsoft.com/office/drawing/2010/main" val="0"/>
              </a:ext>
            </a:extLst>
          </a:blip>
          <a:srcRect/>
          <a:stretch>
            <a:fillRect/>
          </a:stretch>
        </p:blipFill>
        <p:spPr bwMode="auto">
          <a:xfrm>
            <a:off x="6407292" y="4604275"/>
            <a:ext cx="2430780" cy="126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r>
              <a:rPr lang="en-US" smtClean="0"/>
              <a:t>© IIG Vietnam.</a:t>
            </a:r>
            <a:endParaRPr lang="en-US" dirty="0"/>
          </a:p>
        </p:txBody>
      </p:sp>
      <p:sp>
        <p:nvSpPr>
          <p:cNvPr id="22" name="Slide Number Placeholder 21"/>
          <p:cNvSpPr>
            <a:spLocks noGrp="1"/>
          </p:cNvSpPr>
          <p:nvPr>
            <p:ph type="sldNum" sz="quarter" idx="12"/>
          </p:nvPr>
        </p:nvSpPr>
        <p:spPr/>
        <p:txBody>
          <a:bodyPr/>
          <a:lstStyle/>
          <a:p>
            <a:fld id="{45FB6C65-6715-49C2-A781-2C0369051A11}" type="slidenum">
              <a:rPr lang="en-US" smtClean="0"/>
              <a:t>30</a:t>
            </a:fld>
            <a:endParaRPr lang="en-US" dirty="0"/>
          </a:p>
        </p:txBody>
      </p:sp>
    </p:spTree>
    <p:extLst>
      <p:ext uri="{BB962C8B-B14F-4D97-AF65-F5344CB8AC3E}">
        <p14:creationId xmlns:p14="http://schemas.microsoft.com/office/powerpoint/2010/main" val="6428699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Nhận diện các thiết bị nhập xuất </a:t>
            </a:r>
            <a:endParaRPr lang="en-US" sz="3600" dirty="0"/>
          </a:p>
        </p:txBody>
      </p:sp>
      <p:sp>
        <p:nvSpPr>
          <p:cNvPr id="3" name="Content Placeholder 2"/>
          <p:cNvSpPr>
            <a:spLocks noGrp="1"/>
          </p:cNvSpPr>
          <p:nvPr>
            <p:ph idx="1"/>
          </p:nvPr>
        </p:nvSpPr>
        <p:spPr/>
        <p:txBody>
          <a:bodyPr>
            <a:normAutofit fontScale="92500" lnSpcReduction="20000"/>
          </a:bodyPr>
          <a:lstStyle/>
          <a:p>
            <a:r>
              <a:rPr lang="en-US" sz="2400" b="1"/>
              <a:t>Các phím nhập văn bản (Typewriter keys)</a:t>
            </a:r>
            <a:endParaRPr lang="vi-VN" sz="2400" b="1"/>
          </a:p>
          <a:p>
            <a:pPr marL="1944688" indent="-1538288">
              <a:lnSpc>
                <a:spcPct val="120000"/>
              </a:lnSpc>
              <a:spcBef>
                <a:spcPts val="600"/>
              </a:spcBef>
              <a:buNone/>
            </a:pPr>
            <a:r>
              <a:rPr lang="en-CA" sz="2000" b="1" smtClean="0"/>
              <a:t>Enter</a:t>
            </a:r>
            <a:r>
              <a:rPr lang="en-CA" sz="2000" smtClean="0"/>
              <a:t>	</a:t>
            </a:r>
            <a:r>
              <a:rPr lang="en-US" sz="2000" smtClean="0"/>
              <a:t>Thực </a:t>
            </a:r>
            <a:r>
              <a:rPr lang="en-US" sz="2000"/>
              <a:t>hiện một câu lệnh được nhập hoặc một lựa chọn ở thanh menu, đánh dấu cuối dòng, hay tạo ra một dòng trắng</a:t>
            </a:r>
            <a:r>
              <a:rPr lang="en-US" sz="2000" smtClean="0"/>
              <a:t>.</a:t>
            </a:r>
          </a:p>
          <a:p>
            <a:pPr marL="1944688" indent="-1538288">
              <a:lnSpc>
                <a:spcPct val="120000"/>
              </a:lnSpc>
              <a:spcBef>
                <a:spcPts val="600"/>
              </a:spcBef>
              <a:buNone/>
            </a:pPr>
            <a:r>
              <a:rPr lang="en-US" sz="2000" b="1" smtClean="0"/>
              <a:t>Backspace</a:t>
            </a:r>
            <a:r>
              <a:rPr lang="en-US" sz="2000" smtClean="0"/>
              <a:t>	</a:t>
            </a:r>
            <a:r>
              <a:rPr lang="en-US" sz="2000"/>
              <a:t> Xóa một ký tự ở phía trái của con trỏ mỗi lần bạn ấn phím này. Khi giữ phím liên tục, máy tính sẽ liên tục xóa các ký tự từ bên trái của con trỏ cho đến khi bạn nhả phím ra</a:t>
            </a:r>
            <a:endParaRPr lang="en-US" sz="2000" smtClean="0"/>
          </a:p>
          <a:p>
            <a:pPr marL="1944688" indent="-1538288">
              <a:lnSpc>
                <a:spcPct val="120000"/>
              </a:lnSpc>
              <a:spcBef>
                <a:spcPts val="600"/>
              </a:spcBef>
              <a:buNone/>
            </a:pPr>
            <a:r>
              <a:rPr lang="en-US" sz="2000" b="1" smtClean="0"/>
              <a:t>Delete</a:t>
            </a:r>
            <a:r>
              <a:rPr lang="en-US" sz="2000"/>
              <a:t>	 Xóa các ký tự phía bên phải của con trỏ mỗi khi được ấn. Khi giữ phím liên tục, các ký tự bên phải con trỏ sẽ bị xóa liên tục cho đên khi nhả phím ra.</a:t>
            </a:r>
            <a:endParaRPr lang="en-US" sz="2000" dirty="0"/>
          </a:p>
          <a:p>
            <a:pPr marL="1944688" indent="-1538288">
              <a:lnSpc>
                <a:spcPct val="120000"/>
              </a:lnSpc>
              <a:spcBef>
                <a:spcPts val="600"/>
              </a:spcBef>
              <a:buNone/>
            </a:pPr>
            <a:r>
              <a:rPr lang="en-US" sz="2000" b="1" dirty="0" smtClean="0"/>
              <a:t>Spacebar</a:t>
            </a:r>
            <a:r>
              <a:rPr lang="en-US" sz="2000"/>
              <a:t>	</a:t>
            </a:r>
            <a:r>
              <a:rPr lang="en-US" sz="2000" smtClean="0"/>
              <a:t>Chèn </a:t>
            </a:r>
            <a:r>
              <a:rPr lang="en-US" sz="2000"/>
              <a:t>một ký tự trắng giữa hai từ, và là phím an toàn nhất để nhấn khi một chương trình phần mềm yêu cầu bạn ấn một phím bất kỳ.</a:t>
            </a:r>
            <a:endParaRPr lang="en-US" sz="2000" dirty="0"/>
          </a:p>
          <a:p>
            <a:pPr marL="1944688" indent="-1538288">
              <a:lnSpc>
                <a:spcPct val="120000"/>
              </a:lnSpc>
              <a:spcBef>
                <a:spcPts val="600"/>
              </a:spcBef>
              <a:buNone/>
            </a:pPr>
            <a:r>
              <a:rPr lang="en-US" sz="2000" b="1" dirty="0" smtClean="0"/>
              <a:t>Esc</a:t>
            </a:r>
            <a:r>
              <a:rPr lang="en-US" sz="2000"/>
              <a:t>	 Hủy một lựa chọn hoặc tạo ra một mã đặc biệt đối với máy tính, còn được gọi là phím </a:t>
            </a:r>
            <a:r>
              <a:rPr lang="en-US" sz="2000" i="1"/>
              <a:t>Thoát (Escape)</a:t>
            </a:r>
            <a:r>
              <a:rPr lang="en-US" sz="2000"/>
              <a:t>.</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28022325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Nhận diện các thiết bị nhập xuất </a:t>
            </a:r>
            <a:endParaRPr lang="en-US" sz="3600" dirty="0"/>
          </a:p>
        </p:txBody>
      </p:sp>
      <p:sp>
        <p:nvSpPr>
          <p:cNvPr id="3" name="Content Placeholder 2"/>
          <p:cNvSpPr>
            <a:spLocks noGrp="1"/>
          </p:cNvSpPr>
          <p:nvPr>
            <p:ph idx="1"/>
          </p:nvPr>
        </p:nvSpPr>
        <p:spPr/>
        <p:txBody>
          <a:bodyPr>
            <a:normAutofit fontScale="92500" lnSpcReduction="10000"/>
          </a:bodyPr>
          <a:lstStyle/>
          <a:p>
            <a:pPr marL="1944688" indent="-1601788">
              <a:lnSpc>
                <a:spcPct val="120000"/>
              </a:lnSpc>
              <a:spcBef>
                <a:spcPts val="1000"/>
              </a:spcBef>
              <a:buNone/>
            </a:pPr>
            <a:r>
              <a:rPr lang="en-CA" sz="1900" b="1" smtClean="0"/>
              <a:t>Tab</a:t>
            </a:r>
            <a:r>
              <a:rPr lang="en-CA" sz="1900" smtClean="0"/>
              <a:t>	</a:t>
            </a:r>
            <a:r>
              <a:rPr lang="en-US" sz="2000" smtClean="0"/>
              <a:t>Đẩy </a:t>
            </a:r>
            <a:r>
              <a:rPr lang="en-US" sz="2000"/>
              <a:t>con trỏ về phía bên phải đi cách xa một khoảng cách đặt trước hoặc sang ô kê tiếp trong phần mềm bảng tính. Khi giữ phím cùng với </a:t>
            </a:r>
            <a:r>
              <a:rPr lang="en-US" sz="2000" smtClean="0"/>
              <a:t>phím</a:t>
            </a:r>
            <a:r>
              <a:rPr lang="vi-VN" sz="2000" smtClean="0"/>
              <a:t> SHIFT , </a:t>
            </a:r>
            <a:r>
              <a:rPr lang="en-US" sz="2000"/>
              <a:t>bạn có thể di chuyển con trỏ với khoảng cách tương tự sang bên trái.</a:t>
            </a:r>
            <a:endParaRPr lang="en-US" sz="1900" dirty="0"/>
          </a:p>
          <a:p>
            <a:pPr marL="1944688" indent="-1601788">
              <a:lnSpc>
                <a:spcPct val="120000"/>
              </a:lnSpc>
              <a:spcBef>
                <a:spcPts val="1000"/>
              </a:spcBef>
              <a:buNone/>
            </a:pPr>
            <a:r>
              <a:rPr lang="en-US" sz="1900" b="1" dirty="0" smtClean="0"/>
              <a:t>Shift</a:t>
            </a:r>
            <a:r>
              <a:rPr lang="en-US" sz="1900"/>
              <a:t>	</a:t>
            </a:r>
            <a:r>
              <a:rPr lang="en-US" sz="2000"/>
              <a:t> Hiển thị chữ hoa trong các phím chữ cái hoặc các ký tự đặc biệt cùng vị trí với các phím số. Hãy dùng phím này với các phím khác để thực hiện một chức năng trong một chương trình</a:t>
            </a:r>
            <a:endParaRPr lang="en-US" sz="1900" dirty="0" smtClean="0"/>
          </a:p>
          <a:p>
            <a:pPr marL="1944688" indent="-1601788">
              <a:lnSpc>
                <a:spcPct val="120000"/>
              </a:lnSpc>
              <a:spcBef>
                <a:spcPts val="1000"/>
              </a:spcBef>
              <a:buNone/>
            </a:pPr>
            <a:r>
              <a:rPr lang="en-US" sz="1900" b="1" dirty="0"/>
              <a:t>Caps Lock</a:t>
            </a:r>
            <a:r>
              <a:rPr lang="en-US" sz="1900"/>
              <a:t>	</a:t>
            </a:r>
            <a:r>
              <a:rPr lang="en-US" sz="2000"/>
              <a:t> Khóa các phím chữ cái để tạo ra chữ viết hoa của các chữ </a:t>
            </a:r>
            <a:r>
              <a:rPr lang="en-US" sz="2000" smtClean="0"/>
              <a:t>cái</a:t>
            </a:r>
            <a:endParaRPr lang="en-US" sz="1900" dirty="0"/>
          </a:p>
          <a:p>
            <a:pPr marL="1944688" indent="-1601788">
              <a:lnSpc>
                <a:spcPct val="120000"/>
              </a:lnSpc>
              <a:spcBef>
                <a:spcPts val="1000"/>
              </a:spcBef>
              <a:buNone/>
            </a:pPr>
            <a:r>
              <a:rPr lang="en-US" sz="1900" b="1" dirty="0"/>
              <a:t>Ctrl</a:t>
            </a:r>
            <a:r>
              <a:rPr lang="en-US" sz="1900"/>
              <a:t>	</a:t>
            </a:r>
            <a:r>
              <a:rPr lang="en-US" sz="2000" smtClean="0"/>
              <a:t>Cung </a:t>
            </a:r>
            <a:r>
              <a:rPr lang="en-US" sz="2000"/>
              <a:t>cấp chức năng thứ hai của hầu hết các phím khác trên bàn phím</a:t>
            </a:r>
            <a:r>
              <a:rPr lang="vi-VN" sz="1900" smtClean="0"/>
              <a:t>. </a:t>
            </a:r>
            <a:r>
              <a:rPr lang="vi-VN" sz="1900"/>
              <a:t>Bấm và giữ và nhấn phím khác tại cùng một thời điểm để thực hiện nhiệm vụ cụ thể.</a:t>
            </a:r>
            <a:endParaRPr lang="en-US" sz="1900" dirty="0"/>
          </a:p>
          <a:p>
            <a:pPr marL="1944688" indent="-1601788">
              <a:lnSpc>
                <a:spcPct val="120000"/>
              </a:lnSpc>
              <a:spcBef>
                <a:spcPts val="1000"/>
              </a:spcBef>
              <a:buNone/>
            </a:pPr>
            <a:r>
              <a:rPr lang="en-US" sz="1900" b="1" dirty="0"/>
              <a:t>Windows</a:t>
            </a:r>
            <a:r>
              <a:rPr lang="en-US" sz="1900"/>
              <a:t>	</a:t>
            </a:r>
            <a:r>
              <a:rPr lang="vi-VN" sz="1900"/>
              <a:t>Hiển thị trình đơn Start.</a:t>
            </a:r>
            <a:endParaRPr lang="en-US" sz="19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spTree>
    <p:extLst>
      <p:ext uri="{BB962C8B-B14F-4D97-AF65-F5344CB8AC3E}">
        <p14:creationId xmlns:p14="http://schemas.microsoft.com/office/powerpoint/2010/main" val="37679617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Nhận diện các thiết bị nhập xuất </a:t>
            </a:r>
            <a:endParaRPr lang="en-US" sz="36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15741878"/>
              </p:ext>
            </p:extLst>
          </p:nvPr>
        </p:nvGraphicFramePr>
        <p:xfrm>
          <a:off x="457198" y="1472144"/>
          <a:ext cx="8269942" cy="4758311"/>
        </p:xfrm>
        <a:graphic>
          <a:graphicData uri="http://schemas.openxmlformats.org/drawingml/2006/table">
            <a:tbl>
              <a:tblPr>
                <a:tableStyleId>{2D5ABB26-0587-4C30-8999-92F81FD0307C}</a:tableStyleId>
              </a:tblPr>
              <a:tblGrid>
                <a:gridCol w="2046811"/>
                <a:gridCol w="6223131"/>
              </a:tblGrid>
              <a:tr h="722416">
                <a:tc>
                  <a:txBody>
                    <a:bodyPr/>
                    <a:lstStyle/>
                    <a:p>
                      <a:r>
                        <a:rPr lang="en-US" sz="2400" b="1" smtClean="0">
                          <a:latin typeface="Cambria" panose="02040503050406030204" pitchFamily="18" charset="0"/>
                        </a:rPr>
                        <a:t>Shortcut menu  </a:t>
                      </a:r>
                      <a:endParaRPr lang="vi-VN" sz="2400">
                        <a:latin typeface="Cambria" panose="020405030504060302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1800" smtClean="0">
                          <a:latin typeface="Cambria" panose="02040503050406030204" pitchFamily="18" charset="0"/>
                        </a:rPr>
                        <a:t>Hiển thị trình đơn tắt; các tùy chọn trình đơn phụ thuộc vào nơi con trỏ chuột khi phím được nhấn.</a:t>
                      </a:r>
                      <a:endParaRPr lang="vi-VN" sz="1800">
                        <a:latin typeface="Cambria" panose="02040503050406030204" pitchFamily="18" charset="0"/>
                      </a:endParaRPr>
                    </a:p>
                  </a:txBody>
                  <a:tcPr>
                    <a:lnL w="12700" cap="flat" cmpd="sng" algn="ctr">
                      <a:noFill/>
                      <a:prstDash val="solid"/>
                      <a:round/>
                      <a:headEnd type="none" w="med" len="med"/>
                      <a:tailEnd type="none" w="med" len="med"/>
                    </a:lnL>
                  </a:tcPr>
                </a:tc>
              </a:tr>
              <a:tr h="1180559">
                <a:tc>
                  <a:txBody>
                    <a:bodyPr/>
                    <a:lstStyle/>
                    <a:p>
                      <a:r>
                        <a:rPr lang="en-US" sz="2400" b="1" smtClean="0">
                          <a:latin typeface="Cambria" panose="02040503050406030204" pitchFamily="18" charset="0"/>
                        </a:rPr>
                        <a:t>Alt</a:t>
                      </a:r>
                      <a:endParaRPr lang="vi-VN" sz="2400">
                        <a:latin typeface="Cambria" panose="02040503050406030204" pitchFamily="18" charset="0"/>
                      </a:endParaRPr>
                    </a:p>
                  </a:txBody>
                  <a:tcPr>
                    <a:lnT w="12700" cap="flat" cmpd="sng" algn="ctr">
                      <a:noFill/>
                      <a:prstDash val="solid"/>
                      <a:round/>
                      <a:headEnd type="none" w="med" len="med"/>
                      <a:tailEnd type="none" w="med" len="med"/>
                    </a:lnT>
                  </a:tcPr>
                </a:tc>
                <a:tc>
                  <a:txBody>
                    <a:bodyPr/>
                    <a:lstStyle/>
                    <a:p>
                      <a:r>
                        <a:rPr lang="en-US" sz="1800" kern="1200" smtClean="0">
                          <a:solidFill>
                            <a:schemeClr val="tx1"/>
                          </a:solidFill>
                          <a:effectLst/>
                          <a:latin typeface="Cambria" panose="02040503050406030204" pitchFamily="18" charset="0"/>
                          <a:ea typeface="+mn-ea"/>
                          <a:cs typeface="+mn-cs"/>
                        </a:rPr>
                        <a:t>Cung cấp chức năng thay thế cho hầu hết các phím khác trên bàn phím. Nhấn và giữ phím ALT hay </a:t>
                      </a:r>
                      <a:r>
                        <a:rPr lang="en-US" sz="1800" i="1" kern="1200" smtClean="0">
                          <a:solidFill>
                            <a:schemeClr val="tx1"/>
                          </a:solidFill>
                          <a:effectLst/>
                          <a:latin typeface="Cambria" panose="02040503050406030204" pitchFamily="18" charset="0"/>
                          <a:ea typeface="+mn-ea"/>
                          <a:cs typeface="+mn-cs"/>
                        </a:rPr>
                        <a:t>Alternate</a:t>
                      </a:r>
                      <a:r>
                        <a:rPr lang="en-US" sz="1800" kern="1200" smtClean="0">
                          <a:solidFill>
                            <a:schemeClr val="tx1"/>
                          </a:solidFill>
                          <a:effectLst/>
                          <a:latin typeface="Cambria" panose="02040503050406030204" pitchFamily="18" charset="0"/>
                          <a:ea typeface="+mn-ea"/>
                          <a:cs typeface="+mn-cs"/>
                        </a:rPr>
                        <a:t> và nhấn một phím khác để chuyển câu lệnh tới máy tính hoặc để thực hiện một nhiệm vụ cụ thể trong chương trình ứng dụng</a:t>
                      </a:r>
                      <a:endParaRPr lang="vi-VN" sz="1800">
                        <a:latin typeface="Cambria" panose="02040503050406030204" pitchFamily="18" charset="0"/>
                      </a:endParaRPr>
                    </a:p>
                  </a:txBody>
                  <a:tcPr/>
                </a:tc>
              </a:tr>
              <a:tr h="826391">
                <a:tc>
                  <a:txBody>
                    <a:bodyPr/>
                    <a:lstStyle/>
                    <a:p>
                      <a:r>
                        <a:rPr lang="en-US" sz="2400" b="1" smtClean="0">
                          <a:latin typeface="Cambria" panose="02040503050406030204" pitchFamily="18" charset="0"/>
                        </a:rPr>
                        <a:t>Up, Down, Left, Right </a:t>
                      </a:r>
                      <a:endParaRPr lang="vi-VN" sz="2400">
                        <a:latin typeface="Cambria" panose="02040503050406030204" pitchFamily="18" charset="0"/>
                      </a:endParaRPr>
                    </a:p>
                  </a:txBody>
                  <a:tcPr/>
                </a:tc>
                <a:tc>
                  <a:txBody>
                    <a:bodyPr/>
                    <a:lstStyle/>
                    <a:p>
                      <a:r>
                        <a:rPr lang="en-US" sz="1800" kern="1200" smtClean="0">
                          <a:solidFill>
                            <a:schemeClr val="tx1"/>
                          </a:solidFill>
                          <a:effectLst/>
                          <a:latin typeface="Cambria" panose="02040503050406030204" pitchFamily="18" charset="0"/>
                          <a:ea typeface="+mn-ea"/>
                          <a:cs typeface="+mn-cs"/>
                        </a:rPr>
                        <a:t>Di chuyển con trỏ lên, xuống, sang trái, hoặc sang phải, và thường nằm giữa các phím đánh máy và bảng phím số. </a:t>
                      </a:r>
                      <a:endParaRPr lang="vi-VN" sz="1800">
                        <a:latin typeface="Cambria" panose="02040503050406030204" pitchFamily="18" charset="0"/>
                      </a:endParaRPr>
                    </a:p>
                  </a:txBody>
                  <a:tcPr/>
                </a:tc>
              </a:tr>
              <a:tr h="478782">
                <a:tc>
                  <a:txBody>
                    <a:bodyPr/>
                    <a:lstStyle/>
                    <a:p>
                      <a:r>
                        <a:rPr lang="en-US" sz="2400" b="1" smtClean="0">
                          <a:latin typeface="Cambria" panose="02040503050406030204" pitchFamily="18" charset="0"/>
                        </a:rPr>
                        <a:t>PrtScn</a:t>
                      </a:r>
                      <a:endParaRPr lang="vi-VN" sz="2400">
                        <a:latin typeface="Cambria" panose="02040503050406030204" pitchFamily="18" charset="0"/>
                      </a:endParaRPr>
                    </a:p>
                  </a:txBody>
                  <a:tcPr/>
                </a:tc>
                <a:tc>
                  <a:txBody>
                    <a:bodyPr/>
                    <a:lstStyle/>
                    <a:p>
                      <a:r>
                        <a:rPr lang="en-US" sz="1800" kern="1200" smtClean="0">
                          <a:solidFill>
                            <a:schemeClr val="tx1"/>
                          </a:solidFill>
                          <a:effectLst/>
                          <a:latin typeface="Cambria" panose="02040503050406030204" pitchFamily="18" charset="0"/>
                          <a:ea typeface="+mn-ea"/>
                          <a:cs typeface="+mn-cs"/>
                        </a:rPr>
                        <a:t>Chụp lại những thông tin trên màn hình và gửi tới Windows Clipboard. </a:t>
                      </a:r>
                      <a:endParaRPr lang="vi-VN" sz="1800">
                        <a:latin typeface="Cambria" panose="02040503050406030204" pitchFamily="18" charset="0"/>
                      </a:endParaRPr>
                    </a:p>
                  </a:txBody>
                  <a:tcPr/>
                </a:tc>
              </a:tr>
              <a:tr h="478782">
                <a:tc>
                  <a:txBody>
                    <a:bodyPr/>
                    <a:lstStyle/>
                    <a:p>
                      <a:r>
                        <a:rPr lang="en-US" sz="2400" b="1" smtClean="0">
                          <a:latin typeface="Cambria" panose="02040503050406030204" pitchFamily="18" charset="0"/>
                        </a:rPr>
                        <a:t>Scroll Lock</a:t>
                      </a:r>
                      <a:endParaRPr lang="vi-VN" sz="2400">
                        <a:latin typeface="Cambria" panose="02040503050406030204" pitchFamily="18" charset="0"/>
                      </a:endParaRPr>
                    </a:p>
                  </a:txBody>
                  <a:tcPr/>
                </a:tc>
                <a:tc>
                  <a:txBody>
                    <a:bodyPr/>
                    <a:lstStyle/>
                    <a:p>
                      <a:r>
                        <a:rPr lang="en-US" sz="1800" kern="1200" smtClean="0">
                          <a:solidFill>
                            <a:schemeClr val="tx1"/>
                          </a:solidFill>
                          <a:effectLst/>
                          <a:latin typeface="Cambria" panose="02040503050406030204" pitchFamily="18" charset="0"/>
                          <a:ea typeface="+mn-ea"/>
                          <a:cs typeface="+mn-cs"/>
                        </a:rPr>
                        <a:t>Đảo trạng thái (bật/tắt) chế độ hiển thị thanh cuộn đối với thông tin trên màn hình.</a:t>
                      </a:r>
                      <a:endParaRPr lang="vi-VN" sz="1800">
                        <a:latin typeface="Cambria" panose="02040503050406030204" pitchFamily="18" charset="0"/>
                      </a:endParaRPr>
                    </a:p>
                  </a:txBody>
                  <a:tcPr/>
                </a:tc>
              </a:tr>
              <a:tr h="478782">
                <a:tc>
                  <a:txBody>
                    <a:bodyPr/>
                    <a:lstStyle/>
                    <a:p>
                      <a:r>
                        <a:rPr lang="en-CA" sz="2400" b="1" smtClean="0">
                          <a:latin typeface="Cambria" panose="02040503050406030204" pitchFamily="18" charset="0"/>
                        </a:rPr>
                        <a:t>Ctrl+Pause</a:t>
                      </a:r>
                      <a:r>
                        <a:rPr lang="en-US" sz="2400" b="1" smtClean="0">
                          <a:latin typeface="Cambria" panose="02040503050406030204" pitchFamily="18" charset="0"/>
                        </a:rPr>
                        <a:t> </a:t>
                      </a:r>
                      <a:endParaRPr lang="vi-VN" sz="2400">
                        <a:latin typeface="Cambria" panose="020405030504060302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smtClean="0">
                          <a:solidFill>
                            <a:schemeClr val="tx1"/>
                          </a:solidFill>
                          <a:effectLst/>
                          <a:latin typeface="Cambria" panose="02040503050406030204" pitchFamily="18" charset="0"/>
                          <a:ea typeface="+mn-ea"/>
                          <a:cs typeface="+mn-cs"/>
                        </a:rPr>
                        <a:t>Dừng hoặc treo hoạt động của máy tính. Máy tính sẽ tiếp tục sau làm việc khi nhấn bất kỳ phím nào trên bàn phím</a:t>
                      </a:r>
                      <a:endParaRPr lang="vi-VN" sz="1800">
                        <a:latin typeface="Cambria" panose="02040503050406030204" pitchFamily="18" charset="0"/>
                      </a:endParaRPr>
                    </a:p>
                  </a:txBody>
                  <a:tcPr/>
                </a:tc>
              </a:tr>
            </a:tbl>
          </a:graphicData>
        </a:graphic>
      </p:graphicFrame>
    </p:spTree>
    <p:extLst>
      <p:ext uri="{BB962C8B-B14F-4D97-AF65-F5344CB8AC3E}">
        <p14:creationId xmlns:p14="http://schemas.microsoft.com/office/powerpoint/2010/main" val="2018518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314660" cy="703558"/>
          </a:xfrm>
        </p:spPr>
        <p:txBody>
          <a:bodyPr/>
          <a:lstStyle/>
          <a:p>
            <a:r>
              <a:rPr lang="en-US" sz="4000"/>
              <a:t>Nhận diện các thiết bị nhập xuất </a:t>
            </a:r>
            <a:endParaRPr lang="en-US" sz="3800" dirty="0"/>
          </a:p>
        </p:txBody>
      </p:sp>
      <p:sp>
        <p:nvSpPr>
          <p:cNvPr id="3" name="Content Placeholder 2"/>
          <p:cNvSpPr>
            <a:spLocks noGrp="1"/>
          </p:cNvSpPr>
          <p:nvPr>
            <p:ph idx="1"/>
          </p:nvPr>
        </p:nvSpPr>
        <p:spPr>
          <a:xfrm>
            <a:off x="373063" y="1300163"/>
            <a:ext cx="8398797" cy="4308157"/>
          </a:xfrm>
        </p:spPr>
        <p:txBody>
          <a:bodyPr>
            <a:normAutofit fontScale="85000" lnSpcReduction="10000"/>
          </a:bodyPr>
          <a:lstStyle/>
          <a:p>
            <a:r>
              <a:rPr lang="en-US" b="1"/>
              <a:t>Các phím chức năng (Function Keys)</a:t>
            </a:r>
            <a:endParaRPr lang="vi-VN" b="1"/>
          </a:p>
          <a:p>
            <a:pPr lvl="1">
              <a:lnSpc>
                <a:spcPct val="120000"/>
              </a:lnSpc>
              <a:spcBef>
                <a:spcPts val="700"/>
              </a:spcBef>
            </a:pPr>
            <a:r>
              <a:rPr lang="en-US" smtClean="0"/>
              <a:t>T</a:t>
            </a:r>
            <a:r>
              <a:rPr lang="vi-VN" smtClean="0"/>
              <a:t>hường </a:t>
            </a:r>
            <a:r>
              <a:rPr lang="vi-VN"/>
              <a:t>nằm trên đầu của bàn phím và </a:t>
            </a:r>
            <a:r>
              <a:rPr lang="vi-VN" smtClean="0"/>
              <a:t>có </a:t>
            </a:r>
            <a:r>
              <a:rPr lang="vi-VN"/>
              <a:t>nhãn F1 đến F12</a:t>
            </a:r>
          </a:p>
          <a:p>
            <a:pPr lvl="1">
              <a:lnSpc>
                <a:spcPct val="120000"/>
              </a:lnSpc>
              <a:spcBef>
                <a:spcPts val="700"/>
              </a:spcBef>
            </a:pPr>
            <a:r>
              <a:rPr lang="en-US"/>
              <a:t>Mỗi chương trình ứng dụng đặt chức năng hoặc ý nghĩa riêng cho từng phím</a:t>
            </a:r>
            <a:endParaRPr lang="en-US" smtClean="0"/>
          </a:p>
          <a:p>
            <a:r>
              <a:rPr lang="en-US" b="1"/>
              <a:t>Con trỏ và các phím chữ số (Cursor/Numeric Keypad) </a:t>
            </a:r>
            <a:endParaRPr lang="vi-VN" b="1"/>
          </a:p>
          <a:p>
            <a:pPr lvl="1">
              <a:lnSpc>
                <a:spcPct val="120000"/>
              </a:lnSpc>
              <a:spcBef>
                <a:spcPts val="700"/>
              </a:spcBef>
            </a:pPr>
            <a:r>
              <a:rPr lang="vi-VN" smtClean="0"/>
              <a:t>Thường </a:t>
            </a:r>
            <a:r>
              <a:rPr lang="vi-VN"/>
              <a:t>nằm ở bên phải của bàn phím</a:t>
            </a:r>
          </a:p>
          <a:p>
            <a:pPr lvl="1">
              <a:lnSpc>
                <a:spcPct val="120000"/>
              </a:lnSpc>
              <a:spcBef>
                <a:spcPts val="700"/>
              </a:spcBef>
            </a:pPr>
            <a:r>
              <a:rPr lang="vi-VN"/>
              <a:t>Có thể được bật và tắt bằng cách nhấn phím Num Lock</a:t>
            </a:r>
          </a:p>
          <a:p>
            <a:pPr lvl="1">
              <a:lnSpc>
                <a:spcPct val="120000"/>
              </a:lnSpc>
              <a:spcBef>
                <a:spcPts val="700"/>
              </a:spcBef>
            </a:pPr>
            <a:r>
              <a:rPr lang="en-US"/>
              <a:t>Khi đèn trạng thái bật lên, bảng phím chữ số trở thành máy tính điện tử hoặc bảng chữ số; khi đèn tắt, bảng phím chữ số trở thành bảng di chuyển con trỏ hoặc mũi tên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7338388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244213" y="5667001"/>
            <a:ext cx="4206422" cy="812165"/>
            <a:chOff x="2203038" y="5132966"/>
            <a:chExt cx="4206422" cy="812165"/>
          </a:xfrm>
        </p:grpSpPr>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3843017" y="5132966"/>
              <a:ext cx="1407795" cy="812165"/>
            </a:xfrm>
            <a:prstGeom prst="rect">
              <a:avLst/>
            </a:prstGeom>
          </p:spPr>
        </p:pic>
        <p:pic>
          <p:nvPicPr>
            <p:cNvPr id="5" name="Picture 4" descr="trackball clean"/>
            <p:cNvPicPr/>
            <p:nvPr/>
          </p:nvPicPr>
          <p:blipFill>
            <a:blip r:embed="rId4" cstate="print">
              <a:extLst>
                <a:ext uri="{28A0092B-C50C-407E-A947-70E740481C1C}">
                  <a14:useLocalDpi xmlns:a14="http://schemas.microsoft.com/office/drawing/2010/main" val="0"/>
                </a:ext>
              </a:extLst>
            </a:blip>
            <a:srcRect l="14403" t="9203" r="9242" b="14423"/>
            <a:stretch>
              <a:fillRect/>
            </a:stretch>
          </p:blipFill>
          <p:spPr bwMode="auto">
            <a:xfrm>
              <a:off x="5672860" y="5132966"/>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pple mouse"/>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03038" y="5132966"/>
              <a:ext cx="121793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p:txBody>
          <a:bodyPr/>
          <a:lstStyle/>
          <a:p>
            <a:pPr marL="0" indent="0"/>
            <a:r>
              <a:rPr lang="en-US" sz="4000"/>
              <a:t>Nhận diện các thiết bị nhập xuất </a:t>
            </a:r>
            <a:endParaRPr lang="en-US" sz="3800" dirty="0"/>
          </a:p>
        </p:txBody>
      </p:sp>
      <p:sp>
        <p:nvSpPr>
          <p:cNvPr id="3" name="Content Placeholder 2"/>
          <p:cNvSpPr>
            <a:spLocks noGrp="1"/>
          </p:cNvSpPr>
          <p:nvPr>
            <p:ph idx="1"/>
          </p:nvPr>
        </p:nvSpPr>
        <p:spPr>
          <a:xfrm>
            <a:off x="373063" y="1300163"/>
            <a:ext cx="8385175" cy="4689157"/>
          </a:xfrm>
        </p:spPr>
        <p:txBody>
          <a:bodyPr>
            <a:normAutofit lnSpcReduction="10000"/>
          </a:bodyPr>
          <a:lstStyle/>
          <a:p>
            <a:pPr>
              <a:lnSpc>
                <a:spcPct val="120000"/>
              </a:lnSpc>
            </a:pPr>
            <a:r>
              <a:rPr lang="en-US" b="1"/>
              <a:t>Sử dụng các thiết bị trỏ (Pointing Devices</a:t>
            </a:r>
            <a:r>
              <a:rPr lang="en-US" b="1" smtClean="0"/>
              <a:t>) </a:t>
            </a:r>
            <a:r>
              <a:rPr lang="en-US" dirty="0"/>
              <a:t> </a:t>
            </a:r>
            <a:endParaRPr lang="en-US" b="1" dirty="0"/>
          </a:p>
          <a:p>
            <a:pPr lvl="1">
              <a:lnSpc>
                <a:spcPct val="120000"/>
              </a:lnSpc>
            </a:pPr>
            <a:r>
              <a:rPr lang="en-US" b="1"/>
              <a:t>Chuột máy tính (Mouse) </a:t>
            </a:r>
            <a:endParaRPr lang="en-US" b="1" dirty="0"/>
          </a:p>
          <a:p>
            <a:pPr lvl="2">
              <a:lnSpc>
                <a:spcPct val="120000"/>
              </a:lnSpc>
            </a:pPr>
            <a:r>
              <a:rPr lang="en-US"/>
              <a:t>Di chuyển hoặc kéo (rê) chuột trên một mặt phẳng như mặt bàn khiến cho chuột bắt đầu chuyển động thể hiện qua con trỏ trên màn hình</a:t>
            </a:r>
            <a:endParaRPr lang="vi-VN"/>
          </a:p>
          <a:p>
            <a:pPr lvl="2">
              <a:lnSpc>
                <a:spcPct val="120000"/>
              </a:lnSpc>
            </a:pPr>
            <a:r>
              <a:rPr lang="en-US"/>
              <a:t>Chuột máy tính truyền thống có một viên bi tròn lăn để kích hoạt chuyển động khi bạn di chuyển chuột trên mặt bàn</a:t>
            </a:r>
            <a:endParaRPr lang="vi-VN"/>
          </a:p>
          <a:p>
            <a:pPr lvl="2">
              <a:lnSpc>
                <a:spcPct val="120000"/>
              </a:lnSpc>
            </a:pPr>
            <a:r>
              <a:rPr lang="en-US"/>
              <a:t>Các đời chuột máy tính sau này dùng ánh sáng quang học hoặc công nghệ đi-ốt để di chuyển con trỏ chuột trên màn hình</a:t>
            </a:r>
            <a:endParaRPr lang="vi-VN"/>
          </a:p>
          <a:p>
            <a:pPr lvl="2">
              <a:lnSpc>
                <a:spcPct val="120000"/>
              </a:lnSpc>
            </a:pPr>
            <a:r>
              <a:rPr lang="en-US"/>
              <a:t>Chuột bi có viên bi đặt ở một phía nơi có ngón tay cái, bạn  xoay viên bi để di chuyển chuột</a:t>
            </a:r>
            <a:endParaRPr lang="en-US" dirty="0"/>
          </a:p>
        </p:txBody>
      </p:sp>
      <p:sp>
        <p:nvSpPr>
          <p:cNvPr id="7" name="Footer Placeholder 6"/>
          <p:cNvSpPr>
            <a:spLocks noGrp="1"/>
          </p:cNvSpPr>
          <p:nvPr>
            <p:ph type="ftr" sz="quarter" idx="11"/>
          </p:nvPr>
        </p:nvSpPr>
        <p:spPr/>
        <p:txBody>
          <a:bodyPr/>
          <a:lstStyle/>
          <a:p>
            <a:r>
              <a:rPr lang="en-US" smtClean="0"/>
              <a:t>© IIG Vietnam.</a:t>
            </a:r>
            <a:endParaRPr lang="en-US" dirty="0"/>
          </a:p>
        </p:txBody>
      </p:sp>
      <p:sp>
        <p:nvSpPr>
          <p:cNvPr id="9" name="Slide Number Placeholder 8"/>
          <p:cNvSpPr>
            <a:spLocks noGrp="1"/>
          </p:cNvSpPr>
          <p:nvPr>
            <p:ph type="sldNum" sz="quarter" idx="12"/>
          </p:nvPr>
        </p:nvSpPr>
        <p:spPr/>
        <p:txBody>
          <a:bodyPr/>
          <a:lstStyle/>
          <a:p>
            <a:fld id="{45FB6C65-6715-49C2-A781-2C0369051A11}" type="slidenum">
              <a:rPr lang="en-US" smtClean="0"/>
              <a:t>35</a:t>
            </a:fld>
            <a:endParaRPr lang="en-US" dirty="0"/>
          </a:p>
        </p:txBody>
      </p:sp>
    </p:spTree>
    <p:extLst>
      <p:ext uri="{BB962C8B-B14F-4D97-AF65-F5344CB8AC3E}">
        <p14:creationId xmlns:p14="http://schemas.microsoft.com/office/powerpoint/2010/main" val="20021646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8106"/>
          </a:xfrm>
        </p:spPr>
        <p:txBody>
          <a:bodyPr/>
          <a:lstStyle/>
          <a:p>
            <a:pPr marL="0" indent="0"/>
            <a:r>
              <a:rPr lang="en-US" sz="4000"/>
              <a:t>Nhận diện các thiết bị nhập xuất </a:t>
            </a:r>
            <a:endParaRPr lang="en-US" sz="3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1436997"/>
              </p:ext>
            </p:extLst>
          </p:nvPr>
        </p:nvGraphicFramePr>
        <p:xfrm>
          <a:off x="396240" y="1459088"/>
          <a:ext cx="8321040" cy="4560713"/>
        </p:xfrm>
        <a:graphic>
          <a:graphicData uri="http://schemas.openxmlformats.org/drawingml/2006/table">
            <a:tbl>
              <a:tblPr firstRow="1" firstCol="1" bandRow="1"/>
              <a:tblGrid>
                <a:gridCol w="1889760"/>
                <a:gridCol w="6431280"/>
              </a:tblGrid>
              <a:tr h="795258">
                <a:tc>
                  <a:txBody>
                    <a:bodyPr/>
                    <a:lstStyle/>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Kéo (rê) chuột</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mbria" panose="02040503050406030204" pitchFamily="18" charset="0"/>
                          <a:ea typeface="Times New Roman" panose="02020603050405020304" pitchFamily="18" charset="0"/>
                          <a:cs typeface="Calibri" panose="020F0502020204030204" pitchFamily="34" charset="0"/>
                        </a:rPr>
                        <a:t>Nhấp v</a:t>
                      </a:r>
                      <a:r>
                        <a:rPr lang="en-US" sz="1800">
                          <a:effectLst/>
                          <a:latin typeface="Cambria" panose="02040503050406030204" pitchFamily="18" charset="0"/>
                          <a:ea typeface="Times New Roman" panose="02020603050405020304" pitchFamily="18" charset="0"/>
                          <a:cs typeface="Trebuchet MS" panose="020B0603020202020204" pitchFamily="34" charset="0"/>
                        </a:rPr>
                        <a:t>à</a:t>
                      </a:r>
                      <a:r>
                        <a:rPr lang="en-US" sz="1800">
                          <a:effectLst/>
                          <a:latin typeface="Cambria" panose="02040503050406030204" pitchFamily="18" charset="0"/>
                          <a:ea typeface="Times New Roman" panose="02020603050405020304" pitchFamily="18" charset="0"/>
                          <a:cs typeface="Calibri" panose="020F0502020204030204" pitchFamily="34" charset="0"/>
                        </a:rPr>
                        <a:t> giữ n</a:t>
                      </a:r>
                      <a:r>
                        <a:rPr lang="en-US" sz="1800">
                          <a:effectLst/>
                          <a:latin typeface="Cambria" panose="02040503050406030204" pitchFamily="18" charset="0"/>
                          <a:ea typeface="Times New Roman" panose="02020603050405020304" pitchFamily="18" charset="0"/>
                          <a:cs typeface="Trebuchet MS" panose="020B0603020202020204" pitchFamily="34" charset="0"/>
                        </a:rPr>
                        <a:t>ú</a:t>
                      </a:r>
                      <a:r>
                        <a:rPr lang="en-US" sz="1800">
                          <a:effectLst/>
                          <a:latin typeface="Cambria" panose="02040503050406030204" pitchFamily="18" charset="0"/>
                          <a:ea typeface="Times New Roman" panose="02020603050405020304" pitchFamily="18" charset="0"/>
                          <a:cs typeface="Calibri" panose="020F0502020204030204" pitchFamily="34" charset="0"/>
                        </a:rPr>
                        <a:t>t chuột tr</a:t>
                      </a:r>
                      <a:r>
                        <a:rPr lang="en-US" sz="1800">
                          <a:effectLst/>
                          <a:latin typeface="Cambria" panose="02040503050406030204" pitchFamily="18" charset="0"/>
                          <a:ea typeface="Times New Roman" panose="02020603050405020304" pitchFamily="18" charset="0"/>
                          <a:cs typeface="Trebuchet MS" panose="020B0603020202020204" pitchFamily="34" charset="0"/>
                        </a:rPr>
                        <a:t>á</a:t>
                      </a:r>
                      <a:r>
                        <a:rPr lang="en-US" sz="1800">
                          <a:effectLst/>
                          <a:latin typeface="Cambria" panose="02040503050406030204" pitchFamily="18" charset="0"/>
                          <a:ea typeface="Times New Roman" panose="02020603050405020304" pitchFamily="18" charset="0"/>
                          <a:cs typeface="Calibri" panose="020F0502020204030204" pitchFamily="34" charset="0"/>
                        </a:rPr>
                        <a:t>i khi di chuyển chuột </a:t>
                      </a:r>
                      <a:r>
                        <a:rPr lang="en-US" sz="1800">
                          <a:effectLst/>
                          <a:latin typeface="Cambria" panose="02040503050406030204" pitchFamily="18" charset="0"/>
                          <a:ea typeface="Times New Roman" panose="02020603050405020304" pitchFamily="18" charset="0"/>
                          <a:cs typeface="Trebuchet MS" panose="020B0603020202020204" pitchFamily="34" charset="0"/>
                        </a:rPr>
                        <a:t>đ</a:t>
                      </a:r>
                      <a:r>
                        <a:rPr lang="en-US" sz="1800">
                          <a:effectLst/>
                          <a:latin typeface="Cambria" panose="02040503050406030204" pitchFamily="18" charset="0"/>
                          <a:ea typeface="Times New Roman" panose="02020603050405020304" pitchFamily="18" charset="0"/>
                          <a:cs typeface="Calibri" panose="020F0502020204030204" pitchFamily="34" charset="0"/>
                        </a:rPr>
                        <a:t>ể di chuyển hay lựa chọn nhiều </a:t>
                      </a:r>
                      <a:r>
                        <a:rPr lang="en-US" sz="1800">
                          <a:effectLst/>
                          <a:latin typeface="Cambria" panose="02040503050406030204" pitchFamily="18" charset="0"/>
                          <a:ea typeface="Times New Roman" panose="02020603050405020304" pitchFamily="18" charset="0"/>
                          <a:cs typeface="Trebuchet MS" panose="020B0603020202020204" pitchFamily="34" charset="0"/>
                        </a:rPr>
                        <a:t>đ</a:t>
                      </a:r>
                      <a:r>
                        <a:rPr lang="en-US" sz="1800">
                          <a:effectLst/>
                          <a:latin typeface="Cambria" panose="02040503050406030204" pitchFamily="18" charset="0"/>
                          <a:ea typeface="Times New Roman" panose="02020603050405020304" pitchFamily="18" charset="0"/>
                          <a:cs typeface="Calibri" panose="020F0502020204030204" pitchFamily="34" charset="0"/>
                        </a:rPr>
                        <a:t>ối tượng tr</a:t>
                      </a:r>
                      <a:r>
                        <a:rPr lang="en-US" sz="1800">
                          <a:effectLst/>
                          <a:latin typeface="Cambria" panose="02040503050406030204" pitchFamily="18" charset="0"/>
                          <a:ea typeface="Times New Roman" panose="02020603050405020304" pitchFamily="18" charset="0"/>
                          <a:cs typeface="Trebuchet MS" panose="020B0603020202020204" pitchFamily="34" charset="0"/>
                        </a:rPr>
                        <a:t>ê</a:t>
                      </a:r>
                      <a:r>
                        <a:rPr lang="en-US" sz="1800">
                          <a:effectLst/>
                          <a:latin typeface="Cambria" panose="02040503050406030204" pitchFamily="18" charset="0"/>
                          <a:ea typeface="Times New Roman" panose="02020603050405020304" pitchFamily="18" charset="0"/>
                          <a:cs typeface="Calibri" panose="020F0502020204030204" pitchFamily="34" charset="0"/>
                        </a:rPr>
                        <a:t>n m</a:t>
                      </a:r>
                      <a:r>
                        <a:rPr lang="en-US" sz="1800">
                          <a:effectLst/>
                          <a:latin typeface="Cambria" panose="02040503050406030204" pitchFamily="18" charset="0"/>
                          <a:ea typeface="Times New Roman" panose="02020603050405020304" pitchFamily="18" charset="0"/>
                          <a:cs typeface="Trebuchet MS" panose="020B0603020202020204" pitchFamily="34" charset="0"/>
                        </a:rPr>
                        <a:t>à</a:t>
                      </a:r>
                      <a:r>
                        <a:rPr lang="en-US" sz="1800">
                          <a:effectLst/>
                          <a:latin typeface="Cambria" panose="02040503050406030204" pitchFamily="18" charset="0"/>
                          <a:ea typeface="Times New Roman" panose="02020603050405020304" pitchFamily="18" charset="0"/>
                          <a:cs typeface="Calibri" panose="020F0502020204030204" pitchFamily="34" charset="0"/>
                        </a:rPr>
                        <a:t>n h</a:t>
                      </a:r>
                      <a:r>
                        <a:rPr lang="en-US" sz="1800">
                          <a:effectLst/>
                          <a:latin typeface="Cambria" panose="02040503050406030204" pitchFamily="18" charset="0"/>
                          <a:ea typeface="Times New Roman" panose="02020603050405020304" pitchFamily="18" charset="0"/>
                          <a:cs typeface="Trebuchet MS" panose="020B0603020202020204" pitchFamily="34" charset="0"/>
                        </a:rPr>
                        <a:t>ì</a:t>
                      </a:r>
                      <a:r>
                        <a:rPr lang="en-US" sz="1800">
                          <a:effectLst/>
                          <a:latin typeface="Cambria" panose="02040503050406030204" pitchFamily="18" charset="0"/>
                          <a:ea typeface="Times New Roman" panose="02020603050405020304" pitchFamily="18" charset="0"/>
                          <a:cs typeface="Calibri" panose="020F0502020204030204" pitchFamily="34" charset="0"/>
                        </a:rPr>
                        <a:t>nh. </a:t>
                      </a:r>
                      <a:endParaRPr lang="vi-VN" sz="1800">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77444">
                <a:tc>
                  <a:txBody>
                    <a:bodyPr/>
                    <a:lstStyle/>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Kéo chuột phải </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(Right Drag) </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US" sz="1800">
                          <a:effectLst/>
                          <a:latin typeface="Cambria" panose="02040503050406030204" pitchFamily="18" charset="0"/>
                          <a:ea typeface="Calibri" panose="020F0502020204030204" pitchFamily="34" charset="0"/>
                          <a:cs typeface="Times New Roman" panose="02020603050405020304" pitchFamily="18" charset="0"/>
                        </a:rPr>
                        <a:t>Nhấp và giữ chuột phải khi bạn di chuyển chuột để di chuyển hoặc sao chép một đối tượng. Khi nhả chuột, sẽ xuất hiện một biểu tượng rút gọn có một số lựa chọn thêm.</a:t>
                      </a:r>
                      <a:endParaRPr lang="vi-VN" sz="1800">
                        <a:effectLst/>
                        <a:latin typeface="Cambria" panose="02040503050406030204" pitchFamily="18"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10567">
                <a:tc>
                  <a:txBody>
                    <a:bodyPr/>
                    <a:lstStyle/>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Bánh xe cuộn</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(Scoll Wheel)</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1800" kern="1200" smtClean="0">
                          <a:solidFill>
                            <a:schemeClr val="tx1"/>
                          </a:solidFill>
                          <a:effectLst/>
                          <a:latin typeface="Cambria" panose="02040503050406030204" pitchFamily="18" charset="0"/>
                          <a:ea typeface="+mn-ea"/>
                          <a:cs typeface="+mn-cs"/>
                        </a:rPr>
                        <a:t>Cuộn bánh xe nằm giữa các nút chuột để cuộn dữ liệu lên xuống trên màn hình. Hầu hết các phần mềm ứng dụng sẽ phóng to hoặc thu nhỏ khi bạn nhấn CTRL và cuốn bánh xe. </a:t>
                      </a:r>
                      <a:endParaRPr lang="en-US" sz="1800" smtClean="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77444">
                <a:tc>
                  <a:txBody>
                    <a:bodyPr/>
                    <a:lstStyle/>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Nút ngón cái </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p>
                      <a:pPr>
                        <a:lnSpc>
                          <a:spcPct val="115000"/>
                        </a:lnSpc>
                        <a:spcBef>
                          <a:spcPts val="200"/>
                        </a:spcBef>
                        <a:spcAft>
                          <a:spcPts val="200"/>
                        </a:spcAft>
                        <a:tabLst>
                          <a:tab pos="228600" algn="l"/>
                        </a:tabLst>
                      </a:pPr>
                      <a:r>
                        <a:rPr lang="en-US" sz="1800" b="1">
                          <a:effectLst/>
                          <a:latin typeface="Cambria" panose="02040503050406030204" pitchFamily="18" charset="0"/>
                          <a:ea typeface="Times New Roman" panose="02020603050405020304" pitchFamily="18" charset="0"/>
                          <a:cs typeface="Calibri" panose="020F0502020204030204" pitchFamily="34" charset="0"/>
                        </a:rPr>
                        <a:t>(Thumb Button)</a:t>
                      </a:r>
                      <a:endParaRPr lang="vi-VN" sz="1800" b="1">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1800" kern="1200" smtClean="0">
                          <a:solidFill>
                            <a:schemeClr val="tx1"/>
                          </a:solidFill>
                          <a:effectLst/>
                          <a:latin typeface="Cambria" panose="02040503050406030204" pitchFamily="18" charset="0"/>
                          <a:ea typeface="+mn-ea"/>
                          <a:cs typeface="+mn-cs"/>
                        </a:rPr>
                        <a:t>Một nút phụ ở cạnh bên của thiết bị nơi đặt ngón cái. Nút này có thể được cài đặt để thực hiện những nhiệm vụ cụ thể như khởi động một chương trình hoặc có tác dụng như phím CTRL</a:t>
                      </a:r>
                      <a:endParaRPr lang="en-US" sz="1800" smtClean="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3" name="Footer Placeholder 2"/>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spTree>
    <p:extLst>
      <p:ext uri="{BB962C8B-B14F-4D97-AF65-F5344CB8AC3E}">
        <p14:creationId xmlns:p14="http://schemas.microsoft.com/office/powerpoint/2010/main" val="11903184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5280"/>
            <a:ext cx="8229600" cy="853440"/>
          </a:xfrm>
        </p:spPr>
        <p:txBody>
          <a:bodyPr/>
          <a:lstStyle/>
          <a:p>
            <a:r>
              <a:rPr lang="en-US"/>
              <a:t>Nhận diện các thiết bị nhập xuất </a:t>
            </a:r>
            <a:endParaRPr lang="en-US" sz="3600" dirty="0"/>
          </a:p>
        </p:txBody>
      </p:sp>
      <p:sp>
        <p:nvSpPr>
          <p:cNvPr id="3" name="Content Placeholder 2"/>
          <p:cNvSpPr>
            <a:spLocks noGrp="1"/>
          </p:cNvSpPr>
          <p:nvPr>
            <p:ph idx="1"/>
          </p:nvPr>
        </p:nvSpPr>
        <p:spPr/>
        <p:txBody>
          <a:bodyPr/>
          <a:lstStyle/>
          <a:p>
            <a:pPr>
              <a:lnSpc>
                <a:spcPct val="110000"/>
              </a:lnSpc>
              <a:spcBef>
                <a:spcPts val="600"/>
              </a:spcBef>
            </a:pPr>
            <a:r>
              <a:rPr lang="vi-VN" sz="2400"/>
              <a:t>Sử dụng con trỏ chuột để chọn các mục:</a:t>
            </a:r>
          </a:p>
          <a:p>
            <a:pPr marL="682625" lvl="1" indent="-342900">
              <a:lnSpc>
                <a:spcPct val="110000"/>
              </a:lnSpc>
              <a:spcBef>
                <a:spcPts val="600"/>
              </a:spcBef>
              <a:buFont typeface="+mj-lt"/>
              <a:buAutoNum type="arabicPeriod"/>
            </a:pPr>
            <a:r>
              <a:rPr lang="en-US" sz="2000"/>
              <a:t>nắm lấy chuột trong lòng bàn tay, ngón trỏ đặt nhẹ </a:t>
            </a:r>
            <a:r>
              <a:rPr lang="en-US" sz="2000" smtClean="0"/>
              <a:t/>
            </a:r>
            <a:br>
              <a:rPr lang="en-US" sz="2000" smtClean="0"/>
            </a:br>
            <a:r>
              <a:rPr lang="en-US" sz="2000" smtClean="0"/>
              <a:t>lên </a:t>
            </a:r>
            <a:r>
              <a:rPr lang="en-US" sz="2000"/>
              <a:t>nút thứ nhất</a:t>
            </a:r>
            <a:endParaRPr lang="vi-VN" sz="2000"/>
          </a:p>
          <a:p>
            <a:pPr marL="682625" lvl="1" indent="-342900">
              <a:lnSpc>
                <a:spcPct val="110000"/>
              </a:lnSpc>
              <a:spcBef>
                <a:spcPts val="600"/>
              </a:spcBef>
              <a:buFont typeface="+mj-lt"/>
              <a:buAutoNum type="arabicPeriod"/>
            </a:pPr>
            <a:r>
              <a:rPr lang="en-US" sz="2000"/>
              <a:t>Khi bạn di chuyển chuột trên mặt bàn, con trỏ chuột </a:t>
            </a:r>
            <a:r>
              <a:rPr lang="en-US" sz="2000" smtClean="0"/>
              <a:t/>
            </a:r>
            <a:br>
              <a:rPr lang="en-US" sz="2000" smtClean="0"/>
            </a:br>
            <a:r>
              <a:rPr lang="en-US" sz="2000" smtClean="0"/>
              <a:t>sẽ </a:t>
            </a:r>
            <a:r>
              <a:rPr lang="en-US" sz="2000"/>
              <a:t>di chuyển tương ứng trên màn hình</a:t>
            </a:r>
            <a:endParaRPr lang="vi-VN" sz="2000"/>
          </a:p>
          <a:p>
            <a:pPr marL="682625" lvl="1" indent="-342900">
              <a:lnSpc>
                <a:spcPct val="110000"/>
              </a:lnSpc>
              <a:spcBef>
                <a:spcPts val="600"/>
              </a:spcBef>
              <a:buFont typeface="+mj-lt"/>
              <a:buAutoNum type="arabicPeriod"/>
            </a:pPr>
            <a:r>
              <a:rPr lang="en-US" sz="2000"/>
              <a:t>Nếu bạn hết chỗ di chuyển chuột thì nhấc chuột lên, đặt vào vị trí mới trên bàn và tiếp tục di chuyển chuột</a:t>
            </a:r>
            <a:endParaRPr lang="vi-VN" sz="2000"/>
          </a:p>
          <a:p>
            <a:pPr>
              <a:lnSpc>
                <a:spcPct val="110000"/>
              </a:lnSpc>
              <a:spcBef>
                <a:spcPts val="600"/>
              </a:spcBef>
            </a:pPr>
            <a:r>
              <a:rPr lang="en-US" sz="2400"/>
              <a:t>Để hủy một lựa chọn, nhấp chuột trái tại bất cứ điểm nào trên màn hình ngoài đối tượng đã lựa chọn.</a:t>
            </a:r>
            <a:endParaRPr lang="vi-VN" sz="2400"/>
          </a:p>
          <a:p>
            <a:pPr>
              <a:lnSpc>
                <a:spcPct val="110000"/>
              </a:lnSpc>
              <a:spcBef>
                <a:spcPts val="600"/>
              </a:spcBef>
            </a:pPr>
            <a:r>
              <a:rPr lang="en-US" sz="2400"/>
              <a:t>Chuột truyền thống có dây nối từ chuột cắm vào một cổng của máy tính</a:t>
            </a:r>
            <a:endParaRPr lang="vi-VN" sz="2400"/>
          </a:p>
          <a:p>
            <a:pPr>
              <a:lnSpc>
                <a:spcPct val="110000"/>
              </a:lnSpc>
              <a:spcBef>
                <a:spcPts val="600"/>
              </a:spcBef>
            </a:pPr>
            <a:r>
              <a:rPr lang="en-US" sz="2400"/>
              <a:t>Chuột không dây có thiết bị kết nối riêng cắm vào máy tính và nhận lệnh từ chuột</a:t>
            </a:r>
            <a:endParaRPr lang="en-US" sz="2400"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37</a:t>
            </a:fld>
            <a:endParaRPr lang="en-US" dirty="0"/>
          </a:p>
        </p:txBody>
      </p:sp>
      <p:pic>
        <p:nvPicPr>
          <p:cNvPr id="4" name="Picture 3"/>
          <p:cNvPicPr/>
          <p:nvPr/>
        </p:nvPicPr>
        <p:blipFill rotWithShape="1">
          <a:blip r:embed="rId3" cstate="print">
            <a:extLst>
              <a:ext uri="{28A0092B-C50C-407E-A947-70E740481C1C}">
                <a14:useLocalDpi xmlns:a14="http://schemas.microsoft.com/office/drawing/2010/main" val="0"/>
              </a:ext>
            </a:extLst>
          </a:blip>
          <a:srcRect r="10056"/>
          <a:stretch/>
        </p:blipFill>
        <p:spPr bwMode="auto">
          <a:xfrm>
            <a:off x="6951227" y="1554422"/>
            <a:ext cx="1557655" cy="12056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803685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95414" cy="1143000"/>
          </a:xfrm>
        </p:spPr>
        <p:txBody>
          <a:bodyPr/>
          <a:lstStyle/>
          <a:p>
            <a:pPr marL="0" indent="0"/>
            <a:r>
              <a:rPr lang="en-US" sz="4000"/>
              <a:t>Nhận diện các thiết bị nhập xuất </a:t>
            </a:r>
            <a:endParaRPr lang="en-US" sz="3800" dirty="0"/>
          </a:p>
        </p:txBody>
      </p:sp>
      <p:sp>
        <p:nvSpPr>
          <p:cNvPr id="3" name="Content Placeholder 2"/>
          <p:cNvSpPr>
            <a:spLocks noGrp="1"/>
          </p:cNvSpPr>
          <p:nvPr>
            <p:ph idx="1"/>
          </p:nvPr>
        </p:nvSpPr>
        <p:spPr>
          <a:xfrm>
            <a:off x="373063" y="1300163"/>
            <a:ext cx="8389937" cy="4963477"/>
          </a:xfrm>
        </p:spPr>
        <p:txBody>
          <a:bodyPr>
            <a:normAutofit fontScale="77500" lnSpcReduction="20000"/>
          </a:bodyPr>
          <a:lstStyle/>
          <a:p>
            <a:pPr>
              <a:lnSpc>
                <a:spcPct val="120000"/>
              </a:lnSpc>
              <a:spcBef>
                <a:spcPts val="600"/>
              </a:spcBef>
            </a:pPr>
            <a:r>
              <a:rPr lang="en-US" b="1"/>
              <a:t>Bảng cảm ứng (Touchpad)</a:t>
            </a:r>
            <a:r>
              <a:rPr lang="en-US" dirty="0"/>
              <a:t> </a:t>
            </a:r>
            <a:endParaRPr lang="en-US" b="1" dirty="0"/>
          </a:p>
          <a:p>
            <a:pPr lvl="1">
              <a:lnSpc>
                <a:spcPct val="120000"/>
              </a:lnSpc>
              <a:spcBef>
                <a:spcPts val="600"/>
              </a:spcBef>
            </a:pPr>
            <a:r>
              <a:rPr lang="en-US"/>
              <a:t>2 nút hoạt động tương tự như chuột trái và phải của </a:t>
            </a:r>
            <a:r>
              <a:rPr lang="en-US" smtClean="0"/>
              <a:t/>
            </a:r>
            <a:br>
              <a:rPr lang="en-US" smtClean="0"/>
            </a:br>
            <a:r>
              <a:rPr lang="en-US" smtClean="0"/>
              <a:t>chuột </a:t>
            </a:r>
            <a:r>
              <a:rPr lang="en-US"/>
              <a:t>máy tính</a:t>
            </a:r>
            <a:endParaRPr lang="vi-VN"/>
          </a:p>
          <a:p>
            <a:pPr lvl="1">
              <a:lnSpc>
                <a:spcPct val="120000"/>
              </a:lnSpc>
              <a:spcBef>
                <a:spcPts val="600"/>
              </a:spcBef>
            </a:pPr>
            <a:r>
              <a:rPr lang="en-US"/>
              <a:t>Để di chuyển con trỏ chuột khắp màn hình, đặt ngón </a:t>
            </a:r>
            <a:r>
              <a:rPr lang="en-US" smtClean="0"/>
              <a:t/>
            </a:r>
            <a:br>
              <a:rPr lang="en-US" smtClean="0"/>
            </a:br>
            <a:r>
              <a:rPr lang="en-US" smtClean="0"/>
              <a:t>tay </a:t>
            </a:r>
            <a:r>
              <a:rPr lang="en-US"/>
              <a:t>vào điểm bất kỳ trên bảng cảm ứng và trượt ngón tay trên đó theo hướng bạn muốn di chuyển con trỏ chuột</a:t>
            </a:r>
            <a:endParaRPr lang="vi-VN"/>
          </a:p>
          <a:p>
            <a:pPr lvl="1">
              <a:lnSpc>
                <a:spcPct val="120000"/>
              </a:lnSpc>
              <a:spcBef>
                <a:spcPts val="600"/>
              </a:spcBef>
            </a:pPr>
            <a:r>
              <a:rPr lang="en-US"/>
              <a:t>Để lựa chọn một đối tượng, di chuyển chuột đến đối tượng đó rồi gõ một lần lên bảng cảm ứng hoặc nhấp phím bên trái ở phía dưới bảng cảm ứng</a:t>
            </a:r>
            <a:endParaRPr lang="vi-VN"/>
          </a:p>
          <a:p>
            <a:pPr lvl="1"/>
            <a:r>
              <a:rPr lang="vi-VN"/>
              <a:t>Để kích hoạt một đối tượng, đặt con trỏ chuột vào đối tượng rồi gõ 2 cái liên tục vào bảng cảm ứng hoặc or nhấp đúp vào nút bên trái dưới bảng cảm ứng.</a:t>
            </a:r>
          </a:p>
          <a:p>
            <a:pPr lvl="1"/>
            <a:r>
              <a:rPr lang="en-US"/>
              <a:t>Để kéo một đối tượng, đặt chuột vào đối tượng, nhấn phím</a:t>
            </a:r>
            <a:r>
              <a:rPr lang="vi-VN" smtClean="0"/>
              <a:t> </a:t>
            </a:r>
            <a:r>
              <a:rPr lang="vi-VN"/>
              <a:t>Ctrl </a:t>
            </a:r>
            <a:r>
              <a:rPr lang="en-US" smtClean="0"/>
              <a:t>rồi </a:t>
            </a:r>
            <a:r>
              <a:rPr lang="en-US"/>
              <a:t>di tay trên bảng cảm ứng tới vị trí mong muốn</a:t>
            </a:r>
            <a:endParaRPr lang="vi-VN"/>
          </a:p>
          <a:p>
            <a:pPr lvl="1">
              <a:lnSpc>
                <a:spcPct val="120000"/>
              </a:lnSpc>
              <a:spcBef>
                <a:spcPts val="600"/>
              </a:spcBef>
            </a:pPr>
            <a:r>
              <a:rPr lang="en-US"/>
              <a:t>Để hiển thị menu rút gọn, đặt trỏ chuột vào đối tượng rồi nhấp nút phải dưới bảng cảm ứng</a:t>
            </a:r>
            <a:endParaRPr lang="en-US" dirty="0"/>
          </a:p>
        </p:txBody>
      </p:sp>
      <p:pic>
        <p:nvPicPr>
          <p:cNvPr id="4" name="Picture 3" descr="iStock_000008178289XSmall cropped"/>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17080" y="1385424"/>
            <a:ext cx="1497472" cy="1191073"/>
          </a:xfrm>
          <a:prstGeom prst="rect">
            <a:avLst/>
          </a:prstGeom>
          <a:noFill/>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38</a:t>
            </a:fld>
            <a:endParaRPr lang="en-US" dirty="0"/>
          </a:p>
        </p:txBody>
      </p:sp>
    </p:spTree>
    <p:extLst>
      <p:ext uri="{BB962C8B-B14F-4D97-AF65-F5344CB8AC3E}">
        <p14:creationId xmlns:p14="http://schemas.microsoft.com/office/powerpoint/2010/main" val="15509403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a:t>Nhận diện các thiết bị nhập xuất </a:t>
            </a:r>
            <a:endParaRPr lang="en-US" sz="3800" dirty="0"/>
          </a:p>
        </p:txBody>
      </p:sp>
      <p:sp>
        <p:nvSpPr>
          <p:cNvPr id="3" name="Content Placeholder 2"/>
          <p:cNvSpPr>
            <a:spLocks noGrp="1"/>
          </p:cNvSpPr>
          <p:nvPr>
            <p:ph idx="1"/>
          </p:nvPr>
        </p:nvSpPr>
        <p:spPr>
          <a:xfrm>
            <a:off x="373063" y="1300162"/>
            <a:ext cx="8385175" cy="5156201"/>
          </a:xfrm>
        </p:spPr>
        <p:txBody>
          <a:bodyPr>
            <a:normAutofit lnSpcReduction="10000"/>
          </a:bodyPr>
          <a:lstStyle/>
          <a:p>
            <a:r>
              <a:rPr lang="en-US" b="1" dirty="0"/>
              <a:t>Stylus</a:t>
            </a:r>
            <a:r>
              <a:rPr lang="en-US" dirty="0"/>
              <a:t> </a:t>
            </a:r>
            <a:endParaRPr lang="en-US" b="1" dirty="0"/>
          </a:p>
          <a:p>
            <a:pPr lvl="1"/>
            <a:r>
              <a:rPr lang="en-US"/>
              <a:t>Bút stulys là một thiết bị nhập trông giống như một cây </a:t>
            </a:r>
            <a:r>
              <a:rPr lang="vi-VN"/>
              <a:t>bút </a:t>
            </a:r>
          </a:p>
          <a:p>
            <a:pPr lvl="1"/>
            <a:r>
              <a:rPr lang="vi-VN"/>
              <a:t>Sử dụng </a:t>
            </a:r>
            <a:r>
              <a:rPr lang="en-US"/>
              <a:t>để chọn hoặt kích hoạt một mục </a:t>
            </a:r>
            <a:r>
              <a:rPr lang="en-US" smtClean="0"/>
              <a:t>trên</a:t>
            </a:r>
            <a:br>
              <a:rPr lang="en-US" smtClean="0"/>
            </a:br>
            <a:r>
              <a:rPr lang="en-US" smtClean="0"/>
              <a:t>một </a:t>
            </a:r>
            <a:r>
              <a:rPr lang="en-US"/>
              <a:t>thiết bị có màn hình cảm ứng</a:t>
            </a:r>
            <a:endParaRPr lang="vi-VN"/>
          </a:p>
          <a:p>
            <a:pPr lvl="1"/>
            <a:r>
              <a:rPr lang="en-US"/>
              <a:t>Ấn bút stylus nhẹ nhàng trên vùng lựa chọn trên màn hình bạn muốn chọn hoặt kích hoạt.</a:t>
            </a:r>
            <a:endParaRPr lang="vi-VN"/>
          </a:p>
          <a:p>
            <a:pPr lvl="1"/>
            <a:r>
              <a:rPr lang="en-US"/>
              <a:t>Các thiết bị trỏ loại này thường được thiết kế trong hình dạng một cây viết nhưng cũng có thể có nhiều loại thiết kế khác </a:t>
            </a:r>
            <a:endParaRPr lang="vi-VN"/>
          </a:p>
          <a:p>
            <a:pPr lvl="2"/>
            <a:r>
              <a:rPr lang="en-US"/>
              <a:t>có thể được xem như là một một chiếc bút kỹ thuật </a:t>
            </a:r>
            <a:r>
              <a:rPr lang="en-US" smtClean="0"/>
              <a:t>số (digital writer)</a:t>
            </a:r>
            <a:endParaRPr lang="en-US" dirty="0"/>
          </a:p>
        </p:txBody>
      </p:sp>
      <p:pic>
        <p:nvPicPr>
          <p:cNvPr id="4" name="Picture 3"/>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854" t="7882" r="14207" b="5558"/>
          <a:stretch/>
        </p:blipFill>
        <p:spPr bwMode="auto">
          <a:xfrm>
            <a:off x="6940867" y="2276791"/>
            <a:ext cx="1704340" cy="1247775"/>
          </a:xfrm>
          <a:prstGeom prst="rect">
            <a:avLst/>
          </a:prstGeom>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9123099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3063" y="1299600"/>
            <a:ext cx="8385175" cy="4968678"/>
          </a:xfrm>
        </p:spPr>
        <p:txBody>
          <a:bodyPr>
            <a:noAutofit/>
          </a:bodyPr>
          <a:lstStyle/>
          <a:p>
            <a:pPr>
              <a:lnSpc>
                <a:spcPct val="120000"/>
              </a:lnSpc>
            </a:pPr>
            <a:r>
              <a:rPr lang="en-US" b="1" dirty="0" err="1"/>
              <a:t>Máy</a:t>
            </a:r>
            <a:r>
              <a:rPr lang="en-US" b="1" dirty="0"/>
              <a:t> </a:t>
            </a:r>
            <a:r>
              <a:rPr lang="en-US" b="1" dirty="0" err="1"/>
              <a:t>tính</a:t>
            </a:r>
            <a:r>
              <a:rPr lang="en-US" b="1" dirty="0"/>
              <a:t> </a:t>
            </a:r>
            <a:r>
              <a:rPr lang="en-US" b="1" dirty="0" err="1"/>
              <a:t>xách</a:t>
            </a:r>
            <a:r>
              <a:rPr lang="en-US" b="1" dirty="0"/>
              <a:t> </a:t>
            </a:r>
            <a:r>
              <a:rPr lang="en-US" b="1" dirty="0" err="1"/>
              <a:t>tay</a:t>
            </a:r>
            <a:r>
              <a:rPr lang="en-US" b="1" dirty="0"/>
              <a:t> (Notebook hay Laptop) </a:t>
            </a:r>
            <a:endParaRPr lang="en-US" b="1" dirty="0" smtClean="0"/>
          </a:p>
          <a:p>
            <a:pPr lvl="1">
              <a:lnSpc>
                <a:spcPct val="120000"/>
              </a:lnSpc>
            </a:pPr>
            <a:r>
              <a:rPr lang="en-US" sz="2000" dirty="0" err="1" smtClean="0"/>
              <a:t>Được</a:t>
            </a:r>
            <a:r>
              <a:rPr lang="en-US" sz="2000" dirty="0" smtClean="0"/>
              <a:t> </a:t>
            </a:r>
            <a:r>
              <a:rPr lang="en-US" sz="2000" dirty="0" err="1"/>
              <a:t>thiết</a:t>
            </a:r>
            <a:r>
              <a:rPr lang="en-US" sz="2000" dirty="0"/>
              <a:t> </a:t>
            </a:r>
            <a:r>
              <a:rPr lang="en-US" sz="2000" dirty="0" err="1"/>
              <a:t>kế</a:t>
            </a:r>
            <a:r>
              <a:rPr lang="en-US" sz="2000" dirty="0"/>
              <a:t> </a:t>
            </a:r>
            <a:r>
              <a:rPr lang="en-US" sz="2000" dirty="0" err="1"/>
              <a:t>đủ</a:t>
            </a:r>
            <a:r>
              <a:rPr lang="en-US" sz="2000" dirty="0"/>
              <a:t> </a:t>
            </a:r>
            <a:r>
              <a:rPr lang="en-US" sz="2000" dirty="0" err="1"/>
              <a:t>nhỏ</a:t>
            </a:r>
            <a:r>
              <a:rPr lang="en-US" sz="2000" dirty="0"/>
              <a:t> </a:t>
            </a:r>
            <a:r>
              <a:rPr lang="en-US" sz="2000" dirty="0" err="1"/>
              <a:t>và</a:t>
            </a:r>
            <a:r>
              <a:rPr lang="en-US" sz="2000" dirty="0"/>
              <a:t> </a:t>
            </a:r>
            <a:r>
              <a:rPr lang="en-US" sz="2000" dirty="0" err="1"/>
              <a:t>nhẹ</a:t>
            </a:r>
            <a:r>
              <a:rPr lang="en-US" sz="2000" dirty="0"/>
              <a:t> </a:t>
            </a:r>
            <a:r>
              <a:rPr lang="en-US" sz="2000" dirty="0" err="1"/>
              <a:t>để</a:t>
            </a:r>
            <a:r>
              <a:rPr lang="en-US" sz="2000" dirty="0"/>
              <a:t> </a:t>
            </a:r>
            <a:r>
              <a:rPr lang="en-US" sz="2000" dirty="0" err="1"/>
              <a:t>có</a:t>
            </a:r>
            <a:r>
              <a:rPr lang="en-US" sz="2000" dirty="0"/>
              <a:t> </a:t>
            </a:r>
            <a:r>
              <a:rPr lang="en-US" sz="2000" dirty="0" err="1"/>
              <a:t>thể</a:t>
            </a:r>
            <a:r>
              <a:rPr lang="en-US" sz="2000" dirty="0"/>
              <a:t> </a:t>
            </a:r>
            <a:r>
              <a:rPr lang="en-US" sz="2000" dirty="0" err="1"/>
              <a:t>đặt</a:t>
            </a:r>
            <a:r>
              <a:rPr lang="en-US" sz="2000" dirty="0"/>
              <a:t> </a:t>
            </a:r>
            <a:r>
              <a:rPr lang="en-US" sz="2000" dirty="0" err="1"/>
              <a:t>trên</a:t>
            </a:r>
            <a:r>
              <a:rPr lang="en-US" sz="2000" dirty="0"/>
              <a:t> </a:t>
            </a:r>
            <a:r>
              <a:rPr lang="en-US" sz="2000" dirty="0" err="1"/>
              <a:t>đùi</a:t>
            </a:r>
            <a:r>
              <a:rPr lang="en-US" sz="2000" dirty="0"/>
              <a:t> </a:t>
            </a:r>
            <a:r>
              <a:rPr lang="en-US" sz="2000" dirty="0" err="1"/>
              <a:t>của</a:t>
            </a:r>
            <a:r>
              <a:rPr lang="en-US" sz="2000" dirty="0"/>
              <a:t> </a:t>
            </a:r>
            <a:r>
              <a:rPr lang="en-US" sz="2000" dirty="0" err="1"/>
              <a:t>người</a:t>
            </a:r>
            <a:r>
              <a:rPr lang="en-US" sz="2000" dirty="0"/>
              <a:t> </a:t>
            </a:r>
            <a:r>
              <a:rPr lang="en-US" sz="2000" dirty="0" err="1"/>
              <a:t>dùng</a:t>
            </a:r>
            <a:endParaRPr lang="vi-VN" sz="2300" dirty="0"/>
          </a:p>
          <a:p>
            <a:pPr lvl="1">
              <a:lnSpc>
                <a:spcPct val="120000"/>
              </a:lnSpc>
            </a:pPr>
            <a:r>
              <a:rPr lang="en-US" sz="2000" dirty="0" err="1"/>
              <a:t>H</a:t>
            </a:r>
            <a:r>
              <a:rPr lang="en-US" sz="2000" dirty="0" err="1" smtClean="0"/>
              <a:t>ệ</a:t>
            </a:r>
            <a:r>
              <a:rPr lang="en-US" sz="2000" dirty="0" smtClean="0"/>
              <a:t> </a:t>
            </a:r>
            <a:r>
              <a:rPr lang="en-US" sz="2000" dirty="0" err="1"/>
              <a:t>thống</a:t>
            </a:r>
            <a:r>
              <a:rPr lang="en-US" sz="2000" dirty="0"/>
              <a:t> </a:t>
            </a:r>
            <a:r>
              <a:rPr lang="en-US" sz="2000" dirty="0" err="1" smtClean="0"/>
              <a:t>được</a:t>
            </a:r>
            <a:r>
              <a:rPr lang="en-US" sz="2000" dirty="0" smtClean="0"/>
              <a:t> </a:t>
            </a:r>
            <a:r>
              <a:rPr lang="en-US" sz="2000" dirty="0" err="1"/>
              <a:t>khép</a:t>
            </a:r>
            <a:r>
              <a:rPr lang="en-US" sz="2000" dirty="0"/>
              <a:t> </a:t>
            </a:r>
            <a:r>
              <a:rPr lang="en-US" sz="2000" dirty="0" err="1"/>
              <a:t>kín</a:t>
            </a:r>
            <a:r>
              <a:rPr lang="en-US" sz="2000" dirty="0"/>
              <a:t> </a:t>
            </a:r>
            <a:r>
              <a:rPr lang="en-US" sz="2000" dirty="0" err="1"/>
              <a:t>và</a:t>
            </a:r>
            <a:r>
              <a:rPr lang="en-US" sz="2000" dirty="0"/>
              <a:t> </a:t>
            </a:r>
            <a:r>
              <a:rPr lang="en-US" sz="2000" dirty="0" err="1"/>
              <a:t>bao</a:t>
            </a:r>
            <a:r>
              <a:rPr lang="en-US" sz="2000" dirty="0"/>
              <a:t> </a:t>
            </a:r>
            <a:r>
              <a:rPr lang="en-US" sz="2000" dirty="0" err="1"/>
              <a:t>gồm</a:t>
            </a:r>
            <a:r>
              <a:rPr lang="en-US" sz="2000" dirty="0"/>
              <a:t> </a:t>
            </a:r>
            <a:r>
              <a:rPr lang="en-US" sz="2000" dirty="0" err="1"/>
              <a:t>hầu</a:t>
            </a:r>
            <a:r>
              <a:rPr lang="en-US" sz="2000" dirty="0"/>
              <a:t> </a:t>
            </a:r>
            <a:r>
              <a:rPr lang="en-US" sz="2000" dirty="0" err="1"/>
              <a:t>hết</a:t>
            </a:r>
            <a:r>
              <a:rPr lang="en-US" sz="2000" dirty="0"/>
              <a:t> </a:t>
            </a:r>
            <a:r>
              <a:rPr lang="en-US" sz="2000" dirty="0" err="1"/>
              <a:t>các</a:t>
            </a:r>
            <a:r>
              <a:rPr lang="en-US" sz="2000" dirty="0"/>
              <a:t> </a:t>
            </a:r>
            <a:r>
              <a:rPr lang="en-US" sz="2000" dirty="0" err="1"/>
              <a:t>thành</a:t>
            </a:r>
            <a:r>
              <a:rPr lang="en-US" sz="2000" dirty="0"/>
              <a:t> </a:t>
            </a:r>
            <a:r>
              <a:rPr lang="en-US" sz="2000" dirty="0" err="1"/>
              <a:t>phần</a:t>
            </a:r>
            <a:r>
              <a:rPr lang="en-US" sz="2000" dirty="0"/>
              <a:t> </a:t>
            </a:r>
            <a:r>
              <a:rPr lang="en-US" sz="2000" dirty="0" err="1"/>
              <a:t>được</a:t>
            </a:r>
            <a:r>
              <a:rPr lang="en-US" sz="2000" dirty="0"/>
              <a:t> </a:t>
            </a:r>
            <a:r>
              <a:rPr lang="en-US" sz="2000" dirty="0" err="1"/>
              <a:t>tìm</a:t>
            </a:r>
            <a:r>
              <a:rPr lang="en-US" sz="2000" dirty="0"/>
              <a:t> </a:t>
            </a:r>
            <a:r>
              <a:rPr lang="en-US" sz="2000" dirty="0" err="1"/>
              <a:t>thấy</a:t>
            </a:r>
            <a:r>
              <a:rPr lang="en-US" sz="2000" dirty="0"/>
              <a:t> </a:t>
            </a:r>
            <a:r>
              <a:rPr lang="en-US" sz="2000" dirty="0" err="1"/>
              <a:t>trong</a:t>
            </a:r>
            <a:r>
              <a:rPr lang="en-US" sz="2000" dirty="0"/>
              <a:t> </a:t>
            </a:r>
            <a:r>
              <a:rPr lang="en-US" sz="2000" dirty="0" err="1"/>
              <a:t>một</a:t>
            </a:r>
            <a:r>
              <a:rPr lang="en-US" sz="2000" dirty="0"/>
              <a:t> </a:t>
            </a:r>
            <a:r>
              <a:rPr lang="en-US" sz="2000" dirty="0" err="1"/>
              <a:t>mô</a:t>
            </a:r>
            <a:r>
              <a:rPr lang="en-US" sz="2000" dirty="0"/>
              <a:t> </a:t>
            </a:r>
            <a:r>
              <a:rPr lang="en-US" sz="2000" dirty="0" err="1"/>
              <a:t>hình</a:t>
            </a:r>
            <a:r>
              <a:rPr lang="en-US" sz="2000" dirty="0"/>
              <a:t> </a:t>
            </a:r>
            <a:r>
              <a:rPr lang="en-US" sz="2000" dirty="0" err="1"/>
              <a:t>máy</a:t>
            </a:r>
            <a:r>
              <a:rPr lang="en-US" sz="2000" dirty="0"/>
              <a:t> </a:t>
            </a:r>
            <a:r>
              <a:rPr lang="en-US" sz="2000" dirty="0" err="1"/>
              <a:t>tính</a:t>
            </a:r>
            <a:r>
              <a:rPr lang="en-US" sz="2000" dirty="0"/>
              <a:t> </a:t>
            </a:r>
            <a:r>
              <a:rPr lang="en-US" sz="2000" dirty="0" err="1"/>
              <a:t>để</a:t>
            </a:r>
            <a:r>
              <a:rPr lang="en-US" sz="2000" dirty="0"/>
              <a:t> </a:t>
            </a:r>
            <a:r>
              <a:rPr lang="en-US" sz="2000" dirty="0" err="1"/>
              <a:t>bàn</a:t>
            </a:r>
            <a:r>
              <a:rPr lang="en-US" sz="2000" dirty="0" smtClean="0"/>
              <a:t>, </a:t>
            </a:r>
            <a:r>
              <a:rPr lang="en-US" sz="2000" dirty="0" err="1" smtClean="0"/>
              <a:t>và</a:t>
            </a:r>
            <a:r>
              <a:rPr lang="en-US" sz="2000" dirty="0" smtClean="0"/>
              <a:t> pin </a:t>
            </a:r>
            <a:r>
              <a:rPr lang="en-US" sz="2000" dirty="0" err="1"/>
              <a:t>có</a:t>
            </a:r>
            <a:r>
              <a:rPr lang="en-US" sz="2000" dirty="0"/>
              <a:t> </a:t>
            </a:r>
            <a:r>
              <a:rPr lang="en-US" sz="2000" dirty="0" err="1"/>
              <a:t>thể</a:t>
            </a:r>
            <a:r>
              <a:rPr lang="en-US" sz="2000" dirty="0"/>
              <a:t> </a:t>
            </a:r>
            <a:r>
              <a:rPr lang="en-US" sz="2000" dirty="0" err="1"/>
              <a:t>sạc</a:t>
            </a:r>
            <a:r>
              <a:rPr lang="en-US" sz="2000" dirty="0"/>
              <a:t> </a:t>
            </a:r>
            <a:r>
              <a:rPr lang="en-US" sz="2000" dirty="0" err="1"/>
              <a:t>lại</a:t>
            </a:r>
            <a:r>
              <a:rPr lang="en-US" sz="2000" dirty="0"/>
              <a:t> </a:t>
            </a:r>
            <a:r>
              <a:rPr lang="en-US" sz="2000" dirty="0" err="1"/>
              <a:t>được</a:t>
            </a:r>
            <a:r>
              <a:rPr lang="en-US" sz="2000" dirty="0"/>
              <a:t> </a:t>
            </a:r>
            <a:r>
              <a:rPr lang="en-US" sz="2000" dirty="0" err="1"/>
              <a:t>tính</a:t>
            </a:r>
            <a:r>
              <a:rPr lang="en-US" sz="2000" dirty="0"/>
              <a:t> </a:t>
            </a:r>
            <a:r>
              <a:rPr lang="en-US" sz="2000" dirty="0" err="1"/>
              <a:t>từ</a:t>
            </a:r>
            <a:r>
              <a:rPr lang="en-US" sz="2000" dirty="0"/>
              <a:t> </a:t>
            </a:r>
            <a:r>
              <a:rPr lang="en-US" sz="2000" dirty="0" err="1"/>
              <a:t>một</a:t>
            </a:r>
            <a:r>
              <a:rPr lang="en-US" sz="2000" dirty="0"/>
              <a:t> </a:t>
            </a:r>
            <a:r>
              <a:rPr lang="en-US" sz="2000" dirty="0" err="1"/>
              <a:t>bộ</a:t>
            </a:r>
            <a:r>
              <a:rPr lang="en-US" sz="2000" dirty="0"/>
              <a:t> </a:t>
            </a:r>
            <a:r>
              <a:rPr lang="en-US" sz="2000" dirty="0" err="1"/>
              <a:t>chuyển</a:t>
            </a:r>
            <a:r>
              <a:rPr lang="en-US" sz="2000" dirty="0"/>
              <a:t> </a:t>
            </a:r>
            <a:r>
              <a:rPr lang="en-US" sz="2000" dirty="0" err="1"/>
              <a:t>đổi</a:t>
            </a:r>
            <a:r>
              <a:rPr lang="en-US" sz="2000" dirty="0"/>
              <a:t> AC</a:t>
            </a:r>
            <a:endParaRPr lang="vi-VN" sz="2300" dirty="0"/>
          </a:p>
          <a:p>
            <a:pPr lvl="1">
              <a:lnSpc>
                <a:spcPct val="120000"/>
              </a:lnSpc>
            </a:pPr>
            <a:r>
              <a:rPr lang="en-US" sz="2000" dirty="0" err="1"/>
              <a:t>Ưu</a:t>
            </a:r>
            <a:r>
              <a:rPr lang="en-US" sz="2000" dirty="0"/>
              <a:t> </a:t>
            </a:r>
            <a:r>
              <a:rPr lang="en-US" sz="2000" dirty="0" err="1"/>
              <a:t>điểm</a:t>
            </a:r>
            <a:r>
              <a:rPr lang="en-US" sz="2000" dirty="0"/>
              <a:t> </a:t>
            </a:r>
            <a:r>
              <a:rPr lang="en-US" sz="2000" dirty="0" err="1"/>
              <a:t>chính</a:t>
            </a:r>
            <a:r>
              <a:rPr lang="en-US" sz="2000" dirty="0"/>
              <a:t> </a:t>
            </a:r>
            <a:r>
              <a:rPr lang="en-US" sz="2000" dirty="0" err="1"/>
              <a:t>trong</a:t>
            </a:r>
            <a:r>
              <a:rPr lang="en-US" sz="2000" dirty="0"/>
              <a:t> </a:t>
            </a:r>
            <a:r>
              <a:rPr lang="en-US" sz="2000" dirty="0" err="1"/>
              <a:t>việc</a:t>
            </a:r>
            <a:r>
              <a:rPr lang="en-US" sz="2000" dirty="0"/>
              <a:t> </a:t>
            </a:r>
            <a:r>
              <a:rPr lang="en-US" sz="2000" dirty="0" err="1"/>
              <a:t>sử</a:t>
            </a:r>
            <a:r>
              <a:rPr lang="en-US" sz="2000" dirty="0"/>
              <a:t> </a:t>
            </a:r>
            <a:r>
              <a:rPr lang="en-US" sz="2000" dirty="0" err="1"/>
              <a:t>dụng</a:t>
            </a:r>
            <a:r>
              <a:rPr lang="en-US" sz="2000" dirty="0"/>
              <a:t> </a:t>
            </a:r>
            <a:r>
              <a:rPr lang="en-US" sz="2000" dirty="0" err="1"/>
              <a:t>một</a:t>
            </a:r>
            <a:r>
              <a:rPr lang="en-US" sz="2000" dirty="0"/>
              <a:t> </a:t>
            </a:r>
            <a:r>
              <a:rPr lang="en-US" sz="2000" dirty="0" err="1"/>
              <a:t>máy</a:t>
            </a:r>
            <a:r>
              <a:rPr lang="en-US" sz="2000" dirty="0"/>
              <a:t> </a:t>
            </a:r>
            <a:r>
              <a:rPr lang="en-US" sz="2000" dirty="0" err="1"/>
              <a:t>tính</a:t>
            </a:r>
            <a:r>
              <a:rPr lang="en-US" sz="2000" dirty="0"/>
              <a:t> </a:t>
            </a:r>
            <a:r>
              <a:rPr lang="en-US" sz="2000" dirty="0" err="1"/>
              <a:t>xách</a:t>
            </a:r>
            <a:r>
              <a:rPr lang="en-US" sz="2000" dirty="0"/>
              <a:t> </a:t>
            </a:r>
            <a:r>
              <a:rPr lang="en-US" sz="2000" dirty="0" err="1"/>
              <a:t>tay</a:t>
            </a:r>
            <a:r>
              <a:rPr lang="en-US" sz="2000" dirty="0"/>
              <a:t> </a:t>
            </a:r>
            <a:r>
              <a:rPr lang="en-US" sz="2000" dirty="0" err="1"/>
              <a:t>là</a:t>
            </a:r>
            <a:r>
              <a:rPr lang="en-US" sz="2000" dirty="0"/>
              <a:t> </a:t>
            </a:r>
            <a:r>
              <a:rPr lang="en-US" sz="2000" dirty="0" err="1"/>
              <a:t>tính</a:t>
            </a:r>
            <a:r>
              <a:rPr lang="en-US" sz="2000" dirty="0"/>
              <a:t> di </a:t>
            </a:r>
            <a:r>
              <a:rPr lang="en-US" sz="2000" dirty="0" err="1"/>
              <a:t>động</a:t>
            </a:r>
            <a:r>
              <a:rPr lang="en-US" sz="2000" dirty="0"/>
              <a:t> </a:t>
            </a:r>
            <a:r>
              <a:rPr lang="en-US" sz="2000" dirty="0" err="1"/>
              <a:t>của</a:t>
            </a:r>
            <a:r>
              <a:rPr lang="en-US" sz="2000" dirty="0"/>
              <a:t> </a:t>
            </a:r>
            <a:r>
              <a:rPr lang="en-US" sz="2000" dirty="0" err="1" smtClean="0"/>
              <a:t>nó</a:t>
            </a:r>
            <a:r>
              <a:rPr lang="vi-VN" sz="2000" dirty="0" smtClean="0"/>
              <a:t> và </a:t>
            </a:r>
            <a:r>
              <a:rPr lang="en-US" sz="2000" dirty="0" err="1"/>
              <a:t>việc</a:t>
            </a:r>
            <a:r>
              <a:rPr lang="en-US" sz="2000" dirty="0"/>
              <a:t> </a:t>
            </a:r>
            <a:r>
              <a:rPr lang="en-US" sz="2000" dirty="0" err="1"/>
              <a:t>tiêu</a:t>
            </a:r>
            <a:r>
              <a:rPr lang="en-US" sz="2000" dirty="0"/>
              <a:t> </a:t>
            </a:r>
            <a:r>
              <a:rPr lang="en-US" sz="2000" dirty="0" err="1"/>
              <a:t>thụ</a:t>
            </a:r>
            <a:r>
              <a:rPr lang="en-US" sz="2000" dirty="0"/>
              <a:t> </a:t>
            </a:r>
            <a:r>
              <a:rPr lang="en-US" sz="2000" dirty="0" err="1"/>
              <a:t>điện</a:t>
            </a:r>
            <a:r>
              <a:rPr lang="en-US" sz="2000" dirty="0"/>
              <a:t> </a:t>
            </a:r>
            <a:r>
              <a:rPr lang="en-US" sz="2000" dirty="0" err="1"/>
              <a:t>năng</a:t>
            </a:r>
            <a:r>
              <a:rPr lang="en-US" sz="2000" dirty="0"/>
              <a:t> </a:t>
            </a:r>
            <a:r>
              <a:rPr lang="en-US" sz="2000" dirty="0" err="1"/>
              <a:t>của</a:t>
            </a:r>
            <a:r>
              <a:rPr lang="en-US" sz="2000" dirty="0"/>
              <a:t> </a:t>
            </a:r>
            <a:r>
              <a:rPr lang="en-US" sz="2000" dirty="0" err="1"/>
              <a:t>máy</a:t>
            </a:r>
            <a:r>
              <a:rPr lang="en-US" sz="2000" dirty="0"/>
              <a:t> </a:t>
            </a:r>
            <a:r>
              <a:rPr lang="en-US" sz="2000" dirty="0" err="1"/>
              <a:t>tính</a:t>
            </a:r>
            <a:r>
              <a:rPr lang="en-US" sz="2000" dirty="0"/>
              <a:t> </a:t>
            </a:r>
            <a:r>
              <a:rPr lang="en-US" sz="2000" dirty="0" err="1"/>
              <a:t>xách</a:t>
            </a:r>
            <a:r>
              <a:rPr lang="en-US" sz="2000" dirty="0"/>
              <a:t> </a:t>
            </a:r>
            <a:r>
              <a:rPr lang="en-US" sz="2000" dirty="0" err="1"/>
              <a:t>tay</a:t>
            </a:r>
            <a:r>
              <a:rPr lang="en-US" sz="2000" dirty="0"/>
              <a:t> </a:t>
            </a:r>
            <a:r>
              <a:rPr lang="en-US" sz="2000" dirty="0" err="1"/>
              <a:t>được</a:t>
            </a:r>
            <a:r>
              <a:rPr lang="en-US" sz="2000" dirty="0"/>
              <a:t> </a:t>
            </a:r>
            <a:r>
              <a:rPr lang="en-US" sz="2000" dirty="0" err="1"/>
              <a:t>xem</a:t>
            </a:r>
            <a:r>
              <a:rPr lang="en-US" sz="2000" dirty="0"/>
              <a:t> </a:t>
            </a:r>
            <a:r>
              <a:rPr lang="en-US" sz="2000" dirty="0" err="1"/>
              <a:t>là</a:t>
            </a:r>
            <a:r>
              <a:rPr lang="en-US" sz="2000" dirty="0"/>
              <a:t> "</a:t>
            </a:r>
            <a:r>
              <a:rPr lang="en-US" sz="2000" dirty="0" err="1"/>
              <a:t>xanh</a:t>
            </a:r>
            <a:r>
              <a:rPr lang="en-US" sz="2000" dirty="0"/>
              <a:t> </a:t>
            </a:r>
            <a:r>
              <a:rPr lang="en-US" sz="2000" dirty="0" err="1"/>
              <a:t>hơn</a:t>
            </a:r>
            <a:r>
              <a:rPr lang="en-US" sz="2000" dirty="0"/>
              <a:t>" so </a:t>
            </a:r>
            <a:r>
              <a:rPr lang="en-US" sz="2000" dirty="0" err="1"/>
              <a:t>với</a:t>
            </a:r>
            <a:r>
              <a:rPr lang="en-US" sz="2000" dirty="0"/>
              <a:t> </a:t>
            </a:r>
            <a:r>
              <a:rPr lang="en-US" sz="2000" dirty="0" err="1"/>
              <a:t>máy</a:t>
            </a:r>
            <a:r>
              <a:rPr lang="en-US" sz="2000" dirty="0"/>
              <a:t> </a:t>
            </a:r>
            <a:r>
              <a:rPr lang="en-US" sz="2000" dirty="0" err="1"/>
              <a:t>tính</a:t>
            </a:r>
            <a:r>
              <a:rPr lang="en-US" sz="2000" dirty="0"/>
              <a:t> </a:t>
            </a:r>
            <a:r>
              <a:rPr lang="en-US" sz="2000" dirty="0" err="1"/>
              <a:t>để</a:t>
            </a:r>
            <a:r>
              <a:rPr lang="en-US" sz="2000" dirty="0"/>
              <a:t> </a:t>
            </a:r>
            <a:r>
              <a:rPr lang="en-US" sz="2000" dirty="0" err="1"/>
              <a:t>bàn</a:t>
            </a:r>
            <a:endParaRPr lang="vi-VN" sz="2300" dirty="0"/>
          </a:p>
          <a:p>
            <a:pPr lvl="1">
              <a:lnSpc>
                <a:spcPct val="120000"/>
              </a:lnSpc>
            </a:pPr>
            <a:r>
              <a:rPr lang="en-US" sz="2000" dirty="0" err="1"/>
              <a:t>C</a:t>
            </a:r>
            <a:r>
              <a:rPr lang="en-US" sz="2000" dirty="0" err="1" smtClean="0"/>
              <a:t>ó</a:t>
            </a:r>
            <a:r>
              <a:rPr lang="en-US" sz="2000" dirty="0" smtClean="0"/>
              <a:t> </a:t>
            </a:r>
            <a:r>
              <a:rPr lang="en-US" sz="2000" dirty="0" err="1"/>
              <a:t>thể</a:t>
            </a:r>
            <a:r>
              <a:rPr lang="en-US" sz="2000" dirty="0"/>
              <a:t> </a:t>
            </a:r>
            <a:r>
              <a:rPr lang="en-US" sz="2000" dirty="0" err="1"/>
              <a:t>mua</a:t>
            </a:r>
            <a:r>
              <a:rPr lang="en-US" sz="2000" dirty="0"/>
              <a:t> </a:t>
            </a:r>
            <a:r>
              <a:rPr lang="en-US" sz="2000" dirty="0" err="1"/>
              <a:t>một</a:t>
            </a:r>
            <a:r>
              <a:rPr lang="en-US" sz="2000" dirty="0"/>
              <a:t> </a:t>
            </a:r>
            <a:r>
              <a:rPr lang="en-US" sz="2000" dirty="0" err="1"/>
              <a:t>số</a:t>
            </a:r>
            <a:r>
              <a:rPr lang="en-US" sz="2000" dirty="0"/>
              <a:t> </a:t>
            </a:r>
            <a:r>
              <a:rPr lang="en-US" sz="2000" dirty="0" err="1"/>
              <a:t>phụ</a:t>
            </a:r>
            <a:r>
              <a:rPr lang="en-US" sz="2000" dirty="0"/>
              <a:t> </a:t>
            </a:r>
            <a:r>
              <a:rPr lang="en-US" sz="2000" dirty="0" err="1"/>
              <a:t>kiện</a:t>
            </a:r>
            <a:r>
              <a:rPr lang="en-US" sz="2000" dirty="0"/>
              <a:t> </a:t>
            </a:r>
            <a:r>
              <a:rPr lang="en-US" sz="2000" dirty="0" err="1"/>
              <a:t>để</a:t>
            </a:r>
            <a:r>
              <a:rPr lang="en-US" sz="2000" dirty="0"/>
              <a:t> </a:t>
            </a:r>
            <a:r>
              <a:rPr lang="en-US" sz="2000" dirty="0" err="1"/>
              <a:t>nâng</a:t>
            </a:r>
            <a:r>
              <a:rPr lang="en-US" sz="2000" dirty="0"/>
              <a:t> </a:t>
            </a:r>
            <a:r>
              <a:rPr lang="en-US" sz="2000" dirty="0" err="1"/>
              <a:t>cao</a:t>
            </a:r>
            <a:r>
              <a:rPr lang="en-US" sz="2000" dirty="0"/>
              <a:t> </a:t>
            </a:r>
            <a:r>
              <a:rPr lang="en-US" sz="2000" dirty="0" err="1"/>
              <a:t>khả</a:t>
            </a:r>
            <a:r>
              <a:rPr lang="en-US" sz="2000" dirty="0"/>
              <a:t> </a:t>
            </a:r>
            <a:r>
              <a:rPr lang="en-US" sz="2000" dirty="0" err="1"/>
              <a:t>năng</a:t>
            </a:r>
            <a:r>
              <a:rPr lang="en-US" sz="2000" dirty="0"/>
              <a:t> </a:t>
            </a:r>
            <a:r>
              <a:rPr lang="en-US" sz="2000" dirty="0" err="1"/>
              <a:t>tính</a:t>
            </a:r>
            <a:r>
              <a:rPr lang="en-US" sz="2000" dirty="0"/>
              <a:t> </a:t>
            </a:r>
            <a:r>
              <a:rPr lang="en-US" sz="2000" dirty="0" err="1"/>
              <a:t>toán</a:t>
            </a:r>
            <a:r>
              <a:rPr lang="en-US" sz="2000" dirty="0"/>
              <a:t> </a:t>
            </a:r>
            <a:endParaRPr lang="vi-VN" sz="2000" dirty="0" smtClean="0"/>
          </a:p>
          <a:p>
            <a:pPr lvl="1">
              <a:lnSpc>
                <a:spcPct val="120000"/>
              </a:lnSpc>
            </a:pPr>
            <a:r>
              <a:rPr lang="en-US" sz="2000" dirty="0" err="1"/>
              <a:t>C</a:t>
            </a:r>
            <a:r>
              <a:rPr lang="en-US" sz="2000" dirty="0" err="1" smtClean="0"/>
              <a:t>ó</a:t>
            </a:r>
            <a:r>
              <a:rPr lang="en-US" sz="2000" dirty="0" smtClean="0"/>
              <a:t> </a:t>
            </a:r>
            <a:r>
              <a:rPr lang="en-US" sz="2000" dirty="0" err="1"/>
              <a:t>thể</a:t>
            </a:r>
            <a:r>
              <a:rPr lang="en-US" sz="2000" dirty="0"/>
              <a:t> </a:t>
            </a:r>
            <a:r>
              <a:rPr lang="en-US" sz="2000" dirty="0" err="1"/>
              <a:t>mua</a:t>
            </a:r>
            <a:r>
              <a:rPr lang="en-US" sz="2000" dirty="0"/>
              <a:t> </a:t>
            </a:r>
            <a:r>
              <a:rPr lang="en-US" sz="2000" dirty="0" err="1"/>
              <a:t>một</a:t>
            </a:r>
            <a:r>
              <a:rPr lang="en-US" sz="2000" dirty="0"/>
              <a:t> </a:t>
            </a:r>
            <a:r>
              <a:rPr lang="en-US" sz="2000" dirty="0" err="1"/>
              <a:t>máy</a:t>
            </a:r>
            <a:r>
              <a:rPr lang="en-US" sz="2000" dirty="0"/>
              <a:t> </a:t>
            </a:r>
            <a:r>
              <a:rPr lang="en-US" sz="2000" dirty="0" err="1"/>
              <a:t>tính</a:t>
            </a:r>
            <a:r>
              <a:rPr lang="en-US" sz="2000" dirty="0"/>
              <a:t> </a:t>
            </a:r>
            <a:r>
              <a:rPr lang="en-US" sz="2000" dirty="0" err="1"/>
              <a:t>xách</a:t>
            </a:r>
            <a:r>
              <a:rPr lang="en-US" sz="2000" dirty="0"/>
              <a:t> </a:t>
            </a:r>
            <a:r>
              <a:rPr lang="en-US" sz="2000" dirty="0" err="1"/>
              <a:t>tay</a:t>
            </a:r>
            <a:r>
              <a:rPr lang="en-US" sz="2000" dirty="0"/>
              <a:t> </a:t>
            </a:r>
            <a:r>
              <a:rPr lang="en-US" sz="2000" dirty="0" err="1"/>
              <a:t>cho</a:t>
            </a:r>
            <a:r>
              <a:rPr lang="en-US" sz="2000" dirty="0"/>
              <a:t> </a:t>
            </a:r>
            <a:r>
              <a:rPr lang="en-US" sz="2000" dirty="0" err="1"/>
              <a:t>một</a:t>
            </a:r>
            <a:r>
              <a:rPr lang="en-US" sz="2000" dirty="0"/>
              <a:t> </a:t>
            </a:r>
            <a:r>
              <a:rPr lang="en-US" sz="2000" dirty="0" err="1"/>
              <a:t>trong</a:t>
            </a:r>
            <a:r>
              <a:rPr lang="en-US" sz="2000" dirty="0"/>
              <a:t> </a:t>
            </a:r>
            <a:r>
              <a:rPr lang="en-US" sz="2000" dirty="0" err="1"/>
              <a:t>hai</a:t>
            </a:r>
            <a:r>
              <a:rPr lang="en-US" sz="2000" dirty="0"/>
              <a:t> </a:t>
            </a:r>
            <a:r>
              <a:rPr lang="en-US" sz="2000" dirty="0" err="1"/>
              <a:t>môi</a:t>
            </a:r>
            <a:r>
              <a:rPr lang="en-US" sz="2000" dirty="0"/>
              <a:t> </a:t>
            </a:r>
            <a:r>
              <a:rPr lang="en-US" sz="2000" dirty="0" err="1"/>
              <a:t>trường</a:t>
            </a:r>
            <a:r>
              <a:rPr lang="en-US" sz="2000" dirty="0"/>
              <a:t> </a:t>
            </a:r>
            <a:r>
              <a:rPr lang="en-US" sz="2000" dirty="0" err="1"/>
              <a:t>của</a:t>
            </a:r>
            <a:r>
              <a:rPr lang="en-US" sz="2000" dirty="0"/>
              <a:t> PC </a:t>
            </a:r>
            <a:r>
              <a:rPr lang="en-US" sz="2000" dirty="0" err="1"/>
              <a:t>hoặc</a:t>
            </a:r>
            <a:r>
              <a:rPr lang="en-US" sz="2000" dirty="0"/>
              <a:t> Apple</a:t>
            </a:r>
            <a:r>
              <a:rPr lang="vi-VN" sz="2300" dirty="0" smtClean="0"/>
              <a:t> </a:t>
            </a:r>
            <a:endParaRPr lang="en-US" sz="2300"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4916580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a:t> Sử dụng Microphone</a:t>
            </a:r>
            <a:r>
              <a:rPr lang="en-US" dirty="0"/>
              <a:t> </a:t>
            </a:r>
            <a:endParaRPr lang="en-US" b="1" dirty="0"/>
          </a:p>
          <a:p>
            <a:pPr lvl="1"/>
            <a:r>
              <a:rPr lang="en-US"/>
              <a:t>G</a:t>
            </a:r>
            <a:r>
              <a:rPr lang="en-US" smtClean="0"/>
              <a:t>hi </a:t>
            </a:r>
            <a:r>
              <a:rPr lang="en-US"/>
              <a:t>âm và chuyển những âm thanh đó sang </a:t>
            </a:r>
            <a:r>
              <a:rPr lang="en-US" smtClean="0"/>
              <a:t>dạng</a:t>
            </a:r>
            <a:br>
              <a:rPr lang="en-US" smtClean="0"/>
            </a:br>
            <a:r>
              <a:rPr lang="en-US" smtClean="0"/>
              <a:t>số </a:t>
            </a:r>
            <a:r>
              <a:rPr lang="en-US"/>
              <a:t>hóa để sử dụng trên máy tính</a:t>
            </a:r>
            <a:endParaRPr lang="vi-VN"/>
          </a:p>
          <a:p>
            <a:pPr lvl="1"/>
            <a:r>
              <a:rPr lang="en-US"/>
              <a:t>Phần mềm chuyên dụng thậm chí còn có thể nhận </a:t>
            </a:r>
            <a:r>
              <a:rPr lang="en-US" smtClean="0"/>
              <a:t/>
            </a:r>
            <a:br>
              <a:rPr lang="en-US" smtClean="0"/>
            </a:br>
            <a:r>
              <a:rPr lang="en-US" smtClean="0"/>
              <a:t>dạng </a:t>
            </a:r>
            <a:r>
              <a:rPr lang="en-US"/>
              <a:t>giọng nói của bạn rồi chuyển những gì bạn nói sang dạng văn bản hiện trên màn hình.</a:t>
            </a:r>
            <a:endParaRPr lang="vi-VN"/>
          </a:p>
          <a:p>
            <a:pPr lvl="1"/>
            <a:r>
              <a:rPr lang="en-US" smtClean="0"/>
              <a:t>Thường </a:t>
            </a:r>
            <a:r>
              <a:rPr lang="en-US"/>
              <a:t>không bao gồm trong máy tính để bàn mặc dù các máy notebook thế hệ mới đều có gắn sẵn thiết bị này</a:t>
            </a:r>
            <a:endParaRPr lang="en-US" dirty="0"/>
          </a:p>
        </p:txBody>
      </p:sp>
      <p:pic>
        <p:nvPicPr>
          <p:cNvPr id="4" name="Picture 3" descr="iStock_000001735665XSmall cropped"/>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5405" y="1631950"/>
            <a:ext cx="1001395" cy="1622425"/>
          </a:xfrm>
          <a:prstGeom prst="rect">
            <a:avLst/>
          </a:prstGeom>
          <a:noFill/>
        </p:spPr>
      </p:pic>
      <p:sp>
        <p:nvSpPr>
          <p:cNvPr id="6" name="Title 1"/>
          <p:cNvSpPr txBox="1">
            <a:spLocks/>
          </p:cNvSpPr>
          <p:nvPr/>
        </p:nvSpPr>
        <p:spPr>
          <a:xfrm>
            <a:off x="457200" y="273600"/>
            <a:ext cx="8229600" cy="1143000"/>
          </a:xfrm>
          <a:prstGeom prst="rect">
            <a:avLst/>
          </a:prstGeom>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r>
              <a:rPr lang="en-US" sz="3600">
                <a:latin typeface="Cambria" panose="02040503050406030204" pitchFamily="18" charset="0"/>
              </a:rPr>
              <a:t>Nhận diện các thiết bị nhập xuất </a:t>
            </a:r>
            <a:endParaRPr lang="en-US" sz="3800" dirty="0">
              <a:latin typeface="Cambria" panose="02040503050406030204" pitchFamily="18" charset="0"/>
            </a:endParaRPr>
          </a:p>
        </p:txBody>
      </p:sp>
      <p:sp>
        <p:nvSpPr>
          <p:cNvPr id="2" name="Footer Placeholder 1"/>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27934977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063" y="1300162"/>
            <a:ext cx="8385175" cy="5024438"/>
          </a:xfrm>
        </p:spPr>
        <p:txBody>
          <a:bodyPr>
            <a:normAutofit lnSpcReduction="10000"/>
          </a:bodyPr>
          <a:lstStyle/>
          <a:p>
            <a:r>
              <a:rPr lang="en-US" b="1"/>
              <a:t>Tìm hiểu về màn hình (Monitor)</a:t>
            </a:r>
            <a:endParaRPr lang="vi-VN" b="1"/>
          </a:p>
          <a:p>
            <a:pPr lvl="1">
              <a:lnSpc>
                <a:spcPct val="120000"/>
              </a:lnSpc>
              <a:spcBef>
                <a:spcPts val="600"/>
              </a:spcBef>
            </a:pPr>
            <a:r>
              <a:rPr lang="en-US"/>
              <a:t>C</a:t>
            </a:r>
            <a:r>
              <a:rPr lang="en-US" smtClean="0"/>
              <a:t>ó </a:t>
            </a:r>
            <a:r>
              <a:rPr lang="en-US"/>
              <a:t>một công tắc nguồn cũng như nút kiểm </a:t>
            </a:r>
            <a:r>
              <a:rPr lang="en-US" smtClean="0"/>
              <a:t>soát</a:t>
            </a:r>
            <a:br>
              <a:rPr lang="en-US" smtClean="0"/>
            </a:br>
            <a:r>
              <a:rPr lang="en-US" smtClean="0"/>
              <a:t>độ </a:t>
            </a:r>
            <a:r>
              <a:rPr lang="en-US"/>
              <a:t>sáng tối và tương phản để điều chỉnh hình </a:t>
            </a:r>
            <a:r>
              <a:rPr lang="en-US" smtClean="0"/>
              <a:t/>
            </a:r>
            <a:br>
              <a:rPr lang="en-US" smtClean="0"/>
            </a:br>
            <a:r>
              <a:rPr lang="en-US" smtClean="0"/>
              <a:t>ảnh </a:t>
            </a:r>
            <a:r>
              <a:rPr lang="en-US"/>
              <a:t>trên màn hình</a:t>
            </a:r>
            <a:endParaRPr lang="vi-VN"/>
          </a:p>
          <a:p>
            <a:pPr lvl="1">
              <a:lnSpc>
                <a:spcPct val="120000"/>
              </a:lnSpc>
              <a:spcBef>
                <a:spcPts val="600"/>
              </a:spcBef>
            </a:pPr>
            <a:r>
              <a:rPr lang="en-US"/>
              <a:t>C</a:t>
            </a:r>
            <a:r>
              <a:rPr lang="en-US" smtClean="0"/>
              <a:t>ó </a:t>
            </a:r>
            <a:r>
              <a:rPr lang="en-US"/>
              <a:t>nhiều kích thước, độ phân giải và loại khác nhau</a:t>
            </a:r>
            <a:endParaRPr lang="vi-VN"/>
          </a:p>
          <a:p>
            <a:pPr lvl="2">
              <a:lnSpc>
                <a:spcPct val="120000"/>
              </a:lnSpc>
              <a:spcBef>
                <a:spcPts val="600"/>
              </a:spcBef>
            </a:pPr>
            <a:r>
              <a:rPr lang="vi-VN"/>
              <a:t>Màn hình càng lớn, </a:t>
            </a:r>
            <a:r>
              <a:rPr lang="vi-VN" smtClean="0"/>
              <a:t>hình </a:t>
            </a:r>
            <a:r>
              <a:rPr lang="vi-VN"/>
              <a:t>ảnh càng lớn </a:t>
            </a:r>
            <a:r>
              <a:rPr lang="vi-VN" smtClean="0"/>
              <a:t>và </a:t>
            </a:r>
            <a:r>
              <a:rPr lang="vi-VN"/>
              <a:t>đắt tiền hơn</a:t>
            </a:r>
          </a:p>
          <a:p>
            <a:pPr lvl="2">
              <a:lnSpc>
                <a:spcPct val="120000"/>
              </a:lnSpc>
              <a:spcBef>
                <a:spcPts val="600"/>
              </a:spcBef>
            </a:pPr>
            <a:r>
              <a:rPr lang="vi-VN"/>
              <a:t>Độ phân giải </a:t>
            </a:r>
            <a:r>
              <a:rPr lang="en-US"/>
              <a:t>(</a:t>
            </a:r>
            <a:r>
              <a:rPr lang="en-US" i="1"/>
              <a:t>Resolution</a:t>
            </a:r>
            <a:r>
              <a:rPr lang="en-US"/>
              <a:t>) là năng lực hiển thị hình ảnh của màn hình, là một thước đo dựa trên độ rõ và sắc nét, và là một yếu tố quyết định giá của sản phẩm</a:t>
            </a:r>
            <a:endParaRPr lang="vi-VN"/>
          </a:p>
          <a:p>
            <a:pPr lvl="1">
              <a:lnSpc>
                <a:spcPct val="120000"/>
              </a:lnSpc>
              <a:spcBef>
                <a:spcPts val="600"/>
              </a:spcBef>
            </a:pPr>
            <a:r>
              <a:rPr lang="en-US"/>
              <a:t>Màn hình phẳng trở nên phổ biến nhờ kích cỡ và công nghệ cảm ứng</a:t>
            </a:r>
            <a:endParaRPr lang="en-US" dirty="0" smtClean="0"/>
          </a:p>
        </p:txBody>
      </p:sp>
      <p:pic>
        <p:nvPicPr>
          <p:cNvPr id="4" name="Picture 3"/>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787" r="9502"/>
          <a:stretch/>
        </p:blipFill>
        <p:spPr bwMode="auto">
          <a:xfrm>
            <a:off x="7072630" y="1598295"/>
            <a:ext cx="1597660" cy="1431290"/>
          </a:xfrm>
          <a:prstGeom prst="rect">
            <a:avLst/>
          </a:prstGeom>
          <a:ln>
            <a:noFill/>
          </a:ln>
          <a:extLst>
            <a:ext uri="{53640926-AAD7-44D8-BBD7-CCE9431645EC}">
              <a14:shadowObscured xmlns:a14="http://schemas.microsoft.com/office/drawing/2010/main"/>
            </a:ext>
          </a:extLst>
        </p:spPr>
      </p:pic>
      <p:sp>
        <p:nvSpPr>
          <p:cNvPr id="6" name="Title 1"/>
          <p:cNvSpPr txBox="1">
            <a:spLocks/>
          </p:cNvSpPr>
          <p:nvPr/>
        </p:nvSpPr>
        <p:spPr>
          <a:xfrm>
            <a:off x="457200" y="273600"/>
            <a:ext cx="8229600" cy="1143000"/>
          </a:xfrm>
          <a:prstGeom prst="rect">
            <a:avLst/>
          </a:prstGeom>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r>
              <a:rPr lang="en-US" sz="3600">
                <a:latin typeface="Cambria" panose="02040503050406030204" pitchFamily="18" charset="0"/>
              </a:rPr>
              <a:t>Nhận diện các thiết bị nhập xuất </a:t>
            </a:r>
            <a:endParaRPr lang="en-US" sz="3800" dirty="0">
              <a:latin typeface="Cambria" panose="02040503050406030204" pitchFamily="18" charset="0"/>
            </a:endParaRPr>
          </a:p>
        </p:txBody>
      </p:sp>
      <p:sp>
        <p:nvSpPr>
          <p:cNvPr id="2" name="Footer Placeholder 1"/>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spTree>
    <p:extLst>
      <p:ext uri="{BB962C8B-B14F-4D97-AF65-F5344CB8AC3E}">
        <p14:creationId xmlns:p14="http://schemas.microsoft.com/office/powerpoint/2010/main" val="26149927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nSpc>
                <a:spcPct val="120000"/>
              </a:lnSpc>
              <a:spcBef>
                <a:spcPts val="700"/>
              </a:spcBef>
            </a:pPr>
            <a:r>
              <a:rPr lang="en-US" b="1"/>
              <a:t>Sử dụng máy in (Printer) </a:t>
            </a:r>
          </a:p>
          <a:p>
            <a:pPr lvl="1">
              <a:lnSpc>
                <a:spcPct val="120000"/>
              </a:lnSpc>
              <a:spcBef>
                <a:spcPts val="700"/>
              </a:spcBef>
            </a:pPr>
            <a:r>
              <a:rPr lang="en-US"/>
              <a:t>Nhiều người sắm máy in phun dùng tại nhà để in </a:t>
            </a:r>
            <a:r>
              <a:rPr lang="en-US" smtClean="0"/>
              <a:t>các</a:t>
            </a:r>
            <a:br>
              <a:rPr lang="en-US" smtClean="0"/>
            </a:br>
            <a:r>
              <a:rPr lang="en-US" smtClean="0"/>
              <a:t>tài </a:t>
            </a:r>
            <a:r>
              <a:rPr lang="en-US"/>
              <a:t>liệu đơn giản</a:t>
            </a:r>
            <a:endParaRPr lang="vi-VN" smtClean="0"/>
          </a:p>
          <a:p>
            <a:pPr lvl="2">
              <a:lnSpc>
                <a:spcPct val="120000"/>
              </a:lnSpc>
              <a:spcBef>
                <a:spcPts val="700"/>
              </a:spcBef>
            </a:pPr>
            <a:r>
              <a:rPr lang="vi-VN" smtClean="0"/>
              <a:t>Chi </a:t>
            </a:r>
            <a:r>
              <a:rPr lang="vi-VN"/>
              <a:t>phí thấp hơn</a:t>
            </a:r>
          </a:p>
          <a:p>
            <a:pPr lvl="2">
              <a:lnSpc>
                <a:spcPct val="120000"/>
              </a:lnSpc>
              <a:spcBef>
                <a:spcPts val="700"/>
              </a:spcBef>
            </a:pPr>
            <a:r>
              <a:rPr lang="vi-VN"/>
              <a:t>Chất lượng in tốt và có thể in nhiều trang mỗi phút</a:t>
            </a:r>
          </a:p>
          <a:p>
            <a:pPr lvl="1">
              <a:lnSpc>
                <a:spcPct val="120000"/>
              </a:lnSpc>
              <a:spcBef>
                <a:spcPts val="700"/>
              </a:spcBef>
            </a:pPr>
            <a:r>
              <a:rPr lang="vi-VN"/>
              <a:t>Nếu có số lượng lớn về yêu cầu in ấn, </a:t>
            </a:r>
            <a:r>
              <a:rPr lang="en-US"/>
              <a:t>một chiếc máy in laze có thể thiết lập trong mạng để nhiều người có thể dùng chung thiết bị này</a:t>
            </a:r>
            <a:endParaRPr lang="vi-VN"/>
          </a:p>
          <a:p>
            <a:pPr lvl="2">
              <a:lnSpc>
                <a:spcPct val="120000"/>
              </a:lnSpc>
              <a:spcBef>
                <a:spcPts val="700"/>
              </a:spcBef>
            </a:pPr>
            <a:r>
              <a:rPr lang="en-US"/>
              <a:t>C</a:t>
            </a:r>
            <a:r>
              <a:rPr lang="en-US" smtClean="0"/>
              <a:t>ó </a:t>
            </a:r>
            <a:r>
              <a:rPr lang="en-US"/>
              <a:t>thể chọn máy in đen trắng hoặc máy in màu</a:t>
            </a:r>
            <a:endParaRPr lang="vi-VN"/>
          </a:p>
          <a:p>
            <a:pPr lvl="2">
              <a:lnSpc>
                <a:spcPct val="120000"/>
              </a:lnSpc>
              <a:spcBef>
                <a:spcPts val="700"/>
              </a:spcBef>
            </a:pPr>
            <a:r>
              <a:rPr lang="en-US"/>
              <a:t>C</a:t>
            </a:r>
            <a:r>
              <a:rPr lang="en-US" smtClean="0"/>
              <a:t>ó </a:t>
            </a:r>
            <a:r>
              <a:rPr lang="en-US"/>
              <a:t>thể có vài khay đựng giấy kích cỡ khác nhau</a:t>
            </a:r>
            <a:endParaRPr lang="vi-VN"/>
          </a:p>
          <a:p>
            <a:pPr lvl="1">
              <a:lnSpc>
                <a:spcPct val="120000"/>
              </a:lnSpc>
              <a:spcBef>
                <a:spcPts val="700"/>
              </a:spcBef>
            </a:pPr>
            <a:r>
              <a:rPr lang="en-US"/>
              <a:t>Các loại máy in khác dành cho các mục đích cụ thể </a:t>
            </a:r>
            <a:endParaRPr lang="vi-VN"/>
          </a:p>
          <a:p>
            <a:pPr lvl="2">
              <a:lnSpc>
                <a:spcPct val="120000"/>
              </a:lnSpc>
              <a:spcBef>
                <a:spcPts val="700"/>
              </a:spcBef>
            </a:pPr>
            <a:r>
              <a:rPr lang="vi-VN"/>
              <a:t>Máy </a:t>
            </a:r>
            <a:r>
              <a:rPr lang="vi-VN" smtClean="0"/>
              <a:t>vẽ</a:t>
            </a:r>
            <a:r>
              <a:rPr lang="en-US" smtClean="0"/>
              <a:t> (plotter)</a:t>
            </a:r>
            <a:r>
              <a:rPr lang="vi-VN" smtClean="0"/>
              <a:t>, </a:t>
            </a:r>
            <a:r>
              <a:rPr lang="vi-VN"/>
              <a:t>máy in </a:t>
            </a:r>
            <a:r>
              <a:rPr lang="vi-VN" smtClean="0"/>
              <a:t>ảnh</a:t>
            </a:r>
            <a:r>
              <a:rPr lang="en-US" smtClean="0"/>
              <a:t> (</a:t>
            </a:r>
            <a:r>
              <a:rPr lang="en-US"/>
              <a:t>photo printer</a:t>
            </a:r>
            <a:r>
              <a:rPr lang="en-US" smtClean="0"/>
              <a:t>)</a:t>
            </a:r>
            <a:r>
              <a:rPr lang="vi-VN" smtClean="0"/>
              <a:t>, </a:t>
            </a:r>
            <a:r>
              <a:rPr lang="vi-VN"/>
              <a:t>máy </a:t>
            </a:r>
            <a:r>
              <a:rPr lang="vi-VN" smtClean="0"/>
              <a:t>in</a:t>
            </a:r>
            <a:r>
              <a:rPr lang="en-US" smtClean="0"/>
              <a:t> </a:t>
            </a:r>
            <a:r>
              <a:rPr lang="vi-VN" smtClean="0"/>
              <a:t>tất cả</a:t>
            </a:r>
            <a:r>
              <a:rPr lang="en-US" smtClean="0"/>
              <a:t> </a:t>
            </a:r>
            <a:r>
              <a:rPr lang="vi-VN" smtClean="0"/>
              <a:t>trong</a:t>
            </a:r>
            <a:r>
              <a:rPr lang="en-US" smtClean="0"/>
              <a:t> </a:t>
            </a:r>
            <a:r>
              <a:rPr lang="vi-VN" smtClean="0"/>
              <a:t>một</a:t>
            </a:r>
            <a:r>
              <a:rPr lang="en-US" smtClean="0"/>
              <a:t> (all-in-one printer)</a:t>
            </a:r>
            <a:endParaRPr lang="en-US" dirty="0"/>
          </a:p>
        </p:txBody>
      </p:sp>
      <p:pic>
        <p:nvPicPr>
          <p:cNvPr id="4" name="Picture 3"/>
          <p:cNvPicPr/>
          <p:nvPr/>
        </p:nvPicPr>
        <p:blipFill rotWithShape="1">
          <a:blip r:embed="rId3" cstate="print">
            <a:extLst>
              <a:ext uri="{28A0092B-C50C-407E-A947-70E740481C1C}">
                <a14:useLocalDpi xmlns:a14="http://schemas.microsoft.com/office/drawing/2010/main" val="0"/>
              </a:ext>
            </a:extLst>
          </a:blip>
          <a:srcRect l="14282" t="5208" r="11707" b="5392"/>
          <a:stretch/>
        </p:blipFill>
        <p:spPr>
          <a:xfrm>
            <a:off x="7548929" y="1442457"/>
            <a:ext cx="1008828" cy="1283855"/>
          </a:xfrm>
          <a:prstGeom prst="rect">
            <a:avLst/>
          </a:prstGeom>
        </p:spPr>
      </p:pic>
      <p:pic>
        <p:nvPicPr>
          <p:cNvPr id="5" name="Picture 4" descr="iStock_000009460595XSmall cropped"/>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11683" y="4157980"/>
            <a:ext cx="1646555" cy="146240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457200" y="273600"/>
            <a:ext cx="8229600" cy="853451"/>
          </a:xfrm>
          <a:prstGeom prst="rect">
            <a:avLst/>
          </a:prstGeom>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r>
              <a:rPr lang="en-US" sz="3600">
                <a:latin typeface="Cambria" panose="02040503050406030204" pitchFamily="18" charset="0"/>
              </a:rPr>
              <a:t>Nhận diện các thiết bị nhập xuất </a:t>
            </a:r>
            <a:endParaRPr lang="en-US" sz="3800" dirty="0">
              <a:latin typeface="Cambria" panose="02040503050406030204" pitchFamily="18" charset="0"/>
            </a:endParaRPr>
          </a:p>
        </p:txBody>
      </p:sp>
      <p:sp>
        <p:nvSpPr>
          <p:cNvPr id="2" name="Footer Placeholder 1"/>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9376359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063" y="1300162"/>
            <a:ext cx="8385175" cy="5395913"/>
          </a:xfrm>
        </p:spPr>
        <p:txBody>
          <a:bodyPr>
            <a:normAutofit fontScale="92500" lnSpcReduction="20000"/>
          </a:bodyPr>
          <a:lstStyle/>
          <a:p>
            <a:pPr>
              <a:lnSpc>
                <a:spcPct val="120000"/>
              </a:lnSpc>
            </a:pPr>
            <a:r>
              <a:rPr lang="en-US" b="1"/>
              <a:t>Sử dụng máy chiếu (Projector)</a:t>
            </a:r>
            <a:r>
              <a:rPr lang="en-US" dirty="0"/>
              <a:t> </a:t>
            </a:r>
            <a:endParaRPr lang="en-US" b="1" dirty="0"/>
          </a:p>
          <a:p>
            <a:pPr lvl="1">
              <a:lnSpc>
                <a:spcPct val="120000"/>
              </a:lnSpc>
            </a:pPr>
            <a:r>
              <a:rPr lang="en-US"/>
              <a:t>H</a:t>
            </a:r>
            <a:r>
              <a:rPr lang="en-US" smtClean="0"/>
              <a:t>ầu </a:t>
            </a:r>
            <a:r>
              <a:rPr lang="en-US"/>
              <a:t>hết các bài thuyết trình chuyên nghiệp được trình bày cho người tham dự bằng cách sử dụng một máy chiếu kết nối với máy tính</a:t>
            </a:r>
            <a:endParaRPr lang="vi-VN"/>
          </a:p>
          <a:p>
            <a:pPr lvl="1">
              <a:lnSpc>
                <a:spcPct val="120000"/>
              </a:lnSpc>
            </a:pPr>
            <a:r>
              <a:rPr lang="en-US"/>
              <a:t>hiển thị bài thuyết trình trên một bề mặt rộng như là một màn hình hay một bức tường</a:t>
            </a:r>
            <a:endParaRPr lang="vi-VN"/>
          </a:p>
          <a:p>
            <a:pPr lvl="1">
              <a:lnSpc>
                <a:spcPct val="120000"/>
              </a:lnSpc>
            </a:pPr>
            <a:r>
              <a:rPr lang="en-US"/>
              <a:t>Đầu ra có thể đi trực tiếp đến cả màn hình máy tính xách tay và một máy chiếu</a:t>
            </a:r>
            <a:endParaRPr lang="vi-VN"/>
          </a:p>
          <a:p>
            <a:pPr lvl="2">
              <a:lnSpc>
                <a:spcPct val="120000"/>
              </a:lnSpc>
            </a:pPr>
            <a:r>
              <a:rPr lang="en-US"/>
              <a:t>người trình bày chú thích và điều hướng các slide trực tiếp trên máy tính xách tay trong khi sự quan tâm của người tham dự tập trung vào màn hình trình chiếu</a:t>
            </a:r>
            <a:endParaRPr lang="vi-VN"/>
          </a:p>
          <a:p>
            <a:pPr lvl="1">
              <a:lnSpc>
                <a:spcPct val="120000"/>
              </a:lnSpc>
            </a:pPr>
            <a:r>
              <a:rPr lang="vi-VN"/>
              <a:t>Kích thước khác nhau, tính di động và độ phân giải</a:t>
            </a:r>
          </a:p>
          <a:p>
            <a:pPr lvl="1">
              <a:lnSpc>
                <a:spcPct val="120000"/>
              </a:lnSpc>
            </a:pPr>
            <a:r>
              <a:rPr lang="en-US" smtClean="0"/>
              <a:t>Kết nối </a:t>
            </a:r>
            <a:r>
              <a:rPr lang="en-US"/>
              <a:t>với máy tính xách tay hoặc máy tính để bàn bằng cách sử dụng một cáp video chuẩn</a:t>
            </a:r>
            <a:endParaRPr lang="en-US" dirty="0"/>
          </a:p>
        </p:txBody>
      </p:sp>
      <p:sp>
        <p:nvSpPr>
          <p:cNvPr id="5" name="Title 1"/>
          <p:cNvSpPr txBox="1">
            <a:spLocks/>
          </p:cNvSpPr>
          <p:nvPr/>
        </p:nvSpPr>
        <p:spPr>
          <a:xfrm>
            <a:off x="457200" y="273600"/>
            <a:ext cx="8229600" cy="853451"/>
          </a:xfrm>
          <a:prstGeom prst="rect">
            <a:avLst/>
          </a:prstGeom>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r>
              <a:rPr lang="en-US" sz="3600">
                <a:latin typeface="Cambria" panose="02040503050406030204" pitchFamily="18" charset="0"/>
              </a:rPr>
              <a:t>Nhận diện các thiết bị nhập xuất </a:t>
            </a:r>
            <a:endParaRPr lang="en-US" sz="3800" dirty="0">
              <a:latin typeface="Cambria" panose="02040503050406030204" pitchFamily="18" charset="0"/>
            </a:endParaRPr>
          </a:p>
        </p:txBody>
      </p:sp>
      <p:sp>
        <p:nvSpPr>
          <p:cNvPr id="2" name="Footer Placeholder 1"/>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6843523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063" y="1300163"/>
            <a:ext cx="8385175" cy="5145087"/>
          </a:xfrm>
        </p:spPr>
        <p:txBody>
          <a:bodyPr>
            <a:normAutofit/>
          </a:bodyPr>
          <a:lstStyle/>
          <a:p>
            <a:r>
              <a:rPr lang="en-US" b="1"/>
              <a:t>Sử dụng loa (Speaker) </a:t>
            </a:r>
            <a:r>
              <a:rPr lang="en-US" dirty="0"/>
              <a:t> </a:t>
            </a:r>
            <a:endParaRPr lang="en-US" b="1" dirty="0"/>
          </a:p>
          <a:p>
            <a:pPr lvl="1"/>
            <a:r>
              <a:rPr lang="en-US"/>
              <a:t>Loa phát đi âm thanh lưu dưới dạng các tập </a:t>
            </a:r>
            <a:r>
              <a:rPr lang="en-US" smtClean="0"/>
              <a:t>tin</a:t>
            </a:r>
            <a:br>
              <a:rPr lang="en-US" smtClean="0"/>
            </a:br>
            <a:r>
              <a:rPr lang="en-US" smtClean="0"/>
              <a:t>số </a:t>
            </a:r>
            <a:r>
              <a:rPr lang="en-US"/>
              <a:t>hóa trên máy tính</a:t>
            </a:r>
            <a:endParaRPr lang="vi-VN"/>
          </a:p>
          <a:p>
            <a:pPr lvl="1"/>
            <a:r>
              <a:rPr lang="en-US"/>
              <a:t>Các định dạng âm thanh khác nhau </a:t>
            </a:r>
            <a:r>
              <a:rPr lang="en-US" smtClean="0"/>
              <a:t>và </a:t>
            </a:r>
            <a:r>
              <a:rPr lang="en-US"/>
              <a:t>các định dạng tập tin được dùng để lưu nhạc có thể quyết định chất lượng của tập tin âm thanh</a:t>
            </a:r>
            <a:endParaRPr lang="vi-VN"/>
          </a:p>
          <a:p>
            <a:pPr lvl="2"/>
            <a:r>
              <a:rPr lang="vi-VN" smtClean="0"/>
              <a:t>C</a:t>
            </a:r>
            <a:r>
              <a:rPr lang="en-US" smtClean="0"/>
              <a:t>hất </a:t>
            </a:r>
            <a:r>
              <a:rPr lang="en-US"/>
              <a:t>lượng của loa cũng ảnh hưởng đến trải nghiệm âm thanh của người dùng</a:t>
            </a:r>
            <a:endParaRPr lang="vi-VN"/>
          </a:p>
          <a:p>
            <a:pPr lvl="1"/>
            <a:r>
              <a:rPr lang="en-US"/>
              <a:t>Một bộ loa có thể được gắn vào máy tính như là một thiết bị riêng rẽ hoặc được gắn vào bên trong máy tính như với máy notebook</a:t>
            </a:r>
            <a:endParaRPr lang="en-US" dirty="0"/>
          </a:p>
        </p:txBody>
      </p:sp>
      <p:pic>
        <p:nvPicPr>
          <p:cNvPr id="4" name="Picture 3"/>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7281545" y="1310249"/>
            <a:ext cx="1608455" cy="1299210"/>
          </a:xfrm>
          <a:prstGeom prst="rect">
            <a:avLst/>
          </a:prstGeom>
        </p:spPr>
      </p:pic>
      <p:sp>
        <p:nvSpPr>
          <p:cNvPr id="6" name="Title 1"/>
          <p:cNvSpPr txBox="1">
            <a:spLocks/>
          </p:cNvSpPr>
          <p:nvPr/>
        </p:nvSpPr>
        <p:spPr>
          <a:xfrm>
            <a:off x="457200" y="273600"/>
            <a:ext cx="8229600" cy="853451"/>
          </a:xfrm>
          <a:prstGeom prst="rect">
            <a:avLst/>
          </a:prstGeom>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r>
              <a:rPr lang="en-US" sz="3600">
                <a:latin typeface="Cambria" panose="02040503050406030204" pitchFamily="18" charset="0"/>
              </a:rPr>
              <a:t>Nhận diện các thiết bị nhập xuất </a:t>
            </a:r>
            <a:endParaRPr lang="en-US" sz="3800" dirty="0">
              <a:latin typeface="Cambria" panose="02040503050406030204" pitchFamily="18" charset="0"/>
            </a:endParaRPr>
          </a:p>
        </p:txBody>
      </p:sp>
      <p:sp>
        <p:nvSpPr>
          <p:cNvPr id="2" name="Footer Placeholder 1"/>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25343501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15739" cy="703557"/>
          </a:xfrm>
        </p:spPr>
        <p:txBody>
          <a:bodyPr>
            <a:noAutofit/>
          </a:bodyPr>
          <a:lstStyle/>
          <a:p>
            <a:pPr marL="0" indent="0"/>
            <a:r>
              <a:rPr lang="en-CA" sz="2800"/>
              <a:t>Tìm hiểu cách các phần cứng làm việc cùng nhau</a:t>
            </a:r>
            <a:endParaRPr lang="en-US" sz="2800" dirty="0"/>
          </a:p>
        </p:txBody>
      </p:sp>
      <p:sp>
        <p:nvSpPr>
          <p:cNvPr id="3" name="Content Placeholder 2"/>
          <p:cNvSpPr>
            <a:spLocks noGrp="1"/>
          </p:cNvSpPr>
          <p:nvPr>
            <p:ph idx="1"/>
          </p:nvPr>
        </p:nvSpPr>
        <p:spPr>
          <a:xfrm>
            <a:off x="373063" y="1300163"/>
            <a:ext cx="8385175" cy="4760395"/>
          </a:xfrm>
        </p:spPr>
        <p:txBody>
          <a:bodyPr>
            <a:noAutofit/>
          </a:bodyPr>
          <a:lstStyle/>
          <a:p>
            <a:pPr>
              <a:lnSpc>
                <a:spcPct val="120000"/>
              </a:lnSpc>
              <a:spcBef>
                <a:spcPts val="700"/>
              </a:spcBef>
            </a:pPr>
            <a:r>
              <a:rPr lang="vi-VN" sz="2400"/>
              <a:t>Các lệnh thực thi trong ROM-BIOS khi máy tính lần đầu tiên mở hoặc nếu khởi động lại</a:t>
            </a:r>
          </a:p>
          <a:p>
            <a:pPr lvl="1">
              <a:lnSpc>
                <a:spcPct val="120000"/>
              </a:lnSpc>
              <a:spcBef>
                <a:spcPts val="700"/>
              </a:spcBef>
            </a:pPr>
            <a:r>
              <a:rPr lang="vi-VN" sz="2200"/>
              <a:t>Tìm kiếm hệ điều hành hợp lệ để sau đó nạp vào bộ nhớ từ đĩa khởi động hoặc từ ổ đĩa cứng</a:t>
            </a:r>
          </a:p>
          <a:p>
            <a:pPr>
              <a:lnSpc>
                <a:spcPct val="120000"/>
              </a:lnSpc>
              <a:spcBef>
                <a:spcPts val="700"/>
              </a:spcBef>
            </a:pPr>
            <a:r>
              <a:rPr lang="vi-VN" sz="2400"/>
              <a:t>Hầu hết các máy tính khởi động từ ổ đĩa cứng</a:t>
            </a:r>
          </a:p>
          <a:p>
            <a:pPr lvl="1">
              <a:lnSpc>
                <a:spcPct val="120000"/>
              </a:lnSpc>
              <a:spcBef>
                <a:spcPts val="700"/>
              </a:spcBef>
            </a:pPr>
            <a:r>
              <a:rPr lang="vi-VN" sz="2200"/>
              <a:t>Xác định trình tự khởi động để tìm kiếm các tập tin hệ điều hành</a:t>
            </a:r>
          </a:p>
          <a:p>
            <a:pPr lvl="1">
              <a:lnSpc>
                <a:spcPct val="120000"/>
              </a:lnSpc>
              <a:spcBef>
                <a:spcPts val="700"/>
              </a:spcBef>
            </a:pPr>
            <a:r>
              <a:rPr lang="vi-VN" sz="2200"/>
              <a:t>Hầu hết các hệ thống kiểm tra ổ đĩa cứng đầu tiên, sau đó tìm kiếm các ổ đĩa quang hoặc các thiết bị USB</a:t>
            </a:r>
          </a:p>
          <a:p>
            <a:pPr>
              <a:lnSpc>
                <a:spcPct val="120000"/>
              </a:lnSpc>
              <a:spcBef>
                <a:spcPts val="700"/>
              </a:spcBef>
            </a:pPr>
            <a:r>
              <a:rPr lang="vi-VN" sz="2400"/>
              <a:t>Khi tìm thấy, hệ điều hành được tải vào bộ nhớ RAM và chiếm lượng cụ thể của bộ nhớ RAM </a:t>
            </a:r>
            <a:r>
              <a:rPr lang="vi-VN" sz="2400" smtClean="0"/>
              <a:t>khi </a:t>
            </a:r>
            <a:r>
              <a:rPr lang="vi-VN" sz="2400"/>
              <a:t>hệ thống </a:t>
            </a:r>
            <a:r>
              <a:rPr lang="en-US" sz="2400" smtClean="0"/>
              <a:t>hoạt động</a:t>
            </a:r>
            <a:endParaRPr lang="en-US" sz="2400"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spTree>
    <p:extLst>
      <p:ext uri="{BB962C8B-B14F-4D97-AF65-F5344CB8AC3E}">
        <p14:creationId xmlns:p14="http://schemas.microsoft.com/office/powerpoint/2010/main" val="24778673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88618"/>
          </a:xfrm>
        </p:spPr>
        <p:txBody>
          <a:bodyPr>
            <a:normAutofit/>
          </a:bodyPr>
          <a:lstStyle/>
          <a:p>
            <a:r>
              <a:rPr lang="en-CA" sz="2800"/>
              <a:t>Tìm hiểu cách các phần cứng làm việc cùng nhau</a:t>
            </a:r>
            <a:endParaRPr lang="en-US" sz="2800" dirty="0"/>
          </a:p>
        </p:txBody>
      </p:sp>
      <p:sp>
        <p:nvSpPr>
          <p:cNvPr id="3" name="Content Placeholder 2"/>
          <p:cNvSpPr>
            <a:spLocks noGrp="1"/>
          </p:cNvSpPr>
          <p:nvPr>
            <p:ph idx="1"/>
          </p:nvPr>
        </p:nvSpPr>
        <p:spPr>
          <a:xfrm>
            <a:off x="373064" y="1300162"/>
            <a:ext cx="8374696" cy="5313998"/>
          </a:xfrm>
        </p:spPr>
        <p:txBody>
          <a:bodyPr>
            <a:normAutofit fontScale="77500" lnSpcReduction="20000"/>
          </a:bodyPr>
          <a:lstStyle/>
          <a:p>
            <a:pPr>
              <a:lnSpc>
                <a:spcPct val="120000"/>
              </a:lnSpc>
              <a:spcBef>
                <a:spcPts val="600"/>
              </a:spcBef>
            </a:pPr>
            <a:r>
              <a:rPr lang="en-US"/>
              <a:t>M</a:t>
            </a:r>
            <a:r>
              <a:rPr lang="en-US" smtClean="0"/>
              <a:t>àn </a:t>
            </a:r>
            <a:r>
              <a:rPr lang="en-US"/>
              <a:t>hình đầu tiên bạn sẽ nhìn thấy là màn </a:t>
            </a:r>
            <a:r>
              <a:rPr lang="en-US" smtClean="0"/>
              <a:t>hình </a:t>
            </a:r>
            <a:br>
              <a:rPr lang="en-US" smtClean="0"/>
            </a:br>
            <a:r>
              <a:rPr lang="en-US" smtClean="0"/>
              <a:t>chào của Windows, </a:t>
            </a:r>
            <a:r>
              <a:rPr lang="en-US"/>
              <a:t>bạn đăng nhập </a:t>
            </a:r>
            <a:r>
              <a:rPr lang="en-US" smtClean="0"/>
              <a:t>vào Windows </a:t>
            </a:r>
            <a:br>
              <a:rPr lang="en-US" smtClean="0"/>
            </a:br>
            <a:r>
              <a:rPr lang="en-US" smtClean="0"/>
              <a:t>tại </a:t>
            </a:r>
            <a:r>
              <a:rPr lang="en-US"/>
              <a:t>màn </a:t>
            </a:r>
            <a:r>
              <a:rPr lang="en-US" smtClean="0"/>
              <a:t>hình chào này</a:t>
            </a:r>
            <a:endParaRPr lang="vi-VN"/>
          </a:p>
          <a:p>
            <a:pPr>
              <a:lnSpc>
                <a:spcPct val="120000"/>
              </a:lnSpc>
              <a:spcBef>
                <a:spcPts val="600"/>
              </a:spcBef>
            </a:pPr>
            <a:r>
              <a:rPr lang="en-US"/>
              <a:t>H</a:t>
            </a:r>
            <a:r>
              <a:rPr lang="en-US" smtClean="0"/>
              <a:t>ệ </a:t>
            </a:r>
            <a:r>
              <a:rPr lang="en-US"/>
              <a:t>điều hành được tải lên RAM và chiếm </a:t>
            </a:r>
            <a:r>
              <a:rPr lang="en-US" smtClean="0"/>
              <a:t>một </a:t>
            </a:r>
            <a:br>
              <a:rPr lang="en-US" smtClean="0"/>
            </a:br>
            <a:r>
              <a:rPr lang="en-US" smtClean="0"/>
              <a:t>lượng RAM </a:t>
            </a:r>
            <a:r>
              <a:rPr lang="en-US"/>
              <a:t>nhất định trong suốt </a:t>
            </a:r>
            <a:r>
              <a:rPr lang="en-US" smtClean="0"/>
              <a:t>thời gian </a:t>
            </a:r>
            <a:r>
              <a:rPr lang="en-US"/>
              <a:t>hệ thống </a:t>
            </a:r>
            <a:r>
              <a:rPr lang="en-US" smtClean="0"/>
              <a:t/>
            </a:r>
            <a:br>
              <a:rPr lang="en-US" smtClean="0"/>
            </a:br>
            <a:r>
              <a:rPr lang="en-US" smtClean="0"/>
              <a:t>vận </a:t>
            </a:r>
            <a:r>
              <a:rPr lang="en-US"/>
              <a:t>hành</a:t>
            </a:r>
            <a:endParaRPr lang="vi-VN"/>
          </a:p>
          <a:p>
            <a:pPr>
              <a:lnSpc>
                <a:spcPct val="120000"/>
              </a:lnSpc>
              <a:spcBef>
                <a:spcPts val="600"/>
              </a:spcBef>
            </a:pPr>
            <a:r>
              <a:rPr lang="en-US"/>
              <a:t>Mỗi chương trình ứng dụng được cài đặt đều yêu cầu một khoảng trống lưu trữ nào đó trên ổ đĩa cứng</a:t>
            </a:r>
            <a:endParaRPr lang="vi-VN"/>
          </a:p>
          <a:p>
            <a:pPr>
              <a:lnSpc>
                <a:spcPct val="120000"/>
              </a:lnSpc>
              <a:spcBef>
                <a:spcPts val="600"/>
              </a:spcBef>
            </a:pPr>
            <a:r>
              <a:rPr lang="en-US"/>
              <a:t>Khi bạn khởi động một chương trình ứng dụng, máy tính tải một bản sao các lệnh của chương trình vào RAM. Chương trình tồn tại trong RAM cho tới khi bạn đóng nó</a:t>
            </a:r>
            <a:endParaRPr lang="vi-VN"/>
          </a:p>
          <a:p>
            <a:pPr>
              <a:lnSpc>
                <a:spcPct val="120000"/>
              </a:lnSpc>
              <a:spcBef>
                <a:spcPts val="600"/>
              </a:spcBef>
            </a:pPr>
            <a:r>
              <a:rPr lang="en-US"/>
              <a:t>Bạn luôn luôn phải đóng một chương trình ứng dụng khi bạn hoàn thành việc sử dụng nó vì nó sẽ giải phóng RAM cho các chương trình ứng dụng khác vận hành</a:t>
            </a:r>
            <a:endParaRPr lang="en-US" dirty="0"/>
          </a:p>
        </p:txBody>
      </p:sp>
      <p:pic>
        <p:nvPicPr>
          <p:cNvPr id="4" name="Picture 3"/>
          <p:cNvPicPr/>
          <p:nvPr/>
        </p:nvPicPr>
        <p:blipFill rotWithShape="1">
          <a:blip r:embed="rId3" cstate="print">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rcRect l="35390" t="15562" r="16181" b="2129"/>
          <a:stretch/>
        </p:blipFill>
        <p:spPr bwMode="auto">
          <a:xfrm>
            <a:off x="6810474" y="1300162"/>
            <a:ext cx="1710759" cy="2180298"/>
          </a:xfrm>
          <a:prstGeom prst="rect">
            <a:avLst/>
          </a:prstGeom>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36506725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Tóm tắt bài học</a:t>
            </a:r>
            <a:endParaRPr lang="en-US" dirty="0"/>
          </a:p>
        </p:txBody>
      </p:sp>
      <p:sp>
        <p:nvSpPr>
          <p:cNvPr id="3" name="Content Placeholder 2"/>
          <p:cNvSpPr>
            <a:spLocks noGrp="1"/>
          </p:cNvSpPr>
          <p:nvPr>
            <p:ph idx="1"/>
          </p:nvPr>
        </p:nvSpPr>
        <p:spPr/>
        <p:txBody>
          <a:bodyPr>
            <a:normAutofit/>
          </a:bodyPr>
          <a:lstStyle/>
          <a:p>
            <a:pPr lvl="0"/>
            <a:r>
              <a:rPr lang="en-US"/>
              <a:t>Bits và Bytes</a:t>
            </a:r>
            <a:endParaRPr lang="vi-VN"/>
          </a:p>
          <a:p>
            <a:pPr lvl="0"/>
            <a:r>
              <a:rPr lang="en-US"/>
              <a:t>Mega, Giga, Tera, hoặc Peta</a:t>
            </a:r>
            <a:endParaRPr lang="vi-VN"/>
          </a:p>
          <a:p>
            <a:pPr lvl="0"/>
            <a:r>
              <a:rPr lang="en-US"/>
              <a:t>Hertz và Gigahertz</a:t>
            </a:r>
            <a:endParaRPr lang="vi-VN"/>
          </a:p>
          <a:p>
            <a:pPr lvl="0"/>
            <a:r>
              <a:rPr lang="en-US"/>
              <a:t>Đơn vị xử lý trung tâm (</a:t>
            </a:r>
            <a:r>
              <a:rPr lang="en-US" smtClean="0"/>
              <a:t>CPU)</a:t>
            </a:r>
            <a:endParaRPr lang="vi-VN" smtClean="0"/>
          </a:p>
          <a:p>
            <a:pPr lvl="0"/>
            <a:r>
              <a:rPr lang="fr-FR" smtClean="0"/>
              <a:t>Chíp </a:t>
            </a:r>
            <a:r>
              <a:rPr lang="fr-FR"/>
              <a:t>vi xử lý (Microprocessor Chip)</a:t>
            </a:r>
            <a:endParaRPr lang="vi-VN"/>
          </a:p>
          <a:p>
            <a:pPr lvl="0"/>
            <a:r>
              <a:rPr lang="en-US"/>
              <a:t>Bộ nhớ ROM và RAM</a:t>
            </a:r>
            <a:endParaRPr lang="vi-VN"/>
          </a:p>
          <a:p>
            <a:pPr lvl="0"/>
            <a:r>
              <a:rPr lang="en-US"/>
              <a:t>kiểu lưu trữ “bốc hơi” và “không bốc hơi”  </a:t>
            </a:r>
            <a:endParaRPr lang="vi-VN"/>
          </a:p>
          <a:p>
            <a:r>
              <a:rPr lang="en-US"/>
              <a:t>Các loại thiết bị</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73063" y="1300163"/>
            <a:ext cx="8385175" cy="5175066"/>
          </a:xfrm>
        </p:spPr>
        <p:txBody>
          <a:bodyPr>
            <a:normAutofit fontScale="92500"/>
          </a:bodyPr>
          <a:lstStyle/>
          <a:p>
            <a:pPr marL="465138" indent="-465138">
              <a:lnSpc>
                <a:spcPct val="120000"/>
              </a:lnSpc>
              <a:buNone/>
              <a:tabLst>
                <a:tab pos="508000" algn="l"/>
                <a:tab pos="914400" algn="l"/>
                <a:tab pos="4122738" algn="l"/>
                <a:tab pos="4456113" algn="l"/>
              </a:tabLst>
            </a:pPr>
            <a:r>
              <a:rPr lang="vi-VN" sz="2200"/>
              <a:t>1.	Điều gì sẽ được coi là một lợi thế của việc sử dụng một máy tính xách tay để ghi chép trên lớp nếu bạn là sinh viên</a:t>
            </a:r>
            <a:r>
              <a:rPr lang="vi-VN" sz="2200" smtClean="0"/>
              <a:t>?</a:t>
            </a:r>
            <a:endParaRPr lang="vi-VN" sz="2200"/>
          </a:p>
          <a:p>
            <a:pPr marL="465138" indent="-465138">
              <a:lnSpc>
                <a:spcPct val="120000"/>
              </a:lnSpc>
              <a:buNone/>
              <a:tabLst>
                <a:tab pos="508000" algn="l"/>
                <a:tab pos="914400" algn="l"/>
                <a:tab pos="4122738" algn="l"/>
                <a:tab pos="4456113" algn="l"/>
              </a:tabLst>
            </a:pPr>
            <a:r>
              <a:rPr lang="en-US" sz="2200" smtClean="0"/>
              <a:t>	</a:t>
            </a:r>
            <a:r>
              <a:rPr lang="vi-VN" sz="2200" smtClean="0"/>
              <a:t>a</a:t>
            </a:r>
            <a:r>
              <a:rPr lang="vi-VN" sz="2200"/>
              <a:t>.	Chi </a:t>
            </a:r>
            <a:r>
              <a:rPr lang="vi-VN" sz="2200" smtClean="0"/>
              <a:t>phí</a:t>
            </a:r>
            <a:r>
              <a:rPr lang="en-US" sz="2200" smtClean="0"/>
              <a:t>	</a:t>
            </a:r>
            <a:r>
              <a:rPr lang="vi-VN" sz="2200"/>
              <a:t>c.	Tốc độ 	</a:t>
            </a:r>
          </a:p>
          <a:p>
            <a:pPr marL="465138" indent="-465138">
              <a:lnSpc>
                <a:spcPct val="120000"/>
              </a:lnSpc>
              <a:buNone/>
              <a:tabLst>
                <a:tab pos="508000" algn="l"/>
                <a:tab pos="914400" algn="l"/>
                <a:tab pos="4122738" algn="l"/>
                <a:tab pos="4456113" algn="l"/>
              </a:tabLst>
            </a:pPr>
            <a:r>
              <a:rPr lang="en-US" sz="2200" smtClean="0"/>
              <a:t>	</a:t>
            </a:r>
            <a:r>
              <a:rPr lang="vi-VN" sz="2200" smtClean="0"/>
              <a:t>b</a:t>
            </a:r>
            <a:r>
              <a:rPr lang="vi-VN" sz="2200"/>
              <a:t>.	Tính di </a:t>
            </a:r>
            <a:r>
              <a:rPr lang="vi-VN" sz="2200" smtClean="0"/>
              <a:t>động</a:t>
            </a:r>
            <a:r>
              <a:rPr lang="en-US" sz="2200" smtClean="0"/>
              <a:t>	</a:t>
            </a:r>
            <a:r>
              <a:rPr lang="vi-VN" sz="2200"/>
              <a:t>d.	Kích thước	</a:t>
            </a:r>
          </a:p>
          <a:p>
            <a:pPr marL="465138" indent="-465138">
              <a:lnSpc>
                <a:spcPct val="120000"/>
              </a:lnSpc>
              <a:buNone/>
              <a:tabLst>
                <a:tab pos="508000" algn="l"/>
                <a:tab pos="914400" algn="l"/>
                <a:tab pos="4122738" algn="l"/>
                <a:tab pos="4456113" algn="l"/>
              </a:tabLst>
            </a:pPr>
            <a:r>
              <a:rPr lang="vi-VN" sz="2200"/>
              <a:t>2.	Những thiết bị cầm tay nào có thể được xem là một công cụ hiệu quả để quản lý tin nhắn và âm nhạc của bạn</a:t>
            </a:r>
            <a:r>
              <a:rPr lang="vi-VN" sz="2200" smtClean="0"/>
              <a:t>?</a:t>
            </a:r>
            <a:endParaRPr lang="vi-VN" sz="2200"/>
          </a:p>
          <a:p>
            <a:pPr marL="465138" indent="-465138">
              <a:lnSpc>
                <a:spcPct val="120000"/>
              </a:lnSpc>
              <a:buNone/>
              <a:tabLst>
                <a:tab pos="508000" algn="l"/>
                <a:tab pos="914400" algn="l"/>
                <a:tab pos="4122738" algn="l"/>
                <a:tab pos="4456113" algn="l"/>
              </a:tabLst>
            </a:pPr>
            <a:r>
              <a:rPr lang="en-US" sz="2200" smtClean="0"/>
              <a:t>	</a:t>
            </a:r>
            <a:r>
              <a:rPr lang="vi-VN" sz="2200" smtClean="0"/>
              <a:t>a</a:t>
            </a:r>
            <a:r>
              <a:rPr lang="vi-VN" sz="2200"/>
              <a:t>.	Điện thoại di </a:t>
            </a:r>
            <a:r>
              <a:rPr lang="vi-VN" sz="2200" smtClean="0"/>
              <a:t>động</a:t>
            </a:r>
            <a:r>
              <a:rPr lang="en-US" sz="2200" smtClean="0"/>
              <a:t>	</a:t>
            </a:r>
            <a:r>
              <a:rPr lang="vi-VN" sz="2200"/>
              <a:t>c.	Điện thoại thông minh	</a:t>
            </a:r>
          </a:p>
          <a:p>
            <a:pPr marL="465138" indent="-465138">
              <a:lnSpc>
                <a:spcPct val="120000"/>
              </a:lnSpc>
              <a:buNone/>
              <a:tabLst>
                <a:tab pos="508000" algn="l"/>
                <a:tab pos="914400" algn="l"/>
                <a:tab pos="4122738" algn="l"/>
                <a:tab pos="4456113" algn="l"/>
              </a:tabLst>
            </a:pPr>
            <a:r>
              <a:rPr lang="en-US" sz="2200" smtClean="0"/>
              <a:t>	</a:t>
            </a:r>
            <a:r>
              <a:rPr lang="vi-VN" sz="2200" smtClean="0"/>
              <a:t>b</a:t>
            </a:r>
            <a:r>
              <a:rPr lang="vi-VN" sz="2200"/>
              <a:t>.	Thiết bị </a:t>
            </a:r>
            <a:r>
              <a:rPr lang="vi-VN" sz="2200" smtClean="0"/>
              <a:t>MP3</a:t>
            </a:r>
            <a:r>
              <a:rPr lang="en-US" sz="2200" smtClean="0"/>
              <a:t>	</a:t>
            </a:r>
            <a:r>
              <a:rPr lang="vi-VN" sz="2200"/>
              <a:t>d.	Máy đọc sách điện tử (e-reader</a:t>
            </a:r>
            <a:r>
              <a:rPr lang="vi-VN" sz="2200" smtClean="0"/>
              <a:t>)</a:t>
            </a:r>
            <a:endParaRPr lang="vi-VN" sz="2200"/>
          </a:p>
          <a:p>
            <a:pPr marL="465138" indent="-465138">
              <a:lnSpc>
                <a:spcPct val="120000"/>
              </a:lnSpc>
              <a:buNone/>
              <a:tabLst>
                <a:tab pos="508000" algn="l"/>
                <a:tab pos="914400" algn="l"/>
                <a:tab pos="4122738" algn="l"/>
                <a:tab pos="4456113" algn="l"/>
              </a:tabLst>
            </a:pPr>
            <a:r>
              <a:rPr lang="vi-VN" sz="2200"/>
              <a:t>3.	Số nhị phân là gì</a:t>
            </a:r>
            <a:r>
              <a:rPr lang="vi-VN" sz="2200" smtClean="0"/>
              <a:t>?</a:t>
            </a:r>
            <a:endParaRPr lang="vi-VN" sz="2200"/>
          </a:p>
          <a:p>
            <a:pPr marL="465138" indent="-465138">
              <a:lnSpc>
                <a:spcPct val="120000"/>
              </a:lnSpc>
              <a:buNone/>
              <a:tabLst>
                <a:tab pos="508000" algn="l"/>
                <a:tab pos="914400" algn="l"/>
                <a:tab pos="4122738" algn="l"/>
                <a:tab pos="4456113" algn="l"/>
              </a:tabLst>
            </a:pPr>
            <a:r>
              <a:rPr lang="en-US" sz="2200" smtClean="0"/>
              <a:t>	</a:t>
            </a:r>
            <a:r>
              <a:rPr lang="vi-VN" sz="2200" smtClean="0"/>
              <a:t>a</a:t>
            </a:r>
            <a:r>
              <a:rPr lang="vi-VN" sz="2200"/>
              <a:t>.	Các số 1 và các ký tự </a:t>
            </a:r>
            <a:r>
              <a:rPr lang="vi-VN" sz="2200" smtClean="0"/>
              <a:t>l</a:t>
            </a:r>
            <a:r>
              <a:rPr lang="en-US" sz="2200" smtClean="0"/>
              <a:t>	</a:t>
            </a:r>
            <a:r>
              <a:rPr lang="vi-VN" sz="2200"/>
              <a:t>c.	Các số 1 đến </a:t>
            </a:r>
            <a:r>
              <a:rPr lang="vi-VN" sz="2200" smtClean="0"/>
              <a:t>9</a:t>
            </a:r>
            <a:r>
              <a:rPr lang="vi-VN" sz="2200"/>
              <a:t>	</a:t>
            </a:r>
          </a:p>
          <a:p>
            <a:pPr marL="465138" indent="-465138">
              <a:lnSpc>
                <a:spcPct val="120000"/>
              </a:lnSpc>
              <a:buNone/>
              <a:tabLst>
                <a:tab pos="508000" algn="l"/>
                <a:tab pos="914400" algn="l"/>
                <a:tab pos="4122738" algn="l"/>
                <a:tab pos="4456113" algn="l"/>
              </a:tabLst>
            </a:pPr>
            <a:r>
              <a:rPr lang="en-US" sz="2200" smtClean="0"/>
              <a:t>	</a:t>
            </a:r>
            <a:r>
              <a:rPr lang="vi-VN" sz="2200" smtClean="0"/>
              <a:t>b</a:t>
            </a:r>
            <a:r>
              <a:rPr lang="vi-VN" sz="2200"/>
              <a:t>.	Các số 0 và các ký tự O	d.	Các số 1 và </a:t>
            </a:r>
            <a:r>
              <a:rPr lang="vi-VN" sz="2200" smtClean="0"/>
              <a:t>0</a:t>
            </a:r>
            <a:r>
              <a:rPr lang="en-US" sz="2200" smtClean="0"/>
              <a:t>	</a:t>
            </a:r>
            <a:endParaRPr lang="vi-VN" sz="220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373063" y="1300163"/>
            <a:ext cx="8385175" cy="4999038"/>
          </a:xfrm>
        </p:spPr>
        <p:txBody>
          <a:bodyPr>
            <a:noAutofit/>
          </a:bodyPr>
          <a:lstStyle/>
          <a:p>
            <a:pPr marL="0" indent="0">
              <a:buNone/>
            </a:pPr>
            <a:r>
              <a:rPr lang="fr-FR" sz="2000" smtClean="0"/>
              <a:t>4.</a:t>
            </a:r>
            <a:r>
              <a:rPr lang="vi-VN" sz="2000" smtClean="0"/>
              <a:t> </a:t>
            </a:r>
            <a:r>
              <a:rPr lang="fr-FR" sz="2000" smtClean="0"/>
              <a:t>Tại </a:t>
            </a:r>
            <a:r>
              <a:rPr lang="fr-FR" sz="2000"/>
              <a:t>sao RAM được coi là bốc hơi? </a:t>
            </a:r>
            <a:endParaRPr lang="vi-VN" sz="2000"/>
          </a:p>
          <a:p>
            <a:pPr marL="400050" lvl="1" indent="0">
              <a:buNone/>
            </a:pPr>
            <a:r>
              <a:rPr lang="fr-FR" sz="1800" smtClean="0"/>
              <a:t>a.Nó </a:t>
            </a:r>
            <a:r>
              <a:rPr lang="fr-FR" sz="1800"/>
              <a:t>biến mất khi máy tính tắt hoặc khởi động lại.</a:t>
            </a:r>
            <a:endParaRPr lang="vi-VN" sz="1800"/>
          </a:p>
          <a:p>
            <a:pPr marL="400050" lvl="1" indent="0">
              <a:buNone/>
            </a:pPr>
            <a:r>
              <a:rPr lang="fr-FR" sz="1800" smtClean="0"/>
              <a:t>b.Nó </a:t>
            </a:r>
            <a:r>
              <a:rPr lang="fr-FR" sz="1800"/>
              <a:t>không ổn định.</a:t>
            </a:r>
            <a:endParaRPr lang="vi-VN" sz="1800"/>
          </a:p>
          <a:p>
            <a:pPr marL="400050" lvl="1" indent="0">
              <a:buNone/>
            </a:pPr>
            <a:r>
              <a:rPr lang="fr-FR" sz="1800" smtClean="0"/>
              <a:t>c.Nội </a:t>
            </a:r>
            <a:r>
              <a:rPr lang="fr-FR" sz="1800"/>
              <a:t>dung của nó không thể thay đổi.</a:t>
            </a:r>
            <a:endParaRPr lang="vi-VN" sz="1800"/>
          </a:p>
          <a:p>
            <a:pPr marL="400050" lvl="1" indent="0">
              <a:buNone/>
            </a:pPr>
            <a:r>
              <a:rPr lang="fr-FR" sz="1800" smtClean="0"/>
              <a:t>d.Dung </a:t>
            </a:r>
            <a:r>
              <a:rPr lang="fr-FR" sz="1800"/>
              <a:t>lượng của RAM không thể thay đổi </a:t>
            </a:r>
            <a:r>
              <a:rPr lang="fr-FR" sz="1800" smtClean="0"/>
              <a:t>được</a:t>
            </a:r>
            <a:endParaRPr lang="vi-VN" sz="1800" smtClean="0"/>
          </a:p>
          <a:p>
            <a:pPr marL="0" lvl="1" indent="0">
              <a:buClr>
                <a:schemeClr val="tx1"/>
              </a:buClr>
              <a:buNone/>
            </a:pPr>
            <a:r>
              <a:rPr lang="fr-FR" sz="2000">
                <a:ea typeface="+mn-ea"/>
              </a:rPr>
              <a:t>5.Hãy tưởng tượng bạn làm việc cho Công ty ABC và bạn cần phải mua một máy tính sẽ lưu trữ thông tin khách hàng và đơn đặt hàng của công ty và làm cho nó dễ tiếp cận với một số người sử dụng trong công ty. Các loại hình hệ thống bạn nên xem xét </a:t>
            </a:r>
            <a:r>
              <a:rPr lang="fr-FR" sz="2000" smtClean="0">
                <a:ea typeface="+mn-ea"/>
              </a:rPr>
              <a:t>mua?</a:t>
            </a:r>
            <a:endParaRPr lang="vi-VN" sz="2000" smtClean="0">
              <a:ea typeface="+mn-ea"/>
            </a:endParaRPr>
          </a:p>
          <a:p>
            <a:pPr marL="400050" lvl="1" indent="0">
              <a:buNone/>
            </a:pPr>
            <a:r>
              <a:rPr lang="fr-FR" sz="1800" smtClean="0"/>
              <a:t>a.Một </a:t>
            </a:r>
            <a:r>
              <a:rPr lang="fr-FR" sz="1800"/>
              <a:t>máy tính xách tay.</a:t>
            </a:r>
            <a:endParaRPr lang="vi-VN" sz="1800"/>
          </a:p>
          <a:p>
            <a:pPr marL="400050" lvl="1" indent="0">
              <a:buNone/>
            </a:pPr>
            <a:r>
              <a:rPr lang="fr-FR" sz="1800" smtClean="0"/>
              <a:t>b.Một </a:t>
            </a:r>
            <a:r>
              <a:rPr lang="fr-FR" sz="1800"/>
              <a:t>máy tính để bàn.</a:t>
            </a:r>
            <a:endParaRPr lang="vi-VN" sz="1800"/>
          </a:p>
          <a:p>
            <a:pPr marL="400050" lvl="1" indent="0">
              <a:buNone/>
            </a:pPr>
            <a:r>
              <a:rPr lang="fr-FR" sz="1800" smtClean="0"/>
              <a:t>c.Một </a:t>
            </a:r>
            <a:r>
              <a:rPr lang="fr-FR" sz="1800"/>
              <a:t>máy chủ.</a:t>
            </a:r>
            <a:endParaRPr lang="vi-VN" sz="1800"/>
          </a:p>
          <a:p>
            <a:pPr marL="400050" lvl="1" indent="0">
              <a:buNone/>
            </a:pPr>
            <a:r>
              <a:rPr lang="fr-FR" sz="1800" smtClean="0"/>
              <a:t>d.Một </a:t>
            </a:r>
            <a:r>
              <a:rPr lang="fr-FR" sz="1800"/>
              <a:t>thiết bị PDA.</a:t>
            </a:r>
            <a:endParaRPr lang="vi-VN" sz="180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3063" y="1299600"/>
            <a:ext cx="8385175" cy="5154209"/>
          </a:xfrm>
        </p:spPr>
        <p:txBody>
          <a:bodyPr>
            <a:normAutofit fontScale="92500"/>
          </a:bodyPr>
          <a:lstStyle/>
          <a:p>
            <a:pPr>
              <a:lnSpc>
                <a:spcPct val="120000"/>
              </a:lnSpc>
            </a:pPr>
            <a:r>
              <a:rPr lang="en-CA" b="1" dirty="0" smtClean="0"/>
              <a:t>Netbook</a:t>
            </a:r>
            <a:endParaRPr lang="en-US" b="1" dirty="0" smtClean="0"/>
          </a:p>
          <a:p>
            <a:pPr lvl="1">
              <a:lnSpc>
                <a:spcPct val="120000"/>
              </a:lnSpc>
            </a:pPr>
            <a:r>
              <a:rPr lang="en-US" dirty="0" err="1"/>
              <a:t>Một</a:t>
            </a:r>
            <a:r>
              <a:rPr lang="en-US" dirty="0"/>
              <a:t> </a:t>
            </a:r>
            <a:r>
              <a:rPr lang="en-US" i="1" dirty="0"/>
              <a:t>netbook</a:t>
            </a:r>
            <a:r>
              <a:rPr lang="en-US" dirty="0"/>
              <a:t> </a:t>
            </a:r>
            <a:r>
              <a:rPr lang="en-US" dirty="0" err="1"/>
              <a:t>tương</a:t>
            </a:r>
            <a:r>
              <a:rPr lang="en-US" dirty="0"/>
              <a:t> </a:t>
            </a:r>
            <a:r>
              <a:rPr lang="en-US" dirty="0" err="1"/>
              <a:t>tự</a:t>
            </a:r>
            <a:r>
              <a:rPr lang="en-US" dirty="0"/>
              <a:t> </a:t>
            </a:r>
            <a:r>
              <a:rPr lang="en-US" dirty="0" err="1"/>
              <a:t>như</a:t>
            </a:r>
            <a:r>
              <a:rPr lang="en-US" dirty="0"/>
              <a:t> </a:t>
            </a:r>
            <a:r>
              <a:rPr lang="en-US" dirty="0" err="1"/>
              <a:t>một</a:t>
            </a:r>
            <a:r>
              <a:rPr lang="en-US" dirty="0"/>
              <a:t> </a:t>
            </a:r>
            <a:r>
              <a:rPr lang="en-US" dirty="0" err="1"/>
              <a:t>máy</a:t>
            </a:r>
            <a:r>
              <a:rPr lang="en-US" dirty="0"/>
              <a:t> </a:t>
            </a:r>
            <a:r>
              <a:rPr lang="en-US" dirty="0" err="1"/>
              <a:t>tính</a:t>
            </a:r>
            <a:r>
              <a:rPr lang="en-US" dirty="0"/>
              <a:t> </a:t>
            </a:r>
            <a:r>
              <a:rPr lang="en-US" dirty="0" smtClean="0"/>
              <a:t/>
            </a:r>
            <a:br>
              <a:rPr lang="en-US" dirty="0" smtClean="0"/>
            </a:br>
            <a:r>
              <a:rPr lang="en-US" dirty="0" err="1" smtClean="0"/>
              <a:t>xách</a:t>
            </a:r>
            <a:r>
              <a:rPr lang="en-US" dirty="0" smtClean="0"/>
              <a:t> </a:t>
            </a:r>
            <a:r>
              <a:rPr lang="en-US" dirty="0" err="1"/>
              <a:t>tay</a:t>
            </a:r>
            <a:r>
              <a:rPr lang="en-US" dirty="0"/>
              <a:t>, </a:t>
            </a:r>
            <a:r>
              <a:rPr lang="en-US" dirty="0" err="1"/>
              <a:t>nhưng</a:t>
            </a:r>
            <a:r>
              <a:rPr lang="en-US" dirty="0"/>
              <a:t> </a:t>
            </a:r>
            <a:r>
              <a:rPr lang="en-US" dirty="0" err="1"/>
              <a:t>nhỏ</a:t>
            </a:r>
            <a:r>
              <a:rPr lang="en-US" dirty="0"/>
              <a:t> </a:t>
            </a:r>
            <a:r>
              <a:rPr lang="en-US" dirty="0" err="1"/>
              <a:t>hơn</a:t>
            </a:r>
            <a:r>
              <a:rPr lang="en-US" dirty="0"/>
              <a:t> </a:t>
            </a:r>
            <a:r>
              <a:rPr lang="en-US" dirty="0" err="1"/>
              <a:t>và</a:t>
            </a:r>
            <a:r>
              <a:rPr lang="en-US" dirty="0"/>
              <a:t> </a:t>
            </a:r>
            <a:r>
              <a:rPr lang="en-US" dirty="0" err="1"/>
              <a:t>ít</a:t>
            </a:r>
            <a:r>
              <a:rPr lang="en-US" dirty="0"/>
              <a:t> </a:t>
            </a:r>
            <a:r>
              <a:rPr lang="en-US" dirty="0" err="1"/>
              <a:t>tốn</a:t>
            </a:r>
            <a:r>
              <a:rPr lang="en-US" dirty="0"/>
              <a:t> </a:t>
            </a:r>
            <a:r>
              <a:rPr lang="en-US" dirty="0" err="1"/>
              <a:t>kém</a:t>
            </a:r>
            <a:r>
              <a:rPr lang="en-US" dirty="0"/>
              <a:t> </a:t>
            </a:r>
            <a:r>
              <a:rPr lang="en-US" dirty="0" err="1"/>
              <a:t>hơn</a:t>
            </a:r>
            <a:endParaRPr lang="vi-VN" dirty="0"/>
          </a:p>
          <a:p>
            <a:pPr lvl="1">
              <a:lnSpc>
                <a:spcPct val="120000"/>
              </a:lnSpc>
            </a:pPr>
            <a:r>
              <a:rPr lang="en-US" dirty="0"/>
              <a:t>Netbook </a:t>
            </a:r>
            <a:r>
              <a:rPr lang="en-US" dirty="0" err="1"/>
              <a:t>thường</a:t>
            </a:r>
            <a:r>
              <a:rPr lang="en-US" dirty="0"/>
              <a:t> </a:t>
            </a:r>
            <a:r>
              <a:rPr lang="en-US" dirty="0" err="1"/>
              <a:t>ít</a:t>
            </a:r>
            <a:r>
              <a:rPr lang="en-US" dirty="0"/>
              <a:t> </a:t>
            </a:r>
            <a:r>
              <a:rPr lang="en-US" dirty="0" err="1"/>
              <a:t>mạnh</a:t>
            </a:r>
            <a:r>
              <a:rPr lang="en-US" dirty="0"/>
              <a:t> </a:t>
            </a:r>
            <a:r>
              <a:rPr lang="en-US" dirty="0" err="1"/>
              <a:t>mẽ</a:t>
            </a:r>
            <a:r>
              <a:rPr lang="en-US" dirty="0"/>
              <a:t> </a:t>
            </a:r>
            <a:r>
              <a:rPr lang="en-US" dirty="0" err="1"/>
              <a:t>hơn</a:t>
            </a:r>
            <a:r>
              <a:rPr lang="en-US" dirty="0"/>
              <a:t>, </a:t>
            </a:r>
            <a:r>
              <a:rPr lang="en-US" dirty="0" err="1"/>
              <a:t>cung</a:t>
            </a:r>
            <a:r>
              <a:rPr lang="en-US" dirty="0"/>
              <a:t> </a:t>
            </a:r>
            <a:r>
              <a:rPr lang="en-US" dirty="0" err="1"/>
              <a:t>cấp</a:t>
            </a:r>
            <a:r>
              <a:rPr lang="en-US" dirty="0"/>
              <a:t> </a:t>
            </a:r>
            <a:r>
              <a:rPr lang="en-US" dirty="0" err="1"/>
              <a:t>khả</a:t>
            </a:r>
            <a:r>
              <a:rPr lang="en-US" dirty="0"/>
              <a:t> </a:t>
            </a:r>
            <a:r>
              <a:rPr lang="en-US" dirty="0" err="1"/>
              <a:t>năng</a:t>
            </a:r>
            <a:r>
              <a:rPr lang="en-US" dirty="0"/>
              <a:t> </a:t>
            </a:r>
            <a:r>
              <a:rPr lang="en-US" dirty="0" err="1"/>
              <a:t>lưu</a:t>
            </a:r>
            <a:r>
              <a:rPr lang="en-US" dirty="0"/>
              <a:t> </a:t>
            </a:r>
            <a:r>
              <a:rPr lang="en-US" dirty="0" err="1"/>
              <a:t>trữ</a:t>
            </a:r>
            <a:r>
              <a:rPr lang="en-US" dirty="0"/>
              <a:t> </a:t>
            </a:r>
            <a:r>
              <a:rPr lang="en-US" dirty="0" err="1"/>
              <a:t>ít</a:t>
            </a:r>
            <a:r>
              <a:rPr lang="en-US" dirty="0"/>
              <a:t> </a:t>
            </a:r>
            <a:r>
              <a:rPr lang="en-US" dirty="0" err="1"/>
              <a:t>hơn</a:t>
            </a:r>
            <a:r>
              <a:rPr lang="en-US" dirty="0"/>
              <a:t>, </a:t>
            </a:r>
            <a:r>
              <a:rPr lang="en-US" dirty="0" err="1"/>
              <a:t>màn</a:t>
            </a:r>
            <a:r>
              <a:rPr lang="en-US" dirty="0"/>
              <a:t> </a:t>
            </a:r>
            <a:r>
              <a:rPr lang="en-US" dirty="0" err="1"/>
              <a:t>hình</a:t>
            </a:r>
            <a:r>
              <a:rPr lang="en-US" dirty="0"/>
              <a:t> </a:t>
            </a:r>
            <a:r>
              <a:rPr lang="en-US" dirty="0" err="1"/>
              <a:t>và</a:t>
            </a:r>
            <a:r>
              <a:rPr lang="en-US" dirty="0"/>
              <a:t> </a:t>
            </a:r>
            <a:r>
              <a:rPr lang="en-US" dirty="0" err="1"/>
              <a:t>bàn</a:t>
            </a:r>
            <a:r>
              <a:rPr lang="en-US" dirty="0"/>
              <a:t> </a:t>
            </a:r>
            <a:r>
              <a:rPr lang="en-US" dirty="0" err="1"/>
              <a:t>phím</a:t>
            </a:r>
            <a:r>
              <a:rPr lang="en-US" dirty="0"/>
              <a:t> </a:t>
            </a:r>
            <a:r>
              <a:rPr lang="en-US" dirty="0" err="1"/>
              <a:t>nhỏ</a:t>
            </a:r>
            <a:r>
              <a:rPr lang="en-US" dirty="0"/>
              <a:t> </a:t>
            </a:r>
            <a:r>
              <a:rPr lang="en-US" dirty="0" err="1"/>
              <a:t>hơn</a:t>
            </a:r>
            <a:r>
              <a:rPr lang="en-US" dirty="0"/>
              <a:t> </a:t>
            </a:r>
            <a:r>
              <a:rPr lang="en-US" dirty="0" err="1"/>
              <a:t>máy</a:t>
            </a:r>
            <a:r>
              <a:rPr lang="en-US" dirty="0"/>
              <a:t> </a:t>
            </a:r>
            <a:r>
              <a:rPr lang="en-US" dirty="0" err="1"/>
              <a:t>tính</a:t>
            </a:r>
            <a:r>
              <a:rPr lang="en-US" dirty="0"/>
              <a:t> </a:t>
            </a:r>
            <a:r>
              <a:rPr lang="en-US" dirty="0" err="1"/>
              <a:t>xách</a:t>
            </a:r>
            <a:r>
              <a:rPr lang="en-US" dirty="0"/>
              <a:t> </a:t>
            </a:r>
            <a:r>
              <a:rPr lang="en-US" dirty="0" err="1"/>
              <a:t>tay</a:t>
            </a:r>
            <a:r>
              <a:rPr lang="vi-VN" dirty="0" smtClean="0"/>
              <a:t> </a:t>
            </a:r>
            <a:endParaRPr lang="vi-VN" dirty="0"/>
          </a:p>
          <a:p>
            <a:pPr lvl="1">
              <a:lnSpc>
                <a:spcPct val="120000"/>
              </a:lnSpc>
            </a:pPr>
            <a:r>
              <a:rPr lang="vi-VN" dirty="0"/>
              <a:t>Hầu hết không bao gồm cổng ngoại vi hoặc CD-ROM</a:t>
            </a:r>
          </a:p>
          <a:p>
            <a:pPr lvl="2">
              <a:lnSpc>
                <a:spcPct val="120000"/>
              </a:lnSpc>
            </a:pPr>
            <a:r>
              <a:rPr lang="vi-VN" dirty="0" smtClean="0"/>
              <a:t>Chủ yếu dựa </a:t>
            </a:r>
            <a:r>
              <a:rPr lang="vi-VN" dirty="0"/>
              <a:t>vào Internet để chuyển các tập tin</a:t>
            </a:r>
          </a:p>
          <a:p>
            <a:pPr lvl="1">
              <a:lnSpc>
                <a:spcPct val="120000"/>
              </a:lnSpc>
            </a:pPr>
            <a:r>
              <a:rPr lang="vi-VN" dirty="0"/>
              <a:t>Đ</a:t>
            </a:r>
            <a:r>
              <a:rPr lang="vi-VN" dirty="0" smtClean="0"/>
              <a:t>ược </a:t>
            </a:r>
            <a:r>
              <a:rPr lang="vi-VN" dirty="0"/>
              <a:t>thiết kế cho những người muốn sử dụng truyền thông không dây hoặc truy cập vào Internet, nhưng không có nhiều nhu cầu sử dụng máy tính để lưu trữ các tập tin dữ liệu</a:t>
            </a:r>
            <a:endParaRPr lang="en-US" dirty="0"/>
          </a:p>
        </p:txBody>
      </p:sp>
      <p:pic>
        <p:nvPicPr>
          <p:cNvPr id="4" name="Picture 3"/>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765" t="5128" r="4605" b="6836"/>
          <a:stretch/>
        </p:blipFill>
        <p:spPr bwMode="auto">
          <a:xfrm>
            <a:off x="6781211" y="1655972"/>
            <a:ext cx="1675765" cy="1244600"/>
          </a:xfrm>
          <a:prstGeom prst="rect">
            <a:avLst/>
          </a:prstGeom>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7001435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373063" y="1300163"/>
            <a:ext cx="8385175" cy="4739130"/>
          </a:xfrm>
        </p:spPr>
        <p:txBody>
          <a:bodyPr>
            <a:noAutofit/>
          </a:bodyPr>
          <a:lstStyle/>
          <a:p>
            <a:pPr marL="406400" indent="-406400">
              <a:lnSpc>
                <a:spcPct val="110000"/>
              </a:lnSpc>
              <a:spcBef>
                <a:spcPts val="600"/>
              </a:spcBef>
              <a:buNone/>
              <a:tabLst>
                <a:tab pos="508000" algn="l"/>
                <a:tab pos="914400" algn="l"/>
                <a:tab pos="4122738" algn="l"/>
                <a:tab pos="4397375" algn="l"/>
              </a:tabLst>
            </a:pPr>
            <a:r>
              <a:rPr lang="vi-VN" sz="2400"/>
              <a:t>6.	</a:t>
            </a:r>
            <a:r>
              <a:rPr lang="fr-FR" sz="2400"/>
              <a:t>Thành phần bên trong nào thực hiện các tính toán và các phép toán logic?</a:t>
            </a:r>
            <a:r>
              <a:rPr lang="vi-VN" sz="2400" smtClean="0"/>
              <a:t> </a:t>
            </a:r>
            <a:endParaRPr lang="vi-VN" sz="2400"/>
          </a:p>
          <a:p>
            <a:pPr marL="406400" indent="-406400">
              <a:lnSpc>
                <a:spcPct val="110000"/>
              </a:lnSpc>
              <a:spcBef>
                <a:spcPts val="600"/>
              </a:spcBef>
              <a:buNone/>
              <a:tabLst>
                <a:tab pos="508000" algn="l"/>
                <a:tab pos="914400" algn="l"/>
                <a:tab pos="4122738" algn="l"/>
                <a:tab pos="4397375" algn="l"/>
              </a:tabLst>
            </a:pPr>
            <a:r>
              <a:rPr lang="en-US" sz="2400" smtClean="0"/>
              <a:t>	</a:t>
            </a:r>
            <a:r>
              <a:rPr lang="vi-VN" sz="2400" smtClean="0"/>
              <a:t>a.Bộ </a:t>
            </a:r>
            <a:r>
              <a:rPr lang="vi-VN" sz="2400"/>
              <a:t>vi xử </a:t>
            </a:r>
            <a:r>
              <a:rPr lang="vi-VN" sz="2400" smtClean="0"/>
              <a:t>lý</a:t>
            </a:r>
            <a:r>
              <a:rPr lang="en-US" sz="2400" smtClean="0"/>
              <a:t>	</a:t>
            </a:r>
            <a:r>
              <a:rPr lang="vi-VN" sz="2400"/>
              <a:t>c</a:t>
            </a:r>
            <a:r>
              <a:rPr lang="vi-VN" sz="2400" smtClean="0"/>
              <a:t>. Các </a:t>
            </a:r>
            <a:r>
              <a:rPr lang="vi-VN" sz="2400"/>
              <a:t>chip RAM </a:t>
            </a:r>
          </a:p>
          <a:p>
            <a:pPr marL="406400" indent="-406400">
              <a:lnSpc>
                <a:spcPct val="110000"/>
              </a:lnSpc>
              <a:spcBef>
                <a:spcPts val="600"/>
              </a:spcBef>
              <a:buNone/>
              <a:tabLst>
                <a:tab pos="508000" algn="l"/>
                <a:tab pos="914400" algn="l"/>
                <a:tab pos="4122738" algn="l"/>
                <a:tab pos="4397375" algn="l"/>
              </a:tabLst>
            </a:pPr>
            <a:r>
              <a:rPr lang="en-US" sz="2400" smtClean="0"/>
              <a:t>	</a:t>
            </a:r>
            <a:r>
              <a:rPr lang="vi-VN" sz="2400" smtClean="0"/>
              <a:t>b.ROM –BIOS</a:t>
            </a:r>
            <a:r>
              <a:rPr lang="en-US" sz="2400" smtClean="0"/>
              <a:t>	</a:t>
            </a:r>
            <a:r>
              <a:rPr lang="vi-VN" sz="2400"/>
              <a:t>d.	</a:t>
            </a:r>
            <a:r>
              <a:rPr lang="vi-VN" sz="2400" smtClean="0"/>
              <a:t>Bo </a:t>
            </a:r>
            <a:r>
              <a:rPr lang="vi-VN" sz="2400"/>
              <a:t>mạch </a:t>
            </a:r>
            <a:r>
              <a:rPr lang="vi-VN" sz="2400" smtClean="0"/>
              <a:t>chủ</a:t>
            </a:r>
            <a:endParaRPr lang="vi-VN" sz="2400"/>
          </a:p>
          <a:p>
            <a:pPr marL="406400" indent="-406400">
              <a:lnSpc>
                <a:spcPct val="110000"/>
              </a:lnSpc>
              <a:spcBef>
                <a:spcPts val="600"/>
              </a:spcBef>
              <a:buNone/>
              <a:tabLst>
                <a:tab pos="508000" algn="l"/>
                <a:tab pos="914400" algn="l"/>
                <a:tab pos="4122738" algn="l"/>
                <a:tab pos="4397375" algn="l"/>
              </a:tabLst>
            </a:pPr>
            <a:r>
              <a:rPr lang="vi-VN" sz="2400"/>
              <a:t>7.	Tuyên bố nào về các ổ đĩa trạng thái rắn là chính xác? </a:t>
            </a:r>
          </a:p>
          <a:p>
            <a:pPr marL="406400" indent="-406400">
              <a:lnSpc>
                <a:spcPct val="110000"/>
              </a:lnSpc>
              <a:spcBef>
                <a:spcPts val="600"/>
              </a:spcBef>
              <a:buNone/>
              <a:tabLst>
                <a:tab pos="508000" algn="l"/>
                <a:tab pos="914400" algn="l"/>
                <a:tab pos="4122738" algn="l"/>
                <a:tab pos="4397375" algn="l"/>
              </a:tabLst>
            </a:pPr>
            <a:r>
              <a:rPr lang="en-US" sz="2400" smtClean="0"/>
              <a:t>	</a:t>
            </a:r>
            <a:r>
              <a:rPr lang="vi-VN" sz="2400" smtClean="0"/>
              <a:t>a. </a:t>
            </a:r>
            <a:r>
              <a:rPr lang="en-US" sz="2400" smtClean="0"/>
              <a:t>Ổ </a:t>
            </a:r>
            <a:r>
              <a:rPr lang="en-US" sz="2400"/>
              <a:t>đĩa thể rắn là ít tốn kém hơn so với các ổ đĩa từ tính tương đối nhỏ.</a:t>
            </a:r>
            <a:endParaRPr lang="vi-VN" sz="2400"/>
          </a:p>
          <a:p>
            <a:pPr marL="406400" indent="-406400">
              <a:lnSpc>
                <a:spcPct val="110000"/>
              </a:lnSpc>
              <a:spcBef>
                <a:spcPts val="600"/>
              </a:spcBef>
              <a:buNone/>
              <a:tabLst>
                <a:tab pos="508000" algn="l"/>
                <a:tab pos="914400" algn="l"/>
                <a:tab pos="4122738" algn="l"/>
                <a:tab pos="4397375" algn="l"/>
              </a:tabLst>
            </a:pPr>
            <a:r>
              <a:rPr lang="en-US" sz="2400" smtClean="0"/>
              <a:t>	</a:t>
            </a:r>
            <a:r>
              <a:rPr lang="vi-VN" sz="2400" smtClean="0"/>
              <a:t>b. </a:t>
            </a:r>
            <a:r>
              <a:rPr lang="en-US" sz="2400" smtClean="0"/>
              <a:t>Ổ </a:t>
            </a:r>
            <a:r>
              <a:rPr lang="en-US" sz="2400"/>
              <a:t>đĩa thể rắn có dung lượng lớn hơn so với ổ đĩa từ tính.</a:t>
            </a:r>
            <a:endParaRPr lang="vi-VN" sz="2400"/>
          </a:p>
          <a:p>
            <a:pPr marL="406400" indent="-406400">
              <a:lnSpc>
                <a:spcPct val="110000"/>
              </a:lnSpc>
              <a:spcBef>
                <a:spcPts val="600"/>
              </a:spcBef>
              <a:buNone/>
              <a:tabLst>
                <a:tab pos="508000" algn="l"/>
                <a:tab pos="914400" algn="l"/>
                <a:tab pos="4122738" algn="l"/>
                <a:tab pos="4397375" algn="l"/>
              </a:tabLst>
            </a:pPr>
            <a:r>
              <a:rPr lang="en-US" sz="2400" smtClean="0"/>
              <a:t>	</a:t>
            </a:r>
            <a:r>
              <a:rPr lang="vi-VN" sz="2400" smtClean="0"/>
              <a:t>c.</a:t>
            </a:r>
            <a:r>
              <a:rPr lang="en-US" sz="2400" smtClean="0"/>
              <a:t> </a:t>
            </a:r>
            <a:r>
              <a:rPr lang="en-US" sz="2400"/>
              <a:t>Ổ đĩa thể rắn không có bộ phận chuyển </a:t>
            </a:r>
            <a:r>
              <a:rPr lang="en-US" sz="2400" smtClean="0"/>
              <a:t>động.</a:t>
            </a:r>
            <a:endParaRPr lang="vi-VN" sz="2400"/>
          </a:p>
          <a:p>
            <a:pPr marL="406400" indent="-406400">
              <a:lnSpc>
                <a:spcPct val="110000"/>
              </a:lnSpc>
              <a:spcBef>
                <a:spcPts val="600"/>
              </a:spcBef>
              <a:buNone/>
              <a:tabLst>
                <a:tab pos="508000" algn="l"/>
                <a:tab pos="914400" algn="l"/>
                <a:tab pos="4122738" algn="l"/>
                <a:tab pos="4397375" algn="l"/>
              </a:tabLst>
            </a:pPr>
            <a:r>
              <a:rPr lang="en-US" sz="2400" smtClean="0"/>
              <a:t>	</a:t>
            </a:r>
            <a:r>
              <a:rPr lang="vi-VN" sz="2400" smtClean="0"/>
              <a:t>d. </a:t>
            </a:r>
            <a:r>
              <a:rPr lang="en-US" sz="2400" smtClean="0"/>
              <a:t>Ổ </a:t>
            </a:r>
            <a:r>
              <a:rPr lang="en-US" sz="2400"/>
              <a:t>đĩa thể rắn không bao giờ được mang ra ngoài.</a:t>
            </a:r>
            <a:endParaRPr lang="vi-VN"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spTree>
    <p:extLst>
      <p:ext uri="{BB962C8B-B14F-4D97-AF65-F5344CB8AC3E}">
        <p14:creationId xmlns:p14="http://schemas.microsoft.com/office/powerpoint/2010/main" val="4253131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3063" y="1299600"/>
            <a:ext cx="8385175" cy="4957762"/>
          </a:xfrm>
        </p:spPr>
        <p:txBody>
          <a:bodyPr>
            <a:normAutofit fontScale="92500" lnSpcReduction="20000"/>
          </a:bodyPr>
          <a:lstStyle/>
          <a:p>
            <a:pPr>
              <a:lnSpc>
                <a:spcPct val="110000"/>
              </a:lnSpc>
              <a:spcBef>
                <a:spcPts val="700"/>
              </a:spcBef>
            </a:pPr>
            <a:r>
              <a:rPr lang="en-US" b="1" dirty="0" err="1" smtClean="0"/>
              <a:t>Máy</a:t>
            </a:r>
            <a:r>
              <a:rPr lang="en-US" b="1" dirty="0" smtClean="0"/>
              <a:t> </a:t>
            </a:r>
            <a:r>
              <a:rPr lang="en-US" b="1" dirty="0" err="1" smtClean="0"/>
              <a:t>tính</a:t>
            </a:r>
            <a:r>
              <a:rPr lang="en-US" b="1" dirty="0" smtClean="0"/>
              <a:t> </a:t>
            </a:r>
            <a:r>
              <a:rPr lang="en-US" b="1" dirty="0" err="1" smtClean="0"/>
              <a:t>bảng</a:t>
            </a:r>
            <a:r>
              <a:rPr lang="en-US" b="1" dirty="0" smtClean="0"/>
              <a:t> (Tablet PC)  </a:t>
            </a:r>
            <a:r>
              <a:rPr lang="en-US" dirty="0"/>
              <a:t> </a:t>
            </a:r>
            <a:endParaRPr lang="en-US" b="1" dirty="0"/>
          </a:p>
          <a:p>
            <a:pPr lvl="1">
              <a:lnSpc>
                <a:spcPct val="110000"/>
              </a:lnSpc>
              <a:spcBef>
                <a:spcPts val="700"/>
              </a:spcBef>
            </a:pPr>
            <a:r>
              <a:rPr lang="vi-VN" dirty="0"/>
              <a:t>Chủ yếu là vận hành bởi màn hình </a:t>
            </a:r>
            <a:r>
              <a:rPr lang="vi-VN" dirty="0" smtClean="0"/>
              <a:t>cảm </a:t>
            </a:r>
            <a:r>
              <a:rPr lang="vi-VN" dirty="0"/>
              <a:t>ứng</a:t>
            </a:r>
          </a:p>
          <a:p>
            <a:pPr lvl="1">
              <a:lnSpc>
                <a:spcPct val="110000"/>
              </a:lnSpc>
              <a:spcBef>
                <a:spcPts val="700"/>
              </a:spcBef>
            </a:pPr>
            <a:r>
              <a:rPr lang="vi-VN" dirty="0"/>
              <a:t>Có thể "gõ" bằng cách sử dụng bàn phím ảo </a:t>
            </a:r>
            <a:r>
              <a:rPr lang="en-US" dirty="0" smtClean="0"/>
              <a:t/>
            </a:r>
            <a:br>
              <a:rPr lang="en-US" dirty="0" smtClean="0"/>
            </a:br>
            <a:r>
              <a:rPr lang="vi-VN" dirty="0" smtClean="0"/>
              <a:t>trên </a:t>
            </a:r>
            <a:r>
              <a:rPr lang="vi-VN" dirty="0"/>
              <a:t>màn hình</a:t>
            </a:r>
          </a:p>
          <a:p>
            <a:pPr lvl="1">
              <a:lnSpc>
                <a:spcPct val="110000"/>
              </a:lnSpc>
              <a:spcBef>
                <a:spcPts val="700"/>
              </a:spcBef>
            </a:pPr>
            <a:r>
              <a:rPr lang="en-US" dirty="0" err="1"/>
              <a:t>C</a:t>
            </a:r>
            <a:r>
              <a:rPr lang="en-US" dirty="0" err="1" smtClean="0"/>
              <a:t>ó</a:t>
            </a:r>
            <a:r>
              <a:rPr lang="en-US" dirty="0" smtClean="0"/>
              <a:t> </a:t>
            </a:r>
            <a:r>
              <a:rPr lang="en-US" dirty="0" err="1"/>
              <a:t>thể</a:t>
            </a:r>
            <a:r>
              <a:rPr lang="en-US" dirty="0"/>
              <a:t> </a:t>
            </a:r>
            <a:r>
              <a:rPr lang="en-US" dirty="0" err="1"/>
              <a:t>chạm</a:t>
            </a:r>
            <a:r>
              <a:rPr lang="en-US" dirty="0"/>
              <a:t> </a:t>
            </a:r>
            <a:r>
              <a:rPr lang="en-US" dirty="0" err="1"/>
              <a:t>một</a:t>
            </a:r>
            <a:r>
              <a:rPr lang="en-US" dirty="0"/>
              <a:t> </a:t>
            </a:r>
            <a:r>
              <a:rPr lang="en-US" dirty="0" err="1"/>
              <a:t>cây</a:t>
            </a:r>
            <a:r>
              <a:rPr lang="en-US" dirty="0"/>
              <a:t> </a:t>
            </a:r>
            <a:r>
              <a:rPr lang="en-US" dirty="0" err="1"/>
              <a:t>bút</a:t>
            </a:r>
            <a:r>
              <a:rPr lang="en-US" dirty="0"/>
              <a:t> </a:t>
            </a:r>
            <a:r>
              <a:rPr lang="en-US" dirty="0" err="1"/>
              <a:t>hoặc</a:t>
            </a:r>
            <a:r>
              <a:rPr lang="en-US" dirty="0"/>
              <a:t> </a:t>
            </a:r>
            <a:r>
              <a:rPr lang="en-US" dirty="0" err="1"/>
              <a:t>thiết</a:t>
            </a:r>
            <a:r>
              <a:rPr lang="en-US" dirty="0"/>
              <a:t> </a:t>
            </a:r>
            <a:r>
              <a:rPr lang="en-US" dirty="0" err="1"/>
              <a:t>bị</a:t>
            </a:r>
            <a:r>
              <a:rPr lang="en-US" dirty="0"/>
              <a:t> </a:t>
            </a:r>
            <a:r>
              <a:rPr lang="en-US" dirty="0" err="1"/>
              <a:t>trỏ</a:t>
            </a:r>
            <a:r>
              <a:rPr lang="en-US" dirty="0"/>
              <a:t> </a:t>
            </a:r>
            <a:r>
              <a:rPr lang="en-US" dirty="0" err="1"/>
              <a:t>đến</a:t>
            </a:r>
            <a:r>
              <a:rPr lang="en-US" dirty="0"/>
              <a:t> </a:t>
            </a:r>
            <a:r>
              <a:rPr lang="en-US" dirty="0" err="1"/>
              <a:t>một</a:t>
            </a:r>
            <a:r>
              <a:rPr lang="en-US" dirty="0"/>
              <a:t> </a:t>
            </a:r>
            <a:r>
              <a:rPr lang="en-US" dirty="0" err="1"/>
              <a:t>mục</a:t>
            </a:r>
            <a:r>
              <a:rPr lang="en-US" dirty="0"/>
              <a:t> </a:t>
            </a:r>
            <a:r>
              <a:rPr lang="en-US" dirty="0" err="1"/>
              <a:t>trên</a:t>
            </a:r>
            <a:r>
              <a:rPr lang="en-US" dirty="0"/>
              <a:t> </a:t>
            </a:r>
            <a:r>
              <a:rPr lang="en-US" dirty="0" err="1"/>
              <a:t>màn</a:t>
            </a:r>
            <a:r>
              <a:rPr lang="en-US" dirty="0"/>
              <a:t> </a:t>
            </a:r>
            <a:r>
              <a:rPr lang="en-US" dirty="0" err="1"/>
              <a:t>hình</a:t>
            </a:r>
            <a:r>
              <a:rPr lang="en-US" dirty="0"/>
              <a:t> </a:t>
            </a:r>
            <a:r>
              <a:rPr lang="en-US" dirty="0" err="1" smtClean="0"/>
              <a:t>để</a:t>
            </a:r>
            <a:r>
              <a:rPr lang="en-US" dirty="0" smtClean="0"/>
              <a:t> </a:t>
            </a:r>
            <a:r>
              <a:rPr lang="en-US" dirty="0" err="1" smtClean="0"/>
              <a:t>chọn</a:t>
            </a:r>
            <a:r>
              <a:rPr lang="en-US" dirty="0" smtClean="0"/>
              <a:t> </a:t>
            </a:r>
            <a:r>
              <a:rPr lang="en-US" dirty="0" err="1" smtClean="0"/>
              <a:t>nó</a:t>
            </a:r>
            <a:endParaRPr lang="vi-VN" dirty="0"/>
          </a:p>
          <a:p>
            <a:pPr lvl="1">
              <a:lnSpc>
                <a:spcPct val="110000"/>
              </a:lnSpc>
              <a:spcBef>
                <a:spcPts val="700"/>
              </a:spcBef>
            </a:pPr>
            <a:r>
              <a:rPr lang="vi-VN" dirty="0"/>
              <a:t>Hầu hết cung cấp một tùy chọn để kết nối các thiết bị như một màn hình, bàn phím hoặc một thiết bị trỏ</a:t>
            </a:r>
          </a:p>
          <a:p>
            <a:pPr lvl="1">
              <a:lnSpc>
                <a:spcPct val="110000"/>
              </a:lnSpc>
              <a:spcBef>
                <a:spcPts val="700"/>
              </a:spcBef>
            </a:pPr>
            <a:r>
              <a:rPr lang="en-US" dirty="0" err="1"/>
              <a:t>N</a:t>
            </a:r>
            <a:r>
              <a:rPr lang="en-US" dirty="0" err="1" smtClean="0"/>
              <a:t>hẹ</a:t>
            </a:r>
            <a:r>
              <a:rPr lang="en-US" dirty="0" smtClean="0"/>
              <a:t> </a:t>
            </a:r>
            <a:r>
              <a:rPr lang="en-US" dirty="0" err="1"/>
              <a:t>và</a:t>
            </a:r>
            <a:r>
              <a:rPr lang="en-US" dirty="0"/>
              <a:t> </a:t>
            </a:r>
            <a:r>
              <a:rPr lang="en-US" dirty="0" err="1"/>
              <a:t>có</a:t>
            </a:r>
            <a:r>
              <a:rPr lang="en-US" dirty="0"/>
              <a:t> </a:t>
            </a:r>
            <a:r>
              <a:rPr lang="en-US" dirty="0" err="1"/>
              <a:t>tính</a:t>
            </a:r>
            <a:r>
              <a:rPr lang="en-US" dirty="0"/>
              <a:t> di </a:t>
            </a:r>
            <a:r>
              <a:rPr lang="en-US" dirty="0" err="1"/>
              <a:t>động</a:t>
            </a:r>
            <a:r>
              <a:rPr lang="en-US" dirty="0"/>
              <a:t> </a:t>
            </a:r>
            <a:r>
              <a:rPr lang="en-US" dirty="0" err="1"/>
              <a:t>cực</a:t>
            </a:r>
            <a:r>
              <a:rPr lang="en-US" dirty="0"/>
              <a:t> </a:t>
            </a:r>
            <a:r>
              <a:rPr lang="en-US" dirty="0" err="1"/>
              <a:t>cao</a:t>
            </a:r>
            <a:endParaRPr lang="vi-VN" dirty="0"/>
          </a:p>
          <a:p>
            <a:pPr lvl="1">
              <a:lnSpc>
                <a:spcPct val="110000"/>
              </a:lnSpc>
              <a:spcBef>
                <a:spcPts val="700"/>
              </a:spcBef>
            </a:pPr>
            <a:r>
              <a:rPr lang="en-US" dirty="0" err="1" smtClean="0"/>
              <a:t>Hạn</a:t>
            </a:r>
            <a:r>
              <a:rPr lang="en-US" dirty="0" smtClean="0"/>
              <a:t> </a:t>
            </a:r>
            <a:r>
              <a:rPr lang="en-US" dirty="0" err="1" smtClean="0"/>
              <a:t>chế</a:t>
            </a:r>
            <a:r>
              <a:rPr lang="en-US" dirty="0" smtClean="0"/>
              <a:t>: </a:t>
            </a:r>
            <a:r>
              <a:rPr lang="en-US" dirty="0" err="1" smtClean="0"/>
              <a:t>máy</a:t>
            </a:r>
            <a:r>
              <a:rPr lang="en-US" dirty="0" smtClean="0"/>
              <a:t> </a:t>
            </a:r>
            <a:r>
              <a:rPr lang="en-US" dirty="0" err="1"/>
              <a:t>tính</a:t>
            </a:r>
            <a:r>
              <a:rPr lang="en-US" dirty="0"/>
              <a:t> </a:t>
            </a:r>
            <a:r>
              <a:rPr lang="en-US" dirty="0" err="1"/>
              <a:t>bảng</a:t>
            </a:r>
            <a:r>
              <a:rPr lang="en-US" dirty="0"/>
              <a:t> </a:t>
            </a:r>
            <a:r>
              <a:rPr lang="en-US" dirty="0" err="1"/>
              <a:t>lại</a:t>
            </a:r>
            <a:r>
              <a:rPr lang="en-US" dirty="0"/>
              <a:t> </a:t>
            </a:r>
            <a:r>
              <a:rPr lang="en-US" dirty="0" err="1"/>
              <a:t>đắt</a:t>
            </a:r>
            <a:r>
              <a:rPr lang="en-US" dirty="0"/>
              <a:t> </a:t>
            </a:r>
            <a:r>
              <a:rPr lang="en-US" dirty="0" err="1"/>
              <a:t>và</a:t>
            </a:r>
            <a:r>
              <a:rPr lang="en-US" dirty="0"/>
              <a:t> </a:t>
            </a:r>
            <a:r>
              <a:rPr lang="en-US" dirty="0" err="1"/>
              <a:t>khá</a:t>
            </a:r>
            <a:r>
              <a:rPr lang="en-US" dirty="0"/>
              <a:t> </a:t>
            </a:r>
            <a:r>
              <a:rPr lang="en-US" dirty="0" err="1"/>
              <a:t>mong</a:t>
            </a:r>
            <a:r>
              <a:rPr lang="en-US" dirty="0"/>
              <a:t> </a:t>
            </a:r>
            <a:r>
              <a:rPr lang="en-US" dirty="0" err="1"/>
              <a:t>manh</a:t>
            </a:r>
            <a:r>
              <a:rPr lang="en-US" dirty="0"/>
              <a:t> </a:t>
            </a:r>
            <a:r>
              <a:rPr lang="en-US" dirty="0" err="1"/>
              <a:t>và</a:t>
            </a:r>
            <a:r>
              <a:rPr lang="en-US" dirty="0"/>
              <a:t> </a:t>
            </a:r>
            <a:r>
              <a:rPr lang="en-US" dirty="0" err="1"/>
              <a:t>rất</a:t>
            </a:r>
            <a:r>
              <a:rPr lang="en-US" dirty="0"/>
              <a:t> </a:t>
            </a:r>
            <a:r>
              <a:rPr lang="en-US" dirty="0" err="1"/>
              <a:t>ít</a:t>
            </a:r>
            <a:r>
              <a:rPr lang="en-US" dirty="0"/>
              <a:t> </a:t>
            </a:r>
            <a:r>
              <a:rPr lang="en-US" dirty="0" err="1"/>
              <a:t>khi</a:t>
            </a:r>
            <a:r>
              <a:rPr lang="en-US" dirty="0"/>
              <a:t> </a:t>
            </a:r>
            <a:r>
              <a:rPr lang="en-US" dirty="0" err="1"/>
              <a:t>có</a:t>
            </a:r>
            <a:r>
              <a:rPr lang="en-US" dirty="0"/>
              <a:t> ổ </a:t>
            </a:r>
            <a:r>
              <a:rPr lang="en-US" dirty="0" err="1"/>
              <a:t>đĩa</a:t>
            </a:r>
            <a:r>
              <a:rPr lang="en-US" dirty="0"/>
              <a:t> </a:t>
            </a:r>
            <a:r>
              <a:rPr lang="en-US" dirty="0" err="1"/>
              <a:t>quang</a:t>
            </a:r>
            <a:endParaRPr lang="vi-VN" dirty="0"/>
          </a:p>
          <a:p>
            <a:pPr lvl="1">
              <a:lnSpc>
                <a:spcPct val="110000"/>
              </a:lnSpc>
              <a:spcBef>
                <a:spcPts val="700"/>
              </a:spcBef>
            </a:pPr>
            <a:r>
              <a:rPr lang="en-US" dirty="0" err="1"/>
              <a:t>có</a:t>
            </a:r>
            <a:r>
              <a:rPr lang="en-US" dirty="0"/>
              <a:t> </a:t>
            </a:r>
            <a:r>
              <a:rPr lang="en-US" dirty="0" err="1"/>
              <a:t>thể</a:t>
            </a:r>
            <a:r>
              <a:rPr lang="en-US" dirty="0"/>
              <a:t> </a:t>
            </a:r>
            <a:r>
              <a:rPr lang="en-US" dirty="0" err="1" smtClean="0"/>
              <a:t>gây</a:t>
            </a:r>
            <a:r>
              <a:rPr lang="en-US" dirty="0" smtClean="0"/>
              <a:t> </a:t>
            </a:r>
            <a:r>
              <a:rPr lang="en-US" dirty="0" err="1"/>
              <a:t>ra</a:t>
            </a:r>
            <a:r>
              <a:rPr lang="en-US" dirty="0"/>
              <a:t> </a:t>
            </a:r>
            <a:r>
              <a:rPr lang="en-US" dirty="0" err="1"/>
              <a:t>sự</a:t>
            </a:r>
            <a:r>
              <a:rPr lang="en-US" dirty="0"/>
              <a:t> </a:t>
            </a:r>
            <a:r>
              <a:rPr lang="en-US" dirty="0" err="1"/>
              <a:t>không</a:t>
            </a:r>
            <a:r>
              <a:rPr lang="en-US" dirty="0"/>
              <a:t> </a:t>
            </a:r>
            <a:r>
              <a:rPr lang="en-US" dirty="0" err="1"/>
              <a:t>thoải</a:t>
            </a:r>
            <a:r>
              <a:rPr lang="en-US" dirty="0"/>
              <a:t> </a:t>
            </a:r>
            <a:r>
              <a:rPr lang="en-US" dirty="0" err="1"/>
              <a:t>mái</a:t>
            </a:r>
            <a:r>
              <a:rPr lang="en-US" dirty="0"/>
              <a:t> </a:t>
            </a:r>
            <a:r>
              <a:rPr lang="en-US" dirty="0" err="1"/>
              <a:t>khi</a:t>
            </a:r>
            <a:r>
              <a:rPr lang="en-US" dirty="0"/>
              <a:t> </a:t>
            </a:r>
            <a:r>
              <a:rPr lang="en-US" dirty="0" err="1"/>
              <a:t>sử</a:t>
            </a:r>
            <a:r>
              <a:rPr lang="en-US" dirty="0"/>
              <a:t> </a:t>
            </a:r>
            <a:r>
              <a:rPr lang="en-US" dirty="0" err="1"/>
              <a:t>dụng</a:t>
            </a:r>
            <a:r>
              <a:rPr lang="en-US" dirty="0"/>
              <a:t> </a:t>
            </a:r>
            <a:r>
              <a:rPr lang="en-US" dirty="0" err="1"/>
              <a:t>trong</a:t>
            </a:r>
            <a:r>
              <a:rPr lang="en-US" dirty="0"/>
              <a:t> </a:t>
            </a:r>
            <a:r>
              <a:rPr lang="en-US" dirty="0" err="1"/>
              <a:t>một</a:t>
            </a:r>
            <a:r>
              <a:rPr lang="en-US" dirty="0"/>
              <a:t> </a:t>
            </a:r>
            <a:r>
              <a:rPr lang="en-US" dirty="0" err="1"/>
              <a:t>khoảng</a:t>
            </a:r>
            <a:r>
              <a:rPr lang="en-US" dirty="0"/>
              <a:t> </a:t>
            </a:r>
            <a:r>
              <a:rPr lang="en-US" dirty="0" err="1"/>
              <a:t>th</a:t>
            </a:r>
            <a:r>
              <a:rPr lang="vi-VN" dirty="0"/>
              <a:t>ờ</a:t>
            </a:r>
            <a:r>
              <a:rPr lang="en-US" dirty="0" err="1"/>
              <a:t>i</a:t>
            </a:r>
            <a:r>
              <a:rPr lang="en-US" dirty="0"/>
              <a:t> </a:t>
            </a:r>
            <a:r>
              <a:rPr lang="en-US" dirty="0" err="1"/>
              <a:t>gian</a:t>
            </a:r>
            <a:r>
              <a:rPr lang="en-US" dirty="0"/>
              <a:t> </a:t>
            </a:r>
            <a:r>
              <a:rPr lang="en-US" dirty="0" err="1"/>
              <a:t>dài</a:t>
            </a:r>
            <a:endParaRPr lang="en-US" dirty="0"/>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6598449" y="1518007"/>
            <a:ext cx="1664970" cy="1105535"/>
          </a:xfrm>
          <a:prstGeom prst="rect">
            <a:avLst/>
          </a:prstGeom>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29579336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3063" y="1299599"/>
            <a:ext cx="8385175" cy="5156763"/>
          </a:xfrm>
        </p:spPr>
        <p:txBody>
          <a:bodyPr>
            <a:normAutofit fontScale="92500" lnSpcReduction="20000"/>
          </a:bodyPr>
          <a:lstStyle/>
          <a:p>
            <a:pPr>
              <a:lnSpc>
                <a:spcPct val="120000"/>
              </a:lnSpc>
              <a:spcBef>
                <a:spcPts val="800"/>
              </a:spcBef>
            </a:pPr>
            <a:r>
              <a:rPr lang="en-US" b="1" dirty="0" err="1" smtClean="0"/>
              <a:t>Máy</a:t>
            </a:r>
            <a:r>
              <a:rPr lang="en-US" b="1" dirty="0" smtClean="0"/>
              <a:t> </a:t>
            </a:r>
            <a:r>
              <a:rPr lang="en-US" b="1" dirty="0" err="1" smtClean="0"/>
              <a:t>chủ</a:t>
            </a:r>
            <a:r>
              <a:rPr lang="en-US" b="1" dirty="0" smtClean="0"/>
              <a:t> Servers</a:t>
            </a:r>
            <a:r>
              <a:rPr lang="en-US" dirty="0"/>
              <a:t> </a:t>
            </a:r>
            <a:r>
              <a:rPr lang="en-US" b="1" dirty="0"/>
              <a:t> </a:t>
            </a:r>
          </a:p>
          <a:p>
            <a:pPr lvl="1">
              <a:lnSpc>
                <a:spcPct val="120000"/>
              </a:lnSpc>
            </a:pPr>
            <a:r>
              <a:rPr lang="en-US" dirty="0" err="1"/>
              <a:t>C</a:t>
            </a:r>
            <a:r>
              <a:rPr lang="en-US" dirty="0" err="1" smtClean="0"/>
              <a:t>hủ</a:t>
            </a:r>
            <a:r>
              <a:rPr lang="en-US" dirty="0" smtClean="0"/>
              <a:t> </a:t>
            </a:r>
            <a:r>
              <a:rPr lang="en-US" dirty="0" err="1"/>
              <a:t>yếu</a:t>
            </a:r>
            <a:r>
              <a:rPr lang="en-US" dirty="0"/>
              <a:t> </a:t>
            </a:r>
            <a:r>
              <a:rPr lang="en-US" dirty="0" err="1"/>
              <a:t>để</a:t>
            </a:r>
            <a:r>
              <a:rPr lang="en-US" dirty="0"/>
              <a:t> </a:t>
            </a:r>
            <a:r>
              <a:rPr lang="en-US" dirty="0" err="1"/>
              <a:t>cung</a:t>
            </a:r>
            <a:r>
              <a:rPr lang="en-US" dirty="0"/>
              <a:t> </a:t>
            </a:r>
            <a:r>
              <a:rPr lang="en-US" dirty="0" err="1"/>
              <a:t>cấp</a:t>
            </a:r>
            <a:r>
              <a:rPr lang="en-US" dirty="0"/>
              <a:t> </a:t>
            </a:r>
            <a:r>
              <a:rPr lang="en-US" dirty="0" err="1"/>
              <a:t>dịch</a:t>
            </a:r>
            <a:r>
              <a:rPr lang="en-US" dirty="0"/>
              <a:t> </a:t>
            </a:r>
            <a:r>
              <a:rPr lang="en-US" dirty="0" err="1"/>
              <a:t>vụ</a:t>
            </a:r>
            <a:r>
              <a:rPr lang="en-US" dirty="0"/>
              <a:t> </a:t>
            </a:r>
            <a:r>
              <a:rPr lang="en-US" dirty="0" err="1"/>
              <a:t>lưu</a:t>
            </a:r>
            <a:r>
              <a:rPr lang="en-US" dirty="0"/>
              <a:t> </a:t>
            </a:r>
            <a:r>
              <a:rPr lang="en-US" dirty="0" err="1"/>
              <a:t>trữ</a:t>
            </a:r>
            <a:r>
              <a:rPr lang="en-US" dirty="0"/>
              <a:t> </a:t>
            </a:r>
            <a:r>
              <a:rPr lang="en-US" dirty="0" err="1"/>
              <a:t>các</a:t>
            </a:r>
            <a:r>
              <a:rPr lang="en-US" dirty="0"/>
              <a:t> </a:t>
            </a:r>
            <a:r>
              <a:rPr lang="en-US" dirty="0" err="1" smtClean="0"/>
              <a:t>tập</a:t>
            </a:r>
            <a:r>
              <a:rPr lang="en-US" dirty="0" smtClean="0"/>
              <a:t> tin </a:t>
            </a:r>
            <a:br>
              <a:rPr lang="en-US" dirty="0" smtClean="0"/>
            </a:br>
            <a:r>
              <a:rPr lang="en-US" dirty="0" err="1" smtClean="0"/>
              <a:t>hoặc</a:t>
            </a:r>
            <a:r>
              <a:rPr lang="en-US" dirty="0" smtClean="0"/>
              <a:t> </a:t>
            </a:r>
            <a:r>
              <a:rPr lang="en-US" dirty="0" err="1"/>
              <a:t>các</a:t>
            </a:r>
            <a:r>
              <a:rPr lang="en-US" dirty="0"/>
              <a:t> </a:t>
            </a:r>
            <a:r>
              <a:rPr lang="en-US" dirty="0" err="1"/>
              <a:t>dịch</a:t>
            </a:r>
            <a:r>
              <a:rPr lang="en-US" dirty="0"/>
              <a:t> </a:t>
            </a:r>
            <a:r>
              <a:rPr lang="en-US" dirty="0" err="1"/>
              <a:t>vụ</a:t>
            </a:r>
            <a:r>
              <a:rPr lang="en-US" dirty="0"/>
              <a:t> </a:t>
            </a:r>
            <a:r>
              <a:rPr lang="en-US" dirty="0" err="1"/>
              <a:t>khác</a:t>
            </a:r>
            <a:r>
              <a:rPr lang="en-US" dirty="0"/>
              <a:t> </a:t>
            </a:r>
            <a:r>
              <a:rPr lang="en-US" dirty="0" err="1"/>
              <a:t>cho</a:t>
            </a:r>
            <a:r>
              <a:rPr lang="en-US" dirty="0"/>
              <a:t> </a:t>
            </a:r>
            <a:r>
              <a:rPr lang="en-US" dirty="0" err="1"/>
              <a:t>các</a:t>
            </a:r>
            <a:r>
              <a:rPr lang="en-US" dirty="0"/>
              <a:t> </a:t>
            </a:r>
            <a:r>
              <a:rPr lang="en-US" dirty="0" err="1"/>
              <a:t>hệ</a:t>
            </a:r>
            <a:r>
              <a:rPr lang="en-US" dirty="0"/>
              <a:t> </a:t>
            </a:r>
            <a:r>
              <a:rPr lang="en-US" dirty="0" err="1"/>
              <a:t>thống</a:t>
            </a:r>
            <a:r>
              <a:rPr lang="en-US" dirty="0"/>
              <a:t> </a:t>
            </a:r>
            <a:r>
              <a:rPr lang="en-US" dirty="0" err="1"/>
              <a:t>khác</a:t>
            </a:r>
            <a:r>
              <a:rPr lang="en-US" dirty="0"/>
              <a:t> </a:t>
            </a:r>
            <a:r>
              <a:rPr lang="en-US" dirty="0" err="1"/>
              <a:t>trên</a:t>
            </a:r>
            <a:r>
              <a:rPr lang="en-US" dirty="0"/>
              <a:t> </a:t>
            </a:r>
            <a:r>
              <a:rPr lang="en-US" dirty="0" err="1"/>
              <a:t>mạng</a:t>
            </a:r>
            <a:endParaRPr lang="vi-VN" dirty="0"/>
          </a:p>
          <a:p>
            <a:pPr lvl="1">
              <a:lnSpc>
                <a:spcPct val="120000"/>
              </a:lnSpc>
            </a:pPr>
            <a:r>
              <a:rPr lang="en-US" dirty="0" err="1"/>
              <a:t>M</a:t>
            </a:r>
            <a:r>
              <a:rPr lang="en-US" dirty="0" err="1" smtClean="0"/>
              <a:t>ột</a:t>
            </a:r>
            <a:r>
              <a:rPr lang="en-US" dirty="0" smtClean="0"/>
              <a:t> </a:t>
            </a:r>
            <a:r>
              <a:rPr lang="en-US" dirty="0" err="1"/>
              <a:t>máy</a:t>
            </a:r>
            <a:r>
              <a:rPr lang="en-US" dirty="0"/>
              <a:t> </a:t>
            </a:r>
            <a:r>
              <a:rPr lang="en-US" dirty="0" err="1"/>
              <a:t>chủ</a:t>
            </a:r>
            <a:r>
              <a:rPr lang="en-US" dirty="0"/>
              <a:t> </a:t>
            </a:r>
            <a:r>
              <a:rPr lang="en-US" dirty="0" err="1"/>
              <a:t>chạy</a:t>
            </a:r>
            <a:r>
              <a:rPr lang="en-US" dirty="0"/>
              <a:t> </a:t>
            </a:r>
            <a:r>
              <a:rPr lang="en-US" dirty="0" err="1"/>
              <a:t>phần</a:t>
            </a:r>
            <a:r>
              <a:rPr lang="en-US" dirty="0"/>
              <a:t> </a:t>
            </a:r>
            <a:r>
              <a:rPr lang="en-US" dirty="0" err="1"/>
              <a:t>mềm</a:t>
            </a:r>
            <a:r>
              <a:rPr lang="en-US" dirty="0"/>
              <a:t> </a:t>
            </a:r>
            <a:r>
              <a:rPr lang="en-US" dirty="0" err="1"/>
              <a:t>chuyên</a:t>
            </a:r>
            <a:r>
              <a:rPr lang="en-US" dirty="0"/>
              <a:t> </a:t>
            </a:r>
            <a:r>
              <a:rPr lang="en-US" dirty="0" err="1" smtClean="0"/>
              <a:t>dụng</a:t>
            </a:r>
            <a:r>
              <a:rPr lang="en-US" dirty="0" smtClean="0"/>
              <a:t>, </a:t>
            </a:r>
            <a:r>
              <a:rPr lang="en-US" dirty="0" err="1"/>
              <a:t>và</a:t>
            </a:r>
            <a:r>
              <a:rPr lang="en-US" dirty="0"/>
              <a:t> </a:t>
            </a:r>
            <a:r>
              <a:rPr lang="en-US" dirty="0" err="1"/>
              <a:t>trong</a:t>
            </a:r>
            <a:r>
              <a:rPr lang="en-US" dirty="0"/>
              <a:t> </a:t>
            </a:r>
            <a:r>
              <a:rPr lang="en-US" dirty="0" err="1"/>
              <a:t>nhiều</a:t>
            </a:r>
            <a:r>
              <a:rPr lang="en-US" dirty="0"/>
              <a:t> </a:t>
            </a:r>
            <a:r>
              <a:rPr lang="en-US" dirty="0" err="1"/>
              <a:t>trường</a:t>
            </a:r>
            <a:r>
              <a:rPr lang="en-US" dirty="0"/>
              <a:t> </a:t>
            </a:r>
            <a:r>
              <a:rPr lang="en-US" dirty="0" err="1"/>
              <a:t>hợp</a:t>
            </a:r>
            <a:r>
              <a:rPr lang="en-US" dirty="0"/>
              <a:t> </a:t>
            </a:r>
            <a:r>
              <a:rPr lang="en-US" dirty="0" err="1"/>
              <a:t>một</a:t>
            </a:r>
            <a:r>
              <a:rPr lang="en-US" dirty="0"/>
              <a:t> </a:t>
            </a:r>
            <a:r>
              <a:rPr lang="en-US" dirty="0" err="1"/>
              <a:t>máy</a:t>
            </a:r>
            <a:r>
              <a:rPr lang="en-US" dirty="0"/>
              <a:t> </a:t>
            </a:r>
            <a:r>
              <a:rPr lang="en-US" dirty="0" err="1"/>
              <a:t>chủ</a:t>
            </a:r>
            <a:r>
              <a:rPr lang="en-US" dirty="0"/>
              <a:t> </a:t>
            </a:r>
            <a:r>
              <a:rPr lang="en-US" dirty="0" err="1"/>
              <a:t>có</a:t>
            </a:r>
            <a:r>
              <a:rPr lang="en-US" dirty="0"/>
              <a:t> </a:t>
            </a:r>
            <a:r>
              <a:rPr lang="en-US" dirty="0" err="1"/>
              <a:t>thể</a:t>
            </a:r>
            <a:r>
              <a:rPr lang="en-US" dirty="0"/>
              <a:t> </a:t>
            </a:r>
            <a:r>
              <a:rPr lang="en-US" dirty="0" err="1"/>
              <a:t>được</a:t>
            </a:r>
            <a:r>
              <a:rPr lang="en-US" dirty="0"/>
              <a:t> </a:t>
            </a:r>
            <a:r>
              <a:rPr lang="en-US" dirty="0" err="1"/>
              <a:t>dành</a:t>
            </a:r>
            <a:r>
              <a:rPr lang="en-US" dirty="0"/>
              <a:t> </a:t>
            </a:r>
            <a:r>
              <a:rPr lang="en-US" dirty="0" err="1"/>
              <a:t>riêng</a:t>
            </a:r>
            <a:r>
              <a:rPr lang="en-US" dirty="0"/>
              <a:t> </a:t>
            </a:r>
            <a:r>
              <a:rPr lang="en-US" dirty="0" err="1"/>
              <a:t>để</a:t>
            </a:r>
            <a:r>
              <a:rPr lang="en-US" dirty="0"/>
              <a:t> </a:t>
            </a:r>
            <a:r>
              <a:rPr lang="en-US" dirty="0" err="1"/>
              <a:t>chỉ</a:t>
            </a:r>
            <a:r>
              <a:rPr lang="en-US" dirty="0"/>
              <a:t> </a:t>
            </a:r>
            <a:r>
              <a:rPr lang="en-US" dirty="0" err="1"/>
              <a:t>cung</a:t>
            </a:r>
            <a:r>
              <a:rPr lang="en-US" dirty="0"/>
              <a:t> </a:t>
            </a:r>
            <a:r>
              <a:rPr lang="en-US" dirty="0" err="1"/>
              <a:t>cấp</a:t>
            </a:r>
            <a:r>
              <a:rPr lang="en-US" dirty="0"/>
              <a:t> </a:t>
            </a:r>
            <a:r>
              <a:rPr lang="en-US" dirty="0" err="1"/>
              <a:t>một</a:t>
            </a:r>
            <a:r>
              <a:rPr lang="en-US" dirty="0"/>
              <a:t> </a:t>
            </a:r>
            <a:r>
              <a:rPr lang="en-US" dirty="0" err="1"/>
              <a:t>hoặc</a:t>
            </a:r>
            <a:r>
              <a:rPr lang="en-US" dirty="0"/>
              <a:t> </a:t>
            </a:r>
            <a:r>
              <a:rPr lang="en-US" dirty="0" err="1"/>
              <a:t>hai</a:t>
            </a:r>
            <a:r>
              <a:rPr lang="en-US" dirty="0"/>
              <a:t> </a:t>
            </a:r>
            <a:r>
              <a:rPr lang="en-US" dirty="0" err="1"/>
              <a:t>chức</a:t>
            </a:r>
            <a:r>
              <a:rPr lang="en-US" dirty="0"/>
              <a:t> </a:t>
            </a:r>
            <a:r>
              <a:rPr lang="en-US" dirty="0" err="1"/>
              <a:t>năng</a:t>
            </a:r>
            <a:r>
              <a:rPr lang="en-US" dirty="0"/>
              <a:t> </a:t>
            </a:r>
            <a:r>
              <a:rPr lang="en-US" dirty="0" err="1"/>
              <a:t>cụ</a:t>
            </a:r>
            <a:r>
              <a:rPr lang="en-US" dirty="0"/>
              <a:t> </a:t>
            </a:r>
            <a:r>
              <a:rPr lang="en-US" dirty="0" err="1"/>
              <a:t>thể</a:t>
            </a:r>
            <a:endParaRPr lang="vi-VN" dirty="0"/>
          </a:p>
          <a:p>
            <a:pPr lvl="1">
              <a:lnSpc>
                <a:spcPct val="120000"/>
              </a:lnSpc>
            </a:pPr>
            <a:r>
              <a:rPr lang="en-US" dirty="0" err="1"/>
              <a:t>Đ</a:t>
            </a:r>
            <a:r>
              <a:rPr lang="en-US" dirty="0" err="1" smtClean="0"/>
              <a:t>ược</a:t>
            </a:r>
            <a:r>
              <a:rPr lang="en-US" dirty="0" smtClean="0"/>
              <a:t> </a:t>
            </a:r>
            <a:r>
              <a:rPr lang="en-US" dirty="0" err="1"/>
              <a:t>thiết</a:t>
            </a:r>
            <a:r>
              <a:rPr lang="en-US" dirty="0"/>
              <a:t> </a:t>
            </a:r>
            <a:r>
              <a:rPr lang="en-US" dirty="0" err="1"/>
              <a:t>kế</a:t>
            </a:r>
            <a:r>
              <a:rPr lang="en-US" dirty="0"/>
              <a:t> </a:t>
            </a:r>
            <a:r>
              <a:rPr lang="en-US" dirty="0" err="1"/>
              <a:t>để</a:t>
            </a:r>
            <a:r>
              <a:rPr lang="en-US" dirty="0"/>
              <a:t> </a:t>
            </a:r>
            <a:r>
              <a:rPr lang="en-US" dirty="0" err="1"/>
              <a:t>có</a:t>
            </a:r>
            <a:r>
              <a:rPr lang="en-US" dirty="0"/>
              <a:t> </a:t>
            </a:r>
            <a:r>
              <a:rPr lang="en-US" dirty="0" err="1"/>
              <a:t>độ</a:t>
            </a:r>
            <a:r>
              <a:rPr lang="en-US" dirty="0"/>
              <a:t> tin </a:t>
            </a:r>
            <a:r>
              <a:rPr lang="en-US" dirty="0" err="1"/>
              <a:t>cậy</a:t>
            </a:r>
            <a:r>
              <a:rPr lang="en-US" dirty="0"/>
              <a:t> </a:t>
            </a:r>
            <a:r>
              <a:rPr lang="en-US" dirty="0" err="1"/>
              <a:t>cao</a:t>
            </a:r>
            <a:r>
              <a:rPr lang="en-US" dirty="0"/>
              <a:t> </a:t>
            </a:r>
            <a:r>
              <a:rPr lang="en-US" dirty="0" err="1"/>
              <a:t>và</a:t>
            </a:r>
            <a:r>
              <a:rPr lang="en-US" dirty="0"/>
              <a:t> </a:t>
            </a:r>
            <a:r>
              <a:rPr lang="en-US" dirty="0" err="1"/>
              <a:t>phải</a:t>
            </a:r>
            <a:r>
              <a:rPr lang="en-US" dirty="0"/>
              <a:t> </a:t>
            </a:r>
            <a:r>
              <a:rPr lang="en-US" dirty="0" err="1"/>
              <a:t>có</a:t>
            </a:r>
            <a:r>
              <a:rPr lang="en-US" dirty="0"/>
              <a:t> </a:t>
            </a:r>
            <a:r>
              <a:rPr lang="en-US" dirty="0" err="1"/>
              <a:t>một</a:t>
            </a:r>
            <a:r>
              <a:rPr lang="en-US" dirty="0"/>
              <a:t> </a:t>
            </a:r>
            <a:r>
              <a:rPr lang="en-US" dirty="0" err="1"/>
              <a:t>tỷ</a:t>
            </a:r>
            <a:r>
              <a:rPr lang="en-US" dirty="0"/>
              <a:t> </a:t>
            </a:r>
            <a:r>
              <a:rPr lang="en-US" dirty="0" err="1"/>
              <a:t>lệ</a:t>
            </a:r>
            <a:r>
              <a:rPr lang="en-US" dirty="0"/>
              <a:t> </a:t>
            </a:r>
            <a:r>
              <a:rPr lang="en-US" dirty="0" err="1"/>
              <a:t>hỏng</a:t>
            </a:r>
            <a:r>
              <a:rPr lang="en-US" dirty="0"/>
              <a:t> </a:t>
            </a:r>
            <a:r>
              <a:rPr lang="en-US" dirty="0" err="1"/>
              <a:t>hóc</a:t>
            </a:r>
            <a:r>
              <a:rPr lang="en-US" dirty="0"/>
              <a:t> </a:t>
            </a:r>
            <a:r>
              <a:rPr lang="en-US" dirty="0" err="1"/>
              <a:t>rất</a:t>
            </a:r>
            <a:r>
              <a:rPr lang="en-US" dirty="0"/>
              <a:t> </a:t>
            </a:r>
            <a:r>
              <a:rPr lang="en-US" dirty="0" err="1"/>
              <a:t>thấp</a:t>
            </a:r>
            <a:endParaRPr lang="vi-VN" dirty="0"/>
          </a:p>
          <a:p>
            <a:pPr lvl="1">
              <a:lnSpc>
                <a:spcPct val="120000"/>
              </a:lnSpc>
            </a:pPr>
            <a:r>
              <a:rPr lang="en-US" dirty="0" err="1"/>
              <a:t>C</a:t>
            </a:r>
            <a:r>
              <a:rPr lang="en-US" dirty="0" err="1" smtClean="0"/>
              <a:t>ó</a:t>
            </a:r>
            <a:r>
              <a:rPr lang="en-US" dirty="0" smtClean="0"/>
              <a:t> </a:t>
            </a:r>
            <a:r>
              <a:rPr lang="en-US" dirty="0" err="1"/>
              <a:t>thể</a:t>
            </a:r>
            <a:r>
              <a:rPr lang="en-US" dirty="0"/>
              <a:t> </a:t>
            </a:r>
            <a:r>
              <a:rPr lang="en-US" dirty="0" err="1"/>
              <a:t>chạy</a:t>
            </a:r>
            <a:r>
              <a:rPr lang="en-US" dirty="0"/>
              <a:t> </a:t>
            </a:r>
            <a:r>
              <a:rPr lang="en-US" dirty="0" err="1"/>
              <a:t>liên</a:t>
            </a:r>
            <a:r>
              <a:rPr lang="en-US" dirty="0"/>
              <a:t> </a:t>
            </a:r>
            <a:r>
              <a:rPr lang="en-US" dirty="0" err="1"/>
              <a:t>tục</a:t>
            </a:r>
            <a:r>
              <a:rPr lang="en-US" dirty="0"/>
              <a:t>, </a:t>
            </a:r>
            <a:r>
              <a:rPr lang="en-US" dirty="0" err="1"/>
              <a:t>và</a:t>
            </a:r>
            <a:r>
              <a:rPr lang="en-US" dirty="0"/>
              <a:t> </a:t>
            </a:r>
            <a:r>
              <a:rPr lang="en-US" dirty="0" err="1"/>
              <a:t>được</a:t>
            </a:r>
            <a:r>
              <a:rPr lang="en-US" dirty="0"/>
              <a:t> </a:t>
            </a:r>
            <a:r>
              <a:rPr lang="en-US" dirty="0" err="1"/>
              <a:t>tắt</a:t>
            </a:r>
            <a:r>
              <a:rPr lang="en-US" dirty="0"/>
              <a:t> </a:t>
            </a:r>
            <a:r>
              <a:rPr lang="en-US" dirty="0" err="1"/>
              <a:t>hoặc</a:t>
            </a:r>
            <a:r>
              <a:rPr lang="en-US" dirty="0"/>
              <a:t> </a:t>
            </a:r>
            <a:r>
              <a:rPr lang="en-US" dirty="0" err="1"/>
              <a:t>khởi</a:t>
            </a:r>
            <a:r>
              <a:rPr lang="en-US" dirty="0"/>
              <a:t> </a:t>
            </a:r>
            <a:r>
              <a:rPr lang="en-US" dirty="0" err="1"/>
              <a:t>động</a:t>
            </a:r>
            <a:r>
              <a:rPr lang="en-US" dirty="0"/>
              <a:t> </a:t>
            </a:r>
            <a:r>
              <a:rPr lang="en-US" dirty="0" err="1"/>
              <a:t>lại</a:t>
            </a:r>
            <a:r>
              <a:rPr lang="en-US" dirty="0"/>
              <a:t> </a:t>
            </a:r>
            <a:r>
              <a:rPr lang="en-US" dirty="0" err="1"/>
              <a:t>chỉkhi</a:t>
            </a:r>
            <a:r>
              <a:rPr lang="en-US" dirty="0"/>
              <a:t> </a:t>
            </a:r>
            <a:r>
              <a:rPr lang="en-US" dirty="0" err="1"/>
              <a:t>cần</a:t>
            </a:r>
            <a:r>
              <a:rPr lang="en-US" dirty="0"/>
              <a:t> </a:t>
            </a:r>
            <a:r>
              <a:rPr lang="en-US" dirty="0" err="1"/>
              <a:t>nâng</a:t>
            </a:r>
            <a:r>
              <a:rPr lang="en-US" dirty="0"/>
              <a:t> </a:t>
            </a:r>
            <a:r>
              <a:rPr lang="en-US" dirty="0" err="1"/>
              <a:t>cấp</a:t>
            </a:r>
            <a:r>
              <a:rPr lang="en-US" dirty="0"/>
              <a:t> </a:t>
            </a:r>
            <a:r>
              <a:rPr lang="en-US" dirty="0" err="1"/>
              <a:t>phần</a:t>
            </a:r>
            <a:r>
              <a:rPr lang="en-US" dirty="0"/>
              <a:t> </a:t>
            </a:r>
            <a:r>
              <a:rPr lang="en-US" dirty="0" err="1"/>
              <a:t>mềm</a:t>
            </a:r>
            <a:r>
              <a:rPr lang="en-US" dirty="0"/>
              <a:t> </a:t>
            </a:r>
            <a:r>
              <a:rPr lang="en-US" dirty="0" err="1"/>
              <a:t>hoặc</a:t>
            </a:r>
            <a:r>
              <a:rPr lang="en-US" dirty="0"/>
              <a:t> </a:t>
            </a:r>
            <a:r>
              <a:rPr lang="en-US" dirty="0" err="1"/>
              <a:t>phần</a:t>
            </a:r>
            <a:r>
              <a:rPr lang="en-US" dirty="0"/>
              <a:t> </a:t>
            </a:r>
            <a:r>
              <a:rPr lang="en-US" dirty="0" err="1"/>
              <a:t>cứng</a:t>
            </a:r>
            <a:r>
              <a:rPr lang="en-US" dirty="0"/>
              <a:t> </a:t>
            </a:r>
            <a:r>
              <a:rPr lang="en-US" dirty="0" err="1"/>
              <a:t>đang</a:t>
            </a:r>
            <a:r>
              <a:rPr lang="en-US" dirty="0"/>
              <a:t> </a:t>
            </a:r>
            <a:r>
              <a:rPr lang="en-US" dirty="0" err="1"/>
              <a:t>được</a:t>
            </a:r>
            <a:r>
              <a:rPr lang="en-US" dirty="0"/>
              <a:t> </a:t>
            </a:r>
            <a:r>
              <a:rPr lang="en-US" dirty="0" err="1"/>
              <a:t>cài</a:t>
            </a:r>
            <a:r>
              <a:rPr lang="en-US" dirty="0"/>
              <a:t> </a:t>
            </a:r>
            <a:r>
              <a:rPr lang="en-US" dirty="0" err="1"/>
              <a:t>đặt</a:t>
            </a:r>
            <a:endParaRPr lang="vi-VN" dirty="0"/>
          </a:p>
          <a:p>
            <a:pPr lvl="1">
              <a:lnSpc>
                <a:spcPct val="120000"/>
              </a:lnSpc>
            </a:pPr>
            <a:r>
              <a:rPr lang="en-US" dirty="0" err="1"/>
              <a:t>T</a:t>
            </a:r>
            <a:r>
              <a:rPr lang="en-US" dirty="0" err="1" smtClean="0"/>
              <a:t>hường</a:t>
            </a:r>
            <a:r>
              <a:rPr lang="en-US" dirty="0" smtClean="0"/>
              <a:t> </a:t>
            </a:r>
            <a:r>
              <a:rPr lang="en-US" dirty="0" err="1"/>
              <a:t>được</a:t>
            </a:r>
            <a:r>
              <a:rPr lang="en-US" dirty="0"/>
              <a:t> </a:t>
            </a:r>
            <a:r>
              <a:rPr lang="en-US" dirty="0" err="1"/>
              <a:t>thiết</a:t>
            </a:r>
            <a:r>
              <a:rPr lang="en-US" dirty="0"/>
              <a:t> </a:t>
            </a:r>
            <a:r>
              <a:rPr lang="en-US" dirty="0" err="1"/>
              <a:t>kế</a:t>
            </a:r>
            <a:r>
              <a:rPr lang="en-US" dirty="0"/>
              <a:t> </a:t>
            </a:r>
            <a:r>
              <a:rPr lang="en-US" dirty="0" err="1"/>
              <a:t>để</a:t>
            </a:r>
            <a:r>
              <a:rPr lang="en-US" dirty="0"/>
              <a:t> </a:t>
            </a:r>
            <a:r>
              <a:rPr lang="en-US" dirty="0" err="1"/>
              <a:t>truyền</a:t>
            </a:r>
            <a:r>
              <a:rPr lang="en-US" dirty="0"/>
              <a:t> </a:t>
            </a:r>
            <a:r>
              <a:rPr lang="en-US" dirty="0" err="1"/>
              <a:t>dữ</a:t>
            </a:r>
            <a:r>
              <a:rPr lang="en-US" dirty="0"/>
              <a:t> </a:t>
            </a:r>
            <a:r>
              <a:rPr lang="en-US" dirty="0" err="1"/>
              <a:t>liệu</a:t>
            </a:r>
            <a:r>
              <a:rPr lang="en-US" dirty="0"/>
              <a:t> </a:t>
            </a:r>
            <a:r>
              <a:rPr lang="en-US" dirty="0" err="1"/>
              <a:t>một</a:t>
            </a:r>
            <a:r>
              <a:rPr lang="en-US" dirty="0"/>
              <a:t> </a:t>
            </a:r>
            <a:r>
              <a:rPr lang="en-US" dirty="0" err="1"/>
              <a:t>cách</a:t>
            </a:r>
            <a:r>
              <a:rPr lang="en-US" dirty="0"/>
              <a:t> </a:t>
            </a:r>
            <a:r>
              <a:rPr lang="en-US" dirty="0" err="1"/>
              <a:t>nhanh</a:t>
            </a:r>
            <a:r>
              <a:rPr lang="en-US" dirty="0"/>
              <a:t> </a:t>
            </a:r>
            <a:r>
              <a:rPr lang="en-US" dirty="0" err="1"/>
              <a:t>chóng</a:t>
            </a:r>
            <a:endParaRPr lang="vi-VN" dirty="0"/>
          </a:p>
          <a:p>
            <a:pPr lvl="1">
              <a:lnSpc>
                <a:spcPct val="120000"/>
              </a:lnSpc>
            </a:pPr>
            <a:r>
              <a:rPr lang="en-US" dirty="0" err="1"/>
              <a:t>H</a:t>
            </a:r>
            <a:r>
              <a:rPr lang="en-US" dirty="0" err="1" smtClean="0"/>
              <a:t>ệ</a:t>
            </a:r>
            <a:r>
              <a:rPr lang="en-US" dirty="0" smtClean="0"/>
              <a:t> </a:t>
            </a:r>
            <a:r>
              <a:rPr lang="en-US" dirty="0" err="1"/>
              <a:t>thống</a:t>
            </a:r>
            <a:r>
              <a:rPr lang="en-US" dirty="0"/>
              <a:t> </a:t>
            </a:r>
            <a:r>
              <a:rPr lang="en-US" dirty="0" err="1"/>
              <a:t>máy</a:t>
            </a:r>
            <a:r>
              <a:rPr lang="en-US" dirty="0"/>
              <a:t> </a:t>
            </a:r>
            <a:r>
              <a:rPr lang="en-US" dirty="0" err="1"/>
              <a:t>chủ</a:t>
            </a:r>
            <a:r>
              <a:rPr lang="en-US" dirty="0"/>
              <a:t> </a:t>
            </a:r>
            <a:r>
              <a:rPr lang="en-US" dirty="0" err="1"/>
              <a:t>đắt</a:t>
            </a:r>
            <a:r>
              <a:rPr lang="en-US" dirty="0"/>
              <a:t> </a:t>
            </a:r>
            <a:r>
              <a:rPr lang="en-US" dirty="0" err="1"/>
              <a:t>hơn</a:t>
            </a:r>
            <a:r>
              <a:rPr lang="en-US" dirty="0"/>
              <a:t> </a:t>
            </a:r>
            <a:r>
              <a:rPr lang="en-US" dirty="0" err="1"/>
              <a:t>đáng</a:t>
            </a:r>
            <a:r>
              <a:rPr lang="en-US" dirty="0"/>
              <a:t> </a:t>
            </a:r>
            <a:r>
              <a:rPr lang="en-US" dirty="0" err="1"/>
              <a:t>kể</a:t>
            </a:r>
            <a:r>
              <a:rPr lang="en-US" dirty="0"/>
              <a:t> so v</a:t>
            </a:r>
            <a:r>
              <a:rPr lang="vi-VN" dirty="0"/>
              <a:t>ới </a:t>
            </a:r>
            <a:r>
              <a:rPr lang="en-US" dirty="0" err="1"/>
              <a:t>các</a:t>
            </a:r>
            <a:r>
              <a:rPr lang="en-US" dirty="0"/>
              <a:t> </a:t>
            </a:r>
            <a:r>
              <a:rPr lang="en-US" dirty="0" err="1"/>
              <a:t>hệ</a:t>
            </a:r>
            <a:r>
              <a:rPr lang="en-US" dirty="0"/>
              <a:t> </a:t>
            </a:r>
            <a:r>
              <a:rPr lang="en-US" dirty="0" err="1"/>
              <a:t>thống</a:t>
            </a:r>
            <a:r>
              <a:rPr lang="en-US" dirty="0"/>
              <a:t> </a:t>
            </a:r>
            <a:r>
              <a:rPr lang="en-US" dirty="0" err="1"/>
              <a:t>máy</a:t>
            </a:r>
            <a:r>
              <a:rPr lang="en-US" dirty="0"/>
              <a:t> </a:t>
            </a:r>
            <a:r>
              <a:rPr lang="en-US" dirty="0" err="1"/>
              <a:t>tính</a:t>
            </a:r>
            <a:r>
              <a:rPr lang="en-US" dirty="0"/>
              <a:t> </a:t>
            </a:r>
            <a:r>
              <a:rPr lang="en-US" dirty="0" err="1"/>
              <a:t>để</a:t>
            </a:r>
            <a:r>
              <a:rPr lang="en-US" dirty="0"/>
              <a:t> </a:t>
            </a:r>
            <a:r>
              <a:rPr lang="en-US" dirty="0" err="1"/>
              <a:t>bàn</a:t>
            </a:r>
            <a:endParaRPr lang="en-US" dirty="0"/>
          </a:p>
        </p:txBody>
      </p:sp>
      <p:pic>
        <p:nvPicPr>
          <p:cNvPr id="4" name="Picture 3"/>
          <p:cNvPicPr/>
          <p:nvPr/>
        </p:nvPicPr>
        <p:blipFill rotWithShape="1">
          <a:blip r:embed="rId3" cstate="print">
            <a:extLst>
              <a:ext uri="{28A0092B-C50C-407E-A947-70E740481C1C}">
                <a14:useLocalDpi xmlns:a14="http://schemas.microsoft.com/office/drawing/2010/main" val="0"/>
              </a:ext>
            </a:extLst>
          </a:blip>
          <a:srcRect t="5229" r="13650" b="-1"/>
          <a:stretch/>
        </p:blipFill>
        <p:spPr bwMode="auto">
          <a:xfrm>
            <a:off x="6832742" y="1237966"/>
            <a:ext cx="1701658" cy="1221428"/>
          </a:xfrm>
          <a:prstGeom prst="rect">
            <a:avLst/>
          </a:prstGeom>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1389477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063" y="1299599"/>
            <a:ext cx="8385175" cy="5410763"/>
          </a:xfrm>
        </p:spPr>
        <p:txBody>
          <a:bodyPr>
            <a:normAutofit fontScale="92500" lnSpcReduction="10000"/>
          </a:bodyPr>
          <a:lstStyle/>
          <a:p>
            <a:pPr>
              <a:lnSpc>
                <a:spcPct val="120000"/>
              </a:lnSpc>
              <a:spcBef>
                <a:spcPts val="700"/>
              </a:spcBef>
            </a:pPr>
            <a:r>
              <a:rPr lang="en-US" b="1" dirty="0" err="1"/>
              <a:t>Thiết</a:t>
            </a:r>
            <a:r>
              <a:rPr lang="en-US" b="1" dirty="0"/>
              <a:t> </a:t>
            </a:r>
            <a:r>
              <a:rPr lang="en-US" b="1" dirty="0" err="1"/>
              <a:t>bị</a:t>
            </a:r>
            <a:r>
              <a:rPr lang="en-US" b="1" dirty="0"/>
              <a:t> </a:t>
            </a:r>
            <a:r>
              <a:rPr lang="en-US" b="1" dirty="0" err="1"/>
              <a:t>điện</a:t>
            </a:r>
            <a:r>
              <a:rPr lang="en-US" b="1" dirty="0"/>
              <a:t> </a:t>
            </a:r>
            <a:r>
              <a:rPr lang="en-US" b="1" dirty="0" err="1"/>
              <a:t>toán</a:t>
            </a:r>
            <a:r>
              <a:rPr lang="en-US" b="1" dirty="0"/>
              <a:t> di </a:t>
            </a:r>
            <a:r>
              <a:rPr lang="en-US" b="1" dirty="0" err="1"/>
              <a:t>động</a:t>
            </a:r>
            <a:r>
              <a:rPr lang="en-US" b="1" dirty="0"/>
              <a:t> </a:t>
            </a:r>
            <a:r>
              <a:rPr lang="en-US" b="1" dirty="0" err="1"/>
              <a:t>hoặc</a:t>
            </a:r>
            <a:r>
              <a:rPr lang="en-US" b="1" dirty="0"/>
              <a:t> </a:t>
            </a:r>
            <a:r>
              <a:rPr lang="en-US" b="1" dirty="0" err="1"/>
              <a:t>cầm</a:t>
            </a:r>
            <a:r>
              <a:rPr lang="en-US" b="1" dirty="0"/>
              <a:t> </a:t>
            </a:r>
            <a:r>
              <a:rPr lang="en-US" b="1" dirty="0" err="1" smtClean="0"/>
              <a:t>tay</a:t>
            </a:r>
            <a:endParaRPr lang="en-US" b="1" dirty="0"/>
          </a:p>
          <a:p>
            <a:pPr lvl="1">
              <a:lnSpc>
                <a:spcPct val="120000"/>
              </a:lnSpc>
              <a:spcBef>
                <a:spcPts val="700"/>
              </a:spcBef>
            </a:pPr>
            <a:r>
              <a:rPr lang="en-US" dirty="0" err="1"/>
              <a:t>thiết</a:t>
            </a:r>
            <a:r>
              <a:rPr lang="en-US" dirty="0"/>
              <a:t> </a:t>
            </a:r>
            <a:r>
              <a:rPr lang="en-US" dirty="0" err="1"/>
              <a:t>bị</a:t>
            </a:r>
            <a:r>
              <a:rPr lang="en-US" dirty="0"/>
              <a:t> </a:t>
            </a:r>
            <a:r>
              <a:rPr lang="en-US" dirty="0" err="1"/>
              <a:t>điện</a:t>
            </a:r>
            <a:r>
              <a:rPr lang="en-US" dirty="0"/>
              <a:t> </a:t>
            </a:r>
            <a:r>
              <a:rPr lang="en-US" dirty="0" err="1"/>
              <a:t>toán</a:t>
            </a:r>
            <a:r>
              <a:rPr lang="en-US" dirty="0"/>
              <a:t> </a:t>
            </a:r>
            <a:r>
              <a:rPr lang="en-US" dirty="0" err="1"/>
              <a:t>xách</a:t>
            </a:r>
            <a:r>
              <a:rPr lang="en-US" dirty="0"/>
              <a:t> </a:t>
            </a:r>
            <a:r>
              <a:rPr lang="en-US" dirty="0" err="1"/>
              <a:t>tay</a:t>
            </a:r>
            <a:r>
              <a:rPr lang="en-US" dirty="0"/>
              <a:t> </a:t>
            </a:r>
            <a:r>
              <a:rPr lang="en-US" dirty="0" err="1"/>
              <a:t>có</a:t>
            </a:r>
            <a:r>
              <a:rPr lang="en-US" dirty="0"/>
              <a:t> </a:t>
            </a:r>
            <a:r>
              <a:rPr lang="en-US" dirty="0" err="1"/>
              <a:t>kích</a:t>
            </a:r>
            <a:r>
              <a:rPr lang="en-US" dirty="0"/>
              <a:t> </a:t>
            </a:r>
            <a:r>
              <a:rPr lang="en-US" dirty="0" err="1"/>
              <a:t>thước</a:t>
            </a:r>
            <a:r>
              <a:rPr lang="en-US" dirty="0"/>
              <a:t> </a:t>
            </a:r>
            <a:r>
              <a:rPr lang="en-US" dirty="0" err="1"/>
              <a:t>vừa</a:t>
            </a:r>
            <a:r>
              <a:rPr lang="en-US" dirty="0"/>
              <a:t> </a:t>
            </a:r>
            <a:r>
              <a:rPr lang="en-US" dirty="0" smtClean="0"/>
              <a:t/>
            </a:r>
            <a:br>
              <a:rPr lang="en-US" dirty="0" smtClean="0"/>
            </a:br>
            <a:r>
              <a:rPr lang="en-US" dirty="0" err="1" smtClean="0"/>
              <a:t>trong</a:t>
            </a:r>
            <a:r>
              <a:rPr lang="en-US" dirty="0" smtClean="0"/>
              <a:t> </a:t>
            </a:r>
            <a:r>
              <a:rPr lang="en-US" dirty="0" err="1"/>
              <a:t>lòng</a:t>
            </a:r>
            <a:r>
              <a:rPr lang="en-US" dirty="0"/>
              <a:t> </a:t>
            </a:r>
            <a:r>
              <a:rPr lang="en-US" dirty="0" err="1"/>
              <a:t>bàn</a:t>
            </a:r>
            <a:r>
              <a:rPr lang="en-US" dirty="0"/>
              <a:t> </a:t>
            </a:r>
            <a:r>
              <a:rPr lang="en-US" dirty="0" err="1"/>
              <a:t>tay</a:t>
            </a:r>
            <a:r>
              <a:rPr lang="en-US" dirty="0"/>
              <a:t> </a:t>
            </a:r>
            <a:r>
              <a:rPr lang="en-US" dirty="0" err="1"/>
              <a:t>của</a:t>
            </a:r>
            <a:r>
              <a:rPr lang="en-US" dirty="0"/>
              <a:t> </a:t>
            </a:r>
            <a:r>
              <a:rPr lang="en-US" dirty="0" err="1"/>
              <a:t>bạn</a:t>
            </a:r>
            <a:endParaRPr lang="vi-VN" dirty="0"/>
          </a:p>
          <a:p>
            <a:pPr lvl="1">
              <a:lnSpc>
                <a:spcPct val="120000"/>
              </a:lnSpc>
              <a:spcBef>
                <a:spcPts val="700"/>
              </a:spcBef>
            </a:pPr>
            <a:r>
              <a:rPr lang="en-US" dirty="0" err="1"/>
              <a:t>Tùy</a:t>
            </a:r>
            <a:r>
              <a:rPr lang="en-US" dirty="0"/>
              <a:t> </a:t>
            </a:r>
            <a:r>
              <a:rPr lang="en-US" dirty="0" err="1"/>
              <a:t>thuộc</a:t>
            </a:r>
            <a:r>
              <a:rPr lang="en-US" dirty="0"/>
              <a:t> </a:t>
            </a:r>
            <a:r>
              <a:rPr lang="en-US" dirty="0" err="1"/>
              <a:t>vào</a:t>
            </a:r>
            <a:r>
              <a:rPr lang="en-US" dirty="0"/>
              <a:t> </a:t>
            </a:r>
            <a:r>
              <a:rPr lang="en-US" dirty="0" err="1"/>
              <a:t>mô</a:t>
            </a:r>
            <a:r>
              <a:rPr lang="en-US" dirty="0"/>
              <a:t> </a:t>
            </a:r>
            <a:r>
              <a:rPr lang="en-US" dirty="0" err="1"/>
              <a:t>hình</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này</a:t>
            </a:r>
            <a:r>
              <a:rPr lang="en-US" dirty="0"/>
              <a:t> </a:t>
            </a:r>
            <a:r>
              <a:rPr lang="en-US" dirty="0" err="1"/>
              <a:t>có</a:t>
            </a:r>
            <a:r>
              <a:rPr lang="en-US" dirty="0"/>
              <a:t> </a:t>
            </a:r>
            <a:r>
              <a:rPr lang="en-US" dirty="0" err="1"/>
              <a:t>thể</a:t>
            </a:r>
            <a:r>
              <a:rPr lang="en-US" dirty="0"/>
              <a:t> </a:t>
            </a:r>
            <a:r>
              <a:rPr lang="en-US" dirty="0" smtClean="0"/>
              <a:t/>
            </a:r>
            <a:br>
              <a:rPr lang="en-US" dirty="0" smtClean="0"/>
            </a:br>
            <a:r>
              <a:rPr lang="en-US" dirty="0" err="1" smtClean="0"/>
              <a:t>được</a:t>
            </a:r>
            <a:r>
              <a:rPr lang="en-US" dirty="0" smtClean="0"/>
              <a:t> </a:t>
            </a:r>
            <a:r>
              <a:rPr lang="en-US" dirty="0" err="1" smtClean="0"/>
              <a:t>sử</a:t>
            </a:r>
            <a:r>
              <a:rPr lang="en-US" dirty="0" smtClean="0"/>
              <a:t> </a:t>
            </a:r>
            <a:r>
              <a:rPr lang="en-US" dirty="0" err="1"/>
              <a:t>dụng</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cuộc</a:t>
            </a:r>
            <a:r>
              <a:rPr lang="en-US" dirty="0"/>
              <a:t> </a:t>
            </a:r>
            <a:r>
              <a:rPr lang="en-US" dirty="0" err="1"/>
              <a:t>gọi</a:t>
            </a:r>
            <a:r>
              <a:rPr lang="en-US" dirty="0"/>
              <a:t> </a:t>
            </a:r>
            <a:r>
              <a:rPr lang="en-US" dirty="0" err="1"/>
              <a:t>điện</a:t>
            </a:r>
            <a:r>
              <a:rPr lang="en-US" dirty="0"/>
              <a:t> </a:t>
            </a:r>
            <a:r>
              <a:rPr lang="en-US" dirty="0" err="1"/>
              <a:t>thoại</a:t>
            </a:r>
            <a:r>
              <a:rPr lang="en-US" dirty="0"/>
              <a:t>, </a:t>
            </a:r>
            <a:r>
              <a:rPr lang="en-US" dirty="0" err="1"/>
              <a:t>gửi</a:t>
            </a:r>
            <a:r>
              <a:rPr lang="en-US" dirty="0"/>
              <a:t> </a:t>
            </a:r>
            <a:r>
              <a:rPr lang="en-US" dirty="0" err="1"/>
              <a:t>hoặc</a:t>
            </a:r>
            <a:r>
              <a:rPr lang="en-US" dirty="0"/>
              <a:t> </a:t>
            </a:r>
            <a:r>
              <a:rPr lang="en-US" dirty="0" err="1"/>
              <a:t>nhận</a:t>
            </a:r>
            <a:r>
              <a:rPr lang="en-US" dirty="0"/>
              <a:t> </a:t>
            </a:r>
            <a:r>
              <a:rPr lang="en-US" dirty="0" err="1"/>
              <a:t>giọng</a:t>
            </a:r>
            <a:r>
              <a:rPr lang="en-US" dirty="0"/>
              <a:t> </a:t>
            </a:r>
            <a:r>
              <a:rPr lang="en-US" dirty="0" err="1"/>
              <a:t>nói</a:t>
            </a:r>
            <a:r>
              <a:rPr lang="en-US" dirty="0"/>
              <a:t> </a:t>
            </a:r>
            <a:r>
              <a:rPr lang="en-US" dirty="0" err="1"/>
              <a:t>hoặc</a:t>
            </a:r>
            <a:r>
              <a:rPr lang="en-US" dirty="0"/>
              <a:t> tin </a:t>
            </a:r>
            <a:r>
              <a:rPr lang="en-US" dirty="0" err="1"/>
              <a:t>nhắn</a:t>
            </a:r>
            <a:r>
              <a:rPr lang="en-US" dirty="0"/>
              <a:t> </a:t>
            </a:r>
            <a:r>
              <a:rPr lang="en-US" dirty="0" err="1"/>
              <a:t>điện</a:t>
            </a:r>
            <a:r>
              <a:rPr lang="en-US" dirty="0"/>
              <a:t> </a:t>
            </a:r>
            <a:r>
              <a:rPr lang="en-US" dirty="0" err="1"/>
              <a:t>tử</a:t>
            </a:r>
            <a:r>
              <a:rPr lang="en-US" dirty="0"/>
              <a:t>, </a:t>
            </a:r>
            <a:r>
              <a:rPr lang="en-US" dirty="0" err="1"/>
              <a:t>chụp</a:t>
            </a:r>
            <a:r>
              <a:rPr lang="en-US" dirty="0"/>
              <a:t> </a:t>
            </a:r>
            <a:r>
              <a:rPr lang="en-US" dirty="0" err="1"/>
              <a:t>ảnh</a:t>
            </a:r>
            <a:r>
              <a:rPr lang="en-US" dirty="0"/>
              <a:t> </a:t>
            </a:r>
            <a:r>
              <a:rPr lang="en-US" dirty="0" err="1"/>
              <a:t>hoặc</a:t>
            </a:r>
            <a:r>
              <a:rPr lang="en-US" dirty="0"/>
              <a:t> quay video, </a:t>
            </a:r>
            <a:r>
              <a:rPr lang="en-US" dirty="0" err="1"/>
              <a:t>duyệt</a:t>
            </a:r>
            <a:r>
              <a:rPr lang="en-US" dirty="0"/>
              <a:t> web </a:t>
            </a:r>
            <a:r>
              <a:rPr lang="en-US" dirty="0" err="1"/>
              <a:t>hoặc</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nhiệm</a:t>
            </a:r>
            <a:r>
              <a:rPr lang="en-US" dirty="0"/>
              <a:t> </a:t>
            </a:r>
            <a:r>
              <a:rPr lang="en-US" dirty="0" err="1"/>
              <a:t>vụ</a:t>
            </a:r>
            <a:r>
              <a:rPr lang="en-US" dirty="0"/>
              <a:t> </a:t>
            </a:r>
            <a:r>
              <a:rPr lang="en-US" dirty="0" err="1"/>
              <a:t>tính</a:t>
            </a:r>
            <a:r>
              <a:rPr lang="en-US" dirty="0"/>
              <a:t> </a:t>
            </a:r>
            <a:r>
              <a:rPr lang="en-US" dirty="0" err="1"/>
              <a:t>toán</a:t>
            </a:r>
            <a:r>
              <a:rPr lang="en-US" dirty="0"/>
              <a:t> </a:t>
            </a:r>
            <a:r>
              <a:rPr lang="en-US" dirty="0" err="1"/>
              <a:t>cá</a:t>
            </a:r>
            <a:r>
              <a:rPr lang="en-US" dirty="0"/>
              <a:t> </a:t>
            </a:r>
            <a:r>
              <a:rPr lang="en-US" dirty="0" err="1"/>
              <a:t>nhân</a:t>
            </a:r>
            <a:endParaRPr lang="vi-VN" dirty="0"/>
          </a:p>
          <a:p>
            <a:pPr lvl="1">
              <a:lnSpc>
                <a:spcPct val="120000"/>
              </a:lnSpc>
              <a:spcBef>
                <a:spcPts val="700"/>
              </a:spcBef>
            </a:pPr>
            <a:r>
              <a:rPr lang="en-US" dirty="0" err="1"/>
              <a:t>Điện</a:t>
            </a:r>
            <a:r>
              <a:rPr lang="en-US" dirty="0"/>
              <a:t> </a:t>
            </a:r>
            <a:r>
              <a:rPr lang="en-US" dirty="0" err="1"/>
              <a:t>thoại</a:t>
            </a:r>
            <a:r>
              <a:rPr lang="en-US" dirty="0"/>
              <a:t> </a:t>
            </a:r>
            <a:r>
              <a:rPr lang="en-US" dirty="0" err="1"/>
              <a:t>thông</a:t>
            </a:r>
            <a:r>
              <a:rPr lang="en-US" dirty="0"/>
              <a:t> minh </a:t>
            </a:r>
            <a:r>
              <a:rPr lang="en-US" dirty="0" err="1" smtClean="0"/>
              <a:t>là</a:t>
            </a:r>
            <a:r>
              <a:rPr lang="en-US" dirty="0" smtClean="0"/>
              <a:t> </a:t>
            </a:r>
            <a:r>
              <a:rPr lang="en-US" dirty="0" err="1"/>
              <a:t>các</a:t>
            </a:r>
            <a:r>
              <a:rPr lang="en-US" dirty="0"/>
              <a:t> </a:t>
            </a:r>
            <a:r>
              <a:rPr lang="en-US" dirty="0" err="1"/>
              <a:t>thiết</a:t>
            </a:r>
            <a:r>
              <a:rPr lang="en-US" dirty="0"/>
              <a:t> </a:t>
            </a:r>
            <a:r>
              <a:rPr lang="en-US" dirty="0" err="1"/>
              <a:t>bị</a:t>
            </a:r>
            <a:r>
              <a:rPr lang="en-US" dirty="0"/>
              <a:t> </a:t>
            </a:r>
            <a:r>
              <a:rPr lang="en-US" dirty="0" err="1"/>
              <a:t>cầm</a:t>
            </a:r>
            <a:r>
              <a:rPr lang="en-US" dirty="0"/>
              <a:t> </a:t>
            </a:r>
            <a:r>
              <a:rPr lang="en-US" dirty="0" err="1"/>
              <a:t>tay</a:t>
            </a:r>
            <a:r>
              <a:rPr lang="en-US" dirty="0"/>
              <a:t> </a:t>
            </a:r>
            <a:r>
              <a:rPr lang="en-US" dirty="0" err="1"/>
              <a:t>cũng</a:t>
            </a:r>
            <a:r>
              <a:rPr lang="en-US" dirty="0"/>
              <a:t> </a:t>
            </a:r>
            <a:r>
              <a:rPr lang="en-US" dirty="0" err="1"/>
              <a:t>cung</a:t>
            </a:r>
            <a:r>
              <a:rPr lang="en-US" dirty="0"/>
              <a:t> </a:t>
            </a:r>
            <a:r>
              <a:rPr lang="en-US" dirty="0" err="1"/>
              <a:t>cấp</a:t>
            </a:r>
            <a:r>
              <a:rPr lang="en-US" dirty="0"/>
              <a:t> </a:t>
            </a:r>
            <a:r>
              <a:rPr lang="en-US" dirty="0" err="1"/>
              <a:t>tùy</a:t>
            </a:r>
            <a:r>
              <a:rPr lang="en-US" dirty="0"/>
              <a:t> </a:t>
            </a:r>
            <a:r>
              <a:rPr lang="en-US" dirty="0" err="1"/>
              <a:t>chọn</a:t>
            </a:r>
            <a:r>
              <a:rPr lang="en-US" dirty="0"/>
              <a:t> </a:t>
            </a:r>
            <a:r>
              <a:rPr lang="en-US" dirty="0" err="1"/>
              <a:t>để</a:t>
            </a:r>
            <a:r>
              <a:rPr lang="en-US" dirty="0"/>
              <a:t> </a:t>
            </a:r>
            <a:r>
              <a:rPr lang="en-US" dirty="0" err="1"/>
              <a:t>sao</a:t>
            </a:r>
            <a:r>
              <a:rPr lang="en-US" dirty="0"/>
              <a:t> </a:t>
            </a:r>
            <a:r>
              <a:rPr lang="en-US" dirty="0" err="1"/>
              <a:t>chép</a:t>
            </a:r>
            <a:r>
              <a:rPr lang="en-US" dirty="0"/>
              <a:t> </a:t>
            </a:r>
            <a:r>
              <a:rPr lang="en-US" dirty="0" err="1"/>
              <a:t>hoặc</a:t>
            </a:r>
            <a:r>
              <a:rPr lang="en-US" dirty="0"/>
              <a:t> </a:t>
            </a:r>
            <a:r>
              <a:rPr lang="en-US" dirty="0" err="1"/>
              <a:t>tải</a:t>
            </a:r>
            <a:r>
              <a:rPr lang="en-US" dirty="0"/>
              <a:t> </a:t>
            </a:r>
            <a:r>
              <a:rPr lang="en-US" dirty="0" err="1"/>
              <a:t>nhạc</a:t>
            </a:r>
            <a:r>
              <a:rPr lang="en-US" dirty="0"/>
              <a:t> </a:t>
            </a:r>
            <a:r>
              <a:rPr lang="en-US" dirty="0" err="1"/>
              <a:t>hoặc</a:t>
            </a:r>
            <a:r>
              <a:rPr lang="en-US" dirty="0"/>
              <a:t> </a:t>
            </a:r>
            <a:r>
              <a:rPr lang="en-US" dirty="0" err="1"/>
              <a:t>sách</a:t>
            </a:r>
            <a:r>
              <a:rPr lang="en-US" dirty="0"/>
              <a:t> </a:t>
            </a:r>
            <a:r>
              <a:rPr lang="en-US" dirty="0" err="1"/>
              <a:t>điện</a:t>
            </a:r>
            <a:r>
              <a:rPr lang="en-US" dirty="0"/>
              <a:t> </a:t>
            </a:r>
            <a:r>
              <a:rPr lang="en-US" dirty="0" err="1"/>
              <a:t>tử</a:t>
            </a:r>
            <a:r>
              <a:rPr lang="en-US" dirty="0"/>
              <a:t> </a:t>
            </a:r>
            <a:r>
              <a:rPr lang="en-US" dirty="0" err="1"/>
              <a:t>từ</a:t>
            </a:r>
            <a:r>
              <a:rPr lang="en-US" dirty="0"/>
              <a:t> Internet</a:t>
            </a:r>
            <a:endParaRPr lang="vi-VN" dirty="0"/>
          </a:p>
          <a:p>
            <a:pPr lvl="2">
              <a:lnSpc>
                <a:spcPct val="120000"/>
              </a:lnSpc>
              <a:spcBef>
                <a:spcPts val="700"/>
              </a:spcBef>
            </a:pPr>
            <a:r>
              <a:rPr lang="en-US" dirty="0" err="1"/>
              <a:t>bộ</a:t>
            </a:r>
            <a:r>
              <a:rPr lang="en-US" dirty="0"/>
              <a:t> </a:t>
            </a:r>
            <a:r>
              <a:rPr lang="en-US" dirty="0" err="1"/>
              <a:t>nhớ</a:t>
            </a:r>
            <a:r>
              <a:rPr lang="en-US" dirty="0"/>
              <a:t> </a:t>
            </a:r>
            <a:r>
              <a:rPr lang="en-US" dirty="0" err="1"/>
              <a:t>hệ</a:t>
            </a:r>
            <a:r>
              <a:rPr lang="en-US" dirty="0"/>
              <a:t> </a:t>
            </a:r>
            <a:r>
              <a:rPr lang="en-US" dirty="0" err="1"/>
              <a:t>thống</a:t>
            </a:r>
            <a:r>
              <a:rPr lang="en-US" dirty="0"/>
              <a:t> </a:t>
            </a:r>
            <a:r>
              <a:rPr lang="en-US" dirty="0" err="1"/>
              <a:t>tích</a:t>
            </a:r>
            <a:r>
              <a:rPr lang="en-US" dirty="0"/>
              <a:t> </a:t>
            </a:r>
            <a:r>
              <a:rPr lang="en-US" dirty="0" err="1"/>
              <a:t>hợp</a:t>
            </a:r>
            <a:r>
              <a:rPr lang="en-US" dirty="0"/>
              <a:t> </a:t>
            </a:r>
            <a:r>
              <a:rPr lang="en-US" dirty="0" err="1"/>
              <a:t>và</a:t>
            </a:r>
            <a:r>
              <a:rPr lang="en-US" dirty="0"/>
              <a:t> </a:t>
            </a:r>
            <a:r>
              <a:rPr lang="en-US" dirty="0" err="1"/>
              <a:t>hỗ</a:t>
            </a:r>
            <a:r>
              <a:rPr lang="en-US" dirty="0"/>
              <a:t> </a:t>
            </a:r>
            <a:r>
              <a:rPr lang="en-US" dirty="0" err="1"/>
              <a:t>trợ</a:t>
            </a:r>
            <a:r>
              <a:rPr lang="en-US" dirty="0"/>
              <a:t> </a:t>
            </a:r>
            <a:r>
              <a:rPr lang="en-US" dirty="0" err="1"/>
              <a:t>thẻ</a:t>
            </a:r>
            <a:r>
              <a:rPr lang="en-US" dirty="0"/>
              <a:t> </a:t>
            </a:r>
            <a:r>
              <a:rPr lang="en-US" dirty="0" err="1"/>
              <a:t>nhớ</a:t>
            </a:r>
            <a:r>
              <a:rPr lang="en-US" dirty="0"/>
              <a:t> </a:t>
            </a:r>
            <a:r>
              <a:rPr lang="en-US" dirty="0" err="1"/>
              <a:t>để</a:t>
            </a:r>
            <a:r>
              <a:rPr lang="en-US" dirty="0"/>
              <a:t> </a:t>
            </a:r>
            <a:r>
              <a:rPr lang="en-US" dirty="0" err="1"/>
              <a:t>có</a:t>
            </a:r>
            <a:r>
              <a:rPr lang="en-US" dirty="0"/>
              <a:t> </a:t>
            </a:r>
            <a:r>
              <a:rPr lang="en-US" dirty="0" err="1"/>
              <a:t>thể</a:t>
            </a:r>
            <a:r>
              <a:rPr lang="en-US" dirty="0"/>
              <a:t> </a:t>
            </a:r>
            <a:r>
              <a:rPr lang="en-US" dirty="0" err="1"/>
              <a:t>lưu</a:t>
            </a:r>
            <a:r>
              <a:rPr lang="en-US" dirty="0"/>
              <a:t> </a:t>
            </a:r>
            <a:r>
              <a:rPr lang="en-US" dirty="0" err="1"/>
              <a:t>trữ</a:t>
            </a:r>
            <a:r>
              <a:rPr lang="en-US" dirty="0"/>
              <a:t> </a:t>
            </a:r>
            <a:r>
              <a:rPr lang="en-US" dirty="0" err="1"/>
              <a:t>dữ</a:t>
            </a:r>
            <a:r>
              <a:rPr lang="en-US" dirty="0"/>
              <a:t> </a:t>
            </a:r>
            <a:r>
              <a:rPr lang="en-US" dirty="0" err="1"/>
              <a:t>liệu</a:t>
            </a:r>
            <a:endParaRPr lang="vi-VN" dirty="0"/>
          </a:p>
          <a:p>
            <a:pPr lvl="2">
              <a:lnSpc>
                <a:spcPct val="120000"/>
              </a:lnSpc>
              <a:spcBef>
                <a:spcPts val="700"/>
              </a:spcBef>
            </a:pPr>
            <a:r>
              <a:rPr lang="en-US" dirty="0" err="1"/>
              <a:t>kết</a:t>
            </a:r>
            <a:r>
              <a:rPr lang="en-US" dirty="0"/>
              <a:t> </a:t>
            </a:r>
            <a:r>
              <a:rPr lang="en-US" dirty="0" err="1"/>
              <a:t>hợp</a:t>
            </a:r>
            <a:r>
              <a:rPr lang="en-US" dirty="0"/>
              <a:t> </a:t>
            </a:r>
            <a:r>
              <a:rPr lang="en-US" dirty="0" err="1"/>
              <a:t>công</a:t>
            </a:r>
            <a:r>
              <a:rPr lang="en-US" dirty="0"/>
              <a:t> </a:t>
            </a:r>
            <a:r>
              <a:rPr lang="en-US" dirty="0" err="1"/>
              <a:t>nghệ</a:t>
            </a:r>
            <a:r>
              <a:rPr lang="en-US" dirty="0"/>
              <a:t> </a:t>
            </a:r>
            <a:r>
              <a:rPr lang="en-US" dirty="0" err="1"/>
              <a:t>màn</a:t>
            </a:r>
            <a:r>
              <a:rPr lang="en-US" dirty="0"/>
              <a:t> </a:t>
            </a:r>
            <a:r>
              <a:rPr lang="en-US" dirty="0" err="1"/>
              <a:t>hình</a:t>
            </a:r>
            <a:r>
              <a:rPr lang="en-US" dirty="0"/>
              <a:t> </a:t>
            </a:r>
            <a:r>
              <a:rPr lang="en-US" dirty="0" err="1"/>
              <a:t>cảm</a:t>
            </a:r>
            <a:r>
              <a:rPr lang="en-US" dirty="0"/>
              <a:t> </a:t>
            </a:r>
            <a:r>
              <a:rPr lang="en-US" dirty="0" err="1"/>
              <a:t>ứng</a:t>
            </a:r>
            <a:r>
              <a:rPr lang="en-US" dirty="0"/>
              <a:t> </a:t>
            </a:r>
            <a:r>
              <a:rPr lang="en-US" dirty="0" err="1"/>
              <a:t>cũng</a:t>
            </a:r>
            <a:r>
              <a:rPr lang="en-US" dirty="0"/>
              <a:t> </a:t>
            </a:r>
            <a:r>
              <a:rPr lang="en-US" dirty="0" err="1"/>
              <a:t>như</a:t>
            </a:r>
            <a:r>
              <a:rPr lang="en-US" dirty="0"/>
              <a:t> </a:t>
            </a:r>
            <a:r>
              <a:rPr lang="en-US" dirty="0" err="1"/>
              <a:t>các</a:t>
            </a:r>
            <a:r>
              <a:rPr lang="en-US" dirty="0"/>
              <a:t> </a:t>
            </a:r>
            <a:r>
              <a:rPr lang="en-US" dirty="0" err="1"/>
              <a:t>tùy</a:t>
            </a:r>
            <a:r>
              <a:rPr lang="en-US" dirty="0"/>
              <a:t> </a:t>
            </a:r>
            <a:r>
              <a:rPr lang="en-US" dirty="0" err="1"/>
              <a:t>chọn</a:t>
            </a:r>
            <a:r>
              <a:rPr lang="en-US" dirty="0"/>
              <a:t> </a:t>
            </a:r>
            <a:r>
              <a:rPr lang="en-US" dirty="0" err="1"/>
              <a:t>để</a:t>
            </a:r>
            <a:r>
              <a:rPr lang="en-US" dirty="0"/>
              <a:t> </a:t>
            </a:r>
            <a:r>
              <a:rPr lang="en-US" dirty="0" err="1"/>
              <a:t>kết</a:t>
            </a:r>
            <a:r>
              <a:rPr lang="en-US" dirty="0"/>
              <a:t> </a:t>
            </a:r>
            <a:r>
              <a:rPr lang="en-US" dirty="0" err="1"/>
              <a:t>nối</a:t>
            </a:r>
            <a:r>
              <a:rPr lang="en-US" dirty="0"/>
              <a:t> </a:t>
            </a:r>
            <a:r>
              <a:rPr lang="en-US" dirty="0" err="1"/>
              <a:t>và</a:t>
            </a:r>
            <a:r>
              <a:rPr lang="en-US" dirty="0"/>
              <a:t> </a:t>
            </a:r>
            <a:r>
              <a:rPr lang="en-US" dirty="0" err="1"/>
              <a:t>đồng</a:t>
            </a:r>
            <a:r>
              <a:rPr lang="en-US" dirty="0"/>
              <a:t> </a:t>
            </a:r>
            <a:r>
              <a:rPr lang="en-US" dirty="0" err="1"/>
              <a:t>bộ</a:t>
            </a:r>
            <a:r>
              <a:rPr lang="en-US" dirty="0"/>
              <a:t> </a:t>
            </a:r>
            <a:r>
              <a:rPr lang="en-US" dirty="0" err="1"/>
              <a:t>hóa</a:t>
            </a:r>
            <a:r>
              <a:rPr lang="en-US" dirty="0"/>
              <a:t> </a:t>
            </a:r>
            <a:r>
              <a:rPr lang="en-US" dirty="0" err="1"/>
              <a:t>dữ</a:t>
            </a:r>
            <a:r>
              <a:rPr lang="en-US" dirty="0"/>
              <a:t> </a:t>
            </a:r>
            <a:r>
              <a:rPr lang="en-US" dirty="0" err="1"/>
              <a:t>liệu</a:t>
            </a:r>
            <a:r>
              <a:rPr lang="en-US" dirty="0"/>
              <a:t> </a:t>
            </a:r>
            <a:r>
              <a:rPr lang="en-US" dirty="0" err="1"/>
              <a:t>từ</a:t>
            </a:r>
            <a:r>
              <a:rPr lang="en-US" dirty="0"/>
              <a:t> </a:t>
            </a:r>
            <a:r>
              <a:rPr lang="en-US" dirty="0" err="1"/>
              <a:t>các</a:t>
            </a:r>
            <a:r>
              <a:rPr lang="en-US" dirty="0"/>
              <a:t> </a:t>
            </a:r>
            <a:r>
              <a:rPr lang="en-US" dirty="0" err="1"/>
              <a:t>thiết</a:t>
            </a:r>
            <a:r>
              <a:rPr lang="en-US" dirty="0"/>
              <a:t> </a:t>
            </a:r>
            <a:r>
              <a:rPr lang="en-US" dirty="0" err="1"/>
              <a:t>bị</a:t>
            </a:r>
            <a:r>
              <a:rPr lang="en-US" dirty="0"/>
              <a:t> di </a:t>
            </a:r>
            <a:r>
              <a:rPr lang="en-US" dirty="0" err="1"/>
              <a:t>động</a:t>
            </a:r>
            <a:r>
              <a:rPr lang="en-US" dirty="0"/>
              <a:t>/</a:t>
            </a:r>
            <a:r>
              <a:rPr lang="en-US" dirty="0" err="1"/>
              <a:t>cầm</a:t>
            </a:r>
            <a:r>
              <a:rPr lang="en-US" dirty="0"/>
              <a:t> </a:t>
            </a:r>
            <a:r>
              <a:rPr lang="en-US" dirty="0" err="1"/>
              <a:t>tay</a:t>
            </a:r>
            <a:r>
              <a:rPr lang="en-US" dirty="0"/>
              <a:t> </a:t>
            </a:r>
            <a:r>
              <a:rPr lang="en-US" dirty="0" err="1"/>
              <a:t>đến</a:t>
            </a:r>
            <a:r>
              <a:rPr lang="en-US" dirty="0"/>
              <a:t> </a:t>
            </a:r>
            <a:r>
              <a:rPr lang="en-US" dirty="0" err="1"/>
              <a:t>một</a:t>
            </a:r>
            <a:r>
              <a:rPr lang="en-US" dirty="0"/>
              <a:t> </a:t>
            </a:r>
            <a:r>
              <a:rPr lang="en-US" dirty="0" err="1"/>
              <a:t>máy</a:t>
            </a:r>
            <a:r>
              <a:rPr lang="en-US" dirty="0"/>
              <a:t> </a:t>
            </a:r>
            <a:r>
              <a:rPr lang="en-US" dirty="0" err="1"/>
              <a:t>tính</a:t>
            </a:r>
            <a:r>
              <a:rPr lang="en-US" dirty="0"/>
              <a:t> </a:t>
            </a:r>
            <a:r>
              <a:rPr lang="en-US" dirty="0" err="1"/>
              <a:t>cá</a:t>
            </a:r>
            <a:r>
              <a:rPr lang="en-US" dirty="0"/>
              <a:t> </a:t>
            </a:r>
            <a:r>
              <a:rPr lang="en-US" dirty="0" err="1"/>
              <a:t>nhân</a:t>
            </a:r>
            <a:r>
              <a:rPr lang="en-US" dirty="0"/>
              <a:t> </a:t>
            </a:r>
            <a:r>
              <a:rPr lang="en-US" dirty="0" err="1"/>
              <a:t>hoặc</a:t>
            </a:r>
            <a:r>
              <a:rPr lang="en-US" dirty="0"/>
              <a:t> </a:t>
            </a:r>
            <a:r>
              <a:rPr lang="en-US" dirty="0" err="1"/>
              <a:t>ngược</a:t>
            </a:r>
            <a:r>
              <a:rPr lang="en-US" dirty="0"/>
              <a:t> </a:t>
            </a:r>
            <a:r>
              <a:rPr lang="en-US" dirty="0" err="1"/>
              <a:t>lại</a:t>
            </a:r>
            <a:endParaRPr lang="en-US" dirty="0"/>
          </a:p>
        </p:txBody>
      </p:sp>
      <p:pic>
        <p:nvPicPr>
          <p:cNvPr id="14" name="Picture 13"/>
          <p:cNvPicPr/>
          <p:nvPr/>
        </p:nvPicPr>
        <p:blipFill rotWithShape="1">
          <a:blip r:embed="rId3" cstate="print">
            <a:extLst>
              <a:ext uri="{28A0092B-C50C-407E-A947-70E740481C1C}">
                <a14:useLocalDpi xmlns:a14="http://schemas.microsoft.com/office/drawing/2010/main" val="0"/>
              </a:ext>
            </a:extLst>
          </a:blip>
          <a:srcRect l="15588" t="18308" r="12208" b="9430"/>
          <a:stretch/>
        </p:blipFill>
        <p:spPr bwMode="auto">
          <a:xfrm>
            <a:off x="7131685" y="1463084"/>
            <a:ext cx="1758315" cy="1405255"/>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r>
              <a:rPr lang="vi-VN"/>
              <a:t>Xác định loại máy tính</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7865699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Xác định loại máy tính</a:t>
            </a:r>
            <a:endParaRPr lang="en-US" dirty="0"/>
          </a:p>
        </p:txBody>
      </p:sp>
      <p:sp>
        <p:nvSpPr>
          <p:cNvPr id="3" name="Content Placeholder 2"/>
          <p:cNvSpPr>
            <a:spLocks noGrp="1"/>
          </p:cNvSpPr>
          <p:nvPr>
            <p:ph idx="1"/>
          </p:nvPr>
        </p:nvSpPr>
        <p:spPr>
          <a:xfrm>
            <a:off x="373063" y="1299600"/>
            <a:ext cx="8385175" cy="4957762"/>
          </a:xfrm>
        </p:spPr>
        <p:txBody>
          <a:bodyPr>
            <a:normAutofit fontScale="92500" lnSpcReduction="20000"/>
          </a:bodyPr>
          <a:lstStyle/>
          <a:p>
            <a:pPr>
              <a:lnSpc>
                <a:spcPct val="120000"/>
              </a:lnSpc>
            </a:pPr>
            <a:r>
              <a:rPr lang="vi-VN" b="1" dirty="0"/>
              <a:t>Thiết bị đa phương tiện hoặc nghe nhạc</a:t>
            </a:r>
            <a:r>
              <a:rPr lang="en-US" dirty="0"/>
              <a:t> </a:t>
            </a:r>
            <a:endParaRPr lang="en-US" b="1" dirty="0"/>
          </a:p>
          <a:p>
            <a:pPr lvl="1">
              <a:lnSpc>
                <a:spcPct val="120000"/>
              </a:lnSpc>
            </a:pPr>
            <a:r>
              <a:rPr lang="en-US" dirty="0" err="1"/>
              <a:t>Một</a:t>
            </a:r>
            <a:r>
              <a:rPr lang="en-US" dirty="0"/>
              <a:t> </a:t>
            </a:r>
            <a:r>
              <a:rPr lang="en-US" dirty="0" err="1"/>
              <a:t>máy</a:t>
            </a:r>
            <a:r>
              <a:rPr lang="en-US" dirty="0"/>
              <a:t> </a:t>
            </a:r>
            <a:r>
              <a:rPr lang="en-US" dirty="0" err="1"/>
              <a:t>nghe</a:t>
            </a:r>
            <a:r>
              <a:rPr lang="en-US" dirty="0"/>
              <a:t> </a:t>
            </a:r>
            <a:r>
              <a:rPr lang="en-US" dirty="0" err="1"/>
              <a:t>nhạc</a:t>
            </a:r>
            <a:r>
              <a:rPr lang="en-US" dirty="0"/>
              <a:t> (</a:t>
            </a:r>
            <a:r>
              <a:rPr lang="en-US" dirty="0" err="1"/>
              <a:t>cũng</a:t>
            </a:r>
            <a:r>
              <a:rPr lang="en-US" dirty="0"/>
              <a:t> </a:t>
            </a:r>
            <a:r>
              <a:rPr lang="en-US" dirty="0" err="1"/>
              <a:t>được</a:t>
            </a:r>
            <a:r>
              <a:rPr lang="en-US" dirty="0"/>
              <a:t> </a:t>
            </a:r>
            <a:r>
              <a:rPr lang="en-US" dirty="0" err="1"/>
              <a:t>gọi</a:t>
            </a:r>
            <a:r>
              <a:rPr lang="en-US" dirty="0"/>
              <a:t> </a:t>
            </a:r>
            <a:r>
              <a:rPr lang="en-US" dirty="0" err="1"/>
              <a:t>là</a:t>
            </a:r>
            <a:r>
              <a:rPr lang="en-US" dirty="0"/>
              <a:t> </a:t>
            </a:r>
            <a:r>
              <a:rPr lang="en-US" dirty="0" err="1"/>
              <a:t>một</a:t>
            </a:r>
            <a:r>
              <a:rPr lang="en-US" dirty="0"/>
              <a:t> </a:t>
            </a:r>
            <a:r>
              <a:rPr lang="en-US" dirty="0" err="1"/>
              <a:t>máy</a:t>
            </a:r>
            <a:r>
              <a:rPr lang="en-US" dirty="0"/>
              <a:t> </a:t>
            </a:r>
            <a:r>
              <a:rPr lang="en-US" dirty="0" smtClean="0"/>
              <a:t/>
            </a:r>
            <a:br>
              <a:rPr lang="en-US" dirty="0" smtClean="0"/>
            </a:br>
            <a:r>
              <a:rPr lang="en-US" dirty="0" smtClean="0"/>
              <a:t>MP3 </a:t>
            </a:r>
            <a:r>
              <a:rPr lang="en-US" dirty="0" err="1"/>
              <a:t>hoặc</a:t>
            </a:r>
            <a:r>
              <a:rPr lang="en-US" dirty="0"/>
              <a:t> </a:t>
            </a:r>
            <a:r>
              <a:rPr lang="en-US" dirty="0" err="1"/>
              <a:t>máy</a:t>
            </a:r>
            <a:r>
              <a:rPr lang="en-US" dirty="0"/>
              <a:t> </a:t>
            </a:r>
            <a:r>
              <a:rPr lang="en-US" dirty="0" err="1"/>
              <a:t>nghe</a:t>
            </a:r>
            <a:r>
              <a:rPr lang="en-US" dirty="0"/>
              <a:t> </a:t>
            </a:r>
            <a:r>
              <a:rPr lang="en-US" dirty="0" err="1"/>
              <a:t>nhạc</a:t>
            </a:r>
            <a:r>
              <a:rPr lang="en-US" dirty="0"/>
              <a:t> </a:t>
            </a:r>
            <a:r>
              <a:rPr lang="en-US" dirty="0" err="1"/>
              <a:t>kỹ</a:t>
            </a:r>
            <a:r>
              <a:rPr lang="en-US" dirty="0"/>
              <a:t> </a:t>
            </a:r>
            <a:r>
              <a:rPr lang="en-US" dirty="0" err="1"/>
              <a:t>thuật</a:t>
            </a:r>
            <a:r>
              <a:rPr lang="en-US" dirty="0"/>
              <a:t> </a:t>
            </a:r>
            <a:r>
              <a:rPr lang="en-US" dirty="0" err="1"/>
              <a:t>số</a:t>
            </a:r>
            <a:r>
              <a:rPr lang="en-US" dirty="0"/>
              <a:t>) </a:t>
            </a:r>
            <a:endParaRPr lang="vi-VN" dirty="0"/>
          </a:p>
          <a:p>
            <a:pPr lvl="1">
              <a:lnSpc>
                <a:spcPct val="120000"/>
              </a:lnSpc>
            </a:pPr>
            <a:r>
              <a:rPr lang="vi-VN" dirty="0" err="1"/>
              <a:t>T</a:t>
            </a:r>
            <a:r>
              <a:rPr lang="en-US" smtClean="0"/>
              <a:t>hiết </a:t>
            </a:r>
            <a:r>
              <a:rPr lang="en-US" dirty="0" err="1"/>
              <a:t>bị</a:t>
            </a:r>
            <a:r>
              <a:rPr lang="en-US" dirty="0"/>
              <a:t> </a:t>
            </a:r>
            <a:r>
              <a:rPr lang="en-US" dirty="0" err="1"/>
              <a:t>để</a:t>
            </a:r>
            <a:r>
              <a:rPr lang="en-US" dirty="0"/>
              <a:t> </a:t>
            </a:r>
            <a:r>
              <a:rPr lang="en-US" dirty="0" err="1"/>
              <a:t>lưu</a:t>
            </a:r>
            <a:r>
              <a:rPr lang="en-US" dirty="0"/>
              <a:t> </a:t>
            </a:r>
            <a:r>
              <a:rPr lang="en-US" dirty="0" err="1"/>
              <a:t>trữ</a:t>
            </a:r>
            <a:r>
              <a:rPr lang="en-US" dirty="0"/>
              <a:t>, </a:t>
            </a:r>
            <a:r>
              <a:rPr lang="en-US" dirty="0" err="1"/>
              <a:t>tổ</a:t>
            </a:r>
            <a:r>
              <a:rPr lang="en-US" dirty="0"/>
              <a:t> </a:t>
            </a:r>
            <a:r>
              <a:rPr lang="en-US" dirty="0" err="1"/>
              <a:t>chức</a:t>
            </a:r>
            <a:r>
              <a:rPr lang="en-US" dirty="0"/>
              <a:t> </a:t>
            </a:r>
            <a:r>
              <a:rPr lang="en-US" dirty="0" err="1"/>
              <a:t>và</a:t>
            </a:r>
            <a:r>
              <a:rPr lang="en-US" dirty="0"/>
              <a:t> </a:t>
            </a:r>
            <a:r>
              <a:rPr lang="en-US" dirty="0" err="1"/>
              <a:t>phát</a:t>
            </a:r>
            <a:r>
              <a:rPr lang="en-US" dirty="0"/>
              <a:t> </a:t>
            </a:r>
            <a:r>
              <a:rPr lang="en-US" dirty="0" err="1"/>
              <a:t>các</a:t>
            </a:r>
            <a:r>
              <a:rPr lang="en-US" dirty="0"/>
              <a:t> </a:t>
            </a:r>
            <a:r>
              <a:rPr lang="en-US" dirty="0" err="1"/>
              <a:t>tập</a:t>
            </a:r>
            <a:r>
              <a:rPr lang="en-US" dirty="0"/>
              <a:t> tin </a:t>
            </a:r>
            <a:r>
              <a:rPr lang="en-US" dirty="0" err="1"/>
              <a:t>âm</a:t>
            </a:r>
            <a:r>
              <a:rPr lang="en-US" dirty="0"/>
              <a:t> </a:t>
            </a:r>
            <a:r>
              <a:rPr lang="en-US" dirty="0" err="1"/>
              <a:t>thanh</a:t>
            </a:r>
            <a:endParaRPr lang="vi-VN" dirty="0"/>
          </a:p>
          <a:p>
            <a:pPr lvl="1">
              <a:lnSpc>
                <a:spcPct val="120000"/>
              </a:lnSpc>
            </a:pPr>
            <a:r>
              <a:rPr lang="en-US" dirty="0" err="1"/>
              <a:t>Máy</a:t>
            </a:r>
            <a:r>
              <a:rPr lang="en-US" dirty="0"/>
              <a:t> MP3 </a:t>
            </a:r>
            <a:r>
              <a:rPr lang="en-US" dirty="0" err="1"/>
              <a:t>chỉ</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phát</a:t>
            </a:r>
            <a:r>
              <a:rPr lang="en-US" dirty="0"/>
              <a:t> </a:t>
            </a:r>
            <a:r>
              <a:rPr lang="en-US" dirty="0" err="1"/>
              <a:t>lại</a:t>
            </a:r>
            <a:r>
              <a:rPr lang="en-US" dirty="0"/>
              <a:t> </a:t>
            </a:r>
            <a:r>
              <a:rPr lang="en-US" dirty="0" err="1"/>
              <a:t>các</a:t>
            </a:r>
            <a:r>
              <a:rPr lang="en-US" dirty="0"/>
              <a:t> </a:t>
            </a:r>
            <a:r>
              <a:rPr lang="en-US" dirty="0" err="1"/>
              <a:t>tập</a:t>
            </a:r>
            <a:r>
              <a:rPr lang="en-US" dirty="0"/>
              <a:t> tin </a:t>
            </a:r>
            <a:r>
              <a:rPr lang="en-US" dirty="0" err="1"/>
              <a:t>âm</a:t>
            </a:r>
            <a:r>
              <a:rPr lang="en-US" dirty="0"/>
              <a:t> </a:t>
            </a:r>
            <a:r>
              <a:rPr lang="en-US" dirty="0" err="1"/>
              <a:t>thanh</a:t>
            </a:r>
            <a:r>
              <a:rPr lang="en-US" dirty="0"/>
              <a:t>, </a:t>
            </a:r>
            <a:r>
              <a:rPr lang="en-US" dirty="0" err="1"/>
              <a:t>chúng</a:t>
            </a:r>
            <a:r>
              <a:rPr lang="en-US" dirty="0"/>
              <a:t> </a:t>
            </a:r>
            <a:r>
              <a:rPr lang="en-US" dirty="0" err="1"/>
              <a:t>không</a:t>
            </a:r>
            <a:r>
              <a:rPr lang="en-US" dirty="0"/>
              <a:t> </a:t>
            </a:r>
            <a:r>
              <a:rPr lang="en-US" dirty="0" err="1"/>
              <a:t>hỗ</a:t>
            </a:r>
            <a:r>
              <a:rPr lang="en-US" dirty="0"/>
              <a:t> </a:t>
            </a:r>
            <a:r>
              <a:rPr lang="en-US" dirty="0" err="1"/>
              <a:t>trợ</a:t>
            </a:r>
            <a:r>
              <a:rPr lang="en-US" dirty="0"/>
              <a:t> </a:t>
            </a:r>
            <a:r>
              <a:rPr lang="en-US" dirty="0" err="1"/>
              <a:t>các</a:t>
            </a:r>
            <a:r>
              <a:rPr lang="en-US" dirty="0"/>
              <a:t> </a:t>
            </a:r>
            <a:r>
              <a:rPr lang="en-US" dirty="0" err="1"/>
              <a:t>tập</a:t>
            </a:r>
            <a:r>
              <a:rPr lang="en-US" dirty="0"/>
              <a:t> tin video</a:t>
            </a:r>
            <a:r>
              <a:rPr lang="vi-VN" dirty="0" smtClean="0"/>
              <a:t> </a:t>
            </a:r>
            <a:endParaRPr lang="vi-VN" dirty="0"/>
          </a:p>
          <a:p>
            <a:pPr lvl="1">
              <a:lnSpc>
                <a:spcPct val="120000"/>
              </a:lnSpc>
            </a:pPr>
            <a:r>
              <a:rPr lang="en-US" dirty="0" err="1"/>
              <a:t>Máy</a:t>
            </a:r>
            <a:r>
              <a:rPr lang="en-US" dirty="0"/>
              <a:t> </a:t>
            </a:r>
            <a:r>
              <a:rPr lang="en-US" dirty="0" err="1"/>
              <a:t>nghe</a:t>
            </a:r>
            <a:r>
              <a:rPr lang="en-US" dirty="0"/>
              <a:t> </a:t>
            </a:r>
            <a:r>
              <a:rPr lang="en-US" dirty="0" err="1"/>
              <a:t>nhạc</a:t>
            </a:r>
            <a:r>
              <a:rPr lang="en-US" dirty="0"/>
              <a:t> </a:t>
            </a:r>
            <a:r>
              <a:rPr lang="en-US" dirty="0" err="1"/>
              <a:t>cho</a:t>
            </a:r>
            <a:r>
              <a:rPr lang="en-US" dirty="0"/>
              <a:t> </a:t>
            </a:r>
            <a:r>
              <a:rPr lang="en-US" dirty="0" err="1"/>
              <a:t>phép</a:t>
            </a:r>
            <a:r>
              <a:rPr lang="en-US" dirty="0"/>
              <a:t> </a:t>
            </a:r>
            <a:r>
              <a:rPr lang="en-US" dirty="0" err="1"/>
              <a:t>bạn</a:t>
            </a:r>
            <a:r>
              <a:rPr lang="en-US" dirty="0"/>
              <a:t> </a:t>
            </a:r>
            <a:r>
              <a:rPr lang="en-US" dirty="0" err="1"/>
              <a:t>xem</a:t>
            </a:r>
            <a:r>
              <a:rPr lang="en-US" dirty="0"/>
              <a:t> </a:t>
            </a:r>
            <a:r>
              <a:rPr lang="en-US" dirty="0" err="1"/>
              <a:t>các</a:t>
            </a:r>
            <a:r>
              <a:rPr lang="en-US" dirty="0"/>
              <a:t> </a:t>
            </a:r>
            <a:r>
              <a:rPr lang="en-US" dirty="0" err="1"/>
              <a:t>loại</a:t>
            </a:r>
            <a:r>
              <a:rPr lang="en-US" dirty="0"/>
              <a:t> </a:t>
            </a:r>
            <a:r>
              <a:rPr lang="en-US" dirty="0" err="1"/>
              <a:t>tập</a:t>
            </a:r>
            <a:r>
              <a:rPr lang="en-US" dirty="0"/>
              <a:t> tin </a:t>
            </a:r>
            <a:r>
              <a:rPr lang="en-US" dirty="0" err="1"/>
              <a:t>đa</a:t>
            </a:r>
            <a:r>
              <a:rPr lang="en-US" dirty="0"/>
              <a:t> </a:t>
            </a:r>
            <a:r>
              <a:rPr lang="en-US" dirty="0" err="1"/>
              <a:t>phương</a:t>
            </a:r>
            <a:r>
              <a:rPr lang="en-US" dirty="0"/>
              <a:t> </a:t>
            </a:r>
            <a:r>
              <a:rPr lang="en-US" dirty="0" err="1"/>
              <a:t>tiện</a:t>
            </a:r>
            <a:r>
              <a:rPr lang="en-US" dirty="0"/>
              <a:t> </a:t>
            </a:r>
            <a:r>
              <a:rPr lang="en-US" dirty="0" err="1"/>
              <a:t>như</a:t>
            </a:r>
            <a:r>
              <a:rPr lang="en-US" dirty="0"/>
              <a:t> </a:t>
            </a:r>
            <a:r>
              <a:rPr lang="en-US" dirty="0" err="1"/>
              <a:t>phim</a:t>
            </a:r>
            <a:r>
              <a:rPr lang="en-US" dirty="0"/>
              <a:t> </a:t>
            </a:r>
            <a:r>
              <a:rPr lang="en-US" dirty="0" err="1"/>
              <a:t>ảnh</a:t>
            </a:r>
            <a:r>
              <a:rPr lang="en-US" dirty="0"/>
              <a:t>, video, </a:t>
            </a:r>
            <a:r>
              <a:rPr lang="en-US" dirty="0" err="1"/>
              <a:t>hoặc</a:t>
            </a:r>
            <a:r>
              <a:rPr lang="en-US" dirty="0"/>
              <a:t> </a:t>
            </a:r>
            <a:r>
              <a:rPr lang="en-US" dirty="0" err="1"/>
              <a:t>sách</a:t>
            </a:r>
            <a:endParaRPr lang="vi-VN" dirty="0"/>
          </a:p>
          <a:p>
            <a:pPr lvl="2">
              <a:lnSpc>
                <a:spcPct val="120000"/>
              </a:lnSpc>
            </a:pPr>
            <a:r>
              <a:rPr lang="vi-VN" dirty="0" smtClean="0"/>
              <a:t>C</a:t>
            </a:r>
            <a:r>
              <a:rPr lang="en-US" dirty="0" err="1" smtClean="0"/>
              <a:t>ung</a:t>
            </a:r>
            <a:r>
              <a:rPr lang="en-US" dirty="0" smtClean="0"/>
              <a:t> </a:t>
            </a:r>
            <a:r>
              <a:rPr lang="en-US" dirty="0" err="1"/>
              <a:t>cấp</a:t>
            </a:r>
            <a:r>
              <a:rPr lang="en-US" dirty="0"/>
              <a:t> </a:t>
            </a:r>
            <a:r>
              <a:rPr lang="en-US" dirty="0" err="1"/>
              <a:t>cả</a:t>
            </a:r>
            <a:r>
              <a:rPr lang="en-US" dirty="0"/>
              <a:t> </a:t>
            </a:r>
            <a:r>
              <a:rPr lang="en-US" dirty="0" err="1"/>
              <a:t>khả</a:t>
            </a:r>
            <a:r>
              <a:rPr lang="en-US" dirty="0"/>
              <a:t> </a:t>
            </a:r>
            <a:r>
              <a:rPr lang="en-US" dirty="0" err="1"/>
              <a:t>năng</a:t>
            </a:r>
            <a:r>
              <a:rPr lang="en-US" dirty="0"/>
              <a:t> </a:t>
            </a:r>
            <a:r>
              <a:rPr lang="en-US" dirty="0" err="1"/>
              <a:t>phát</a:t>
            </a:r>
            <a:r>
              <a:rPr lang="en-US" dirty="0"/>
              <a:t> </a:t>
            </a:r>
            <a:r>
              <a:rPr lang="en-US" dirty="0" err="1"/>
              <a:t>các</a:t>
            </a:r>
            <a:r>
              <a:rPr lang="en-US" dirty="0"/>
              <a:t> </a:t>
            </a:r>
            <a:r>
              <a:rPr lang="en-US" dirty="0" err="1"/>
              <a:t>tập</a:t>
            </a:r>
            <a:r>
              <a:rPr lang="en-US" dirty="0"/>
              <a:t> tin </a:t>
            </a:r>
            <a:r>
              <a:rPr lang="en-US" dirty="0" err="1"/>
              <a:t>âm</a:t>
            </a:r>
            <a:r>
              <a:rPr lang="en-US" dirty="0"/>
              <a:t> </a:t>
            </a:r>
            <a:r>
              <a:rPr lang="en-US" dirty="0" err="1"/>
              <a:t>thanh</a:t>
            </a:r>
            <a:r>
              <a:rPr lang="en-US" dirty="0"/>
              <a:t> </a:t>
            </a:r>
            <a:r>
              <a:rPr lang="en-US" dirty="0" err="1"/>
              <a:t>và</a:t>
            </a:r>
            <a:r>
              <a:rPr lang="en-US" dirty="0"/>
              <a:t> video, </a:t>
            </a:r>
            <a:r>
              <a:rPr lang="en-US" dirty="0" err="1"/>
              <a:t>và</a:t>
            </a:r>
            <a:r>
              <a:rPr lang="en-US" dirty="0"/>
              <a:t> </a:t>
            </a:r>
            <a:r>
              <a:rPr lang="en-US" dirty="0" err="1"/>
              <a:t>đôi</a:t>
            </a:r>
            <a:r>
              <a:rPr lang="en-US" dirty="0"/>
              <a:t> </a:t>
            </a:r>
            <a:r>
              <a:rPr lang="en-US" dirty="0" err="1"/>
              <a:t>khi</a:t>
            </a:r>
            <a:r>
              <a:rPr lang="en-US" dirty="0"/>
              <a:t>, </a:t>
            </a:r>
            <a:r>
              <a:rPr lang="en-US" dirty="0" err="1"/>
              <a:t>chúng</a:t>
            </a:r>
            <a:r>
              <a:rPr lang="en-US" dirty="0"/>
              <a:t> </a:t>
            </a:r>
            <a:r>
              <a:rPr lang="en-US" dirty="0" err="1"/>
              <a:t>còn</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tìm</a:t>
            </a:r>
            <a:r>
              <a:rPr lang="en-US" dirty="0"/>
              <a:t> </a:t>
            </a:r>
            <a:r>
              <a:rPr lang="en-US" dirty="0" err="1"/>
              <a:t>kiếm</a:t>
            </a:r>
            <a:r>
              <a:rPr lang="en-US" dirty="0"/>
              <a:t> </a:t>
            </a:r>
            <a:r>
              <a:rPr lang="en-US" dirty="0" err="1"/>
              <a:t>trên</a:t>
            </a:r>
            <a:r>
              <a:rPr lang="en-US" dirty="0"/>
              <a:t> Internet</a:t>
            </a:r>
            <a:endParaRPr lang="vi-VN" dirty="0"/>
          </a:p>
          <a:p>
            <a:pPr lvl="2">
              <a:lnSpc>
                <a:spcPct val="120000"/>
              </a:lnSpc>
            </a:pPr>
            <a:r>
              <a:rPr lang="en-US" dirty="0" err="1"/>
              <a:t>Một</a:t>
            </a:r>
            <a:r>
              <a:rPr lang="en-US" dirty="0"/>
              <a:t> </a:t>
            </a:r>
            <a:r>
              <a:rPr lang="en-US" dirty="0" err="1"/>
              <a:t>số</a:t>
            </a:r>
            <a:r>
              <a:rPr lang="en-US" dirty="0"/>
              <a:t> </a:t>
            </a:r>
            <a:r>
              <a:rPr lang="en-US" dirty="0" err="1"/>
              <a:t>máy</a:t>
            </a:r>
            <a:r>
              <a:rPr lang="en-US" dirty="0"/>
              <a:t> </a:t>
            </a:r>
            <a:r>
              <a:rPr lang="en-US" dirty="0" err="1"/>
              <a:t>phát</a:t>
            </a:r>
            <a:r>
              <a:rPr lang="en-US" dirty="0"/>
              <a:t> </a:t>
            </a:r>
            <a:r>
              <a:rPr lang="en-US" dirty="0" err="1"/>
              <a:t>cho</a:t>
            </a:r>
            <a:r>
              <a:rPr lang="en-US" dirty="0"/>
              <a:t> </a:t>
            </a:r>
            <a:r>
              <a:rPr lang="en-US" dirty="0" err="1"/>
              <a:t>phép</a:t>
            </a:r>
            <a:r>
              <a:rPr lang="en-US" dirty="0"/>
              <a:t> </a:t>
            </a:r>
            <a:r>
              <a:rPr lang="en-US" dirty="0" err="1"/>
              <a:t>bạn</a:t>
            </a:r>
            <a:r>
              <a:rPr lang="en-US" dirty="0"/>
              <a:t> </a:t>
            </a:r>
            <a:r>
              <a:rPr lang="en-US" dirty="0" err="1"/>
              <a:t>lưu</a:t>
            </a:r>
            <a:r>
              <a:rPr lang="en-US" dirty="0"/>
              <a:t> </a:t>
            </a:r>
            <a:r>
              <a:rPr lang="en-US" dirty="0" err="1"/>
              <a:t>trữ</a:t>
            </a:r>
            <a:r>
              <a:rPr lang="en-US" dirty="0"/>
              <a:t> </a:t>
            </a:r>
            <a:r>
              <a:rPr lang="en-US" dirty="0" err="1"/>
              <a:t>hình</a:t>
            </a:r>
            <a:r>
              <a:rPr lang="en-US" dirty="0"/>
              <a:t> </a:t>
            </a:r>
            <a:r>
              <a:rPr lang="en-US" dirty="0" err="1"/>
              <a:t>ảnh</a:t>
            </a:r>
            <a:r>
              <a:rPr lang="en-US" dirty="0"/>
              <a:t> </a:t>
            </a:r>
            <a:r>
              <a:rPr lang="en-US" dirty="0" err="1"/>
              <a:t>và</a:t>
            </a:r>
            <a:r>
              <a:rPr lang="en-US" dirty="0"/>
              <a:t> </a:t>
            </a:r>
            <a:r>
              <a:rPr lang="en-US" dirty="0" err="1"/>
              <a:t>chơi</a:t>
            </a:r>
            <a:r>
              <a:rPr lang="en-US" dirty="0"/>
              <a:t> </a:t>
            </a:r>
            <a:r>
              <a:rPr lang="en-US" dirty="0" err="1"/>
              <a:t>trò</a:t>
            </a:r>
            <a:r>
              <a:rPr lang="en-US" dirty="0"/>
              <a:t> </a:t>
            </a:r>
            <a:r>
              <a:rPr lang="en-US" dirty="0" err="1"/>
              <a:t>chơi</a:t>
            </a:r>
            <a:r>
              <a:rPr lang="en-US" dirty="0"/>
              <a:t>, </a:t>
            </a:r>
            <a:r>
              <a:rPr lang="en-US" dirty="0" err="1"/>
              <a:t>và</a:t>
            </a:r>
            <a:r>
              <a:rPr lang="en-US" dirty="0"/>
              <a:t> </a:t>
            </a:r>
            <a:r>
              <a:rPr lang="en-US" dirty="0" err="1"/>
              <a:t>một</a:t>
            </a:r>
            <a:r>
              <a:rPr lang="en-US" dirty="0"/>
              <a:t> </a:t>
            </a:r>
            <a:r>
              <a:rPr lang="en-US" dirty="0" err="1"/>
              <a:t>số</a:t>
            </a:r>
            <a:r>
              <a:rPr lang="en-US" dirty="0"/>
              <a:t> </a:t>
            </a:r>
            <a:r>
              <a:rPr lang="en-US" dirty="0" err="1"/>
              <a:t>cũng</a:t>
            </a:r>
            <a:r>
              <a:rPr lang="en-US" dirty="0"/>
              <a:t> </a:t>
            </a:r>
            <a:r>
              <a:rPr lang="en-US" dirty="0" err="1"/>
              <a:t>cung</a:t>
            </a:r>
            <a:r>
              <a:rPr lang="en-US" dirty="0"/>
              <a:t> </a:t>
            </a:r>
            <a:r>
              <a:rPr lang="en-US" dirty="0" err="1"/>
              <a:t>cấp</a:t>
            </a:r>
            <a:r>
              <a:rPr lang="en-US" dirty="0"/>
              <a:t> </a:t>
            </a:r>
            <a:r>
              <a:rPr lang="en-US" dirty="0" err="1"/>
              <a:t>khả</a:t>
            </a:r>
            <a:r>
              <a:rPr lang="en-US" dirty="0"/>
              <a:t> </a:t>
            </a:r>
            <a:r>
              <a:rPr lang="en-US" dirty="0" err="1"/>
              <a:t>năng</a:t>
            </a:r>
            <a:r>
              <a:rPr lang="en-US" dirty="0"/>
              <a:t> </a:t>
            </a:r>
            <a:r>
              <a:rPr lang="en-US" dirty="0" err="1"/>
              <a:t>kết</a:t>
            </a:r>
            <a:r>
              <a:rPr lang="en-US" dirty="0"/>
              <a:t> </a:t>
            </a:r>
            <a:r>
              <a:rPr lang="en-US" dirty="0" err="1"/>
              <a:t>nối</a:t>
            </a:r>
            <a:r>
              <a:rPr lang="en-US" dirty="0"/>
              <a:t> </a:t>
            </a:r>
            <a:r>
              <a:rPr lang="en-US" dirty="0" err="1"/>
              <a:t>mạng</a:t>
            </a:r>
            <a:r>
              <a:rPr lang="en-US" dirty="0"/>
              <a:t> </a:t>
            </a:r>
            <a:r>
              <a:rPr lang="en-US" dirty="0" err="1"/>
              <a:t>không</a:t>
            </a:r>
            <a:r>
              <a:rPr lang="en-US" dirty="0"/>
              <a:t> </a:t>
            </a:r>
            <a:r>
              <a:rPr lang="en-US" dirty="0" err="1"/>
              <a:t>dây</a:t>
            </a:r>
            <a:endParaRPr lang="en-US" dirty="0"/>
          </a:p>
        </p:txBody>
      </p:sp>
      <p:grpSp>
        <p:nvGrpSpPr>
          <p:cNvPr id="4" name="Group 3"/>
          <p:cNvGrpSpPr/>
          <p:nvPr/>
        </p:nvGrpSpPr>
        <p:grpSpPr>
          <a:xfrm>
            <a:off x="7304740" y="1496045"/>
            <a:ext cx="1422400" cy="1799590"/>
            <a:chOff x="1492370" y="0"/>
            <a:chExt cx="1422400" cy="1975485"/>
          </a:xfrm>
        </p:grpSpPr>
        <p:pic>
          <p:nvPicPr>
            <p:cNvPr id="5" name="Picture 4" descr="ipod_shuffle"/>
            <p:cNvPicPr>
              <a:picLocks noChangeAspect="1" noChangeArrowheads="1"/>
            </p:cNvPicPr>
            <p:nvPr/>
          </p:nvPicPr>
          <p:blipFill>
            <a:blip r:embed="rId3" cstate="print">
              <a:extLst>
                <a:ext uri="{28A0092B-C50C-407E-A947-70E740481C1C}">
                  <a14:useLocalDpi xmlns:a14="http://schemas.microsoft.com/office/drawing/2010/main" val="0"/>
                </a:ext>
              </a:extLst>
            </a:blip>
            <a:srcRect l="3061" t="1199" r="6378" b="1801"/>
            <a:stretch>
              <a:fillRect/>
            </a:stretch>
          </p:blipFill>
          <p:spPr bwMode="auto">
            <a:xfrm>
              <a:off x="1492370" y="0"/>
              <a:ext cx="911860" cy="1247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zun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0520" y="342900"/>
              <a:ext cx="706120" cy="122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nano cle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1685" y="694690"/>
              <a:ext cx="553085" cy="128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Footer Placeholder 7"/>
          <p:cNvSpPr>
            <a:spLocks noGrp="1"/>
          </p:cNvSpPr>
          <p:nvPr>
            <p:ph type="ftr" sz="quarter" idx="11"/>
          </p:nvPr>
        </p:nvSpPr>
        <p:spPr/>
        <p:txBody>
          <a:bodyPr/>
          <a:lstStyle/>
          <a:p>
            <a:r>
              <a:rPr lang="en-US" smtClean="0"/>
              <a:t>© IIG Vietnam.</a:t>
            </a:r>
            <a:endParaRPr lang="en-US" dirty="0"/>
          </a:p>
        </p:txBody>
      </p:sp>
      <p:sp>
        <p:nvSpPr>
          <p:cNvPr id="9" name="Slide Number Placeholder 8"/>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199037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8900</TotalTime>
  <Words>3859</Words>
  <Application>Microsoft Office PowerPoint</Application>
  <PresentationFormat>Letter Paper (8.5x11 in)</PresentationFormat>
  <Paragraphs>675</Paragraphs>
  <Slides>50</Slides>
  <Notes>50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2_Default Design</vt:lpstr>
      <vt:lpstr>Máy tính căn bản</vt:lpstr>
      <vt:lpstr>Mục tiêu bài học</vt:lpstr>
      <vt:lpstr>Xác định loại máy tính</vt:lpstr>
      <vt:lpstr>Xác định loại máy tính</vt:lpstr>
      <vt:lpstr>Xác định loại máy tính</vt:lpstr>
      <vt:lpstr>Xác định loại máy tính</vt:lpstr>
      <vt:lpstr>Xác định loại máy tính</vt:lpstr>
      <vt:lpstr>Xác định loại máy tính</vt:lpstr>
      <vt:lpstr>Xác định loại máy tính</vt:lpstr>
      <vt:lpstr>Xác định loại máy tính</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Tìm hiểu bên trong một máy tính </vt:lpstr>
      <vt:lpstr>Nhận diện các thiết bị nhập xuất </vt:lpstr>
      <vt:lpstr>Nhận diện các thiết bị nhập xuất </vt:lpstr>
      <vt:lpstr>Nhận diện các thiết bị nhập xuất </vt:lpstr>
      <vt:lpstr>Nhận diện các thiết bị nhập xuất </vt:lpstr>
      <vt:lpstr>Nhận diện các thiết bị nhập xuất </vt:lpstr>
      <vt:lpstr>Nhận diện các thiết bị nhập xuất </vt:lpstr>
      <vt:lpstr>Nhận diện các thiết bị nhập xuất </vt:lpstr>
      <vt:lpstr>Nhận diện các thiết bị nhập xuất </vt:lpstr>
      <vt:lpstr>Nhận diện các thiết bị nhập xuất </vt:lpstr>
      <vt:lpstr>Nhận diện các thiết bị nhập xuất </vt:lpstr>
      <vt:lpstr>PowerPoint Presentation</vt:lpstr>
      <vt:lpstr>PowerPoint Presentation</vt:lpstr>
      <vt:lpstr>PowerPoint Presentation</vt:lpstr>
      <vt:lpstr>PowerPoint Presentation</vt:lpstr>
      <vt:lpstr>PowerPoint Presentation</vt:lpstr>
      <vt:lpstr>Tìm hiểu cách các phần cứng làm việc cùng nhau</vt:lpstr>
      <vt:lpstr>Tìm hiểu cách các phần cứng làm việc cùng nhau</vt:lpstr>
      <vt:lpstr>Tóm tắt bài học</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772</cp:revision>
  <dcterms:created xsi:type="dcterms:W3CDTF">2007-03-28T02:59:08Z</dcterms:created>
  <dcterms:modified xsi:type="dcterms:W3CDTF">2014-10-13T03:17:18Z</dcterms:modified>
</cp:coreProperties>
</file>