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8" r:id="rId3"/>
    <p:sldId id="257" r:id="rId4"/>
    <p:sldId id="258" r:id="rId5"/>
    <p:sldId id="303" r:id="rId6"/>
    <p:sldId id="259" r:id="rId7"/>
    <p:sldId id="260" r:id="rId8"/>
    <p:sldId id="261" r:id="rId9"/>
    <p:sldId id="262" r:id="rId10"/>
    <p:sldId id="275" r:id="rId11"/>
    <p:sldId id="263" r:id="rId12"/>
    <p:sldId id="264" r:id="rId13"/>
    <p:sldId id="265" r:id="rId14"/>
    <p:sldId id="266" r:id="rId15"/>
    <p:sldId id="267" r:id="rId16"/>
    <p:sldId id="268" r:id="rId17"/>
    <p:sldId id="289" r:id="rId18"/>
    <p:sldId id="269" r:id="rId19"/>
    <p:sldId id="304" r:id="rId20"/>
    <p:sldId id="305" r:id="rId21"/>
    <p:sldId id="270" r:id="rId22"/>
    <p:sldId id="291" r:id="rId23"/>
    <p:sldId id="292" r:id="rId24"/>
    <p:sldId id="271" r:id="rId25"/>
    <p:sldId id="293" r:id="rId26"/>
    <p:sldId id="277" r:id="rId27"/>
    <p:sldId id="276" r:id="rId28"/>
    <p:sldId id="294" r:id="rId29"/>
    <p:sldId id="278" r:id="rId30"/>
    <p:sldId id="279" r:id="rId31"/>
    <p:sldId id="28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81D8"/>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0" d="100"/>
          <a:sy n="80" d="100"/>
        </p:scale>
        <p:origin x="-330"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16386B-4358-456F-A277-4406107AC87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2277573-BEA0-4C6F-9741-30F95A616373}">
      <dgm:prSet phldrT="[Text]" custT="1"/>
      <dgm:spPr>
        <a:solidFill>
          <a:srgbClr val="002060"/>
        </a:solidFill>
      </dgm:spPr>
      <dgm:t>
        <a:bodyPr/>
        <a:lstStyle/>
        <a:p>
          <a:r>
            <a:rPr lang="nl-NL" sz="2800" dirty="0" smtClean="0"/>
            <a:t>Phát triển nền KTTTĐHXHCN với nhiều hình thức sở hữu, nhiều thành phần kinh tế, hình thức tổ chức kinh doanh và hình thức phân phối.</a:t>
          </a:r>
          <a:endParaRPr lang="en-US" sz="2800" dirty="0"/>
        </a:p>
      </dgm:t>
    </dgm:pt>
    <dgm:pt modelId="{45885F48-3AF2-4B6C-9E2B-EB7E298ADCEE}" type="parTrans" cxnId="{8A13E99D-509A-4D4E-9900-FF4E35F77A36}">
      <dgm:prSet/>
      <dgm:spPr/>
      <dgm:t>
        <a:bodyPr/>
        <a:lstStyle/>
        <a:p>
          <a:endParaRPr lang="en-US"/>
        </a:p>
      </dgm:t>
    </dgm:pt>
    <dgm:pt modelId="{5EB11AE6-595E-4643-8FBB-BE47A9D3D5A4}" type="sibTrans" cxnId="{8A13E99D-509A-4D4E-9900-FF4E35F77A36}">
      <dgm:prSet/>
      <dgm:spPr/>
      <dgm:t>
        <a:bodyPr/>
        <a:lstStyle/>
        <a:p>
          <a:endParaRPr lang="en-US"/>
        </a:p>
      </dgm:t>
    </dgm:pt>
    <dgm:pt modelId="{E95048F4-7DAA-4321-BAA0-E1019B1AE862}">
      <dgm:prSet phldrT="[Text]" custT="1"/>
      <dgm:spPr>
        <a:solidFill>
          <a:srgbClr val="002060"/>
        </a:solidFill>
      </dgm:spPr>
      <dgm:t>
        <a:bodyPr/>
        <a:lstStyle/>
        <a:p>
          <a:r>
            <a:rPr lang="nl-NL" sz="2800" dirty="0" smtClean="0"/>
            <a:t>Các thành phần kinh tế hoạt động theo pháp luật </a:t>
          </a:r>
          <a:endParaRPr lang="en-US" sz="2800" dirty="0"/>
        </a:p>
      </dgm:t>
    </dgm:pt>
    <dgm:pt modelId="{4BA31FEC-3F05-4B51-AA27-5944DEC417BB}" type="parTrans" cxnId="{F6AE3DDB-0768-4671-801D-09A2D2E82904}">
      <dgm:prSet/>
      <dgm:spPr/>
      <dgm:t>
        <a:bodyPr/>
        <a:lstStyle/>
        <a:p>
          <a:endParaRPr lang="en-US"/>
        </a:p>
      </dgm:t>
    </dgm:pt>
    <dgm:pt modelId="{C734FC2B-B8EB-4E12-86DD-D41C1635E89D}" type="sibTrans" cxnId="{F6AE3DDB-0768-4671-801D-09A2D2E82904}">
      <dgm:prSet/>
      <dgm:spPr/>
      <dgm:t>
        <a:bodyPr/>
        <a:lstStyle/>
        <a:p>
          <a:endParaRPr lang="en-US"/>
        </a:p>
      </dgm:t>
    </dgm:pt>
    <dgm:pt modelId="{D40AB6E5-4093-4627-B2FF-A81042F31E9A}">
      <dgm:prSet phldrT="[Text]" custT="1"/>
      <dgm:spPr>
        <a:solidFill>
          <a:srgbClr val="002060"/>
        </a:solidFill>
      </dgm:spPr>
      <dgm:t>
        <a:bodyPr/>
        <a:lstStyle/>
        <a:p>
          <a:r>
            <a:rPr lang="nl-NL" sz="2800" dirty="0" smtClean="0"/>
            <a:t>Các yếu tố thị trường được tạo lập đồng bộ, các loại thị trường từng bước được xây dựng, phát triển, vừa tuân theo quy luật của kinh tế thị trường, vừa bảo đảm tính định hướng xã hội chủ nghĩa. </a:t>
          </a:r>
          <a:endParaRPr lang="en-US" sz="2800" dirty="0"/>
        </a:p>
      </dgm:t>
    </dgm:pt>
    <dgm:pt modelId="{FFFF65F2-64F9-4D55-BF27-2A4A14BAF9E0}" type="parTrans" cxnId="{078449FC-D1EC-40DD-B8E4-0530A84C69F3}">
      <dgm:prSet/>
      <dgm:spPr/>
      <dgm:t>
        <a:bodyPr/>
        <a:lstStyle/>
        <a:p>
          <a:endParaRPr lang="en-US"/>
        </a:p>
      </dgm:t>
    </dgm:pt>
    <dgm:pt modelId="{A96D8152-ADD7-460C-BF74-4E367EB08056}" type="sibTrans" cxnId="{078449FC-D1EC-40DD-B8E4-0530A84C69F3}">
      <dgm:prSet/>
      <dgm:spPr/>
      <dgm:t>
        <a:bodyPr/>
        <a:lstStyle/>
        <a:p>
          <a:endParaRPr lang="en-US"/>
        </a:p>
      </dgm:t>
    </dgm:pt>
    <dgm:pt modelId="{14136FEA-75B8-43E4-ACEC-0DCED82198A3}" type="pres">
      <dgm:prSet presAssocID="{B216386B-4358-456F-A277-4406107AC873}" presName="linear" presStyleCnt="0">
        <dgm:presLayoutVars>
          <dgm:dir/>
          <dgm:animLvl val="lvl"/>
          <dgm:resizeHandles val="exact"/>
        </dgm:presLayoutVars>
      </dgm:prSet>
      <dgm:spPr/>
      <dgm:t>
        <a:bodyPr/>
        <a:lstStyle/>
        <a:p>
          <a:endParaRPr lang="en-US"/>
        </a:p>
      </dgm:t>
    </dgm:pt>
    <dgm:pt modelId="{2A9E3E41-45BF-42E1-9C54-B3064FB6C9BB}" type="pres">
      <dgm:prSet presAssocID="{62277573-BEA0-4C6F-9741-30F95A616373}" presName="parentLin" presStyleCnt="0"/>
      <dgm:spPr/>
    </dgm:pt>
    <dgm:pt modelId="{BF5FAED6-8257-48FE-A7F4-E281E44271E1}" type="pres">
      <dgm:prSet presAssocID="{62277573-BEA0-4C6F-9741-30F95A616373}" presName="parentLeftMargin" presStyleLbl="node1" presStyleIdx="0" presStyleCnt="3"/>
      <dgm:spPr/>
      <dgm:t>
        <a:bodyPr/>
        <a:lstStyle/>
        <a:p>
          <a:endParaRPr lang="en-US"/>
        </a:p>
      </dgm:t>
    </dgm:pt>
    <dgm:pt modelId="{3C887994-17B0-4256-92D2-F033A40B643F}" type="pres">
      <dgm:prSet presAssocID="{62277573-BEA0-4C6F-9741-30F95A616373}" presName="parentText" presStyleLbl="node1" presStyleIdx="0" presStyleCnt="3" custScaleX="142857" custScaleY="208178">
        <dgm:presLayoutVars>
          <dgm:chMax val="0"/>
          <dgm:bulletEnabled val="1"/>
        </dgm:presLayoutVars>
      </dgm:prSet>
      <dgm:spPr/>
      <dgm:t>
        <a:bodyPr/>
        <a:lstStyle/>
        <a:p>
          <a:endParaRPr lang="en-US"/>
        </a:p>
      </dgm:t>
    </dgm:pt>
    <dgm:pt modelId="{F266C54F-84B4-4F50-8A2E-5B55F6B66DB7}" type="pres">
      <dgm:prSet presAssocID="{62277573-BEA0-4C6F-9741-30F95A616373}" presName="negativeSpace" presStyleCnt="0"/>
      <dgm:spPr/>
    </dgm:pt>
    <dgm:pt modelId="{219AB25C-8C2B-44D5-8EDB-13653A2696C1}" type="pres">
      <dgm:prSet presAssocID="{62277573-BEA0-4C6F-9741-30F95A616373}" presName="childText" presStyleLbl="conFgAcc1" presStyleIdx="0" presStyleCnt="3">
        <dgm:presLayoutVars>
          <dgm:bulletEnabled val="1"/>
        </dgm:presLayoutVars>
      </dgm:prSet>
      <dgm:spPr/>
    </dgm:pt>
    <dgm:pt modelId="{47D6B232-B284-4D39-98FE-85CF8950829C}" type="pres">
      <dgm:prSet presAssocID="{5EB11AE6-595E-4643-8FBB-BE47A9D3D5A4}" presName="spaceBetweenRectangles" presStyleCnt="0"/>
      <dgm:spPr/>
    </dgm:pt>
    <dgm:pt modelId="{2551E029-C707-4CB1-B35A-162B5A684E78}" type="pres">
      <dgm:prSet presAssocID="{E95048F4-7DAA-4321-BAA0-E1019B1AE862}" presName="parentLin" presStyleCnt="0"/>
      <dgm:spPr/>
    </dgm:pt>
    <dgm:pt modelId="{AF6BAC59-6709-469A-85EE-ECCAB5FC8D0E}" type="pres">
      <dgm:prSet presAssocID="{E95048F4-7DAA-4321-BAA0-E1019B1AE862}" presName="parentLeftMargin" presStyleLbl="node1" presStyleIdx="0" presStyleCnt="3"/>
      <dgm:spPr/>
      <dgm:t>
        <a:bodyPr/>
        <a:lstStyle/>
        <a:p>
          <a:endParaRPr lang="en-US"/>
        </a:p>
      </dgm:t>
    </dgm:pt>
    <dgm:pt modelId="{036C35D5-341C-401C-8132-EA6F140B19DD}" type="pres">
      <dgm:prSet presAssocID="{E95048F4-7DAA-4321-BAA0-E1019B1AE862}" presName="parentText" presStyleLbl="node1" presStyleIdx="1" presStyleCnt="3" custScaleX="142857" custScaleY="208178">
        <dgm:presLayoutVars>
          <dgm:chMax val="0"/>
          <dgm:bulletEnabled val="1"/>
        </dgm:presLayoutVars>
      </dgm:prSet>
      <dgm:spPr/>
      <dgm:t>
        <a:bodyPr/>
        <a:lstStyle/>
        <a:p>
          <a:endParaRPr lang="en-US"/>
        </a:p>
      </dgm:t>
    </dgm:pt>
    <dgm:pt modelId="{025400C1-BF49-4D69-AD22-CC24B73F467D}" type="pres">
      <dgm:prSet presAssocID="{E95048F4-7DAA-4321-BAA0-E1019B1AE862}" presName="negativeSpace" presStyleCnt="0"/>
      <dgm:spPr/>
    </dgm:pt>
    <dgm:pt modelId="{A60E6790-208C-4C4A-8231-E4D9F6AE3934}" type="pres">
      <dgm:prSet presAssocID="{E95048F4-7DAA-4321-BAA0-E1019B1AE862}" presName="childText" presStyleLbl="conFgAcc1" presStyleIdx="1" presStyleCnt="3">
        <dgm:presLayoutVars>
          <dgm:bulletEnabled val="1"/>
        </dgm:presLayoutVars>
      </dgm:prSet>
      <dgm:spPr/>
    </dgm:pt>
    <dgm:pt modelId="{8F8D9734-1114-486B-939D-5BFD6040A991}" type="pres">
      <dgm:prSet presAssocID="{C734FC2B-B8EB-4E12-86DD-D41C1635E89D}" presName="spaceBetweenRectangles" presStyleCnt="0"/>
      <dgm:spPr/>
    </dgm:pt>
    <dgm:pt modelId="{AA1BB936-A111-47EF-B92A-BDF0F57DB963}" type="pres">
      <dgm:prSet presAssocID="{D40AB6E5-4093-4627-B2FF-A81042F31E9A}" presName="parentLin" presStyleCnt="0"/>
      <dgm:spPr/>
    </dgm:pt>
    <dgm:pt modelId="{E38A9CAD-6BCE-4190-B7B0-0830C00694B0}" type="pres">
      <dgm:prSet presAssocID="{D40AB6E5-4093-4627-B2FF-A81042F31E9A}" presName="parentLeftMargin" presStyleLbl="node1" presStyleIdx="1" presStyleCnt="3"/>
      <dgm:spPr/>
      <dgm:t>
        <a:bodyPr/>
        <a:lstStyle/>
        <a:p>
          <a:endParaRPr lang="en-US"/>
        </a:p>
      </dgm:t>
    </dgm:pt>
    <dgm:pt modelId="{51B31E76-035B-4919-86BD-AC4522F261EF}" type="pres">
      <dgm:prSet presAssocID="{D40AB6E5-4093-4627-B2FF-A81042F31E9A}" presName="parentText" presStyleLbl="node1" presStyleIdx="2" presStyleCnt="3" custScaleX="142857" custScaleY="268074">
        <dgm:presLayoutVars>
          <dgm:chMax val="0"/>
          <dgm:bulletEnabled val="1"/>
        </dgm:presLayoutVars>
      </dgm:prSet>
      <dgm:spPr/>
      <dgm:t>
        <a:bodyPr/>
        <a:lstStyle/>
        <a:p>
          <a:endParaRPr lang="en-US"/>
        </a:p>
      </dgm:t>
    </dgm:pt>
    <dgm:pt modelId="{1661C12C-9460-4862-A6DA-0446324AAD76}" type="pres">
      <dgm:prSet presAssocID="{D40AB6E5-4093-4627-B2FF-A81042F31E9A}" presName="negativeSpace" presStyleCnt="0"/>
      <dgm:spPr/>
    </dgm:pt>
    <dgm:pt modelId="{0B910D34-CE19-44C5-8E53-10C45B3B0FE0}" type="pres">
      <dgm:prSet presAssocID="{D40AB6E5-4093-4627-B2FF-A81042F31E9A}" presName="childText" presStyleLbl="conFgAcc1" presStyleIdx="2" presStyleCnt="3">
        <dgm:presLayoutVars>
          <dgm:bulletEnabled val="1"/>
        </dgm:presLayoutVars>
      </dgm:prSet>
      <dgm:spPr/>
    </dgm:pt>
  </dgm:ptLst>
  <dgm:cxnLst>
    <dgm:cxn modelId="{4FDD8D7F-A462-46EC-9D30-607855C92DCB}" type="presOf" srcId="{B216386B-4358-456F-A277-4406107AC873}" destId="{14136FEA-75B8-43E4-ACEC-0DCED82198A3}" srcOrd="0" destOrd="0" presId="urn:microsoft.com/office/officeart/2005/8/layout/list1"/>
    <dgm:cxn modelId="{2ABF79A9-3298-4C70-AE07-EE0989124EA9}" type="presOf" srcId="{62277573-BEA0-4C6F-9741-30F95A616373}" destId="{BF5FAED6-8257-48FE-A7F4-E281E44271E1}" srcOrd="0" destOrd="0" presId="urn:microsoft.com/office/officeart/2005/8/layout/list1"/>
    <dgm:cxn modelId="{078449FC-D1EC-40DD-B8E4-0530A84C69F3}" srcId="{B216386B-4358-456F-A277-4406107AC873}" destId="{D40AB6E5-4093-4627-B2FF-A81042F31E9A}" srcOrd="2" destOrd="0" parTransId="{FFFF65F2-64F9-4D55-BF27-2A4A14BAF9E0}" sibTransId="{A96D8152-ADD7-460C-BF74-4E367EB08056}"/>
    <dgm:cxn modelId="{ACF6E83D-30FD-4EA8-A566-4F556D8FBB43}" type="presOf" srcId="{62277573-BEA0-4C6F-9741-30F95A616373}" destId="{3C887994-17B0-4256-92D2-F033A40B643F}" srcOrd="1" destOrd="0" presId="urn:microsoft.com/office/officeart/2005/8/layout/list1"/>
    <dgm:cxn modelId="{F6AE3DDB-0768-4671-801D-09A2D2E82904}" srcId="{B216386B-4358-456F-A277-4406107AC873}" destId="{E95048F4-7DAA-4321-BAA0-E1019B1AE862}" srcOrd="1" destOrd="0" parTransId="{4BA31FEC-3F05-4B51-AA27-5944DEC417BB}" sibTransId="{C734FC2B-B8EB-4E12-86DD-D41C1635E89D}"/>
    <dgm:cxn modelId="{28AB232C-284C-4188-B6B3-FF40BB42EB2E}" type="presOf" srcId="{E95048F4-7DAA-4321-BAA0-E1019B1AE862}" destId="{AF6BAC59-6709-469A-85EE-ECCAB5FC8D0E}" srcOrd="0" destOrd="0" presId="urn:microsoft.com/office/officeart/2005/8/layout/list1"/>
    <dgm:cxn modelId="{6EAA678E-B54E-4EA7-A8C1-F72DEC5525FA}" type="presOf" srcId="{D40AB6E5-4093-4627-B2FF-A81042F31E9A}" destId="{51B31E76-035B-4919-86BD-AC4522F261EF}" srcOrd="1" destOrd="0" presId="urn:microsoft.com/office/officeart/2005/8/layout/list1"/>
    <dgm:cxn modelId="{EC01C6D3-22D8-4FE4-A273-9B8D9C545365}" type="presOf" srcId="{E95048F4-7DAA-4321-BAA0-E1019B1AE862}" destId="{036C35D5-341C-401C-8132-EA6F140B19DD}" srcOrd="1" destOrd="0" presId="urn:microsoft.com/office/officeart/2005/8/layout/list1"/>
    <dgm:cxn modelId="{321BC4A4-AB4D-4657-AA3E-6C8A8838EF14}" type="presOf" srcId="{D40AB6E5-4093-4627-B2FF-A81042F31E9A}" destId="{E38A9CAD-6BCE-4190-B7B0-0830C00694B0}" srcOrd="0" destOrd="0" presId="urn:microsoft.com/office/officeart/2005/8/layout/list1"/>
    <dgm:cxn modelId="{8A13E99D-509A-4D4E-9900-FF4E35F77A36}" srcId="{B216386B-4358-456F-A277-4406107AC873}" destId="{62277573-BEA0-4C6F-9741-30F95A616373}" srcOrd="0" destOrd="0" parTransId="{45885F48-3AF2-4B6C-9E2B-EB7E298ADCEE}" sibTransId="{5EB11AE6-595E-4643-8FBB-BE47A9D3D5A4}"/>
    <dgm:cxn modelId="{06900551-F0DD-48D1-BF37-4FA41A579279}" type="presParOf" srcId="{14136FEA-75B8-43E4-ACEC-0DCED82198A3}" destId="{2A9E3E41-45BF-42E1-9C54-B3064FB6C9BB}" srcOrd="0" destOrd="0" presId="urn:microsoft.com/office/officeart/2005/8/layout/list1"/>
    <dgm:cxn modelId="{DA34DA21-A15A-4927-986E-45B43DEF5FB8}" type="presParOf" srcId="{2A9E3E41-45BF-42E1-9C54-B3064FB6C9BB}" destId="{BF5FAED6-8257-48FE-A7F4-E281E44271E1}" srcOrd="0" destOrd="0" presId="urn:microsoft.com/office/officeart/2005/8/layout/list1"/>
    <dgm:cxn modelId="{D4F12C58-5917-4F2B-BADD-6B71A508DB67}" type="presParOf" srcId="{2A9E3E41-45BF-42E1-9C54-B3064FB6C9BB}" destId="{3C887994-17B0-4256-92D2-F033A40B643F}" srcOrd="1" destOrd="0" presId="urn:microsoft.com/office/officeart/2005/8/layout/list1"/>
    <dgm:cxn modelId="{F2B04375-D9F8-4646-9F88-74D657CEB90F}" type="presParOf" srcId="{14136FEA-75B8-43E4-ACEC-0DCED82198A3}" destId="{F266C54F-84B4-4F50-8A2E-5B55F6B66DB7}" srcOrd="1" destOrd="0" presId="urn:microsoft.com/office/officeart/2005/8/layout/list1"/>
    <dgm:cxn modelId="{306B7798-FE93-47EC-B247-E67683E83C47}" type="presParOf" srcId="{14136FEA-75B8-43E4-ACEC-0DCED82198A3}" destId="{219AB25C-8C2B-44D5-8EDB-13653A2696C1}" srcOrd="2" destOrd="0" presId="urn:microsoft.com/office/officeart/2005/8/layout/list1"/>
    <dgm:cxn modelId="{6CD0DF6B-DB62-42BE-BD0D-2AD77AB994CA}" type="presParOf" srcId="{14136FEA-75B8-43E4-ACEC-0DCED82198A3}" destId="{47D6B232-B284-4D39-98FE-85CF8950829C}" srcOrd="3" destOrd="0" presId="urn:microsoft.com/office/officeart/2005/8/layout/list1"/>
    <dgm:cxn modelId="{424DE432-9DC8-4E0F-A1FA-AD775701433A}" type="presParOf" srcId="{14136FEA-75B8-43E4-ACEC-0DCED82198A3}" destId="{2551E029-C707-4CB1-B35A-162B5A684E78}" srcOrd="4" destOrd="0" presId="urn:microsoft.com/office/officeart/2005/8/layout/list1"/>
    <dgm:cxn modelId="{28A4EA53-B535-4ED7-872B-0D774C776377}" type="presParOf" srcId="{2551E029-C707-4CB1-B35A-162B5A684E78}" destId="{AF6BAC59-6709-469A-85EE-ECCAB5FC8D0E}" srcOrd="0" destOrd="0" presId="urn:microsoft.com/office/officeart/2005/8/layout/list1"/>
    <dgm:cxn modelId="{8324FB2B-98D6-4009-958A-D238A8E6EFDA}" type="presParOf" srcId="{2551E029-C707-4CB1-B35A-162B5A684E78}" destId="{036C35D5-341C-401C-8132-EA6F140B19DD}" srcOrd="1" destOrd="0" presId="urn:microsoft.com/office/officeart/2005/8/layout/list1"/>
    <dgm:cxn modelId="{45ADFC19-975A-4DDC-8405-AF5CDD562A36}" type="presParOf" srcId="{14136FEA-75B8-43E4-ACEC-0DCED82198A3}" destId="{025400C1-BF49-4D69-AD22-CC24B73F467D}" srcOrd="5" destOrd="0" presId="urn:microsoft.com/office/officeart/2005/8/layout/list1"/>
    <dgm:cxn modelId="{DAB88DDB-95CA-4D1C-85C0-26A654014AB6}" type="presParOf" srcId="{14136FEA-75B8-43E4-ACEC-0DCED82198A3}" destId="{A60E6790-208C-4C4A-8231-E4D9F6AE3934}" srcOrd="6" destOrd="0" presId="urn:microsoft.com/office/officeart/2005/8/layout/list1"/>
    <dgm:cxn modelId="{98A83DE5-2002-4BB4-B4C9-BBC9CF663823}" type="presParOf" srcId="{14136FEA-75B8-43E4-ACEC-0DCED82198A3}" destId="{8F8D9734-1114-486B-939D-5BFD6040A991}" srcOrd="7" destOrd="0" presId="urn:microsoft.com/office/officeart/2005/8/layout/list1"/>
    <dgm:cxn modelId="{780694F3-CCD6-45B8-BCB8-194B030CB18D}" type="presParOf" srcId="{14136FEA-75B8-43E4-ACEC-0DCED82198A3}" destId="{AA1BB936-A111-47EF-B92A-BDF0F57DB963}" srcOrd="8" destOrd="0" presId="urn:microsoft.com/office/officeart/2005/8/layout/list1"/>
    <dgm:cxn modelId="{E8C11240-1E21-46FA-9403-FBEFBDFEF51F}" type="presParOf" srcId="{AA1BB936-A111-47EF-B92A-BDF0F57DB963}" destId="{E38A9CAD-6BCE-4190-B7B0-0830C00694B0}" srcOrd="0" destOrd="0" presId="urn:microsoft.com/office/officeart/2005/8/layout/list1"/>
    <dgm:cxn modelId="{A969DED8-C3FE-45AA-8069-DF268C7E527E}" type="presParOf" srcId="{AA1BB936-A111-47EF-B92A-BDF0F57DB963}" destId="{51B31E76-035B-4919-86BD-AC4522F261EF}" srcOrd="1" destOrd="0" presId="urn:microsoft.com/office/officeart/2005/8/layout/list1"/>
    <dgm:cxn modelId="{A339F410-E4EB-418A-BA33-62EDEAE2B0EF}" type="presParOf" srcId="{14136FEA-75B8-43E4-ACEC-0DCED82198A3}" destId="{1661C12C-9460-4862-A6DA-0446324AAD76}" srcOrd="9" destOrd="0" presId="urn:microsoft.com/office/officeart/2005/8/layout/list1"/>
    <dgm:cxn modelId="{3C1903E9-4898-4FB9-A698-EA67D0831329}" type="presParOf" srcId="{14136FEA-75B8-43E4-ACEC-0DCED82198A3}" destId="{0B910D34-CE19-44C5-8E53-10C45B3B0FE0}"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216386B-4358-456F-A277-4406107AC87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2277573-BEA0-4C6F-9741-30F95A616373}">
      <dgm:prSet phldrT="[Text]" custT="1"/>
      <dgm:spPr>
        <a:solidFill>
          <a:srgbClr val="002060"/>
        </a:solidFill>
      </dgm:spPr>
      <dgm:t>
        <a:bodyPr/>
        <a:lstStyle/>
        <a:p>
          <a:r>
            <a:rPr lang="nl-NL" sz="2800" smtClean="0"/>
            <a:t>Phân định rõ quyền của người sở hữu, quyền của người sử dụng tư liệu sản xuất và quyền quản lý của Nhà nước </a:t>
          </a:r>
          <a:endParaRPr lang="en-US" sz="2800" dirty="0"/>
        </a:p>
      </dgm:t>
    </dgm:pt>
    <dgm:pt modelId="{45885F48-3AF2-4B6C-9E2B-EB7E298ADCEE}" type="parTrans" cxnId="{8A13E99D-509A-4D4E-9900-FF4E35F77A36}">
      <dgm:prSet/>
      <dgm:spPr/>
      <dgm:t>
        <a:bodyPr/>
        <a:lstStyle/>
        <a:p>
          <a:endParaRPr lang="en-US"/>
        </a:p>
      </dgm:t>
    </dgm:pt>
    <dgm:pt modelId="{5EB11AE6-595E-4643-8FBB-BE47A9D3D5A4}" type="sibTrans" cxnId="{8A13E99D-509A-4D4E-9900-FF4E35F77A36}">
      <dgm:prSet/>
      <dgm:spPr/>
      <dgm:t>
        <a:bodyPr/>
        <a:lstStyle/>
        <a:p>
          <a:endParaRPr lang="en-US"/>
        </a:p>
      </dgm:t>
    </dgm:pt>
    <dgm:pt modelId="{E95048F4-7DAA-4321-BAA0-E1019B1AE862}">
      <dgm:prSet phldrT="[Text]" custT="1"/>
      <dgm:spPr>
        <a:solidFill>
          <a:srgbClr val="002060"/>
        </a:solidFill>
      </dgm:spPr>
      <dgm:t>
        <a:bodyPr/>
        <a:lstStyle/>
        <a:p>
          <a:r>
            <a:rPr lang="nl-NL" sz="2800" smtClean="0"/>
            <a:t>Quan hệ phân phối bảo đảm công bằng và tạo động lực cho phát triển; các nguồn lực được phân bổ theo chiến lược, quy hoạch, kế hoạch phát triển kinh tế-xã hội</a:t>
          </a:r>
          <a:endParaRPr lang="en-US" sz="2800" dirty="0"/>
        </a:p>
      </dgm:t>
    </dgm:pt>
    <dgm:pt modelId="{4BA31FEC-3F05-4B51-AA27-5944DEC417BB}" type="parTrans" cxnId="{F6AE3DDB-0768-4671-801D-09A2D2E82904}">
      <dgm:prSet/>
      <dgm:spPr/>
      <dgm:t>
        <a:bodyPr/>
        <a:lstStyle/>
        <a:p>
          <a:endParaRPr lang="en-US"/>
        </a:p>
      </dgm:t>
    </dgm:pt>
    <dgm:pt modelId="{C734FC2B-B8EB-4E12-86DD-D41C1635E89D}" type="sibTrans" cxnId="{F6AE3DDB-0768-4671-801D-09A2D2E82904}">
      <dgm:prSet/>
      <dgm:spPr/>
      <dgm:t>
        <a:bodyPr/>
        <a:lstStyle/>
        <a:p>
          <a:endParaRPr lang="en-US"/>
        </a:p>
      </dgm:t>
    </dgm:pt>
    <dgm:pt modelId="{D40AB6E5-4093-4627-B2FF-A81042F31E9A}">
      <dgm:prSet phldrT="[Text]" custT="1"/>
      <dgm:spPr>
        <a:solidFill>
          <a:srgbClr val="002060"/>
        </a:solidFill>
      </dgm:spPr>
      <dgm:t>
        <a:bodyPr/>
        <a:lstStyle/>
        <a:p>
          <a:r>
            <a:rPr lang="nl-NL" sz="2800" dirty="0" smtClean="0"/>
            <a:t>Nhà nước quản lý nền kinh tế, định hướng, điều tiết, thúc đẩy phát triển kinh tế - xã hội bằng pháp luật, chiến lược, quy hoạch, kế hoạch, chính sách và lực lượng vật chất.. </a:t>
          </a:r>
          <a:endParaRPr lang="en-US" sz="2800" dirty="0"/>
        </a:p>
      </dgm:t>
    </dgm:pt>
    <dgm:pt modelId="{FFFF65F2-64F9-4D55-BF27-2A4A14BAF9E0}" type="parTrans" cxnId="{078449FC-D1EC-40DD-B8E4-0530A84C69F3}">
      <dgm:prSet/>
      <dgm:spPr/>
      <dgm:t>
        <a:bodyPr/>
        <a:lstStyle/>
        <a:p>
          <a:endParaRPr lang="en-US"/>
        </a:p>
      </dgm:t>
    </dgm:pt>
    <dgm:pt modelId="{A96D8152-ADD7-460C-BF74-4E367EB08056}" type="sibTrans" cxnId="{078449FC-D1EC-40DD-B8E4-0530A84C69F3}">
      <dgm:prSet/>
      <dgm:spPr/>
      <dgm:t>
        <a:bodyPr/>
        <a:lstStyle/>
        <a:p>
          <a:endParaRPr lang="en-US"/>
        </a:p>
      </dgm:t>
    </dgm:pt>
    <dgm:pt modelId="{14136FEA-75B8-43E4-ACEC-0DCED82198A3}" type="pres">
      <dgm:prSet presAssocID="{B216386B-4358-456F-A277-4406107AC873}" presName="linear" presStyleCnt="0">
        <dgm:presLayoutVars>
          <dgm:dir/>
          <dgm:animLvl val="lvl"/>
          <dgm:resizeHandles val="exact"/>
        </dgm:presLayoutVars>
      </dgm:prSet>
      <dgm:spPr/>
      <dgm:t>
        <a:bodyPr/>
        <a:lstStyle/>
        <a:p>
          <a:endParaRPr lang="en-US"/>
        </a:p>
      </dgm:t>
    </dgm:pt>
    <dgm:pt modelId="{2A9E3E41-45BF-42E1-9C54-B3064FB6C9BB}" type="pres">
      <dgm:prSet presAssocID="{62277573-BEA0-4C6F-9741-30F95A616373}" presName="parentLin" presStyleCnt="0"/>
      <dgm:spPr/>
    </dgm:pt>
    <dgm:pt modelId="{BF5FAED6-8257-48FE-A7F4-E281E44271E1}" type="pres">
      <dgm:prSet presAssocID="{62277573-BEA0-4C6F-9741-30F95A616373}" presName="parentLeftMargin" presStyleLbl="node1" presStyleIdx="0" presStyleCnt="3"/>
      <dgm:spPr/>
      <dgm:t>
        <a:bodyPr/>
        <a:lstStyle/>
        <a:p>
          <a:endParaRPr lang="en-US"/>
        </a:p>
      </dgm:t>
    </dgm:pt>
    <dgm:pt modelId="{3C887994-17B0-4256-92D2-F033A40B643F}" type="pres">
      <dgm:prSet presAssocID="{62277573-BEA0-4C6F-9741-30F95A616373}" presName="parentText" presStyleLbl="node1" presStyleIdx="0" presStyleCnt="3" custScaleX="142857" custScaleY="208178">
        <dgm:presLayoutVars>
          <dgm:chMax val="0"/>
          <dgm:bulletEnabled val="1"/>
        </dgm:presLayoutVars>
      </dgm:prSet>
      <dgm:spPr/>
      <dgm:t>
        <a:bodyPr/>
        <a:lstStyle/>
        <a:p>
          <a:endParaRPr lang="en-US"/>
        </a:p>
      </dgm:t>
    </dgm:pt>
    <dgm:pt modelId="{F266C54F-84B4-4F50-8A2E-5B55F6B66DB7}" type="pres">
      <dgm:prSet presAssocID="{62277573-BEA0-4C6F-9741-30F95A616373}" presName="negativeSpace" presStyleCnt="0"/>
      <dgm:spPr/>
    </dgm:pt>
    <dgm:pt modelId="{219AB25C-8C2B-44D5-8EDB-13653A2696C1}" type="pres">
      <dgm:prSet presAssocID="{62277573-BEA0-4C6F-9741-30F95A616373}" presName="childText" presStyleLbl="conFgAcc1" presStyleIdx="0" presStyleCnt="3">
        <dgm:presLayoutVars>
          <dgm:bulletEnabled val="1"/>
        </dgm:presLayoutVars>
      </dgm:prSet>
      <dgm:spPr/>
    </dgm:pt>
    <dgm:pt modelId="{47D6B232-B284-4D39-98FE-85CF8950829C}" type="pres">
      <dgm:prSet presAssocID="{5EB11AE6-595E-4643-8FBB-BE47A9D3D5A4}" presName="spaceBetweenRectangles" presStyleCnt="0"/>
      <dgm:spPr/>
    </dgm:pt>
    <dgm:pt modelId="{2551E029-C707-4CB1-B35A-162B5A684E78}" type="pres">
      <dgm:prSet presAssocID="{E95048F4-7DAA-4321-BAA0-E1019B1AE862}" presName="parentLin" presStyleCnt="0"/>
      <dgm:spPr/>
    </dgm:pt>
    <dgm:pt modelId="{AF6BAC59-6709-469A-85EE-ECCAB5FC8D0E}" type="pres">
      <dgm:prSet presAssocID="{E95048F4-7DAA-4321-BAA0-E1019B1AE862}" presName="parentLeftMargin" presStyleLbl="node1" presStyleIdx="0" presStyleCnt="3"/>
      <dgm:spPr/>
      <dgm:t>
        <a:bodyPr/>
        <a:lstStyle/>
        <a:p>
          <a:endParaRPr lang="en-US"/>
        </a:p>
      </dgm:t>
    </dgm:pt>
    <dgm:pt modelId="{036C35D5-341C-401C-8132-EA6F140B19DD}" type="pres">
      <dgm:prSet presAssocID="{E95048F4-7DAA-4321-BAA0-E1019B1AE862}" presName="parentText" presStyleLbl="node1" presStyleIdx="1" presStyleCnt="3" custScaleX="142857" custScaleY="208178">
        <dgm:presLayoutVars>
          <dgm:chMax val="0"/>
          <dgm:bulletEnabled val="1"/>
        </dgm:presLayoutVars>
      </dgm:prSet>
      <dgm:spPr/>
      <dgm:t>
        <a:bodyPr/>
        <a:lstStyle/>
        <a:p>
          <a:endParaRPr lang="en-US"/>
        </a:p>
      </dgm:t>
    </dgm:pt>
    <dgm:pt modelId="{025400C1-BF49-4D69-AD22-CC24B73F467D}" type="pres">
      <dgm:prSet presAssocID="{E95048F4-7DAA-4321-BAA0-E1019B1AE862}" presName="negativeSpace" presStyleCnt="0"/>
      <dgm:spPr/>
    </dgm:pt>
    <dgm:pt modelId="{A60E6790-208C-4C4A-8231-E4D9F6AE3934}" type="pres">
      <dgm:prSet presAssocID="{E95048F4-7DAA-4321-BAA0-E1019B1AE862}" presName="childText" presStyleLbl="conFgAcc1" presStyleIdx="1" presStyleCnt="3">
        <dgm:presLayoutVars>
          <dgm:bulletEnabled val="1"/>
        </dgm:presLayoutVars>
      </dgm:prSet>
      <dgm:spPr/>
    </dgm:pt>
    <dgm:pt modelId="{8F8D9734-1114-486B-939D-5BFD6040A991}" type="pres">
      <dgm:prSet presAssocID="{C734FC2B-B8EB-4E12-86DD-D41C1635E89D}" presName="spaceBetweenRectangles" presStyleCnt="0"/>
      <dgm:spPr/>
    </dgm:pt>
    <dgm:pt modelId="{AA1BB936-A111-47EF-B92A-BDF0F57DB963}" type="pres">
      <dgm:prSet presAssocID="{D40AB6E5-4093-4627-B2FF-A81042F31E9A}" presName="parentLin" presStyleCnt="0"/>
      <dgm:spPr/>
    </dgm:pt>
    <dgm:pt modelId="{E38A9CAD-6BCE-4190-B7B0-0830C00694B0}" type="pres">
      <dgm:prSet presAssocID="{D40AB6E5-4093-4627-B2FF-A81042F31E9A}" presName="parentLeftMargin" presStyleLbl="node1" presStyleIdx="1" presStyleCnt="3"/>
      <dgm:spPr/>
      <dgm:t>
        <a:bodyPr/>
        <a:lstStyle/>
        <a:p>
          <a:endParaRPr lang="en-US"/>
        </a:p>
      </dgm:t>
    </dgm:pt>
    <dgm:pt modelId="{51B31E76-035B-4919-86BD-AC4522F261EF}" type="pres">
      <dgm:prSet presAssocID="{D40AB6E5-4093-4627-B2FF-A81042F31E9A}" presName="parentText" presStyleLbl="node1" presStyleIdx="2" presStyleCnt="3" custScaleX="142857" custScaleY="226379">
        <dgm:presLayoutVars>
          <dgm:chMax val="0"/>
          <dgm:bulletEnabled val="1"/>
        </dgm:presLayoutVars>
      </dgm:prSet>
      <dgm:spPr/>
      <dgm:t>
        <a:bodyPr/>
        <a:lstStyle/>
        <a:p>
          <a:endParaRPr lang="en-US"/>
        </a:p>
      </dgm:t>
    </dgm:pt>
    <dgm:pt modelId="{1661C12C-9460-4862-A6DA-0446324AAD76}" type="pres">
      <dgm:prSet presAssocID="{D40AB6E5-4093-4627-B2FF-A81042F31E9A}" presName="negativeSpace" presStyleCnt="0"/>
      <dgm:spPr/>
    </dgm:pt>
    <dgm:pt modelId="{0B910D34-CE19-44C5-8E53-10C45B3B0FE0}" type="pres">
      <dgm:prSet presAssocID="{D40AB6E5-4093-4627-B2FF-A81042F31E9A}" presName="childText" presStyleLbl="conFgAcc1" presStyleIdx="2" presStyleCnt="3">
        <dgm:presLayoutVars>
          <dgm:bulletEnabled val="1"/>
        </dgm:presLayoutVars>
      </dgm:prSet>
      <dgm:spPr/>
    </dgm:pt>
  </dgm:ptLst>
  <dgm:cxnLst>
    <dgm:cxn modelId="{AF50FCD3-469F-482F-9C3E-720AC31ACB60}" type="presOf" srcId="{E95048F4-7DAA-4321-BAA0-E1019B1AE862}" destId="{036C35D5-341C-401C-8132-EA6F140B19DD}" srcOrd="1" destOrd="0" presId="urn:microsoft.com/office/officeart/2005/8/layout/list1"/>
    <dgm:cxn modelId="{8B1E418E-F9BB-42DF-BC81-2BF6BECB166F}" type="presOf" srcId="{E95048F4-7DAA-4321-BAA0-E1019B1AE862}" destId="{AF6BAC59-6709-469A-85EE-ECCAB5FC8D0E}" srcOrd="0" destOrd="0" presId="urn:microsoft.com/office/officeart/2005/8/layout/list1"/>
    <dgm:cxn modelId="{F9365D25-E84C-459B-97C9-8027E696562B}" type="presOf" srcId="{B216386B-4358-456F-A277-4406107AC873}" destId="{14136FEA-75B8-43E4-ACEC-0DCED82198A3}" srcOrd="0" destOrd="0" presId="urn:microsoft.com/office/officeart/2005/8/layout/list1"/>
    <dgm:cxn modelId="{078449FC-D1EC-40DD-B8E4-0530A84C69F3}" srcId="{B216386B-4358-456F-A277-4406107AC873}" destId="{D40AB6E5-4093-4627-B2FF-A81042F31E9A}" srcOrd="2" destOrd="0" parTransId="{FFFF65F2-64F9-4D55-BF27-2A4A14BAF9E0}" sibTransId="{A96D8152-ADD7-460C-BF74-4E367EB08056}"/>
    <dgm:cxn modelId="{9169A9CB-CEA4-4D4F-8B4B-F0D71F960C8A}" type="presOf" srcId="{62277573-BEA0-4C6F-9741-30F95A616373}" destId="{3C887994-17B0-4256-92D2-F033A40B643F}" srcOrd="1" destOrd="0" presId="urn:microsoft.com/office/officeart/2005/8/layout/list1"/>
    <dgm:cxn modelId="{F6AE3DDB-0768-4671-801D-09A2D2E82904}" srcId="{B216386B-4358-456F-A277-4406107AC873}" destId="{E95048F4-7DAA-4321-BAA0-E1019B1AE862}" srcOrd="1" destOrd="0" parTransId="{4BA31FEC-3F05-4B51-AA27-5944DEC417BB}" sibTransId="{C734FC2B-B8EB-4E12-86DD-D41C1635E89D}"/>
    <dgm:cxn modelId="{43BDF633-0D49-469E-8768-72C899736E80}" type="presOf" srcId="{62277573-BEA0-4C6F-9741-30F95A616373}" destId="{BF5FAED6-8257-48FE-A7F4-E281E44271E1}" srcOrd="0" destOrd="0" presId="urn:microsoft.com/office/officeart/2005/8/layout/list1"/>
    <dgm:cxn modelId="{3354696A-8FAF-4DCB-925B-45A8F678BB0B}" type="presOf" srcId="{D40AB6E5-4093-4627-B2FF-A81042F31E9A}" destId="{51B31E76-035B-4919-86BD-AC4522F261EF}" srcOrd="1" destOrd="0" presId="urn:microsoft.com/office/officeart/2005/8/layout/list1"/>
    <dgm:cxn modelId="{8A13E99D-509A-4D4E-9900-FF4E35F77A36}" srcId="{B216386B-4358-456F-A277-4406107AC873}" destId="{62277573-BEA0-4C6F-9741-30F95A616373}" srcOrd="0" destOrd="0" parTransId="{45885F48-3AF2-4B6C-9E2B-EB7E298ADCEE}" sibTransId="{5EB11AE6-595E-4643-8FBB-BE47A9D3D5A4}"/>
    <dgm:cxn modelId="{C0583A09-CA9A-4C22-BF7D-9203D33C120B}" type="presOf" srcId="{D40AB6E5-4093-4627-B2FF-A81042F31E9A}" destId="{E38A9CAD-6BCE-4190-B7B0-0830C00694B0}" srcOrd="0" destOrd="0" presId="urn:microsoft.com/office/officeart/2005/8/layout/list1"/>
    <dgm:cxn modelId="{78A26C52-AA84-4FB2-AC53-21F4247BE07B}" type="presParOf" srcId="{14136FEA-75B8-43E4-ACEC-0DCED82198A3}" destId="{2A9E3E41-45BF-42E1-9C54-B3064FB6C9BB}" srcOrd="0" destOrd="0" presId="urn:microsoft.com/office/officeart/2005/8/layout/list1"/>
    <dgm:cxn modelId="{38076016-298D-4873-8840-CF282948CE2E}" type="presParOf" srcId="{2A9E3E41-45BF-42E1-9C54-B3064FB6C9BB}" destId="{BF5FAED6-8257-48FE-A7F4-E281E44271E1}" srcOrd="0" destOrd="0" presId="urn:microsoft.com/office/officeart/2005/8/layout/list1"/>
    <dgm:cxn modelId="{705D7B3C-8876-4AD3-BF72-60A6FEE1063F}" type="presParOf" srcId="{2A9E3E41-45BF-42E1-9C54-B3064FB6C9BB}" destId="{3C887994-17B0-4256-92D2-F033A40B643F}" srcOrd="1" destOrd="0" presId="urn:microsoft.com/office/officeart/2005/8/layout/list1"/>
    <dgm:cxn modelId="{79E7AF85-F462-41FC-85C2-38E82FCDBE2E}" type="presParOf" srcId="{14136FEA-75B8-43E4-ACEC-0DCED82198A3}" destId="{F266C54F-84B4-4F50-8A2E-5B55F6B66DB7}" srcOrd="1" destOrd="0" presId="urn:microsoft.com/office/officeart/2005/8/layout/list1"/>
    <dgm:cxn modelId="{ADDFF84E-B086-45AF-B973-E18C494886C0}" type="presParOf" srcId="{14136FEA-75B8-43E4-ACEC-0DCED82198A3}" destId="{219AB25C-8C2B-44D5-8EDB-13653A2696C1}" srcOrd="2" destOrd="0" presId="urn:microsoft.com/office/officeart/2005/8/layout/list1"/>
    <dgm:cxn modelId="{9FB1AEEE-E00C-4996-B540-2DD7702D3CA3}" type="presParOf" srcId="{14136FEA-75B8-43E4-ACEC-0DCED82198A3}" destId="{47D6B232-B284-4D39-98FE-85CF8950829C}" srcOrd="3" destOrd="0" presId="urn:microsoft.com/office/officeart/2005/8/layout/list1"/>
    <dgm:cxn modelId="{3409207D-DDBF-4C30-9C77-F83AACEE9633}" type="presParOf" srcId="{14136FEA-75B8-43E4-ACEC-0DCED82198A3}" destId="{2551E029-C707-4CB1-B35A-162B5A684E78}" srcOrd="4" destOrd="0" presId="urn:microsoft.com/office/officeart/2005/8/layout/list1"/>
    <dgm:cxn modelId="{CA426AF3-AAE9-4D61-AE84-D8C7E3F97012}" type="presParOf" srcId="{2551E029-C707-4CB1-B35A-162B5A684E78}" destId="{AF6BAC59-6709-469A-85EE-ECCAB5FC8D0E}" srcOrd="0" destOrd="0" presId="urn:microsoft.com/office/officeart/2005/8/layout/list1"/>
    <dgm:cxn modelId="{675A0DDB-42BD-467C-A87C-3D4484365A52}" type="presParOf" srcId="{2551E029-C707-4CB1-B35A-162B5A684E78}" destId="{036C35D5-341C-401C-8132-EA6F140B19DD}" srcOrd="1" destOrd="0" presId="urn:microsoft.com/office/officeart/2005/8/layout/list1"/>
    <dgm:cxn modelId="{C0F394FE-585B-4278-9F9C-DDA568103CEF}" type="presParOf" srcId="{14136FEA-75B8-43E4-ACEC-0DCED82198A3}" destId="{025400C1-BF49-4D69-AD22-CC24B73F467D}" srcOrd="5" destOrd="0" presId="urn:microsoft.com/office/officeart/2005/8/layout/list1"/>
    <dgm:cxn modelId="{350E6344-384D-496A-B436-6E49A3E2B26D}" type="presParOf" srcId="{14136FEA-75B8-43E4-ACEC-0DCED82198A3}" destId="{A60E6790-208C-4C4A-8231-E4D9F6AE3934}" srcOrd="6" destOrd="0" presId="urn:microsoft.com/office/officeart/2005/8/layout/list1"/>
    <dgm:cxn modelId="{A8D26A09-D782-4C05-BD0A-9FCA81F1468E}" type="presParOf" srcId="{14136FEA-75B8-43E4-ACEC-0DCED82198A3}" destId="{8F8D9734-1114-486B-939D-5BFD6040A991}" srcOrd="7" destOrd="0" presId="urn:microsoft.com/office/officeart/2005/8/layout/list1"/>
    <dgm:cxn modelId="{BAFCEB45-470B-4E00-A855-D64CE748B041}" type="presParOf" srcId="{14136FEA-75B8-43E4-ACEC-0DCED82198A3}" destId="{AA1BB936-A111-47EF-B92A-BDF0F57DB963}" srcOrd="8" destOrd="0" presId="urn:microsoft.com/office/officeart/2005/8/layout/list1"/>
    <dgm:cxn modelId="{1F3C5BAE-A086-42E2-80AE-DFEABB64F72B}" type="presParOf" srcId="{AA1BB936-A111-47EF-B92A-BDF0F57DB963}" destId="{E38A9CAD-6BCE-4190-B7B0-0830C00694B0}" srcOrd="0" destOrd="0" presId="urn:microsoft.com/office/officeart/2005/8/layout/list1"/>
    <dgm:cxn modelId="{05A36573-1E65-40D7-A6AE-39092199F279}" type="presParOf" srcId="{AA1BB936-A111-47EF-B92A-BDF0F57DB963}" destId="{51B31E76-035B-4919-86BD-AC4522F261EF}" srcOrd="1" destOrd="0" presId="urn:microsoft.com/office/officeart/2005/8/layout/list1"/>
    <dgm:cxn modelId="{B121E7F7-2C40-45DE-AA9B-BC6274A2066C}" type="presParOf" srcId="{14136FEA-75B8-43E4-ACEC-0DCED82198A3}" destId="{1661C12C-9460-4862-A6DA-0446324AAD76}" srcOrd="9" destOrd="0" presId="urn:microsoft.com/office/officeart/2005/8/layout/list1"/>
    <dgm:cxn modelId="{C7B32521-73FA-4605-B7AE-DB2597F9B1FE}" type="presParOf" srcId="{14136FEA-75B8-43E4-ACEC-0DCED82198A3}" destId="{0B910D34-CE19-44C5-8E53-10C45B3B0FE0}"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9AB25C-8C2B-44D5-8EDB-13653A2696C1}">
      <dsp:nvSpPr>
        <dsp:cNvPr id="0" name=""/>
        <dsp:cNvSpPr/>
      </dsp:nvSpPr>
      <dsp:spPr>
        <a:xfrm>
          <a:off x="0" y="1016649"/>
          <a:ext cx="10522527"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887994-17B0-4256-92D2-F033A40B643F}">
      <dsp:nvSpPr>
        <dsp:cNvPr id="0" name=""/>
        <dsp:cNvSpPr/>
      </dsp:nvSpPr>
      <dsp:spPr>
        <a:xfrm>
          <a:off x="500950" y="82766"/>
          <a:ext cx="10018997" cy="122908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409" tIns="0" rIns="278409" bIns="0" numCol="1" spcCol="1270" anchor="ctr" anchorCtr="0">
          <a:noAutofit/>
        </a:bodyPr>
        <a:lstStyle/>
        <a:p>
          <a:pPr lvl="0" algn="l" defTabSz="1244600">
            <a:lnSpc>
              <a:spcPct val="90000"/>
            </a:lnSpc>
            <a:spcBef>
              <a:spcPct val="0"/>
            </a:spcBef>
            <a:spcAft>
              <a:spcPct val="35000"/>
            </a:spcAft>
          </a:pPr>
          <a:r>
            <a:rPr lang="nl-NL" sz="2800" kern="1200" dirty="0" smtClean="0"/>
            <a:t>Phát triển nền KTTTĐHXHCN với nhiều hình thức sở hữu, nhiều thành phần kinh tế, hình thức tổ chức kinh doanh và hình thức phân phối.</a:t>
          </a:r>
          <a:endParaRPr lang="en-US" sz="2800" kern="1200" dirty="0"/>
        </a:p>
      </dsp:txBody>
      <dsp:txXfrm>
        <a:off x="560949" y="142765"/>
        <a:ext cx="9898999" cy="1109084"/>
      </dsp:txXfrm>
    </dsp:sp>
    <dsp:sp modelId="{A60E6790-208C-4C4A-8231-E4D9F6AE3934}">
      <dsp:nvSpPr>
        <dsp:cNvPr id="0" name=""/>
        <dsp:cNvSpPr/>
      </dsp:nvSpPr>
      <dsp:spPr>
        <a:xfrm>
          <a:off x="0" y="2562531"/>
          <a:ext cx="10522527"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36C35D5-341C-401C-8132-EA6F140B19DD}">
      <dsp:nvSpPr>
        <dsp:cNvPr id="0" name=""/>
        <dsp:cNvSpPr/>
      </dsp:nvSpPr>
      <dsp:spPr>
        <a:xfrm>
          <a:off x="500950" y="1628649"/>
          <a:ext cx="10018997" cy="122908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409" tIns="0" rIns="278409" bIns="0" numCol="1" spcCol="1270" anchor="ctr" anchorCtr="0">
          <a:noAutofit/>
        </a:bodyPr>
        <a:lstStyle/>
        <a:p>
          <a:pPr lvl="0" algn="l" defTabSz="1244600">
            <a:lnSpc>
              <a:spcPct val="90000"/>
            </a:lnSpc>
            <a:spcBef>
              <a:spcPct val="0"/>
            </a:spcBef>
            <a:spcAft>
              <a:spcPct val="35000"/>
            </a:spcAft>
          </a:pPr>
          <a:r>
            <a:rPr lang="nl-NL" sz="2800" kern="1200" dirty="0" smtClean="0"/>
            <a:t>Các thành phần kinh tế hoạt động theo pháp luật </a:t>
          </a:r>
          <a:endParaRPr lang="en-US" sz="2800" kern="1200" dirty="0"/>
        </a:p>
      </dsp:txBody>
      <dsp:txXfrm>
        <a:off x="560949" y="1688648"/>
        <a:ext cx="9898999" cy="1109084"/>
      </dsp:txXfrm>
    </dsp:sp>
    <dsp:sp modelId="{0B910D34-CE19-44C5-8E53-10C45B3B0FE0}">
      <dsp:nvSpPr>
        <dsp:cNvPr id="0" name=""/>
        <dsp:cNvSpPr/>
      </dsp:nvSpPr>
      <dsp:spPr>
        <a:xfrm>
          <a:off x="0" y="4462040"/>
          <a:ext cx="10522527"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B31E76-035B-4919-86BD-AC4522F261EF}">
      <dsp:nvSpPr>
        <dsp:cNvPr id="0" name=""/>
        <dsp:cNvSpPr/>
      </dsp:nvSpPr>
      <dsp:spPr>
        <a:xfrm>
          <a:off x="500950" y="3174531"/>
          <a:ext cx="10018997" cy="1582708"/>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409" tIns="0" rIns="278409" bIns="0" numCol="1" spcCol="1270" anchor="ctr" anchorCtr="0">
          <a:noAutofit/>
        </a:bodyPr>
        <a:lstStyle/>
        <a:p>
          <a:pPr lvl="0" algn="l" defTabSz="1244600">
            <a:lnSpc>
              <a:spcPct val="90000"/>
            </a:lnSpc>
            <a:spcBef>
              <a:spcPct val="0"/>
            </a:spcBef>
            <a:spcAft>
              <a:spcPct val="35000"/>
            </a:spcAft>
          </a:pPr>
          <a:r>
            <a:rPr lang="nl-NL" sz="2800" kern="1200" dirty="0" smtClean="0"/>
            <a:t>Các yếu tố thị trường được tạo lập đồng bộ, các loại thị trường từng bước được xây dựng, phát triển, vừa tuân theo quy luật của kinh tế thị trường, vừa bảo đảm tính định hướng xã hội chủ nghĩa. </a:t>
          </a:r>
          <a:endParaRPr lang="en-US" sz="2800" kern="1200" dirty="0"/>
        </a:p>
      </dsp:txBody>
      <dsp:txXfrm>
        <a:off x="578211" y="3251792"/>
        <a:ext cx="9864475" cy="14281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9AB25C-8C2B-44D5-8EDB-13653A2696C1}">
      <dsp:nvSpPr>
        <dsp:cNvPr id="0" name=""/>
        <dsp:cNvSpPr/>
      </dsp:nvSpPr>
      <dsp:spPr>
        <a:xfrm>
          <a:off x="0" y="1070499"/>
          <a:ext cx="10522527"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887994-17B0-4256-92D2-F033A40B643F}">
      <dsp:nvSpPr>
        <dsp:cNvPr id="0" name=""/>
        <dsp:cNvSpPr/>
      </dsp:nvSpPr>
      <dsp:spPr>
        <a:xfrm>
          <a:off x="500950" y="89922"/>
          <a:ext cx="10018997" cy="129053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409" tIns="0" rIns="278409" bIns="0" numCol="1" spcCol="1270" anchor="ctr" anchorCtr="0">
          <a:noAutofit/>
        </a:bodyPr>
        <a:lstStyle/>
        <a:p>
          <a:pPr lvl="0" algn="l" defTabSz="1244600">
            <a:lnSpc>
              <a:spcPct val="90000"/>
            </a:lnSpc>
            <a:spcBef>
              <a:spcPct val="0"/>
            </a:spcBef>
            <a:spcAft>
              <a:spcPct val="35000"/>
            </a:spcAft>
          </a:pPr>
          <a:r>
            <a:rPr lang="nl-NL" sz="2800" kern="1200" smtClean="0"/>
            <a:t>Phân định rõ quyền của người sở hữu, quyền của người sử dụng tư liệu sản xuất và quyền quản lý của Nhà nước </a:t>
          </a:r>
          <a:endParaRPr lang="en-US" sz="2800" kern="1200" dirty="0"/>
        </a:p>
      </dsp:txBody>
      <dsp:txXfrm>
        <a:off x="563949" y="152921"/>
        <a:ext cx="9892999" cy="1164539"/>
      </dsp:txXfrm>
    </dsp:sp>
    <dsp:sp modelId="{A60E6790-208C-4C4A-8231-E4D9F6AE3934}">
      <dsp:nvSpPr>
        <dsp:cNvPr id="0" name=""/>
        <dsp:cNvSpPr/>
      </dsp:nvSpPr>
      <dsp:spPr>
        <a:xfrm>
          <a:off x="0" y="2693676"/>
          <a:ext cx="10522527"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36C35D5-341C-401C-8132-EA6F140B19DD}">
      <dsp:nvSpPr>
        <dsp:cNvPr id="0" name=""/>
        <dsp:cNvSpPr/>
      </dsp:nvSpPr>
      <dsp:spPr>
        <a:xfrm>
          <a:off x="500950" y="1713099"/>
          <a:ext cx="10018997" cy="129053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409" tIns="0" rIns="278409" bIns="0" numCol="1" spcCol="1270" anchor="ctr" anchorCtr="0">
          <a:noAutofit/>
        </a:bodyPr>
        <a:lstStyle/>
        <a:p>
          <a:pPr lvl="0" algn="l" defTabSz="1244600">
            <a:lnSpc>
              <a:spcPct val="90000"/>
            </a:lnSpc>
            <a:spcBef>
              <a:spcPct val="0"/>
            </a:spcBef>
            <a:spcAft>
              <a:spcPct val="35000"/>
            </a:spcAft>
          </a:pPr>
          <a:r>
            <a:rPr lang="nl-NL" sz="2800" kern="1200" smtClean="0"/>
            <a:t>Quan hệ phân phối bảo đảm công bằng và tạo động lực cho phát triển; các nguồn lực được phân bổ theo chiến lược, quy hoạch, kế hoạch phát triển kinh tế-xã hội</a:t>
          </a:r>
          <a:endParaRPr lang="en-US" sz="2800" kern="1200" dirty="0"/>
        </a:p>
      </dsp:txBody>
      <dsp:txXfrm>
        <a:off x="563949" y="1776098"/>
        <a:ext cx="9892999" cy="1164539"/>
      </dsp:txXfrm>
    </dsp:sp>
    <dsp:sp modelId="{0B910D34-CE19-44C5-8E53-10C45B3B0FE0}">
      <dsp:nvSpPr>
        <dsp:cNvPr id="0" name=""/>
        <dsp:cNvSpPr/>
      </dsp:nvSpPr>
      <dsp:spPr>
        <a:xfrm>
          <a:off x="0" y="4429684"/>
          <a:ext cx="10522527"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B31E76-035B-4919-86BD-AC4522F261EF}">
      <dsp:nvSpPr>
        <dsp:cNvPr id="0" name=""/>
        <dsp:cNvSpPr/>
      </dsp:nvSpPr>
      <dsp:spPr>
        <a:xfrm>
          <a:off x="500950" y="3336276"/>
          <a:ext cx="10018997" cy="1403368"/>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409" tIns="0" rIns="278409" bIns="0" numCol="1" spcCol="1270" anchor="ctr" anchorCtr="0">
          <a:noAutofit/>
        </a:bodyPr>
        <a:lstStyle/>
        <a:p>
          <a:pPr lvl="0" algn="l" defTabSz="1244600">
            <a:lnSpc>
              <a:spcPct val="90000"/>
            </a:lnSpc>
            <a:spcBef>
              <a:spcPct val="0"/>
            </a:spcBef>
            <a:spcAft>
              <a:spcPct val="35000"/>
            </a:spcAft>
          </a:pPr>
          <a:r>
            <a:rPr lang="nl-NL" sz="2800" kern="1200" dirty="0" smtClean="0"/>
            <a:t>Nhà nước quản lý nền kinh tế, định hướng, điều tiết, thúc đẩy phát triển kinh tế - xã hội bằng pháp luật, chiến lược, quy hoạch, kế hoạch, chính sách và lực lượng vật chất.. </a:t>
          </a:r>
          <a:endParaRPr lang="en-US" sz="2800" kern="1200" dirty="0"/>
        </a:p>
      </dsp:txBody>
      <dsp:txXfrm>
        <a:off x="569457" y="3404783"/>
        <a:ext cx="9881983" cy="12663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12/19/2020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57133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12/19/2020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926438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6AC3D9-E07F-4AB5-86E8-CD92CFD29867}" type="datetimeFigureOut">
              <a:rPr lang="en-US" smtClean="0"/>
              <a:t>12/19/2020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47726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6AC3D9-E07F-4AB5-86E8-CD92CFD29867}" type="datetimeFigureOut">
              <a:rPr lang="en-US" smtClean="0"/>
              <a:t>12/19/2020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2368108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6AC3D9-E07F-4AB5-86E8-CD92CFD29867}" type="datetimeFigureOut">
              <a:rPr lang="en-US" smtClean="0"/>
              <a:t>12/19/2020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39463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6AC3D9-E07F-4AB5-86E8-CD92CFD29867}" type="datetimeFigureOut">
              <a:rPr lang="en-US" smtClean="0"/>
              <a:t>12/19/2020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707513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6AC3D9-E07F-4AB5-86E8-CD92CFD29867}" type="datetimeFigureOut">
              <a:rPr lang="en-US" smtClean="0"/>
              <a:t>12/19/2020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50626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6AC3D9-E07F-4AB5-86E8-CD92CFD29867}" type="datetimeFigureOut">
              <a:rPr lang="en-US" smtClean="0"/>
              <a:t>12/19/2020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62233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6AC3D9-E07F-4AB5-86E8-CD92CFD29867}" type="datetimeFigureOut">
              <a:rPr lang="en-US" smtClean="0"/>
              <a:t>12/19/2020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3797638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12/19/2020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4039455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12/19/2020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3929172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6AC3D9-E07F-4AB5-86E8-CD92CFD29867}" type="datetimeFigureOut">
              <a:rPr lang="en-US" smtClean="0"/>
              <a:t>12/19/2020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4CB899-C8D3-4191-BBB0-213A512E10CB}" type="slidenum">
              <a:rPr lang="en-US" smtClean="0"/>
              <a:t>‹#›</a:t>
            </a:fld>
            <a:endParaRPr lang="en-US"/>
          </a:p>
        </p:txBody>
      </p:sp>
    </p:spTree>
    <p:extLst>
      <p:ext uri="{BB962C8B-B14F-4D97-AF65-F5344CB8AC3E}">
        <p14:creationId xmlns:p14="http://schemas.microsoft.com/office/powerpoint/2010/main" val="16176613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vi.wikipedia.org/wiki/21_th%C3%A1ng_2" TargetMode="Externa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s://vi.wikipedia.org/wiki/2019"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5002"/>
            <a:ext cx="12191999" cy="64295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4826734" y="748145"/>
            <a:ext cx="2124635" cy="1077330"/>
          </a:xfrm>
          <a:solidFill>
            <a:schemeClr val="accent6">
              <a:lumMod val="50000"/>
            </a:schemeClr>
          </a:solidFill>
        </p:spPr>
        <p:txBody>
          <a:bodyPr>
            <a:normAutofit/>
          </a:bodyPr>
          <a:lstStyle/>
          <a:p>
            <a:pPr algn="l"/>
            <a:r>
              <a:rPr lang="nl-NL" b="1" dirty="0" smtClean="0">
                <a:solidFill>
                  <a:schemeClr val="bg1"/>
                </a:solidFill>
              </a:rPr>
              <a:t> Bài 4</a:t>
            </a:r>
            <a:endParaRPr lang="en-US" dirty="0">
              <a:solidFill>
                <a:schemeClr val="bg1"/>
              </a:solidFill>
            </a:endParaRPr>
          </a:p>
        </p:txBody>
      </p:sp>
      <p:sp>
        <p:nvSpPr>
          <p:cNvPr id="3" name="Subtitle 2"/>
          <p:cNvSpPr>
            <a:spLocks noGrp="1"/>
          </p:cNvSpPr>
          <p:nvPr>
            <p:ph type="subTitle" idx="1"/>
          </p:nvPr>
        </p:nvSpPr>
        <p:spPr>
          <a:xfrm>
            <a:off x="799603" y="2511974"/>
            <a:ext cx="10592790" cy="2558790"/>
          </a:xfrm>
        </p:spPr>
        <p:txBody>
          <a:bodyPr>
            <a:noAutofit/>
          </a:bodyPr>
          <a:lstStyle/>
          <a:p>
            <a:r>
              <a:rPr lang="nl-NL" sz="5400" b="1" dirty="0" smtClean="0">
                <a:solidFill>
                  <a:srgbClr val="002060"/>
                </a:solidFill>
              </a:rPr>
              <a:t>ĐẶC TRƯNG VÀ PHƯƠNG HƯỚNG XÂY DỰNG</a:t>
            </a:r>
            <a:r>
              <a:rPr lang="en-US" sz="5400" b="1" dirty="0">
                <a:solidFill>
                  <a:srgbClr val="002060"/>
                </a:solidFill>
              </a:rPr>
              <a:t> </a:t>
            </a:r>
            <a:r>
              <a:rPr lang="nl-NL" sz="5400" b="1" dirty="0" smtClean="0">
                <a:solidFill>
                  <a:srgbClr val="002060"/>
                </a:solidFill>
              </a:rPr>
              <a:t>CHỦ NGHĨA XÃ HỘI Ở VIỆT NAM</a:t>
            </a:r>
            <a:r>
              <a:rPr lang="en-US" sz="5400" b="1" dirty="0" smtClean="0">
                <a:solidFill>
                  <a:srgbClr val="002060"/>
                </a:solidFill>
              </a:rPr>
              <a:t/>
            </a:r>
            <a:br>
              <a:rPr lang="en-US" sz="5400" b="1" dirty="0" smtClean="0">
                <a:solidFill>
                  <a:srgbClr val="002060"/>
                </a:solidFill>
              </a:rPr>
            </a:br>
            <a:endParaRPr lang="en-US" sz="5400" dirty="0">
              <a:solidFill>
                <a:srgbClr val="002060"/>
              </a:solidFill>
            </a:endParaRPr>
          </a:p>
        </p:txBody>
      </p:sp>
    </p:spTree>
    <p:extLst>
      <p:ext uri="{BB962C8B-B14F-4D97-AF65-F5344CB8AC3E}">
        <p14:creationId xmlns:p14="http://schemas.microsoft.com/office/powerpoint/2010/main" val="3035016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2584" y="293873"/>
            <a:ext cx="2760023" cy="1325563"/>
          </a:xfrm>
        </p:spPr>
        <p:txBody>
          <a:bodyPr/>
          <a:lstStyle/>
          <a:p>
            <a:r>
              <a:rPr lang="en-US" b="1" dirty="0" err="1" smtClean="0">
                <a:solidFill>
                  <a:srgbClr val="FF0000"/>
                </a:solidFill>
              </a:rPr>
              <a:t>Nội</a:t>
            </a:r>
            <a:r>
              <a:rPr lang="en-US" b="1" dirty="0" smtClean="0">
                <a:solidFill>
                  <a:srgbClr val="FF0000"/>
                </a:solidFill>
              </a:rPr>
              <a:t> dung</a:t>
            </a:r>
            <a:endParaRPr lang="en-US" b="1" dirty="0">
              <a:solidFill>
                <a:srgbClr val="FF0000"/>
              </a:solidFill>
            </a:endParaRPr>
          </a:p>
        </p:txBody>
      </p:sp>
      <p:sp>
        <p:nvSpPr>
          <p:cNvPr id="4" name="Title 1"/>
          <p:cNvSpPr>
            <a:spLocks noGrp="1"/>
          </p:cNvSpPr>
          <p:nvPr>
            <p:ph idx="1"/>
          </p:nvPr>
        </p:nvSpPr>
        <p:spPr>
          <a:xfrm>
            <a:off x="584201" y="2175247"/>
            <a:ext cx="5207000" cy="2208493"/>
          </a:xfrm>
        </p:spPr>
        <p:txBody>
          <a:bodyPr>
            <a:noAutofit/>
          </a:bodyPr>
          <a:lstStyle/>
          <a:p>
            <a:r>
              <a:rPr lang="nl-NL" b="1" i="1" dirty="0">
                <a:solidFill>
                  <a:srgbClr val="0000FF"/>
                </a:solidFill>
              </a:rPr>
              <a:t>I</a:t>
            </a:r>
            <a:r>
              <a:rPr lang="nl-NL" b="1" i="1" dirty="0" smtClean="0">
                <a:solidFill>
                  <a:srgbClr val="0000FF"/>
                </a:solidFill>
              </a:rPr>
              <a:t>. </a:t>
            </a:r>
            <a:r>
              <a:rPr lang="nl-NL" b="1" i="1" dirty="0">
                <a:solidFill>
                  <a:srgbClr val="0000FF"/>
                </a:solidFill>
              </a:rPr>
              <a:t>Đặc trưng của chủ nghĩa xã hội ở Việt </a:t>
            </a:r>
            <a:r>
              <a:rPr lang="nl-NL" b="1" i="1" dirty="0" smtClean="0">
                <a:solidFill>
                  <a:srgbClr val="0000FF"/>
                </a:solidFill>
              </a:rPr>
              <a:t>Nam</a:t>
            </a:r>
            <a:endParaRPr lang="nl-NL" b="1" i="1" dirty="0">
              <a:solidFill>
                <a:srgbClr val="FF0000"/>
              </a:solidFill>
            </a:endParaRPr>
          </a:p>
          <a:p>
            <a:endParaRPr lang="nl-NL" b="1" i="1" dirty="0" smtClean="0">
              <a:solidFill>
                <a:srgbClr val="FF0000"/>
              </a:solidFill>
            </a:endParaRPr>
          </a:p>
          <a:p>
            <a:r>
              <a:rPr lang="nl-NL" b="1" dirty="0" smtClean="0">
                <a:solidFill>
                  <a:srgbClr val="0000FF"/>
                </a:solidFill>
              </a:rPr>
              <a:t>II. </a:t>
            </a:r>
            <a:r>
              <a:rPr lang="nl-NL" b="1" dirty="0">
                <a:solidFill>
                  <a:srgbClr val="0000FF"/>
                </a:solidFill>
              </a:rPr>
              <a:t>Phương hướng xây dựng xã hội xã hội chủ nghĩa ở Việt Nam </a:t>
            </a:r>
            <a:endParaRPr lang="en-US" b="1" dirty="0">
              <a:solidFill>
                <a:srgbClr val="0000FF"/>
              </a:solidFill>
            </a:endParaRPr>
          </a:p>
          <a:p>
            <a:pPr marL="0" indent="0">
              <a:buNone/>
            </a:pPr>
            <a:r>
              <a:rPr lang="nl-NL" b="1" i="1" dirty="0" smtClean="0">
                <a:solidFill>
                  <a:srgbClr val="FF0000"/>
                </a:solidFill>
              </a:rPr>
              <a:t> </a:t>
            </a:r>
            <a:endParaRPr lang="en-US" b="1" dirty="0">
              <a:solidFill>
                <a:srgbClr val="FF0000"/>
              </a:solidFill>
            </a:endParaRPr>
          </a:p>
        </p:txBody>
      </p:sp>
      <p:pic>
        <p:nvPicPr>
          <p:cNvPr id="3" name="Picture 2"/>
          <p:cNvPicPr>
            <a:picLocks noChangeAspect="1"/>
          </p:cNvPicPr>
          <p:nvPr/>
        </p:nvPicPr>
        <p:blipFill>
          <a:blip r:embed="rId2"/>
          <a:stretch>
            <a:fillRect/>
          </a:stretch>
        </p:blipFill>
        <p:spPr>
          <a:xfrm>
            <a:off x="5791201" y="508000"/>
            <a:ext cx="6019799" cy="5883275"/>
          </a:xfrm>
          <a:prstGeom prst="rect">
            <a:avLst/>
          </a:prstGeom>
        </p:spPr>
      </p:pic>
    </p:spTree>
    <p:extLst>
      <p:ext uri="{BB962C8B-B14F-4D97-AF65-F5344CB8AC3E}">
        <p14:creationId xmlns:p14="http://schemas.microsoft.com/office/powerpoint/2010/main" val="3821089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ircle(i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ircle(in)">
                                      <p:cBhvr>
                                        <p:cTn id="17" dur="20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circle(in)">
                                      <p:cBhvr>
                                        <p:cTn id="22" dur="2000"/>
                                        <p:tgtEl>
                                          <p:spTgt spid="4">
                                            <p:txEl>
                                              <p:pRg st="3" end="3"/>
                                            </p:txEl>
                                          </p:spTgt>
                                        </p:tgtEl>
                                      </p:cBhvr>
                                    </p:animEffect>
                                  </p:childTnLst>
                                </p:cTn>
                              </p:par>
                              <p:par>
                                <p:cTn id="23" presetID="6" presetClass="entr" presetSubtype="16"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circle(in)">
                                      <p:cBhvr>
                                        <p:cTn id="2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1999" cy="6884894"/>
          </a:xfrm>
          <a:prstGeom prst="rect">
            <a:avLst/>
          </a:prstGeom>
        </p:spPr>
      </p:pic>
      <p:sp>
        <p:nvSpPr>
          <p:cNvPr id="2" name="Title 1"/>
          <p:cNvSpPr>
            <a:spLocks noGrp="1"/>
          </p:cNvSpPr>
          <p:nvPr>
            <p:ph type="title"/>
          </p:nvPr>
        </p:nvSpPr>
        <p:spPr>
          <a:xfrm>
            <a:off x="0" y="0"/>
            <a:ext cx="12192000" cy="658906"/>
          </a:xfrm>
          <a:solidFill>
            <a:srgbClr val="002060"/>
          </a:solidFill>
        </p:spPr>
        <p:txBody>
          <a:bodyPr>
            <a:normAutofit/>
          </a:bodyPr>
          <a:lstStyle/>
          <a:p>
            <a:pPr algn="ctr"/>
            <a:r>
              <a:rPr lang="nl-NL" sz="2800" b="1" i="1" dirty="0">
                <a:solidFill>
                  <a:schemeClr val="bg1"/>
                </a:solidFill>
              </a:rPr>
              <a:t>I</a:t>
            </a:r>
            <a:r>
              <a:rPr lang="nl-NL" sz="2800" b="1" i="1" dirty="0" smtClean="0">
                <a:solidFill>
                  <a:schemeClr val="bg1"/>
                </a:solidFill>
              </a:rPr>
              <a:t>. </a:t>
            </a:r>
            <a:r>
              <a:rPr lang="nl-NL" sz="2800" b="1" i="1" dirty="0">
                <a:solidFill>
                  <a:schemeClr val="bg1"/>
                </a:solidFill>
              </a:rPr>
              <a:t>Đặc trưng của chủ nghĩa xã hội ở Việt Nam </a:t>
            </a:r>
            <a:endParaRPr lang="en-US" sz="2800" b="1" dirty="0">
              <a:solidFill>
                <a:schemeClr val="bg1"/>
              </a:solidFill>
            </a:endParaRPr>
          </a:p>
        </p:txBody>
      </p:sp>
      <p:sp>
        <p:nvSpPr>
          <p:cNvPr id="3" name="Content Placeholder 2"/>
          <p:cNvSpPr>
            <a:spLocks noGrp="1"/>
          </p:cNvSpPr>
          <p:nvPr>
            <p:ph idx="1"/>
          </p:nvPr>
        </p:nvSpPr>
        <p:spPr>
          <a:xfrm>
            <a:off x="932329" y="924670"/>
            <a:ext cx="10515600" cy="5704729"/>
          </a:xfrm>
        </p:spPr>
        <p:txBody>
          <a:bodyPr>
            <a:noAutofit/>
          </a:bodyPr>
          <a:lstStyle/>
          <a:p>
            <a:pPr marL="631825" indent="-577850" algn="just">
              <a:buNone/>
            </a:pPr>
            <a:r>
              <a:rPr lang="nl-NL" sz="2400" i="1" dirty="0" smtClean="0"/>
              <a:t>1. Dân giàu, nước mạnh, dân chủ, công bằng, văn minh</a:t>
            </a:r>
          </a:p>
          <a:p>
            <a:pPr marL="631825" indent="-577850" algn="just">
              <a:buNone/>
            </a:pPr>
            <a:r>
              <a:rPr lang="nl-NL" sz="2400" i="1" dirty="0" smtClean="0"/>
              <a:t>2. Do nhân dân làm chủ</a:t>
            </a:r>
            <a:endParaRPr lang="en-US" sz="2400" b="1" dirty="0" smtClean="0"/>
          </a:p>
          <a:p>
            <a:pPr marL="631825" indent="-577850" algn="just">
              <a:buNone/>
            </a:pPr>
            <a:r>
              <a:rPr lang="nl-NL" sz="2400" i="1" dirty="0" smtClean="0"/>
              <a:t>3. Có nền kinh tế phát triển cao dựa trên LLSX hiện đại và QHSX tiến bộ phù hợp.</a:t>
            </a:r>
            <a:endParaRPr lang="en-US" sz="2400" b="1" dirty="0" smtClean="0"/>
          </a:p>
          <a:p>
            <a:pPr marL="631825" indent="-577850" algn="just">
              <a:buNone/>
            </a:pPr>
            <a:r>
              <a:rPr lang="nl-NL" sz="2400" i="1" dirty="0" smtClean="0"/>
              <a:t>4. Có nền văn hóa tiên tiến, đậm đà bản sắc dân tộc</a:t>
            </a:r>
            <a:endParaRPr lang="en-US" sz="2400" b="1" dirty="0" smtClean="0"/>
          </a:p>
          <a:p>
            <a:pPr marL="631825" indent="-577850" algn="just">
              <a:buNone/>
            </a:pPr>
            <a:r>
              <a:rPr lang="nl-NL" sz="2400" i="1" dirty="0" smtClean="0"/>
              <a:t>5. Con người có cuộc sống ấm no, tự do, hạnh phúc, có điều kiện phát triển toàn diện</a:t>
            </a:r>
            <a:endParaRPr lang="en-US" sz="2400" b="1" dirty="0" smtClean="0"/>
          </a:p>
          <a:p>
            <a:pPr marL="631825" indent="-577850" algn="just">
              <a:buNone/>
            </a:pPr>
            <a:r>
              <a:rPr lang="nl-NL" sz="2400" i="1" dirty="0" smtClean="0"/>
              <a:t>6. Các dân tộc trong cộng đồng Việt Nam bình đẳng, đoàn kết, tôn trọng và giúp đỡ nhau cùng phát triển</a:t>
            </a:r>
            <a:endParaRPr lang="en-US" sz="2400" b="1" dirty="0" smtClean="0"/>
          </a:p>
          <a:p>
            <a:pPr marL="631825" indent="-577850" algn="just">
              <a:buNone/>
            </a:pPr>
            <a:r>
              <a:rPr lang="nl-NL" sz="2400" i="1" dirty="0" smtClean="0"/>
              <a:t>7. Có Nhà nước pháp quyền XHCN của nhân dân, do nhân dân, vì nhân dân do ĐCS lãnh đạo</a:t>
            </a:r>
            <a:endParaRPr lang="en-US" sz="2400" b="1" dirty="0" smtClean="0"/>
          </a:p>
          <a:p>
            <a:pPr marL="631825" indent="-577850" algn="just">
              <a:buNone/>
            </a:pPr>
            <a:r>
              <a:rPr lang="nl-NL" sz="2400" i="1" dirty="0" smtClean="0"/>
              <a:t>8. Có quan hệ hữu nghị và hợp tác với các nước trên thế giới</a:t>
            </a:r>
            <a:endParaRPr lang="en-US" sz="2400" b="1" dirty="0" smtClean="0"/>
          </a:p>
          <a:p>
            <a:pPr marL="53975" indent="577850" algn="just"/>
            <a:endParaRPr lang="en-US" sz="2400" dirty="0"/>
          </a:p>
        </p:txBody>
      </p:sp>
    </p:spTree>
    <p:extLst>
      <p:ext uri="{BB962C8B-B14F-4D97-AF65-F5344CB8AC3E}">
        <p14:creationId xmlns:p14="http://schemas.microsoft.com/office/powerpoint/2010/main" val="393548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273423" y="284444"/>
            <a:ext cx="9395012" cy="643404"/>
          </a:xfrm>
          <a:solidFill>
            <a:srgbClr val="C00000"/>
          </a:solidFill>
        </p:spPr>
        <p:txBody>
          <a:bodyPr>
            <a:noAutofit/>
          </a:bodyPr>
          <a:lstStyle/>
          <a:p>
            <a:r>
              <a:rPr lang="nl-NL" sz="3200" b="1" i="1" dirty="0" smtClean="0">
                <a:solidFill>
                  <a:schemeClr val="bg1"/>
                </a:solidFill>
              </a:rPr>
              <a:t>1</a:t>
            </a:r>
            <a:r>
              <a:rPr lang="nl-NL" sz="3200" b="1" i="1" dirty="0">
                <a:solidFill>
                  <a:schemeClr val="bg1"/>
                </a:solidFill>
              </a:rPr>
              <a:t>. Dân giàu, nước mạnh, dân chủ, công bằng, văn </a:t>
            </a:r>
            <a:r>
              <a:rPr lang="nl-NL" sz="3200" b="1" i="1" dirty="0" smtClean="0">
                <a:solidFill>
                  <a:schemeClr val="bg1"/>
                </a:solidFill>
              </a:rPr>
              <a:t>minh</a:t>
            </a:r>
            <a:endParaRPr lang="en-US" sz="3200" b="1" dirty="0">
              <a:solidFill>
                <a:schemeClr val="bg1"/>
              </a:solidFill>
            </a:endParaRPr>
          </a:p>
        </p:txBody>
      </p:sp>
      <p:sp>
        <p:nvSpPr>
          <p:cNvPr id="3" name="Content Placeholder 2"/>
          <p:cNvSpPr>
            <a:spLocks noGrp="1"/>
          </p:cNvSpPr>
          <p:nvPr>
            <p:ph idx="1"/>
          </p:nvPr>
        </p:nvSpPr>
        <p:spPr>
          <a:xfrm>
            <a:off x="838200" y="1413164"/>
            <a:ext cx="10515600" cy="4763799"/>
          </a:xfrm>
        </p:spPr>
        <p:txBody>
          <a:bodyPr>
            <a:normAutofit fontScale="92500" lnSpcReduction="10000"/>
          </a:bodyPr>
          <a:lstStyle/>
          <a:p>
            <a:pPr marL="0" indent="0" algn="just">
              <a:lnSpc>
                <a:spcPct val="150000"/>
              </a:lnSpc>
              <a:spcBef>
                <a:spcPts val="0"/>
              </a:spcBef>
              <a:buNone/>
            </a:pPr>
            <a:r>
              <a:rPr lang="nl-NL" dirty="0" smtClean="0"/>
              <a:t>	</a:t>
            </a:r>
            <a:r>
              <a:rPr lang="nl-NL" dirty="0" smtClean="0">
                <a:solidFill>
                  <a:srgbClr val="FF0000"/>
                </a:solidFill>
              </a:rPr>
              <a:t>- </a:t>
            </a:r>
            <a:r>
              <a:rPr lang="nl-NL" i="1" dirty="0">
                <a:solidFill>
                  <a:srgbClr val="FF0000"/>
                </a:solidFill>
                <a:highlight>
                  <a:srgbClr val="FFFFFF"/>
                </a:highlight>
                <a:latin typeface="Times New Roman"/>
                <a:ea typeface="Calibri"/>
              </a:rPr>
              <a:t>Dân giàu</a:t>
            </a:r>
            <a:r>
              <a:rPr lang="nl-NL" dirty="0">
                <a:solidFill>
                  <a:srgbClr val="FF0000"/>
                </a:solidFill>
                <a:highlight>
                  <a:srgbClr val="FFFFFF"/>
                </a:highlight>
                <a:latin typeface="Times New Roman"/>
                <a:ea typeface="Calibri"/>
              </a:rPr>
              <a:t> </a:t>
            </a:r>
            <a:r>
              <a:rPr lang="nl-NL" dirty="0">
                <a:solidFill>
                  <a:srgbClr val="000000"/>
                </a:solidFill>
                <a:highlight>
                  <a:srgbClr val="FFFFFF"/>
                </a:highlight>
                <a:latin typeface="Times New Roman"/>
                <a:ea typeface="Calibri"/>
              </a:rPr>
              <a:t>là đặc trưng tổng quát về bản chất của xã </a:t>
            </a:r>
            <a:r>
              <a:rPr lang="nl-NL" dirty="0" smtClean="0">
                <a:solidFill>
                  <a:srgbClr val="000000"/>
                </a:solidFill>
                <a:highlight>
                  <a:srgbClr val="FFFFFF"/>
                </a:highlight>
                <a:latin typeface="Times New Roman"/>
                <a:ea typeface="Calibri"/>
              </a:rPr>
              <a:t>hội XHCN. </a:t>
            </a:r>
            <a:r>
              <a:rPr lang="nl-NL" dirty="0">
                <a:solidFill>
                  <a:srgbClr val="000000"/>
                </a:solidFill>
                <a:highlight>
                  <a:srgbClr val="FFFFFF"/>
                </a:highlight>
                <a:latin typeface="Times New Roman"/>
                <a:ea typeface="Calibri"/>
              </a:rPr>
              <a:t>Dân giàu là mọi người dân đều giàu có về vật chất và tiền bạc theo tổng thu nhập quốc dân; giàu có về trí tuệ sáng tạo, giàu có về văn hóa, tinh thần, giàu có về uy tín và bè bạn</a:t>
            </a:r>
            <a:r>
              <a:rPr lang="nl-NL" dirty="0" smtClean="0"/>
              <a:t>. </a:t>
            </a:r>
            <a:endParaRPr lang="nl-NL" dirty="0"/>
          </a:p>
          <a:p>
            <a:pPr marL="0" marR="0" indent="0" algn="just">
              <a:lnSpc>
                <a:spcPct val="150000"/>
              </a:lnSpc>
              <a:spcBef>
                <a:spcPts val="0"/>
              </a:spcBef>
              <a:buNone/>
            </a:pPr>
            <a:r>
              <a:rPr lang="nl-NL" dirty="0" smtClean="0"/>
              <a:t>	</a:t>
            </a:r>
            <a:r>
              <a:rPr lang="nl-NL" dirty="0" smtClean="0">
                <a:solidFill>
                  <a:srgbClr val="FF0000"/>
                </a:solidFill>
              </a:rPr>
              <a:t>- </a:t>
            </a:r>
            <a:r>
              <a:rPr lang="nl-NL" i="1" dirty="0">
                <a:solidFill>
                  <a:srgbClr val="FF0000"/>
                </a:solidFill>
                <a:highlight>
                  <a:srgbClr val="FFFFFF"/>
                </a:highlight>
                <a:latin typeface="Times New Roman"/>
                <a:ea typeface="Calibri"/>
                <a:cs typeface="Times New Roman"/>
              </a:rPr>
              <a:t>Nước </a:t>
            </a:r>
            <a:r>
              <a:rPr lang="nl-NL" i="1" dirty="0" smtClean="0">
                <a:solidFill>
                  <a:srgbClr val="FF0000"/>
                </a:solidFill>
                <a:highlight>
                  <a:srgbClr val="FFFFFF"/>
                </a:highlight>
                <a:latin typeface="Times New Roman"/>
                <a:ea typeface="Calibri"/>
                <a:cs typeface="Times New Roman"/>
              </a:rPr>
              <a:t>mạnh</a:t>
            </a:r>
            <a:r>
              <a:rPr lang="nl-NL" dirty="0" smtClean="0">
                <a:solidFill>
                  <a:srgbClr val="000000"/>
                </a:solidFill>
                <a:highlight>
                  <a:srgbClr val="FFFFFF"/>
                </a:highlight>
                <a:latin typeface="Times New Roman"/>
                <a:ea typeface="Calibri"/>
                <a:cs typeface="Times New Roman"/>
              </a:rPr>
              <a:t>: có </a:t>
            </a:r>
            <a:r>
              <a:rPr lang="nl-NL" dirty="0">
                <a:solidFill>
                  <a:srgbClr val="000000"/>
                </a:solidFill>
                <a:highlight>
                  <a:srgbClr val="FFFFFF"/>
                </a:highlight>
                <a:latin typeface="Times New Roman"/>
                <a:ea typeface="Calibri"/>
                <a:cs typeface="Times New Roman"/>
              </a:rPr>
              <a:t>tiềm lực lớn về kinh tế, phát triển bền vững; mạnh về sự ổn định chế độ chính trị, mạnh về hệ thống chính trị và chế độ xã hội chủ nghĩa; mạnh về văn hóa, tinh thần, xã hội ổn định, quốc phòng, an ninh vững chắc, mạnh về uy tín và vị thế trong quan hệ quốc tế.</a:t>
            </a:r>
            <a:endParaRPr lang="en-US" dirty="0">
              <a:latin typeface="Times New Roman"/>
              <a:ea typeface="Calibri"/>
              <a:cs typeface="Times New Roman"/>
            </a:endParaRPr>
          </a:p>
          <a:p>
            <a:pPr marL="0" indent="0" algn="just">
              <a:lnSpc>
                <a:spcPct val="150000"/>
              </a:lnSpc>
              <a:spcBef>
                <a:spcPts val="0"/>
              </a:spcBef>
              <a:buNone/>
            </a:pPr>
            <a:endParaRPr lang="en-US" dirty="0"/>
          </a:p>
          <a:p>
            <a:pPr algn="just">
              <a:lnSpc>
                <a:spcPct val="150000"/>
              </a:lnSpc>
              <a:spcBef>
                <a:spcPts val="0"/>
              </a:spcBef>
            </a:pPr>
            <a:endParaRPr lang="en-US" dirty="0"/>
          </a:p>
        </p:txBody>
      </p:sp>
    </p:spTree>
    <p:extLst>
      <p:ext uri="{BB962C8B-B14F-4D97-AF65-F5344CB8AC3E}">
        <p14:creationId xmlns:p14="http://schemas.microsoft.com/office/powerpoint/2010/main" val="2567504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795938" y="1"/>
            <a:ext cx="9395012" cy="643404"/>
          </a:xfrm>
          <a:solidFill>
            <a:srgbClr val="C00000"/>
          </a:solidFill>
        </p:spPr>
        <p:txBody>
          <a:bodyPr>
            <a:noAutofit/>
          </a:bodyPr>
          <a:lstStyle/>
          <a:p>
            <a:r>
              <a:rPr lang="nl-NL" sz="3200" b="1" i="1" dirty="0" smtClean="0">
                <a:solidFill>
                  <a:schemeClr val="bg1"/>
                </a:solidFill>
              </a:rPr>
              <a:t>1</a:t>
            </a:r>
            <a:r>
              <a:rPr lang="nl-NL" sz="3200" b="1" i="1" dirty="0">
                <a:solidFill>
                  <a:schemeClr val="bg1"/>
                </a:solidFill>
              </a:rPr>
              <a:t>. Dân giàu, nước mạnh, dân chủ, công bằng, văn </a:t>
            </a:r>
            <a:r>
              <a:rPr lang="nl-NL" sz="3200" b="1" i="1" dirty="0" smtClean="0">
                <a:solidFill>
                  <a:schemeClr val="bg1"/>
                </a:solidFill>
              </a:rPr>
              <a:t>minh</a:t>
            </a:r>
            <a:endParaRPr lang="en-US" sz="3200" b="1" dirty="0">
              <a:solidFill>
                <a:schemeClr val="bg1"/>
              </a:solidFill>
            </a:endParaRPr>
          </a:p>
        </p:txBody>
      </p:sp>
      <p:sp>
        <p:nvSpPr>
          <p:cNvPr id="3" name="Content Placeholder 2"/>
          <p:cNvSpPr>
            <a:spLocks noGrp="1"/>
          </p:cNvSpPr>
          <p:nvPr>
            <p:ph idx="1"/>
          </p:nvPr>
        </p:nvSpPr>
        <p:spPr>
          <a:xfrm>
            <a:off x="921326" y="1060548"/>
            <a:ext cx="10515600" cy="4763799"/>
          </a:xfrm>
        </p:spPr>
        <p:txBody>
          <a:bodyPr>
            <a:normAutofit fontScale="85000" lnSpcReduction="10000"/>
          </a:bodyPr>
          <a:lstStyle/>
          <a:p>
            <a:pPr marL="0" indent="0" algn="just">
              <a:buNone/>
            </a:pPr>
            <a:r>
              <a:rPr lang="nl-NL" dirty="0" smtClean="0"/>
              <a:t>- </a:t>
            </a:r>
            <a:r>
              <a:rPr lang="nl-NL" i="1" dirty="0">
                <a:solidFill>
                  <a:srgbClr val="FF0000"/>
                </a:solidFill>
                <a:highlight>
                  <a:srgbClr val="FFFFFF"/>
                </a:highlight>
                <a:latin typeface="Times New Roman"/>
                <a:ea typeface="Calibri"/>
              </a:rPr>
              <a:t>Dân </a:t>
            </a:r>
            <a:r>
              <a:rPr lang="nl-NL" i="1" dirty="0" smtClean="0">
                <a:solidFill>
                  <a:srgbClr val="FF0000"/>
                </a:solidFill>
                <a:highlight>
                  <a:srgbClr val="FFFFFF"/>
                </a:highlight>
                <a:latin typeface="Times New Roman"/>
                <a:ea typeface="Calibri"/>
              </a:rPr>
              <a:t>chủ</a:t>
            </a:r>
            <a:r>
              <a:rPr lang="nl-NL" i="1" dirty="0" smtClean="0">
                <a:solidFill>
                  <a:srgbClr val="000000"/>
                </a:solidFill>
                <a:highlight>
                  <a:srgbClr val="FFFFFF"/>
                </a:highlight>
                <a:latin typeface="Times New Roman"/>
                <a:ea typeface="Calibri"/>
              </a:rPr>
              <a:t>: </a:t>
            </a:r>
            <a:r>
              <a:rPr lang="nl-NL" b="1" dirty="0">
                <a:solidFill>
                  <a:srgbClr val="000000"/>
                </a:solidFill>
                <a:highlight>
                  <a:srgbClr val="FFFFFF"/>
                </a:highlight>
                <a:latin typeface="Times New Roman"/>
                <a:ea typeface="Calibri"/>
              </a:rPr>
              <a:t> </a:t>
            </a:r>
            <a:r>
              <a:rPr lang="nl-NL" dirty="0">
                <a:solidFill>
                  <a:srgbClr val="000000"/>
                </a:solidFill>
                <a:highlight>
                  <a:srgbClr val="FFFFFF"/>
                </a:highlight>
                <a:latin typeface="Times New Roman"/>
                <a:ea typeface="Calibri"/>
              </a:rPr>
              <a:t>là mục tiêu, vừa là động lực và bản chất của chủ nghĩa xã hội</a:t>
            </a:r>
            <a:endParaRPr lang="nl-NL" dirty="0"/>
          </a:p>
          <a:p>
            <a:pPr marL="0" marR="0" indent="0" algn="just">
              <a:lnSpc>
                <a:spcPct val="150000"/>
              </a:lnSpc>
              <a:spcBef>
                <a:spcPts val="600"/>
              </a:spcBef>
              <a:spcAft>
                <a:spcPts val="600"/>
              </a:spcAft>
              <a:buNone/>
            </a:pPr>
            <a:r>
              <a:rPr lang="nl-NL" dirty="0" smtClean="0">
                <a:solidFill>
                  <a:srgbClr val="FF0000"/>
                </a:solidFill>
              </a:rPr>
              <a:t>- </a:t>
            </a:r>
            <a:r>
              <a:rPr lang="nl-NL" i="1" dirty="0">
                <a:solidFill>
                  <a:srgbClr val="FF0000"/>
                </a:solidFill>
                <a:highlight>
                  <a:srgbClr val="FFFFFF"/>
                </a:highlight>
                <a:latin typeface="Times New Roman"/>
                <a:ea typeface="Calibri"/>
              </a:rPr>
              <a:t>Xã hội công </a:t>
            </a:r>
            <a:r>
              <a:rPr lang="nl-NL" i="1" dirty="0" smtClean="0">
                <a:solidFill>
                  <a:srgbClr val="FF0000"/>
                </a:solidFill>
                <a:highlight>
                  <a:srgbClr val="FFFFFF"/>
                </a:highlight>
                <a:latin typeface="Times New Roman"/>
                <a:ea typeface="Calibri"/>
              </a:rPr>
              <a:t>bằng</a:t>
            </a:r>
            <a:r>
              <a:rPr lang="nl-NL" i="1" dirty="0" smtClean="0">
                <a:solidFill>
                  <a:srgbClr val="000000"/>
                </a:solidFill>
                <a:highlight>
                  <a:srgbClr val="FFFFFF"/>
                </a:highlight>
                <a:latin typeface="Times New Roman"/>
                <a:ea typeface="Calibri"/>
              </a:rPr>
              <a:t>:</a:t>
            </a:r>
            <a:r>
              <a:rPr lang="nl-NL" dirty="0" smtClean="0">
                <a:solidFill>
                  <a:srgbClr val="000000"/>
                </a:solidFill>
                <a:highlight>
                  <a:srgbClr val="FFFFFF"/>
                </a:highlight>
                <a:latin typeface="Times New Roman"/>
                <a:ea typeface="Calibri"/>
              </a:rPr>
              <a:t> </a:t>
            </a:r>
            <a:r>
              <a:rPr lang="nl-NL" dirty="0">
                <a:solidFill>
                  <a:srgbClr val="000000"/>
                </a:solidFill>
                <a:highlight>
                  <a:srgbClr val="FFFFFF"/>
                </a:highlight>
                <a:latin typeface="Times New Roman"/>
                <a:ea typeface="Calibri"/>
              </a:rPr>
              <a:t>là xã hội mà mọi người dân đều có quyền làm việc, nghỉ ngơi và có những điều kiện bảo đảm để được hưởng thụ các kết quả lao động của </a:t>
            </a:r>
            <a:r>
              <a:rPr lang="nl-NL" dirty="0" smtClean="0">
                <a:solidFill>
                  <a:srgbClr val="000000"/>
                </a:solidFill>
                <a:highlight>
                  <a:srgbClr val="FFFFFF"/>
                </a:highlight>
                <a:latin typeface="Times New Roman"/>
                <a:ea typeface="Calibri"/>
              </a:rPr>
              <a:t>mình</a:t>
            </a:r>
          </a:p>
          <a:p>
            <a:pPr marR="0" algn="just">
              <a:lnSpc>
                <a:spcPct val="150000"/>
              </a:lnSpc>
              <a:spcBef>
                <a:spcPts val="600"/>
              </a:spcBef>
              <a:spcAft>
                <a:spcPts val="600"/>
              </a:spcAft>
              <a:buFontTx/>
              <a:buChar char="-"/>
            </a:pPr>
            <a:r>
              <a:rPr lang="nl-NL" i="1" dirty="0" smtClean="0">
                <a:solidFill>
                  <a:srgbClr val="FF0000"/>
                </a:solidFill>
              </a:rPr>
              <a:t>Xã </a:t>
            </a:r>
            <a:r>
              <a:rPr lang="nl-NL" i="1" dirty="0">
                <a:solidFill>
                  <a:srgbClr val="FF0000"/>
                </a:solidFill>
              </a:rPr>
              <a:t>hội văn minh</a:t>
            </a:r>
            <a:r>
              <a:rPr lang="nl-NL" dirty="0">
                <a:solidFill>
                  <a:srgbClr val="FF0000"/>
                </a:solidFill>
              </a:rPr>
              <a:t> </a:t>
            </a:r>
            <a:r>
              <a:rPr lang="nl-NL" dirty="0"/>
              <a:t>là xã hội mà mọi người dân, mọi tổ chức xã hội ứng xử có văn hóa trên mọi lĩnh vực hoạt </a:t>
            </a:r>
            <a:r>
              <a:rPr lang="nl-NL" dirty="0" smtClean="0"/>
              <a:t>động</a:t>
            </a:r>
          </a:p>
          <a:p>
            <a:pPr marR="0" algn="just">
              <a:lnSpc>
                <a:spcPct val="150000"/>
              </a:lnSpc>
              <a:spcBef>
                <a:spcPts val="600"/>
              </a:spcBef>
              <a:spcAft>
                <a:spcPts val="600"/>
              </a:spcAft>
              <a:buFontTx/>
              <a:buChar char="-"/>
            </a:pPr>
            <a:r>
              <a:rPr lang="nl-NL" dirty="0"/>
              <a:t>Dân giàu, nước mạnh, dân chủ, công bằng, văn minh là những mục tiêu không tách rời nhau, bổ sung cho nhau, làm cơ sở, điều kiện, tiền đề cho nhau</a:t>
            </a:r>
            <a:endParaRPr lang="en-US" dirty="0"/>
          </a:p>
          <a:p>
            <a:pPr algn="just"/>
            <a:endParaRPr lang="en-US" dirty="0"/>
          </a:p>
        </p:txBody>
      </p:sp>
    </p:spTree>
    <p:extLst>
      <p:ext uri="{BB962C8B-B14F-4D97-AF65-F5344CB8AC3E}">
        <p14:creationId xmlns:p14="http://schemas.microsoft.com/office/powerpoint/2010/main" val="390089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340659" y="270995"/>
            <a:ext cx="5360894" cy="925793"/>
          </a:xfrm>
          <a:solidFill>
            <a:srgbClr val="C00000"/>
          </a:solidFill>
        </p:spPr>
        <p:txBody>
          <a:bodyPr>
            <a:normAutofit/>
          </a:bodyPr>
          <a:lstStyle/>
          <a:p>
            <a:r>
              <a:rPr lang="nl-NL" sz="4000" b="1" i="1" dirty="0" smtClean="0">
                <a:solidFill>
                  <a:schemeClr val="bg1"/>
                </a:solidFill>
              </a:rPr>
              <a:t>2</a:t>
            </a:r>
            <a:r>
              <a:rPr lang="nl-NL" sz="4000" b="1" i="1" dirty="0">
                <a:solidFill>
                  <a:schemeClr val="bg1"/>
                </a:solidFill>
              </a:rPr>
              <a:t>. Do nhân dân làm </a:t>
            </a:r>
            <a:r>
              <a:rPr lang="nl-NL" sz="4000" b="1" i="1" dirty="0" smtClean="0">
                <a:solidFill>
                  <a:schemeClr val="bg1"/>
                </a:solidFill>
              </a:rPr>
              <a:t>chủ</a:t>
            </a:r>
            <a:endParaRPr lang="en-US" sz="4000" b="1" dirty="0">
              <a:solidFill>
                <a:schemeClr val="bg1"/>
              </a:solidFill>
            </a:endParaRPr>
          </a:p>
        </p:txBody>
      </p:sp>
      <p:sp>
        <p:nvSpPr>
          <p:cNvPr id="3" name="Content Placeholder 2"/>
          <p:cNvSpPr>
            <a:spLocks noGrp="1"/>
          </p:cNvSpPr>
          <p:nvPr>
            <p:ph idx="1"/>
          </p:nvPr>
        </p:nvSpPr>
        <p:spPr/>
        <p:txBody>
          <a:bodyPr>
            <a:normAutofit/>
          </a:bodyPr>
          <a:lstStyle/>
          <a:p>
            <a:pPr marL="0" marR="0" indent="0" algn="just">
              <a:lnSpc>
                <a:spcPct val="150000"/>
              </a:lnSpc>
              <a:spcBef>
                <a:spcPts val="600"/>
              </a:spcBef>
              <a:spcAft>
                <a:spcPts val="600"/>
              </a:spcAft>
              <a:buNone/>
            </a:pPr>
            <a:r>
              <a:rPr lang="nl-NL" dirty="0" smtClean="0"/>
              <a:t>	- </a:t>
            </a:r>
            <a:r>
              <a:rPr lang="nl-NL" dirty="0" smtClean="0">
                <a:solidFill>
                  <a:srgbClr val="000000"/>
                </a:solidFill>
                <a:highlight>
                  <a:srgbClr val="FFFFFF"/>
                </a:highlight>
                <a:latin typeface="Times New Roman"/>
                <a:ea typeface="Calibri"/>
                <a:cs typeface="Times New Roman"/>
              </a:rPr>
              <a:t> </a:t>
            </a:r>
            <a:r>
              <a:rPr lang="nl-NL" dirty="0">
                <a:solidFill>
                  <a:srgbClr val="000000"/>
                </a:solidFill>
                <a:highlight>
                  <a:srgbClr val="FFFFFF"/>
                </a:highlight>
                <a:latin typeface="Times New Roman"/>
                <a:ea typeface="Calibri"/>
                <a:cs typeface="Times New Roman"/>
              </a:rPr>
              <a:t>Dân là chủ và dân làm chủ; cán bộ công chức là “công bộc” của nhân dân, hoàn thành tốt chức trách, nhiệm vụ được giao, tôn trọng nhân dân, tận tụy phục vụ nhân dân. </a:t>
            </a:r>
            <a:endParaRPr lang="en-US" dirty="0">
              <a:latin typeface="Times New Roman"/>
              <a:ea typeface="Calibri"/>
              <a:cs typeface="Times New Roman"/>
            </a:endParaRPr>
          </a:p>
          <a:p>
            <a:pPr marL="0" indent="0" algn="just">
              <a:buNone/>
            </a:pPr>
            <a:endParaRPr lang="en-US" dirty="0"/>
          </a:p>
          <a:p>
            <a:pPr marL="0" indent="0" algn="just">
              <a:buNone/>
            </a:pPr>
            <a:r>
              <a:rPr lang="nl-NL" dirty="0" smtClean="0"/>
              <a:t>	- </a:t>
            </a:r>
            <a:r>
              <a:rPr lang="nl-NL" spc="-20" dirty="0" smtClean="0">
                <a:solidFill>
                  <a:srgbClr val="000000"/>
                </a:solidFill>
                <a:highlight>
                  <a:srgbClr val="FFFFFF"/>
                </a:highlight>
                <a:latin typeface="Times New Roman"/>
                <a:ea typeface="Calibri"/>
              </a:rPr>
              <a:t>Để </a:t>
            </a:r>
            <a:r>
              <a:rPr lang="nl-NL" spc="-20" dirty="0">
                <a:solidFill>
                  <a:srgbClr val="000000"/>
                </a:solidFill>
                <a:highlight>
                  <a:srgbClr val="FFFFFF"/>
                </a:highlight>
                <a:latin typeface="Times New Roman"/>
                <a:ea typeface="Calibri"/>
              </a:rPr>
              <a:t>có một xã hội do nhân dân làm chủ cần xây dựng và hoàn thiện nền dân chủ xã hội chủ nghĩa </a:t>
            </a:r>
            <a:endParaRPr lang="en-US" dirty="0"/>
          </a:p>
          <a:p>
            <a:pPr algn="just"/>
            <a:endParaRPr lang="en-US" dirty="0"/>
          </a:p>
        </p:txBody>
      </p:sp>
    </p:spTree>
    <p:extLst>
      <p:ext uri="{BB962C8B-B14F-4D97-AF65-F5344CB8AC3E}">
        <p14:creationId xmlns:p14="http://schemas.microsoft.com/office/powerpoint/2010/main" val="406641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848536" y="2195604"/>
            <a:ext cx="5715000" cy="4393920"/>
          </a:xfrm>
          <a:prstGeom prst="rect">
            <a:avLst/>
          </a:prstGeom>
        </p:spPr>
      </p:pic>
      <p:sp>
        <p:nvSpPr>
          <p:cNvPr id="2" name="Title 1"/>
          <p:cNvSpPr>
            <a:spLocks noGrp="1"/>
          </p:cNvSpPr>
          <p:nvPr>
            <p:ph type="title"/>
          </p:nvPr>
        </p:nvSpPr>
        <p:spPr>
          <a:xfrm>
            <a:off x="726141" y="95003"/>
            <a:ext cx="9695330" cy="923239"/>
          </a:xfrm>
          <a:solidFill>
            <a:srgbClr val="C00000"/>
          </a:solidFill>
        </p:spPr>
        <p:txBody>
          <a:bodyPr>
            <a:noAutofit/>
          </a:bodyPr>
          <a:lstStyle/>
          <a:p>
            <a:pPr algn="ctr"/>
            <a:r>
              <a:rPr lang="nl-NL" sz="3200" b="1" i="1" dirty="0" smtClean="0">
                <a:solidFill>
                  <a:schemeClr val="bg1"/>
                </a:solidFill>
              </a:rPr>
              <a:t/>
            </a:r>
            <a:br>
              <a:rPr lang="nl-NL" sz="3200" b="1" i="1" dirty="0" smtClean="0">
                <a:solidFill>
                  <a:schemeClr val="bg1"/>
                </a:solidFill>
              </a:rPr>
            </a:br>
            <a:r>
              <a:rPr lang="nl-NL" sz="3200" b="1" i="1" dirty="0" smtClean="0">
                <a:solidFill>
                  <a:schemeClr val="bg1"/>
                </a:solidFill>
              </a:rPr>
              <a:t>3</a:t>
            </a:r>
            <a:r>
              <a:rPr lang="nl-NL" sz="3200" b="1" i="1" dirty="0">
                <a:solidFill>
                  <a:schemeClr val="bg1"/>
                </a:solidFill>
              </a:rPr>
              <a:t>. </a:t>
            </a:r>
            <a:r>
              <a:rPr lang="nl-NL" sz="3200" b="1" i="1" dirty="0" smtClean="0">
                <a:solidFill>
                  <a:schemeClr val="bg1"/>
                </a:solidFill>
              </a:rPr>
              <a:t>Có nền kinh tế phát triển cao dựa trên LLSX hiện đại và QHSX tiến bộ phù hợp.</a:t>
            </a:r>
            <a:r>
              <a:rPr lang="en-US" sz="3200" b="1" dirty="0">
                <a:solidFill>
                  <a:schemeClr val="bg1"/>
                </a:solidFill>
              </a:rPr>
              <a:t/>
            </a:r>
            <a:br>
              <a:rPr lang="en-US" sz="3200" b="1" dirty="0">
                <a:solidFill>
                  <a:schemeClr val="bg1"/>
                </a:solidFill>
              </a:rPr>
            </a:br>
            <a:endParaRPr lang="en-US" sz="3200" b="1" dirty="0">
              <a:solidFill>
                <a:schemeClr val="bg1"/>
              </a:solidFill>
            </a:endParaRPr>
          </a:p>
        </p:txBody>
      </p:sp>
      <p:sp>
        <p:nvSpPr>
          <p:cNvPr id="3" name="Content Placeholder 2"/>
          <p:cNvSpPr>
            <a:spLocks noGrp="1"/>
          </p:cNvSpPr>
          <p:nvPr>
            <p:ph idx="1"/>
          </p:nvPr>
        </p:nvSpPr>
        <p:spPr>
          <a:xfrm>
            <a:off x="448236" y="2350059"/>
            <a:ext cx="3666564" cy="3728011"/>
          </a:xfrm>
          <a:solidFill>
            <a:schemeClr val="tx1"/>
          </a:solidFill>
        </p:spPr>
        <p:txBody>
          <a:bodyPr>
            <a:normAutofit fontScale="92500" lnSpcReduction="10000"/>
          </a:bodyPr>
          <a:lstStyle/>
          <a:p>
            <a:pPr marL="0" indent="0" algn="just">
              <a:lnSpc>
                <a:spcPct val="110000"/>
              </a:lnSpc>
              <a:spcBef>
                <a:spcPts val="0"/>
              </a:spcBef>
              <a:buNone/>
            </a:pPr>
            <a:r>
              <a:rPr lang="nl-NL" dirty="0" smtClean="0">
                <a:solidFill>
                  <a:schemeClr val="bg1"/>
                </a:solidFill>
              </a:rPr>
              <a:t>- </a:t>
            </a:r>
            <a:r>
              <a:rPr lang="vi-VN" dirty="0" smtClean="0">
                <a:solidFill>
                  <a:schemeClr val="bg1"/>
                </a:solidFill>
              </a:rPr>
              <a:t>Có </a:t>
            </a:r>
            <a:r>
              <a:rPr lang="vi-VN" dirty="0">
                <a:solidFill>
                  <a:schemeClr val="bg1"/>
                </a:solidFill>
              </a:rPr>
              <a:t>lực lượng sản xuất hiện đại chính là nền sản xuất dựa trên hệ thống công nghệ tiên tiến và nguồn nhân lực chất lượng cao, với năng suất, hiệu quả lớn, bảo vệ môi trường sinh thái</a:t>
            </a:r>
            <a:endParaRPr lang="nl-NL" dirty="0" smtClean="0">
              <a:solidFill>
                <a:schemeClr val="bg1"/>
              </a:solidFill>
            </a:endParaRPr>
          </a:p>
        </p:txBody>
      </p:sp>
      <p:sp>
        <p:nvSpPr>
          <p:cNvPr id="4" name="Rectangle 3"/>
          <p:cNvSpPr/>
          <p:nvPr/>
        </p:nvSpPr>
        <p:spPr>
          <a:xfrm>
            <a:off x="7422777" y="2350059"/>
            <a:ext cx="4316505" cy="2246769"/>
          </a:xfrm>
          <a:prstGeom prst="rect">
            <a:avLst/>
          </a:prstGeom>
          <a:solidFill>
            <a:schemeClr val="tx1"/>
          </a:solidFill>
        </p:spPr>
        <p:txBody>
          <a:bodyPr wrap="square">
            <a:spAutoFit/>
          </a:bodyPr>
          <a:lstStyle/>
          <a:p>
            <a:pPr algn="just"/>
            <a:r>
              <a:rPr lang="nl-NL" sz="2800" dirty="0" smtClean="0">
                <a:solidFill>
                  <a:schemeClr val="bg1"/>
                </a:solidFill>
              </a:rPr>
              <a:t>- </a:t>
            </a:r>
            <a:r>
              <a:rPr lang="vi-VN" sz="2800" dirty="0" smtClean="0">
                <a:solidFill>
                  <a:schemeClr val="bg1"/>
                </a:solidFill>
              </a:rPr>
              <a:t>Quan </a:t>
            </a:r>
            <a:r>
              <a:rPr lang="vi-VN" sz="2800" dirty="0">
                <a:solidFill>
                  <a:schemeClr val="bg1"/>
                </a:solidFill>
              </a:rPr>
              <a:t>hệ sản xuất tiến bộ phù hợp là quan hệ xã hội tốt đẹp giữa con người trong quá trình sản xuất do chế độ xã hội</a:t>
            </a:r>
            <a:endParaRPr lang="en-US" sz="2800" dirty="0">
              <a:solidFill>
                <a:schemeClr val="bg1"/>
              </a:solidFill>
            </a:endParaRPr>
          </a:p>
        </p:txBody>
      </p:sp>
      <p:cxnSp>
        <p:nvCxnSpPr>
          <p:cNvPr id="6" name="Straight Arrow Connector 5"/>
          <p:cNvCxnSpPr/>
          <p:nvPr/>
        </p:nvCxnSpPr>
        <p:spPr>
          <a:xfrm flipH="1">
            <a:off x="3536577" y="1156447"/>
            <a:ext cx="2030505" cy="914400"/>
          </a:xfrm>
          <a:prstGeom prst="straightConnector1">
            <a:avLst/>
          </a:prstGeom>
          <a:ln w="57150">
            <a:solidFill>
              <a:srgbClr val="FF0000"/>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5567082" y="1142999"/>
            <a:ext cx="2205317" cy="927848"/>
          </a:xfrm>
          <a:prstGeom prst="straightConnector1">
            <a:avLst/>
          </a:prstGeom>
          <a:ln w="5715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5807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barn(inVertical)">
                                      <p:cBhvr>
                                        <p:cTn id="17" dur="5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barn(inVertical)">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ircle(in)">
                                      <p:cBhvr>
                                        <p:cTn id="27" dur="2000"/>
                                        <p:tgtEl>
                                          <p:spTgt spid="6"/>
                                        </p:tgtEl>
                                      </p:cBhvr>
                                    </p:animEffect>
                                  </p:childTnLst>
                                </p:cTn>
                              </p:par>
                              <p:par>
                                <p:cTn id="28" presetID="6" presetClass="entr" presetSubtype="1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circle(in)">
                                      <p:cBhvr>
                                        <p:cTn id="30" dur="2000"/>
                                        <p:tgtEl>
                                          <p:spTgt spid="8"/>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circle(in)">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29" y="365125"/>
            <a:ext cx="9883589" cy="670299"/>
          </a:xfrm>
          <a:solidFill>
            <a:srgbClr val="C00000"/>
          </a:solidFill>
        </p:spPr>
        <p:txBody>
          <a:bodyPr>
            <a:normAutofit/>
          </a:bodyPr>
          <a:lstStyle/>
          <a:p>
            <a:r>
              <a:rPr lang="nl-NL" sz="3600" b="1" i="1" dirty="0" smtClean="0">
                <a:solidFill>
                  <a:schemeClr val="bg1"/>
                </a:solidFill>
              </a:rPr>
              <a:t>4</a:t>
            </a:r>
            <a:r>
              <a:rPr lang="nl-NL" sz="3600" b="1" i="1" dirty="0">
                <a:solidFill>
                  <a:schemeClr val="bg1"/>
                </a:solidFill>
              </a:rPr>
              <a:t>. </a:t>
            </a:r>
            <a:r>
              <a:rPr lang="nl-NL" sz="3600" b="1" i="1" dirty="0" smtClean="0">
                <a:solidFill>
                  <a:schemeClr val="bg1"/>
                </a:solidFill>
              </a:rPr>
              <a:t>Có </a:t>
            </a:r>
            <a:r>
              <a:rPr lang="nl-NL" sz="3600" b="1" i="1" dirty="0">
                <a:solidFill>
                  <a:schemeClr val="bg1"/>
                </a:solidFill>
              </a:rPr>
              <a:t>nền văn hóa tiên tiến, đậm đà bản sắc dân </a:t>
            </a:r>
            <a:r>
              <a:rPr lang="nl-NL" sz="3600" b="1" i="1" dirty="0" smtClean="0">
                <a:solidFill>
                  <a:schemeClr val="bg1"/>
                </a:solidFill>
              </a:rPr>
              <a:t>tộc</a:t>
            </a:r>
            <a:endParaRPr lang="en-US" sz="4000" dirty="0">
              <a:solidFill>
                <a:schemeClr val="bg1"/>
              </a:solidFill>
            </a:endParaRPr>
          </a:p>
        </p:txBody>
      </p:sp>
      <p:sp>
        <p:nvSpPr>
          <p:cNvPr id="3" name="Content Placeholder 2"/>
          <p:cNvSpPr>
            <a:spLocks noGrp="1"/>
          </p:cNvSpPr>
          <p:nvPr>
            <p:ph idx="1"/>
          </p:nvPr>
        </p:nvSpPr>
        <p:spPr>
          <a:xfrm>
            <a:off x="593765" y="1506692"/>
            <a:ext cx="10854047" cy="4351338"/>
          </a:xfrm>
          <a:ln>
            <a:solidFill>
              <a:srgbClr val="FF0000"/>
            </a:solidFill>
          </a:ln>
        </p:spPr>
        <p:txBody>
          <a:bodyPr>
            <a:normAutofit/>
          </a:bodyPr>
          <a:lstStyle/>
          <a:p>
            <a:pPr marL="0" indent="0" algn="just">
              <a:buNone/>
            </a:pPr>
            <a:r>
              <a:rPr lang="nl-NL" sz="3200" dirty="0" smtClean="0">
                <a:latin typeface="Arial" pitchFamily="34" charset="0"/>
                <a:cs typeface="Arial" pitchFamily="34" charset="0"/>
              </a:rPr>
              <a:t>- </a:t>
            </a:r>
            <a:r>
              <a:rPr lang="vi-VN" sz="3200" dirty="0" smtClean="0">
                <a:latin typeface="Arial" pitchFamily="34" charset="0"/>
                <a:cs typeface="Arial" pitchFamily="34" charset="0"/>
              </a:rPr>
              <a:t>Nền </a:t>
            </a:r>
            <a:r>
              <a:rPr lang="vi-VN" sz="3200" dirty="0">
                <a:latin typeface="Arial" pitchFamily="34" charset="0"/>
                <a:cs typeface="Arial" pitchFamily="34" charset="0"/>
              </a:rPr>
              <a:t>văn hóa mà chúng ta xây dựng là nền văn hóa tiên tiến, đậm đà bản sắc dân tộc. Tiên tiến là yêu nước và tiến bộ, cốt lõi là lý tưởng độc lập dân tộc và chủ nghĩa xã hội </a:t>
            </a:r>
            <a:endParaRPr lang="en-US" sz="3200" dirty="0" smtClean="0">
              <a:latin typeface="Arial" pitchFamily="34" charset="0"/>
              <a:cs typeface="Arial" pitchFamily="34" charset="0"/>
            </a:endParaRPr>
          </a:p>
          <a:p>
            <a:pPr algn="just">
              <a:buFontTx/>
              <a:buChar char="-"/>
            </a:pPr>
            <a:r>
              <a:rPr lang="vi-VN" sz="3200" dirty="0" smtClean="0">
                <a:latin typeface="Arial" pitchFamily="34" charset="0"/>
                <a:cs typeface="Arial" pitchFamily="34" charset="0"/>
              </a:rPr>
              <a:t>Bản </a:t>
            </a:r>
            <a:r>
              <a:rPr lang="vi-VN" sz="3200" dirty="0">
                <a:latin typeface="Arial" pitchFamily="34" charset="0"/>
                <a:cs typeface="Arial" pitchFamily="34" charset="0"/>
              </a:rPr>
              <a:t>sắc dân tộc bao gồm những giá trị truyền thống tốt đẹp, bền vững, những tinh hoa của cộng đồng các dân tộc Việt </a:t>
            </a:r>
            <a:r>
              <a:rPr lang="vi-VN" sz="3200" dirty="0" smtClean="0">
                <a:latin typeface="Arial" pitchFamily="34" charset="0"/>
                <a:cs typeface="Arial" pitchFamily="34" charset="0"/>
              </a:rPr>
              <a:t>Nam</a:t>
            </a:r>
            <a:endParaRPr lang="en-US" sz="3200" dirty="0">
              <a:latin typeface="Arial" pitchFamily="34" charset="0"/>
              <a:cs typeface="Arial" pitchFamily="34" charset="0"/>
            </a:endParaRPr>
          </a:p>
          <a:p>
            <a:pPr algn="just">
              <a:buFontTx/>
              <a:buChar char="-"/>
            </a:pPr>
            <a:r>
              <a:rPr lang="pl-PL" sz="3200" dirty="0">
                <a:latin typeface="Arial" pitchFamily="34" charset="0"/>
                <a:cs typeface="Arial" pitchFamily="34" charset="0"/>
              </a:rPr>
              <a:t>Bảo vệ bản sắc dân tộc gắn kết với mở rộng giao lưu quốc tế, tiếp thu có chọn lọc những cái hay, cái tiến bộ trong vǎn hóa các dân tộc khác</a:t>
            </a:r>
            <a:endParaRPr lang="en-US" sz="3200" dirty="0">
              <a:latin typeface="Arial" pitchFamily="34" charset="0"/>
              <a:cs typeface="Arial" pitchFamily="34" charset="0"/>
            </a:endParaRPr>
          </a:p>
          <a:p>
            <a:pPr algn="just"/>
            <a:endParaRPr lang="en-US" sz="3200" dirty="0">
              <a:latin typeface="Arial" pitchFamily="34" charset="0"/>
              <a:cs typeface="Arial" pitchFamily="34" charset="0"/>
            </a:endParaRPr>
          </a:p>
        </p:txBody>
      </p:sp>
    </p:spTree>
    <p:extLst>
      <p:ext uri="{BB962C8B-B14F-4D97-AF65-F5344CB8AC3E}">
        <p14:creationId xmlns:p14="http://schemas.microsoft.com/office/powerpoint/2010/main" val="1223705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circle(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ircle(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circle(in)">
                                      <p:cBhvr>
                                        <p:cTn id="2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6519" y="365125"/>
            <a:ext cx="11524128" cy="898899"/>
          </a:xfrm>
          <a:solidFill>
            <a:srgbClr val="C00000"/>
          </a:solidFill>
        </p:spPr>
        <p:txBody>
          <a:bodyPr>
            <a:noAutofit/>
          </a:bodyPr>
          <a:lstStyle/>
          <a:p>
            <a:r>
              <a:rPr lang="nl-NL" sz="3200" b="1" i="1" dirty="0" smtClean="0">
                <a:solidFill>
                  <a:schemeClr val="bg1"/>
                </a:solidFill>
              </a:rPr>
              <a:t>5</a:t>
            </a:r>
            <a:r>
              <a:rPr lang="nl-NL" sz="3200" b="1" i="1" dirty="0">
                <a:solidFill>
                  <a:schemeClr val="bg1"/>
                </a:solidFill>
              </a:rPr>
              <a:t>. Con người có cuộc sống ấm no, tự do, hạnh phúc, có điều kiện phát triển toàn </a:t>
            </a:r>
            <a:r>
              <a:rPr lang="nl-NL" sz="3200" b="1" i="1" dirty="0" smtClean="0">
                <a:solidFill>
                  <a:schemeClr val="bg1"/>
                </a:solidFill>
              </a:rPr>
              <a:t>diện</a:t>
            </a:r>
            <a:endParaRPr lang="en-US" sz="3200" b="1" dirty="0">
              <a:solidFill>
                <a:schemeClr val="bg1"/>
              </a:solidFill>
            </a:endParaRPr>
          </a:p>
        </p:txBody>
      </p:sp>
      <p:sp>
        <p:nvSpPr>
          <p:cNvPr id="3" name="Content Placeholder 2"/>
          <p:cNvSpPr>
            <a:spLocks noGrp="1"/>
          </p:cNvSpPr>
          <p:nvPr>
            <p:ph idx="1"/>
          </p:nvPr>
        </p:nvSpPr>
        <p:spPr>
          <a:xfrm>
            <a:off x="756529" y="1510073"/>
            <a:ext cx="10515600" cy="4914478"/>
          </a:xfrm>
        </p:spPr>
        <p:txBody>
          <a:bodyPr>
            <a:noAutofit/>
          </a:bodyPr>
          <a:lstStyle/>
          <a:p>
            <a:pPr marL="0" indent="0" algn="just">
              <a:buNone/>
            </a:pPr>
            <a:r>
              <a:rPr lang="nl-NL" sz="2400" dirty="0" smtClean="0">
                <a:latin typeface="Arial" pitchFamily="34" charset="0"/>
                <a:cs typeface="Arial" pitchFamily="34" charset="0"/>
              </a:rPr>
              <a:t>- </a:t>
            </a:r>
            <a:r>
              <a:rPr lang="vi-VN" sz="2400" dirty="0">
                <a:latin typeface="Arial" pitchFamily="34" charset="0"/>
                <a:cs typeface="Arial" pitchFamily="34" charset="0"/>
              </a:rPr>
              <a:t>Mục tiêu của chủ nghĩa xã hội mà nhân dân ta xây dựng là vì con người, vì hạnh phúc và sự phát triển toàn diện của con người</a:t>
            </a:r>
            <a:endParaRPr lang="en-US" sz="2400" dirty="0">
              <a:latin typeface="Arial" pitchFamily="34" charset="0"/>
              <a:cs typeface="Arial" pitchFamily="34" charset="0"/>
            </a:endParaRPr>
          </a:p>
          <a:p>
            <a:pPr marR="0" algn="just">
              <a:lnSpc>
                <a:spcPct val="150000"/>
              </a:lnSpc>
              <a:spcBef>
                <a:spcPts val="600"/>
              </a:spcBef>
              <a:spcAft>
                <a:spcPts val="600"/>
              </a:spcAft>
              <a:buFontTx/>
              <a:buChar char="-"/>
            </a:pPr>
            <a:r>
              <a:rPr lang="nl-NL" sz="2400" dirty="0" smtClean="0">
                <a:solidFill>
                  <a:srgbClr val="000000"/>
                </a:solidFill>
                <a:highlight>
                  <a:srgbClr val="FFFFFF"/>
                </a:highlight>
                <a:latin typeface="Arial" pitchFamily="34" charset="0"/>
                <a:ea typeface="Calibri"/>
                <a:cs typeface="Arial" pitchFamily="34" charset="0"/>
              </a:rPr>
              <a:t>Xây </a:t>
            </a:r>
            <a:r>
              <a:rPr lang="nl-NL" sz="2400" dirty="0">
                <a:solidFill>
                  <a:srgbClr val="000000"/>
                </a:solidFill>
                <a:highlight>
                  <a:srgbClr val="FFFFFF"/>
                </a:highlight>
                <a:latin typeface="Arial" pitchFamily="34" charset="0"/>
                <a:ea typeface="Calibri"/>
                <a:cs typeface="Arial" pitchFamily="34" charset="0"/>
              </a:rPr>
              <a:t>dựng con người Việt Nam giàu lòng yêu nước, có ý thức làm chủ và trách nhiệm công dân; có tri thức, sức khoẻ, lao động giỏi; có văn hoá, nghĩa tình; có tinh thần quốc tế chân chính. </a:t>
            </a:r>
            <a:endParaRPr lang="en-US" sz="2400" dirty="0" smtClean="0">
              <a:highlight>
                <a:srgbClr val="FFFFFF"/>
              </a:highlight>
              <a:latin typeface="Arial" pitchFamily="34" charset="0"/>
              <a:ea typeface="Calibri"/>
              <a:cs typeface="Arial" pitchFamily="34" charset="0"/>
            </a:endParaRPr>
          </a:p>
          <a:p>
            <a:pPr marR="0" algn="just">
              <a:lnSpc>
                <a:spcPct val="150000"/>
              </a:lnSpc>
              <a:spcBef>
                <a:spcPts val="600"/>
              </a:spcBef>
              <a:spcAft>
                <a:spcPts val="600"/>
              </a:spcAft>
              <a:buFontTx/>
              <a:buChar char="-"/>
            </a:pPr>
            <a:r>
              <a:rPr lang="nl-NL" sz="2400" dirty="0" smtClean="0">
                <a:solidFill>
                  <a:srgbClr val="000000"/>
                </a:solidFill>
                <a:highlight>
                  <a:srgbClr val="FFFFFF"/>
                </a:highlight>
                <a:latin typeface="Arial" pitchFamily="34" charset="0"/>
                <a:ea typeface="Calibri"/>
                <a:cs typeface="Arial" pitchFamily="34" charset="0"/>
              </a:rPr>
              <a:t>Kết </a:t>
            </a:r>
            <a:r>
              <a:rPr lang="nl-NL" sz="2400" dirty="0">
                <a:solidFill>
                  <a:srgbClr val="000000"/>
                </a:solidFill>
                <a:highlight>
                  <a:srgbClr val="FFFFFF"/>
                </a:highlight>
                <a:latin typeface="Arial" pitchFamily="34" charset="0"/>
                <a:ea typeface="Calibri"/>
                <a:cs typeface="Arial" pitchFamily="34" charset="0"/>
              </a:rPr>
              <a:t>hợp và phát huy đầy đủ vai trò của toàn bộ hệ thống chính trị và toàn xã hội, gia đình, nhà trường, từng cộng đồng dân cư trong việc chăm lo xây dựng con người có kỷ </a:t>
            </a:r>
            <a:r>
              <a:rPr lang="nl-NL" sz="2400" dirty="0" smtClean="0">
                <a:solidFill>
                  <a:srgbClr val="000000"/>
                </a:solidFill>
                <a:highlight>
                  <a:srgbClr val="FFFFFF"/>
                </a:highlight>
                <a:latin typeface="Arial" pitchFamily="34" charset="0"/>
                <a:ea typeface="Calibri"/>
                <a:cs typeface="Arial" pitchFamily="34" charset="0"/>
              </a:rPr>
              <a:t>luật, có năng suất và hiệu quả</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1554466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970494" y="-14567"/>
            <a:ext cx="6707841" cy="4640355"/>
          </a:xfrm>
          <a:prstGeom prst="rect">
            <a:avLst/>
          </a:prstGeom>
        </p:spPr>
      </p:pic>
      <p:pic>
        <p:nvPicPr>
          <p:cNvPr id="4" name="Picture 3"/>
          <p:cNvPicPr>
            <a:picLocks noChangeAspect="1"/>
          </p:cNvPicPr>
          <p:nvPr/>
        </p:nvPicPr>
        <p:blipFill>
          <a:blip r:embed="rId3"/>
          <a:stretch>
            <a:fillRect/>
          </a:stretch>
        </p:blipFill>
        <p:spPr>
          <a:xfrm>
            <a:off x="134471" y="1690688"/>
            <a:ext cx="6521823" cy="5046289"/>
          </a:xfrm>
          <a:prstGeom prst="rect">
            <a:avLst/>
          </a:prstGeom>
        </p:spPr>
      </p:pic>
      <p:sp>
        <p:nvSpPr>
          <p:cNvPr id="7" name="Cloud Callout 6"/>
          <p:cNvSpPr/>
          <p:nvPr/>
        </p:nvSpPr>
        <p:spPr>
          <a:xfrm>
            <a:off x="497541" y="1"/>
            <a:ext cx="5140699" cy="1500842"/>
          </a:xfrm>
          <a:prstGeom prst="cloudCallou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err="1">
                <a:solidFill>
                  <a:srgbClr val="FFFF00"/>
                </a:solidFill>
                <a:latin typeface="Tin"/>
              </a:rPr>
              <a:t>Hạnh</a:t>
            </a:r>
            <a:r>
              <a:rPr lang="en-US" sz="2400" b="1" i="1" dirty="0">
                <a:solidFill>
                  <a:srgbClr val="FFFF00"/>
                </a:solidFill>
                <a:latin typeface="Tin"/>
              </a:rPr>
              <a:t> </a:t>
            </a:r>
            <a:r>
              <a:rPr lang="en-US" sz="2400" b="1" i="1" dirty="0" err="1">
                <a:solidFill>
                  <a:srgbClr val="FFFF00"/>
                </a:solidFill>
                <a:latin typeface="Tin"/>
              </a:rPr>
              <a:t>phúc</a:t>
            </a:r>
            <a:r>
              <a:rPr lang="en-US" sz="2400" b="1" i="1" dirty="0">
                <a:solidFill>
                  <a:srgbClr val="FFFF00"/>
                </a:solidFill>
                <a:latin typeface="Tin"/>
              </a:rPr>
              <a:t> </a:t>
            </a:r>
            <a:r>
              <a:rPr lang="en-US" sz="2400" b="1" i="1" dirty="0" err="1">
                <a:solidFill>
                  <a:srgbClr val="FFFF00"/>
                </a:solidFill>
                <a:latin typeface="Tin"/>
              </a:rPr>
              <a:t>có</a:t>
            </a:r>
            <a:r>
              <a:rPr lang="en-US" sz="2400" b="1" i="1" dirty="0">
                <a:solidFill>
                  <a:srgbClr val="FFFF00"/>
                </a:solidFill>
                <a:latin typeface="Tin"/>
              </a:rPr>
              <a:t> </a:t>
            </a:r>
            <a:r>
              <a:rPr lang="en-US" sz="2400" b="1" i="1" dirty="0" err="1">
                <a:solidFill>
                  <a:srgbClr val="FFFF00"/>
                </a:solidFill>
                <a:latin typeface="Tin"/>
              </a:rPr>
              <a:t>được</a:t>
            </a:r>
            <a:r>
              <a:rPr lang="en-US" sz="2400" b="1" i="1" dirty="0">
                <a:solidFill>
                  <a:srgbClr val="FFFF00"/>
                </a:solidFill>
                <a:latin typeface="Tin"/>
              </a:rPr>
              <a:t> </a:t>
            </a:r>
            <a:r>
              <a:rPr lang="en-US" sz="2400" b="1" i="1" dirty="0" err="1">
                <a:solidFill>
                  <a:srgbClr val="FFFF00"/>
                </a:solidFill>
                <a:latin typeface="Tin"/>
              </a:rPr>
              <a:t>bằng</a:t>
            </a:r>
            <a:r>
              <a:rPr lang="en-US" sz="2400" b="1" i="1" dirty="0">
                <a:solidFill>
                  <a:srgbClr val="FFFF00"/>
                </a:solidFill>
                <a:latin typeface="Tin"/>
              </a:rPr>
              <a:t> </a:t>
            </a:r>
            <a:r>
              <a:rPr lang="en-US" sz="2400" b="1" i="1" dirty="0" err="1">
                <a:solidFill>
                  <a:srgbClr val="FFFF00"/>
                </a:solidFill>
                <a:latin typeface="Tin"/>
              </a:rPr>
              <a:t>cách</a:t>
            </a:r>
            <a:r>
              <a:rPr lang="en-US" sz="2400" b="1" i="1" dirty="0">
                <a:solidFill>
                  <a:srgbClr val="FFFF00"/>
                </a:solidFill>
                <a:latin typeface="Tin"/>
              </a:rPr>
              <a:t> </a:t>
            </a:r>
            <a:r>
              <a:rPr lang="en-US" sz="2400" b="1" i="1" dirty="0" err="1" smtClean="0">
                <a:solidFill>
                  <a:srgbClr val="FFFF00"/>
                </a:solidFill>
                <a:latin typeface="Tin"/>
              </a:rPr>
              <a:t>nào</a:t>
            </a:r>
            <a:r>
              <a:rPr lang="en-US" sz="2400" b="1" i="1" dirty="0" smtClean="0">
                <a:solidFill>
                  <a:srgbClr val="FFFF00"/>
                </a:solidFill>
                <a:latin typeface="Tin"/>
              </a:rPr>
              <a:t>?</a:t>
            </a:r>
            <a:endParaRPr lang="en-US" sz="2400" dirty="0">
              <a:solidFill>
                <a:srgbClr val="FFFF00"/>
              </a:solidFill>
            </a:endParaRPr>
          </a:p>
        </p:txBody>
      </p:sp>
      <p:sp>
        <p:nvSpPr>
          <p:cNvPr id="8" name="Explosion 2 7"/>
          <p:cNvSpPr/>
          <p:nvPr/>
        </p:nvSpPr>
        <p:spPr>
          <a:xfrm>
            <a:off x="6777318" y="4491318"/>
            <a:ext cx="5492000" cy="2245659"/>
          </a:xfrm>
          <a:prstGeom prst="irregularSeal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1" dirty="0" err="1">
                <a:solidFill>
                  <a:schemeClr val="tx1"/>
                </a:solidFill>
                <a:latin typeface="Tin"/>
              </a:rPr>
              <a:t>Làm</a:t>
            </a:r>
            <a:r>
              <a:rPr lang="en-US" sz="2000" b="1" i="1" dirty="0">
                <a:solidFill>
                  <a:schemeClr val="tx1"/>
                </a:solidFill>
                <a:latin typeface="Tin"/>
              </a:rPr>
              <a:t> </a:t>
            </a:r>
            <a:r>
              <a:rPr lang="en-US" sz="2000" b="1" i="1" dirty="0" err="1">
                <a:solidFill>
                  <a:schemeClr val="tx1"/>
                </a:solidFill>
                <a:latin typeface="Tin"/>
              </a:rPr>
              <a:t>sao</a:t>
            </a:r>
            <a:r>
              <a:rPr lang="en-US" sz="2000" b="1" i="1" dirty="0">
                <a:solidFill>
                  <a:schemeClr val="tx1"/>
                </a:solidFill>
                <a:latin typeface="Tin"/>
              </a:rPr>
              <a:t> </a:t>
            </a:r>
            <a:r>
              <a:rPr lang="en-US" sz="2000" b="1" i="1" dirty="0" err="1">
                <a:solidFill>
                  <a:schemeClr val="tx1"/>
                </a:solidFill>
                <a:latin typeface="Tin"/>
              </a:rPr>
              <a:t>để</a:t>
            </a:r>
            <a:r>
              <a:rPr lang="en-US" sz="2000" b="1" i="1" dirty="0">
                <a:solidFill>
                  <a:schemeClr val="tx1"/>
                </a:solidFill>
                <a:latin typeface="Tin"/>
              </a:rPr>
              <a:t> con </a:t>
            </a:r>
            <a:r>
              <a:rPr lang="en-US" sz="2000" b="1" i="1" dirty="0" err="1">
                <a:solidFill>
                  <a:schemeClr val="tx1"/>
                </a:solidFill>
                <a:latin typeface="Tin"/>
              </a:rPr>
              <a:t>người</a:t>
            </a:r>
            <a:r>
              <a:rPr lang="en-US" sz="2000" b="1" i="1" dirty="0">
                <a:solidFill>
                  <a:schemeClr val="tx1"/>
                </a:solidFill>
                <a:latin typeface="Tin"/>
              </a:rPr>
              <a:t> </a:t>
            </a:r>
            <a:r>
              <a:rPr lang="en-US" sz="2000" b="1" i="1" dirty="0" err="1">
                <a:solidFill>
                  <a:schemeClr val="tx1"/>
                </a:solidFill>
                <a:latin typeface="Tin"/>
              </a:rPr>
              <a:t>có</a:t>
            </a:r>
            <a:r>
              <a:rPr lang="en-US" sz="2000" b="1" i="1" dirty="0">
                <a:solidFill>
                  <a:schemeClr val="tx1"/>
                </a:solidFill>
                <a:latin typeface="Tin"/>
              </a:rPr>
              <a:t> </a:t>
            </a:r>
            <a:r>
              <a:rPr lang="en-US" sz="2000" b="1" i="1" dirty="0" err="1">
                <a:solidFill>
                  <a:schemeClr val="tx1"/>
                </a:solidFill>
                <a:latin typeface="Tin"/>
              </a:rPr>
              <a:t>thể</a:t>
            </a:r>
            <a:r>
              <a:rPr lang="en-US" sz="2000" b="1" i="1" dirty="0">
                <a:solidFill>
                  <a:schemeClr val="tx1"/>
                </a:solidFill>
                <a:latin typeface="Tin"/>
              </a:rPr>
              <a:t> </a:t>
            </a:r>
            <a:r>
              <a:rPr lang="en-US" sz="2000" b="1" i="1" dirty="0" err="1">
                <a:solidFill>
                  <a:schemeClr val="tx1"/>
                </a:solidFill>
                <a:latin typeface="Tin"/>
              </a:rPr>
              <a:t>phát</a:t>
            </a:r>
            <a:r>
              <a:rPr lang="en-US" sz="2000" b="1" i="1" dirty="0">
                <a:solidFill>
                  <a:schemeClr val="tx1"/>
                </a:solidFill>
                <a:latin typeface="Tin"/>
              </a:rPr>
              <a:t> </a:t>
            </a:r>
            <a:r>
              <a:rPr lang="en-US" sz="2000" b="1" i="1" dirty="0" err="1">
                <a:solidFill>
                  <a:schemeClr val="tx1"/>
                </a:solidFill>
                <a:latin typeface="Tin"/>
              </a:rPr>
              <a:t>triển</a:t>
            </a:r>
            <a:r>
              <a:rPr lang="en-US" sz="2000" b="1" i="1" dirty="0">
                <a:solidFill>
                  <a:schemeClr val="tx1"/>
                </a:solidFill>
                <a:latin typeface="Tin"/>
              </a:rPr>
              <a:t> </a:t>
            </a:r>
            <a:r>
              <a:rPr lang="en-US" sz="2000" b="1" i="1" dirty="0" err="1">
                <a:solidFill>
                  <a:schemeClr val="tx1"/>
                </a:solidFill>
                <a:latin typeface="Tin"/>
              </a:rPr>
              <a:t>toàn</a:t>
            </a:r>
            <a:r>
              <a:rPr lang="en-US" sz="2000" b="1" i="1" dirty="0">
                <a:solidFill>
                  <a:schemeClr val="tx1"/>
                </a:solidFill>
                <a:latin typeface="Tin"/>
              </a:rPr>
              <a:t> </a:t>
            </a:r>
            <a:r>
              <a:rPr lang="en-US" sz="2000" b="1" i="1" dirty="0" err="1">
                <a:solidFill>
                  <a:schemeClr val="tx1"/>
                </a:solidFill>
                <a:latin typeface="Tin"/>
              </a:rPr>
              <a:t>diện</a:t>
            </a:r>
            <a:r>
              <a:rPr lang="en-US" sz="2000" b="1" i="1" dirty="0">
                <a:solidFill>
                  <a:schemeClr val="tx1"/>
                </a:solidFill>
                <a:latin typeface="Tin"/>
              </a:rPr>
              <a:t>????</a:t>
            </a:r>
            <a:endParaRPr lang="en-US" sz="2000" dirty="0">
              <a:solidFill>
                <a:schemeClr val="tx1"/>
              </a:solidFill>
            </a:endParaRPr>
          </a:p>
        </p:txBody>
      </p:sp>
    </p:spTree>
    <p:extLst>
      <p:ext uri="{BB962C8B-B14F-4D97-AF65-F5344CB8AC3E}">
        <p14:creationId xmlns:p14="http://schemas.microsoft.com/office/powerpoint/2010/main" val="241242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par>
                                <p:cTn id="10" presetID="55"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strVal val="#ppt_w*0.70"/>
                                          </p:val>
                                        </p:tav>
                                        <p:tav tm="100000">
                                          <p:val>
                                            <p:strVal val="#ppt_w"/>
                                          </p:val>
                                        </p:tav>
                                      </p:tavLst>
                                    </p:anim>
                                    <p:anim calcmode="lin" valueType="num">
                                      <p:cBhvr>
                                        <p:cTn id="13" dur="1000" fill="hold"/>
                                        <p:tgtEl>
                                          <p:spTgt spid="5"/>
                                        </p:tgtEl>
                                        <p:attrNameLst>
                                          <p:attrName>ppt_h</p:attrName>
                                        </p:attrNameLst>
                                      </p:cBhvr>
                                      <p:tavLst>
                                        <p:tav tm="0">
                                          <p:val>
                                            <p:strVal val="#ppt_h"/>
                                          </p:val>
                                        </p:tav>
                                        <p:tav tm="100000">
                                          <p:val>
                                            <p:strVal val="#ppt_h"/>
                                          </p:val>
                                        </p:tav>
                                      </p:tavLst>
                                    </p:anim>
                                    <p:animEffect transition="in" filter="fade">
                                      <p:cBhvr>
                                        <p:cTn id="14" dur="1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20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412" y="365126"/>
            <a:ext cx="10950388" cy="845110"/>
          </a:xfrm>
          <a:solidFill>
            <a:srgbClr val="C00000"/>
          </a:solidFill>
        </p:spPr>
        <p:txBody>
          <a:bodyPr>
            <a:noAutofit/>
          </a:bodyPr>
          <a:lstStyle/>
          <a:p>
            <a:r>
              <a:rPr lang="nl-NL" sz="3200" b="1" i="1" dirty="0" smtClean="0">
                <a:solidFill>
                  <a:schemeClr val="bg1"/>
                </a:solidFill>
              </a:rPr>
              <a:t>6</a:t>
            </a:r>
            <a:r>
              <a:rPr lang="nl-NL" sz="3200" b="1" i="1" dirty="0">
                <a:solidFill>
                  <a:schemeClr val="bg1"/>
                </a:solidFill>
              </a:rPr>
              <a:t>. Các dân tộc trong cộng đồng Việt Nam bình đẳng, đoàn kết, tôn trọng và giúp đỡ nhau cùng phát </a:t>
            </a:r>
            <a:r>
              <a:rPr lang="nl-NL" sz="3200" b="1" i="1" dirty="0" smtClean="0">
                <a:solidFill>
                  <a:schemeClr val="bg1"/>
                </a:solidFill>
              </a:rPr>
              <a:t>triển</a:t>
            </a:r>
            <a:endParaRPr lang="en-US" sz="3200" b="1" dirty="0">
              <a:solidFill>
                <a:schemeClr val="bg1"/>
              </a:solidFill>
            </a:endParaRPr>
          </a:p>
        </p:txBody>
      </p:sp>
      <p:sp>
        <p:nvSpPr>
          <p:cNvPr id="3" name="Content Placeholder 2"/>
          <p:cNvSpPr>
            <a:spLocks noGrp="1"/>
          </p:cNvSpPr>
          <p:nvPr>
            <p:ph idx="1"/>
          </p:nvPr>
        </p:nvSpPr>
        <p:spPr>
          <a:xfrm>
            <a:off x="406380" y="1366885"/>
            <a:ext cx="11158818" cy="2148210"/>
          </a:xfrm>
        </p:spPr>
        <p:txBody>
          <a:bodyPr>
            <a:noAutofit/>
          </a:bodyPr>
          <a:lstStyle/>
          <a:p>
            <a:pPr marL="0" marR="0" indent="0" algn="just">
              <a:lnSpc>
                <a:spcPct val="150000"/>
              </a:lnSpc>
              <a:spcBef>
                <a:spcPts val="600"/>
              </a:spcBef>
              <a:spcAft>
                <a:spcPts val="600"/>
              </a:spcAft>
              <a:buNone/>
            </a:pPr>
            <a:r>
              <a:rPr lang="nl-NL" dirty="0" smtClean="0"/>
              <a:t>	</a:t>
            </a:r>
            <a:r>
              <a:rPr lang="pl-PL" dirty="0">
                <a:solidFill>
                  <a:srgbClr val="000000"/>
                </a:solidFill>
                <a:highlight>
                  <a:srgbClr val="FFFFFF"/>
                </a:highlight>
                <a:latin typeface="Times New Roman"/>
                <a:ea typeface="Calibri"/>
                <a:cs typeface="Times New Roman"/>
              </a:rPr>
              <a:t>Đoàn kết các dân tộc có vị trí chiến lược cơ bản, lâu dài trong sự nghiệp cách mạng Việt Nam; là nguồn sức mạnh, động lực chủ yếu và là nhân tố bền vững có ý nghĩa quyết định thắng lợi của sự nghiệp cách mạng.</a:t>
            </a:r>
            <a:endParaRPr lang="en-US" dirty="0">
              <a:latin typeface="Times New Roman"/>
              <a:ea typeface="Calibri"/>
              <a:cs typeface="Times New Roman"/>
            </a:endParaRPr>
          </a:p>
          <a:p>
            <a:endParaRPr lang="en-US" dirty="0"/>
          </a:p>
        </p:txBody>
      </p:sp>
      <p:pic>
        <p:nvPicPr>
          <p:cNvPr id="4" name="Picture 3"/>
          <p:cNvPicPr>
            <a:picLocks noChangeAspect="1"/>
          </p:cNvPicPr>
          <p:nvPr/>
        </p:nvPicPr>
        <p:blipFill>
          <a:blip r:embed="rId2"/>
          <a:stretch>
            <a:fillRect/>
          </a:stretch>
        </p:blipFill>
        <p:spPr>
          <a:xfrm>
            <a:off x="0" y="3918856"/>
            <a:ext cx="5574926" cy="2939143"/>
          </a:xfrm>
          <a:prstGeom prst="rect">
            <a:avLst/>
          </a:prstGeom>
        </p:spPr>
      </p:pic>
      <p:pic>
        <p:nvPicPr>
          <p:cNvPr id="5" name="Picture 4"/>
          <p:cNvPicPr>
            <a:picLocks noChangeAspect="1"/>
          </p:cNvPicPr>
          <p:nvPr/>
        </p:nvPicPr>
        <p:blipFill>
          <a:blip r:embed="rId3"/>
          <a:stretch>
            <a:fillRect/>
          </a:stretch>
        </p:blipFill>
        <p:spPr>
          <a:xfrm>
            <a:off x="5878606" y="4120738"/>
            <a:ext cx="5912223" cy="2737963"/>
          </a:xfrm>
          <a:prstGeom prst="rect">
            <a:avLst/>
          </a:prstGeom>
        </p:spPr>
      </p:pic>
    </p:spTree>
    <p:extLst>
      <p:ext uri="{BB962C8B-B14F-4D97-AF65-F5344CB8AC3E}">
        <p14:creationId xmlns:p14="http://schemas.microsoft.com/office/powerpoint/2010/main" val="373296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Effect transition="in" filter="fade">
                                      <p:cBhvr>
                                        <p:cTn id="26" dur="1000"/>
                                        <p:tgtEl>
                                          <p:spTgt spid="3">
                                            <p:txEl>
                                              <p:pRg st="0" end="0"/>
                                            </p:txEl>
                                          </p:spTgt>
                                        </p:tgtEl>
                                      </p:cBhvr>
                                    </p:animEffect>
                                    <p:anim calcmode="lin" valueType="num">
                                      <p:cBhvr>
                                        <p:cTn id="2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416859" y="365125"/>
            <a:ext cx="10936941" cy="885451"/>
          </a:xfrm>
          <a:solidFill>
            <a:srgbClr val="C00000"/>
          </a:solidFill>
        </p:spPr>
        <p:txBody>
          <a:bodyPr>
            <a:noAutofit/>
          </a:bodyPr>
          <a:lstStyle/>
          <a:p>
            <a:r>
              <a:rPr lang="nl-NL" sz="3200" b="1" i="1" dirty="0" smtClean="0">
                <a:solidFill>
                  <a:schemeClr val="bg1"/>
                </a:solidFill>
              </a:rPr>
              <a:t>7</a:t>
            </a:r>
            <a:r>
              <a:rPr lang="nl-NL" sz="3200" b="1" i="1" dirty="0">
                <a:solidFill>
                  <a:schemeClr val="bg1"/>
                </a:solidFill>
              </a:rPr>
              <a:t>. Có Nhà nước pháp quyền xã hội chủ nghĩa của nhân dân, do nhân dân, vì nhân dân do Đảng Cộng sản lãnh </a:t>
            </a:r>
            <a:r>
              <a:rPr lang="nl-NL" sz="3200" b="1" i="1" dirty="0" smtClean="0">
                <a:solidFill>
                  <a:schemeClr val="bg1"/>
                </a:solidFill>
              </a:rPr>
              <a:t>đạo</a:t>
            </a:r>
            <a:endParaRPr lang="en-US" sz="3200" b="1" dirty="0">
              <a:solidFill>
                <a:schemeClr val="bg1"/>
              </a:solidFill>
            </a:endParaRPr>
          </a:p>
        </p:txBody>
      </p:sp>
      <p:sp>
        <p:nvSpPr>
          <p:cNvPr id="3" name="Content Placeholder 2"/>
          <p:cNvSpPr>
            <a:spLocks noGrp="1"/>
          </p:cNvSpPr>
          <p:nvPr>
            <p:ph idx="1"/>
          </p:nvPr>
        </p:nvSpPr>
        <p:spPr/>
        <p:txBody>
          <a:bodyPr/>
          <a:lstStyle/>
          <a:p>
            <a:pPr marL="0" indent="0">
              <a:buNone/>
            </a:pPr>
            <a:r>
              <a:rPr lang="nl-NL" dirty="0" smtClean="0"/>
              <a:t>	- </a:t>
            </a:r>
            <a:r>
              <a:rPr lang="pl-PL" dirty="0">
                <a:solidFill>
                  <a:srgbClr val="000000"/>
                </a:solidFill>
                <a:highlight>
                  <a:srgbClr val="FFFFFF"/>
                </a:highlight>
                <a:latin typeface="Times New Roman"/>
                <a:ea typeface="Calibri"/>
              </a:rPr>
              <a:t>Nhà nước pháp quyền xã hội chủ nghĩa Việt Nam là Nhà nước của nhân dân, do nhân dân, vì nhân dân, thể hiện quyền làm chủ của nhân dân; tổ chức và hoạt động trên cơ sở Hiến pháp, tôn trọng và bảo vệ Hiến pháp. Nhà nước quản lý xã hội bằng pháp luật, bảo đảm vị trí tối thượng của pháp luật trong đời sống xã </a:t>
            </a:r>
            <a:r>
              <a:rPr lang="pl-PL" dirty="0" smtClean="0">
                <a:solidFill>
                  <a:srgbClr val="000000"/>
                </a:solidFill>
                <a:highlight>
                  <a:srgbClr val="FFFFFF"/>
                </a:highlight>
                <a:latin typeface="Times New Roman"/>
                <a:ea typeface="Calibri"/>
              </a:rPr>
              <a:t>hội</a:t>
            </a:r>
            <a:r>
              <a:rPr lang="en-US" dirty="0" smtClean="0">
                <a:solidFill>
                  <a:srgbClr val="000000"/>
                </a:solidFill>
                <a:highlight>
                  <a:srgbClr val="FFFFFF"/>
                </a:highlight>
                <a:latin typeface="Times New Roman"/>
                <a:ea typeface="Calibri"/>
              </a:rPr>
              <a:t>.</a:t>
            </a:r>
            <a:endParaRPr lang="en-US" dirty="0"/>
          </a:p>
          <a:p>
            <a:pPr marL="0" indent="0">
              <a:buNone/>
            </a:pPr>
            <a:r>
              <a:rPr lang="nl-NL" dirty="0" smtClean="0"/>
              <a:t>	- </a:t>
            </a:r>
            <a:r>
              <a:rPr lang="pl-PL" dirty="0">
                <a:solidFill>
                  <a:srgbClr val="000000"/>
                </a:solidFill>
                <a:highlight>
                  <a:srgbClr val="FFFFFF"/>
                </a:highlight>
                <a:latin typeface="Times New Roman"/>
                <a:ea typeface="Calibri"/>
              </a:rPr>
              <a:t>Trong tổ chức và hoạt động của Nhà nước, phải thực hiện dân chủ, tuân thủ các nguyên tắc pháp quyền và phải tạo ra sự chuyển biến tích cực, đạt kết quả cao hơn</a:t>
            </a:r>
            <a:endParaRPr lang="en-US" dirty="0"/>
          </a:p>
        </p:txBody>
      </p:sp>
    </p:spTree>
    <p:extLst>
      <p:ext uri="{BB962C8B-B14F-4D97-AF65-F5344CB8AC3E}">
        <p14:creationId xmlns:p14="http://schemas.microsoft.com/office/powerpoint/2010/main" val="115093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838200" y="365126"/>
            <a:ext cx="10322860" cy="818216"/>
          </a:xfrm>
          <a:solidFill>
            <a:srgbClr val="C00000"/>
          </a:solidFill>
        </p:spPr>
        <p:txBody>
          <a:bodyPr>
            <a:normAutofit fontScale="90000"/>
          </a:bodyPr>
          <a:lstStyle/>
          <a:p>
            <a:r>
              <a:rPr lang="nl-NL" sz="3600" b="1" i="1" dirty="0" smtClean="0">
                <a:solidFill>
                  <a:schemeClr val="bg1"/>
                </a:solidFill>
              </a:rPr>
              <a:t>8</a:t>
            </a:r>
            <a:r>
              <a:rPr lang="nl-NL" sz="3600" b="1" i="1" dirty="0">
                <a:solidFill>
                  <a:schemeClr val="bg1"/>
                </a:solidFill>
              </a:rPr>
              <a:t>. Có quan hệ hữu nghị và hợp tác với các nước trên thế </a:t>
            </a:r>
            <a:r>
              <a:rPr lang="nl-NL" sz="3600" b="1" i="1" dirty="0" smtClean="0">
                <a:solidFill>
                  <a:schemeClr val="bg1"/>
                </a:solidFill>
              </a:rPr>
              <a:t>giới</a:t>
            </a:r>
            <a:endParaRPr lang="en-US" sz="3600" b="1" dirty="0">
              <a:solidFill>
                <a:schemeClr val="bg1"/>
              </a:solidFill>
            </a:endParaRPr>
          </a:p>
        </p:txBody>
      </p:sp>
      <p:sp>
        <p:nvSpPr>
          <p:cNvPr id="3" name="Content Placeholder 2"/>
          <p:cNvSpPr>
            <a:spLocks noGrp="1"/>
          </p:cNvSpPr>
          <p:nvPr>
            <p:ph idx="1"/>
          </p:nvPr>
        </p:nvSpPr>
        <p:spPr>
          <a:xfrm>
            <a:off x="1174376" y="1858449"/>
            <a:ext cx="10515600" cy="4351338"/>
          </a:xfrm>
        </p:spPr>
        <p:txBody>
          <a:bodyPr/>
          <a:lstStyle/>
          <a:p>
            <a:pPr marL="0" indent="0" algn="just">
              <a:buNone/>
            </a:pPr>
            <a:r>
              <a:rPr lang="nl-NL" dirty="0" smtClean="0"/>
              <a:t>	- </a:t>
            </a:r>
            <a:r>
              <a:rPr lang="nl-NL" dirty="0">
                <a:solidFill>
                  <a:srgbClr val="000000"/>
                </a:solidFill>
                <a:highlight>
                  <a:srgbClr val="FFFFFF"/>
                </a:highlight>
                <a:ea typeface="Calibri"/>
              </a:rPr>
              <a:t>Phát triển quan hệ hữu nghị và hợp tác với các nước trên thế giới là yêu cầu khách quan, thể hiện bản chất của chế độ xã hội chủ </a:t>
            </a:r>
            <a:r>
              <a:rPr lang="nl-NL" dirty="0" smtClean="0">
                <a:solidFill>
                  <a:srgbClr val="000000"/>
                </a:solidFill>
                <a:highlight>
                  <a:srgbClr val="FFFFFF"/>
                </a:highlight>
                <a:ea typeface="Calibri"/>
              </a:rPr>
              <a:t>nghĩa</a:t>
            </a:r>
          </a:p>
          <a:p>
            <a:pPr marL="0" indent="0" algn="just">
              <a:buNone/>
            </a:pPr>
            <a:r>
              <a:rPr lang="en-US" dirty="0" smtClean="0"/>
              <a:t>	- </a:t>
            </a:r>
            <a:r>
              <a:rPr lang="nl-NL" dirty="0"/>
              <a:t>Đảng Cộng sản Việt Nam chủ trương thực hiện đường lối đối ngoại độc lập, tự chủ, hòa bình, hợp tác và phát triển; đa phương hóa, đa dạng hóa quan hệ, chủ động và tích cực hội nhập quốc tế</a:t>
            </a:r>
            <a:endParaRPr lang="en-US" dirty="0"/>
          </a:p>
        </p:txBody>
      </p:sp>
    </p:spTree>
    <p:extLst>
      <p:ext uri="{BB962C8B-B14F-4D97-AF65-F5344CB8AC3E}">
        <p14:creationId xmlns:p14="http://schemas.microsoft.com/office/powerpoint/2010/main" val="292781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83602" y="3993777"/>
            <a:ext cx="3423464" cy="1725426"/>
          </a:xfrm>
          <a:prstGeom prst="rect">
            <a:avLst/>
          </a:prstGeom>
        </p:spPr>
      </p:pic>
      <p:sp>
        <p:nvSpPr>
          <p:cNvPr id="3" name="Rectangle 2"/>
          <p:cNvSpPr/>
          <p:nvPr/>
        </p:nvSpPr>
        <p:spPr>
          <a:xfrm>
            <a:off x="9183197" y="5960640"/>
            <a:ext cx="2646878" cy="369332"/>
          </a:xfrm>
          <a:prstGeom prst="rect">
            <a:avLst/>
          </a:prstGeom>
        </p:spPr>
        <p:txBody>
          <a:bodyPr wrap="none">
            <a:spAutoFit/>
          </a:bodyPr>
          <a:lstStyle/>
          <a:p>
            <a:r>
              <a:rPr lang="en-US" b="1" dirty="0" err="1">
                <a:solidFill>
                  <a:srgbClr val="202122"/>
                </a:solidFill>
                <a:latin typeface="Arial" panose="020B0604020202020204" pitchFamily="34" charset="0"/>
              </a:rPr>
              <a:t>Cộng</a:t>
            </a:r>
            <a:r>
              <a:rPr lang="en-US" b="1" dirty="0">
                <a:solidFill>
                  <a:srgbClr val="202122"/>
                </a:solidFill>
                <a:latin typeface="Arial" panose="020B0604020202020204" pitchFamily="34" charset="0"/>
              </a:rPr>
              <a:t> </a:t>
            </a:r>
            <a:r>
              <a:rPr lang="en-US" b="1" dirty="0" err="1">
                <a:solidFill>
                  <a:srgbClr val="202122"/>
                </a:solidFill>
                <a:latin typeface="Arial" panose="020B0604020202020204" pitchFamily="34" charset="0"/>
              </a:rPr>
              <a:t>hòa</a:t>
            </a:r>
            <a:r>
              <a:rPr lang="en-US" b="1" dirty="0">
                <a:solidFill>
                  <a:srgbClr val="202122"/>
                </a:solidFill>
                <a:latin typeface="Arial" panose="020B0604020202020204" pitchFamily="34" charset="0"/>
              </a:rPr>
              <a:t> Nam Sudan</a:t>
            </a:r>
            <a:r>
              <a:rPr lang="en-US" dirty="0">
                <a:solidFill>
                  <a:srgbClr val="202122"/>
                </a:solidFill>
                <a:latin typeface="Arial" panose="020B0604020202020204" pitchFamily="34" charset="0"/>
              </a:rPr>
              <a:t>,</a:t>
            </a:r>
            <a:endParaRPr lang="en-US" dirty="0"/>
          </a:p>
        </p:txBody>
      </p:sp>
      <p:sp>
        <p:nvSpPr>
          <p:cNvPr id="8" name="Rectangle 7"/>
          <p:cNvSpPr/>
          <p:nvPr/>
        </p:nvSpPr>
        <p:spPr>
          <a:xfrm>
            <a:off x="6996070" y="4856490"/>
            <a:ext cx="1287532" cy="369332"/>
          </a:xfrm>
          <a:prstGeom prst="rect">
            <a:avLst/>
          </a:prstGeom>
        </p:spPr>
        <p:txBody>
          <a:bodyPr wrap="none">
            <a:spAutoFit/>
          </a:bodyPr>
          <a:lstStyle/>
          <a:p>
            <a:r>
              <a:rPr lang="en-US" dirty="0">
                <a:solidFill>
                  <a:srgbClr val="0B0080"/>
                </a:solidFill>
                <a:latin typeface="Arial" panose="020B0604020202020204" pitchFamily="34" charset="0"/>
                <a:hlinkClick r:id="rId3" tooltip="21 tháng 2"/>
              </a:rPr>
              <a:t>21/2</a:t>
            </a:r>
            <a:r>
              <a:rPr lang="en-US" dirty="0">
                <a:solidFill>
                  <a:srgbClr val="202122"/>
                </a:solidFill>
                <a:latin typeface="Arial" panose="020B0604020202020204" pitchFamily="34" charset="0"/>
              </a:rPr>
              <a:t>/</a:t>
            </a:r>
            <a:r>
              <a:rPr lang="en-US" dirty="0">
                <a:solidFill>
                  <a:srgbClr val="0B0080"/>
                </a:solidFill>
                <a:latin typeface="Arial" panose="020B0604020202020204" pitchFamily="34" charset="0"/>
                <a:hlinkClick r:id="rId4" tooltip="2019"/>
              </a:rPr>
              <a:t>2019</a:t>
            </a:r>
            <a:r>
              <a:rPr lang="en-US" dirty="0">
                <a:solidFill>
                  <a:srgbClr val="202122"/>
                </a:solidFill>
                <a:latin typeface="Arial" panose="020B0604020202020204" pitchFamily="34" charset="0"/>
              </a:rPr>
              <a:t>)</a:t>
            </a:r>
            <a:endParaRPr lang="en-US" dirty="0"/>
          </a:p>
        </p:txBody>
      </p:sp>
      <p:pic>
        <p:nvPicPr>
          <p:cNvPr id="9" name="Picture 8"/>
          <p:cNvPicPr>
            <a:picLocks noChangeAspect="1"/>
          </p:cNvPicPr>
          <p:nvPr/>
        </p:nvPicPr>
        <p:blipFill>
          <a:blip r:embed="rId5"/>
          <a:stretch>
            <a:fillRect/>
          </a:stretch>
        </p:blipFill>
        <p:spPr>
          <a:xfrm>
            <a:off x="0" y="2030414"/>
            <a:ext cx="3911322" cy="2608821"/>
          </a:xfrm>
          <a:prstGeom prst="rect">
            <a:avLst/>
          </a:prstGeom>
        </p:spPr>
      </p:pic>
      <p:sp>
        <p:nvSpPr>
          <p:cNvPr id="10" name="Rectangle 9"/>
          <p:cNvSpPr/>
          <p:nvPr/>
        </p:nvSpPr>
        <p:spPr>
          <a:xfrm>
            <a:off x="745073" y="4856490"/>
            <a:ext cx="2484398" cy="369332"/>
          </a:xfrm>
          <a:prstGeom prst="rect">
            <a:avLst/>
          </a:prstGeom>
        </p:spPr>
        <p:txBody>
          <a:bodyPr wrap="none">
            <a:spAutoFit/>
          </a:bodyPr>
          <a:lstStyle/>
          <a:p>
            <a:r>
              <a:rPr lang="en-US" dirty="0" err="1" smtClean="0">
                <a:solidFill>
                  <a:srgbClr val="202122"/>
                </a:solidFill>
                <a:latin typeface="Arial" panose="020B0604020202020204" pitchFamily="34" charset="0"/>
              </a:rPr>
              <a:t>Trung</a:t>
            </a:r>
            <a:r>
              <a:rPr lang="en-US" dirty="0" smtClean="0">
                <a:solidFill>
                  <a:srgbClr val="202122"/>
                </a:solidFill>
                <a:latin typeface="Arial" panose="020B0604020202020204" pitchFamily="34" charset="0"/>
              </a:rPr>
              <a:t> Quốc:18/1/1950</a:t>
            </a:r>
            <a:endParaRPr lang="en-US" dirty="0"/>
          </a:p>
        </p:txBody>
      </p:sp>
      <p:pic>
        <p:nvPicPr>
          <p:cNvPr id="13" name="Picture 12"/>
          <p:cNvPicPr>
            <a:picLocks noChangeAspect="1"/>
          </p:cNvPicPr>
          <p:nvPr/>
        </p:nvPicPr>
        <p:blipFill>
          <a:blip r:embed="rId6"/>
          <a:stretch>
            <a:fillRect/>
          </a:stretch>
        </p:blipFill>
        <p:spPr>
          <a:xfrm>
            <a:off x="4182572" y="0"/>
            <a:ext cx="5000625" cy="3314700"/>
          </a:xfrm>
          <a:prstGeom prst="rect">
            <a:avLst/>
          </a:prstGeom>
        </p:spPr>
      </p:pic>
    </p:spTree>
    <p:extLst>
      <p:ext uri="{BB962C8B-B14F-4D97-AF65-F5344CB8AC3E}">
        <p14:creationId xmlns:p14="http://schemas.microsoft.com/office/powerpoint/2010/main" val="106700520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282" y="365126"/>
            <a:ext cx="11631706" cy="683746"/>
          </a:xfrm>
          <a:solidFill>
            <a:srgbClr val="00B050"/>
          </a:solidFill>
        </p:spPr>
        <p:txBody>
          <a:bodyPr>
            <a:normAutofit fontScale="90000"/>
          </a:bodyPr>
          <a:lstStyle/>
          <a:p>
            <a:r>
              <a:rPr lang="nl-NL" sz="3600" b="1" dirty="0">
                <a:solidFill>
                  <a:schemeClr val="bg1"/>
                </a:solidFill>
              </a:rPr>
              <a:t>II. PHƯƠNG HƯỚNG XÂY DỰNG CHỦ NGHĨA XÃ HỘI Ở VIỆT NAM</a:t>
            </a:r>
            <a:endParaRPr lang="en-US" sz="3600" dirty="0">
              <a:solidFill>
                <a:schemeClr val="bg1"/>
              </a:solidFill>
            </a:endParaRPr>
          </a:p>
        </p:txBody>
      </p:sp>
      <p:sp>
        <p:nvSpPr>
          <p:cNvPr id="3" name="Content Placeholder 2"/>
          <p:cNvSpPr>
            <a:spLocks noGrp="1"/>
          </p:cNvSpPr>
          <p:nvPr>
            <p:ph idx="1"/>
          </p:nvPr>
        </p:nvSpPr>
        <p:spPr>
          <a:xfrm>
            <a:off x="600694" y="1113105"/>
            <a:ext cx="11322132" cy="5548952"/>
          </a:xfrm>
        </p:spPr>
        <p:txBody>
          <a:bodyPr>
            <a:noAutofit/>
          </a:bodyPr>
          <a:lstStyle/>
          <a:p>
            <a:r>
              <a:rPr lang="nl-NL" sz="2400" i="1" dirty="0" smtClean="0"/>
              <a:t>1</a:t>
            </a:r>
            <a:r>
              <a:rPr lang="nl-NL" sz="2400" i="1" dirty="0"/>
              <a:t>. Đẩy mạnh công nghiệp hóa, hiện đại hóa đất nước gắn với phát triển kinh tế tri thức, bảo vệ tài nguyên, môi </a:t>
            </a:r>
            <a:r>
              <a:rPr lang="nl-NL" sz="2400" i="1" dirty="0" smtClean="0"/>
              <a:t>trường</a:t>
            </a:r>
          </a:p>
          <a:p>
            <a:r>
              <a:rPr lang="nl-NL" sz="2400" i="1" dirty="0" smtClean="0"/>
              <a:t>2</a:t>
            </a:r>
            <a:r>
              <a:rPr lang="nl-NL" sz="2400" i="1" dirty="0"/>
              <a:t>. Phát triển nền kinh tế thị trường định hướng xã hội chủ nghĩa</a:t>
            </a:r>
            <a:endParaRPr lang="en-US" sz="2400" b="1" dirty="0"/>
          </a:p>
          <a:p>
            <a:r>
              <a:rPr lang="nl-NL" sz="2400" dirty="0"/>
              <a:t>3. Xây dựng nền văn hóa tiên tiến, đậm đà bản sắc dân tộc; xây dựng con người, nâng cao đời sống nhân dân, thực hiện tiến bộ và công bằng xã hội</a:t>
            </a:r>
            <a:endParaRPr lang="en-US" sz="2400" dirty="0"/>
          </a:p>
          <a:p>
            <a:r>
              <a:rPr lang="nl-NL" sz="2400" i="1" dirty="0" smtClean="0"/>
              <a:t>4</a:t>
            </a:r>
            <a:r>
              <a:rPr lang="nl-NL" sz="2400" i="1" dirty="0"/>
              <a:t>. Đảm bảo vững chắc quốc phòng, an ninh quốc gia, trật tự, an toàn xã hội</a:t>
            </a:r>
            <a:endParaRPr lang="en-US" sz="2400" b="1" dirty="0"/>
          </a:p>
          <a:p>
            <a:r>
              <a:rPr lang="nl-NL" sz="2400" i="1" dirty="0" smtClean="0"/>
              <a:t>5</a:t>
            </a:r>
            <a:r>
              <a:rPr lang="nl-NL" sz="2400" i="1" dirty="0"/>
              <a:t>. Thực hiện đường lối đối ngoại độc lập, tự chủ, hòa bình, hữu nghị, hợp tác và phát triển; chủ động và tích cực hội nhập quốc tế</a:t>
            </a:r>
            <a:endParaRPr lang="en-US" sz="2400" b="1" dirty="0"/>
          </a:p>
          <a:p>
            <a:r>
              <a:rPr lang="nl-NL" sz="2400" i="1" dirty="0" smtClean="0"/>
              <a:t>6</a:t>
            </a:r>
            <a:r>
              <a:rPr lang="nl-NL" sz="2400" i="1" dirty="0"/>
              <a:t>. Xây dựng nền dân chủ xã hội chủ nghĩa, thực hiện đại đoàn kết dân tộc, tăng cường và mở rộng mặt trận dân tộc thống </a:t>
            </a:r>
            <a:r>
              <a:rPr lang="nl-NL" sz="2400" i="1" dirty="0" smtClean="0"/>
              <a:t>nhất</a:t>
            </a:r>
            <a:endParaRPr lang="en-US" sz="2400" b="1" dirty="0"/>
          </a:p>
          <a:p>
            <a:r>
              <a:rPr lang="nl-NL" sz="2400" i="1" dirty="0" smtClean="0"/>
              <a:t>7</a:t>
            </a:r>
            <a:r>
              <a:rPr lang="nl-NL" sz="2400" i="1" dirty="0"/>
              <a:t>. Xây dựng Nhà nước pháp quyền xã hội chủ nghĩa của nhân dân, do nhân dân, vì nhân dân</a:t>
            </a:r>
            <a:endParaRPr lang="en-US" sz="2400" b="1" dirty="0"/>
          </a:p>
          <a:p>
            <a:r>
              <a:rPr lang="nl-NL" sz="2400" i="1" dirty="0" smtClean="0"/>
              <a:t>8</a:t>
            </a:r>
            <a:r>
              <a:rPr lang="nl-NL" sz="2400" i="1" dirty="0"/>
              <a:t>. Xây dựng Đảng trong sạch, vững mạnh</a:t>
            </a:r>
            <a:endParaRPr lang="en-US" sz="2400" b="1" dirty="0"/>
          </a:p>
          <a:p>
            <a:endParaRPr lang="nl-NL" sz="2400" i="1" dirty="0" smtClean="0"/>
          </a:p>
          <a:p>
            <a:endParaRPr lang="en-US" sz="2400" b="1" dirty="0"/>
          </a:p>
          <a:p>
            <a:endParaRPr lang="en-US" sz="2400" dirty="0"/>
          </a:p>
        </p:txBody>
      </p:sp>
    </p:spTree>
    <p:extLst>
      <p:ext uri="{BB962C8B-B14F-4D97-AF65-F5344CB8AC3E}">
        <p14:creationId xmlns:p14="http://schemas.microsoft.com/office/powerpoint/2010/main" val="4124177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heel(1)">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heel(1)">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heel(1)">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heel(1)">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heel(1)">
                                      <p:cBhvr>
                                        <p:cTn id="4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845110"/>
          </a:xfrm>
          <a:solidFill>
            <a:srgbClr val="002060"/>
          </a:solidFill>
        </p:spPr>
        <p:txBody>
          <a:bodyPr>
            <a:noAutofit/>
          </a:bodyPr>
          <a:lstStyle/>
          <a:p>
            <a:r>
              <a:rPr lang="nl-NL" sz="3200" b="1" i="1" dirty="0" smtClean="0">
                <a:solidFill>
                  <a:schemeClr val="bg1"/>
                </a:solidFill>
              </a:rPr>
              <a:t>1</a:t>
            </a:r>
            <a:r>
              <a:rPr lang="nl-NL" sz="3200" b="1" i="1" dirty="0">
                <a:solidFill>
                  <a:schemeClr val="bg1"/>
                </a:solidFill>
              </a:rPr>
              <a:t>. Đẩy mạnh công nghiệp hóa, hiện đại hóa đất nước gắn với phát triển kinh tế tri thức, bảo vệ tài nguyên, môi </a:t>
            </a:r>
            <a:r>
              <a:rPr lang="nl-NL" sz="3200" b="1" i="1" dirty="0" smtClean="0">
                <a:solidFill>
                  <a:schemeClr val="bg1"/>
                </a:solidFill>
              </a:rPr>
              <a:t>trường</a:t>
            </a:r>
            <a:endParaRPr lang="en-US" sz="3200" b="1" dirty="0">
              <a:solidFill>
                <a:schemeClr val="bg1"/>
              </a:solidFill>
            </a:endParaRPr>
          </a:p>
        </p:txBody>
      </p:sp>
      <p:sp>
        <p:nvSpPr>
          <p:cNvPr id="3" name="Content Placeholder 2"/>
          <p:cNvSpPr>
            <a:spLocks noGrp="1"/>
          </p:cNvSpPr>
          <p:nvPr>
            <p:ph idx="1"/>
          </p:nvPr>
        </p:nvSpPr>
        <p:spPr>
          <a:xfrm>
            <a:off x="308759" y="2066801"/>
            <a:ext cx="5023262" cy="2493324"/>
          </a:xfrm>
          <a:ln w="28575">
            <a:solidFill>
              <a:srgbClr val="FF0000"/>
            </a:solidFill>
          </a:ln>
        </p:spPr>
        <p:txBody>
          <a:bodyPr>
            <a:noAutofit/>
          </a:bodyPr>
          <a:lstStyle/>
          <a:p>
            <a:pPr marL="0" indent="0" algn="just">
              <a:buNone/>
            </a:pPr>
            <a:r>
              <a:rPr lang="en-US" sz="3200" dirty="0" smtClean="0">
                <a:cs typeface="Times New Roman" panose="02020603050405020304" pitchFamily="18" charset="0"/>
              </a:rPr>
              <a:t>	- </a:t>
            </a:r>
            <a:r>
              <a:rPr lang="nl-NL" sz="3200" dirty="0">
                <a:solidFill>
                  <a:srgbClr val="000000"/>
                </a:solidFill>
                <a:highlight>
                  <a:srgbClr val="FFFFFF"/>
                </a:highlight>
                <a:latin typeface="Times New Roman"/>
                <a:ea typeface="Calibri"/>
              </a:rPr>
              <a:t>Phải kết hợp ngay từ đầu với hiện đại hoá, gắn với phát triển kinh tế tri thức, bảo vệ tài nguyên, môi trường</a:t>
            </a:r>
            <a:r>
              <a:rPr lang="en-US" sz="3200" dirty="0" smtClean="0">
                <a:cs typeface="Times New Roman" panose="02020603050405020304" pitchFamily="18" charset="0"/>
              </a:rPr>
              <a:t>	</a:t>
            </a:r>
            <a:endParaRPr lang="en-US" sz="3200" dirty="0">
              <a:cs typeface="Times New Roman" panose="02020603050405020304"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7043" y="1188706"/>
            <a:ext cx="5448465" cy="4730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037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2504"/>
            <a:ext cx="12192000" cy="6777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609775" y="1557030"/>
            <a:ext cx="10659909" cy="2694337"/>
          </a:xfrm>
          <a:solidFill>
            <a:srgbClr val="7030A0"/>
          </a:solidFill>
        </p:spPr>
        <p:txBody>
          <a:bodyPr>
            <a:noAutofit/>
          </a:bodyPr>
          <a:lstStyle/>
          <a:p>
            <a:pPr marL="0" indent="0" algn="just">
              <a:buNone/>
            </a:pPr>
            <a:r>
              <a:rPr lang="en-US" sz="3200" dirty="0" smtClean="0">
                <a:solidFill>
                  <a:schemeClr val="bg1"/>
                </a:solidFill>
                <a:cs typeface="Times New Roman" panose="02020603050405020304" pitchFamily="18" charset="0"/>
              </a:rPr>
              <a:t>- </a:t>
            </a:r>
            <a:r>
              <a:rPr lang="nl-NL" sz="3200" dirty="0" smtClean="0">
                <a:solidFill>
                  <a:schemeClr val="bg1"/>
                </a:solidFill>
              </a:rPr>
              <a:t>Coi </a:t>
            </a:r>
            <a:r>
              <a:rPr lang="nl-NL" sz="3200" dirty="0">
                <a:solidFill>
                  <a:schemeClr val="bg1"/>
                </a:solidFill>
              </a:rPr>
              <a:t>trọng phát triển các ngành công nghiệp nặng, công nghiệp chế tạo có tính nền tảng và các ngành công nghiệp có lợi thế; phát triển nông, lâm, ngư nghiệp ngày càng đạt trình độ công nghệ cao, chất lượng cao gắn với công nghiệp chế biến và xây dựng nông thôn mới. Bảo đảm phát triển hài hoà giữa các vùng, miền; </a:t>
            </a:r>
            <a:endParaRPr lang="en-US" sz="3200" dirty="0">
              <a:solidFill>
                <a:schemeClr val="bg1"/>
              </a:solidFill>
            </a:endParaRPr>
          </a:p>
        </p:txBody>
      </p:sp>
      <p:sp>
        <p:nvSpPr>
          <p:cNvPr id="6" name="Title 1"/>
          <p:cNvSpPr>
            <a:spLocks noGrp="1"/>
          </p:cNvSpPr>
          <p:nvPr>
            <p:ph type="title"/>
          </p:nvPr>
        </p:nvSpPr>
        <p:spPr>
          <a:xfrm>
            <a:off x="48186" y="261257"/>
            <a:ext cx="12095630" cy="845110"/>
          </a:xfrm>
          <a:solidFill>
            <a:srgbClr val="002060"/>
          </a:solidFill>
        </p:spPr>
        <p:txBody>
          <a:bodyPr>
            <a:noAutofit/>
          </a:bodyPr>
          <a:lstStyle/>
          <a:p>
            <a:r>
              <a:rPr lang="nl-NL" sz="3200" b="1" i="1" dirty="0" smtClean="0">
                <a:solidFill>
                  <a:schemeClr val="bg1"/>
                </a:solidFill>
              </a:rPr>
              <a:t>1</a:t>
            </a:r>
            <a:r>
              <a:rPr lang="nl-NL" sz="3200" b="1" i="1" dirty="0">
                <a:solidFill>
                  <a:schemeClr val="bg1"/>
                </a:solidFill>
              </a:rPr>
              <a:t>. Đẩy mạnh công nghiệp hóa, hiện đại hóa đất nước gắn với phát triển kinh tế tri thức, bảo vệ tài nguyên, môi </a:t>
            </a:r>
            <a:r>
              <a:rPr lang="nl-NL" sz="3200" b="1" i="1" dirty="0" smtClean="0">
                <a:solidFill>
                  <a:schemeClr val="bg1"/>
                </a:solidFill>
              </a:rPr>
              <a:t>trường</a:t>
            </a:r>
            <a:endParaRPr lang="en-US" sz="3200" b="1" dirty="0">
              <a:solidFill>
                <a:schemeClr val="bg1"/>
              </a:solidFill>
            </a:endParaRPr>
          </a:p>
        </p:txBody>
      </p:sp>
    </p:spTree>
    <p:extLst>
      <p:ext uri="{BB962C8B-B14F-4D97-AF65-F5344CB8AC3E}">
        <p14:creationId xmlns:p14="http://schemas.microsoft.com/office/powerpoint/2010/main" val="3432847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0" y="0"/>
            <a:ext cx="12192000" cy="683745"/>
          </a:xfrm>
          <a:solidFill>
            <a:schemeClr val="tx1">
              <a:lumMod val="85000"/>
              <a:lumOff val="15000"/>
            </a:schemeClr>
          </a:solidFill>
        </p:spPr>
        <p:txBody>
          <a:bodyPr>
            <a:noAutofit/>
          </a:bodyPr>
          <a:lstStyle/>
          <a:p>
            <a:r>
              <a:rPr lang="nl-NL" sz="3600" b="1" i="1" dirty="0" smtClean="0">
                <a:solidFill>
                  <a:srgbClr val="FFFF00"/>
                </a:solidFill>
              </a:rPr>
              <a:t>2</a:t>
            </a:r>
            <a:r>
              <a:rPr lang="nl-NL" sz="3600" b="1" i="1" dirty="0">
                <a:solidFill>
                  <a:srgbClr val="FFFF00"/>
                </a:solidFill>
              </a:rPr>
              <a:t>. Phát triển nền kinh tế thị trường định hướng </a:t>
            </a:r>
            <a:r>
              <a:rPr lang="nl-NL" sz="3600" b="1" i="1" dirty="0" smtClean="0">
                <a:solidFill>
                  <a:srgbClr val="FFFF00"/>
                </a:solidFill>
              </a:rPr>
              <a:t>XHCN</a:t>
            </a:r>
            <a:endParaRPr lang="en-US" sz="3600" b="1" dirty="0">
              <a:solidFill>
                <a:srgbClr val="FFFF00"/>
              </a:solidFill>
            </a:endParaRPr>
          </a:p>
        </p:txBody>
      </p:sp>
      <p:sp>
        <p:nvSpPr>
          <p:cNvPr id="3" name="Content Placeholder 2"/>
          <p:cNvSpPr>
            <a:spLocks noGrp="1"/>
          </p:cNvSpPr>
          <p:nvPr>
            <p:ph idx="1"/>
          </p:nvPr>
        </p:nvSpPr>
        <p:spPr>
          <a:xfrm>
            <a:off x="1393370" y="1635270"/>
            <a:ext cx="4841175" cy="2802762"/>
          </a:xfrm>
        </p:spPr>
        <p:txBody>
          <a:bodyPr>
            <a:noAutofit/>
          </a:bodyPr>
          <a:lstStyle/>
          <a:p>
            <a:pPr marL="0" indent="0" algn="just">
              <a:buNone/>
            </a:pPr>
            <a:r>
              <a:rPr lang="nl-NL" sz="3200" dirty="0" smtClean="0">
                <a:solidFill>
                  <a:srgbClr val="FF0000"/>
                </a:solidFill>
                <a:highlight>
                  <a:srgbClr val="FFFFFF"/>
                </a:highlight>
                <a:latin typeface="Arial" pitchFamily="34" charset="0"/>
                <a:ea typeface="Calibri"/>
                <a:cs typeface="Arial" pitchFamily="34" charset="0"/>
              </a:rPr>
              <a:t>- Kinh </a:t>
            </a:r>
            <a:r>
              <a:rPr lang="nl-NL" sz="3200" dirty="0">
                <a:solidFill>
                  <a:srgbClr val="FF0000"/>
                </a:solidFill>
                <a:highlight>
                  <a:srgbClr val="FFFFFF"/>
                </a:highlight>
                <a:latin typeface="Arial" pitchFamily="34" charset="0"/>
                <a:ea typeface="Calibri"/>
                <a:cs typeface="Arial" pitchFamily="34" charset="0"/>
              </a:rPr>
              <a:t>tế thị trường định hướng xã hội chủ nghĩa được xác định là mô hình kinh tế tổng quát trong suốt thời kỳ quá độ lên chủ nghĩa xã hội. </a:t>
            </a:r>
            <a:endParaRPr lang="en-US" sz="3200" dirty="0">
              <a:solidFill>
                <a:srgbClr val="FF0000"/>
              </a:solidFill>
              <a:latin typeface="Arial" pitchFamily="34" charset="0"/>
              <a:cs typeface="Arial" pitchFamily="34"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2432" y="1151907"/>
            <a:ext cx="4303506" cy="328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2975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10" presetClass="entr" presetSubtype="0"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fade">
                                      <p:cBhvr>
                                        <p:cTn id="1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3745"/>
          </a:xfrm>
          <a:solidFill>
            <a:schemeClr val="tx1">
              <a:lumMod val="85000"/>
              <a:lumOff val="15000"/>
            </a:schemeClr>
          </a:solidFill>
        </p:spPr>
        <p:txBody>
          <a:bodyPr>
            <a:noAutofit/>
          </a:bodyPr>
          <a:lstStyle/>
          <a:p>
            <a:r>
              <a:rPr lang="nl-NL" sz="3600" b="1" i="1" dirty="0" smtClean="0">
                <a:solidFill>
                  <a:srgbClr val="FFFF00"/>
                </a:solidFill>
              </a:rPr>
              <a:t>2</a:t>
            </a:r>
            <a:r>
              <a:rPr lang="nl-NL" sz="3600" b="1" i="1" dirty="0">
                <a:solidFill>
                  <a:srgbClr val="FFFF00"/>
                </a:solidFill>
              </a:rPr>
              <a:t>. Phát triển nền kinh tế thị trường định hướng </a:t>
            </a:r>
            <a:r>
              <a:rPr lang="nl-NL" sz="3600" b="1" i="1" dirty="0" smtClean="0">
                <a:solidFill>
                  <a:srgbClr val="FFFF00"/>
                </a:solidFill>
              </a:rPr>
              <a:t>XHCN</a:t>
            </a:r>
            <a:endParaRPr lang="en-US" sz="3600" b="1" dirty="0">
              <a:solidFill>
                <a:srgbClr val="FFFF00"/>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871724668"/>
              </p:ext>
            </p:extLst>
          </p:nvPr>
        </p:nvGraphicFramePr>
        <p:xfrm>
          <a:off x="831273" y="1128156"/>
          <a:ext cx="10522527" cy="50488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3285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6">
                                            <p:graphicEl>
                                              <a:dgm id="{3C887994-17B0-4256-92D2-F033A40B643F}"/>
                                            </p:graphicEl>
                                          </p:spTgt>
                                        </p:tgtEl>
                                        <p:attrNameLst>
                                          <p:attrName>style.visibility</p:attrName>
                                        </p:attrNameLst>
                                      </p:cBhvr>
                                      <p:to>
                                        <p:strVal val="visible"/>
                                      </p:to>
                                    </p:set>
                                    <p:animEffect transition="in" filter="fade">
                                      <p:cBhvr>
                                        <p:cTn id="13" dur="500"/>
                                        <p:tgtEl>
                                          <p:spTgt spid="6">
                                            <p:graphicEl>
                                              <a:dgm id="{3C887994-17B0-4256-92D2-F033A40B643F}"/>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graphicEl>
                                              <a:dgm id="{219AB25C-8C2B-44D5-8EDB-13653A2696C1}"/>
                                            </p:graphicEl>
                                          </p:spTgt>
                                        </p:tgtEl>
                                        <p:attrNameLst>
                                          <p:attrName>style.visibility</p:attrName>
                                        </p:attrNameLst>
                                      </p:cBhvr>
                                      <p:to>
                                        <p:strVal val="visible"/>
                                      </p:to>
                                    </p:set>
                                    <p:animEffect transition="in" filter="fade">
                                      <p:cBhvr>
                                        <p:cTn id="18" dur="500"/>
                                        <p:tgtEl>
                                          <p:spTgt spid="6">
                                            <p:graphicEl>
                                              <a:dgm id="{219AB25C-8C2B-44D5-8EDB-13653A2696C1}"/>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graphicEl>
                                              <a:dgm id="{036C35D5-341C-401C-8132-EA6F140B19DD}"/>
                                            </p:graphicEl>
                                          </p:spTgt>
                                        </p:tgtEl>
                                        <p:attrNameLst>
                                          <p:attrName>style.visibility</p:attrName>
                                        </p:attrNameLst>
                                      </p:cBhvr>
                                      <p:to>
                                        <p:strVal val="visible"/>
                                      </p:to>
                                    </p:set>
                                    <p:animEffect transition="in" filter="fade">
                                      <p:cBhvr>
                                        <p:cTn id="23" dur="500"/>
                                        <p:tgtEl>
                                          <p:spTgt spid="6">
                                            <p:graphicEl>
                                              <a:dgm id="{036C35D5-341C-401C-8132-EA6F140B19D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A60E6790-208C-4C4A-8231-E4D9F6AE3934}"/>
                                            </p:graphicEl>
                                          </p:spTgt>
                                        </p:tgtEl>
                                        <p:attrNameLst>
                                          <p:attrName>style.visibility</p:attrName>
                                        </p:attrNameLst>
                                      </p:cBhvr>
                                      <p:to>
                                        <p:strVal val="visible"/>
                                      </p:to>
                                    </p:set>
                                    <p:animEffect transition="in" filter="fade">
                                      <p:cBhvr>
                                        <p:cTn id="28" dur="500"/>
                                        <p:tgtEl>
                                          <p:spTgt spid="6">
                                            <p:graphicEl>
                                              <a:dgm id="{A60E6790-208C-4C4A-8231-E4D9F6AE3934}"/>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graphicEl>
                                              <a:dgm id="{51B31E76-035B-4919-86BD-AC4522F261EF}"/>
                                            </p:graphicEl>
                                          </p:spTgt>
                                        </p:tgtEl>
                                        <p:attrNameLst>
                                          <p:attrName>style.visibility</p:attrName>
                                        </p:attrNameLst>
                                      </p:cBhvr>
                                      <p:to>
                                        <p:strVal val="visible"/>
                                      </p:to>
                                    </p:set>
                                    <p:animEffect transition="in" filter="fade">
                                      <p:cBhvr>
                                        <p:cTn id="33" dur="500"/>
                                        <p:tgtEl>
                                          <p:spTgt spid="6">
                                            <p:graphicEl>
                                              <a:dgm id="{51B31E76-035B-4919-86BD-AC4522F261EF}"/>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6">
                                            <p:graphicEl>
                                              <a:dgm id="{0B910D34-CE19-44C5-8E53-10C45B3B0FE0}"/>
                                            </p:graphicEl>
                                          </p:spTgt>
                                        </p:tgtEl>
                                        <p:attrNameLst>
                                          <p:attrName>style.visibility</p:attrName>
                                        </p:attrNameLst>
                                      </p:cBhvr>
                                      <p:to>
                                        <p:strVal val="visible"/>
                                      </p:to>
                                    </p:set>
                                    <p:animEffect transition="in" filter="fade">
                                      <p:cBhvr>
                                        <p:cTn id="38" dur="500"/>
                                        <p:tgtEl>
                                          <p:spTgt spid="6">
                                            <p:graphicEl>
                                              <a:dgm id="{0B910D34-CE19-44C5-8E53-10C45B3B0FE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6"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3745"/>
          </a:xfrm>
          <a:solidFill>
            <a:schemeClr val="tx1">
              <a:lumMod val="85000"/>
              <a:lumOff val="15000"/>
            </a:schemeClr>
          </a:solidFill>
        </p:spPr>
        <p:txBody>
          <a:bodyPr>
            <a:noAutofit/>
          </a:bodyPr>
          <a:lstStyle/>
          <a:p>
            <a:r>
              <a:rPr lang="nl-NL" sz="3600" b="1" i="1" dirty="0" smtClean="0">
                <a:solidFill>
                  <a:srgbClr val="FFFF00"/>
                </a:solidFill>
              </a:rPr>
              <a:t>2</a:t>
            </a:r>
            <a:r>
              <a:rPr lang="nl-NL" sz="3600" b="1" i="1" dirty="0">
                <a:solidFill>
                  <a:srgbClr val="FFFF00"/>
                </a:solidFill>
              </a:rPr>
              <a:t>. Phát triển nền kinh tế thị trường định hướng </a:t>
            </a:r>
            <a:r>
              <a:rPr lang="nl-NL" sz="3600" b="1" i="1" dirty="0" smtClean="0">
                <a:solidFill>
                  <a:srgbClr val="FFFF00"/>
                </a:solidFill>
              </a:rPr>
              <a:t>XHCN</a:t>
            </a:r>
            <a:endParaRPr lang="en-US" sz="3600" b="1" dirty="0">
              <a:solidFill>
                <a:srgbClr val="FFFF00"/>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949551019"/>
              </p:ext>
            </p:extLst>
          </p:nvPr>
        </p:nvGraphicFramePr>
        <p:xfrm>
          <a:off x="831273" y="1128156"/>
          <a:ext cx="10522527" cy="50488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5931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6">
                                            <p:graphicEl>
                                              <a:dgm id="{3C887994-17B0-4256-92D2-F033A40B643F}"/>
                                            </p:graphicEl>
                                          </p:spTgt>
                                        </p:tgtEl>
                                        <p:attrNameLst>
                                          <p:attrName>style.visibility</p:attrName>
                                        </p:attrNameLst>
                                      </p:cBhvr>
                                      <p:to>
                                        <p:strVal val="visible"/>
                                      </p:to>
                                    </p:set>
                                    <p:animEffect transition="in" filter="fade">
                                      <p:cBhvr>
                                        <p:cTn id="13" dur="500"/>
                                        <p:tgtEl>
                                          <p:spTgt spid="6">
                                            <p:graphicEl>
                                              <a:dgm id="{3C887994-17B0-4256-92D2-F033A40B643F}"/>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graphicEl>
                                              <a:dgm id="{219AB25C-8C2B-44D5-8EDB-13653A2696C1}"/>
                                            </p:graphicEl>
                                          </p:spTgt>
                                        </p:tgtEl>
                                        <p:attrNameLst>
                                          <p:attrName>style.visibility</p:attrName>
                                        </p:attrNameLst>
                                      </p:cBhvr>
                                      <p:to>
                                        <p:strVal val="visible"/>
                                      </p:to>
                                    </p:set>
                                    <p:animEffect transition="in" filter="fade">
                                      <p:cBhvr>
                                        <p:cTn id="18" dur="500"/>
                                        <p:tgtEl>
                                          <p:spTgt spid="6">
                                            <p:graphicEl>
                                              <a:dgm id="{219AB25C-8C2B-44D5-8EDB-13653A2696C1}"/>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graphicEl>
                                              <a:dgm id="{036C35D5-341C-401C-8132-EA6F140B19DD}"/>
                                            </p:graphicEl>
                                          </p:spTgt>
                                        </p:tgtEl>
                                        <p:attrNameLst>
                                          <p:attrName>style.visibility</p:attrName>
                                        </p:attrNameLst>
                                      </p:cBhvr>
                                      <p:to>
                                        <p:strVal val="visible"/>
                                      </p:to>
                                    </p:set>
                                    <p:animEffect transition="in" filter="fade">
                                      <p:cBhvr>
                                        <p:cTn id="23" dur="500"/>
                                        <p:tgtEl>
                                          <p:spTgt spid="6">
                                            <p:graphicEl>
                                              <a:dgm id="{036C35D5-341C-401C-8132-EA6F140B19D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A60E6790-208C-4C4A-8231-E4D9F6AE3934}"/>
                                            </p:graphicEl>
                                          </p:spTgt>
                                        </p:tgtEl>
                                        <p:attrNameLst>
                                          <p:attrName>style.visibility</p:attrName>
                                        </p:attrNameLst>
                                      </p:cBhvr>
                                      <p:to>
                                        <p:strVal val="visible"/>
                                      </p:to>
                                    </p:set>
                                    <p:animEffect transition="in" filter="fade">
                                      <p:cBhvr>
                                        <p:cTn id="28" dur="500"/>
                                        <p:tgtEl>
                                          <p:spTgt spid="6">
                                            <p:graphicEl>
                                              <a:dgm id="{A60E6790-208C-4C4A-8231-E4D9F6AE3934}"/>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graphicEl>
                                              <a:dgm id="{51B31E76-035B-4919-86BD-AC4522F261EF}"/>
                                            </p:graphicEl>
                                          </p:spTgt>
                                        </p:tgtEl>
                                        <p:attrNameLst>
                                          <p:attrName>style.visibility</p:attrName>
                                        </p:attrNameLst>
                                      </p:cBhvr>
                                      <p:to>
                                        <p:strVal val="visible"/>
                                      </p:to>
                                    </p:set>
                                    <p:animEffect transition="in" filter="fade">
                                      <p:cBhvr>
                                        <p:cTn id="33" dur="500"/>
                                        <p:tgtEl>
                                          <p:spTgt spid="6">
                                            <p:graphicEl>
                                              <a:dgm id="{51B31E76-035B-4919-86BD-AC4522F261EF}"/>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6">
                                            <p:graphicEl>
                                              <a:dgm id="{0B910D34-CE19-44C5-8E53-10C45B3B0FE0}"/>
                                            </p:graphicEl>
                                          </p:spTgt>
                                        </p:tgtEl>
                                        <p:attrNameLst>
                                          <p:attrName>style.visibility</p:attrName>
                                        </p:attrNameLst>
                                      </p:cBhvr>
                                      <p:to>
                                        <p:strVal val="visible"/>
                                      </p:to>
                                    </p:set>
                                    <p:animEffect transition="in" filter="fade">
                                      <p:cBhvr>
                                        <p:cTn id="38" dur="500"/>
                                        <p:tgtEl>
                                          <p:spTgt spid="6">
                                            <p:graphicEl>
                                              <a:dgm id="{0B910D34-CE19-44C5-8E53-10C45B3B0FE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6"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705" y="365125"/>
            <a:ext cx="11698941" cy="831663"/>
          </a:xfrm>
          <a:solidFill>
            <a:schemeClr val="tx1">
              <a:lumMod val="85000"/>
              <a:lumOff val="15000"/>
            </a:schemeClr>
          </a:solidFill>
        </p:spPr>
        <p:txBody>
          <a:bodyPr>
            <a:noAutofit/>
          </a:bodyPr>
          <a:lstStyle/>
          <a:p>
            <a:r>
              <a:rPr lang="nl-NL" sz="2800" b="1" i="1" dirty="0" smtClean="0">
                <a:solidFill>
                  <a:srgbClr val="FFFF00"/>
                </a:solidFill>
              </a:rPr>
              <a:t>3</a:t>
            </a:r>
            <a:r>
              <a:rPr lang="nl-NL" sz="2800" b="1" i="1" dirty="0">
                <a:solidFill>
                  <a:srgbClr val="FFFF00"/>
                </a:solidFill>
              </a:rPr>
              <a:t>. Xây dựng nền văn hóa tiên tiến, đậm đà bản sắc dân tộc; xây dựng con người, nâng cao đời sống nhân dân, thực hiện tiến bộ và công bằng xã </a:t>
            </a:r>
            <a:r>
              <a:rPr lang="nl-NL" sz="2800" b="1" i="1" dirty="0" smtClean="0">
                <a:solidFill>
                  <a:srgbClr val="FFFF00"/>
                </a:solidFill>
              </a:rPr>
              <a:t>hội</a:t>
            </a:r>
            <a:endParaRPr lang="en-US" sz="2800" b="1" dirty="0">
              <a:solidFill>
                <a:srgbClr val="FFFF00"/>
              </a:solidFill>
            </a:endParaRPr>
          </a:p>
        </p:txBody>
      </p:sp>
      <p:sp>
        <p:nvSpPr>
          <p:cNvPr id="3" name="Content Placeholder 2"/>
          <p:cNvSpPr>
            <a:spLocks noGrp="1"/>
          </p:cNvSpPr>
          <p:nvPr>
            <p:ph idx="1"/>
          </p:nvPr>
        </p:nvSpPr>
        <p:spPr>
          <a:xfrm>
            <a:off x="201705" y="1656742"/>
            <a:ext cx="6305973" cy="4351338"/>
          </a:xfrm>
        </p:spPr>
        <p:txBody>
          <a:bodyPr>
            <a:normAutofit fontScale="92500" lnSpcReduction="10000"/>
          </a:bodyPr>
          <a:lstStyle/>
          <a:p>
            <a:pPr marL="0" indent="0" algn="just">
              <a:buNone/>
            </a:pPr>
            <a:r>
              <a:rPr lang="nl-NL" dirty="0" smtClean="0">
                <a:latin typeface="Arial" pitchFamily="34" charset="0"/>
                <a:cs typeface="Arial" pitchFamily="34" charset="0"/>
              </a:rPr>
              <a:t>	- </a:t>
            </a:r>
            <a:r>
              <a:rPr lang="nl-NL" dirty="0">
                <a:solidFill>
                  <a:srgbClr val="000000"/>
                </a:solidFill>
                <a:highlight>
                  <a:srgbClr val="FFFFFF"/>
                </a:highlight>
                <a:latin typeface="Arial" pitchFamily="34" charset="0"/>
                <a:ea typeface="Calibri"/>
                <a:cs typeface="Arial" pitchFamily="34" charset="0"/>
              </a:rPr>
              <a:t>Xây dựng nền văn hoá Việt Nam tiên tiến, đậm đà bản sắc dân tộc, phát triển toàn diện, thống nhất trong đa dạng, thấm nhuần sâu sắc tinh thần nhân văn, dân chủ, tiến bộ</a:t>
            </a:r>
            <a:r>
              <a:rPr lang="nl-NL" dirty="0" smtClean="0">
                <a:latin typeface="Arial" pitchFamily="34" charset="0"/>
                <a:cs typeface="Arial" pitchFamily="34" charset="0"/>
              </a:rPr>
              <a:t>. </a:t>
            </a:r>
            <a:endParaRPr lang="nl-NL" dirty="0" smtClean="0">
              <a:latin typeface="Arial" pitchFamily="34" charset="0"/>
              <a:cs typeface="Arial" pitchFamily="34" charset="0"/>
            </a:endParaRPr>
          </a:p>
          <a:p>
            <a:pPr marL="0" indent="0" algn="just">
              <a:buNone/>
            </a:pPr>
            <a:endParaRPr lang="en-US" dirty="0">
              <a:latin typeface="Arial" pitchFamily="34" charset="0"/>
              <a:cs typeface="Arial" pitchFamily="34" charset="0"/>
            </a:endParaRPr>
          </a:p>
          <a:p>
            <a:pPr marL="0" indent="0" algn="just">
              <a:buNone/>
            </a:pPr>
            <a:r>
              <a:rPr lang="nl-NL" dirty="0" smtClean="0">
                <a:latin typeface="Arial" pitchFamily="34" charset="0"/>
                <a:cs typeface="Arial" pitchFamily="34" charset="0"/>
              </a:rPr>
              <a:t>	- </a:t>
            </a:r>
            <a:r>
              <a:rPr lang="nl-NL" dirty="0">
                <a:solidFill>
                  <a:srgbClr val="000000"/>
                </a:solidFill>
                <a:highlight>
                  <a:srgbClr val="FFFFFF"/>
                </a:highlight>
                <a:latin typeface="Arial" pitchFamily="34" charset="0"/>
                <a:ea typeface="Calibri"/>
                <a:cs typeface="Arial" pitchFamily="34" charset="0"/>
              </a:rPr>
              <a:t>Kế thừa và phát huy những truyền thống văn hoá tốt đẹp của cộng đồng các dân tộc Việt Nam, tiếp thu những tinh hoa văn hoá nhân loại, xây dựng một xã hội dân chủ, công bằng, văn minh</a:t>
            </a:r>
            <a:endParaRPr lang="en-US" dirty="0">
              <a:latin typeface="Arial" pitchFamily="34" charset="0"/>
              <a:cs typeface="Arial"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8333" y="1434192"/>
            <a:ext cx="4142572" cy="2330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0556" y="3994377"/>
            <a:ext cx="3914119" cy="2406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131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8"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diamond(in)">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diamond(in)">
                                      <p:cBhvr>
                                        <p:cTn id="19" dur="2000"/>
                                        <p:tgtEl>
                                          <p:spTgt spid="3">
                                            <p:txEl>
                                              <p:pRg st="2" end="2"/>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075"/>
                                        </p:tgtEl>
                                        <p:attrNameLst>
                                          <p:attrName>style.visibility</p:attrName>
                                        </p:attrNameLst>
                                      </p:cBhvr>
                                      <p:to>
                                        <p:strVal val="visible"/>
                                      </p:to>
                                    </p:set>
                                    <p:animEffect transition="in" filter="fade">
                                      <p:cBhvr>
                                        <p:cTn id="22" dur="500"/>
                                        <p:tgtEl>
                                          <p:spTgt spid="3075"/>
                                        </p:tgtEl>
                                      </p:cBhvr>
                                    </p:animEffect>
                                  </p:childTnLst>
                                </p:cTn>
                              </p:par>
                              <p:par>
                                <p:cTn id="23" presetID="10" presetClass="entr" presetSubtype="0" fill="hold" nodeType="withEffect">
                                  <p:stCondLst>
                                    <p:cond delay="0"/>
                                  </p:stCondLst>
                                  <p:childTnLst>
                                    <p:set>
                                      <p:cBhvr>
                                        <p:cTn id="24" dur="1" fill="hold">
                                          <p:stCondLst>
                                            <p:cond delay="0"/>
                                          </p:stCondLst>
                                        </p:cTn>
                                        <p:tgtEl>
                                          <p:spTgt spid="3074"/>
                                        </p:tgtEl>
                                        <p:attrNameLst>
                                          <p:attrName>style.visibility</p:attrName>
                                        </p:attrNameLst>
                                      </p:cBhvr>
                                      <p:to>
                                        <p:strVal val="visible"/>
                                      </p:to>
                                    </p:set>
                                    <p:animEffect transition="in" filter="fade">
                                      <p:cBhvr>
                                        <p:cTn id="25"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 y="0"/>
            <a:ext cx="12191999" cy="6884894"/>
          </a:xfrm>
          <a:prstGeom prst="rect">
            <a:avLst/>
          </a:prstGeom>
        </p:spPr>
      </p:pic>
      <p:sp>
        <p:nvSpPr>
          <p:cNvPr id="3" name="Content Placeholder 2"/>
          <p:cNvSpPr>
            <a:spLocks noGrp="1"/>
          </p:cNvSpPr>
          <p:nvPr>
            <p:ph idx="1"/>
          </p:nvPr>
        </p:nvSpPr>
        <p:spPr>
          <a:xfrm>
            <a:off x="1120589" y="1557943"/>
            <a:ext cx="10515600" cy="4351338"/>
          </a:xfrm>
        </p:spPr>
        <p:txBody>
          <a:bodyPr>
            <a:normAutofit lnSpcReduction="10000"/>
          </a:bodyPr>
          <a:lstStyle/>
          <a:p>
            <a:pPr marL="0" indent="0" algn="just">
              <a:buNone/>
            </a:pPr>
            <a:r>
              <a:rPr lang="nl-NL" dirty="0" smtClean="0">
                <a:latin typeface="Arial" pitchFamily="34" charset="0"/>
                <a:cs typeface="Arial" pitchFamily="34" charset="0"/>
              </a:rPr>
              <a:t> </a:t>
            </a:r>
            <a:endParaRPr lang="en-US" dirty="0">
              <a:latin typeface="Arial" pitchFamily="34" charset="0"/>
              <a:cs typeface="Arial" pitchFamily="34" charset="0"/>
            </a:endParaRPr>
          </a:p>
          <a:p>
            <a:pPr algn="just"/>
            <a:r>
              <a:rPr lang="nl-NL" dirty="0">
                <a:highlight>
                  <a:srgbClr val="FFFFFF"/>
                </a:highlight>
                <a:latin typeface="Arial" pitchFamily="34" charset="0"/>
                <a:ea typeface="Calibri"/>
                <a:cs typeface="Arial" pitchFamily="34" charset="0"/>
              </a:rPr>
              <a:t>Phát triển, nâng cao chất lượng sáng tạo văn học, nghệ </a:t>
            </a:r>
            <a:r>
              <a:rPr lang="nl-NL" dirty="0" smtClean="0">
                <a:highlight>
                  <a:srgbClr val="FFFFFF"/>
                </a:highlight>
                <a:latin typeface="Arial" pitchFamily="34" charset="0"/>
                <a:ea typeface="Calibri"/>
                <a:cs typeface="Arial" pitchFamily="34" charset="0"/>
              </a:rPr>
              <a:t>thuật</a:t>
            </a:r>
          </a:p>
          <a:p>
            <a:pPr algn="just"/>
            <a:r>
              <a:rPr lang="nl-NL" dirty="0">
                <a:highlight>
                  <a:srgbClr val="FFFFFF"/>
                </a:highlight>
                <a:latin typeface="Arial" pitchFamily="34" charset="0"/>
                <a:ea typeface="Calibri"/>
                <a:cs typeface="Arial" pitchFamily="34" charset="0"/>
              </a:rPr>
              <a:t>Phát triển các phương tiện thông tin đại chúng đồng bộ, hiện đại, thông tin chân thực, đa dạng, kịp thời, phục vụ có hiệu quả sự nghiệp xây dựng và bảo vệ Tổ </a:t>
            </a:r>
            <a:r>
              <a:rPr lang="nl-NL" dirty="0" smtClean="0">
                <a:highlight>
                  <a:srgbClr val="FFFFFF"/>
                </a:highlight>
                <a:latin typeface="Arial" pitchFamily="34" charset="0"/>
                <a:ea typeface="Calibri"/>
                <a:cs typeface="Arial" pitchFamily="34" charset="0"/>
              </a:rPr>
              <a:t>quốc</a:t>
            </a:r>
          </a:p>
          <a:p>
            <a:pPr algn="just"/>
            <a:r>
              <a:rPr lang="nl-NL" dirty="0">
                <a:highlight>
                  <a:srgbClr val="FFFFFF"/>
                </a:highlight>
                <a:latin typeface="Arial" pitchFamily="34" charset="0"/>
                <a:ea typeface="Calibri"/>
                <a:cs typeface="Arial" pitchFamily="34" charset="0"/>
              </a:rPr>
              <a:t>Chính sách xã hội đúng đắn, công bằng vì con người là động lực mạnh mẽ phát huy mọi năng lực sáng tạo của nhân </a:t>
            </a:r>
            <a:r>
              <a:rPr lang="nl-NL" dirty="0" smtClean="0">
                <a:highlight>
                  <a:srgbClr val="FFFFFF"/>
                </a:highlight>
                <a:latin typeface="Arial" pitchFamily="34" charset="0"/>
                <a:ea typeface="Calibri"/>
                <a:cs typeface="Arial" pitchFamily="34" charset="0"/>
              </a:rPr>
              <a:t>dân</a:t>
            </a:r>
          </a:p>
          <a:p>
            <a:pPr algn="just"/>
            <a:r>
              <a:rPr lang="nl-NL" dirty="0">
                <a:latin typeface="Arial" pitchFamily="34" charset="0"/>
                <a:cs typeface="Arial" pitchFamily="34" charset="0"/>
              </a:rPr>
              <a:t>Khuyến khích làm giàu hợp pháp đi đôi với xoá nghèo bền vững; giảm dần tình trạng chênh lệch giàu-nghèo giữa các vùng, miền, các tầng lớp dân cư</a:t>
            </a:r>
            <a:endParaRPr lang="en-US" dirty="0">
              <a:latin typeface="Arial" pitchFamily="34" charset="0"/>
              <a:cs typeface="Arial" pitchFamily="34" charset="0"/>
            </a:endParaRPr>
          </a:p>
        </p:txBody>
      </p:sp>
      <p:sp>
        <p:nvSpPr>
          <p:cNvPr id="4" name="Title 1"/>
          <p:cNvSpPr>
            <a:spLocks noGrp="1"/>
          </p:cNvSpPr>
          <p:nvPr>
            <p:ph type="title"/>
          </p:nvPr>
        </p:nvSpPr>
        <p:spPr>
          <a:xfrm>
            <a:off x="201705" y="365125"/>
            <a:ext cx="11698941" cy="831663"/>
          </a:xfrm>
          <a:solidFill>
            <a:schemeClr val="tx1">
              <a:lumMod val="85000"/>
              <a:lumOff val="15000"/>
            </a:schemeClr>
          </a:solidFill>
        </p:spPr>
        <p:txBody>
          <a:bodyPr>
            <a:noAutofit/>
          </a:bodyPr>
          <a:lstStyle/>
          <a:p>
            <a:r>
              <a:rPr lang="nl-NL" sz="2800" b="1" i="1" dirty="0" smtClean="0">
                <a:solidFill>
                  <a:srgbClr val="FFFF00"/>
                </a:solidFill>
              </a:rPr>
              <a:t>3</a:t>
            </a:r>
            <a:r>
              <a:rPr lang="nl-NL" sz="2800" b="1" i="1" dirty="0">
                <a:solidFill>
                  <a:srgbClr val="FFFF00"/>
                </a:solidFill>
              </a:rPr>
              <a:t>. Xây dựng nền văn hóa tiên tiến, đậm đà bản sắc dân tộc; xây dựng con người, nâng cao đời sống nhân dân, thực hiện tiến bộ và công bằng xã </a:t>
            </a:r>
            <a:r>
              <a:rPr lang="nl-NL" sz="2800" b="1" i="1" dirty="0" smtClean="0">
                <a:solidFill>
                  <a:srgbClr val="FFFF00"/>
                </a:solidFill>
              </a:rPr>
              <a:t>hội</a:t>
            </a:r>
            <a:endParaRPr lang="en-US" sz="2800" b="1" dirty="0">
              <a:solidFill>
                <a:srgbClr val="FFFF00"/>
              </a:solidFill>
            </a:endParaRPr>
          </a:p>
        </p:txBody>
      </p:sp>
    </p:spTree>
    <p:extLst>
      <p:ext uri="{BB962C8B-B14F-4D97-AF65-F5344CB8AC3E}">
        <p14:creationId xmlns:p14="http://schemas.microsoft.com/office/powerpoint/2010/main" val="1726319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01706" y="-322731"/>
            <a:ext cx="6730253" cy="6252882"/>
          </a:xfrm>
          <a:prstGeom prst="rect">
            <a:avLst/>
          </a:prstGeom>
        </p:spPr>
      </p:pic>
      <p:pic>
        <p:nvPicPr>
          <p:cNvPr id="5" name="Picture 4"/>
          <p:cNvPicPr>
            <a:picLocks noChangeAspect="1"/>
          </p:cNvPicPr>
          <p:nvPr/>
        </p:nvPicPr>
        <p:blipFill>
          <a:blip r:embed="rId3"/>
          <a:stretch>
            <a:fillRect/>
          </a:stretch>
        </p:blipFill>
        <p:spPr>
          <a:xfrm>
            <a:off x="6333565" y="80682"/>
            <a:ext cx="5858435" cy="5002306"/>
          </a:xfrm>
          <a:prstGeom prst="rect">
            <a:avLst/>
          </a:prstGeom>
        </p:spPr>
      </p:pic>
    </p:spTree>
    <p:extLst>
      <p:ext uri="{BB962C8B-B14F-4D97-AF65-F5344CB8AC3E}">
        <p14:creationId xmlns:p14="http://schemas.microsoft.com/office/powerpoint/2010/main" val="28832760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0" y="0"/>
            <a:ext cx="12088906" cy="818216"/>
          </a:xfrm>
          <a:solidFill>
            <a:schemeClr val="tx1">
              <a:lumMod val="85000"/>
              <a:lumOff val="15000"/>
            </a:schemeClr>
          </a:solidFill>
        </p:spPr>
        <p:txBody>
          <a:bodyPr>
            <a:normAutofit fontScale="90000"/>
          </a:bodyPr>
          <a:lstStyle/>
          <a:p>
            <a:r>
              <a:rPr lang="nl-NL" sz="3600" b="1" i="1" dirty="0" smtClean="0">
                <a:solidFill>
                  <a:srgbClr val="FFFF00"/>
                </a:solidFill>
              </a:rPr>
              <a:t>4</a:t>
            </a:r>
            <a:r>
              <a:rPr lang="nl-NL" sz="3600" b="1" i="1" dirty="0">
                <a:solidFill>
                  <a:srgbClr val="FFFF00"/>
                </a:solidFill>
              </a:rPr>
              <a:t>. Đảm bảo vững chắc quốc phòng, an ninh quốc gia, trật tự, an toàn xã </a:t>
            </a:r>
            <a:r>
              <a:rPr lang="nl-NL" sz="3600" b="1" i="1" dirty="0" smtClean="0">
                <a:solidFill>
                  <a:srgbClr val="FFFF00"/>
                </a:solidFill>
              </a:rPr>
              <a:t>hội</a:t>
            </a:r>
            <a:endParaRPr lang="en-US" sz="4000" b="1" dirty="0">
              <a:solidFill>
                <a:srgbClr val="FFFF00"/>
              </a:solidFill>
            </a:endParaRPr>
          </a:p>
        </p:txBody>
      </p:sp>
      <p:sp>
        <p:nvSpPr>
          <p:cNvPr id="3" name="Content Placeholder 2"/>
          <p:cNvSpPr>
            <a:spLocks noGrp="1"/>
          </p:cNvSpPr>
          <p:nvPr>
            <p:ph idx="1"/>
          </p:nvPr>
        </p:nvSpPr>
        <p:spPr>
          <a:xfrm>
            <a:off x="986118" y="1018801"/>
            <a:ext cx="10515600" cy="4351338"/>
          </a:xfrm>
        </p:spPr>
        <p:txBody>
          <a:bodyPr>
            <a:noAutofit/>
          </a:bodyPr>
          <a:lstStyle/>
          <a:p>
            <a:pPr marL="0" indent="0" algn="just">
              <a:buNone/>
            </a:pPr>
            <a:r>
              <a:rPr lang="nl-NL" dirty="0" smtClean="0">
                <a:latin typeface="Arial" pitchFamily="34" charset="0"/>
                <a:cs typeface="Arial" pitchFamily="34" charset="0"/>
              </a:rPr>
              <a:t>- </a:t>
            </a:r>
            <a:r>
              <a:rPr lang="nl-NL" dirty="0" smtClean="0">
                <a:solidFill>
                  <a:srgbClr val="000000"/>
                </a:solidFill>
                <a:highlight>
                  <a:srgbClr val="FFFFFF"/>
                </a:highlight>
                <a:latin typeface="Arial" pitchFamily="34" charset="0"/>
                <a:ea typeface="Calibri"/>
                <a:cs typeface="Arial" pitchFamily="34" charset="0"/>
              </a:rPr>
              <a:t>Tăng </a:t>
            </a:r>
            <a:r>
              <a:rPr lang="nl-NL" dirty="0">
                <a:solidFill>
                  <a:srgbClr val="000000"/>
                </a:solidFill>
                <a:highlight>
                  <a:srgbClr val="FFFFFF"/>
                </a:highlight>
                <a:latin typeface="Arial" pitchFamily="34" charset="0"/>
                <a:ea typeface="Calibri"/>
                <a:cs typeface="Arial" pitchFamily="34" charset="0"/>
              </a:rPr>
              <a:t>cường quốc phòng, giữ vững an ninh quốc gia, trật tự, an toàn xã hội là nhiệm vụ trọng yếu, thường xuyên của Đảng, Nhà nước và toàn dân, trong đó Quân đội nhân dân và Công an nhân dân là lực lượng nòng </a:t>
            </a:r>
            <a:r>
              <a:rPr lang="nl-NL" dirty="0" smtClean="0">
                <a:solidFill>
                  <a:srgbClr val="000000"/>
                </a:solidFill>
                <a:highlight>
                  <a:srgbClr val="FFFFFF"/>
                </a:highlight>
                <a:latin typeface="Arial" pitchFamily="34" charset="0"/>
                <a:ea typeface="Calibri"/>
                <a:cs typeface="Arial" pitchFamily="34" charset="0"/>
              </a:rPr>
              <a:t>cốt</a:t>
            </a:r>
          </a:p>
          <a:p>
            <a:pPr marL="0" indent="0" algn="just">
              <a:buNone/>
            </a:pPr>
            <a:r>
              <a:rPr lang="nl-NL" dirty="0" smtClean="0">
                <a:latin typeface="Arial" pitchFamily="34" charset="0"/>
                <a:cs typeface="Arial" pitchFamily="34" charset="0"/>
              </a:rPr>
              <a:t>- </a:t>
            </a:r>
            <a:r>
              <a:rPr lang="nl-NL" dirty="0">
                <a:solidFill>
                  <a:srgbClr val="000000"/>
                </a:solidFill>
                <a:highlight>
                  <a:srgbClr val="FFFFFF"/>
                </a:highlight>
                <a:latin typeface="Arial" pitchFamily="34" charset="0"/>
                <a:ea typeface="Calibri"/>
                <a:cs typeface="Arial" pitchFamily="34" charset="0"/>
              </a:rPr>
              <a:t>Phát triển kinh tế-xã hội đi đôi với tăng cường sức mạnh quốc phòng-an ninh. </a:t>
            </a:r>
            <a:endParaRPr lang="nl-NL" dirty="0">
              <a:highlight>
                <a:srgbClr val="FFFFFF"/>
              </a:highlight>
              <a:latin typeface="Arial" pitchFamily="34" charset="0"/>
              <a:cs typeface="Arial" pitchFamily="34" charset="0"/>
            </a:endParaRPr>
          </a:p>
          <a:p>
            <a:pPr algn="just">
              <a:buFontTx/>
              <a:buChar char="-"/>
            </a:pPr>
            <a:r>
              <a:rPr lang="nl-NL" dirty="0" smtClean="0">
                <a:latin typeface="Arial" pitchFamily="34" charset="0"/>
                <a:cs typeface="Arial" pitchFamily="34" charset="0"/>
              </a:rPr>
              <a:t>Xây </a:t>
            </a:r>
            <a:r>
              <a:rPr lang="nl-NL" dirty="0">
                <a:latin typeface="Arial" pitchFamily="34" charset="0"/>
                <a:cs typeface="Arial" pitchFamily="34" charset="0"/>
              </a:rPr>
              <a:t>dựng Quân đội nhân dân và Công an nhân dân cách mạng, chính quy, tinh nhuệ, từng bước hiện </a:t>
            </a:r>
            <a:r>
              <a:rPr lang="nl-NL" dirty="0" smtClean="0">
                <a:latin typeface="Arial" pitchFamily="34" charset="0"/>
                <a:cs typeface="Arial" pitchFamily="34" charset="0"/>
              </a:rPr>
              <a:t>đại</a:t>
            </a:r>
          </a:p>
          <a:p>
            <a:pPr algn="just">
              <a:buFontTx/>
              <a:buChar char="-"/>
            </a:pPr>
            <a:r>
              <a:rPr lang="nl-NL" dirty="0">
                <a:latin typeface="Arial" pitchFamily="34" charset="0"/>
                <a:cs typeface="Arial" pitchFamily="34" charset="0"/>
              </a:rPr>
              <a:t>Tăng cường sự lãnh đạo tuyệt đối, trực tiếp về mọi mặt của Đảng, sự quản lý tập trung thống nhất của Nhà nước đối với Quân đội nhân dân, Công an nhân dân và sự nghiệp quốc phòng-an ninh.</a:t>
            </a:r>
            <a:endParaRPr lang="en-US" dirty="0">
              <a:latin typeface="Arial" pitchFamily="34" charset="0"/>
              <a:cs typeface="Arial" pitchFamily="34" charset="0"/>
            </a:endParaRPr>
          </a:p>
          <a:p>
            <a:pPr algn="just">
              <a:buFontTx/>
              <a:buChar char="-"/>
            </a:pPr>
            <a:endParaRPr lang="nl-NL" dirty="0" smtClean="0">
              <a:latin typeface="Arial" pitchFamily="34" charset="0"/>
              <a:cs typeface="Arial" pitchFamily="34" charset="0"/>
            </a:endParaRPr>
          </a:p>
          <a:p>
            <a:pPr algn="just">
              <a:buFontTx/>
              <a:buChar char="-"/>
            </a:pPr>
            <a:endParaRPr lang="en-US" dirty="0">
              <a:latin typeface="Arial" pitchFamily="34" charset="0"/>
              <a:cs typeface="Arial" pitchFamily="34" charset="0"/>
            </a:endParaRPr>
          </a:p>
        </p:txBody>
      </p:sp>
    </p:spTree>
    <p:extLst>
      <p:ext uri="{BB962C8B-B14F-4D97-AF65-F5344CB8AC3E}">
        <p14:creationId xmlns:p14="http://schemas.microsoft.com/office/powerpoint/2010/main" val="98704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7432" y="147916"/>
            <a:ext cx="11806310" cy="6710084"/>
          </a:xfrm>
          <a:prstGeom prst="rect">
            <a:avLst/>
          </a:prstGeom>
        </p:spPr>
      </p:pic>
      <p:pic>
        <p:nvPicPr>
          <p:cNvPr id="3" name="Picture 2"/>
          <p:cNvPicPr>
            <a:picLocks noChangeAspect="1"/>
          </p:cNvPicPr>
          <p:nvPr/>
        </p:nvPicPr>
        <p:blipFill>
          <a:blip r:embed="rId3"/>
          <a:stretch>
            <a:fillRect/>
          </a:stretch>
        </p:blipFill>
        <p:spPr>
          <a:xfrm>
            <a:off x="535936" y="147916"/>
            <a:ext cx="11467806" cy="6710084"/>
          </a:xfrm>
          <a:prstGeom prst="rect">
            <a:avLst/>
          </a:prstGeom>
        </p:spPr>
      </p:pic>
    </p:spTree>
    <p:extLst>
      <p:ext uri="{BB962C8B-B14F-4D97-AF65-F5344CB8AC3E}">
        <p14:creationId xmlns:p14="http://schemas.microsoft.com/office/powerpoint/2010/main" val="2498958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3"/>
                                        </p:tgtEl>
                                      </p:cBhvr>
                                    </p:animEffect>
                                    <p:anim calcmode="lin" valueType="num">
                                      <p:cBhvr>
                                        <p:cTn id="7" dur="1000"/>
                                        <p:tgtEl>
                                          <p:spTgt spid="3"/>
                                        </p:tgtEl>
                                        <p:attrNameLst>
                                          <p:attrName>ppt_x</p:attrName>
                                        </p:attrNameLst>
                                      </p:cBhvr>
                                      <p:tavLst>
                                        <p:tav tm="0">
                                          <p:val>
                                            <p:strVal val="ppt_x"/>
                                          </p:val>
                                        </p:tav>
                                        <p:tav tm="100000">
                                          <p:val>
                                            <p:strVal val="ppt_x"/>
                                          </p:val>
                                        </p:tav>
                                      </p:tavLst>
                                    </p:anim>
                                    <p:anim calcmode="lin" valueType="num">
                                      <p:cBhvr>
                                        <p:cTn id="8" dur="1000"/>
                                        <p:tgtEl>
                                          <p:spTgt spid="3"/>
                                        </p:tgtEl>
                                        <p:attrNameLst>
                                          <p:attrName>ppt_y</p:attrName>
                                        </p:attrNameLst>
                                      </p:cBhvr>
                                      <p:tavLst>
                                        <p:tav tm="0">
                                          <p:val>
                                            <p:strVal val="ppt_y"/>
                                          </p:val>
                                        </p:tav>
                                        <p:tav tm="100000">
                                          <p:val>
                                            <p:strVal val="ppt_y+.1"/>
                                          </p:val>
                                        </p:tav>
                                      </p:tavLst>
                                    </p:anim>
                                    <p:set>
                                      <p:cBhvr>
                                        <p:cTn id="9" dur="1" fill="hold">
                                          <p:stCondLst>
                                            <p:cond delay="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54256"/>
            <a:ext cx="12191999" cy="912346"/>
          </a:xfrm>
          <a:solidFill>
            <a:schemeClr val="tx1">
              <a:lumMod val="95000"/>
              <a:lumOff val="5000"/>
            </a:schemeClr>
          </a:solidFill>
        </p:spPr>
        <p:txBody>
          <a:bodyPr>
            <a:noAutofit/>
          </a:bodyPr>
          <a:lstStyle/>
          <a:p>
            <a:r>
              <a:rPr lang="nl-NL" sz="3200" b="1" i="1" dirty="0" smtClean="0">
                <a:solidFill>
                  <a:srgbClr val="FFFF00"/>
                </a:solidFill>
              </a:rPr>
              <a:t>6</a:t>
            </a:r>
            <a:r>
              <a:rPr lang="nl-NL" sz="3200" b="1" i="1" dirty="0">
                <a:solidFill>
                  <a:srgbClr val="FFFF00"/>
                </a:solidFill>
              </a:rPr>
              <a:t>. Xây dựng nền dân chủ xã hội chủ nghĩa, thực hiện đại đoàn kết dân tộc, tăng cường và mở rộng mặt trận dân tộc thống </a:t>
            </a:r>
            <a:r>
              <a:rPr lang="nl-NL" sz="3200" b="1" i="1" dirty="0" smtClean="0">
                <a:solidFill>
                  <a:srgbClr val="FFFF00"/>
                </a:solidFill>
              </a:rPr>
              <a:t>nhất</a:t>
            </a:r>
            <a:endParaRPr lang="en-US" sz="3200" b="1" dirty="0">
              <a:solidFill>
                <a:srgbClr val="FFFF00"/>
              </a:solidFill>
            </a:endParaRPr>
          </a:p>
        </p:txBody>
      </p:sp>
      <p:sp>
        <p:nvSpPr>
          <p:cNvPr id="3" name="Content Placeholder 2"/>
          <p:cNvSpPr>
            <a:spLocks noGrp="1"/>
          </p:cNvSpPr>
          <p:nvPr>
            <p:ph idx="1"/>
          </p:nvPr>
        </p:nvSpPr>
        <p:spPr>
          <a:xfrm>
            <a:off x="838200" y="1306286"/>
            <a:ext cx="10515600" cy="4978254"/>
          </a:xfrm>
        </p:spPr>
        <p:txBody>
          <a:bodyPr>
            <a:normAutofit/>
          </a:bodyPr>
          <a:lstStyle/>
          <a:p>
            <a:pPr marL="0" indent="0" algn="just">
              <a:buNone/>
            </a:pPr>
            <a:r>
              <a:rPr lang="nl-NL" sz="2600" dirty="0" smtClean="0">
                <a:highlight>
                  <a:srgbClr val="FFFFFF"/>
                </a:highlight>
                <a:latin typeface="Arial" pitchFamily="34" charset="0"/>
                <a:cs typeface="Arial" pitchFamily="34" charset="0"/>
              </a:rPr>
              <a:t>- </a:t>
            </a:r>
            <a:r>
              <a:rPr lang="nl-NL" sz="2600" dirty="0" smtClean="0">
                <a:solidFill>
                  <a:srgbClr val="000000"/>
                </a:solidFill>
                <a:highlight>
                  <a:srgbClr val="FFFFFF"/>
                </a:highlight>
                <a:latin typeface="Arial" pitchFamily="34" charset="0"/>
                <a:ea typeface="Calibri"/>
                <a:cs typeface="Arial" pitchFamily="34" charset="0"/>
              </a:rPr>
              <a:t>Xây </a:t>
            </a:r>
            <a:r>
              <a:rPr lang="nl-NL" sz="2600" dirty="0">
                <a:solidFill>
                  <a:srgbClr val="000000"/>
                </a:solidFill>
                <a:highlight>
                  <a:srgbClr val="FFFFFF"/>
                </a:highlight>
                <a:latin typeface="Arial" pitchFamily="34" charset="0"/>
                <a:ea typeface="Calibri"/>
                <a:cs typeface="Arial" pitchFamily="34" charset="0"/>
              </a:rPr>
              <a:t>dựng và từng bước hoàn thiện nền dân chủ xã hội chủ nghĩa, bảo đảm dân chủ được thực hiện trong thực tế cuộc sống ở mỗi cấp, trên tất cả các lĩnh vực. </a:t>
            </a:r>
            <a:endParaRPr lang="en-US" sz="2600" dirty="0">
              <a:latin typeface="Arial" pitchFamily="34" charset="0"/>
              <a:cs typeface="Arial" pitchFamily="34" charset="0"/>
            </a:endParaRPr>
          </a:p>
          <a:p>
            <a:pPr marL="0" indent="0" algn="just">
              <a:buNone/>
            </a:pPr>
            <a:r>
              <a:rPr lang="nl-NL" sz="2600" dirty="0" smtClean="0">
                <a:highlight>
                  <a:srgbClr val="FFFFFF"/>
                </a:highlight>
                <a:latin typeface="Arial" pitchFamily="34" charset="0"/>
                <a:cs typeface="Arial" pitchFamily="34" charset="0"/>
              </a:rPr>
              <a:t>- </a:t>
            </a:r>
            <a:r>
              <a:rPr lang="nl-NL" sz="2600" dirty="0" smtClean="0">
                <a:solidFill>
                  <a:srgbClr val="000000"/>
                </a:solidFill>
                <a:highlight>
                  <a:srgbClr val="FFFFFF"/>
                </a:highlight>
                <a:latin typeface="Arial" pitchFamily="34" charset="0"/>
                <a:ea typeface="Calibri"/>
                <a:cs typeface="Arial" pitchFamily="34" charset="0"/>
              </a:rPr>
              <a:t>Đại </a:t>
            </a:r>
            <a:r>
              <a:rPr lang="nl-NL" sz="2600" dirty="0">
                <a:solidFill>
                  <a:srgbClr val="000000"/>
                </a:solidFill>
                <a:highlight>
                  <a:srgbClr val="FFFFFF"/>
                </a:highlight>
                <a:latin typeface="Arial" pitchFamily="34" charset="0"/>
                <a:ea typeface="Calibri"/>
                <a:cs typeface="Arial" pitchFamily="34" charset="0"/>
              </a:rPr>
              <a:t>đoàn kết toàn dân tộc trên nền tảng liên minh giai cấp công nhân với giai cấp nông dân và đội ngũ trí thức dưới sự lãnh đạo của Đảng </a:t>
            </a:r>
            <a:endParaRPr lang="nl-NL" sz="2600" dirty="0" smtClean="0">
              <a:solidFill>
                <a:srgbClr val="000000"/>
              </a:solidFill>
              <a:highlight>
                <a:srgbClr val="FFFFFF"/>
              </a:highlight>
              <a:latin typeface="Arial" pitchFamily="34" charset="0"/>
              <a:ea typeface="Calibri"/>
              <a:cs typeface="Arial" pitchFamily="34" charset="0"/>
            </a:endParaRPr>
          </a:p>
          <a:p>
            <a:pPr algn="just">
              <a:buFontTx/>
              <a:buChar char="-"/>
            </a:pPr>
            <a:r>
              <a:rPr lang="nl-NL" sz="2600" dirty="0" smtClean="0">
                <a:latin typeface="Arial" pitchFamily="34" charset="0"/>
                <a:cs typeface="Arial" pitchFamily="34" charset="0"/>
              </a:rPr>
              <a:t>Đại </a:t>
            </a:r>
            <a:r>
              <a:rPr lang="nl-NL" sz="2600" dirty="0">
                <a:latin typeface="Arial" pitchFamily="34" charset="0"/>
                <a:cs typeface="Arial" pitchFamily="34" charset="0"/>
              </a:rPr>
              <a:t>đoàn kết toàn dân tộc lấy mục tiêu giữ vững độc lập, thống nhất của Tổ quốc, vì dân giàu, nước mạnh, xã hội công bằng, dân chủ, văn </a:t>
            </a:r>
            <a:r>
              <a:rPr lang="nl-NL" sz="2600" dirty="0" smtClean="0">
                <a:latin typeface="Arial" pitchFamily="34" charset="0"/>
                <a:cs typeface="Arial" pitchFamily="34" charset="0"/>
              </a:rPr>
              <a:t>minh</a:t>
            </a:r>
          </a:p>
          <a:p>
            <a:pPr algn="just">
              <a:buFontTx/>
              <a:buChar char="-"/>
            </a:pPr>
            <a:r>
              <a:rPr lang="nl-NL" sz="2600" dirty="0">
                <a:latin typeface="Arial" pitchFamily="34" charset="0"/>
                <a:cs typeface="Arial" pitchFamily="34" charset="0"/>
              </a:rPr>
              <a:t>Bảo đảm công bằng và bình đẳng xã hội, chăm lo lợi ích thiết thực, chính đáng, hợp pháp của các giai cấp, các tầng lớp nhân </a:t>
            </a:r>
            <a:r>
              <a:rPr lang="nl-NL" sz="2600" dirty="0" smtClean="0">
                <a:latin typeface="Arial" pitchFamily="34" charset="0"/>
                <a:cs typeface="Arial" pitchFamily="34" charset="0"/>
              </a:rPr>
              <a:t>dân</a:t>
            </a:r>
          </a:p>
          <a:p>
            <a:pPr algn="just">
              <a:buFontTx/>
              <a:buChar char="-"/>
            </a:pPr>
            <a:r>
              <a:rPr lang="nl-NL" sz="2600" dirty="0">
                <a:latin typeface="Arial" pitchFamily="34" charset="0"/>
                <a:cs typeface="Arial" pitchFamily="34" charset="0"/>
              </a:rPr>
              <a:t>Đại đoàn kết là sự nghiệp của toàn dân tộc, của cả hệ thống chính trị mà hạt nhân lãnh đạo là các tổ chức đảng</a:t>
            </a:r>
            <a:endParaRPr lang="nl-NL" sz="2600" dirty="0" smtClean="0">
              <a:latin typeface="Arial" pitchFamily="34" charset="0"/>
              <a:cs typeface="Arial" pitchFamily="34" charset="0"/>
            </a:endParaRPr>
          </a:p>
          <a:p>
            <a:pPr algn="just">
              <a:buFontTx/>
              <a:buChar char="-"/>
            </a:pPr>
            <a:endParaRPr lang="en-US" sz="2600" dirty="0">
              <a:latin typeface="Arial" pitchFamily="34" charset="0"/>
              <a:cs typeface="Arial" pitchFamily="34" charset="0"/>
            </a:endParaRPr>
          </a:p>
        </p:txBody>
      </p:sp>
    </p:spTree>
    <p:extLst>
      <p:ext uri="{BB962C8B-B14F-4D97-AF65-F5344CB8AC3E}">
        <p14:creationId xmlns:p14="http://schemas.microsoft.com/office/powerpoint/2010/main" val="4264426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0" y="0"/>
            <a:ext cx="12192000" cy="804769"/>
          </a:xfrm>
          <a:solidFill>
            <a:schemeClr val="tx1">
              <a:lumMod val="95000"/>
              <a:lumOff val="5000"/>
            </a:schemeClr>
          </a:solidFill>
        </p:spPr>
        <p:txBody>
          <a:bodyPr>
            <a:noAutofit/>
          </a:bodyPr>
          <a:lstStyle/>
          <a:p>
            <a:r>
              <a:rPr lang="nl-NL" sz="3200" b="1" i="1" dirty="0" smtClean="0">
                <a:solidFill>
                  <a:srgbClr val="FFFF00"/>
                </a:solidFill>
              </a:rPr>
              <a:t/>
            </a:r>
            <a:br>
              <a:rPr lang="nl-NL" sz="3200" b="1" i="1" dirty="0" smtClean="0">
                <a:solidFill>
                  <a:srgbClr val="FFFF00"/>
                </a:solidFill>
              </a:rPr>
            </a:br>
            <a:r>
              <a:rPr lang="nl-NL" sz="3200" b="1" i="1" dirty="0" smtClean="0">
                <a:solidFill>
                  <a:srgbClr val="FFFF00"/>
                </a:solidFill>
              </a:rPr>
              <a:t>5</a:t>
            </a:r>
            <a:r>
              <a:rPr lang="nl-NL" sz="3200" b="1" i="1" dirty="0">
                <a:solidFill>
                  <a:srgbClr val="FFFF00"/>
                </a:solidFill>
              </a:rPr>
              <a:t>. Thực hiện đường lối đối ngoại độc lập, tự chủ, hòa bình, hữu nghị, hợp tác và phát triển; chủ động và tích cực hội nhập quốc tế</a:t>
            </a:r>
            <a:r>
              <a:rPr lang="en-US" sz="3200" b="1" dirty="0">
                <a:solidFill>
                  <a:srgbClr val="FFFF00"/>
                </a:solidFill>
              </a:rPr>
              <a:t/>
            </a:r>
            <a:br>
              <a:rPr lang="en-US" sz="3200" b="1" dirty="0">
                <a:solidFill>
                  <a:srgbClr val="FFFF00"/>
                </a:solidFill>
              </a:rPr>
            </a:br>
            <a:endParaRPr lang="en-US" sz="3200" b="1" dirty="0">
              <a:solidFill>
                <a:srgbClr val="FFFF00"/>
              </a:solidFill>
            </a:endParaRPr>
          </a:p>
        </p:txBody>
      </p:sp>
      <p:sp>
        <p:nvSpPr>
          <p:cNvPr id="3" name="Content Placeholder 2"/>
          <p:cNvSpPr>
            <a:spLocks noGrp="1"/>
          </p:cNvSpPr>
          <p:nvPr>
            <p:ph idx="1"/>
          </p:nvPr>
        </p:nvSpPr>
        <p:spPr>
          <a:xfrm>
            <a:off x="1053353" y="1381872"/>
            <a:ext cx="9788818" cy="4351338"/>
          </a:xfrm>
        </p:spPr>
        <p:txBody>
          <a:bodyPr>
            <a:normAutofit/>
          </a:bodyPr>
          <a:lstStyle/>
          <a:p>
            <a:pPr marL="0" indent="0" algn="just">
              <a:buNone/>
            </a:pPr>
            <a:r>
              <a:rPr lang="nl-NL" dirty="0" smtClean="0">
                <a:latin typeface="Arial" pitchFamily="34" charset="0"/>
                <a:cs typeface="Arial" pitchFamily="34" charset="0"/>
              </a:rPr>
              <a:t>	</a:t>
            </a:r>
            <a:r>
              <a:rPr lang="nl-NL" dirty="0" smtClean="0">
                <a:latin typeface="Arial" pitchFamily="34" charset="0"/>
                <a:cs typeface="Arial" pitchFamily="34" charset="0"/>
              </a:rPr>
              <a:t>- </a:t>
            </a:r>
            <a:r>
              <a:rPr lang="nl-NL" dirty="0" smtClean="0">
                <a:solidFill>
                  <a:srgbClr val="000000"/>
                </a:solidFill>
                <a:highlight>
                  <a:srgbClr val="FFFFFF"/>
                </a:highlight>
                <a:latin typeface="Arial" pitchFamily="34" charset="0"/>
                <a:ea typeface="Calibri"/>
                <a:cs typeface="Arial" pitchFamily="34" charset="0"/>
              </a:rPr>
              <a:t>Thực </a:t>
            </a:r>
            <a:r>
              <a:rPr lang="nl-NL" dirty="0">
                <a:solidFill>
                  <a:srgbClr val="000000"/>
                </a:solidFill>
                <a:highlight>
                  <a:srgbClr val="FFFFFF"/>
                </a:highlight>
                <a:latin typeface="Arial" pitchFamily="34" charset="0"/>
                <a:ea typeface="Calibri"/>
                <a:cs typeface="Arial" pitchFamily="34" charset="0"/>
              </a:rPr>
              <a:t>hiện nhất quán đường lối đối ngoại độc lập, tự chủ, hoà bình, hợp tác và phát triển; đa phương hoá, đa dạng hoá quan hệ, chủ động và tích cực hội nhập quốc tế</a:t>
            </a:r>
            <a:endParaRPr lang="nl-NL" dirty="0" smtClean="0">
              <a:latin typeface="Arial" pitchFamily="34" charset="0"/>
              <a:cs typeface="Arial" pitchFamily="34" charset="0"/>
            </a:endParaRPr>
          </a:p>
          <a:p>
            <a:pPr marL="0" indent="0" algn="just">
              <a:buNone/>
            </a:pPr>
            <a:r>
              <a:rPr lang="nl-NL" dirty="0" smtClean="0">
                <a:latin typeface="Arial" pitchFamily="34" charset="0"/>
                <a:cs typeface="Arial" pitchFamily="34" charset="0"/>
              </a:rPr>
              <a:t>	</a:t>
            </a:r>
            <a:r>
              <a:rPr lang="nl-NL" dirty="0" smtClean="0">
                <a:latin typeface="Arial" pitchFamily="34" charset="0"/>
                <a:cs typeface="Arial" pitchFamily="34" charset="0"/>
              </a:rPr>
              <a:t>- </a:t>
            </a:r>
            <a:r>
              <a:rPr lang="nl-NL" dirty="0" smtClean="0">
                <a:solidFill>
                  <a:srgbClr val="000000"/>
                </a:solidFill>
                <a:highlight>
                  <a:srgbClr val="FFFFFF"/>
                </a:highlight>
                <a:latin typeface="Arial" pitchFamily="34" charset="0"/>
                <a:ea typeface="Calibri"/>
                <a:cs typeface="Arial" pitchFamily="34" charset="0"/>
              </a:rPr>
              <a:t>Hợp </a:t>
            </a:r>
            <a:r>
              <a:rPr lang="nl-NL" dirty="0">
                <a:solidFill>
                  <a:srgbClr val="000000"/>
                </a:solidFill>
                <a:highlight>
                  <a:srgbClr val="FFFFFF"/>
                </a:highlight>
                <a:latin typeface="Arial" pitchFamily="34" charset="0"/>
                <a:ea typeface="Calibri"/>
                <a:cs typeface="Arial" pitchFamily="34" charset="0"/>
              </a:rPr>
              <a:t>tác bình đẳng, cùng có lợi với tất cả các nước trên cơ sở những nguyên tắc cơ bản của Hiến chương Liên hợp quốc và luật pháp quốc tế.</a:t>
            </a:r>
            <a:endParaRPr lang="en-US" dirty="0">
              <a:latin typeface="Arial" pitchFamily="34" charset="0"/>
              <a:cs typeface="Arial" pitchFamily="34" charset="0"/>
            </a:endParaRPr>
          </a:p>
          <a:p>
            <a:pPr marL="0" indent="0" algn="just">
              <a:buNone/>
            </a:pPr>
            <a:r>
              <a:rPr lang="nl-NL" dirty="0" smtClean="0">
                <a:latin typeface="Arial" pitchFamily="34" charset="0"/>
                <a:cs typeface="Arial" pitchFamily="34" charset="0"/>
              </a:rPr>
              <a:t>	</a:t>
            </a:r>
            <a:endParaRPr lang="en-US" dirty="0">
              <a:latin typeface="Arial" pitchFamily="34" charset="0"/>
              <a:cs typeface="Arial" pitchFamily="34" charset="0"/>
            </a:endParaRPr>
          </a:p>
        </p:txBody>
      </p:sp>
    </p:spTree>
    <p:extLst>
      <p:ext uri="{BB962C8B-B14F-4D97-AF65-F5344CB8AC3E}">
        <p14:creationId xmlns:p14="http://schemas.microsoft.com/office/powerpoint/2010/main" val="178626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18221" y="376518"/>
            <a:ext cx="11553825" cy="6481482"/>
          </a:xfrm>
          <a:prstGeom prst="rect">
            <a:avLst/>
          </a:prstGeom>
        </p:spPr>
      </p:pic>
      <p:pic>
        <p:nvPicPr>
          <p:cNvPr id="5" name="Picture 4"/>
          <p:cNvPicPr>
            <a:picLocks noChangeAspect="1"/>
          </p:cNvPicPr>
          <p:nvPr/>
        </p:nvPicPr>
        <p:blipFill>
          <a:blip r:embed="rId3"/>
          <a:stretch>
            <a:fillRect/>
          </a:stretch>
        </p:blipFill>
        <p:spPr>
          <a:xfrm>
            <a:off x="118221" y="0"/>
            <a:ext cx="11607223" cy="6651522"/>
          </a:xfrm>
          <a:prstGeom prst="rect">
            <a:avLst/>
          </a:prstGeom>
        </p:spPr>
      </p:pic>
      <p:pic>
        <p:nvPicPr>
          <p:cNvPr id="4" name="Picture 3"/>
          <p:cNvPicPr>
            <a:picLocks noChangeAspect="1"/>
          </p:cNvPicPr>
          <p:nvPr/>
        </p:nvPicPr>
        <p:blipFill>
          <a:blip r:embed="rId4"/>
          <a:stretch>
            <a:fillRect/>
          </a:stretch>
        </p:blipFill>
        <p:spPr>
          <a:xfrm>
            <a:off x="0" y="-1"/>
            <a:ext cx="11725444" cy="6858001"/>
          </a:xfrm>
          <a:prstGeom prst="rect">
            <a:avLst/>
          </a:prstGeom>
        </p:spPr>
      </p:pic>
    </p:spTree>
    <p:extLst>
      <p:ext uri="{BB962C8B-B14F-4D97-AF65-F5344CB8AC3E}">
        <p14:creationId xmlns:p14="http://schemas.microsoft.com/office/powerpoint/2010/main" val="324029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nodeType="clickEffect">
                                  <p:stCondLst>
                                    <p:cond delay="0"/>
                                  </p:stCondLst>
                                  <p:childTnLst>
                                    <p:animEffect transition="out" filter="fade">
                                      <p:cBhvr>
                                        <p:cTn id="13" dur="500"/>
                                        <p:tgtEl>
                                          <p:spTgt spid="5"/>
                                        </p:tgtEl>
                                      </p:cBhvr>
                                    </p:animEffect>
                                    <p:set>
                                      <p:cBhvr>
                                        <p:cTn id="14" dur="1" fill="hold">
                                          <p:stCondLst>
                                            <p:cond delay="499"/>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838200" y="365125"/>
            <a:ext cx="10515600" cy="898899"/>
          </a:xfrm>
          <a:solidFill>
            <a:schemeClr val="tx1">
              <a:lumMod val="95000"/>
              <a:lumOff val="5000"/>
            </a:schemeClr>
          </a:solidFill>
        </p:spPr>
        <p:txBody>
          <a:bodyPr>
            <a:noAutofit/>
          </a:bodyPr>
          <a:lstStyle/>
          <a:p>
            <a:r>
              <a:rPr lang="nl-NL" sz="3200" b="1" i="1" dirty="0" smtClean="0">
                <a:solidFill>
                  <a:srgbClr val="FFFF00"/>
                </a:solidFill>
              </a:rPr>
              <a:t>7</a:t>
            </a:r>
            <a:r>
              <a:rPr lang="nl-NL" sz="3200" b="1" i="1" dirty="0">
                <a:solidFill>
                  <a:srgbClr val="FFFF00"/>
                </a:solidFill>
              </a:rPr>
              <a:t>. Xây dựng Nhà nước pháp quyền xã hội chủ nghĩa của nhân dân, do nhân dân, vì nhân </a:t>
            </a:r>
            <a:r>
              <a:rPr lang="nl-NL" sz="3200" b="1" i="1" dirty="0" smtClean="0">
                <a:solidFill>
                  <a:srgbClr val="FFFF00"/>
                </a:solidFill>
              </a:rPr>
              <a:t>dân</a:t>
            </a:r>
            <a:endParaRPr lang="en-US" sz="3200" b="1" dirty="0">
              <a:solidFill>
                <a:srgbClr val="FFFF00"/>
              </a:solidFill>
            </a:endParaRPr>
          </a:p>
        </p:txBody>
      </p:sp>
      <p:sp>
        <p:nvSpPr>
          <p:cNvPr id="3" name="Content Placeholder 2"/>
          <p:cNvSpPr>
            <a:spLocks noGrp="1"/>
          </p:cNvSpPr>
          <p:nvPr>
            <p:ph idx="1"/>
          </p:nvPr>
        </p:nvSpPr>
        <p:spPr/>
        <p:txBody>
          <a:bodyPr>
            <a:normAutofit lnSpcReduction="10000"/>
          </a:bodyPr>
          <a:lstStyle/>
          <a:p>
            <a:pPr marL="0" marR="0" indent="0" algn="just">
              <a:lnSpc>
                <a:spcPct val="110000"/>
              </a:lnSpc>
              <a:spcBef>
                <a:spcPts val="600"/>
              </a:spcBef>
              <a:spcAft>
                <a:spcPts val="600"/>
              </a:spcAft>
              <a:buNone/>
            </a:pPr>
            <a:r>
              <a:rPr lang="nl-NL" dirty="0" smtClean="0">
                <a:latin typeface="Arial" pitchFamily="34" charset="0"/>
                <a:cs typeface="Arial" pitchFamily="34" charset="0"/>
              </a:rPr>
              <a:t>-  </a:t>
            </a:r>
            <a:r>
              <a:rPr lang="nl-NL" dirty="0">
                <a:solidFill>
                  <a:srgbClr val="000000"/>
                </a:solidFill>
                <a:highlight>
                  <a:srgbClr val="FFFFFF"/>
                </a:highlight>
                <a:latin typeface="Arial" pitchFamily="34" charset="0"/>
                <a:ea typeface="Calibri"/>
                <a:cs typeface="Arial" pitchFamily="34" charset="0"/>
              </a:rPr>
              <a:t>Nhà nước ban hành pháp luật; tổ chức, quản lý xã hội bằng pháp luật và không ngừng tăng cường pháp chế xã hội chủ nghĩa.</a:t>
            </a:r>
            <a:endParaRPr lang="en-US" dirty="0">
              <a:latin typeface="Arial" pitchFamily="34" charset="0"/>
              <a:ea typeface="Calibri"/>
              <a:cs typeface="Arial" pitchFamily="34" charset="0"/>
            </a:endParaRPr>
          </a:p>
          <a:p>
            <a:pPr marL="0" indent="0" algn="just">
              <a:lnSpc>
                <a:spcPct val="110000"/>
              </a:lnSpc>
              <a:buNone/>
            </a:pPr>
            <a:r>
              <a:rPr lang="nl-NL" dirty="0" smtClean="0">
                <a:latin typeface="Arial" pitchFamily="34" charset="0"/>
                <a:cs typeface="Arial" pitchFamily="34" charset="0"/>
              </a:rPr>
              <a:t>- </a:t>
            </a:r>
            <a:r>
              <a:rPr lang="nl-NL" dirty="0">
                <a:solidFill>
                  <a:srgbClr val="000000"/>
                </a:solidFill>
                <a:highlight>
                  <a:srgbClr val="FFFFFF"/>
                </a:highlight>
                <a:latin typeface="Arial" pitchFamily="34" charset="0"/>
                <a:ea typeface="Calibri"/>
                <a:cs typeface="Arial" pitchFamily="34" charset="0"/>
              </a:rPr>
              <a:t>Nhà nước phục vụ nhân dân, gắn bó mật thiết với nhân dân, thực hiện đầy đủ quyền dân chủ của nhân dân, tôn trọng, lắng nghe ý kiến của nhân dân và chịu sự giám sát của nhân </a:t>
            </a:r>
            <a:r>
              <a:rPr lang="nl-NL" dirty="0" smtClean="0">
                <a:solidFill>
                  <a:srgbClr val="000000"/>
                </a:solidFill>
                <a:highlight>
                  <a:srgbClr val="FFFFFF"/>
                </a:highlight>
                <a:latin typeface="Arial" pitchFamily="34" charset="0"/>
                <a:ea typeface="Calibri"/>
                <a:cs typeface="Arial" pitchFamily="34" charset="0"/>
              </a:rPr>
              <a:t>dân</a:t>
            </a:r>
          </a:p>
          <a:p>
            <a:pPr marL="0" marR="0" indent="0" algn="just">
              <a:lnSpc>
                <a:spcPct val="110000"/>
              </a:lnSpc>
              <a:spcBef>
                <a:spcPts val="600"/>
              </a:spcBef>
              <a:spcAft>
                <a:spcPts val="600"/>
              </a:spcAft>
              <a:buNone/>
            </a:pPr>
            <a:r>
              <a:rPr lang="nl-NL" b="1" dirty="0" smtClean="0">
                <a:highlight>
                  <a:srgbClr val="FFFFFF"/>
                </a:highlight>
                <a:latin typeface="Arial" pitchFamily="34" charset="0"/>
                <a:cs typeface="Arial" pitchFamily="34" charset="0"/>
              </a:rPr>
              <a:t>- </a:t>
            </a:r>
            <a:r>
              <a:rPr lang="nl-NL" dirty="0" smtClean="0">
                <a:solidFill>
                  <a:srgbClr val="000000"/>
                </a:solidFill>
                <a:highlight>
                  <a:srgbClr val="FFFFFF"/>
                </a:highlight>
                <a:latin typeface="Arial" pitchFamily="34" charset="0"/>
                <a:ea typeface="Calibri"/>
                <a:cs typeface="Arial" pitchFamily="34" charset="0"/>
              </a:rPr>
              <a:t>Tổ </a:t>
            </a:r>
            <a:r>
              <a:rPr lang="nl-NL" dirty="0">
                <a:solidFill>
                  <a:srgbClr val="000000"/>
                </a:solidFill>
                <a:highlight>
                  <a:srgbClr val="FFFFFF"/>
                </a:highlight>
                <a:latin typeface="Arial" pitchFamily="34" charset="0"/>
                <a:ea typeface="Calibri"/>
                <a:cs typeface="Arial" pitchFamily="34" charset="0"/>
              </a:rPr>
              <a:t>chức và hoạt động của bộ máy nhà nước theo nguyên tắc tập trung dân chủ, có sự phân công, phân cấp, đồng thời bảo đảm sự chỉ đạo thống nhất của Trung ương.</a:t>
            </a:r>
            <a:endParaRPr lang="en-US" dirty="0">
              <a:effectLst/>
              <a:latin typeface="Arial" pitchFamily="34" charset="0"/>
              <a:ea typeface="Calibri"/>
              <a:cs typeface="Arial" pitchFamily="34" charset="0"/>
            </a:endParaRPr>
          </a:p>
        </p:txBody>
      </p:sp>
    </p:spTree>
    <p:extLst>
      <p:ext uri="{BB962C8B-B14F-4D97-AF65-F5344CB8AC3E}">
        <p14:creationId xmlns:p14="http://schemas.microsoft.com/office/powerpoint/2010/main" val="98427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1999" cy="8225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1" y="0"/>
            <a:ext cx="12192000" cy="603063"/>
          </a:xfrm>
          <a:solidFill>
            <a:schemeClr val="tx1">
              <a:lumMod val="95000"/>
              <a:lumOff val="5000"/>
            </a:schemeClr>
          </a:solidFill>
        </p:spPr>
        <p:txBody>
          <a:bodyPr>
            <a:normAutofit fontScale="90000"/>
          </a:bodyPr>
          <a:lstStyle/>
          <a:p>
            <a:r>
              <a:rPr lang="nl-NL" sz="4000" b="1" i="1" dirty="0" smtClean="0">
                <a:solidFill>
                  <a:srgbClr val="FFFF00"/>
                </a:solidFill>
              </a:rPr>
              <a:t>8</a:t>
            </a:r>
            <a:r>
              <a:rPr lang="nl-NL" sz="4000" b="1" i="1" dirty="0">
                <a:solidFill>
                  <a:srgbClr val="FFFF00"/>
                </a:solidFill>
              </a:rPr>
              <a:t>. Xây dựng Đảng trong sạch, vững </a:t>
            </a:r>
            <a:r>
              <a:rPr lang="nl-NL" sz="4000" b="1" i="1" dirty="0" smtClean="0">
                <a:solidFill>
                  <a:srgbClr val="FFFF00"/>
                </a:solidFill>
              </a:rPr>
              <a:t>mạnh</a:t>
            </a:r>
            <a:endParaRPr lang="en-US" sz="4000" b="1" dirty="0">
              <a:solidFill>
                <a:srgbClr val="FFFF00"/>
              </a:solidFill>
            </a:endParaRPr>
          </a:p>
        </p:txBody>
      </p:sp>
      <p:sp>
        <p:nvSpPr>
          <p:cNvPr id="3" name="Content Placeholder 2"/>
          <p:cNvSpPr>
            <a:spLocks noGrp="1"/>
          </p:cNvSpPr>
          <p:nvPr>
            <p:ph idx="1"/>
          </p:nvPr>
        </p:nvSpPr>
        <p:spPr>
          <a:xfrm>
            <a:off x="162938" y="1802398"/>
            <a:ext cx="11474881" cy="4351338"/>
          </a:xfrm>
        </p:spPr>
        <p:txBody>
          <a:bodyPr>
            <a:noAutofit/>
          </a:bodyPr>
          <a:lstStyle/>
          <a:p>
            <a:pPr marL="0" marR="0" indent="457200" algn="just">
              <a:lnSpc>
                <a:spcPct val="100000"/>
              </a:lnSpc>
              <a:spcBef>
                <a:spcPts val="600"/>
              </a:spcBef>
              <a:spcAft>
                <a:spcPts val="600"/>
              </a:spcAft>
            </a:pPr>
            <a:r>
              <a:rPr lang="nl-NL" dirty="0" smtClean="0">
                <a:latin typeface="Arial" pitchFamily="34" charset="0"/>
                <a:cs typeface="Arial" pitchFamily="34" charset="0"/>
              </a:rPr>
              <a:t>	</a:t>
            </a:r>
            <a:r>
              <a:rPr lang="nl-NL" dirty="0" smtClean="0">
                <a:solidFill>
                  <a:srgbClr val="000000"/>
                </a:solidFill>
                <a:highlight>
                  <a:srgbClr val="FFFFFF"/>
                </a:highlight>
                <a:latin typeface="Arial" pitchFamily="34" charset="0"/>
                <a:ea typeface="Calibri"/>
                <a:cs typeface="Arial" pitchFamily="34" charset="0"/>
              </a:rPr>
              <a:t>Đảng </a:t>
            </a:r>
            <a:r>
              <a:rPr lang="nl-NL" dirty="0">
                <a:solidFill>
                  <a:srgbClr val="000000"/>
                </a:solidFill>
                <a:highlight>
                  <a:srgbClr val="FFFFFF"/>
                </a:highlight>
                <a:latin typeface="Arial" pitchFamily="34" charset="0"/>
                <a:ea typeface="Calibri"/>
                <a:cs typeface="Arial" pitchFamily="34" charset="0"/>
              </a:rPr>
              <a:t>phải vững mạnh về chính trị, tư tưởng và tổ chức; thường xuyên tự đổi mới, tự chỉnh </a:t>
            </a:r>
            <a:r>
              <a:rPr lang="nl-NL" dirty="0" smtClean="0">
                <a:solidFill>
                  <a:srgbClr val="000000"/>
                </a:solidFill>
                <a:highlight>
                  <a:srgbClr val="FFFFFF"/>
                </a:highlight>
                <a:latin typeface="Arial" pitchFamily="34" charset="0"/>
                <a:ea typeface="Calibri"/>
                <a:cs typeface="Arial" pitchFamily="34" charset="0"/>
              </a:rPr>
              <a:t>đốn</a:t>
            </a:r>
          </a:p>
          <a:p>
            <a:pPr marL="0" marR="0" indent="457200" algn="just">
              <a:lnSpc>
                <a:spcPct val="100000"/>
              </a:lnSpc>
              <a:spcBef>
                <a:spcPts val="600"/>
              </a:spcBef>
              <a:spcAft>
                <a:spcPts val="600"/>
              </a:spcAft>
            </a:pPr>
            <a:r>
              <a:rPr lang="nl-NL" dirty="0" smtClean="0">
                <a:solidFill>
                  <a:srgbClr val="000000"/>
                </a:solidFill>
                <a:highlight>
                  <a:srgbClr val="FFFFFF"/>
                </a:highlight>
                <a:latin typeface="Arial" pitchFamily="34" charset="0"/>
                <a:ea typeface="Calibri"/>
                <a:cs typeface="Arial" pitchFamily="34" charset="0"/>
              </a:rPr>
              <a:t>Thường </a:t>
            </a:r>
            <a:r>
              <a:rPr lang="nl-NL" dirty="0">
                <a:solidFill>
                  <a:srgbClr val="000000"/>
                </a:solidFill>
                <a:highlight>
                  <a:srgbClr val="FFFFFF"/>
                </a:highlight>
                <a:latin typeface="Arial" pitchFamily="34" charset="0"/>
                <a:ea typeface="Calibri"/>
                <a:cs typeface="Arial" pitchFamily="34" charset="0"/>
              </a:rPr>
              <a:t>xuyên tự phê bình và phê bình, đấu tranh chống chủ nghĩa cá nhân, chủ nghĩa cơ hội, tệ quan liêu, tham nhũng, lãng phí và mọi hành động chia rẽ, bè phái. </a:t>
            </a:r>
            <a:endParaRPr lang="nl-NL" dirty="0" smtClean="0">
              <a:solidFill>
                <a:srgbClr val="000000"/>
              </a:solidFill>
              <a:highlight>
                <a:srgbClr val="FFFFFF"/>
              </a:highlight>
              <a:latin typeface="Arial" pitchFamily="34" charset="0"/>
              <a:ea typeface="Calibri"/>
              <a:cs typeface="Arial" pitchFamily="34" charset="0"/>
            </a:endParaRPr>
          </a:p>
          <a:p>
            <a:pPr marL="0" marR="0" indent="457200" algn="just">
              <a:lnSpc>
                <a:spcPct val="100000"/>
              </a:lnSpc>
              <a:spcBef>
                <a:spcPts val="600"/>
              </a:spcBef>
              <a:spcAft>
                <a:spcPts val="600"/>
              </a:spcAft>
            </a:pPr>
            <a:r>
              <a:rPr lang="nl-NL" dirty="0" smtClean="0">
                <a:solidFill>
                  <a:srgbClr val="000000"/>
                </a:solidFill>
                <a:highlight>
                  <a:srgbClr val="FFFFFF"/>
                </a:highlight>
                <a:latin typeface="Arial" pitchFamily="34" charset="0"/>
                <a:ea typeface="Calibri"/>
                <a:cs typeface="Arial" pitchFamily="34" charset="0"/>
              </a:rPr>
              <a:t>Đảng chăm </a:t>
            </a:r>
            <a:r>
              <a:rPr lang="nl-NL" dirty="0">
                <a:solidFill>
                  <a:srgbClr val="000000"/>
                </a:solidFill>
                <a:highlight>
                  <a:srgbClr val="FFFFFF"/>
                </a:highlight>
                <a:latin typeface="Arial" pitchFamily="34" charset="0"/>
                <a:ea typeface="Calibri"/>
                <a:cs typeface="Arial" pitchFamily="34" charset="0"/>
              </a:rPr>
              <a:t>lo xây dựng đội ngũ cán bộ, đảng viên trong sạch, có phẩm chất, năng lực, có sức chiến đấu cao; quan tâm bồi dưỡng lớp người kế tục sự nghiệp cách mạng.</a:t>
            </a:r>
            <a:endParaRPr lang="en-US" dirty="0">
              <a:effectLst/>
              <a:latin typeface="Arial" pitchFamily="34" charset="0"/>
              <a:ea typeface="Calibri"/>
              <a:cs typeface="Arial" pitchFamily="34" charset="0"/>
            </a:endParaRPr>
          </a:p>
        </p:txBody>
      </p:sp>
    </p:spTree>
    <p:extLst>
      <p:ext uri="{BB962C8B-B14F-4D97-AF65-F5344CB8AC3E}">
        <p14:creationId xmlns:p14="http://schemas.microsoft.com/office/powerpoint/2010/main" val="257084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31771" y="1193430"/>
            <a:ext cx="10571658" cy="5348826"/>
          </a:xfrm>
          <a:prstGeom prst="rect">
            <a:avLst/>
          </a:prstGeom>
        </p:spPr>
      </p:pic>
      <p:sp>
        <p:nvSpPr>
          <p:cNvPr id="4" name="Title 1"/>
          <p:cNvSpPr>
            <a:spLocks noGrp="1"/>
          </p:cNvSpPr>
          <p:nvPr>
            <p:ph type="title"/>
          </p:nvPr>
        </p:nvSpPr>
        <p:spPr>
          <a:xfrm>
            <a:off x="838200" y="365125"/>
            <a:ext cx="8171329" cy="603063"/>
          </a:xfrm>
          <a:solidFill>
            <a:schemeClr val="tx1">
              <a:lumMod val="95000"/>
              <a:lumOff val="5000"/>
            </a:schemeClr>
          </a:solidFill>
        </p:spPr>
        <p:txBody>
          <a:bodyPr>
            <a:normAutofit fontScale="90000"/>
          </a:bodyPr>
          <a:lstStyle/>
          <a:p>
            <a:r>
              <a:rPr lang="nl-NL" sz="4000" b="1" i="1" dirty="0" smtClean="0">
                <a:solidFill>
                  <a:srgbClr val="FFFF00"/>
                </a:solidFill>
              </a:rPr>
              <a:t>8</a:t>
            </a:r>
            <a:r>
              <a:rPr lang="nl-NL" sz="4000" b="1" i="1" dirty="0">
                <a:solidFill>
                  <a:srgbClr val="FFFF00"/>
                </a:solidFill>
              </a:rPr>
              <a:t>. Xây dựng Đảng trong sạch, vững </a:t>
            </a:r>
            <a:r>
              <a:rPr lang="nl-NL" sz="4000" b="1" i="1" dirty="0" smtClean="0">
                <a:solidFill>
                  <a:srgbClr val="FFFF00"/>
                </a:solidFill>
              </a:rPr>
              <a:t>mạnh</a:t>
            </a:r>
            <a:endParaRPr lang="en-US" sz="4000" b="1" dirty="0">
              <a:solidFill>
                <a:srgbClr val="FFFF00"/>
              </a:solidFill>
            </a:endParaRPr>
          </a:p>
        </p:txBody>
      </p:sp>
    </p:spTree>
    <p:extLst>
      <p:ext uri="{BB962C8B-B14F-4D97-AF65-F5344CB8AC3E}">
        <p14:creationId xmlns:p14="http://schemas.microsoft.com/office/powerpoint/2010/main" val="4024505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1088</TotalTime>
  <Words>1981</Words>
  <Application>Microsoft Office PowerPoint</Application>
  <PresentationFormat>Custom</PresentationFormat>
  <Paragraphs>110</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 Bài 4</vt:lpstr>
      <vt:lpstr>Nội dung</vt:lpstr>
      <vt:lpstr>I. Đặc trưng của chủ nghĩa xã hội ở Việt Nam </vt:lpstr>
      <vt:lpstr>1. Dân giàu, nước mạnh, dân chủ, công bằng, văn minh</vt:lpstr>
      <vt:lpstr>1. Dân giàu, nước mạnh, dân chủ, công bằng, văn minh</vt:lpstr>
      <vt:lpstr>2. Do nhân dân làm chủ</vt:lpstr>
      <vt:lpstr> 3. Có nền kinh tế phát triển cao dựa trên LLSX hiện đại và QHSX tiến bộ phù hợp. </vt:lpstr>
      <vt:lpstr>4. Có nền văn hóa tiên tiến, đậm đà bản sắc dân tộc</vt:lpstr>
      <vt:lpstr>5. Con người có cuộc sống ấm no, tự do, hạnh phúc, có điều kiện phát triển toàn diện</vt:lpstr>
      <vt:lpstr>PowerPoint Presentation</vt:lpstr>
      <vt:lpstr>6. Các dân tộc trong cộng đồng Việt Nam bình đẳng, đoàn kết, tôn trọng và giúp đỡ nhau cùng phát triển</vt:lpstr>
      <vt:lpstr>7. Có Nhà nước pháp quyền xã hội chủ nghĩa của nhân dân, do nhân dân, vì nhân dân do Đảng Cộng sản lãnh đạo</vt:lpstr>
      <vt:lpstr>8. Có quan hệ hữu nghị và hợp tác với các nước trên thế giới</vt:lpstr>
      <vt:lpstr>PowerPoint Presentation</vt:lpstr>
      <vt:lpstr>II. PHƯƠNG HƯỚNG XÂY DỰNG CHỦ NGHĨA XÃ HỘI Ở VIỆT NAM</vt:lpstr>
      <vt:lpstr>1. Đẩy mạnh công nghiệp hóa, hiện đại hóa đất nước gắn với phát triển kinh tế tri thức, bảo vệ tài nguyên, môi trường</vt:lpstr>
      <vt:lpstr>1. Đẩy mạnh công nghiệp hóa, hiện đại hóa đất nước gắn với phát triển kinh tế tri thức, bảo vệ tài nguyên, môi trường</vt:lpstr>
      <vt:lpstr>2. Phát triển nền kinh tế thị trường định hướng XHCN</vt:lpstr>
      <vt:lpstr>2. Phát triển nền kinh tế thị trường định hướng XHCN</vt:lpstr>
      <vt:lpstr>2. Phát triển nền kinh tế thị trường định hướng XHCN</vt:lpstr>
      <vt:lpstr>3. Xây dựng nền văn hóa tiên tiến, đậm đà bản sắc dân tộc; xây dựng con người, nâng cao đời sống nhân dân, thực hiện tiến bộ và công bằng xã hội</vt:lpstr>
      <vt:lpstr>3. Xây dựng nền văn hóa tiên tiến, đậm đà bản sắc dân tộc; xây dựng con người, nâng cao đời sống nhân dân, thực hiện tiến bộ và công bằng xã hội</vt:lpstr>
      <vt:lpstr>PowerPoint Presentation</vt:lpstr>
      <vt:lpstr>4. Đảm bảo vững chắc quốc phòng, an ninh quốc gia, trật tự, an toàn xã hội</vt:lpstr>
      <vt:lpstr>PowerPoint Presentation</vt:lpstr>
      <vt:lpstr>6. Xây dựng nền dân chủ xã hội chủ nghĩa, thực hiện đại đoàn kết dân tộc, tăng cường và mở rộng mặt trận dân tộc thống nhất</vt:lpstr>
      <vt:lpstr> 5. Thực hiện đường lối đối ngoại độc lập, tự chủ, hòa bình, hữu nghị, hợp tác và phát triển; chủ động và tích cực hội nhập quốc tế </vt:lpstr>
      <vt:lpstr>PowerPoint Presentation</vt:lpstr>
      <vt:lpstr>7. Xây dựng Nhà nước pháp quyền xã hội chủ nghĩa của nhân dân, do nhân dân, vì nhân dân</vt:lpstr>
      <vt:lpstr>8. Xây dựng Đảng trong sạch, vững mạnh</vt:lpstr>
      <vt:lpstr>8. Xây dựng Đảng trong sạch, vững mạnh</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ĐẶC TRƯNG VÀ PHƯƠNG HƯỚNG XÂY DỰNG CHỦ NGHĨA XÃ HỘI Ở VIỆT NAM </dc:title>
  <dc:creator>Administrator</dc:creator>
  <cp:lastModifiedBy>Dell E7450</cp:lastModifiedBy>
  <cp:revision>98</cp:revision>
  <dcterms:created xsi:type="dcterms:W3CDTF">2019-11-05T08:46:06Z</dcterms:created>
  <dcterms:modified xsi:type="dcterms:W3CDTF">2020-12-19T23:53:24Z</dcterms:modified>
</cp:coreProperties>
</file>