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6" r:id="rId2"/>
    <p:sldId id="257" r:id="rId3"/>
    <p:sldId id="259" r:id="rId4"/>
    <p:sldId id="260" r:id="rId5"/>
    <p:sldId id="261" r:id="rId6"/>
    <p:sldId id="262" r:id="rId7"/>
    <p:sldId id="263" r:id="rId8"/>
    <p:sldId id="265" r:id="rId9"/>
    <p:sldId id="266" r:id="rId10"/>
    <p:sldId id="267" r:id="rId11"/>
    <p:sldId id="268" r:id="rId12"/>
    <p:sldId id="269" r:id="rId13"/>
    <p:sldId id="270" r:id="rId14"/>
    <p:sldId id="272" r:id="rId15"/>
    <p:sldId id="273" r:id="rId16"/>
    <p:sldId id="274" r:id="rId17"/>
    <p:sldId id="275"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 id="304" r:id="rId45"/>
    <p:sldId id="305" r:id="rId46"/>
    <p:sldId id="307" r:id="rId47"/>
    <p:sldId id="306" r:id="rId48"/>
    <p:sldId id="308" r:id="rId49"/>
    <p:sldId id="309" r:id="rId50"/>
    <p:sldId id="310" r:id="rId51"/>
    <p:sldId id="311" r:id="rId52"/>
    <p:sldId id="312" r:id="rId53"/>
    <p:sldId id="313" r:id="rId54"/>
    <p:sldId id="314" r:id="rId55"/>
    <p:sldId id="315" r:id="rId56"/>
    <p:sldId id="316" r:id="rId57"/>
    <p:sldId id="317" r:id="rId58"/>
    <p:sldId id="318" r:id="rId59"/>
    <p:sldId id="31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FF"/>
    <a:srgbClr val="0000FF"/>
    <a:srgbClr val="99FFCC"/>
    <a:srgbClr val="CCFF33"/>
    <a:srgbClr val="FF33CC"/>
    <a:srgbClr val="66FF33"/>
    <a:srgbClr val="66CCFF"/>
    <a:srgbClr val="FF5050"/>
    <a:srgbClr val="0BB588"/>
    <a:srgbClr val="A0714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5E6A9B-F5F2-418D-84F2-D64FC654B567}"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726E6B48-6B9E-4E1B-AED9-7358288D4217}">
      <dgm:prSet phldrT="[Text]" custT="1"/>
      <dgm:spPr>
        <a:noFill/>
        <a:ln>
          <a:solidFill>
            <a:srgbClr val="CC0066"/>
          </a:solidFill>
        </a:ln>
      </dgm:spPr>
      <dgm:t>
        <a:bodyPr/>
        <a:lstStyle/>
        <a:p>
          <a:pPr algn="just"/>
          <a:r>
            <a:rPr lang="en-US" sz="2400" dirty="0" err="1" smtClean="0">
              <a:solidFill>
                <a:schemeClr val="tx1"/>
              </a:solidFill>
              <a:latin typeface="Times New Roman" panose="02020603050405020304" pitchFamily="18" charset="0"/>
              <a:cs typeface="Times New Roman" panose="02020603050405020304" pitchFamily="18" charset="0"/>
            </a:rPr>
            <a:t>Chú</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trọng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những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tiêu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chí</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phản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ánh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trình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triển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của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nền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tế</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xã</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hội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môi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trường</a:t>
          </a:r>
          <a:r>
            <a:rPr lang="en-US" sz="2400" dirty="0" smtClean="0">
              <a:solidFill>
                <a:schemeClr val="tx1"/>
              </a:solidFill>
              <a:latin typeface="Times New Roman" panose="02020603050405020304" pitchFamily="18" charset="0"/>
              <a:cs typeface="Times New Roman" panose="02020603050405020304" pitchFamily="18" charset="0"/>
            </a:rPr>
            <a:t>…</a:t>
          </a:r>
          <a:endParaRPr lang="en-US" sz="2400" dirty="0">
            <a:solidFill>
              <a:schemeClr val="tx1"/>
            </a:solidFill>
            <a:latin typeface="Times New Roman" panose="02020603050405020304" pitchFamily="18" charset="0"/>
            <a:cs typeface="Times New Roman" panose="02020603050405020304" pitchFamily="18" charset="0"/>
          </a:endParaRPr>
        </a:p>
      </dgm:t>
    </dgm:pt>
    <dgm:pt modelId="{1B2E08C1-F8FD-476A-B251-FDAB28CB3B33}" type="parTrans" cxnId="{1B858D77-6C67-4C38-91A0-EE1F6A8F714C}">
      <dgm:prSet/>
      <dgm:spPr>
        <a:ln>
          <a:solidFill>
            <a:srgbClr val="CC0066"/>
          </a:solidFill>
        </a:ln>
      </dgm:spPr>
      <dgm:t>
        <a:bodyPr/>
        <a:lstStyle/>
        <a:p>
          <a:endParaRPr lang="en-US" sz="2400"/>
        </a:p>
      </dgm:t>
    </dgm:pt>
    <dgm:pt modelId="{2EA7CD3A-CA5C-47EF-9DCF-12A847067EC6}" type="sibTrans" cxnId="{1B858D77-6C67-4C38-91A0-EE1F6A8F714C}">
      <dgm:prSet/>
      <dgm:spPr/>
      <dgm:t>
        <a:bodyPr/>
        <a:lstStyle/>
        <a:p>
          <a:endParaRPr lang="en-US"/>
        </a:p>
      </dgm:t>
    </dgm:pt>
    <dgm:pt modelId="{34E26767-5018-454B-8FAC-05133913FAAB}">
      <dgm:prSet phldrT="[Text]" custT="1"/>
      <dgm:spPr>
        <a:noFill/>
        <a:ln>
          <a:solidFill>
            <a:srgbClr val="CC0066"/>
          </a:solidFill>
        </a:ln>
      </dgm:spPr>
      <dgm:t>
        <a:bodyPr/>
        <a:lstStyle/>
        <a:p>
          <a:pPr algn="just"/>
          <a:r>
            <a:rPr lang="en-US" sz="2400" dirty="0" err="1" smtClean="0">
              <a:solidFill>
                <a:schemeClr val="tx1"/>
              </a:solidFill>
              <a:latin typeface="Times New Roman" panose="02020603050405020304" pitchFamily="18" charset="0"/>
              <a:cs typeface="Times New Roman" panose="02020603050405020304" pitchFamily="18" charset="0"/>
            </a:rPr>
            <a:t>Lấy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khoa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học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công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nghệ</a:t>
          </a:r>
          <a:r>
            <a:rPr lang="en-US" sz="2400" dirty="0" smtClean="0">
              <a:solidFill>
                <a:schemeClr val="tx1"/>
              </a:solidFill>
              <a:latin typeface="Times New Roman" panose="02020603050405020304" pitchFamily="18" charset="0"/>
              <a:cs typeface="Times New Roman" panose="02020603050405020304" pitchFamily="18" charset="0"/>
            </a:rPr>
            <a:t>, tri </a:t>
          </a:r>
          <a:r>
            <a:rPr lang="en-US" sz="2400" dirty="0" err="1" smtClean="0">
              <a:solidFill>
                <a:schemeClr val="tx1"/>
              </a:solidFill>
              <a:latin typeface="Times New Roman" panose="02020603050405020304" pitchFamily="18" charset="0"/>
              <a:cs typeface="Times New Roman" panose="02020603050405020304" pitchFamily="18" charset="0"/>
            </a:rPr>
            <a:t>thức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nguồn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chất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lượng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cao</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làm</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chủ</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yếu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huy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bổ</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hiệu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quả</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mọi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nguồn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triển</a:t>
          </a:r>
          <a:endParaRPr lang="en-US" sz="2400" dirty="0">
            <a:solidFill>
              <a:schemeClr val="tx1"/>
            </a:solidFill>
            <a:latin typeface="Times New Roman" panose="02020603050405020304" pitchFamily="18" charset="0"/>
            <a:cs typeface="Times New Roman" panose="02020603050405020304" pitchFamily="18" charset="0"/>
          </a:endParaRPr>
        </a:p>
      </dgm:t>
    </dgm:pt>
    <dgm:pt modelId="{03553AA3-FE56-4C51-B51A-2DECC7D04EB4}" type="parTrans" cxnId="{1423C694-EABA-4089-A158-6B3D640ABC0A}">
      <dgm:prSet/>
      <dgm:spPr>
        <a:ln>
          <a:solidFill>
            <a:srgbClr val="CC0066"/>
          </a:solidFill>
        </a:ln>
      </dgm:spPr>
      <dgm:t>
        <a:bodyPr/>
        <a:lstStyle/>
        <a:p>
          <a:endParaRPr lang="en-US" sz="2400"/>
        </a:p>
      </dgm:t>
    </dgm:pt>
    <dgm:pt modelId="{EC3BB1EF-5606-41DE-BE38-93551D24308F}" type="sibTrans" cxnId="{1423C694-EABA-4089-A158-6B3D640ABC0A}">
      <dgm:prSet/>
      <dgm:spPr/>
      <dgm:t>
        <a:bodyPr/>
        <a:lstStyle/>
        <a:p>
          <a:endParaRPr lang="en-US"/>
        </a:p>
      </dgm:t>
    </dgm:pt>
    <dgm:pt modelId="{BB6F23B4-779D-4066-B403-F435254A4DE1}">
      <dgm:prSet phldrT="[Text]" custT="1"/>
      <dgm:spPr>
        <a:noFill/>
      </dgm:spPr>
      <dgm:t>
        <a:bodyPr/>
        <a:lstStyle/>
        <a:p>
          <a:endParaRPr lang="en-US" sz="2400" b="1" dirty="0">
            <a:solidFill>
              <a:srgbClr val="FFFF00"/>
            </a:solidFill>
          </a:endParaRPr>
        </a:p>
      </dgm:t>
    </dgm:pt>
    <dgm:pt modelId="{7EBC3879-E426-48AA-B3A5-C233D292C216}" type="sibTrans" cxnId="{77EF15C4-A275-4AA2-9090-8D23867CAA96}">
      <dgm:prSet/>
      <dgm:spPr/>
      <dgm:t>
        <a:bodyPr/>
        <a:lstStyle/>
        <a:p>
          <a:endParaRPr lang="en-US"/>
        </a:p>
      </dgm:t>
    </dgm:pt>
    <dgm:pt modelId="{AD8DF455-959F-4C94-8502-C7F9D653B47C}" type="parTrans" cxnId="{77EF15C4-A275-4AA2-9090-8D23867CAA96}">
      <dgm:prSet/>
      <dgm:spPr/>
      <dgm:t>
        <a:bodyPr/>
        <a:lstStyle/>
        <a:p>
          <a:endParaRPr lang="en-US"/>
        </a:p>
      </dgm:t>
    </dgm:pt>
    <dgm:pt modelId="{8C5AB0DE-E214-4A0E-88F0-7B6702F4163B}">
      <dgm:prSet phldrT="[Text]" custT="1"/>
      <dgm:spPr>
        <a:noFill/>
        <a:ln>
          <a:solidFill>
            <a:srgbClr val="CC0066"/>
          </a:solidFill>
        </a:ln>
      </dgm:spPr>
      <dgm:t>
        <a:bodyPr/>
        <a:lstStyle/>
        <a:p>
          <a:pPr algn="just"/>
          <a:r>
            <a:rPr lang="en-US" sz="2400" dirty="0" err="1" smtClean="0">
              <a:solidFill>
                <a:schemeClr val="tx1"/>
              </a:solidFill>
              <a:latin typeface="Times New Roman" panose="02020603050405020304" pitchFamily="18" charset="0"/>
              <a:cs typeface="Times New Roman" panose="02020603050405020304" pitchFamily="18" charset="0"/>
            </a:rPr>
            <a:t>Tiếp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tục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đẩy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mạnh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hiện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mô</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hình</a:t>
          </a:r>
          <a:r>
            <a:rPr lang="en-US" sz="2400" dirty="0" smtClean="0">
              <a:solidFill>
                <a:schemeClr val="tx1"/>
              </a:solidFill>
              <a:latin typeface="Times New Roman" panose="02020603050405020304" pitchFamily="18" charset="0"/>
              <a:cs typeface="Times New Roman" panose="02020603050405020304" pitchFamily="18" charset="0"/>
            </a:rPr>
            <a:t> CNH,HĐH </a:t>
          </a:r>
          <a:r>
            <a:rPr lang="en-US" sz="2400" dirty="0" err="1" smtClean="0">
              <a:solidFill>
                <a:schemeClr val="tx1"/>
              </a:solidFill>
              <a:latin typeface="Times New Roman" panose="02020603050405020304" pitchFamily="18" charset="0"/>
              <a:cs typeface="Times New Roman" panose="02020603050405020304" pitchFamily="18" charset="0"/>
            </a:rPr>
            <a:t>trong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điều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kiện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triển</a:t>
          </a:r>
          <a:r>
            <a:rPr lang="en-US" sz="2400" dirty="0" smtClean="0">
              <a:solidFill>
                <a:schemeClr val="tx1"/>
              </a:solidFill>
              <a:latin typeface="Times New Roman" panose="02020603050405020304" pitchFamily="18" charset="0"/>
              <a:cs typeface="Times New Roman" panose="02020603050405020304" pitchFamily="18" charset="0"/>
            </a:rPr>
            <a:t> KTTTĐHXHCN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hội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nhập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quốc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tế</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gắn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với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triển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tế</a:t>
          </a:r>
          <a:r>
            <a:rPr lang="en-US" sz="2400" dirty="0" smtClean="0">
              <a:solidFill>
                <a:schemeClr val="tx1"/>
              </a:solidFill>
              <a:latin typeface="Times New Roman" panose="02020603050405020304" pitchFamily="18" charset="0"/>
              <a:cs typeface="Times New Roman" panose="02020603050405020304" pitchFamily="18" charset="0"/>
            </a:rPr>
            <a:t> tri </a:t>
          </a:r>
          <a:r>
            <a:rPr lang="en-US" sz="2400" dirty="0" err="1" smtClean="0">
              <a:solidFill>
                <a:schemeClr val="tx1"/>
              </a:solidFill>
              <a:latin typeface="Times New Roman" panose="02020603050405020304" pitchFamily="18" charset="0"/>
              <a:cs typeface="Times New Roman" panose="02020603050405020304" pitchFamily="18" charset="0"/>
            </a:rPr>
            <a:t>thức</a:t>
          </a:r>
          <a:r>
            <a:rPr lang="en-US" sz="2400" dirty="0" smtClean="0">
              <a:solidFill>
                <a:schemeClr val="tx1"/>
              </a:solidFill>
              <a:latin typeface="Times New Roman" panose="02020603050405020304" pitchFamily="18" charset="0"/>
              <a:cs typeface="Times New Roman" panose="02020603050405020304" pitchFamily="18" charset="0"/>
            </a:rPr>
            <a:t>.</a:t>
          </a:r>
          <a:endParaRPr lang="en-US" sz="2400" dirty="0">
            <a:solidFill>
              <a:schemeClr val="tx1"/>
            </a:solidFill>
            <a:latin typeface="Times New Roman" panose="02020603050405020304" pitchFamily="18" charset="0"/>
            <a:cs typeface="Times New Roman" panose="02020603050405020304" pitchFamily="18" charset="0"/>
          </a:endParaRPr>
        </a:p>
      </dgm:t>
    </dgm:pt>
    <dgm:pt modelId="{E660DC67-6C57-4319-A17E-F174C76210E6}" type="parTrans" cxnId="{707F8DA7-4929-44AC-B703-F1873DD8063E}">
      <dgm:prSet/>
      <dgm:spPr/>
      <dgm:t>
        <a:bodyPr/>
        <a:lstStyle/>
        <a:p>
          <a:endParaRPr lang="en-US"/>
        </a:p>
      </dgm:t>
    </dgm:pt>
    <dgm:pt modelId="{F2DAF071-80B1-46BD-8559-81D548FAFF80}" type="sibTrans" cxnId="{707F8DA7-4929-44AC-B703-F1873DD8063E}">
      <dgm:prSet/>
      <dgm:spPr/>
      <dgm:t>
        <a:bodyPr/>
        <a:lstStyle/>
        <a:p>
          <a:endParaRPr lang="en-US"/>
        </a:p>
      </dgm:t>
    </dgm:pt>
    <dgm:pt modelId="{B39483D7-EE4A-422F-B2F2-641C2C267E01}">
      <dgm:prSet phldrT="[Text]" custT="1"/>
      <dgm:spPr>
        <a:noFill/>
        <a:ln>
          <a:solidFill>
            <a:srgbClr val="CC0066"/>
          </a:solidFill>
        </a:ln>
      </dgm:spPr>
      <dgm:t>
        <a:bodyPr/>
        <a:lstStyle/>
        <a:p>
          <a:pPr algn="just"/>
          <a:endParaRPr lang="en-US" sz="2400" dirty="0">
            <a:solidFill>
              <a:schemeClr val="tx1"/>
            </a:solidFill>
            <a:latin typeface="Times New Roman" panose="02020603050405020304" pitchFamily="18" charset="0"/>
            <a:cs typeface="Times New Roman" panose="02020603050405020304" pitchFamily="18" charset="0"/>
          </a:endParaRPr>
        </a:p>
      </dgm:t>
    </dgm:pt>
    <dgm:pt modelId="{AC817ABC-5ABA-4E20-99E3-42251DCEF956}" type="parTrans" cxnId="{C42EBD74-1A0C-4CFF-9E6F-B5BE3D872DAC}">
      <dgm:prSet/>
      <dgm:spPr/>
      <dgm:t>
        <a:bodyPr/>
        <a:lstStyle/>
        <a:p>
          <a:endParaRPr lang="en-US"/>
        </a:p>
      </dgm:t>
    </dgm:pt>
    <dgm:pt modelId="{4F288A43-CBDE-4E6D-8E76-7546EC673BF5}" type="sibTrans" cxnId="{C42EBD74-1A0C-4CFF-9E6F-B5BE3D872DAC}">
      <dgm:prSet/>
      <dgm:spPr/>
      <dgm:t>
        <a:bodyPr/>
        <a:lstStyle/>
        <a:p>
          <a:endParaRPr lang="en-US"/>
        </a:p>
      </dgm:t>
    </dgm:pt>
    <dgm:pt modelId="{DD5EDA7F-4B92-4797-A22F-4B06C8A809C0}" type="pres">
      <dgm:prSet presAssocID="{065E6A9B-F5F2-418D-84F2-D64FC654B567}" presName="diagram" presStyleCnt="0">
        <dgm:presLayoutVars>
          <dgm:chPref val="1"/>
          <dgm:dir/>
          <dgm:animOne val="branch"/>
          <dgm:animLvl val="lvl"/>
          <dgm:resizeHandles/>
        </dgm:presLayoutVars>
      </dgm:prSet>
      <dgm:spPr/>
      <dgm:t>
        <a:bodyPr/>
        <a:lstStyle/>
        <a:p>
          <a:endParaRPr lang="en-US"/>
        </a:p>
      </dgm:t>
    </dgm:pt>
    <dgm:pt modelId="{14CC7B78-97BD-4E3A-936C-BA387B7FA71A}" type="pres">
      <dgm:prSet presAssocID="{BB6F23B4-779D-4066-B403-F435254A4DE1}" presName="root" presStyleCnt="0"/>
      <dgm:spPr/>
    </dgm:pt>
    <dgm:pt modelId="{23E638BB-42B2-4806-9660-EB2399A686CC}" type="pres">
      <dgm:prSet presAssocID="{BB6F23B4-779D-4066-B403-F435254A4DE1}" presName="rootComposite" presStyleCnt="0"/>
      <dgm:spPr/>
    </dgm:pt>
    <dgm:pt modelId="{46E7A553-F5E7-4675-B6B7-90100F19A682}" type="pres">
      <dgm:prSet presAssocID="{BB6F23B4-779D-4066-B403-F435254A4DE1}" presName="rootText" presStyleLbl="node1" presStyleIdx="0" presStyleCnt="1" custScaleX="1379125" custScaleY="296816" custLinFactY="-123696" custLinFactNeighborX="19365" custLinFactNeighborY="-200000"/>
      <dgm:spPr/>
      <dgm:t>
        <a:bodyPr/>
        <a:lstStyle/>
        <a:p>
          <a:endParaRPr lang="en-US"/>
        </a:p>
      </dgm:t>
    </dgm:pt>
    <dgm:pt modelId="{BF28EB53-0584-494F-8A49-F2903185490E}" type="pres">
      <dgm:prSet presAssocID="{BB6F23B4-779D-4066-B403-F435254A4DE1}" presName="rootConnector" presStyleLbl="node1" presStyleIdx="0" presStyleCnt="1"/>
      <dgm:spPr/>
      <dgm:t>
        <a:bodyPr/>
        <a:lstStyle/>
        <a:p>
          <a:endParaRPr lang="en-US"/>
        </a:p>
      </dgm:t>
    </dgm:pt>
    <dgm:pt modelId="{4F6379FB-20F0-49F9-B102-414639E3D005}" type="pres">
      <dgm:prSet presAssocID="{BB6F23B4-779D-4066-B403-F435254A4DE1}" presName="childShape" presStyleCnt="0"/>
      <dgm:spPr/>
    </dgm:pt>
    <dgm:pt modelId="{ED39CC49-ADC3-40EE-A277-254D3ED10248}" type="pres">
      <dgm:prSet presAssocID="{1B2E08C1-F8FD-476A-B251-FDAB28CB3B33}" presName="Name13" presStyleLbl="parChTrans1D2" presStyleIdx="0" presStyleCnt="4"/>
      <dgm:spPr/>
      <dgm:t>
        <a:bodyPr/>
        <a:lstStyle/>
        <a:p>
          <a:endParaRPr lang="en-US"/>
        </a:p>
      </dgm:t>
    </dgm:pt>
    <dgm:pt modelId="{4A48460D-D26B-471C-9E9A-0860A5DB5A07}" type="pres">
      <dgm:prSet presAssocID="{726E6B48-6B9E-4E1B-AED9-7358288D4217}" presName="childText" presStyleLbl="bgAcc1" presStyleIdx="0" presStyleCnt="4" custScaleX="2000000" custScaleY="455889" custLinFactY="-126413" custLinFactNeighborX="4629" custLinFactNeighborY="-200000">
        <dgm:presLayoutVars>
          <dgm:bulletEnabled val="1"/>
        </dgm:presLayoutVars>
      </dgm:prSet>
      <dgm:spPr/>
      <dgm:t>
        <a:bodyPr/>
        <a:lstStyle/>
        <a:p>
          <a:endParaRPr lang="en-US"/>
        </a:p>
      </dgm:t>
    </dgm:pt>
    <dgm:pt modelId="{872EDE04-1254-4988-B459-E687B41E9A25}" type="pres">
      <dgm:prSet presAssocID="{03553AA3-FE56-4C51-B51A-2DECC7D04EB4}" presName="Name13" presStyleLbl="parChTrans1D2" presStyleIdx="1" presStyleCnt="4"/>
      <dgm:spPr/>
      <dgm:t>
        <a:bodyPr/>
        <a:lstStyle/>
        <a:p>
          <a:endParaRPr lang="en-US"/>
        </a:p>
      </dgm:t>
    </dgm:pt>
    <dgm:pt modelId="{A0EAE02E-BFEB-4F7E-968F-ECF7EEA42CD0}" type="pres">
      <dgm:prSet presAssocID="{34E26767-5018-454B-8FAC-05133913FAAB}" presName="childText" presStyleLbl="bgAcc1" presStyleIdx="1" presStyleCnt="4" custScaleX="2000000" custScaleY="469123" custLinFactY="206715" custLinFactNeighborX="4629" custLinFactNeighborY="300000">
        <dgm:presLayoutVars>
          <dgm:bulletEnabled val="1"/>
        </dgm:presLayoutVars>
      </dgm:prSet>
      <dgm:spPr/>
      <dgm:t>
        <a:bodyPr/>
        <a:lstStyle/>
        <a:p>
          <a:endParaRPr lang="en-US"/>
        </a:p>
      </dgm:t>
    </dgm:pt>
    <dgm:pt modelId="{8BC5BD64-F672-4CBA-813F-AAA94116BCC3}" type="pres">
      <dgm:prSet presAssocID="{E660DC67-6C57-4319-A17E-F174C76210E6}" presName="Name13" presStyleLbl="parChTrans1D2" presStyleIdx="2" presStyleCnt="4"/>
      <dgm:spPr/>
      <dgm:t>
        <a:bodyPr/>
        <a:lstStyle/>
        <a:p>
          <a:endParaRPr lang="en-US"/>
        </a:p>
      </dgm:t>
    </dgm:pt>
    <dgm:pt modelId="{73BEC99A-CAD0-4995-A7E1-71C9B05B1F79}" type="pres">
      <dgm:prSet presAssocID="{8C5AB0DE-E214-4A0E-88F0-7B6702F4163B}" presName="childText" presStyleLbl="bgAcc1" presStyleIdx="2" presStyleCnt="4" custScaleX="2000000" custScaleY="568125" custLinFactY="-300320" custLinFactNeighborY="-400000">
        <dgm:presLayoutVars>
          <dgm:bulletEnabled val="1"/>
        </dgm:presLayoutVars>
      </dgm:prSet>
      <dgm:spPr/>
      <dgm:t>
        <a:bodyPr/>
        <a:lstStyle/>
        <a:p>
          <a:endParaRPr lang="en-US"/>
        </a:p>
      </dgm:t>
    </dgm:pt>
    <dgm:pt modelId="{4F6D4F3B-279B-46FB-AACE-092306D0E893}" type="pres">
      <dgm:prSet presAssocID="{AC817ABC-5ABA-4E20-99E3-42251DCEF956}" presName="Name13" presStyleLbl="parChTrans1D2" presStyleIdx="3" presStyleCnt="4"/>
      <dgm:spPr/>
      <dgm:t>
        <a:bodyPr/>
        <a:lstStyle/>
        <a:p>
          <a:endParaRPr lang="en-US"/>
        </a:p>
      </dgm:t>
    </dgm:pt>
    <dgm:pt modelId="{F3D97E4A-FDEF-4CEA-9BF3-367B09361A1E}" type="pres">
      <dgm:prSet presAssocID="{B39483D7-EE4A-422F-B2F2-641C2C267E01}" presName="childText" presStyleLbl="bgAcc1" presStyleIdx="3" presStyleCnt="4">
        <dgm:presLayoutVars>
          <dgm:bulletEnabled val="1"/>
        </dgm:presLayoutVars>
      </dgm:prSet>
      <dgm:spPr/>
      <dgm:t>
        <a:bodyPr/>
        <a:lstStyle/>
        <a:p>
          <a:endParaRPr lang="en-US"/>
        </a:p>
      </dgm:t>
    </dgm:pt>
  </dgm:ptLst>
  <dgm:cxnLst>
    <dgm:cxn modelId="{089E2F84-3AB9-4D33-B3B1-F0F4EB5E449A}" type="presOf" srcId="{34E26767-5018-454B-8FAC-05133913FAAB}" destId="{A0EAE02E-BFEB-4F7E-968F-ECF7EEA42CD0}" srcOrd="0" destOrd="0" presId="urn:microsoft.com/office/officeart/2005/8/layout/hierarchy3"/>
    <dgm:cxn modelId="{2994ECD8-46C7-44FF-962E-D0BB30FA5E58}" type="presOf" srcId="{AC817ABC-5ABA-4E20-99E3-42251DCEF956}" destId="{4F6D4F3B-279B-46FB-AACE-092306D0E893}" srcOrd="0" destOrd="0" presId="urn:microsoft.com/office/officeart/2005/8/layout/hierarchy3"/>
    <dgm:cxn modelId="{ACF298CD-2614-4679-A6A5-FCD4D0A94D0D}" type="presOf" srcId="{726E6B48-6B9E-4E1B-AED9-7358288D4217}" destId="{4A48460D-D26B-471C-9E9A-0860A5DB5A07}" srcOrd="0" destOrd="0" presId="urn:microsoft.com/office/officeart/2005/8/layout/hierarchy3"/>
    <dgm:cxn modelId="{707F8DA7-4929-44AC-B703-F1873DD8063E}" srcId="{BB6F23B4-779D-4066-B403-F435254A4DE1}" destId="{8C5AB0DE-E214-4A0E-88F0-7B6702F4163B}" srcOrd="2" destOrd="0" parTransId="{E660DC67-6C57-4319-A17E-F174C76210E6}" sibTransId="{F2DAF071-80B1-46BD-8559-81D548FAFF80}"/>
    <dgm:cxn modelId="{21FE7A6B-A49B-450B-A074-648B4F557FE9}" type="presOf" srcId="{065E6A9B-F5F2-418D-84F2-D64FC654B567}" destId="{DD5EDA7F-4B92-4797-A22F-4B06C8A809C0}" srcOrd="0" destOrd="0" presId="urn:microsoft.com/office/officeart/2005/8/layout/hierarchy3"/>
    <dgm:cxn modelId="{9EA2BEED-E2BD-454D-931D-518E4E991AED}" type="presOf" srcId="{1B2E08C1-F8FD-476A-B251-FDAB28CB3B33}" destId="{ED39CC49-ADC3-40EE-A277-254D3ED10248}" srcOrd="0" destOrd="0" presId="urn:microsoft.com/office/officeart/2005/8/layout/hierarchy3"/>
    <dgm:cxn modelId="{E09681DA-B5DE-493F-B996-827765E9C4B5}" type="presOf" srcId="{BB6F23B4-779D-4066-B403-F435254A4DE1}" destId="{46E7A553-F5E7-4675-B6B7-90100F19A682}" srcOrd="0" destOrd="0" presId="urn:microsoft.com/office/officeart/2005/8/layout/hierarchy3"/>
    <dgm:cxn modelId="{5AF171D9-021D-47C6-97EA-E79DA489CE03}" type="presOf" srcId="{BB6F23B4-779D-4066-B403-F435254A4DE1}" destId="{BF28EB53-0584-494F-8A49-F2903185490E}" srcOrd="1" destOrd="0" presId="urn:microsoft.com/office/officeart/2005/8/layout/hierarchy3"/>
    <dgm:cxn modelId="{1B858D77-6C67-4C38-91A0-EE1F6A8F714C}" srcId="{BB6F23B4-779D-4066-B403-F435254A4DE1}" destId="{726E6B48-6B9E-4E1B-AED9-7358288D4217}" srcOrd="0" destOrd="0" parTransId="{1B2E08C1-F8FD-476A-B251-FDAB28CB3B33}" sibTransId="{2EA7CD3A-CA5C-47EF-9DCF-12A847067EC6}"/>
    <dgm:cxn modelId="{C47B2AEF-DCED-4662-B069-D0E8D94C74C8}" type="presOf" srcId="{B39483D7-EE4A-422F-B2F2-641C2C267E01}" destId="{F3D97E4A-FDEF-4CEA-9BF3-367B09361A1E}" srcOrd="0" destOrd="0" presId="urn:microsoft.com/office/officeart/2005/8/layout/hierarchy3"/>
    <dgm:cxn modelId="{4D0C7994-CF13-4300-B476-577A8910101B}" type="presOf" srcId="{E660DC67-6C57-4319-A17E-F174C76210E6}" destId="{8BC5BD64-F672-4CBA-813F-AAA94116BCC3}" srcOrd="0" destOrd="0" presId="urn:microsoft.com/office/officeart/2005/8/layout/hierarchy3"/>
    <dgm:cxn modelId="{77EF15C4-A275-4AA2-9090-8D23867CAA96}" srcId="{065E6A9B-F5F2-418D-84F2-D64FC654B567}" destId="{BB6F23B4-779D-4066-B403-F435254A4DE1}" srcOrd="0" destOrd="0" parTransId="{AD8DF455-959F-4C94-8502-C7F9D653B47C}" sibTransId="{7EBC3879-E426-48AA-B3A5-C233D292C216}"/>
    <dgm:cxn modelId="{C42EBD74-1A0C-4CFF-9E6F-B5BE3D872DAC}" srcId="{BB6F23B4-779D-4066-B403-F435254A4DE1}" destId="{B39483D7-EE4A-422F-B2F2-641C2C267E01}" srcOrd="3" destOrd="0" parTransId="{AC817ABC-5ABA-4E20-99E3-42251DCEF956}" sibTransId="{4F288A43-CBDE-4E6D-8E76-7546EC673BF5}"/>
    <dgm:cxn modelId="{1423C694-EABA-4089-A158-6B3D640ABC0A}" srcId="{BB6F23B4-779D-4066-B403-F435254A4DE1}" destId="{34E26767-5018-454B-8FAC-05133913FAAB}" srcOrd="1" destOrd="0" parTransId="{03553AA3-FE56-4C51-B51A-2DECC7D04EB4}" sibTransId="{EC3BB1EF-5606-41DE-BE38-93551D24308F}"/>
    <dgm:cxn modelId="{144CBD92-1EFD-4353-9836-0451236047CC}" type="presOf" srcId="{8C5AB0DE-E214-4A0E-88F0-7B6702F4163B}" destId="{73BEC99A-CAD0-4995-A7E1-71C9B05B1F79}" srcOrd="0" destOrd="0" presId="urn:microsoft.com/office/officeart/2005/8/layout/hierarchy3"/>
    <dgm:cxn modelId="{E2620E99-695D-4B25-AC2B-046E373DAF62}" type="presOf" srcId="{03553AA3-FE56-4C51-B51A-2DECC7D04EB4}" destId="{872EDE04-1254-4988-B459-E687B41E9A25}" srcOrd="0" destOrd="0" presId="urn:microsoft.com/office/officeart/2005/8/layout/hierarchy3"/>
    <dgm:cxn modelId="{7A2A2336-1F9A-4A4C-A7A2-43B2D1B16A73}" type="presParOf" srcId="{DD5EDA7F-4B92-4797-A22F-4B06C8A809C0}" destId="{14CC7B78-97BD-4E3A-936C-BA387B7FA71A}" srcOrd="0" destOrd="0" presId="urn:microsoft.com/office/officeart/2005/8/layout/hierarchy3"/>
    <dgm:cxn modelId="{C9642C93-E75E-43BD-8D1F-94C94AA51FCD}" type="presParOf" srcId="{14CC7B78-97BD-4E3A-936C-BA387B7FA71A}" destId="{23E638BB-42B2-4806-9660-EB2399A686CC}" srcOrd="0" destOrd="0" presId="urn:microsoft.com/office/officeart/2005/8/layout/hierarchy3"/>
    <dgm:cxn modelId="{746000FA-89D7-4B66-B4C2-D45FDD70D28E}" type="presParOf" srcId="{23E638BB-42B2-4806-9660-EB2399A686CC}" destId="{46E7A553-F5E7-4675-B6B7-90100F19A682}" srcOrd="0" destOrd="0" presId="urn:microsoft.com/office/officeart/2005/8/layout/hierarchy3"/>
    <dgm:cxn modelId="{DB528E9C-4F34-4361-A3EB-EC293262497F}" type="presParOf" srcId="{23E638BB-42B2-4806-9660-EB2399A686CC}" destId="{BF28EB53-0584-494F-8A49-F2903185490E}" srcOrd="1" destOrd="0" presId="urn:microsoft.com/office/officeart/2005/8/layout/hierarchy3"/>
    <dgm:cxn modelId="{1847AEC5-CF4B-48FF-8438-861577FBF4BC}" type="presParOf" srcId="{14CC7B78-97BD-4E3A-936C-BA387B7FA71A}" destId="{4F6379FB-20F0-49F9-B102-414639E3D005}" srcOrd="1" destOrd="0" presId="urn:microsoft.com/office/officeart/2005/8/layout/hierarchy3"/>
    <dgm:cxn modelId="{C04E21FB-A47F-4655-A858-A68D7BB5C2A0}" type="presParOf" srcId="{4F6379FB-20F0-49F9-B102-414639E3D005}" destId="{ED39CC49-ADC3-40EE-A277-254D3ED10248}" srcOrd="0" destOrd="0" presId="urn:microsoft.com/office/officeart/2005/8/layout/hierarchy3"/>
    <dgm:cxn modelId="{103D0D74-215C-4502-B98B-75A7D8355D8A}" type="presParOf" srcId="{4F6379FB-20F0-49F9-B102-414639E3D005}" destId="{4A48460D-D26B-471C-9E9A-0860A5DB5A07}" srcOrd="1" destOrd="0" presId="urn:microsoft.com/office/officeart/2005/8/layout/hierarchy3"/>
    <dgm:cxn modelId="{3880457B-5D5D-47C7-B93F-071BD9F6B140}" type="presParOf" srcId="{4F6379FB-20F0-49F9-B102-414639E3D005}" destId="{872EDE04-1254-4988-B459-E687B41E9A25}" srcOrd="2" destOrd="0" presId="urn:microsoft.com/office/officeart/2005/8/layout/hierarchy3"/>
    <dgm:cxn modelId="{97CABA58-9D2E-43D7-BB51-8698B472289E}" type="presParOf" srcId="{4F6379FB-20F0-49F9-B102-414639E3D005}" destId="{A0EAE02E-BFEB-4F7E-968F-ECF7EEA42CD0}" srcOrd="3" destOrd="0" presId="urn:microsoft.com/office/officeart/2005/8/layout/hierarchy3"/>
    <dgm:cxn modelId="{C2E3191C-5A5F-44F9-A70D-D883E1F86C44}" type="presParOf" srcId="{4F6379FB-20F0-49F9-B102-414639E3D005}" destId="{8BC5BD64-F672-4CBA-813F-AAA94116BCC3}" srcOrd="4" destOrd="0" presId="urn:microsoft.com/office/officeart/2005/8/layout/hierarchy3"/>
    <dgm:cxn modelId="{D1B49F96-40BC-4EE8-A86F-8F032DD9E09E}" type="presParOf" srcId="{4F6379FB-20F0-49F9-B102-414639E3D005}" destId="{73BEC99A-CAD0-4995-A7E1-71C9B05B1F79}" srcOrd="5" destOrd="0" presId="urn:microsoft.com/office/officeart/2005/8/layout/hierarchy3"/>
    <dgm:cxn modelId="{C1D760CA-CFA8-4ACE-BCAF-341B390C29C0}" type="presParOf" srcId="{4F6379FB-20F0-49F9-B102-414639E3D005}" destId="{4F6D4F3B-279B-46FB-AACE-092306D0E893}" srcOrd="6" destOrd="0" presId="urn:microsoft.com/office/officeart/2005/8/layout/hierarchy3"/>
    <dgm:cxn modelId="{403B506E-88D8-404C-B896-4F5D61D1CDAF}" type="presParOf" srcId="{4F6379FB-20F0-49F9-B102-414639E3D005}" destId="{F3D97E4A-FDEF-4CEA-9BF3-367B09361A1E}" srcOrd="7"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E7A553-F5E7-4675-B6B7-90100F19A682}">
      <dsp:nvSpPr>
        <dsp:cNvPr id="0" name=""/>
        <dsp:cNvSpPr/>
      </dsp:nvSpPr>
      <dsp:spPr>
        <a:xfrm>
          <a:off x="98134" y="0"/>
          <a:ext cx="6826421" cy="734593"/>
        </a:xfrm>
        <a:prstGeom prst="roundRect">
          <a:avLst>
            <a:gd name="adj" fmla="val 10000"/>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endParaRPr lang="en-US" sz="2400" b="1" kern="1200" dirty="0">
            <a:solidFill>
              <a:srgbClr val="FFFF00"/>
            </a:solidFill>
          </a:endParaRPr>
        </a:p>
      </dsp:txBody>
      <dsp:txXfrm>
        <a:off x="119649" y="21515"/>
        <a:ext cx="6783391" cy="691563"/>
      </dsp:txXfrm>
    </dsp:sp>
    <dsp:sp modelId="{ED39CC49-ADC3-40EE-A277-254D3ED10248}">
      <dsp:nvSpPr>
        <dsp:cNvPr id="0" name=""/>
        <dsp:cNvSpPr/>
      </dsp:nvSpPr>
      <dsp:spPr>
        <a:xfrm>
          <a:off x="780776" y="659011"/>
          <a:ext cx="589070" cy="91440"/>
        </a:xfrm>
        <a:custGeom>
          <a:avLst/>
          <a:gdLst/>
          <a:ahLst/>
          <a:cxnLst/>
          <a:rect l="0" t="0" r="0" b="0"/>
          <a:pathLst>
            <a:path>
              <a:moveTo>
                <a:pt x="0" y="75581"/>
              </a:moveTo>
              <a:lnTo>
                <a:pt x="589070" y="45720"/>
              </a:lnTo>
            </a:path>
          </a:pathLst>
        </a:custGeom>
        <a:noFill/>
        <a:ln w="12700" cap="flat" cmpd="sng" algn="ctr">
          <a:solidFill>
            <a:srgbClr val="CC0066"/>
          </a:solidFill>
          <a:prstDash val="solid"/>
          <a:miter lim="800000"/>
        </a:ln>
        <a:effectLst/>
      </dsp:spPr>
      <dsp:style>
        <a:lnRef idx="2">
          <a:scrgbClr r="0" g="0" b="0"/>
        </a:lnRef>
        <a:fillRef idx="0">
          <a:scrgbClr r="0" g="0" b="0"/>
        </a:fillRef>
        <a:effectRef idx="0">
          <a:scrgbClr r="0" g="0" b="0"/>
        </a:effectRef>
        <a:fontRef idx="minor"/>
      </dsp:style>
    </dsp:sp>
    <dsp:sp modelId="{4A48460D-D26B-471C-9E9A-0860A5DB5A07}">
      <dsp:nvSpPr>
        <dsp:cNvPr id="0" name=""/>
        <dsp:cNvSpPr/>
      </dsp:nvSpPr>
      <dsp:spPr>
        <a:xfrm>
          <a:off x="1369847" y="140589"/>
          <a:ext cx="7919713" cy="1128284"/>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Chú</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trọng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những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tiêu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chí</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phản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ánh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trình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độ</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phát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triển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của</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nền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kinh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tế</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xã</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hội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môi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trường</a:t>
          </a:r>
          <a:r>
            <a:rPr lang="en-US" sz="2400" kern="1200" dirty="0" smtClean="0">
              <a:solidFill>
                <a:schemeClr val="tx1"/>
              </a:solidFill>
              <a:latin typeface="Times New Roman" panose="02020603050405020304" pitchFamily="18" charset="0"/>
              <a:cs typeface="Times New Roman" panose="02020603050405020304" pitchFamily="18" charset="0"/>
            </a:rPr>
            <a:t>…</a:t>
          </a: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1402893" y="173635"/>
        <a:ext cx="7853621" cy="1062192"/>
      </dsp:txXfrm>
    </dsp:sp>
    <dsp:sp modelId="{872EDE04-1254-4988-B459-E687B41E9A25}">
      <dsp:nvSpPr>
        <dsp:cNvPr id="0" name=""/>
        <dsp:cNvSpPr/>
      </dsp:nvSpPr>
      <dsp:spPr>
        <a:xfrm>
          <a:off x="780776" y="734593"/>
          <a:ext cx="589070" cy="3238589"/>
        </a:xfrm>
        <a:custGeom>
          <a:avLst/>
          <a:gdLst/>
          <a:ahLst/>
          <a:cxnLst/>
          <a:rect l="0" t="0" r="0" b="0"/>
          <a:pathLst>
            <a:path>
              <a:moveTo>
                <a:pt x="0" y="0"/>
              </a:moveTo>
              <a:lnTo>
                <a:pt x="0" y="3238589"/>
              </a:lnTo>
              <a:lnTo>
                <a:pt x="589070" y="3238589"/>
              </a:lnTo>
            </a:path>
          </a:pathLst>
        </a:custGeom>
        <a:noFill/>
        <a:ln w="12700" cap="flat" cmpd="sng" algn="ctr">
          <a:solidFill>
            <a:srgbClr val="CC0066"/>
          </a:solidFill>
          <a:prstDash val="solid"/>
          <a:miter lim="800000"/>
        </a:ln>
        <a:effectLst/>
      </dsp:spPr>
      <dsp:style>
        <a:lnRef idx="2">
          <a:scrgbClr r="0" g="0" b="0"/>
        </a:lnRef>
        <a:fillRef idx="0">
          <a:scrgbClr r="0" g="0" b="0"/>
        </a:fillRef>
        <a:effectRef idx="0">
          <a:scrgbClr r="0" g="0" b="0"/>
        </a:effectRef>
        <a:fontRef idx="minor"/>
      </dsp:style>
    </dsp:sp>
    <dsp:sp modelId="{A0EAE02E-BFEB-4F7E-968F-ECF7EEA42CD0}">
      <dsp:nvSpPr>
        <dsp:cNvPr id="0" name=""/>
        <dsp:cNvSpPr/>
      </dsp:nvSpPr>
      <dsp:spPr>
        <a:xfrm>
          <a:off x="1369847" y="3392663"/>
          <a:ext cx="7919713" cy="1161037"/>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Lấy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khoa</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học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công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nghệ</a:t>
          </a:r>
          <a:r>
            <a:rPr lang="en-US" sz="2400" kern="1200" dirty="0" smtClean="0">
              <a:solidFill>
                <a:schemeClr val="tx1"/>
              </a:solidFill>
              <a:latin typeface="Times New Roman" panose="02020603050405020304" pitchFamily="18" charset="0"/>
              <a:cs typeface="Times New Roman" panose="02020603050405020304" pitchFamily="18" charset="0"/>
            </a:rPr>
            <a:t>, tri </a:t>
          </a:r>
          <a:r>
            <a:rPr lang="en-US" sz="2400" kern="1200" dirty="0" err="1" smtClean="0">
              <a:solidFill>
                <a:schemeClr val="tx1"/>
              </a:solidFill>
              <a:latin typeface="Times New Roman" panose="02020603050405020304" pitchFamily="18" charset="0"/>
              <a:cs typeface="Times New Roman" panose="02020603050405020304" pitchFamily="18" charset="0"/>
            </a:rPr>
            <a:t>thức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nguồn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nhân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chất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lượng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cao</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làm</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động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chủ</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yếu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huy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động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phân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bổ</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có</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hiệu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quả</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mọi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nguồn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phát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triển</a:t>
          </a: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1403853" y="3426669"/>
        <a:ext cx="7851701" cy="1093025"/>
      </dsp:txXfrm>
    </dsp:sp>
    <dsp:sp modelId="{8BC5BD64-F672-4CBA-813F-AAA94116BCC3}">
      <dsp:nvSpPr>
        <dsp:cNvPr id="0" name=""/>
        <dsp:cNvSpPr/>
      </dsp:nvSpPr>
      <dsp:spPr>
        <a:xfrm>
          <a:off x="780776" y="734593"/>
          <a:ext cx="586788" cy="1596706"/>
        </a:xfrm>
        <a:custGeom>
          <a:avLst/>
          <a:gdLst/>
          <a:ahLst/>
          <a:cxnLst/>
          <a:rect l="0" t="0" r="0" b="0"/>
          <a:pathLst>
            <a:path>
              <a:moveTo>
                <a:pt x="0" y="0"/>
              </a:moveTo>
              <a:lnTo>
                <a:pt x="0" y="1596706"/>
              </a:lnTo>
              <a:lnTo>
                <a:pt x="586788" y="15967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BEC99A-CAD0-4995-A7E1-71C9B05B1F79}">
      <dsp:nvSpPr>
        <dsp:cNvPr id="0" name=""/>
        <dsp:cNvSpPr/>
      </dsp:nvSpPr>
      <dsp:spPr>
        <a:xfrm>
          <a:off x="1367565" y="1628270"/>
          <a:ext cx="7919713" cy="1406058"/>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Tiếp</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tục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đẩy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mạnh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thực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hiện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mô</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hình</a:t>
          </a:r>
          <a:r>
            <a:rPr lang="en-US" sz="2400" kern="1200" dirty="0" smtClean="0">
              <a:solidFill>
                <a:schemeClr val="tx1"/>
              </a:solidFill>
              <a:latin typeface="Times New Roman" panose="02020603050405020304" pitchFamily="18" charset="0"/>
              <a:cs typeface="Times New Roman" panose="02020603050405020304" pitchFamily="18" charset="0"/>
            </a:rPr>
            <a:t> CNH,HĐH </a:t>
          </a:r>
          <a:r>
            <a:rPr lang="en-US" sz="2400" kern="1200" dirty="0" err="1" smtClean="0">
              <a:solidFill>
                <a:schemeClr val="tx1"/>
              </a:solidFill>
              <a:latin typeface="Times New Roman" panose="02020603050405020304" pitchFamily="18" charset="0"/>
              <a:cs typeface="Times New Roman" panose="02020603050405020304" pitchFamily="18" charset="0"/>
            </a:rPr>
            <a:t>trong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điều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kiện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phát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triển</a:t>
          </a:r>
          <a:r>
            <a:rPr lang="en-US" sz="2400" kern="1200" dirty="0" smtClean="0">
              <a:solidFill>
                <a:schemeClr val="tx1"/>
              </a:solidFill>
              <a:latin typeface="Times New Roman" panose="02020603050405020304" pitchFamily="18" charset="0"/>
              <a:cs typeface="Times New Roman" panose="02020603050405020304" pitchFamily="18" charset="0"/>
            </a:rPr>
            <a:t> KTTTĐHXHCN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hội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nhập</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quốc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tế</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gắn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với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phát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triển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kinh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tế</a:t>
          </a:r>
          <a:r>
            <a:rPr lang="en-US" sz="2400" kern="1200" dirty="0" smtClean="0">
              <a:solidFill>
                <a:schemeClr val="tx1"/>
              </a:solidFill>
              <a:latin typeface="Times New Roman" panose="02020603050405020304" pitchFamily="18" charset="0"/>
              <a:cs typeface="Times New Roman" panose="02020603050405020304" pitchFamily="18" charset="0"/>
            </a:rPr>
            <a:t> tri </a:t>
          </a:r>
          <a:r>
            <a:rPr lang="en-US" sz="2400" kern="1200" dirty="0" err="1" smtClean="0">
              <a:solidFill>
                <a:schemeClr val="tx1"/>
              </a:solidFill>
              <a:latin typeface="Times New Roman" panose="02020603050405020304" pitchFamily="18" charset="0"/>
              <a:cs typeface="Times New Roman" panose="02020603050405020304" pitchFamily="18" charset="0"/>
            </a:rPr>
            <a:t>thức</a:t>
          </a:r>
          <a:r>
            <a:rPr lang="en-US" sz="2400" kern="1200" dirty="0" smtClean="0">
              <a:solidFill>
                <a:schemeClr val="tx1"/>
              </a:solidFill>
              <a:latin typeface="Times New Roman" panose="02020603050405020304" pitchFamily="18" charset="0"/>
              <a:cs typeface="Times New Roman" panose="02020603050405020304" pitchFamily="18" charset="0"/>
            </a:rPr>
            <a:t>.</a:t>
          </a: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1408747" y="1669452"/>
        <a:ext cx="7837349" cy="1323694"/>
      </dsp:txXfrm>
    </dsp:sp>
    <dsp:sp modelId="{4F6D4F3B-279B-46FB-AACE-092306D0E893}">
      <dsp:nvSpPr>
        <dsp:cNvPr id="0" name=""/>
        <dsp:cNvSpPr/>
      </dsp:nvSpPr>
      <dsp:spPr>
        <a:xfrm>
          <a:off x="780776" y="734593"/>
          <a:ext cx="586788" cy="4218583"/>
        </a:xfrm>
        <a:custGeom>
          <a:avLst/>
          <a:gdLst/>
          <a:ahLst/>
          <a:cxnLst/>
          <a:rect l="0" t="0" r="0" b="0"/>
          <a:pathLst>
            <a:path>
              <a:moveTo>
                <a:pt x="0" y="0"/>
              </a:moveTo>
              <a:lnTo>
                <a:pt x="0" y="4218583"/>
              </a:lnTo>
              <a:lnTo>
                <a:pt x="586788" y="421858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3D97E4A-FDEF-4CEA-9BF3-367B09361A1E}">
      <dsp:nvSpPr>
        <dsp:cNvPr id="0" name=""/>
        <dsp:cNvSpPr/>
      </dsp:nvSpPr>
      <dsp:spPr>
        <a:xfrm>
          <a:off x="1367565" y="4829430"/>
          <a:ext cx="395985" cy="247491"/>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1374814" y="4836679"/>
        <a:ext cx="381487" cy="23299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DDDB56-B5D1-46F5-8B2F-F7E1656416C6}" type="datetimeFigureOut">
              <a:rPr lang="vi-VN" smtClean="0"/>
              <a:t>10/12/2020</a:t>
            </a:fld>
            <a:endParaRPr lang="vi-V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D8BC12-CE45-43ED-A51A-0D82A9E8254B}" type="slidenum">
              <a:rPr lang="vi-VN" smtClean="0"/>
              <a:t>‹#›</a:t>
            </a:fld>
            <a:endParaRPr lang="vi-VN"/>
          </a:p>
        </p:txBody>
      </p:sp>
    </p:spTree>
    <p:extLst>
      <p:ext uri="{BB962C8B-B14F-4D97-AF65-F5344CB8AC3E}">
        <p14:creationId xmlns:p14="http://schemas.microsoft.com/office/powerpoint/2010/main" val="2345234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F8B00-38A1-44BC-96A3-6F65A9CFD71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063764F-A219-43B6-9AD3-1596C3AB5E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FD1E700-EA9B-4CCE-B0CB-586FF6C628A9}"/>
              </a:ext>
            </a:extLst>
          </p:cNvPr>
          <p:cNvSpPr>
            <a:spLocks noGrp="1"/>
          </p:cNvSpPr>
          <p:nvPr>
            <p:ph type="dt" sz="half" idx="10"/>
          </p:nvPr>
        </p:nvSpPr>
        <p:spPr/>
        <p:txBody>
          <a:bodyPr/>
          <a:lstStyle/>
          <a:p>
            <a:fld id="{BB40ADF6-8FE6-4EF7-97B4-D1482E47EABB}" type="datetimeFigureOut">
              <a:rPr lang="en-US" smtClean="0"/>
              <a:t>12/10/2020</a:t>
            </a:fld>
            <a:endParaRPr lang="en-US"/>
          </a:p>
        </p:txBody>
      </p:sp>
      <p:sp>
        <p:nvSpPr>
          <p:cNvPr id="5" name="Footer Placeholder 4">
            <a:extLst>
              <a:ext uri="{FF2B5EF4-FFF2-40B4-BE49-F238E27FC236}">
                <a16:creationId xmlns:a16="http://schemas.microsoft.com/office/drawing/2014/main" id="{67B9F594-ED8F-4723-A005-CD5F19AFE1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3032BA-471C-46EF-B7DB-A9459E90BDD7}"/>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629903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26C04-8CFB-4DC0-A601-2AB83564CBF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EAEC3A7-F6D3-4C8E-9BB4-D4E162BBCFD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2B26BA-B9D1-4B74-B49B-66F48B10B888}"/>
              </a:ext>
            </a:extLst>
          </p:cNvPr>
          <p:cNvSpPr>
            <a:spLocks noGrp="1"/>
          </p:cNvSpPr>
          <p:nvPr>
            <p:ph type="dt" sz="half" idx="10"/>
          </p:nvPr>
        </p:nvSpPr>
        <p:spPr/>
        <p:txBody>
          <a:bodyPr/>
          <a:lstStyle/>
          <a:p>
            <a:fld id="{BB40ADF6-8FE6-4EF7-97B4-D1482E47EABB}" type="datetimeFigureOut">
              <a:rPr lang="en-US" smtClean="0"/>
              <a:t>12/10/2020</a:t>
            </a:fld>
            <a:endParaRPr lang="en-US"/>
          </a:p>
        </p:txBody>
      </p:sp>
      <p:sp>
        <p:nvSpPr>
          <p:cNvPr id="5" name="Footer Placeholder 4">
            <a:extLst>
              <a:ext uri="{FF2B5EF4-FFF2-40B4-BE49-F238E27FC236}">
                <a16:creationId xmlns:a16="http://schemas.microsoft.com/office/drawing/2014/main" id="{74D47345-C0D9-4C8A-8FB3-C461E10979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9C8434-12B8-42EC-A730-DC5B998DBE45}"/>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4193829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A9B60-214B-4721-A8F9-32B3C9B5FC7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DB0E99C-131F-4E8F-8E8B-0ABF770C96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F4D955F-B0A2-49FE-9EBF-D4C549C4E6AA}"/>
              </a:ext>
            </a:extLst>
          </p:cNvPr>
          <p:cNvSpPr>
            <a:spLocks noGrp="1"/>
          </p:cNvSpPr>
          <p:nvPr>
            <p:ph type="dt" sz="half" idx="10"/>
          </p:nvPr>
        </p:nvSpPr>
        <p:spPr/>
        <p:txBody>
          <a:bodyPr/>
          <a:lstStyle/>
          <a:p>
            <a:fld id="{BB40ADF6-8FE6-4EF7-97B4-D1482E47EABB}" type="datetimeFigureOut">
              <a:rPr lang="en-US" smtClean="0"/>
              <a:t>12/10/2020</a:t>
            </a:fld>
            <a:endParaRPr lang="en-US"/>
          </a:p>
        </p:txBody>
      </p:sp>
      <p:sp>
        <p:nvSpPr>
          <p:cNvPr id="5" name="Footer Placeholder 4">
            <a:extLst>
              <a:ext uri="{FF2B5EF4-FFF2-40B4-BE49-F238E27FC236}">
                <a16:creationId xmlns:a16="http://schemas.microsoft.com/office/drawing/2014/main" id="{2F786994-3C7D-44B0-A5E3-77412123A1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8213A6-901E-449B-A932-AD7C97C422BA}"/>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973516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685F9-AF38-4C9A-B217-2A2E58BFD9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594CB50-E1FA-4F5B-BBFD-C4C2F8C434D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4D83894-3469-428B-8D49-3985A0545EF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DDE760-9FD4-4842-9A43-3E5818F6BB33}"/>
              </a:ext>
            </a:extLst>
          </p:cNvPr>
          <p:cNvSpPr>
            <a:spLocks noGrp="1"/>
          </p:cNvSpPr>
          <p:nvPr>
            <p:ph type="dt" sz="half" idx="10"/>
          </p:nvPr>
        </p:nvSpPr>
        <p:spPr/>
        <p:txBody>
          <a:bodyPr/>
          <a:lstStyle/>
          <a:p>
            <a:fld id="{BB40ADF6-8FE6-4EF7-97B4-D1482E47EABB}" type="datetimeFigureOut">
              <a:rPr lang="en-US" smtClean="0"/>
              <a:t>12/10/2020</a:t>
            </a:fld>
            <a:endParaRPr lang="en-US"/>
          </a:p>
        </p:txBody>
      </p:sp>
      <p:sp>
        <p:nvSpPr>
          <p:cNvPr id="6" name="Footer Placeholder 5">
            <a:extLst>
              <a:ext uri="{FF2B5EF4-FFF2-40B4-BE49-F238E27FC236}">
                <a16:creationId xmlns:a16="http://schemas.microsoft.com/office/drawing/2014/main" id="{10CE1739-CC8A-44C3-8C55-474DC8AE49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39BCA12-1AC9-49F4-B0B4-BDA8610F784A}"/>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1614067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AD850D-9F62-40BD-8B13-11B2532FA93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34FCEFD-1672-4B21-B61D-C02D1B9B4F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07E9C11-EAB4-4966-A340-2B8FEA7BEF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9D0118D-9CE5-4C31-BD6B-34903726FC9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88BF0E6-022A-4695-9AB4-850FBE6F1E9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D9FDDCC-8300-4D85-AAD0-7DEE4172AD51}"/>
              </a:ext>
            </a:extLst>
          </p:cNvPr>
          <p:cNvSpPr>
            <a:spLocks noGrp="1"/>
          </p:cNvSpPr>
          <p:nvPr>
            <p:ph type="dt" sz="half" idx="10"/>
          </p:nvPr>
        </p:nvSpPr>
        <p:spPr/>
        <p:txBody>
          <a:bodyPr/>
          <a:lstStyle/>
          <a:p>
            <a:fld id="{BB40ADF6-8FE6-4EF7-97B4-D1482E47EABB}" type="datetimeFigureOut">
              <a:rPr lang="en-US" smtClean="0"/>
              <a:t>12/10/2020</a:t>
            </a:fld>
            <a:endParaRPr lang="en-US"/>
          </a:p>
        </p:txBody>
      </p:sp>
      <p:sp>
        <p:nvSpPr>
          <p:cNvPr id="8" name="Footer Placeholder 7">
            <a:extLst>
              <a:ext uri="{FF2B5EF4-FFF2-40B4-BE49-F238E27FC236}">
                <a16:creationId xmlns:a16="http://schemas.microsoft.com/office/drawing/2014/main" id="{1FF2173D-5802-4179-8714-CB3198B0B44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6A612BB-0DBF-45B1-95EB-A63E8A86B64A}"/>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2332162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3ED93-BD4E-42C3-A7FC-4668702D6B8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BA7016F-37F9-4E94-BDB0-B788E8B1BEFB}"/>
              </a:ext>
            </a:extLst>
          </p:cNvPr>
          <p:cNvSpPr>
            <a:spLocks noGrp="1"/>
          </p:cNvSpPr>
          <p:nvPr>
            <p:ph type="dt" sz="half" idx="10"/>
          </p:nvPr>
        </p:nvSpPr>
        <p:spPr/>
        <p:txBody>
          <a:bodyPr/>
          <a:lstStyle/>
          <a:p>
            <a:fld id="{BB40ADF6-8FE6-4EF7-97B4-D1482E47EABB}" type="datetimeFigureOut">
              <a:rPr lang="en-US" smtClean="0"/>
              <a:t>12/10/2020</a:t>
            </a:fld>
            <a:endParaRPr lang="en-US"/>
          </a:p>
        </p:txBody>
      </p:sp>
      <p:sp>
        <p:nvSpPr>
          <p:cNvPr id="4" name="Footer Placeholder 3">
            <a:extLst>
              <a:ext uri="{FF2B5EF4-FFF2-40B4-BE49-F238E27FC236}">
                <a16:creationId xmlns:a16="http://schemas.microsoft.com/office/drawing/2014/main" id="{1949531E-60D5-4773-B64D-70079478EC9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EF7AC6F-DBA2-4293-87BE-88C011EB6A14}"/>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456486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09C97B-6086-403C-B65D-BB87EDD875A1}"/>
              </a:ext>
            </a:extLst>
          </p:cNvPr>
          <p:cNvSpPr>
            <a:spLocks noGrp="1"/>
          </p:cNvSpPr>
          <p:nvPr>
            <p:ph type="dt" sz="half" idx="10"/>
          </p:nvPr>
        </p:nvSpPr>
        <p:spPr/>
        <p:txBody>
          <a:bodyPr/>
          <a:lstStyle/>
          <a:p>
            <a:fld id="{BB40ADF6-8FE6-4EF7-97B4-D1482E47EABB}" type="datetimeFigureOut">
              <a:rPr lang="en-US" smtClean="0"/>
              <a:t>12/10/2020</a:t>
            </a:fld>
            <a:endParaRPr lang="en-US"/>
          </a:p>
        </p:txBody>
      </p:sp>
      <p:sp>
        <p:nvSpPr>
          <p:cNvPr id="3" name="Footer Placeholder 2">
            <a:extLst>
              <a:ext uri="{FF2B5EF4-FFF2-40B4-BE49-F238E27FC236}">
                <a16:creationId xmlns:a16="http://schemas.microsoft.com/office/drawing/2014/main" id="{4548641B-1970-43E6-8543-5317DED6F26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FC48857-5FB6-40A2-BAAB-17896AA810CE}"/>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83299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C3417-E4BB-49F1-8956-2E751AE0C3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04FD1E4-4DAD-4DF0-856F-B483F310653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B8B63E-4EE4-4299-B9E7-4F3C53C0AD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6F873B-5579-4881-9690-7933D430716C}"/>
              </a:ext>
            </a:extLst>
          </p:cNvPr>
          <p:cNvSpPr>
            <a:spLocks noGrp="1"/>
          </p:cNvSpPr>
          <p:nvPr>
            <p:ph type="dt" sz="half" idx="10"/>
          </p:nvPr>
        </p:nvSpPr>
        <p:spPr/>
        <p:txBody>
          <a:bodyPr/>
          <a:lstStyle/>
          <a:p>
            <a:fld id="{BB40ADF6-8FE6-4EF7-97B4-D1482E47EABB}" type="datetimeFigureOut">
              <a:rPr lang="en-US" smtClean="0"/>
              <a:t>12/10/2020</a:t>
            </a:fld>
            <a:endParaRPr lang="en-US"/>
          </a:p>
        </p:txBody>
      </p:sp>
      <p:sp>
        <p:nvSpPr>
          <p:cNvPr id="6" name="Footer Placeholder 5">
            <a:extLst>
              <a:ext uri="{FF2B5EF4-FFF2-40B4-BE49-F238E27FC236}">
                <a16:creationId xmlns:a16="http://schemas.microsoft.com/office/drawing/2014/main" id="{E2DB1BFB-A0FA-4277-9278-D7616FBD370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C06F956-0CA9-40AD-B207-3F72BDBF01F5}"/>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1609109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EB171-CB81-45C2-AC56-B1C2F03FA0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E3C45D-9503-4C8B-8C35-45AB94F382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D63A1A-1B7A-48B9-806D-181B0B0C4E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3093C26-65DA-4F09-BD54-1385EDF305BA}"/>
              </a:ext>
            </a:extLst>
          </p:cNvPr>
          <p:cNvSpPr>
            <a:spLocks noGrp="1"/>
          </p:cNvSpPr>
          <p:nvPr>
            <p:ph type="dt" sz="half" idx="10"/>
          </p:nvPr>
        </p:nvSpPr>
        <p:spPr/>
        <p:txBody>
          <a:bodyPr/>
          <a:lstStyle/>
          <a:p>
            <a:fld id="{BB40ADF6-8FE6-4EF7-97B4-D1482E47EABB}" type="datetimeFigureOut">
              <a:rPr lang="en-US" smtClean="0"/>
              <a:t>12/10/2020</a:t>
            </a:fld>
            <a:endParaRPr lang="en-US"/>
          </a:p>
        </p:txBody>
      </p:sp>
      <p:sp>
        <p:nvSpPr>
          <p:cNvPr id="6" name="Footer Placeholder 5">
            <a:extLst>
              <a:ext uri="{FF2B5EF4-FFF2-40B4-BE49-F238E27FC236}">
                <a16:creationId xmlns:a16="http://schemas.microsoft.com/office/drawing/2014/main" id="{D02F5E7F-8B67-4167-8256-58CFDB7698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D16F60-4FBE-420B-BE16-268A9A8B79F4}"/>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488548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682F7-0130-4A91-A26D-27C98F3E2E6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D4C9984-9DC6-4BE2-92BB-973E373BFEE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45D606-E86E-4D42-ADFA-81FD4F046E38}"/>
              </a:ext>
            </a:extLst>
          </p:cNvPr>
          <p:cNvSpPr>
            <a:spLocks noGrp="1"/>
          </p:cNvSpPr>
          <p:nvPr>
            <p:ph type="dt" sz="half" idx="10"/>
          </p:nvPr>
        </p:nvSpPr>
        <p:spPr/>
        <p:txBody>
          <a:bodyPr/>
          <a:lstStyle/>
          <a:p>
            <a:fld id="{BB40ADF6-8FE6-4EF7-97B4-D1482E47EABB}" type="datetimeFigureOut">
              <a:rPr lang="en-US" smtClean="0"/>
              <a:t>12/10/2020</a:t>
            </a:fld>
            <a:endParaRPr lang="en-US"/>
          </a:p>
        </p:txBody>
      </p:sp>
      <p:sp>
        <p:nvSpPr>
          <p:cNvPr id="5" name="Footer Placeholder 4">
            <a:extLst>
              <a:ext uri="{FF2B5EF4-FFF2-40B4-BE49-F238E27FC236}">
                <a16:creationId xmlns:a16="http://schemas.microsoft.com/office/drawing/2014/main" id="{0982051D-CB1E-4FA0-A761-BE55EE036E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C19CA5-1C95-4EA0-A7B9-D52FDF5D0D8D}"/>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42141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16ADF5-27EB-4AEE-ADF8-80C92BEEEA7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4A45622-B190-4E08-B2CB-0F46402CA6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2B3A20-43BE-4ECF-A188-F0786A5C9503}"/>
              </a:ext>
            </a:extLst>
          </p:cNvPr>
          <p:cNvSpPr>
            <a:spLocks noGrp="1"/>
          </p:cNvSpPr>
          <p:nvPr>
            <p:ph type="dt" sz="half" idx="10"/>
          </p:nvPr>
        </p:nvSpPr>
        <p:spPr/>
        <p:txBody>
          <a:bodyPr/>
          <a:lstStyle/>
          <a:p>
            <a:fld id="{BB40ADF6-8FE6-4EF7-97B4-D1482E47EABB}" type="datetimeFigureOut">
              <a:rPr lang="en-US" smtClean="0"/>
              <a:t>12/10/2020</a:t>
            </a:fld>
            <a:endParaRPr lang="en-US"/>
          </a:p>
        </p:txBody>
      </p:sp>
      <p:sp>
        <p:nvSpPr>
          <p:cNvPr id="5" name="Footer Placeholder 4">
            <a:extLst>
              <a:ext uri="{FF2B5EF4-FFF2-40B4-BE49-F238E27FC236}">
                <a16:creationId xmlns:a16="http://schemas.microsoft.com/office/drawing/2014/main" id="{CB45742D-FDFA-4CEA-B2AA-4320EAD36D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CAE7CA-B8A0-447C-A3AB-36BC46903EE4}"/>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1951671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2A3B8E6-7F23-4D10-AF72-DE54F182FF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277F66A-1D74-4692-976A-CE267DC09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ADD76E-B001-404C-962E-838FFF47C9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40ADF6-8FE6-4EF7-97B4-D1482E47EABB}" type="datetimeFigureOut">
              <a:rPr lang="en-US" smtClean="0"/>
              <a:t>12/10/2020</a:t>
            </a:fld>
            <a:endParaRPr lang="en-US"/>
          </a:p>
        </p:txBody>
      </p:sp>
      <p:sp>
        <p:nvSpPr>
          <p:cNvPr id="5" name="Footer Placeholder 4">
            <a:extLst>
              <a:ext uri="{FF2B5EF4-FFF2-40B4-BE49-F238E27FC236}">
                <a16:creationId xmlns:a16="http://schemas.microsoft.com/office/drawing/2014/main" id="{989529F4-8A94-4135-8060-B29AB6609A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AD0B367-AA70-43BA-ACC1-548C37D5615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D9602E-CB67-4DE7-AAF9-523335D995DB}" type="slidenum">
              <a:rPr lang="en-US" smtClean="0"/>
              <a:t>‹#›</a:t>
            </a:fld>
            <a:endParaRPr lang="en-US"/>
          </a:p>
        </p:txBody>
      </p:sp>
    </p:spTree>
    <p:extLst>
      <p:ext uri="{BB962C8B-B14F-4D97-AF65-F5344CB8AC3E}">
        <p14:creationId xmlns:p14="http://schemas.microsoft.com/office/powerpoint/2010/main" val="3731459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diagramLayout" Target="../diagrams/layout1.xml"/><Relationship Id="rId7" Type="http://schemas.openxmlformats.org/officeDocument/2006/relationships/image" Target="../media/image43.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43C051C-BC82-4A1D-97EE-3A4584EB034C}"/>
              </a:ext>
            </a:extLst>
          </p:cNvPr>
          <p:cNvSpPr>
            <a:spLocks noGrp="1"/>
          </p:cNvSpPr>
          <p:nvPr>
            <p:ph type="subTitle" idx="1"/>
          </p:nvPr>
        </p:nvSpPr>
        <p:spPr>
          <a:xfrm>
            <a:off x="0" y="1565276"/>
            <a:ext cx="12201525" cy="1295490"/>
          </a:xfrm>
          <a:solidFill>
            <a:srgbClr val="FFFF00"/>
          </a:solidFill>
          <a:ln w="76200">
            <a:solidFill>
              <a:srgbClr val="A07145"/>
            </a:solidFill>
          </a:ln>
        </p:spPr>
        <p:txBody>
          <a:bodyPr>
            <a:normAutofit/>
          </a:bodyPr>
          <a:lstStyle/>
          <a:p>
            <a:r>
              <a:rPr lang="en-US" sz="3200" b="1" dirty="0">
                <a:latin typeface="Times New Roman" panose="02020603050405020304" pitchFamily="18" charset="0"/>
                <a:cs typeface="Times New Roman" panose="02020603050405020304" pitchFamily="18" charset="0"/>
              </a:rPr>
              <a:t>BÀI 5: </a:t>
            </a:r>
            <a:r>
              <a:rPr lang="nl-NL" sz="3200" b="1" dirty="0">
                <a:latin typeface="Times New Roman" panose="02020603050405020304" pitchFamily="18" charset="0"/>
                <a:cs typeface="Times New Roman" panose="02020603050405020304" pitchFamily="18" charset="0"/>
              </a:rPr>
              <a:t>PHÁT TRIỂN KINH TẾ, XÃ HỘI, VĂN HÓA, </a:t>
            </a:r>
            <a:endParaRPr lang="en-US" sz="3200" b="1" dirty="0">
              <a:latin typeface="Times New Roman" panose="02020603050405020304" pitchFamily="18" charset="0"/>
              <a:cs typeface="Times New Roman" panose="02020603050405020304" pitchFamily="18" charset="0"/>
            </a:endParaRPr>
          </a:p>
          <a:p>
            <a:r>
              <a:rPr lang="nl-NL" sz="3200" b="1" dirty="0">
                <a:latin typeface="Times New Roman" panose="02020603050405020304" pitchFamily="18" charset="0"/>
                <a:cs typeface="Times New Roman" panose="02020603050405020304" pitchFamily="18" charset="0"/>
              </a:rPr>
              <a:t>CON NGƯỜI Ở VIỆT NAM</a:t>
            </a:r>
            <a:endParaRPr lang="en-US" sz="3200" b="1" dirty="0">
              <a:latin typeface="Times New Roman" panose="02020603050405020304" pitchFamily="18" charset="0"/>
              <a:cs typeface="Times New Roman" panose="02020603050405020304" pitchFamily="18" charset="0"/>
            </a:endParaRPr>
          </a:p>
          <a:p>
            <a:endParaRPr lang="en-US" b="1" dirty="0"/>
          </a:p>
        </p:txBody>
      </p:sp>
      <p:pic>
        <p:nvPicPr>
          <p:cNvPr id="1026" name="Picture 2" descr="Image result for LO GO truong cao cang ly tu trong">
            <a:extLst>
              <a:ext uri="{FF2B5EF4-FFF2-40B4-BE49-F238E27FC236}">
                <a16:creationId xmlns:a16="http://schemas.microsoft.com/office/drawing/2014/main" id="{D4E31E46-F7A0-44F1-B6AD-91E0AB8E7B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53538" y="70690"/>
            <a:ext cx="2828927" cy="1314450"/>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pic>
        <p:nvPicPr>
          <p:cNvPr id="1028" name="Picture 4" descr="Image result for PHÁT TRIỂN KINH TẾ, XÃ HỘI, VĂN HÓA,  CON NGƯỜI Ở VIỆT NAM">
            <a:extLst>
              <a:ext uri="{FF2B5EF4-FFF2-40B4-BE49-F238E27FC236}">
                <a16:creationId xmlns:a16="http://schemas.microsoft.com/office/drawing/2014/main" id="{A11FB652-AF92-433D-A249-8C27783864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8462" y="3221039"/>
            <a:ext cx="6315076" cy="3636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23402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6434B-7E58-4325-BAFE-3E31D68293BA}"/>
              </a:ext>
            </a:extLst>
          </p:cNvPr>
          <p:cNvSpPr>
            <a:spLocks noGrp="1"/>
          </p:cNvSpPr>
          <p:nvPr>
            <p:ph type="title"/>
          </p:nvPr>
        </p:nvSpPr>
        <p:spPr>
          <a:xfrm>
            <a:off x="-1" y="1"/>
            <a:ext cx="12192001" cy="1285874"/>
          </a:xfrm>
          <a:solidFill>
            <a:schemeClr val="accent2"/>
          </a:solidFill>
          <a:ln w="12700">
            <a:solidFill>
              <a:schemeClr val="tx1"/>
            </a:solidFill>
          </a:ln>
        </p:spPr>
        <p:txBody>
          <a:bodyPr>
            <a:normAutofit fontScale="90000"/>
          </a:bodyPr>
          <a:lstStyle/>
          <a:p>
            <a:pPr algn="ctr"/>
            <a:r>
              <a:rPr lang="nl-NL" sz="3200" b="1">
                <a:latin typeface="Times New Roman" panose="02020603050405020304" pitchFamily="18" charset="0"/>
                <a:cs typeface="Times New Roman" panose="02020603050405020304" pitchFamily="18" charset="0"/>
              </a:rPr>
              <a:t>1. Nội dung của chủ trương phát triển kinh tế, xã hội, văn hóa, con người ở Việt Nam hiện nay</a:t>
            </a:r>
            <a:r>
              <a:rPr lang="en-US" sz="3200" b="1">
                <a:latin typeface="Times New Roman" panose="02020603050405020304" pitchFamily="18" charset="0"/>
                <a:cs typeface="Times New Roman" panose="02020603050405020304" pitchFamily="18" charset="0"/>
              </a:rPr>
              <a:t/>
            </a:r>
            <a:br>
              <a:rPr lang="en-US" sz="3200" b="1">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406525"/>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4667250" y="2813049"/>
            <a:ext cx="7524750" cy="579967"/>
          </a:xfrm>
          <a:prstGeom prst="rect">
            <a:avLst/>
          </a:prstGeom>
          <a:ln w="28575">
            <a:solidFill>
              <a:srgbClr val="92D050"/>
            </a:solidFill>
          </a:ln>
        </p:spPr>
        <p:txBody>
          <a:bodyPr wrap="square">
            <a:spAutoFit/>
          </a:bodyPr>
          <a:lstStyle/>
          <a:p>
            <a:pPr indent="457200" algn="just">
              <a:lnSpc>
                <a:spcPct val="150000"/>
              </a:lnSpc>
            </a:pPr>
            <a:r>
              <a:rPr lang="nl-NL"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nl-NL" sz="2400" smtClean="0">
                <a:latin typeface="Times New Roman" panose="02020603050405020304" pitchFamily="18" charset="0"/>
                <a:ea typeface="Times New Roman" panose="02020603050405020304" pitchFamily="18" charset="0"/>
                <a:cs typeface="Times New Roman" panose="02020603050405020304" pitchFamily="18" charset="0"/>
              </a:rPr>
              <a:t>Phát triển nhanh gắn liền với phát triển bền vững</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grpSp>
        <p:nvGrpSpPr>
          <p:cNvPr id="5" name="Group 4"/>
          <p:cNvGrpSpPr/>
          <p:nvPr/>
        </p:nvGrpSpPr>
        <p:grpSpPr>
          <a:xfrm>
            <a:off x="4570294" y="4718493"/>
            <a:ext cx="7127028" cy="1444376"/>
            <a:chOff x="1744521" y="3801292"/>
            <a:chExt cx="7127028" cy="1444376"/>
          </a:xfrm>
        </p:grpSpPr>
        <p:sp>
          <p:nvSpPr>
            <p:cNvPr id="7" name="Rounded Rectangle 6"/>
            <p:cNvSpPr/>
            <p:nvPr/>
          </p:nvSpPr>
          <p:spPr>
            <a:xfrm>
              <a:off x="1744521" y="3801292"/>
              <a:ext cx="7127028" cy="1444376"/>
            </a:xfrm>
            <a:prstGeom prst="roundRect">
              <a:avLst>
                <a:gd name="adj" fmla="val 10000"/>
              </a:avLst>
            </a:prstGeom>
            <a:noFill/>
            <a:ln>
              <a:solidFill>
                <a:srgbClr val="CC0066"/>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8" name="Rounded Rectangle 4"/>
            <p:cNvSpPr txBox="1"/>
            <p:nvPr/>
          </p:nvSpPr>
          <p:spPr>
            <a:xfrm>
              <a:off x="1786825" y="3843596"/>
              <a:ext cx="7042420" cy="135976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vi-VN" sz="2400" dirty="0">
                  <a:latin typeface="+mj-lt"/>
                </a:rPr>
                <a:t>Phát triển bền vững là cơ sở để phát triển nhanh, phát triển nhanh để tạo nguồn lực cho phát triển bền vững. Phát triển nhanh và bền vững phải luôn gắn chặt với nhau </a:t>
              </a:r>
              <a:endParaRPr lang="en-US" sz="2400" kern="1200" dirty="0">
                <a:solidFill>
                  <a:schemeClr val="tx1"/>
                </a:solidFill>
                <a:latin typeface="+mj-lt"/>
                <a:cs typeface="Times New Roman" panose="02020603050405020304" pitchFamily="18" charset="0"/>
              </a:endParaRPr>
            </a:p>
          </p:txBody>
        </p:sp>
      </p:grpSp>
      <p:pic>
        <p:nvPicPr>
          <p:cNvPr id="10" name="Picture 2" descr="Bài học kinh nghiệm và khung giải pháp giảm thiểu UTGT, phát triể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258" y="2926849"/>
            <a:ext cx="4037602" cy="3343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3710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5172890" y="1541427"/>
            <a:ext cx="6596743" cy="1690688"/>
          </a:xfrm>
          <a:ln w="28575">
            <a:solidFill>
              <a:schemeClr val="tx1"/>
            </a:solidFill>
          </a:ln>
        </p:spPr>
        <p:txBody>
          <a:bodyPr>
            <a:normAutofit/>
          </a:bodyPr>
          <a:lstStyle/>
          <a:p>
            <a:pPr algn="just"/>
            <a:r>
              <a:rPr lang="nl-NL" sz="2600" b="1" dirty="0">
                <a:solidFill>
                  <a:srgbClr val="C00000"/>
                </a:solidFill>
                <a:latin typeface="Times New Roman" panose="02020603050405020304" pitchFamily="18" charset="0"/>
                <a:cs typeface="Times New Roman" panose="02020603050405020304" pitchFamily="18" charset="0"/>
              </a:rPr>
              <a:t>2</a:t>
            </a:r>
            <a:r>
              <a:rPr lang="nl-NL" sz="2400" b="1" dirty="0" smtClean="0">
                <a:solidFill>
                  <a:srgbClr val="C0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Đ</a:t>
            </a:r>
            <a:r>
              <a:rPr lang="vi-VN" sz="2400" dirty="0" smtClean="0">
                <a:latin typeface="Times New Roman" panose="02020603050405020304" pitchFamily="18" charset="0"/>
                <a:cs typeface="Times New Roman" panose="02020603050405020304" pitchFamily="18" charset="0"/>
              </a:rPr>
              <a:t>ổi </a:t>
            </a:r>
            <a:r>
              <a:rPr lang="vi-VN" sz="2400" dirty="0">
                <a:latin typeface="Times New Roman" panose="02020603050405020304" pitchFamily="18" charset="0"/>
                <a:cs typeface="Times New Roman" panose="02020603050405020304" pitchFamily="18" charset="0"/>
              </a:rPr>
              <a:t>mới đồng bộ, phù hợp về kinh tế và chính trị vì mục tiêu xây dựng nước Việt Nam xã hội chủ nghĩa dân giàu, nước mạnh, dân chủ, công bằng, văn minh.</a:t>
            </a:r>
            <a:endParaRPr lang="en-US" sz="2400" dirty="0">
              <a:latin typeface="Times New Roman" panose="02020603050405020304" pitchFamily="18" charset="0"/>
              <a:cs typeface="Times New Roman" panose="02020603050405020304" pitchFamily="18" charset="0"/>
            </a:endParaRPr>
          </a:p>
        </p:txBody>
      </p:sp>
      <p:pic>
        <p:nvPicPr>
          <p:cNvPr id="1026" name="Picture 2" descr="Quan hệ giữa đổi mới kinh tế và đổi mới chính trị (phần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775" y="3318284"/>
            <a:ext cx="4876800" cy="3238501"/>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91679"/>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Tree>
    <p:extLst>
      <p:ext uri="{BB962C8B-B14F-4D97-AF65-F5344CB8AC3E}">
        <p14:creationId xmlns:p14="http://schemas.microsoft.com/office/powerpoint/2010/main" val="20635153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5917474" y="3448604"/>
            <a:ext cx="6091646" cy="1843088"/>
          </a:xfrm>
          <a:ln w="19050">
            <a:solidFill>
              <a:schemeClr val="accent2">
                <a:lumMod val="75000"/>
              </a:schemeClr>
            </a:solidFill>
          </a:ln>
        </p:spPr>
        <p:txBody>
          <a:bodyPr>
            <a:noAutofit/>
          </a:bodyPr>
          <a:lstStyle/>
          <a:p>
            <a:pPr>
              <a:lnSpc>
                <a:spcPct val="150000"/>
              </a:lnSpc>
            </a:pP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400" b="1" dirty="0" smtClean="0">
                <a:solidFill>
                  <a:srgbClr val="C00000"/>
                </a:solidFill>
                <a:latin typeface="Times New Roman" panose="02020603050405020304" pitchFamily="18" charset="0"/>
                <a:cs typeface="Times New Roman" panose="02020603050405020304" pitchFamily="18" charset="0"/>
              </a:rPr>
              <a:t>3</a:t>
            </a:r>
            <a:r>
              <a:rPr lang="nl-NL" sz="2400" b="1" dirty="0">
                <a:solidFill>
                  <a:srgbClr val="C00000"/>
                </a:solidFill>
                <a:latin typeface="Times New Roman" panose="02020603050405020304" pitchFamily="18" charset="0"/>
                <a:cs typeface="Times New Roman" panose="02020603050405020304" pitchFamily="18" charset="0"/>
              </a:rPr>
              <a:t>.</a:t>
            </a:r>
            <a:r>
              <a:rPr lang="nl-NL" sz="2600" b="1" dirty="0">
                <a:solidFill>
                  <a:srgbClr val="C00000"/>
                </a:solidFill>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M</a:t>
            </a:r>
            <a:r>
              <a:rPr lang="vi-VN" sz="2600" dirty="0" smtClean="0">
                <a:latin typeface="Times New Roman" panose="02020603050405020304" pitchFamily="18" charset="0"/>
                <a:cs typeface="Times New Roman" panose="02020603050405020304" pitchFamily="18" charset="0"/>
              </a:rPr>
              <a:t>ở </a:t>
            </a:r>
            <a:r>
              <a:rPr lang="vi-VN" sz="2600" dirty="0">
                <a:latin typeface="Times New Roman" panose="02020603050405020304" pitchFamily="18" charset="0"/>
                <a:cs typeface="Times New Roman" panose="02020603050405020304" pitchFamily="18" charset="0"/>
              </a:rPr>
              <a:t>rộng dân chủ, phát huy tối đa nhân tố con người; coi con người là chủ thể, nguồn lực chủ yếu và là mục tiêu của sự phát triển.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09239"/>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2" name="Picture 4" descr="Một số vấn đề đặt ra trong quá trình thực hiện quyền con người ở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4" y="2142626"/>
            <a:ext cx="5761899" cy="4571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0402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5878286" y="3696789"/>
            <a:ext cx="5843448" cy="2483173"/>
          </a:xfrm>
          <a:ln w="19050">
            <a:solidFill>
              <a:schemeClr val="accent2">
                <a:lumMod val="75000"/>
              </a:schemeClr>
            </a:solidFill>
          </a:ln>
        </p:spPr>
        <p:txBody>
          <a:bodyPr>
            <a:noAutofit/>
          </a:bodyPr>
          <a:lstStyle/>
          <a:p>
            <a:pPr algn="just">
              <a:lnSpc>
                <a:spcPct val="100000"/>
              </a:lnSpc>
            </a:pP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400" b="1" dirty="0" smtClean="0">
                <a:solidFill>
                  <a:srgbClr val="C00000"/>
                </a:solidFill>
                <a:latin typeface="Times New Roman" panose="02020603050405020304" pitchFamily="18" charset="0"/>
                <a:cs typeface="Times New Roman" panose="02020603050405020304" pitchFamily="18" charset="0"/>
              </a:rPr>
              <a:t>4.</a:t>
            </a:r>
            <a:r>
              <a:rPr lang="nl-NL" sz="2600" b="1" dirty="0" smtClean="0">
                <a:solidFill>
                  <a:srgbClr val="C00000"/>
                </a:solidFill>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P</a:t>
            </a:r>
            <a:r>
              <a:rPr lang="vi-VN" sz="2600" dirty="0" smtClean="0">
                <a:latin typeface="Times New Roman" panose="02020603050405020304" pitchFamily="18" charset="0"/>
                <a:cs typeface="Times New Roman" panose="02020603050405020304" pitchFamily="18" charset="0"/>
              </a:rPr>
              <a:t>hát </a:t>
            </a:r>
            <a:r>
              <a:rPr lang="vi-VN" sz="2600" dirty="0">
                <a:latin typeface="Times New Roman" panose="02020603050405020304" pitchFamily="18" charset="0"/>
                <a:cs typeface="Times New Roman" panose="02020603050405020304" pitchFamily="18" charset="0"/>
              </a:rPr>
              <a:t>triển mạnh mẽ lực lượng sản xuất với trình độ khoa học, công nghệ ngày càng cao; đồng thời hoàn thiện quan hệ sản xuất trong nền kinh tế </a:t>
            </a:r>
            <a:r>
              <a:rPr lang="vi-VN" sz="2600" dirty="0" smtClean="0">
                <a:latin typeface="Times New Roman" panose="02020603050405020304" pitchFamily="18" charset="0"/>
                <a:cs typeface="Times New Roman" panose="02020603050405020304" pitchFamily="18" charset="0"/>
              </a:rPr>
              <a:t>th</a:t>
            </a:r>
            <a:r>
              <a:rPr lang="en-US" sz="2600" dirty="0" smtClean="0">
                <a:latin typeface="Times New Roman" panose="02020603050405020304" pitchFamily="18" charset="0"/>
                <a:cs typeface="Times New Roman" panose="02020603050405020304" pitchFamily="18" charset="0"/>
              </a:rPr>
              <a:t>ị </a:t>
            </a:r>
            <a:r>
              <a:rPr lang="vi-VN" sz="2600" dirty="0" smtClean="0">
                <a:latin typeface="Times New Roman" panose="02020603050405020304" pitchFamily="18" charset="0"/>
                <a:cs typeface="Times New Roman" panose="02020603050405020304" pitchFamily="18" charset="0"/>
              </a:rPr>
              <a:t>trường định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hướng</a:t>
            </a:r>
            <a:r>
              <a:rPr lang="en-US" sz="2600" dirty="0" smtClean="0">
                <a:latin typeface="Times New Roman" panose="02020603050405020304" pitchFamily="18" charset="0"/>
                <a:cs typeface="Times New Roman" panose="02020603050405020304" pitchFamily="18" charset="0"/>
              </a:rPr>
              <a:t> XHCN.</a:t>
            </a:r>
            <a:br>
              <a:rPr lang="en-US" sz="2600" dirty="0" smtClean="0">
                <a:latin typeface="Times New Roman" panose="02020603050405020304" pitchFamily="18" charset="0"/>
                <a:cs typeface="Times New Roman" panose="02020603050405020304" pitchFamily="18" charset="0"/>
              </a:rPr>
            </a:br>
            <a:r>
              <a:rPr lang="en-US" sz="2400" dirty="0">
                <a:cs typeface="Times New Roman" panose="02020603050405020304" pitchFamily="18" charset="0"/>
              </a:rPr>
              <a:t/>
            </a:r>
            <a:br>
              <a:rPr lang="en-US" sz="2400" dirty="0">
                <a:cs typeface="Times New Roman" panose="02020603050405020304" pitchFamily="18" charset="0"/>
              </a:rPr>
            </a:br>
            <a:endParaRPr lang="en-US" sz="2400" dirty="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296182"/>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pic>
        <p:nvPicPr>
          <p:cNvPr id="4098" name="Picture 2" descr="Triển khai ứng dụng khoa học công nghệ vào sản xuất nông lâm nghiệp đến năm  2020 và định hướng đến 2025 trên địa bàn Thành phố Buôn Ma Thuột. - Xuấ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503" y="1614148"/>
            <a:ext cx="5669280" cy="4969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16526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7053943" y="2573389"/>
            <a:ext cx="4937760" cy="1690688"/>
          </a:xfrm>
          <a:ln w="28575">
            <a:solidFill>
              <a:schemeClr val="tx1"/>
            </a:solidFill>
          </a:ln>
        </p:spPr>
        <p:txBody>
          <a:bodyPr>
            <a:normAutofit/>
          </a:bodyPr>
          <a:lstStyle/>
          <a:p>
            <a:pPr algn="just"/>
            <a:r>
              <a:rPr lang="nl-NL" sz="2600" b="1" dirty="0">
                <a:solidFill>
                  <a:srgbClr val="C00000"/>
                </a:solidFill>
                <a:latin typeface="Times New Roman" panose="02020603050405020304" pitchFamily="18" charset="0"/>
                <a:cs typeface="Times New Roman" panose="02020603050405020304" pitchFamily="18" charset="0"/>
              </a:rPr>
              <a:t>5</a:t>
            </a:r>
            <a:r>
              <a:rPr lang="nl-NL" sz="2600" b="1" dirty="0" smtClean="0">
                <a:solidFill>
                  <a:srgbClr val="C00000"/>
                </a:solidFill>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X</a:t>
            </a:r>
            <a:r>
              <a:rPr lang="vi-VN" sz="2600" dirty="0" smtClean="0">
                <a:latin typeface="Times New Roman" panose="02020603050405020304" pitchFamily="18" charset="0"/>
                <a:cs typeface="Times New Roman" panose="02020603050405020304" pitchFamily="18" charset="0"/>
              </a:rPr>
              <a:t>ây </a:t>
            </a:r>
            <a:r>
              <a:rPr lang="vi-VN" sz="2600" dirty="0">
                <a:latin typeface="Times New Roman" panose="02020603050405020304" pitchFamily="18" charset="0"/>
                <a:cs typeface="Times New Roman" panose="02020603050405020304" pitchFamily="18" charset="0"/>
              </a:rPr>
              <a:t>dựng nền kinh tế độc lập, tự chủ ngày càng cao trong điều kiện hội nhập quốc tế ngày càng sâu rộng.</a:t>
            </a:r>
            <a:endParaRPr lang="en-US" sz="2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52252" y="152489"/>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pic>
        <p:nvPicPr>
          <p:cNvPr id="3074" name="Picture 2" descr="Xây dựng nền kinh tế độc lập tự chủ để phát triển bền vữ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943" y="1785195"/>
            <a:ext cx="6479177" cy="492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0456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6434B-7E58-4325-BAFE-3E31D68293BA}"/>
              </a:ext>
            </a:extLst>
          </p:cNvPr>
          <p:cNvSpPr>
            <a:spLocks noGrp="1"/>
          </p:cNvSpPr>
          <p:nvPr>
            <p:ph type="title"/>
          </p:nvPr>
        </p:nvSpPr>
        <p:spPr>
          <a:xfrm>
            <a:off x="-1" y="1"/>
            <a:ext cx="12192001" cy="1285874"/>
          </a:xfrm>
          <a:solidFill>
            <a:schemeClr val="accent2"/>
          </a:solidFill>
          <a:ln w="12700">
            <a:solidFill>
              <a:schemeClr val="tx1"/>
            </a:solidFill>
          </a:ln>
        </p:spPr>
        <p:txBody>
          <a:bodyPr>
            <a:normAutofit fontScale="90000"/>
          </a:bodyPr>
          <a:lstStyle/>
          <a:p>
            <a:pPr algn="ctr"/>
            <a:r>
              <a:rPr lang="nl-NL" sz="3200" b="1">
                <a:latin typeface="Times New Roman" panose="02020603050405020304" pitchFamily="18" charset="0"/>
                <a:cs typeface="Times New Roman" panose="02020603050405020304" pitchFamily="18" charset="0"/>
              </a:rPr>
              <a:t>1. Nội dung của chủ trương phát triển kinh tế, xã hội, văn hóa, con người ở Việt Nam hiện nay</a:t>
            </a:r>
            <a:r>
              <a:rPr lang="en-US" sz="3200" b="1">
                <a:latin typeface="Times New Roman" panose="02020603050405020304" pitchFamily="18" charset="0"/>
                <a:cs typeface="Times New Roman" panose="02020603050405020304" pitchFamily="18" charset="0"/>
              </a:rPr>
              <a:t/>
            </a:r>
            <a:br>
              <a:rPr lang="en-US" sz="3200" b="1">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406525"/>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5721531" y="2813049"/>
            <a:ext cx="6470469" cy="1569660"/>
          </a:xfrm>
          <a:prstGeom prst="rect">
            <a:avLst/>
          </a:prstGeom>
          <a:ln w="28575">
            <a:solidFill>
              <a:srgbClr val="92D050"/>
            </a:solidFill>
          </a:ln>
        </p:spPr>
        <p:txBody>
          <a:bodyPr wrap="square">
            <a:spAutoFit/>
          </a:bodyPr>
          <a:lstStyle/>
          <a:p>
            <a:pPr fontAlgn="base"/>
            <a:r>
              <a:rPr lang="nl-NL"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P</a:t>
            </a:r>
            <a:r>
              <a:rPr lang="vi-VN" sz="2400" dirty="0" smtClean="0">
                <a:latin typeface="Times New Roman" panose="02020603050405020304" pitchFamily="18" charset="0"/>
                <a:cs typeface="Times New Roman" panose="02020603050405020304" pitchFamily="18" charset="0"/>
              </a:rPr>
              <a:t>hát </a:t>
            </a:r>
            <a:r>
              <a:rPr lang="vi-VN" sz="2400" dirty="0">
                <a:latin typeface="Times New Roman" panose="02020603050405020304" pitchFamily="18" charset="0"/>
                <a:cs typeface="Times New Roman" panose="02020603050405020304" pitchFamily="18" charset="0"/>
              </a:rPr>
              <a:t>triển nền kinh tế thị trường định hướng xã hội chủ nghĩa với nhiều hình thức sở hữu, nhiều thành phần kinh tế, nhiều hình thức tổ chức kinh doanh và hình thức phân phối. </a:t>
            </a:r>
            <a:endParaRPr lang="en-US" sz="2400" dirty="0">
              <a:latin typeface="Times New Roman" panose="02020603050405020304" pitchFamily="18" charset="0"/>
              <a:cs typeface="Times New Roman" panose="02020603050405020304" pitchFamily="18" charset="0"/>
            </a:endParaRPr>
          </a:p>
        </p:txBody>
      </p:sp>
      <p:pic>
        <p:nvPicPr>
          <p:cNvPr id="3074" name="Picture 2" descr="Nhận thức và giải quyết mối quan hệ giữa tuân theo các quy luật của kinh tế  thị trường và bảo đảm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35" y="2692399"/>
            <a:ext cx="4876800" cy="4048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99739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48194" y="1825625"/>
            <a:ext cx="5771606" cy="2524306"/>
          </a:xfrm>
        </p:spPr>
        <p:txBody>
          <a:bodyPr>
            <a:normAutofit/>
          </a:bodyPr>
          <a:lstStyle/>
          <a:p>
            <a:pPr algn="just"/>
            <a:r>
              <a:rPr lang="nl-NL" sz="2400" dirty="0" smtClean="0">
                <a:latin typeface="Times New Roman" panose="02020603050405020304" pitchFamily="18" charset="0"/>
                <a:ea typeface="Times New Roman" panose="02020603050405020304" pitchFamily="18" charset="0"/>
              </a:rPr>
              <a:t>Có nhiều hình thức sở hữu, nhiều </a:t>
            </a:r>
            <a:r>
              <a:rPr lang="nl-NL" sz="2400" dirty="0">
                <a:latin typeface="Times New Roman" panose="02020603050405020304" pitchFamily="18" charset="0"/>
                <a:ea typeface="Times New Roman" panose="02020603050405020304" pitchFamily="18" charset="0"/>
              </a:rPr>
              <a:t>thành phần kinh tế, trong đó kinh tế nhà nước giữ vai trò chủ đạo, kinh tế tư nhân là một động lực quan trọng của nền kinh </a:t>
            </a:r>
            <a:r>
              <a:rPr lang="nl-NL" sz="2400" dirty="0" smtClean="0">
                <a:latin typeface="Times New Roman" panose="02020603050405020304" pitchFamily="18" charset="0"/>
                <a:ea typeface="Times New Roman" panose="02020603050405020304" pitchFamily="18" charset="0"/>
              </a:rPr>
              <a:t>tế, kinh tế trở thành nền tảng vững chắc. KT có vốn đầu tư nước ngoài được khuyến khích phát triển.</a:t>
            </a:r>
          </a:p>
          <a:p>
            <a:pPr marL="0" indent="0" algn="just">
              <a:buNone/>
            </a:pPr>
            <a:endParaRPr lang="en-US" dirty="0"/>
          </a:p>
          <a:p>
            <a:pPr algn="just"/>
            <a:endParaRPr lang="en-US" dirty="0"/>
          </a:p>
          <a:p>
            <a:endParaRPr lang="vi-VN" dirty="0"/>
          </a:p>
        </p:txBody>
      </p:sp>
      <p:sp>
        <p:nvSpPr>
          <p:cNvPr id="4" name="Content Placeholder 3"/>
          <p:cNvSpPr>
            <a:spLocks noGrp="1"/>
          </p:cNvSpPr>
          <p:nvPr>
            <p:ph sz="half" idx="2"/>
          </p:nvPr>
        </p:nvSpPr>
        <p:spPr/>
        <p:txBody>
          <a:bodyPr>
            <a:normAutofit/>
          </a:bodyPr>
          <a:lstStyle/>
          <a:p>
            <a:endParaRPr lang="en-US"/>
          </a:p>
        </p:txBody>
      </p:sp>
      <p:pic>
        <p:nvPicPr>
          <p:cNvPr id="1026" name="Picture 2" descr="Tái cơ cấu kinh tế Nhà nước thế nào để hiệu quả?"/>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3235" y="1371600"/>
            <a:ext cx="5590902" cy="480536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70263" y="4650374"/>
            <a:ext cx="5701937" cy="1938992"/>
          </a:xfrm>
          <a:prstGeom prst="rect">
            <a:avLst/>
          </a:prstGeom>
          <a:noFill/>
        </p:spPr>
        <p:txBody>
          <a:bodyPr wrap="square" rtlCol="0">
            <a:spAutoFit/>
          </a:bodyPr>
          <a:lstStyle/>
          <a:p>
            <a:pPr algn="just"/>
            <a:r>
              <a:rPr lang="en-US" sz="2000" dirty="0" smtClean="0">
                <a:solidFill>
                  <a:srgbClr val="FF0000"/>
                </a:solidFill>
                <a:latin typeface="Times New Roman" panose="02020603050405020304" pitchFamily="18" charset="0"/>
                <a:cs typeface="Times New Roman" panose="02020603050405020304" pitchFamily="18" charset="0"/>
              </a:rPr>
              <a:t>T</a:t>
            </a:r>
            <a:r>
              <a:rPr lang="vi-VN" sz="2000" dirty="0" smtClean="0">
                <a:solidFill>
                  <a:srgbClr val="FF0000"/>
                </a:solidFill>
                <a:latin typeface="Times New Roman" panose="02020603050405020304" pitchFamily="18" charset="0"/>
                <a:cs typeface="Times New Roman" panose="02020603050405020304" pitchFamily="18" charset="0"/>
              </a:rPr>
              <a:t>heo </a:t>
            </a:r>
            <a:r>
              <a:rPr lang="vi-VN" sz="2000" dirty="0">
                <a:solidFill>
                  <a:srgbClr val="FF0000"/>
                </a:solidFill>
                <a:latin typeface="Times New Roman" panose="02020603050405020304" pitchFamily="18" charset="0"/>
                <a:cs typeface="Times New Roman" panose="02020603050405020304" pitchFamily="18" charset="0"/>
              </a:rPr>
              <a:t>Ðiều 53 của Hiến pháp năm 2013:</a:t>
            </a:r>
            <a:r>
              <a:rPr lang="vi-VN" sz="2000" dirty="0">
                <a:latin typeface="Times New Roman" panose="02020603050405020304" pitchFamily="18" charset="0"/>
                <a:cs typeface="Times New Roman" panose="02020603050405020304" pitchFamily="18" charset="0"/>
              </a:rPr>
              <a:t> “Ðất đai, tài nguyên nước, tài nguyên khoáng sản, nguồn lợi ở vùng biển, vùng trời, tài nguyên thiên nhiên khác và các tài sản do Nhà nước đầu tư, quản lý là tài sản công thuộc sở hữu toàn dân do Nhà nước đại diện chủ sở hữu và thống nhất quản lý”</a:t>
            </a:r>
            <a:endParaRPr lang="en-US" sz="2000"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1AF6F468-73ED-4C2E-8374-C40A4A011CF7}"/>
              </a:ext>
            </a:extLst>
          </p:cNvPr>
          <p:cNvSpPr txBox="1">
            <a:spLocks/>
          </p:cNvSpPr>
          <p:nvPr/>
        </p:nvSpPr>
        <p:spPr>
          <a:xfrm>
            <a:off x="0" y="296181"/>
            <a:ext cx="12057017" cy="1285874"/>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t>	</a:t>
            </a:r>
            <a:r>
              <a:rPr lang="nl-NL" sz="2400" b="1" dirty="0" smtClean="0">
                <a:latin typeface="Times New Roman" panose="02020603050405020304" pitchFamily="18" charset="0"/>
                <a:cs typeface="Times New Roman" panose="02020603050405020304" pitchFamily="18" charset="0"/>
              </a:rPr>
              <a:t>1. Chủ trương phát triển kinh tế, xã hội của Đảng</a:t>
            </a:r>
            <a:endParaRPr lang="en-US" sz="24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smtClean="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Tree>
    <p:extLst>
      <p:ext uri="{BB962C8B-B14F-4D97-AF65-F5344CB8AC3E}">
        <p14:creationId xmlns:p14="http://schemas.microsoft.com/office/powerpoint/2010/main" val="3712637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18011" y="1502229"/>
            <a:ext cx="5865223" cy="4674734"/>
          </a:xfrm>
        </p:spPr>
        <p:txBody>
          <a:bodyPr>
            <a:normAutofit/>
          </a:bodyPr>
          <a:lstStyle/>
          <a:p>
            <a:pPr lvl="0" algn="just"/>
            <a:r>
              <a:rPr lang="nl-NL" sz="2400" dirty="0">
                <a:latin typeface="Times New Roman" panose="02020603050405020304" pitchFamily="18" charset="0"/>
                <a:ea typeface="Times New Roman" panose="02020603050405020304" pitchFamily="18" charset="0"/>
                <a:cs typeface="Times New Roman" panose="02020603050405020304" pitchFamily="18" charset="0"/>
              </a:rPr>
              <a:t>Nhà nước đóng vai trò định hướng, xây dựng và hoàn thiện thể chế kinh tế, tạo môi trường cạnh tranh bình đẳng, minh bạch và lành mạnh</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nl-NL" sz="2400" dirty="0">
                <a:latin typeface="Times New Roman" panose="02020603050405020304" pitchFamily="18" charset="0"/>
                <a:ea typeface="Times New Roman" panose="02020603050405020304" pitchFamily="18" charset="0"/>
              </a:rPr>
              <a:t>Thị trường đóng vai trò chủ yếu trong huy động và phân bổ có hiệu quả các nguồn lực phát </a:t>
            </a:r>
            <a:r>
              <a:rPr lang="nl-NL" sz="2400" dirty="0" smtClean="0">
                <a:latin typeface="Times New Roman" panose="02020603050405020304" pitchFamily="18" charset="0"/>
                <a:ea typeface="Times New Roman" panose="02020603050405020304" pitchFamily="18" charset="0"/>
              </a:rPr>
              <a:t>triển</a:t>
            </a:r>
            <a:endParaRPr lang="vi-VN" sz="2400" dirty="0" smtClean="0">
              <a:latin typeface="Times New Roman" panose="02020603050405020304" pitchFamily="18" charset="0"/>
              <a:ea typeface="Times New Roman" panose="02020603050405020304" pitchFamily="18" charset="0"/>
            </a:endParaRPr>
          </a:p>
          <a:p>
            <a:pPr algn="just"/>
            <a:r>
              <a:rPr lang="en-US" sz="2400" dirty="0" err="1" smtClean="0">
                <a:latin typeface="Times New Roman" panose="02020603050405020304" pitchFamily="18" charset="0"/>
                <a:cs typeface="Times New Roman" panose="02020603050405020304" pitchFamily="18" charset="0"/>
              </a:rPr>
              <a:t>Quan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lao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endParaRPr lang="en-US" sz="2400" dirty="0">
              <a:latin typeface="Times New Roman" panose="02020603050405020304" pitchFamily="18" charset="0"/>
              <a:cs typeface="Times New Roman" panose="02020603050405020304" pitchFamily="18" charset="0"/>
            </a:endParaRPr>
          </a:p>
          <a:p>
            <a:pPr marL="0" indent="0">
              <a:buNone/>
            </a:pPr>
            <a:endParaRPr lang="vi-VN" dirty="0"/>
          </a:p>
        </p:txBody>
      </p:sp>
      <p:pic>
        <p:nvPicPr>
          <p:cNvPr id="2050" name="Picture 2" descr="cac-nganh-hot-5-nam-toi"/>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00800" y="1071153"/>
            <a:ext cx="5656216" cy="5264333"/>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0" y="169817"/>
            <a:ext cx="12057017" cy="1110343"/>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t>	</a:t>
            </a:r>
            <a:r>
              <a:rPr lang="nl-NL" sz="2400" b="1" dirty="0" smtClean="0">
                <a:latin typeface="Times New Roman" panose="02020603050405020304" pitchFamily="18" charset="0"/>
                <a:cs typeface="Times New Roman" panose="02020603050405020304" pitchFamily="18" charset="0"/>
              </a:rPr>
              <a:t>1. Chủ trương phát triển kinh tế, xã hội của Đảng</a:t>
            </a:r>
            <a:endParaRPr lang="en-US" sz="24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smtClean="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Tree>
    <p:extLst>
      <p:ext uri="{BB962C8B-B14F-4D97-AF65-F5344CB8AC3E}">
        <p14:creationId xmlns:p14="http://schemas.microsoft.com/office/powerpoint/2010/main" val="8879163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6434B-7E58-4325-BAFE-3E31D68293BA}"/>
              </a:ext>
            </a:extLst>
          </p:cNvPr>
          <p:cNvSpPr>
            <a:spLocks noGrp="1"/>
          </p:cNvSpPr>
          <p:nvPr>
            <p:ph type="title"/>
          </p:nvPr>
        </p:nvSpPr>
        <p:spPr>
          <a:xfrm>
            <a:off x="-1" y="1"/>
            <a:ext cx="12192001" cy="1285874"/>
          </a:xfrm>
          <a:solidFill>
            <a:schemeClr val="accent2"/>
          </a:solidFill>
          <a:ln w="12700">
            <a:solidFill>
              <a:schemeClr val="tx1"/>
            </a:solidFill>
          </a:ln>
        </p:spPr>
        <p:txBody>
          <a:bodyPr>
            <a:normAutofit fontScale="90000"/>
          </a:bodyPr>
          <a:lstStyle/>
          <a:p>
            <a:pPr algn="ctr"/>
            <a:r>
              <a:rPr lang="nl-NL" sz="3200" b="1">
                <a:latin typeface="Times New Roman" panose="02020603050405020304" pitchFamily="18" charset="0"/>
                <a:cs typeface="Times New Roman" panose="02020603050405020304" pitchFamily="18" charset="0"/>
              </a:rPr>
              <a:t>1. Nội dung của chủ trương phát triển kinh tế, xã hội, văn hóa, con người ở Việt Nam hiện nay</a:t>
            </a:r>
            <a:r>
              <a:rPr lang="en-US" sz="3200" b="1">
                <a:latin typeface="Times New Roman" panose="02020603050405020304" pitchFamily="18" charset="0"/>
                <a:cs typeface="Times New Roman" panose="02020603050405020304" pitchFamily="18" charset="0"/>
              </a:rPr>
              <a:t/>
            </a:r>
            <a:br>
              <a:rPr lang="en-US" sz="3200" b="1">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406525"/>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949440" y="2813049"/>
            <a:ext cx="5107577" cy="1938992"/>
          </a:xfrm>
          <a:prstGeom prst="rect">
            <a:avLst/>
          </a:prstGeom>
          <a:ln w="28575">
            <a:solidFill>
              <a:srgbClr val="92D050"/>
            </a:solidFill>
          </a:ln>
        </p:spPr>
        <p:txBody>
          <a:bodyPr wrap="square">
            <a:spAutoFit/>
          </a:bodyPr>
          <a:lstStyle/>
          <a:p>
            <a:pPr algn="just" fontAlgn="base"/>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nl-NL"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a:t>
            </a:r>
            <a:r>
              <a:rPr lang="vi-VN" sz="2400" dirty="0" smtClean="0">
                <a:latin typeface="Times New Roman" panose="02020603050405020304" pitchFamily="18" charset="0"/>
                <a:cs typeface="Times New Roman" panose="02020603050405020304" pitchFamily="18" charset="0"/>
              </a:rPr>
              <a:t>hát </a:t>
            </a:r>
            <a:r>
              <a:rPr lang="vi-VN" sz="2400" dirty="0">
                <a:latin typeface="Times New Roman" panose="02020603050405020304" pitchFamily="18" charset="0"/>
                <a:cs typeface="Times New Roman" panose="02020603050405020304" pitchFamily="18" charset="0"/>
              </a:rPr>
              <a:t>triển kinh tế là nhiệm vụ trung tâm; thực hiện công nghiệp hoá, hiện đại hoá đất nước gắn với </a:t>
            </a:r>
            <a:r>
              <a:rPr lang="vi-VN" sz="2400" u="sng" dirty="0">
                <a:latin typeface="Times New Roman" panose="02020603050405020304" pitchFamily="18" charset="0"/>
                <a:cs typeface="Times New Roman" panose="02020603050405020304" pitchFamily="18" charset="0"/>
              </a:rPr>
              <a:t>phát triển kinh tế tri thức và bảo vệ tài nguyên, môi trường</a:t>
            </a:r>
            <a:endParaRPr lang="en-US" sz="2400" u="sng" dirty="0">
              <a:latin typeface="Times New Roman" panose="02020603050405020304" pitchFamily="18" charset="0"/>
              <a:cs typeface="Times New Roman" panose="02020603050405020304" pitchFamily="18" charset="0"/>
            </a:endParaRPr>
          </a:p>
        </p:txBody>
      </p:sp>
      <p:pic>
        <p:nvPicPr>
          <p:cNvPr id="7" name="Picture 2" descr="http://hvcsnd.edu.vn/Uploads/2018/10/6/1_67834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 y="2692399"/>
            <a:ext cx="6622869" cy="3995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3749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18011" y="1502229"/>
            <a:ext cx="5617029" cy="4674734"/>
          </a:xfrm>
        </p:spPr>
        <p:txBody>
          <a:bodyPr>
            <a:normAutofit/>
          </a:bodyPr>
          <a:lstStyle/>
          <a:p>
            <a:pPr lvl="0" algn="just"/>
            <a:r>
              <a:rPr lang="en-US" sz="2400" dirty="0" err="1" smtClean="0">
                <a:latin typeface="Times New Roman" panose="02020603050405020304" pitchFamily="18" charset="0"/>
                <a:cs typeface="Times New Roman" panose="02020603050405020304" pitchFamily="18" charset="0"/>
              </a:rPr>
              <a:t>Coi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trọng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nặng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thế</a:t>
            </a:r>
            <a:endParaRPr lang="en-US" sz="2400" dirty="0" smtClean="0">
              <a:latin typeface="Times New Roman" panose="02020603050405020304" pitchFamily="18" charset="0"/>
              <a:cs typeface="Times New Roman" panose="02020603050405020304" pitchFamily="18" charset="0"/>
            </a:endParaRPr>
          </a:p>
          <a:p>
            <a:pPr lvl="0" algn="just"/>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lâm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ngư</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ngày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cao</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buNone/>
            </a:pPr>
            <a:endParaRPr lang="vi-VN" dirty="0"/>
          </a:p>
        </p:txBody>
      </p:sp>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0" y="169817"/>
            <a:ext cx="12057017" cy="1110343"/>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t>	</a:t>
            </a:r>
            <a:r>
              <a:rPr lang="nl-NL" sz="2400" b="1" dirty="0" smtClean="0">
                <a:latin typeface="Times New Roman" panose="02020603050405020304" pitchFamily="18" charset="0"/>
                <a:cs typeface="Times New Roman" panose="02020603050405020304" pitchFamily="18" charset="0"/>
              </a:rPr>
              <a:t>1. Chủ trương phát triển kinh tế, xã hội của Đảng</a:t>
            </a:r>
            <a:endParaRPr lang="en-US" sz="24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smtClean="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2" name="Content Placeholder 1"/>
          <p:cNvSpPr>
            <a:spLocks noGrp="1"/>
          </p:cNvSpPr>
          <p:nvPr>
            <p:ph sz="half" idx="2"/>
          </p:nvPr>
        </p:nvSpPr>
        <p:spPr/>
        <p:txBody>
          <a:bodyPr/>
          <a:lstStyle/>
          <a:p>
            <a:endParaRPr lang="en-US"/>
          </a:p>
        </p:txBody>
      </p:sp>
      <p:pic>
        <p:nvPicPr>
          <p:cNvPr id="4098" name="Picture 2" descr="https://cdn.shortpixel.ai/client/to_webp,q_glossy,ret_img,w_1386/https:/tuyensinh.vnua.edu.vn/wp-content/uploads/2020/06/a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3234" y="1502229"/>
            <a:ext cx="5551714" cy="4896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2786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18011" y="1606731"/>
            <a:ext cx="5617029" cy="4570232"/>
          </a:xfrm>
        </p:spPr>
        <p:txBody>
          <a:bodyPr>
            <a:normAutofit/>
          </a:bodyPr>
          <a:lstStyle/>
          <a:p>
            <a:pPr lvl="0" algn="just"/>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hòa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giữa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vùng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miền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Thúc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đẩy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nhanh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vùng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trọng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điểm</a:t>
            </a:r>
            <a:endParaRPr lang="en-US" sz="2400" dirty="0" smtClean="0">
              <a:latin typeface="Times New Roman" panose="02020603050405020304" pitchFamily="18" charset="0"/>
              <a:cs typeface="Times New Roman" panose="02020603050405020304" pitchFamily="18" charset="0"/>
            </a:endParaRPr>
          </a:p>
          <a:p>
            <a:pPr marL="0" indent="0">
              <a:buNone/>
            </a:pPr>
            <a:endParaRPr lang="vi-VN" dirty="0"/>
          </a:p>
        </p:txBody>
      </p:sp>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0" y="169817"/>
            <a:ext cx="12057017" cy="1110343"/>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t>	</a:t>
            </a:r>
            <a:r>
              <a:rPr lang="nl-NL" sz="2400" b="1" dirty="0" smtClean="0">
                <a:latin typeface="Times New Roman" panose="02020603050405020304" pitchFamily="18" charset="0"/>
                <a:cs typeface="Times New Roman" panose="02020603050405020304" pitchFamily="18" charset="0"/>
              </a:rPr>
              <a:t>1. Chủ trương phát triển kinh tế, xã hội của Đảng</a:t>
            </a:r>
            <a:endParaRPr lang="en-US" sz="24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smtClean="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2" name="Content Placeholder 1"/>
          <p:cNvSpPr>
            <a:spLocks noGrp="1"/>
          </p:cNvSpPr>
          <p:nvPr>
            <p:ph sz="half" idx="2"/>
          </p:nvPr>
        </p:nvSpPr>
        <p:spPr/>
        <p:txBody>
          <a:bodyPr/>
          <a:lstStyle/>
          <a:p>
            <a:endParaRPr lang="en-US"/>
          </a:p>
        </p:txBody>
      </p:sp>
      <p:sp>
        <p:nvSpPr>
          <p:cNvPr id="5" name="AutoShape 2" descr="GIỚI THIỆU VỀ VÙNG KINH TẾ TRỌNG ĐIỂM PHÍA NAM by Tuyet 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GIỚI THIỆU VỀ VÙNG KINH TẾ TRỌNG ĐIỂM PHÍA NAM by Tuyet L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GIỚI THIỆU VỀ VÙNG KINH TẾ TRỌNG ĐIỂM PHÍA NAM by Tuyet Le"/>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8" descr="GIỚI THIỆU VỀ VÙNG KINH TẾ TRỌNG ĐIỂM PHÍA NAM by Tuyet Le"/>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4" name="Picture 10" descr="3 nhóm giải pháp cho vùng kinh tế trọng điểm phía Nam | Thời sự | P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9805" y="1396206"/>
            <a:ext cx="5827212" cy="521017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húc đẩy tăng trưởng và phát triển bền vững Vùng Kinh tế trọng điểm Bắc Bộ"/>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776" y="2899954"/>
            <a:ext cx="5265510" cy="3603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05339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830997"/>
          </a:xfrm>
          <a:prstGeom prst="rect">
            <a:avLst/>
          </a:prstGeom>
          <a:ln w="28575">
            <a:solidFill>
              <a:srgbClr val="92D050"/>
            </a:solidFill>
          </a:ln>
        </p:spPr>
        <p:txBody>
          <a:bodyPr wrap="square">
            <a:spAutoFit/>
          </a:bodyPr>
          <a:lstStyle/>
          <a:p>
            <a:pPr algn="just" fontAlgn="base"/>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3</a:t>
            </a:r>
            <a:r>
              <a:rPr lang="nl-NL"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đúng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đắn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vì</a:t>
            </a:r>
            <a:r>
              <a:rPr lang="en-US" sz="2400" dirty="0" smtClean="0">
                <a:latin typeface="Times New Roman" panose="02020603050405020304" pitchFamily="18" charset="0"/>
                <a:cs typeface="Times New Roman" panose="02020603050405020304" pitchFamily="18" charset="0"/>
              </a:rPr>
              <a:t> con </a:t>
            </a:r>
            <a:r>
              <a:rPr lang="en-US" sz="2400" dirty="0" err="1" smtClean="0">
                <a:latin typeface="Times New Roman" panose="02020603050405020304" pitchFamily="18" charset="0"/>
                <a:cs typeface="Times New Roman" panose="02020603050405020304" pitchFamily="18" charset="0"/>
              </a:rPr>
              <a:t>người</a:t>
            </a:r>
            <a:endParaRPr lang="en-US" sz="2400" u="sng" dirty="0">
              <a:latin typeface="Times New Roman" panose="02020603050405020304" pitchFamily="18" charset="0"/>
              <a:cs typeface="Times New Roman" panose="02020603050405020304" pitchFamily="18" charset="0"/>
            </a:endParaRPr>
          </a:p>
        </p:txBody>
      </p:sp>
      <p:sp>
        <p:nvSpPr>
          <p:cNvPr id="8" name="Content Placeholder 2"/>
          <p:cNvSpPr txBox="1">
            <a:spLocks/>
          </p:cNvSpPr>
          <p:nvPr/>
        </p:nvSpPr>
        <p:spPr>
          <a:xfrm>
            <a:off x="379827" y="2769326"/>
            <a:ext cx="6465109" cy="3631473"/>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60000"/>
              </a:lnSpc>
              <a:defRPr/>
            </a:pPr>
            <a:r>
              <a:rPr lang="vi-VN" sz="3400" dirty="0" smtClean="0">
                <a:latin typeface="+mj-lt"/>
              </a:rPr>
              <a:t>Hiến pháp năm 2013 lần đầu tiên khẳng định quyền an sinh xã hội cơ bản cho người dân. </a:t>
            </a:r>
            <a:endParaRPr lang="en-US" sz="3400" dirty="0" smtClean="0">
              <a:latin typeface="+mj-lt"/>
            </a:endParaRPr>
          </a:p>
          <a:p>
            <a:pPr marL="0" indent="0" algn="just">
              <a:lnSpc>
                <a:spcPct val="160000"/>
              </a:lnSpc>
              <a:buFont typeface="Arial" panose="020B0604020202020204" pitchFamily="34" charset="0"/>
              <a:buNone/>
              <a:defRPr/>
            </a:pPr>
            <a:r>
              <a:rPr lang="vi-VN" sz="3400" dirty="0" smtClean="0">
                <a:solidFill>
                  <a:srgbClr val="FF0000"/>
                </a:solidFill>
                <a:latin typeface="+mj-lt"/>
              </a:rPr>
              <a:t>Điều 34 quy định</a:t>
            </a:r>
            <a:r>
              <a:rPr lang="vi-VN" sz="3400" dirty="0" smtClean="0">
                <a:latin typeface="+mj-lt"/>
              </a:rPr>
              <a:t>: “Công dân có quyền được bảo đảm an sinh xã hội”</a:t>
            </a:r>
            <a:endParaRPr lang="en-US" sz="3400" dirty="0" smtClean="0">
              <a:latin typeface="+mj-lt"/>
            </a:endParaRPr>
          </a:p>
          <a:p>
            <a:pPr marL="0" indent="0" algn="just">
              <a:lnSpc>
                <a:spcPct val="160000"/>
              </a:lnSpc>
              <a:buFont typeface="Arial" panose="020B0604020202020204" pitchFamily="34" charset="0"/>
              <a:buNone/>
              <a:defRPr/>
            </a:pPr>
            <a:r>
              <a:rPr lang="vi-VN" sz="3400" dirty="0" smtClean="0">
                <a:latin typeface="+mj-lt"/>
              </a:rPr>
              <a:t> </a:t>
            </a:r>
            <a:r>
              <a:rPr lang="vi-VN" sz="3400" dirty="0" smtClean="0">
                <a:solidFill>
                  <a:srgbClr val="FF0000"/>
                </a:solidFill>
                <a:latin typeface="+mj-lt"/>
              </a:rPr>
              <a:t>Điều 59 quy định</a:t>
            </a:r>
            <a:r>
              <a:rPr lang="vi-VN" sz="3400" dirty="0" smtClean="0">
                <a:latin typeface="+mj-lt"/>
              </a:rPr>
              <a:t>: “Nhà nước tạo bình đẳng về cơ hội để công dân thụ hưởng phúc lợi xã hội, phát triển hệ thống an sinh xã hội</a:t>
            </a:r>
            <a:r>
              <a:rPr lang="vi-VN" sz="2400" dirty="0" smtClean="0"/>
              <a:t>”.</a:t>
            </a:r>
            <a:endParaRPr lang="en-US" sz="2400" dirty="0"/>
          </a:p>
        </p:txBody>
      </p:sp>
      <p:pic>
        <p:nvPicPr>
          <p:cNvPr id="9" name="Picture 4" descr="Hỗ trợ trực tiếp người bị ảnh hưởng bởi COVID-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2615" y="1871661"/>
            <a:ext cx="4136959" cy="4986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36902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830997"/>
          </a:xfrm>
          <a:prstGeom prst="rect">
            <a:avLst/>
          </a:prstGeom>
          <a:ln w="28575">
            <a:solidFill>
              <a:srgbClr val="92D050"/>
            </a:solidFill>
          </a:ln>
        </p:spPr>
        <p:txBody>
          <a:bodyPr wrap="square">
            <a:spAutoFit/>
          </a:bodyPr>
          <a:lstStyle/>
          <a:p>
            <a:pPr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môi</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điều</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kiện</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mọi</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lao</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thu</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nhập</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tốt</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hơn</a:t>
            </a:r>
            <a:endParaRPr lang="en-US" sz="2400" u="sng" dirty="0">
              <a:latin typeface="Times New Roman" panose="02020603050405020304" pitchFamily="18" charset="0"/>
              <a:cs typeface="Times New Roman" panose="02020603050405020304" pitchFamily="18" charset="0"/>
            </a:endParaRPr>
          </a:p>
        </p:txBody>
      </p:sp>
      <p:pic>
        <p:nvPicPr>
          <p:cNvPr id="7" name="Picture 2" descr="Phát triển làng nghề truyền thống gắn với du lịch giúp người dâ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7553" y="1554481"/>
            <a:ext cx="5408023" cy="4960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18006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5" name="Rectangle 3"/>
          <p:cNvSpPr>
            <a:spLocks noChangeArrowheads="1"/>
          </p:cNvSpPr>
          <p:nvPr/>
        </p:nvSpPr>
        <p:spPr bwMode="auto">
          <a:xfrm>
            <a:off x="1524000" y="361516"/>
            <a:ext cx="8915400"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1" hangingPunct="1">
              <a:lnSpc>
                <a:spcPct val="120000"/>
              </a:lnSpc>
              <a:spcBef>
                <a:spcPct val="0"/>
              </a:spcBef>
              <a:buFontTx/>
              <a:buNone/>
            </a:pPr>
            <a:r>
              <a:rPr lang="en-US" altLang="vi-VN" sz="2600" i="1" dirty="0" smtClean="0">
                <a:sym typeface="Wingdings 3" panose="05040102010807070707" pitchFamily="18" charset="2"/>
              </a:rPr>
              <a:t> </a:t>
            </a:r>
            <a:r>
              <a:rPr lang="en-US" altLang="vi-VN" sz="2600" dirty="0" smtClean="0">
                <a:sym typeface="Wingdings 3" panose="05040102010807070707" pitchFamily="18" charset="2"/>
              </a:rPr>
              <a:t>Khuyến </a:t>
            </a:r>
            <a:r>
              <a:rPr lang="en-US" altLang="vi-VN" sz="2600" dirty="0">
                <a:sym typeface="Wingdings 3" panose="05040102010807070707" pitchFamily="18" charset="2"/>
              </a:rPr>
              <a:t>khích làm giàu hợp </a:t>
            </a:r>
            <a:r>
              <a:rPr lang="en-US" altLang="vi-VN" sz="2600" dirty="0" smtClean="0">
                <a:sym typeface="Wingdings 3" panose="05040102010807070707" pitchFamily="18" charset="2"/>
              </a:rPr>
              <a:t>pháp đi đôi với xóa nghèo bền vững</a:t>
            </a:r>
            <a:endParaRPr lang="en-US" altLang="vi-VN" sz="2600" dirty="0">
              <a:solidFill>
                <a:srgbClr val="FF0000"/>
              </a:solidFill>
            </a:endParaRPr>
          </a:p>
        </p:txBody>
      </p:sp>
      <p:sp>
        <p:nvSpPr>
          <p:cNvPr id="39940" name="Line 4"/>
          <p:cNvSpPr>
            <a:spLocks noChangeShapeType="1"/>
          </p:cNvSpPr>
          <p:nvPr/>
        </p:nvSpPr>
        <p:spPr bwMode="auto">
          <a:xfrm>
            <a:off x="1524000" y="990600"/>
            <a:ext cx="91440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vi-VN"/>
          </a:p>
        </p:txBody>
      </p:sp>
      <p:sp>
        <p:nvSpPr>
          <p:cNvPr id="39942" name="AutoShape 11" descr="Káº¿t quáº£ hÃ¬nh áº£nh cho má»t láº§n tháº¥t tÃ­n"/>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3" name="AutoShape 13" descr="Káº¿t quáº£ hÃ¬nh áº£nh cho má»t láº§n tháº¥t tÃ­n"/>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4" name="AutoShape 15" descr="Káº¿t quáº£ hÃ¬nh áº£nh cho má»t láº§n tháº¥t tÃ­n"/>
          <p:cNvSpPr>
            <a:spLocks noChangeAspect="1" noChangeArrowheads="1"/>
          </p:cNvSpPr>
          <p:nvPr/>
        </p:nvSpPr>
        <p:spPr bwMode="auto">
          <a:xfrm>
            <a:off x="1984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5" name="AutoShape 17" descr="Káº¿t quáº£ hÃ¬nh áº£nh cho má»t láº§n tháº¥t tÃ­n"/>
          <p:cNvSpPr>
            <a:spLocks noChangeAspect="1" noChangeArrowheads="1"/>
          </p:cNvSpPr>
          <p:nvPr/>
        </p:nvSpPr>
        <p:spPr bwMode="auto">
          <a:xfrm>
            <a:off x="2136775" y="312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6" name="AutoShape 19" descr="Káº¿t quáº£ hÃ¬nh áº£nh cho má»t láº§n tháº¥t tÃ­n"/>
          <p:cNvSpPr>
            <a:spLocks noChangeAspect="1" noChangeArrowheads="1"/>
          </p:cNvSpPr>
          <p:nvPr/>
        </p:nvSpPr>
        <p:spPr bwMode="auto">
          <a:xfrm>
            <a:off x="2289175" y="4651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7" name="AutoShape 21" descr="Káº¿t quáº£ hÃ¬nh áº£nh cho má»t láº§n tháº¥t tÃ­n"/>
          <p:cNvSpPr>
            <a:spLocks noChangeAspect="1" noChangeArrowheads="1"/>
          </p:cNvSpPr>
          <p:nvPr/>
        </p:nvSpPr>
        <p:spPr bwMode="auto">
          <a:xfrm>
            <a:off x="2441575" y="617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8" name="AutoShape 23" descr="Káº¿t quáº£ hÃ¬nh áº£nh cho má»t láº§n tháº¥t tÃ­n"/>
          <p:cNvSpPr>
            <a:spLocks noChangeAspect="1" noChangeArrowheads="1"/>
          </p:cNvSpPr>
          <p:nvPr/>
        </p:nvSpPr>
        <p:spPr bwMode="auto">
          <a:xfrm>
            <a:off x="2593975" y="769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9" name="AutoShape 25" descr="Káº¿t quáº£ hÃ¬nh áº£nh cho má»t láº§n tháº¥t tÃ­n"/>
          <p:cNvSpPr>
            <a:spLocks noChangeAspect="1" noChangeArrowheads="1"/>
          </p:cNvSpPr>
          <p:nvPr/>
        </p:nvSpPr>
        <p:spPr bwMode="auto">
          <a:xfrm>
            <a:off x="2746375" y="922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0" name="AutoShape 27" descr="Káº¿t quáº£ hÃ¬nh áº£nh cho má»t láº§n tháº¥t tÃ­n"/>
          <p:cNvSpPr>
            <a:spLocks noChangeAspect="1" noChangeArrowheads="1"/>
          </p:cNvSpPr>
          <p:nvPr/>
        </p:nvSpPr>
        <p:spPr bwMode="auto">
          <a:xfrm>
            <a:off x="2898775" y="1074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1" name="AutoShape 29" descr="Káº¿t quáº£ hÃ¬nh áº£nh cho má»t láº§n tháº¥t tÃ­n"/>
          <p:cNvSpPr>
            <a:spLocks noChangeAspect="1" noChangeArrowheads="1"/>
          </p:cNvSpPr>
          <p:nvPr/>
        </p:nvSpPr>
        <p:spPr bwMode="auto">
          <a:xfrm>
            <a:off x="3051175" y="12271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2" name="AutoShape 31" descr="Káº¿t quáº£ hÃ¬nh áº£nh cho má»t láº§n tháº¥t tÃ­n"/>
          <p:cNvSpPr>
            <a:spLocks noChangeAspect="1" noChangeArrowheads="1"/>
          </p:cNvSpPr>
          <p:nvPr/>
        </p:nvSpPr>
        <p:spPr bwMode="auto">
          <a:xfrm>
            <a:off x="3203575" y="1379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3" name="AutoShape 33" descr="Káº¿t quáº£ hÃ¬nh áº£nh cho má»t láº§n tháº¥t tÃ­n"/>
          <p:cNvSpPr>
            <a:spLocks noChangeAspect="1" noChangeArrowheads="1"/>
          </p:cNvSpPr>
          <p:nvPr/>
        </p:nvSpPr>
        <p:spPr bwMode="auto">
          <a:xfrm>
            <a:off x="3355975" y="1531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4" name="AutoShape 35" descr="Káº¿t quáº£ hÃ¬nh áº£nh cho má»t láº§n tháº¥t tÃ­n"/>
          <p:cNvSpPr>
            <a:spLocks noChangeAspect="1" noChangeArrowheads="1"/>
          </p:cNvSpPr>
          <p:nvPr/>
        </p:nvSpPr>
        <p:spPr bwMode="auto">
          <a:xfrm>
            <a:off x="3508375" y="1684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5" name="AutoShape 37" descr="Káº¿t quáº£ hÃ¬nh áº£nh cho má»t láº§n tháº¥t tÃ­n"/>
          <p:cNvSpPr>
            <a:spLocks noChangeAspect="1" noChangeArrowheads="1"/>
          </p:cNvSpPr>
          <p:nvPr/>
        </p:nvSpPr>
        <p:spPr bwMode="auto">
          <a:xfrm>
            <a:off x="3660775" y="1836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21" name="Picture 4" descr="Kết quả hình ảnh cho nghèo đa chiề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097" y="1143000"/>
            <a:ext cx="5590903" cy="5584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Hội nghị sơ kết sản xuất hạt giống lúa lai F1 vụ Đông Xuân 2018-20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8916" y="1684338"/>
            <a:ext cx="4876800" cy="4927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31649"/>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97315"/>
                                        </p:tgtEl>
                                        <p:attrNameLst>
                                          <p:attrName>style.visibility</p:attrName>
                                        </p:attrNameLst>
                                      </p:cBhvr>
                                      <p:to>
                                        <p:strVal val="visible"/>
                                      </p:to>
                                    </p:set>
                                    <p:animEffect transition="in" filter="checkerboard(across)">
                                      <p:cBhvr>
                                        <p:cTn id="7" dur="500"/>
                                        <p:tgtEl>
                                          <p:spTgt spid="397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731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ChangeArrowheads="1"/>
          </p:cNvSpPr>
          <p:nvPr/>
        </p:nvSpPr>
        <p:spPr bwMode="auto">
          <a:xfrm>
            <a:off x="783771" y="150225"/>
            <a:ext cx="7289075" cy="94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120000"/>
              </a:lnSpc>
              <a:spcBef>
                <a:spcPct val="0"/>
              </a:spcBef>
              <a:buFontTx/>
              <a:buNone/>
            </a:pPr>
            <a:r>
              <a:rPr lang="en-US" altLang="vi-VN" sz="2400" i="1" dirty="0" smtClean="0">
                <a:solidFill>
                  <a:srgbClr val="3366FF"/>
                </a:solidFill>
                <a:sym typeface="Wingdings 3" panose="05040102010807070707" pitchFamily="18" charset="2"/>
              </a:rPr>
              <a:t>Quan tâm đào tạo, bồi dưỡng thế hệ trẻ, đoàn kết và giúp đỡ nhau giữa các dân tộc</a:t>
            </a:r>
            <a:endParaRPr lang="en-US" altLang="vi-VN" sz="2400" dirty="0">
              <a:solidFill>
                <a:srgbClr val="3366FF"/>
              </a:solidFill>
            </a:endParaRPr>
          </a:p>
        </p:txBody>
      </p:sp>
      <p:pic>
        <p:nvPicPr>
          <p:cNvPr id="43011" name="Picture 8" descr="Káº¿t quáº£ hÃ¬nh áº£nh cho viá»t nam uá»ng bia nhiá»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0100" y="1518921"/>
            <a:ext cx="3200400" cy="289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12"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512" y="4071755"/>
            <a:ext cx="3133725" cy="241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4" name="AutoShape 14" descr="Káº¿t quáº£ hÃ¬nh áº£nh cho viá»t nam uá»ng bia nhiá»u"/>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5" name="AutoShape 16" descr="Káº¿t quáº£ hÃ¬nh áº£nh cho viá»t nam uá»ng bia nhiá»u"/>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6" name="AutoShape 18" descr="Káº¿t quáº£ hÃ¬nh áº£nh cho viá»t nam uá»ng bia nhiá»u"/>
          <p:cNvSpPr>
            <a:spLocks noChangeAspect="1" noChangeArrowheads="1"/>
          </p:cNvSpPr>
          <p:nvPr/>
        </p:nvSpPr>
        <p:spPr bwMode="auto">
          <a:xfrm>
            <a:off x="1984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43017" name="Picture 20" descr="Káº¿t quáº£ hÃ¬nh áº£nh cho viá»t nam uá»ng bia nhiá»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7600" y="4664958"/>
            <a:ext cx="4311650"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http://vnexpress.net/Files/Subject/3B/9F/E3/2E/Lop-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35983" y="273051"/>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http://imgs.vietnamnet.vn/Images/2013/03/18/14/20130318142716_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83583" y="3199695"/>
            <a:ext cx="41148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4" descr="http://a9.vietbao.vn/images/vn901/kinh-te/11094980-1vn35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6214" y="1232578"/>
            <a:ext cx="33337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3381264"/>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2434"/>
                                        </p:tgtEl>
                                        <p:attrNameLst>
                                          <p:attrName>style.visibility</p:attrName>
                                        </p:attrNameLst>
                                      </p:cBhvr>
                                      <p:to>
                                        <p:strVal val="visible"/>
                                      </p:to>
                                    </p:set>
                                    <p:animEffect transition="in" filter="checkerboard(across)">
                                      <p:cBhvr>
                                        <p:cTn id="7" dur="500"/>
                                        <p:tgtEl>
                                          <p:spTgt spid="402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34"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ChangeArrowheads="1"/>
          </p:cNvSpPr>
          <p:nvPr/>
        </p:nvSpPr>
        <p:spPr bwMode="auto">
          <a:xfrm>
            <a:off x="783771" y="274587"/>
            <a:ext cx="10398035"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120000"/>
              </a:lnSpc>
              <a:spcBef>
                <a:spcPct val="0"/>
              </a:spcBef>
              <a:buFontTx/>
              <a:buNone/>
            </a:pPr>
            <a:r>
              <a:rPr lang="en-US" altLang="vi-VN" sz="2400" i="1" dirty="0" err="1" smtClean="0">
                <a:solidFill>
                  <a:srgbClr val="3366FF"/>
                </a:solidFill>
                <a:sym typeface="Wingdings 3" panose="05040102010807070707" pitchFamily="18" charset="2"/>
              </a:rPr>
              <a:t>Có</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chính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sách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tiền</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lương</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và</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chế</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độ</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đãi</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ngộ</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tạo</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động</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lực</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để</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phát</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triển</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điều</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tiết</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hợp</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lý</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thu</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nhập</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trong</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xã</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hội</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giảm</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dần</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tình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trạng</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chênh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lệch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giàu</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nghèo</a:t>
            </a:r>
            <a:r>
              <a:rPr lang="en-US" altLang="vi-VN" sz="2400" i="1" dirty="0" smtClean="0">
                <a:solidFill>
                  <a:srgbClr val="3366FF"/>
                </a:solidFill>
                <a:sym typeface="Wingdings 3" panose="05040102010807070707" pitchFamily="18" charset="2"/>
              </a:rPr>
              <a:t>…</a:t>
            </a:r>
            <a:endParaRPr lang="en-US" altLang="vi-VN" sz="2400" dirty="0">
              <a:solidFill>
                <a:srgbClr val="3366FF"/>
              </a:solidFill>
            </a:endParaRPr>
          </a:p>
        </p:txBody>
      </p:sp>
      <p:sp>
        <p:nvSpPr>
          <p:cNvPr id="43014" name="AutoShape 14" descr="Káº¿t quáº£ hÃ¬nh áº£nh cho viá»t nam uá»ng bia nhiá»u"/>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5" name="AutoShape 16" descr="Káº¿t quáº£ hÃ¬nh áº£nh cho viá»t nam uá»ng bia nhiá»u"/>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6" name="AutoShape 18" descr="Káº¿t quáº£ hÃ¬nh áº£nh cho viá»t nam uá»ng bia nhiá»u"/>
          <p:cNvSpPr>
            <a:spLocks noChangeAspect="1" noChangeArrowheads="1"/>
          </p:cNvSpPr>
          <p:nvPr/>
        </p:nvSpPr>
        <p:spPr bwMode="auto">
          <a:xfrm>
            <a:off x="1984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2050" name="Picture 2" descr="Đổi mới chính sách tiền lương tạo động lực làm việc cho người lao động: Một  số vấn đề trao đổ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8626" y="1463040"/>
            <a:ext cx="4938939" cy="4911633"/>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hênh lệch giàu nghèo trong xã hội hiện nay - Đài phát thanh quốc tế Trung  Quố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949" y="1901281"/>
            <a:ext cx="5956662" cy="4852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4528027"/>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2434"/>
                                        </p:tgtEl>
                                        <p:attrNameLst>
                                          <p:attrName>style.visibility</p:attrName>
                                        </p:attrNameLst>
                                      </p:cBhvr>
                                      <p:to>
                                        <p:strVal val="visible"/>
                                      </p:to>
                                    </p:set>
                                    <p:animEffect transition="in" filter="checkerboard(across)">
                                      <p:cBhvr>
                                        <p:cTn id="7" dur="500"/>
                                        <p:tgtEl>
                                          <p:spTgt spid="402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34"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1692771"/>
          </a:xfrm>
          <a:prstGeom prst="rect">
            <a:avLst/>
          </a:prstGeom>
          <a:ln w="28575">
            <a:solidFill>
              <a:srgbClr val="92D050"/>
            </a:solidFill>
          </a:ln>
        </p:spPr>
        <p:txBody>
          <a:bodyPr wrap="square">
            <a:spAutoFit/>
          </a:bodyPr>
          <a:lstStyle/>
          <a:p>
            <a:pPr algn="just" fontAlgn="base"/>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V</a:t>
            </a:r>
            <a:r>
              <a:rPr lang="nl-NL" sz="2600" dirty="0" smtClean="0">
                <a:latin typeface="Times New Roman" panose="02020603050405020304" pitchFamily="18" charset="0"/>
                <a:cs typeface="Times New Roman" panose="02020603050405020304" pitchFamily="18" charset="0"/>
              </a:rPr>
              <a:t>ăn </a:t>
            </a:r>
            <a:r>
              <a:rPr lang="nl-NL" sz="2600" dirty="0">
                <a:latin typeface="Times New Roman" panose="02020603050405020304" pitchFamily="18" charset="0"/>
                <a:cs typeface="Times New Roman" panose="02020603050405020304" pitchFamily="18" charset="0"/>
              </a:rPr>
              <a:t>hóa là nền tảng tinh thần của xã hội, là mục tiêu, động lực phát triển bền vững đất nước. Văn hóa phải được đặt ngang hàng với kinh tế, chính trị, xã hội</a:t>
            </a:r>
            <a:endParaRPr lang="en-US" sz="2600" u="sng" dirty="0">
              <a:latin typeface="Times New Roman" panose="02020603050405020304" pitchFamily="18" charset="0"/>
              <a:cs typeface="Times New Roman" panose="02020603050405020304" pitchFamily="18" charset="0"/>
            </a:endParaRPr>
          </a:p>
        </p:txBody>
      </p:sp>
      <p:pic>
        <p:nvPicPr>
          <p:cNvPr id="1026" name="Picture 2" descr="Kỳ II: Từ nền tảng truyền thống đến một nền công nghiệp văn hóa (Tiếp theo  và h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7814" y="2081212"/>
            <a:ext cx="5304699" cy="4476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18090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1292662"/>
          </a:xfrm>
          <a:prstGeom prst="rect">
            <a:avLst/>
          </a:prstGeom>
          <a:ln w="28575">
            <a:solidFill>
              <a:srgbClr val="92D050"/>
            </a:solidFill>
          </a:ln>
        </p:spPr>
        <p:txBody>
          <a:bodyPr wrap="square">
            <a:spAutoFit/>
          </a:bodyPr>
          <a:lstStyle/>
          <a:p>
            <a:pPr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X</a:t>
            </a:r>
            <a:r>
              <a:rPr lang="nl-NL" sz="2600" dirty="0" smtClean="0">
                <a:latin typeface="Times New Roman" panose="02020603050405020304" pitchFamily="18" charset="0"/>
                <a:cs typeface="Times New Roman" panose="02020603050405020304" pitchFamily="18" charset="0"/>
              </a:rPr>
              <a:t>ây </a:t>
            </a:r>
            <a:r>
              <a:rPr lang="nl-NL" sz="2600" dirty="0">
                <a:latin typeface="Times New Roman" panose="02020603050405020304" pitchFamily="18" charset="0"/>
                <a:cs typeface="Times New Roman" panose="02020603050405020304" pitchFamily="18" charset="0"/>
              </a:rPr>
              <a:t>dựng nền văn hóa Việt Nam tiên tiến, đậm đà bản sắc dân tộc, thống nhất trong đa dạng của cộng đồng các dân tộc Việt Nam</a:t>
            </a:r>
            <a:endParaRPr lang="en-US" sz="2600" u="sng" dirty="0">
              <a:latin typeface="Times New Roman" panose="02020603050405020304" pitchFamily="18" charset="0"/>
              <a:cs typeface="Times New Roman" panose="02020603050405020304" pitchFamily="18" charset="0"/>
            </a:endParaRPr>
          </a:p>
        </p:txBody>
      </p:sp>
      <p:pic>
        <p:nvPicPr>
          <p:cNvPr id="2050" name="Picture 2" descr="vanhoavietnam: Thông báo Chương trình Văn hóa 54 dân tộc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3051" y="1781087"/>
            <a:ext cx="5603965" cy="4704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8587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92662"/>
          </a:xfrm>
          <a:prstGeom prst="rect">
            <a:avLst/>
          </a:prstGeom>
          <a:ln w="28575">
            <a:solidFill>
              <a:srgbClr val="92D050"/>
            </a:solidFill>
          </a:ln>
        </p:spPr>
        <p:txBody>
          <a:bodyPr wrap="square">
            <a:spAutoFit/>
          </a:bodyPr>
          <a:lstStyle/>
          <a:p>
            <a:pPr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P</a:t>
            </a:r>
            <a:r>
              <a:rPr lang="nl-NL" sz="2600" dirty="0" smtClean="0">
                <a:latin typeface="Times New Roman" panose="02020603050405020304" pitchFamily="18" charset="0"/>
                <a:cs typeface="Times New Roman" panose="02020603050405020304" pitchFamily="18" charset="0"/>
              </a:rPr>
              <a:t>hát </a:t>
            </a:r>
            <a:r>
              <a:rPr lang="nl-NL" sz="2600" dirty="0">
                <a:latin typeface="Times New Roman" panose="02020603050405020304" pitchFamily="18" charset="0"/>
                <a:cs typeface="Times New Roman" panose="02020603050405020304" pitchFamily="18" charset="0"/>
              </a:rPr>
              <a:t>triển văn hóa vì sự hoàn thiện nhân cách con người và xây dựng con người để phát triển văn hóa</a:t>
            </a:r>
            <a:endParaRPr lang="en-US" sz="2600" u="sng" dirty="0">
              <a:latin typeface="Times New Roman" panose="02020603050405020304" pitchFamily="18" charset="0"/>
              <a:cs typeface="Times New Roman" panose="02020603050405020304" pitchFamily="18" charset="0"/>
            </a:endParaRPr>
          </a:p>
        </p:txBody>
      </p:sp>
      <p:pic>
        <p:nvPicPr>
          <p:cNvPr id="5" name="Picture 4" descr="Kết quả hình ảnh cho tự hào dân tộ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507" y="1889758"/>
            <a:ext cx="5617030" cy="4680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68757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892552"/>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4</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X</a:t>
            </a:r>
            <a:r>
              <a:rPr lang="nl-NL" sz="2600" dirty="0" smtClean="0">
                <a:latin typeface="Times New Roman" panose="02020603050405020304" pitchFamily="18" charset="0"/>
                <a:cs typeface="Times New Roman" panose="02020603050405020304" pitchFamily="18" charset="0"/>
              </a:rPr>
              <a:t>ây </a:t>
            </a:r>
            <a:r>
              <a:rPr lang="nl-NL" sz="2600" dirty="0">
                <a:latin typeface="Times New Roman" panose="02020603050405020304" pitchFamily="18" charset="0"/>
                <a:cs typeface="Times New Roman" panose="02020603050405020304" pitchFamily="18" charset="0"/>
              </a:rPr>
              <a:t>dựng đồng bộ môi trường văn hóa, trong đó chú trọng vai trò của gia đình</a:t>
            </a:r>
            <a:endParaRPr lang="en-US" sz="2600" u="sng" dirty="0">
              <a:latin typeface="Times New Roman" panose="02020603050405020304" pitchFamily="18" charset="0"/>
              <a:cs typeface="Times New Roman" panose="02020603050405020304" pitchFamily="18" charset="0"/>
            </a:endParaRPr>
          </a:p>
        </p:txBody>
      </p:sp>
      <p:pic>
        <p:nvPicPr>
          <p:cNvPr id="7" name="Picture 8" descr="HỘI NGHỊ TRIỂN KHAI BỘ TIÊU CHÍ ỨNG XỬ TRONG GIA ĐÌNH - Tin tức sự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818" y="1690687"/>
            <a:ext cx="5891344" cy="460560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Trọn bộ quy tắc ứng xử lần đầu có trong trường họ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1749" y="2846546"/>
            <a:ext cx="5178879" cy="3880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99909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692771"/>
          </a:xfrm>
          <a:prstGeom prst="rect">
            <a:avLst/>
          </a:prstGeom>
          <a:ln w="28575">
            <a:solidFill>
              <a:srgbClr val="92D050"/>
            </a:solidFill>
          </a:ln>
        </p:spPr>
        <p:txBody>
          <a:bodyPr wrap="square">
            <a:spAutoFit/>
          </a:bodyPr>
          <a:lstStyle/>
          <a:p>
            <a:pPr algn="just" fontAlgn="base"/>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5. </a:t>
            </a:r>
            <a:r>
              <a:rPr lang="nl-NL" sz="2600" dirty="0">
                <a:latin typeface="Times New Roman" panose="02020603050405020304" pitchFamily="18" charset="0"/>
                <a:cs typeface="Times New Roman" panose="02020603050405020304" pitchFamily="18" charset="0"/>
              </a:rPr>
              <a:t>X</a:t>
            </a:r>
            <a:r>
              <a:rPr lang="nl-NL" sz="2600" dirty="0" smtClean="0">
                <a:latin typeface="Times New Roman" panose="02020603050405020304" pitchFamily="18" charset="0"/>
                <a:cs typeface="Times New Roman" panose="02020603050405020304" pitchFamily="18" charset="0"/>
              </a:rPr>
              <a:t>ây </a:t>
            </a:r>
            <a:r>
              <a:rPr lang="nl-NL" sz="2600" dirty="0">
                <a:latin typeface="Times New Roman" panose="02020603050405020304" pitchFamily="18" charset="0"/>
                <a:cs typeface="Times New Roman" panose="02020603050405020304" pitchFamily="18" charset="0"/>
              </a:rPr>
              <a:t>dựng và phát triển văn hóa là sự nghiệp của toàn dân do Đảng lãnh đạo, Nhà nước quản lý, nhân dân là chủ thể sáng tạo, đội ngũ trí thức giữ vai trò quan trọng</a:t>
            </a:r>
            <a:endParaRPr lang="en-US" sz="2600" u="sng" dirty="0">
              <a:latin typeface="Times New Roman" panose="02020603050405020304" pitchFamily="18" charset="0"/>
              <a:cs typeface="Times New Roman" panose="02020603050405020304" pitchFamily="18" charset="0"/>
            </a:endParaRPr>
          </a:p>
        </p:txBody>
      </p:sp>
      <p:pic>
        <p:nvPicPr>
          <p:cNvPr id="9" name="Picture 2" descr="Image result for Tiếp tục đổi mới phương thức lãnh đạo của Đảng và nâng cao hiệu lực, hiệu quả quản lý nhà nước đối với lĩnh vực văn hóa.">
            <a:extLst>
              <a:ext uri="{FF2B5EF4-FFF2-40B4-BE49-F238E27FC236}">
                <a16:creationId xmlns:a16="http://schemas.microsoft.com/office/drawing/2014/main" id="{2B335A1B-ECD3-4C0A-9B80-F643B30251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991" y="1763486"/>
            <a:ext cx="5594169" cy="4754879"/>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2970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r>
              <a:rPr lang="en-US" sz="2400" b="1" i="1" dirty="0" smtClean="0">
                <a:latin typeface="Times New Roman" panose="02020603050405020304" pitchFamily="18" charset="0"/>
                <a:cs typeface="Times New Roman" panose="02020603050405020304" pitchFamily="18" charset="0"/>
              </a:rPr>
              <a:t>.</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1692771"/>
          </a:xfrm>
          <a:prstGeom prst="rect">
            <a:avLst/>
          </a:prstGeom>
          <a:ln w="28575">
            <a:solidFill>
              <a:srgbClr val="92D050"/>
            </a:solidFill>
          </a:ln>
        </p:spPr>
        <p:txBody>
          <a:bodyPr wrap="square">
            <a:spAutoFit/>
          </a:bodyPr>
          <a:lstStyle/>
          <a:p>
            <a:pPr algn="just" fontAlgn="base"/>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X</a:t>
            </a:r>
            <a:r>
              <a:rPr lang="nl-NL" sz="2600" dirty="0" smtClean="0">
                <a:latin typeface="Times New Roman" panose="02020603050405020304" pitchFamily="18" charset="0"/>
                <a:cs typeface="Times New Roman" panose="02020603050405020304" pitchFamily="18" charset="0"/>
              </a:rPr>
              <a:t>ây </a:t>
            </a:r>
            <a:r>
              <a:rPr lang="nl-NL" sz="2600" dirty="0">
                <a:latin typeface="Times New Roman" panose="02020603050405020304" pitchFamily="18" charset="0"/>
                <a:cs typeface="Times New Roman" panose="02020603050405020304" pitchFamily="18" charset="0"/>
              </a:rPr>
              <a:t>dựng nền văn hoá Việt Nam tiên tiến, đậm đà bản sắc dân tộc, phát triển toàn diện, thống nhất trong đa dạng, thấm nhuần sâu sắc tinh thần nhân văn, dân chủ, tiến bộ.</a:t>
            </a:r>
            <a:endParaRPr lang="en-US" sz="2600" u="sng" dirty="0">
              <a:latin typeface="Times New Roman" panose="02020603050405020304" pitchFamily="18" charset="0"/>
              <a:cs typeface="Times New Roman" panose="02020603050405020304" pitchFamily="18" charset="0"/>
            </a:endParaRPr>
          </a:p>
        </p:txBody>
      </p:sp>
      <p:pic>
        <p:nvPicPr>
          <p:cNvPr id="3074" name="Picture 2" descr="Tinh hoa văn hóa nhân loại” | VTV.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3679" y="2050868"/>
            <a:ext cx="5473337" cy="437605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âm Bình giữ gìn bản sắc văn hóa dân tộc Tà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8004" y="3646765"/>
            <a:ext cx="3978819" cy="3175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9248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2092881"/>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C</a:t>
            </a:r>
            <a:r>
              <a:rPr lang="nl-NL" sz="2600" dirty="0" smtClean="0">
                <a:latin typeface="Times New Roman" panose="02020603050405020304" pitchFamily="18" charset="0"/>
                <a:cs typeface="Times New Roman" panose="02020603050405020304" pitchFamily="18" charset="0"/>
              </a:rPr>
              <a:t>on </a:t>
            </a:r>
            <a:r>
              <a:rPr lang="nl-NL" sz="2600" dirty="0">
                <a:latin typeface="Times New Roman" panose="02020603050405020304" pitchFamily="18" charset="0"/>
                <a:cs typeface="Times New Roman" panose="02020603050405020304" pitchFamily="18" charset="0"/>
              </a:rPr>
              <a:t>người là trung tâm của chiến lược phát triển, đồng thời là chủ thể phát triển. Tôn trọng và bảo vệ quyền con người, gắn quyền con người với quyền và lợi ích của dân tộc, đất nước</a:t>
            </a:r>
            <a:endParaRPr lang="en-US" sz="2600" u="sng" dirty="0">
              <a:latin typeface="Times New Roman" panose="02020603050405020304" pitchFamily="18" charset="0"/>
              <a:cs typeface="Times New Roman" panose="02020603050405020304" pitchFamily="18" charset="0"/>
            </a:endParaRPr>
          </a:p>
        </p:txBody>
      </p:sp>
      <p:pic>
        <p:nvPicPr>
          <p:cNvPr id="5" name="Picture 2" descr="Kết quả hình ảnh cho tự hào dân tộ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954" y="2216331"/>
            <a:ext cx="5212079" cy="438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68405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r>
              <a:rPr lang="en-US" sz="2400" b="1" i="1" dirty="0" smtClean="0">
                <a:latin typeface="Times New Roman" panose="02020603050405020304" pitchFamily="18" charset="0"/>
                <a:cs typeface="Times New Roman" panose="02020603050405020304" pitchFamily="18" charset="0"/>
              </a:rPr>
              <a:t>.</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5643172" cy="1692771"/>
          </a:xfrm>
          <a:prstGeom prst="rect">
            <a:avLst/>
          </a:prstGeom>
          <a:ln w="28575">
            <a:solidFill>
              <a:srgbClr val="92D050"/>
            </a:solidFill>
          </a:ln>
        </p:spPr>
        <p:txBody>
          <a:bodyPr wrap="square">
            <a:spAutoFit/>
          </a:bodyPr>
          <a:lstStyle/>
          <a:p>
            <a:pPr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G</a:t>
            </a:r>
            <a:r>
              <a:rPr lang="nl-NL" sz="2600" dirty="0" smtClean="0">
                <a:latin typeface="Times New Roman" panose="02020603050405020304" pitchFamily="18" charset="0"/>
                <a:cs typeface="Times New Roman" panose="02020603050405020304" pitchFamily="18" charset="0"/>
              </a:rPr>
              <a:t>iáo </a:t>
            </a:r>
            <a:r>
              <a:rPr lang="nl-NL" sz="2600" dirty="0">
                <a:latin typeface="Times New Roman" panose="02020603050405020304" pitchFamily="18" charset="0"/>
                <a:cs typeface="Times New Roman" panose="02020603050405020304" pitchFamily="18" charset="0"/>
              </a:rPr>
              <a:t>dục và đào tạo có sứ mệnh nâng cao dân trí, phát triển nguồn nhân lực, bồi dưỡng nhân tài, góp phần quan trọng phát triển đất nước</a:t>
            </a:r>
            <a:endParaRPr lang="en-US" sz="2600" u="sng" dirty="0">
              <a:latin typeface="Times New Roman" panose="02020603050405020304" pitchFamily="18" charset="0"/>
              <a:cs typeface="Times New Roman" panose="02020603050405020304" pitchFamily="18" charset="0"/>
            </a:endParaRPr>
          </a:p>
        </p:txBody>
      </p:sp>
      <p:pic>
        <p:nvPicPr>
          <p:cNvPr id="7170" name="Picture 2" descr="https://scontent.fsgn5-3.fna.fbcdn.net/v/t1.0-9/126396929_2848391912062508_5149326870431488783_o.jpg?_nc_cat=110&amp;ccb=2&amp;_nc_sid=8bfeb9&amp;_nc_ohc=_GB79kptwj0AX9DBdbf&amp;_nc_ht=scontent.fsgn5-3.fna&amp;oh=ed720f60f5322247c8f0a6e8703eb054&amp;oe=5FE1B56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4045" y="1608178"/>
            <a:ext cx="5812971" cy="4949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44862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92662"/>
          </a:xfrm>
          <a:prstGeom prst="rect">
            <a:avLst/>
          </a:prstGeom>
          <a:ln w="28575">
            <a:solidFill>
              <a:srgbClr val="92D050"/>
            </a:solidFill>
          </a:ln>
        </p:spPr>
        <p:txBody>
          <a:bodyPr wrap="square">
            <a:spAutoFit/>
          </a:bodyPr>
          <a:lstStyle/>
          <a:p>
            <a:pPr algn="just" fontAlgn="base"/>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nl-NL" sz="2600" dirty="0">
                <a:latin typeface="Times New Roman" panose="02020603050405020304" pitchFamily="18" charset="0"/>
                <a:cs typeface="Times New Roman" panose="02020603050405020304" pitchFamily="18" charset="0"/>
              </a:rPr>
              <a:t>K</a:t>
            </a:r>
            <a:r>
              <a:rPr lang="nl-NL" sz="2600" dirty="0" smtClean="0">
                <a:latin typeface="Times New Roman" panose="02020603050405020304" pitchFamily="18" charset="0"/>
                <a:cs typeface="Times New Roman" panose="02020603050405020304" pitchFamily="18" charset="0"/>
              </a:rPr>
              <a:t>hoa </a:t>
            </a:r>
            <a:r>
              <a:rPr lang="nl-NL" sz="2600" dirty="0">
                <a:latin typeface="Times New Roman" panose="02020603050405020304" pitchFamily="18" charset="0"/>
                <a:cs typeface="Times New Roman" panose="02020603050405020304" pitchFamily="18" charset="0"/>
              </a:rPr>
              <a:t>học và công nghệ giữ vai trò then chốt trong việc phát triển lực lượng sản xuất hiện </a:t>
            </a:r>
            <a:r>
              <a:rPr lang="nl-NL" sz="2600" dirty="0" smtClean="0">
                <a:latin typeface="Times New Roman" panose="02020603050405020304" pitchFamily="18" charset="0"/>
                <a:cs typeface="Times New Roman" panose="02020603050405020304" pitchFamily="18" charset="0"/>
              </a:rPr>
              <a:t>đại, nâng cao năng suất, chất lượng...</a:t>
            </a:r>
            <a:endParaRPr lang="en-US" sz="2600" u="sng" dirty="0">
              <a:latin typeface="Times New Roman" panose="02020603050405020304" pitchFamily="18" charset="0"/>
              <a:cs typeface="Times New Roman" panose="02020603050405020304" pitchFamily="18" charset="0"/>
            </a:endParaRPr>
          </a:p>
        </p:txBody>
      </p:sp>
      <p:pic>
        <p:nvPicPr>
          <p:cNvPr id="11266" name="Picture 2" descr="Phát triển khoa học công nghệ nhằm nâng cao năng suất lao động ở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817" y="1660429"/>
            <a:ext cx="5721532" cy="5066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41310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92662"/>
          </a:xfrm>
          <a:prstGeom prst="rect">
            <a:avLst/>
          </a:prstGeom>
          <a:ln w="28575">
            <a:solidFill>
              <a:srgbClr val="92D050"/>
            </a:solidFill>
          </a:ln>
        </p:spPr>
        <p:txBody>
          <a:bodyPr wrap="square">
            <a:spAutoFit/>
          </a:bodyPr>
          <a:lstStyle/>
          <a:p>
            <a:pPr algn="just" fontAlgn="base"/>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5. </a:t>
            </a:r>
            <a:r>
              <a:rPr lang="nl-NL" sz="2600" dirty="0">
                <a:latin typeface="Times New Roman" panose="02020603050405020304" pitchFamily="18" charset="0"/>
                <a:cs typeface="Times New Roman" panose="02020603050405020304" pitchFamily="18" charset="0"/>
              </a:rPr>
              <a:t>B</a:t>
            </a:r>
            <a:r>
              <a:rPr lang="nl-NL" sz="2600" dirty="0" smtClean="0">
                <a:latin typeface="Times New Roman" panose="02020603050405020304" pitchFamily="18" charset="0"/>
                <a:cs typeface="Times New Roman" panose="02020603050405020304" pitchFamily="18" charset="0"/>
              </a:rPr>
              <a:t>ảo </a:t>
            </a:r>
            <a:r>
              <a:rPr lang="nl-NL" sz="2600" dirty="0">
                <a:latin typeface="Times New Roman" panose="02020603050405020304" pitchFamily="18" charset="0"/>
                <a:cs typeface="Times New Roman" panose="02020603050405020304" pitchFamily="18" charset="0"/>
              </a:rPr>
              <a:t>vệ môi trường là trách nhiệm của cả hệ thống chính trị, của toàn xã hội và nghĩa vụ của mọi công dân. </a:t>
            </a:r>
            <a:endParaRPr lang="en-US" sz="2600" u="sng" dirty="0">
              <a:latin typeface="Times New Roman" panose="02020603050405020304" pitchFamily="18" charset="0"/>
              <a:cs typeface="Times New Roman" panose="02020603050405020304" pitchFamily="18" charset="0"/>
            </a:endParaRPr>
          </a:p>
        </p:txBody>
      </p:sp>
      <p:pic>
        <p:nvPicPr>
          <p:cNvPr id="10242" name="Picture 2" descr="Liên hệ bản thân - Hãy Bảo Vệ Môi Trường của Chúng 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264" y="1924912"/>
            <a:ext cx="5434148" cy="4684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38244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r>
              <a:rPr lang="en-US" sz="2400" b="1" i="1" dirty="0" smtClean="0">
                <a:latin typeface="Times New Roman" panose="02020603050405020304" pitchFamily="18" charset="0"/>
                <a:cs typeface="Times New Roman" panose="02020603050405020304" pitchFamily="18" charset="0"/>
              </a:rPr>
              <a:t>.</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5643172" cy="2092881"/>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C</a:t>
            </a:r>
            <a:r>
              <a:rPr lang="nl-NL" sz="2600" dirty="0" smtClean="0">
                <a:latin typeface="Times New Roman" panose="02020603050405020304" pitchFamily="18" charset="0"/>
                <a:cs typeface="Times New Roman" panose="02020603050405020304" pitchFamily="18" charset="0"/>
              </a:rPr>
              <a:t>hính </a:t>
            </a:r>
            <a:r>
              <a:rPr lang="nl-NL" sz="2600" dirty="0">
                <a:latin typeface="Times New Roman" panose="02020603050405020304" pitchFamily="18" charset="0"/>
                <a:cs typeface="Times New Roman" panose="02020603050405020304" pitchFamily="18" charset="0"/>
              </a:rPr>
              <a:t>sách xã hội đúng đắn, công bằng vì con người là động lực mạnh mẽ phát huy mọi năng lực sáng tạo của nhân dân trong sự nghiệp xây dựng và bảo vệ Tổ quốc.</a:t>
            </a:r>
            <a:endParaRPr lang="en-US" sz="2600" u="sng" dirty="0">
              <a:latin typeface="Times New Roman" panose="02020603050405020304" pitchFamily="18" charset="0"/>
              <a:cs typeface="Times New Roman" panose="02020603050405020304" pitchFamily="18" charset="0"/>
            </a:endParaRPr>
          </a:p>
        </p:txBody>
      </p:sp>
      <p:pic>
        <p:nvPicPr>
          <p:cNvPr id="9218" name="Picture 2" descr="Chính sách xã hội (Social policy) trong quản trị chiến lược là g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0982" y="1896096"/>
            <a:ext cx="5695407" cy="4700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792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222069" y="274321"/>
            <a:ext cx="11743508" cy="1698170"/>
          </a:xfrm>
          <a:ln w="28575">
            <a:solidFill>
              <a:srgbClr val="FF0000"/>
            </a:solidFill>
          </a:ln>
        </p:spPr>
        <p:txBody>
          <a:bodyPr>
            <a:normAutofit fontScale="92500" lnSpcReduction="20000"/>
          </a:bodyPr>
          <a:lstStyle/>
          <a:p>
            <a:pPr marL="0" indent="0">
              <a:buNone/>
            </a:pPr>
            <a:r>
              <a:rPr lang="nl-NL" b="1" dirty="0">
                <a:solidFill>
                  <a:srgbClr val="3366FF"/>
                </a:solidFill>
              </a:rPr>
              <a:t>	</a:t>
            </a:r>
            <a:r>
              <a:rPr lang="en-US" sz="2400" b="1" dirty="0" smtClean="0">
                <a:solidFill>
                  <a:srgbClr val="3366FF"/>
                </a:solidFill>
                <a:latin typeface="Times New Roman" panose="02020603050405020304" pitchFamily="18" charset="0"/>
                <a:cs typeface="Times New Roman" panose="02020603050405020304" pitchFamily="18" charset="0"/>
              </a:rPr>
              <a:t>II. GIẢI PHÁP PHÁT TRIỂN KINH TẾ, XÃ HỘI, VĂN HÓA, CON NGƯỜI Ở VIỆT NAM HIỆN NAY</a:t>
            </a:r>
            <a:endParaRPr lang="en-US" sz="2400" b="1" dirty="0">
              <a:solidFill>
                <a:srgbClr val="3366FF"/>
              </a:solidFill>
              <a:latin typeface="Times New Roman" panose="02020603050405020304" pitchFamily="18" charset="0"/>
              <a:cs typeface="Times New Roman" panose="02020603050405020304" pitchFamily="18" charset="0"/>
            </a:endParaRPr>
          </a:p>
          <a:p>
            <a:pPr marL="0" indent="0">
              <a:buNone/>
            </a:pPr>
            <a:r>
              <a:rPr lang="nl-NL" sz="2400" b="1" i="1" dirty="0">
                <a:solidFill>
                  <a:srgbClr val="3366FF"/>
                </a:solidFill>
                <a:latin typeface="Times New Roman" panose="02020603050405020304" pitchFamily="18" charset="0"/>
                <a:cs typeface="Times New Roman" panose="02020603050405020304" pitchFamily="18" charset="0"/>
              </a:rPr>
              <a:t>		</a:t>
            </a:r>
            <a:r>
              <a:rPr lang="en-US" sz="2400" b="1" i="1" dirty="0" smtClean="0">
                <a:solidFill>
                  <a:srgbClr val="3366FF"/>
                </a:solidFill>
                <a:latin typeface="Times New Roman" panose="02020603050405020304" pitchFamily="18" charset="0"/>
                <a:cs typeface="Times New Roman" panose="02020603050405020304" pitchFamily="18" charset="0"/>
              </a:rPr>
              <a:t>1. </a:t>
            </a:r>
            <a:r>
              <a:rPr lang="en-US" sz="2400" b="1" i="1" dirty="0" err="1" smtClean="0">
                <a:solidFill>
                  <a:srgbClr val="3366FF"/>
                </a:solidFill>
                <a:latin typeface="Times New Roman" panose="02020603050405020304" pitchFamily="18" charset="0"/>
                <a:cs typeface="Times New Roman" panose="02020603050405020304" pitchFamily="18" charset="0"/>
              </a:rPr>
              <a:t>Nội</a:t>
            </a:r>
            <a:r>
              <a:rPr lang="en-US" sz="2400" b="1" i="1" dirty="0" smtClean="0">
                <a:solidFill>
                  <a:srgbClr val="3366FF"/>
                </a:solidFill>
                <a:latin typeface="Times New Roman" panose="02020603050405020304" pitchFamily="18" charset="0"/>
                <a:cs typeface="Times New Roman" panose="02020603050405020304" pitchFamily="18" charset="0"/>
              </a:rPr>
              <a:t> dung </a:t>
            </a:r>
            <a:r>
              <a:rPr lang="en-US" sz="2400" b="1" i="1" dirty="0" err="1" smtClean="0">
                <a:solidFill>
                  <a:srgbClr val="3366FF"/>
                </a:solidFill>
                <a:latin typeface="Times New Roman" panose="02020603050405020304" pitchFamily="18" charset="0"/>
                <a:cs typeface="Times New Roman" panose="02020603050405020304" pitchFamily="18" charset="0"/>
              </a:rPr>
              <a:t>phát</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triển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kinh</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tế</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xã</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hội</a:t>
            </a:r>
            <a:endParaRPr lang="en-US" sz="2400" b="1" i="1" dirty="0" smtClean="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Đổi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mới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mô</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tăng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trưởng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cơ</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cấu</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lại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nền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đẩy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mạnh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nghiệp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đại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đất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nước</a:t>
            </a:r>
            <a:endParaRPr lang="en-US" sz="2400" b="1" i="1" dirty="0" smtClean="0">
              <a:latin typeface="Times New Roman" panose="02020603050405020304" pitchFamily="18" charset="0"/>
              <a:cs typeface="Times New Roman" panose="02020603050405020304" pitchFamily="18" charset="0"/>
            </a:endParaRPr>
          </a:p>
          <a:p>
            <a:pPr marL="0" indent="0">
              <a:buNone/>
            </a:pP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2199102"/>
            <a:ext cx="5904416" cy="1231106"/>
          </a:xfrm>
          <a:prstGeom prst="rect">
            <a:avLst/>
          </a:prstGeom>
          <a:ln w="28575">
            <a:solidFill>
              <a:srgbClr val="92D050"/>
            </a:solidFill>
          </a:ln>
        </p:spPr>
        <p:txBody>
          <a:bodyPr wrap="square">
            <a:spAutoFit/>
          </a:bodyPr>
          <a:lstStyle/>
          <a:p>
            <a:pPr lvl="0"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nl-NL" sz="2400" i="1" dirty="0">
                <a:latin typeface="Times New Roman" panose="02020603050405020304" pitchFamily="18" charset="0"/>
                <a:cs typeface="Times New Roman" panose="02020603050405020304" pitchFamily="18" charset="0"/>
              </a:rPr>
              <a:t>Định hướng đổi mới mô hình tăng trưởng, cơ cấu lại nền kinh tế</a:t>
            </a:r>
            <a:endParaRPr lang="en-US" sz="2400" dirty="0">
              <a:latin typeface="Times New Roman" panose="02020603050405020304" pitchFamily="18" charset="0"/>
              <a:cs typeface="Times New Roman" panose="02020603050405020304" pitchFamily="18" charset="0"/>
            </a:endParaRPr>
          </a:p>
          <a:p>
            <a:pPr algn="just" fontAlgn="base"/>
            <a:endParaRPr lang="en-US" sz="2600" u="sng" dirty="0">
              <a:latin typeface="Times New Roman" panose="02020603050405020304" pitchFamily="18" charset="0"/>
              <a:cs typeface="Times New Roman" panose="02020603050405020304" pitchFamily="18" charset="0"/>
            </a:endParaRPr>
          </a:p>
        </p:txBody>
      </p:sp>
      <p:sp>
        <p:nvSpPr>
          <p:cNvPr id="2" name="Rectangle 1"/>
          <p:cNvSpPr/>
          <p:nvPr/>
        </p:nvSpPr>
        <p:spPr>
          <a:xfrm>
            <a:off x="404949" y="2553085"/>
            <a:ext cx="5551713" cy="2308324"/>
          </a:xfrm>
          <a:prstGeom prst="rect">
            <a:avLst/>
          </a:prstGeom>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 Mô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hình tăng trưởng trong thời gian tới kết hợp có hiệu quả phát triển chiều rộng với chiều sâu, chú trọng phát triển chiều </a:t>
            </a: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sâu</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Mô hình tăng trưởng đang chuyển dịch theo chiều sâu | Kinh Tế &amp; Doanh Nghiệ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2765" y="3656820"/>
            <a:ext cx="4421686" cy="2866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82516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BC276A-D40A-4E8D-A6CE-12B40B0A7DF3}"/>
              </a:ext>
            </a:extLst>
          </p:cNvPr>
          <p:cNvSpPr>
            <a:spLocks noGrp="1"/>
          </p:cNvSpPr>
          <p:nvPr>
            <p:ph idx="1"/>
          </p:nvPr>
        </p:nvSpPr>
        <p:spPr>
          <a:xfrm>
            <a:off x="483326" y="2246811"/>
            <a:ext cx="11238408" cy="1358538"/>
          </a:xfrm>
          <a:ln w="38100">
            <a:solidFill>
              <a:schemeClr val="accent6">
                <a:lumMod val="50000"/>
              </a:schemeClr>
            </a:solidFill>
          </a:ln>
        </p:spPr>
        <p:txBody>
          <a:bodyPr>
            <a:noAutofit/>
          </a:bodyPr>
          <a:lstStyle/>
          <a:p>
            <a:pPr marL="0" indent="0" algn="just">
              <a:lnSpc>
                <a:spcPct val="170000"/>
              </a:lnSpc>
              <a:buNone/>
            </a:pPr>
            <a:r>
              <a:rPr lang="nl-NL" sz="2400" b="1" dirty="0" smtClean="0">
                <a:solidFill>
                  <a:srgbClr val="C00000"/>
                </a:solidFill>
                <a:latin typeface="Times New Roman" panose="02020603050405020304" pitchFamily="18" charset="0"/>
                <a:cs typeface="Times New Roman" panose="02020603050405020304" pitchFamily="18" charset="0"/>
              </a:rPr>
              <a:t>-  </a:t>
            </a:r>
            <a:r>
              <a:rPr lang="nl-NL" sz="2400" dirty="0">
                <a:latin typeface="Times New Roman" panose="02020603050405020304" pitchFamily="18" charset="0"/>
                <a:cs typeface="Times New Roman" panose="02020603050405020304" pitchFamily="18" charset="0"/>
              </a:rPr>
              <a:t>Đổi mới mô hình tăng trưởng chuyển mạnh từ chủ yếu dựa vào xuất khẩu và vốn đầu tư sang phát triển đồng thời dựa cả vào vốn đầu tư, xuất khẩu và thị trường trong nước.</a:t>
            </a:r>
            <a:endParaRPr lang="en-US" sz="2400" dirty="0">
              <a:latin typeface="Times New Roman" panose="02020603050405020304" pitchFamily="18" charset="0"/>
              <a:cs typeface="Times New Roman" panose="02020603050405020304" pitchFamily="18" charset="0"/>
            </a:endParaRPr>
          </a:p>
          <a:p>
            <a:pPr marL="0" indent="0" algn="just">
              <a:lnSpc>
                <a:spcPct val="170000"/>
              </a:lnSpc>
              <a:buNone/>
            </a:pPr>
            <a:endParaRPr lang="en-US" sz="2400"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1293223" y="3879670"/>
            <a:ext cx="10428511" cy="1254033"/>
          </a:xfrm>
          <a:ln w="19050">
            <a:solidFill>
              <a:schemeClr val="accent2">
                <a:lumMod val="75000"/>
              </a:schemeClr>
            </a:solidFill>
          </a:ln>
        </p:spPr>
        <p:txBody>
          <a:bodyPr>
            <a:noAutofit/>
          </a:bodyPr>
          <a:lstStyle/>
          <a:p>
            <a:pPr>
              <a:lnSpc>
                <a:spcPct val="150000"/>
              </a:lnSpc>
            </a:pP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200" b="1" dirty="0" smtClean="0">
                <a:solidFill>
                  <a:srgbClr val="C00000"/>
                </a:solidFill>
                <a:latin typeface="Times New Roman" panose="02020603050405020304" pitchFamily="18" charset="0"/>
                <a:cs typeface="Times New Roman" panose="02020603050405020304" pitchFamily="18" charset="0"/>
              </a:rPr>
              <a:t>- </a:t>
            </a:r>
            <a:r>
              <a:rPr lang="nl-NL" sz="2200" dirty="0">
                <a:latin typeface="Times New Roman" panose="02020603050405020304" pitchFamily="18" charset="0"/>
                <a:cs typeface="Times New Roman" panose="02020603050405020304" pitchFamily="18" charset="0"/>
              </a:rPr>
              <a:t>Tiếp tục đẩy mạnh thực hiện cơ cấu lại đồng bộ, tổng thể nền kinh tế và các ngành, các lĩnh vực gắn với đổi mới mô hình tăng trưởng, tập trung vào các lĩnh vực quan trọng.</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5" name="Content Placeholder 2">
            <a:extLst>
              <a:ext uri="{FF2B5EF4-FFF2-40B4-BE49-F238E27FC236}">
                <a16:creationId xmlns:a16="http://schemas.microsoft.com/office/drawing/2014/main" id="{1AF6F468-73ED-4C2E-8374-C40A4A011CF7}"/>
              </a:ext>
            </a:extLst>
          </p:cNvPr>
          <p:cNvSpPr txBox="1">
            <a:spLocks/>
          </p:cNvSpPr>
          <p:nvPr/>
        </p:nvSpPr>
        <p:spPr>
          <a:xfrm>
            <a:off x="222069" y="322303"/>
            <a:ext cx="11743508" cy="1650187"/>
          </a:xfrm>
          <a:prstGeom prst="rect">
            <a:avLst/>
          </a:prstGeom>
          <a:ln w="28575">
            <a:solidFill>
              <a:srgbClr val="FF000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solidFill>
                  <a:srgbClr val="3366FF"/>
                </a:solidFill>
              </a:rPr>
              <a:t>	</a:t>
            </a:r>
            <a:r>
              <a:rPr lang="en-US" sz="2400" b="1" dirty="0" smtClean="0">
                <a:solidFill>
                  <a:srgbClr val="3366FF"/>
                </a:solidFill>
                <a:latin typeface="Times New Roman" panose="02020603050405020304" pitchFamily="18" charset="0"/>
                <a:cs typeface="Times New Roman" panose="02020603050405020304" pitchFamily="18" charset="0"/>
              </a:rPr>
              <a:t>II. GIẢI PHÁP PHÁT TRIỂN KINH TẾ, XÃ HỘI, VĂN HÓA, CON NGƯỜI Ở VIỆT NAM HIỆN NAY</a:t>
            </a:r>
          </a:p>
          <a:p>
            <a:pPr marL="0" indent="0">
              <a:buFont typeface="Arial" panose="020B0604020202020204" pitchFamily="34" charset="0"/>
              <a:buNone/>
            </a:pPr>
            <a:r>
              <a:rPr lang="nl-NL"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smtClean="0">
                <a:solidFill>
                  <a:srgbClr val="3366FF"/>
                </a:solidFill>
                <a:latin typeface="Times New Roman" panose="02020603050405020304" pitchFamily="18" charset="0"/>
                <a:cs typeface="Times New Roman" panose="02020603050405020304" pitchFamily="18" charset="0"/>
              </a:rPr>
              <a:t>1. </a:t>
            </a:r>
            <a:r>
              <a:rPr lang="en-US" sz="2400" b="1" i="1" dirty="0" err="1" smtClean="0">
                <a:solidFill>
                  <a:srgbClr val="3366FF"/>
                </a:solidFill>
                <a:latin typeface="Times New Roman" panose="02020603050405020304" pitchFamily="18" charset="0"/>
                <a:cs typeface="Times New Roman" panose="02020603050405020304" pitchFamily="18" charset="0"/>
              </a:rPr>
              <a:t>Nội</a:t>
            </a:r>
            <a:r>
              <a:rPr lang="en-US" sz="2400" b="1" i="1" dirty="0" smtClean="0">
                <a:solidFill>
                  <a:srgbClr val="3366FF"/>
                </a:solidFill>
                <a:latin typeface="Times New Roman" panose="02020603050405020304" pitchFamily="18" charset="0"/>
                <a:cs typeface="Times New Roman" panose="02020603050405020304" pitchFamily="18" charset="0"/>
              </a:rPr>
              <a:t> dung </a:t>
            </a:r>
            <a:r>
              <a:rPr lang="en-US" sz="2400" b="1" i="1" dirty="0" err="1" smtClean="0">
                <a:solidFill>
                  <a:srgbClr val="3366FF"/>
                </a:solidFill>
                <a:latin typeface="Times New Roman" panose="02020603050405020304" pitchFamily="18" charset="0"/>
                <a:cs typeface="Times New Roman" panose="02020603050405020304" pitchFamily="18" charset="0"/>
              </a:rPr>
              <a:t>phát</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triển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kinh</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tế</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xã</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hội</a:t>
            </a:r>
            <a:endParaRPr lang="en-US" sz="2400" b="1" i="1" dirty="0" smtClean="0">
              <a:solidFill>
                <a:srgbClr val="3366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Đổi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mới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mô</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tăng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trưởng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cơ</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cấu</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lại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nền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đẩy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mạnh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nghiệp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đại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đất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nước</a:t>
            </a:r>
            <a:endParaRPr lang="en-US" sz="2400" b="1" i="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p>
        </p:txBody>
      </p:sp>
      <p:sp>
        <p:nvSpPr>
          <p:cNvPr id="6" name="Title 1">
            <a:extLst>
              <a:ext uri="{FF2B5EF4-FFF2-40B4-BE49-F238E27FC236}">
                <a16:creationId xmlns:a16="http://schemas.microsoft.com/office/drawing/2014/main" id="{978D8218-CD13-4FCA-B298-678F9EFFC239}"/>
              </a:ext>
            </a:extLst>
          </p:cNvPr>
          <p:cNvSpPr txBox="1">
            <a:spLocks/>
          </p:cNvSpPr>
          <p:nvPr/>
        </p:nvSpPr>
        <p:spPr>
          <a:xfrm>
            <a:off x="483326" y="5290457"/>
            <a:ext cx="11364685" cy="1280160"/>
          </a:xfrm>
          <a:prstGeom prst="rect">
            <a:avLst/>
          </a:prstGeom>
          <a:ln w="28575">
            <a:solidFill>
              <a:schemeClr val="tx1"/>
            </a:solidFill>
          </a:ln>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ct val="150000"/>
              </a:lnSpc>
            </a:pPr>
            <a:r>
              <a:rPr lang="nl-NL" sz="2400" b="1" dirty="0" smtClean="0">
                <a:solidFill>
                  <a:srgbClr val="C00000"/>
                </a:solidFill>
                <a:latin typeface="Times New Roman" panose="02020603050405020304" pitchFamily="18" charset="0"/>
                <a:cs typeface="Times New Roman" panose="02020603050405020304" pitchFamily="18" charset="0"/>
              </a:rPr>
              <a:t>-  </a:t>
            </a:r>
            <a:r>
              <a:rPr lang="nl-NL" sz="2400" dirty="0" smtClean="0">
                <a:latin typeface="Times New Roman" panose="02020603050405020304" pitchFamily="18" charset="0"/>
                <a:cs typeface="Times New Roman" panose="02020603050405020304" pitchFamily="18" charset="0"/>
              </a:rPr>
              <a:t>Tiếp tục đẩy mạnh đột phá về thể chế kinh tế thị trường định hướng xã hội chủ nghĩa, nhằm giải phóng mạnh mẽ sức sản xuất, huy động, phân bổ, sử dụng có hiệu quả các nguồn lực.</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58100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00329"/>
          </a:xfrm>
          <a:prstGeom prst="rect">
            <a:avLst/>
          </a:prstGeom>
          <a:ln w="28575">
            <a:solidFill>
              <a:srgbClr val="92D050"/>
            </a:solidFill>
          </a:ln>
        </p:spPr>
        <p:txBody>
          <a:bodyPr wrap="square">
            <a:spAutoFit/>
          </a:bodyPr>
          <a:lstStyle/>
          <a:p>
            <a:pPr lvl="0" algn="just"/>
            <a:r>
              <a:rPr lang="nl-NL" sz="2400" i="1" dirty="0" smtClean="0">
                <a:latin typeface="Times New Roman" panose="02020603050405020304" pitchFamily="18" charset="0"/>
                <a:cs typeface="Times New Roman" panose="02020603050405020304" pitchFamily="18" charset="0"/>
              </a:rPr>
              <a:t>2. Đẩy </a:t>
            </a:r>
            <a:r>
              <a:rPr lang="nl-NL" sz="2400" i="1" dirty="0">
                <a:latin typeface="Times New Roman" panose="02020603050405020304" pitchFamily="18" charset="0"/>
                <a:cs typeface="Times New Roman" panose="02020603050405020304" pitchFamily="18" charset="0"/>
              </a:rPr>
              <a:t>mạnh công nghiệp hóa, hiện đại hóa, phấn đấu sớm đưa nước ta cơ bản trở thành nước công nghiệp theo hướng hiện đại</a:t>
            </a:r>
            <a:endParaRPr lang="en-US" sz="2400" dirty="0">
              <a:latin typeface="Times New Roman" panose="02020603050405020304" pitchFamily="18" charset="0"/>
              <a:cs typeface="Times New Roman" panose="02020603050405020304" pitchFamily="18" charset="0"/>
            </a:endParaRPr>
          </a:p>
        </p:txBody>
      </p:sp>
      <p:pic>
        <p:nvPicPr>
          <p:cNvPr id="10242" name="Picture 2" descr="Liên hệ bản thân - Hãy Bảo Vệ Môi Trường của Chúng 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264" y="1924912"/>
            <a:ext cx="5434148" cy="4684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27958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Content Placeholder 2"/>
          <p:cNvSpPr>
            <a:spLocks noGrp="1"/>
          </p:cNvSpPr>
          <p:nvPr>
            <p:ph sz="half" idx="1"/>
          </p:nvPr>
        </p:nvSpPr>
        <p:spPr>
          <a:xfrm>
            <a:off x="352697" y="2338252"/>
            <a:ext cx="6570617" cy="4018098"/>
          </a:xfrm>
        </p:spPr>
        <p:txBody>
          <a:bodyPr>
            <a:normAutofit lnSpcReduction="10000"/>
          </a:bodyPr>
          <a:lstStyle/>
          <a:p>
            <a:pPr marL="0" indent="0" algn="just">
              <a:lnSpc>
                <a:spcPct val="120000"/>
              </a:lnSpc>
              <a:buNone/>
            </a:pPr>
            <a:r>
              <a:rPr lang="en-US" altLang="en-US" sz="2400" b="1" i="1" dirty="0" smtClean="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CNH </a:t>
            </a:r>
            <a:r>
              <a:rPr lang="en-US" altLang="en-US" sz="2400" b="1" dirty="0">
                <a:latin typeface="Times New Roman" panose="02020603050405020304" pitchFamily="18" charset="0"/>
                <a:cs typeface="Times New Roman" panose="02020603050405020304" pitchFamily="18" charset="0"/>
              </a:rPr>
              <a:t>- HĐH </a:t>
            </a:r>
            <a:r>
              <a:rPr lang="en-US" altLang="en-US" sz="2400" dirty="0" err="1">
                <a:latin typeface="Times New Roman" panose="02020603050405020304" pitchFamily="18" charset="0"/>
                <a:cs typeface="Times New Roman" panose="02020603050405020304" pitchFamily="18" charset="0"/>
              </a:rPr>
              <a:t>là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quá</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trình</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chuyển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đổi</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căn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bản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toàn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diện</a:t>
            </a:r>
            <a:r>
              <a:rPr lang="en-US" altLang="en-US" sz="2400" b="1"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các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hoạt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động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sản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xuất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kinh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doanh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dịch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vụ</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quản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lý</a:t>
            </a:r>
            <a:r>
              <a:rPr lang="en-US" altLang="en-US" sz="2400" dirty="0">
                <a:latin typeface="Times New Roman" panose="02020603050405020304" pitchFamily="18" charset="0"/>
                <a:cs typeface="Times New Roman" panose="02020603050405020304" pitchFamily="18" charset="0"/>
              </a:rPr>
              <a:t> KT - XH </a:t>
            </a:r>
            <a:r>
              <a:rPr lang="en-US" altLang="en-US" sz="2400" dirty="0" err="1">
                <a:latin typeface="Times New Roman" panose="02020603050405020304" pitchFamily="18" charset="0"/>
                <a:cs typeface="Times New Roman" panose="02020603050405020304" pitchFamily="18" charset="0"/>
              </a:rPr>
              <a:t>từ</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sử</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dụng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sức</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lao</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động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thủ</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công</a:t>
            </a:r>
            <a:r>
              <a:rPr lang="en-US" altLang="en-US" sz="2400" b="1"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chính</a:t>
            </a:r>
            <a:r>
              <a:rPr lang="en-US" altLang="en-US" sz="2400" dirty="0">
                <a:latin typeface="Times New Roman" panose="02020603050405020304" pitchFamily="18" charset="0"/>
                <a:cs typeface="Times New Roman" panose="02020603050405020304" pitchFamily="18" charset="0"/>
              </a:rPr>
              <a:t> sang </a:t>
            </a:r>
            <a:r>
              <a:rPr lang="en-US" altLang="en-US" sz="2400" dirty="0" err="1">
                <a:latin typeface="Times New Roman" panose="02020603050405020304" pitchFamily="18" charset="0"/>
                <a:cs typeface="Times New Roman" panose="02020603050405020304" pitchFamily="18" charset="0"/>
              </a:rPr>
              <a:t>sử</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dụng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một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cách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phổ</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biến</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sức</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lao</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động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cùng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với</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công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nghệ</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phương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tiện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và</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phương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pháp</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tiên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tiến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hiện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đại</a:t>
            </a:r>
            <a:r>
              <a:rPr lang="en-US" altLang="en-US" sz="2400" b="1"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dựa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trên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sự</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phát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triển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của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công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nghiệp</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tiến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bộ</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khoa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học</a:t>
            </a:r>
            <a:r>
              <a:rPr lang="en-US" altLang="en-US" sz="2400" dirty="0">
                <a:latin typeface="Times New Roman" panose="02020603050405020304" pitchFamily="18" charset="0"/>
                <a:cs typeface="Times New Roman" panose="02020603050405020304" pitchFamily="18" charset="0"/>
              </a:rPr>
              <a:t> - </a:t>
            </a:r>
            <a:r>
              <a:rPr lang="en-US" altLang="en-US" sz="2400" dirty="0" err="1">
                <a:latin typeface="Times New Roman" panose="02020603050405020304" pitchFamily="18" charset="0"/>
                <a:cs typeface="Times New Roman" panose="02020603050405020304" pitchFamily="18" charset="0"/>
              </a:rPr>
              <a:t>công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nghệ</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nhằm</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tạo</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ra</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năng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suất</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lao</a:t>
            </a:r>
            <a:r>
              <a:rPr lang="en-US" altLang="en-US" sz="2400" b="1"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động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xã</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hội</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cao</a:t>
            </a:r>
            <a:r>
              <a:rPr lang="en-US" altLang="en-US" sz="2400" b="1" dirty="0">
                <a:latin typeface="Times New Roman" panose="02020603050405020304" pitchFamily="18" charset="0"/>
                <a:cs typeface="Times New Roman" panose="02020603050405020304" pitchFamily="18" charset="0"/>
              </a:rPr>
              <a:t>.</a:t>
            </a:r>
          </a:p>
          <a:p>
            <a:pPr marL="0" indent="0">
              <a:lnSpc>
                <a:spcPct val="120000"/>
              </a:lnSpc>
              <a:buNone/>
            </a:pPr>
            <a:endParaRPr lang="en-US" altLang="vi-VN" sz="3400" dirty="0">
              <a:latin typeface="Times New Roman" panose="02020603050405020304" pitchFamily="18" charset="0"/>
              <a:cs typeface="Times New Roman" panose="02020603050405020304" pitchFamily="18" charset="0"/>
            </a:endParaRPr>
          </a:p>
        </p:txBody>
      </p:sp>
      <p:sp>
        <p:nvSpPr>
          <p:cNvPr id="43012"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D9D52D0-35D8-4FCD-A459-BBBD34FB8291}" type="slidenum">
              <a:rPr lang="en-US" altLang="vi-VN"/>
              <a:pPr eaLnBrk="1" hangingPunct="1"/>
              <a:t>32</a:t>
            </a:fld>
            <a:endParaRPr lang="en-US" altLang="vi-VN"/>
          </a:p>
        </p:txBody>
      </p:sp>
      <p:pic>
        <p:nvPicPr>
          <p:cNvPr id="7"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498080" y="3791154"/>
            <a:ext cx="4075610" cy="2766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Quảng Ngãi: Năng suất lúa vụ hè thu sụt giảm do ảnh hưởng mưa bão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6639" y="1244465"/>
            <a:ext cx="4075611" cy="2382767"/>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1AF6F468-73ED-4C2E-8374-C40A4A011CF7}"/>
              </a:ext>
            </a:extLst>
          </p:cNvPr>
          <p:cNvSpPr txBox="1">
            <a:spLocks/>
          </p:cNvSpPr>
          <p:nvPr/>
        </p:nvSpPr>
        <p:spPr>
          <a:xfrm>
            <a:off x="352697" y="322304"/>
            <a:ext cx="11325497" cy="166325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sz="2200" b="1" dirty="0" smtClean="0"/>
              <a:t>	</a:t>
            </a:r>
            <a:r>
              <a:rPr lang="en-US" sz="2200" b="1" i="1" dirty="0" smtClean="0">
                <a:solidFill>
                  <a:srgbClr val="3366FF"/>
                </a:solidFill>
                <a:latin typeface="Times New Roman" panose="02020603050405020304" pitchFamily="18" charset="0"/>
                <a:cs typeface="Times New Roman" panose="02020603050405020304" pitchFamily="18" charset="0"/>
              </a:rPr>
              <a:t>1. </a:t>
            </a:r>
            <a:r>
              <a:rPr lang="en-US" sz="2200" b="1" i="1" dirty="0" err="1" smtClean="0">
                <a:solidFill>
                  <a:srgbClr val="3366FF"/>
                </a:solidFill>
                <a:latin typeface="Times New Roman" panose="02020603050405020304" pitchFamily="18" charset="0"/>
                <a:cs typeface="Times New Roman" panose="02020603050405020304" pitchFamily="18" charset="0"/>
              </a:rPr>
              <a:t>Nội</a:t>
            </a:r>
            <a:r>
              <a:rPr lang="en-US" sz="2200" b="1" i="1" dirty="0" smtClean="0">
                <a:solidFill>
                  <a:srgbClr val="3366FF"/>
                </a:solidFill>
                <a:latin typeface="Times New Roman" panose="02020603050405020304" pitchFamily="18" charset="0"/>
                <a:cs typeface="Times New Roman" panose="02020603050405020304" pitchFamily="18" charset="0"/>
              </a:rPr>
              <a:t> dung </a:t>
            </a:r>
            <a:r>
              <a:rPr lang="en-US" sz="2200" b="1" i="1" dirty="0" err="1" smtClean="0">
                <a:solidFill>
                  <a:srgbClr val="3366FF"/>
                </a:solidFill>
                <a:latin typeface="Times New Roman" panose="02020603050405020304" pitchFamily="18" charset="0"/>
                <a:cs typeface="Times New Roman" panose="02020603050405020304" pitchFamily="18" charset="0"/>
              </a:rPr>
              <a:t>phát</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triển</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kinh</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tế</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xã</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hội</a:t>
            </a:r>
            <a:endParaRPr lang="en-US" sz="2200" b="1" i="1" dirty="0" smtClean="0">
              <a:solidFill>
                <a:srgbClr val="3366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200" b="1" i="1" dirty="0" smtClean="0">
                <a:latin typeface="Times New Roman" panose="02020603050405020304" pitchFamily="18" charset="0"/>
                <a:cs typeface="Times New Roman" panose="02020603050405020304" pitchFamily="18" charset="0"/>
              </a:rPr>
              <a:t>a. </a:t>
            </a:r>
            <a:r>
              <a:rPr lang="en-US" sz="2200" b="1" i="1" dirty="0" err="1" smtClean="0">
                <a:latin typeface="Times New Roman" panose="02020603050405020304" pitchFamily="18" charset="0"/>
                <a:cs typeface="Times New Roman" panose="02020603050405020304" pitchFamily="18" charset="0"/>
              </a:rPr>
              <a:t>Đổi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mới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mô</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hình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tăng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trưởng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cơ</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cấu</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lại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nền</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kinh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tế</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đẩy</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mạnh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công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nghiệp</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hóa</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hiện</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đại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hóa</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đất</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nước</a:t>
            </a:r>
            <a:endParaRPr lang="en-US" sz="22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8984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083889248"/>
              </p:ext>
            </p:extLst>
          </p:nvPr>
        </p:nvGraphicFramePr>
        <p:xfrm>
          <a:off x="2480072" y="1446232"/>
          <a:ext cx="9289561" cy="5228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AutoShape 2" descr="Hội nhập kinh tế quốc tế của Việt Nam trong bối cảnh hiện n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4" descr="Hội nhập kinh tế quốc tế của Việt Nam trong bối cảnh hiện na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8" name="Picture 6" descr="Hội nhập kinh tế quốc tế của Việt Nam trong bối cảnh hiện na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6104" y="1446231"/>
            <a:ext cx="3075305" cy="260500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Kế hoạch đẩy mạnh tuyên truyền về các sự kiện hội nhập quốc tế"/>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8473" y="4203633"/>
            <a:ext cx="3415253" cy="2575670"/>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1AF6F468-73ED-4C2E-8374-C40A4A011CF7}"/>
              </a:ext>
            </a:extLst>
          </p:cNvPr>
          <p:cNvSpPr txBox="1">
            <a:spLocks/>
          </p:cNvSpPr>
          <p:nvPr/>
        </p:nvSpPr>
        <p:spPr>
          <a:xfrm>
            <a:off x="352697" y="283115"/>
            <a:ext cx="11325497" cy="1123927"/>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sz="2200" b="1" dirty="0" smtClean="0"/>
              <a:t>	</a:t>
            </a:r>
            <a:r>
              <a:rPr lang="en-US" sz="2200" b="1" i="1" dirty="0" smtClean="0">
                <a:solidFill>
                  <a:srgbClr val="3366FF"/>
                </a:solidFill>
                <a:latin typeface="Times New Roman" panose="02020603050405020304" pitchFamily="18" charset="0"/>
                <a:cs typeface="Times New Roman" panose="02020603050405020304" pitchFamily="18" charset="0"/>
              </a:rPr>
              <a:t>1. </a:t>
            </a:r>
            <a:r>
              <a:rPr lang="en-US" sz="2200" b="1" i="1" dirty="0" err="1" smtClean="0">
                <a:solidFill>
                  <a:srgbClr val="3366FF"/>
                </a:solidFill>
                <a:latin typeface="Times New Roman" panose="02020603050405020304" pitchFamily="18" charset="0"/>
                <a:cs typeface="Times New Roman" panose="02020603050405020304" pitchFamily="18" charset="0"/>
              </a:rPr>
              <a:t>Nội</a:t>
            </a:r>
            <a:r>
              <a:rPr lang="en-US" sz="2200" b="1" i="1" dirty="0" smtClean="0">
                <a:solidFill>
                  <a:srgbClr val="3366FF"/>
                </a:solidFill>
                <a:latin typeface="Times New Roman" panose="02020603050405020304" pitchFamily="18" charset="0"/>
                <a:cs typeface="Times New Roman" panose="02020603050405020304" pitchFamily="18" charset="0"/>
              </a:rPr>
              <a:t> dung </a:t>
            </a:r>
            <a:r>
              <a:rPr lang="en-US" sz="2200" b="1" i="1" dirty="0" err="1" smtClean="0">
                <a:solidFill>
                  <a:srgbClr val="3366FF"/>
                </a:solidFill>
                <a:latin typeface="Times New Roman" panose="02020603050405020304" pitchFamily="18" charset="0"/>
                <a:cs typeface="Times New Roman" panose="02020603050405020304" pitchFamily="18" charset="0"/>
              </a:rPr>
              <a:t>phát</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triển</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kinh</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tế</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xã</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hội</a:t>
            </a:r>
            <a:endParaRPr lang="en-US" sz="2200" b="1" i="1" dirty="0" smtClean="0">
              <a:solidFill>
                <a:srgbClr val="3366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200" b="1" i="1" dirty="0" smtClean="0">
                <a:latin typeface="Times New Roman" panose="02020603050405020304" pitchFamily="18" charset="0"/>
                <a:cs typeface="Times New Roman" panose="02020603050405020304" pitchFamily="18" charset="0"/>
              </a:rPr>
              <a:t>a. </a:t>
            </a:r>
            <a:r>
              <a:rPr lang="en-US" sz="2200" b="1" i="1" dirty="0" err="1" smtClean="0">
                <a:latin typeface="Times New Roman" panose="02020603050405020304" pitchFamily="18" charset="0"/>
                <a:cs typeface="Times New Roman" panose="02020603050405020304" pitchFamily="18" charset="0"/>
              </a:rPr>
              <a:t>Đổi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mới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mô</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hình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tăng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trưởng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cơ</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cấu</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lại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nền</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kinh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tế</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đẩy</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mạnh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công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nghiệp</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hóa</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hiện</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đại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hóa</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đất</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nước</a:t>
            </a:r>
            <a:endParaRPr lang="en-US" sz="22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15691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46E7A553-F5E7-4675-B6B7-90100F19A682}"/>
                                            </p:graphicEl>
                                          </p:spTgt>
                                        </p:tgtEl>
                                        <p:attrNameLst>
                                          <p:attrName>style.visibility</p:attrName>
                                        </p:attrNameLst>
                                      </p:cBhvr>
                                      <p:to>
                                        <p:strVal val="visible"/>
                                      </p:to>
                                    </p:set>
                                    <p:anim calcmode="lin" valueType="num">
                                      <p:cBhvr additive="base">
                                        <p:cTn id="7" dur="500" fill="hold"/>
                                        <p:tgtEl>
                                          <p:spTgt spid="2">
                                            <p:graphicEl>
                                              <a:dgm id="{46E7A553-F5E7-4675-B6B7-90100F19A682}"/>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46E7A553-F5E7-4675-B6B7-90100F19A682}"/>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ED39CC49-ADC3-40EE-A277-254D3ED10248}"/>
                                            </p:graphicEl>
                                          </p:spTgt>
                                        </p:tgtEl>
                                        <p:attrNameLst>
                                          <p:attrName>style.visibility</p:attrName>
                                        </p:attrNameLst>
                                      </p:cBhvr>
                                      <p:to>
                                        <p:strVal val="visible"/>
                                      </p:to>
                                    </p:set>
                                    <p:anim calcmode="lin" valueType="num">
                                      <p:cBhvr additive="base">
                                        <p:cTn id="13" dur="500" fill="hold"/>
                                        <p:tgtEl>
                                          <p:spTgt spid="2">
                                            <p:graphicEl>
                                              <a:dgm id="{ED39CC49-ADC3-40EE-A277-254D3ED10248}"/>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ED39CC49-ADC3-40EE-A277-254D3ED10248}"/>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4A48460D-D26B-471C-9E9A-0860A5DB5A07}"/>
                                            </p:graphicEl>
                                          </p:spTgt>
                                        </p:tgtEl>
                                        <p:attrNameLst>
                                          <p:attrName>style.visibility</p:attrName>
                                        </p:attrNameLst>
                                      </p:cBhvr>
                                      <p:to>
                                        <p:strVal val="visible"/>
                                      </p:to>
                                    </p:set>
                                    <p:anim calcmode="lin" valueType="num">
                                      <p:cBhvr additive="base">
                                        <p:cTn id="17" dur="500" fill="hold"/>
                                        <p:tgtEl>
                                          <p:spTgt spid="2">
                                            <p:graphicEl>
                                              <a:dgm id="{4A48460D-D26B-471C-9E9A-0860A5DB5A07}"/>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4A48460D-D26B-471C-9E9A-0860A5DB5A07}"/>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872EDE04-1254-4988-B459-E687B41E9A25}"/>
                                            </p:graphicEl>
                                          </p:spTgt>
                                        </p:tgtEl>
                                        <p:attrNameLst>
                                          <p:attrName>style.visibility</p:attrName>
                                        </p:attrNameLst>
                                      </p:cBhvr>
                                      <p:to>
                                        <p:strVal val="visible"/>
                                      </p:to>
                                    </p:set>
                                    <p:anim calcmode="lin" valueType="num">
                                      <p:cBhvr additive="base">
                                        <p:cTn id="23" dur="500" fill="hold"/>
                                        <p:tgtEl>
                                          <p:spTgt spid="2">
                                            <p:graphicEl>
                                              <a:dgm id="{872EDE04-1254-4988-B459-E687B41E9A25}"/>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872EDE04-1254-4988-B459-E687B41E9A25}"/>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A0EAE02E-BFEB-4F7E-968F-ECF7EEA42CD0}"/>
                                            </p:graphicEl>
                                          </p:spTgt>
                                        </p:tgtEl>
                                        <p:attrNameLst>
                                          <p:attrName>style.visibility</p:attrName>
                                        </p:attrNameLst>
                                      </p:cBhvr>
                                      <p:to>
                                        <p:strVal val="visible"/>
                                      </p:to>
                                    </p:set>
                                    <p:anim calcmode="lin" valueType="num">
                                      <p:cBhvr additive="base">
                                        <p:cTn id="27" dur="500" fill="hold"/>
                                        <p:tgtEl>
                                          <p:spTgt spid="2">
                                            <p:graphicEl>
                                              <a:dgm id="{A0EAE02E-BFEB-4F7E-968F-ECF7EEA42CD0}"/>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A0EAE02E-BFEB-4F7E-968F-ECF7EEA42CD0}"/>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8BC5BD64-F672-4CBA-813F-AAA94116BCC3}"/>
                                            </p:graphicEl>
                                          </p:spTgt>
                                        </p:tgtEl>
                                        <p:attrNameLst>
                                          <p:attrName>style.visibility</p:attrName>
                                        </p:attrNameLst>
                                      </p:cBhvr>
                                      <p:to>
                                        <p:strVal val="visible"/>
                                      </p:to>
                                    </p:set>
                                    <p:anim calcmode="lin" valueType="num">
                                      <p:cBhvr additive="base">
                                        <p:cTn id="33" dur="500" fill="hold"/>
                                        <p:tgtEl>
                                          <p:spTgt spid="2">
                                            <p:graphicEl>
                                              <a:dgm id="{8BC5BD64-F672-4CBA-813F-AAA94116BCC3}"/>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8BC5BD64-F672-4CBA-813F-AAA94116BCC3}"/>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73BEC99A-CAD0-4995-A7E1-71C9B05B1F79}"/>
                                            </p:graphicEl>
                                          </p:spTgt>
                                        </p:tgtEl>
                                        <p:attrNameLst>
                                          <p:attrName>style.visibility</p:attrName>
                                        </p:attrNameLst>
                                      </p:cBhvr>
                                      <p:to>
                                        <p:strVal val="visible"/>
                                      </p:to>
                                    </p:set>
                                    <p:anim calcmode="lin" valueType="num">
                                      <p:cBhvr additive="base">
                                        <p:cTn id="37" dur="500" fill="hold"/>
                                        <p:tgtEl>
                                          <p:spTgt spid="2">
                                            <p:graphicEl>
                                              <a:dgm id="{73BEC99A-CAD0-4995-A7E1-71C9B05B1F79}"/>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73BEC99A-CAD0-4995-A7E1-71C9B05B1F79}"/>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4F6D4F3B-279B-46FB-AACE-092306D0E893}"/>
                                            </p:graphicEl>
                                          </p:spTgt>
                                        </p:tgtEl>
                                        <p:attrNameLst>
                                          <p:attrName>style.visibility</p:attrName>
                                        </p:attrNameLst>
                                      </p:cBhvr>
                                      <p:to>
                                        <p:strVal val="visible"/>
                                      </p:to>
                                    </p:set>
                                    <p:anim calcmode="lin" valueType="num">
                                      <p:cBhvr additive="base">
                                        <p:cTn id="43" dur="500" fill="hold"/>
                                        <p:tgtEl>
                                          <p:spTgt spid="2">
                                            <p:graphicEl>
                                              <a:dgm id="{4F6D4F3B-279B-46FB-AACE-092306D0E893}"/>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4F6D4F3B-279B-46FB-AACE-092306D0E893}"/>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F3D97E4A-FDEF-4CEA-9BF3-367B09361A1E}"/>
                                            </p:graphicEl>
                                          </p:spTgt>
                                        </p:tgtEl>
                                        <p:attrNameLst>
                                          <p:attrName>style.visibility</p:attrName>
                                        </p:attrNameLst>
                                      </p:cBhvr>
                                      <p:to>
                                        <p:strVal val="visible"/>
                                      </p:to>
                                    </p:set>
                                    <p:anim calcmode="lin" valueType="num">
                                      <p:cBhvr additive="base">
                                        <p:cTn id="47" dur="500" fill="hold"/>
                                        <p:tgtEl>
                                          <p:spTgt spid="2">
                                            <p:graphicEl>
                                              <a:dgm id="{F3D97E4A-FDEF-4CEA-9BF3-367B09361A1E}"/>
                                            </p:graphic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2">
                                            <p:graphicEl>
                                              <a:dgm id="{F3D97E4A-FDEF-4CEA-9BF3-367B09361A1E}"/>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3. Phát triển công nghiệp</a:t>
            </a:r>
            <a:endParaRPr lang="en-US" sz="24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869A696-2B46-4631-84F6-A507DBB7092C}"/>
              </a:ext>
            </a:extLst>
          </p:cNvPr>
          <p:cNvSpPr/>
          <p:nvPr/>
        </p:nvSpPr>
        <p:spPr>
          <a:xfrm>
            <a:off x="6152605" y="2952390"/>
            <a:ext cx="5812971" cy="2677656"/>
          </a:xfrm>
          <a:prstGeom prst="rect">
            <a:avLst/>
          </a:prstGeom>
          <a:ln w="28575">
            <a:solidFill>
              <a:srgbClr val="92D050"/>
            </a:solidFill>
          </a:ln>
        </p:spPr>
        <p:txBody>
          <a:bodyPr wrap="square">
            <a:spAutoFit/>
          </a:bodyPr>
          <a:lstStyle/>
          <a:p>
            <a:pPr marL="342900" lvl="0" indent="-342900" algn="just">
              <a:buFontTx/>
              <a:buChar char="-"/>
            </a:pPr>
            <a:r>
              <a:rPr lang="nl-NL" sz="2400" dirty="0" smtClean="0">
                <a:latin typeface="Times New Roman" panose="02020603050405020304" pitchFamily="18" charset="0"/>
                <a:cs typeface="Times New Roman" panose="02020603050405020304" pitchFamily="18" charset="0"/>
              </a:rPr>
              <a:t>Xây dựng, phát triển các ngành công nghiệp theo hướng hiện đại, tăng hàm lượng khoa học và tỉ trọng giá trị nội địa trong sản phẩm.</a:t>
            </a:r>
          </a:p>
          <a:p>
            <a:pPr marL="342900" lvl="0" indent="-342900" algn="just">
              <a:buFontTx/>
              <a:buChar char="-"/>
            </a:pPr>
            <a:r>
              <a:rPr lang="nl-NL" sz="2400" dirty="0" smtClean="0">
                <a:latin typeface="Times New Roman" panose="02020603050405020304" pitchFamily="18" charset="0"/>
                <a:cs typeface="Times New Roman" panose="02020603050405020304" pitchFamily="18" charset="0"/>
              </a:rPr>
              <a:t>Chú trọng phát triển các ngành CN công nghệ cao, các ngành có lợi thế cạnh tranh</a:t>
            </a:r>
          </a:p>
          <a:p>
            <a:pPr marL="342900" lvl="0" indent="-342900">
              <a:buFontTx/>
              <a:buChar char="-"/>
            </a:pPr>
            <a:endParaRPr lang="en-US" sz="2400" dirty="0">
              <a:latin typeface="Times New Roman" panose="02020603050405020304" pitchFamily="18" charset="0"/>
              <a:cs typeface="Times New Roman" panose="02020603050405020304" pitchFamily="18" charset="0"/>
            </a:endParaRPr>
          </a:p>
        </p:txBody>
      </p:sp>
      <p:pic>
        <p:nvPicPr>
          <p:cNvPr id="1026" name="Picture 2" descr="Dấu ấn 17 năm Khu công nghệ cao TP HCM - VnExpr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194" y="1781085"/>
            <a:ext cx="5812967" cy="4698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061892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830997"/>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4. Phát triển nông nghiệp và kinh tế nông thôn găn với xây dựn nông thôn mới</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869A696-2B46-4631-84F6-A507DBB7092C}"/>
              </a:ext>
            </a:extLst>
          </p:cNvPr>
          <p:cNvSpPr/>
          <p:nvPr/>
        </p:nvSpPr>
        <p:spPr>
          <a:xfrm>
            <a:off x="4985646" y="3239776"/>
            <a:ext cx="7084439" cy="2677656"/>
          </a:xfrm>
          <a:prstGeom prst="rect">
            <a:avLst/>
          </a:prstGeom>
          <a:ln w="28575">
            <a:solidFill>
              <a:srgbClr val="92D050"/>
            </a:solidFill>
          </a:ln>
        </p:spPr>
        <p:txBody>
          <a:bodyPr wrap="square">
            <a:spAutoFit/>
          </a:bodyPr>
          <a:lstStyle/>
          <a:p>
            <a:pPr marL="342900" lvl="0" indent="-342900">
              <a:buFontTx/>
              <a:buChar char="-"/>
            </a:pPr>
            <a:r>
              <a:rPr lang="nl-NL" sz="2400" i="1" dirty="0" smtClean="0">
                <a:latin typeface="Times New Roman" panose="02020603050405020304" pitchFamily="18" charset="0"/>
                <a:cs typeface="Times New Roman" panose="02020603050405020304" pitchFamily="18" charset="0"/>
              </a:rPr>
              <a:t>Ứng dụng công nghệ cao, nâng cao chất lượng sản phẩm, đảm bảo vệ sinh thực phẩm...</a:t>
            </a:r>
          </a:p>
          <a:p>
            <a:pPr marL="342900" lvl="0" indent="-342900">
              <a:buFontTx/>
              <a:buChar char="-"/>
            </a:pPr>
            <a:r>
              <a:rPr lang="nl-NL" sz="2400" i="1" dirty="0" smtClean="0">
                <a:latin typeface="Times New Roman" panose="02020603050405020304" pitchFamily="18" charset="0"/>
                <a:cs typeface="Times New Roman" panose="02020603050405020304" pitchFamily="18" charset="0"/>
              </a:rPr>
              <a:t>Có chính sách phù hợp để tích tụ, tập trung ruộng đất, thu hút các nguồn lực phát triển nông nghiệp</a:t>
            </a:r>
          </a:p>
          <a:p>
            <a:pPr marL="342900" lvl="0" indent="-342900">
              <a:buFontTx/>
              <a:buChar char="-"/>
            </a:pPr>
            <a:r>
              <a:rPr lang="nl-NL" sz="2400" i="1" dirty="0" smtClean="0">
                <a:latin typeface="Times New Roman" panose="02020603050405020304" pitchFamily="18" charset="0"/>
                <a:cs typeface="Times New Roman" panose="02020603050405020304" pitchFamily="18" charset="0"/>
              </a:rPr>
              <a:t>Phát triển các hình thức hợp tác, liên kết, hình thành các vùng nguyên liệu gắn với chế biến và tiêu thụ</a:t>
            </a:r>
          </a:p>
          <a:p>
            <a:pPr marL="342900" lvl="0" indent="-342900">
              <a:buFontTx/>
              <a:buChar char="-"/>
            </a:pPr>
            <a:endParaRPr lang="en-US" sz="2400" dirty="0">
              <a:latin typeface="Times New Roman" panose="02020603050405020304" pitchFamily="18" charset="0"/>
              <a:cs typeface="Times New Roman" panose="02020603050405020304" pitchFamily="18" charset="0"/>
            </a:endParaRPr>
          </a:p>
        </p:txBody>
      </p:sp>
      <p:pic>
        <p:nvPicPr>
          <p:cNvPr id="2050" name="Picture 2" descr="Tháo gỡ điểm nghẽn để xây dựng nông thôn mới bền vữ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817" y="1781086"/>
            <a:ext cx="4702629" cy="3888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1410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5. Phát triển khu vực dịch vụ</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869A696-2B46-4631-84F6-A507DBB7092C}"/>
              </a:ext>
            </a:extLst>
          </p:cNvPr>
          <p:cNvSpPr/>
          <p:nvPr/>
        </p:nvSpPr>
        <p:spPr>
          <a:xfrm>
            <a:off x="4985646" y="3239776"/>
            <a:ext cx="7084439" cy="2677656"/>
          </a:xfrm>
          <a:prstGeom prst="rect">
            <a:avLst/>
          </a:prstGeom>
          <a:ln w="28575">
            <a:solidFill>
              <a:srgbClr val="92D050"/>
            </a:solidFill>
          </a:ln>
        </p:spPr>
        <p:txBody>
          <a:bodyPr wrap="square">
            <a:spAutoFit/>
          </a:bodyPr>
          <a:lstStyle/>
          <a:p>
            <a:pPr marL="342900" lvl="0" indent="-342900">
              <a:buFontTx/>
              <a:buChar char="-"/>
            </a:pPr>
            <a:r>
              <a:rPr lang="nl-NL" sz="2400" dirty="0" smtClean="0">
                <a:latin typeface="Times New Roman" panose="02020603050405020304" pitchFamily="18" charset="0"/>
                <a:cs typeface="Times New Roman" panose="02020603050405020304" pitchFamily="18" charset="0"/>
              </a:rPr>
              <a:t>Phát triển một số ngành dịch vụ có lợi thế, có hàm lượn tri thức và công nghệ cao: du lịch, dịch vụ kỹ thuật dầu khí, hàng không...</a:t>
            </a:r>
          </a:p>
          <a:p>
            <a:pPr marL="342900" lvl="0" indent="-342900">
              <a:buFontTx/>
              <a:buChar char="-"/>
            </a:pPr>
            <a:r>
              <a:rPr lang="nl-NL" sz="2400" dirty="0" smtClean="0">
                <a:latin typeface="Times New Roman" panose="02020603050405020304" pitchFamily="18" charset="0"/>
                <a:cs typeface="Times New Roman" panose="02020603050405020304" pitchFamily="18" charset="0"/>
              </a:rPr>
              <a:t>Mở rộng các dịch vụ có giá trị gia tăng cao...</a:t>
            </a:r>
          </a:p>
          <a:p>
            <a:pPr marL="342900" lvl="0" indent="-342900">
              <a:buFontTx/>
              <a:buChar char="-"/>
            </a:pPr>
            <a:r>
              <a:rPr lang="nl-NL" sz="2400" dirty="0" smtClean="0">
                <a:latin typeface="Times New Roman" panose="02020603050405020304" pitchFamily="18" charset="0"/>
                <a:cs typeface="Times New Roman" panose="02020603050405020304" pitchFamily="18" charset="0"/>
              </a:rPr>
              <a:t>Đổi mới và hoàn thiện cơ chế, chính sách giá dịch vụ...</a:t>
            </a:r>
          </a:p>
          <a:p>
            <a:pPr marL="342900" lvl="0" indent="-342900">
              <a:buFontTx/>
              <a:buChar char="-"/>
            </a:pPr>
            <a:endParaRPr lang="en-US" sz="2400" dirty="0">
              <a:latin typeface="Times New Roman" panose="02020603050405020304" pitchFamily="18" charset="0"/>
              <a:cs typeface="Times New Roman" panose="02020603050405020304" pitchFamily="18" charset="0"/>
            </a:endParaRPr>
          </a:p>
        </p:txBody>
      </p:sp>
      <p:pic>
        <p:nvPicPr>
          <p:cNvPr id="3074" name="Picture 2" descr="Phê duyệt Đề án cơ cấu lại ngành dịch vụ 2020, định hướng 20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146" y="2468107"/>
            <a:ext cx="4597048" cy="3919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61553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6. Phát triển kinh tế biển</a:t>
            </a:r>
            <a:endParaRPr lang="en-US" sz="2400" dirty="0">
              <a:latin typeface="Times New Roman" panose="02020603050405020304" pitchFamily="18" charset="0"/>
              <a:cs typeface="Times New Roman" panose="02020603050405020304" pitchFamily="18" charset="0"/>
            </a:endParaRPr>
          </a:p>
        </p:txBody>
      </p:sp>
      <p:pic>
        <p:nvPicPr>
          <p:cNvPr id="4098" name="Picture 2" descr="Bộ Tài nguyên và Môi trường - Bản t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34" y="2011918"/>
            <a:ext cx="5422265" cy="4415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77306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7. Phát triển kinh tế vùng, liên vùng...</a:t>
            </a:r>
            <a:endParaRPr lang="en-US" sz="2400" dirty="0">
              <a:latin typeface="Times New Roman" panose="02020603050405020304" pitchFamily="18" charset="0"/>
              <a:cs typeface="Times New Roman" panose="02020603050405020304" pitchFamily="18" charset="0"/>
            </a:endParaRPr>
          </a:p>
        </p:txBody>
      </p:sp>
      <p:pic>
        <p:nvPicPr>
          <p:cNvPr id="4" name="Picture 2" descr="https://media.moitruongvadothi.vn/thumb_x800x/2020/06/23/9779/1592883521-qh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08177"/>
            <a:ext cx="5812971" cy="5145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405975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thể</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830997"/>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1. Tiếp tục thống nhất nhận thức về KTTT định hướng XHCN</a:t>
            </a:r>
            <a:endParaRPr lang="en-US" sz="2400" dirty="0">
              <a:latin typeface="Times New Roman" panose="02020603050405020304" pitchFamily="18" charset="0"/>
              <a:cs typeface="Times New Roman" panose="02020603050405020304" pitchFamily="18" charset="0"/>
            </a:endParaRPr>
          </a:p>
        </p:txBody>
      </p:sp>
      <p:pic>
        <p:nvPicPr>
          <p:cNvPr id="5" name="Picture 2" descr="Phát triển nền kinh tế thị trường định hướng XHCN: Sự sáng tạo của Đảng Cộng sản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662" y="1781086"/>
            <a:ext cx="5675811" cy="448627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F869A696-2B46-4631-84F6-A507DBB7092C}"/>
              </a:ext>
            </a:extLst>
          </p:cNvPr>
          <p:cNvSpPr/>
          <p:nvPr/>
        </p:nvSpPr>
        <p:spPr>
          <a:xfrm>
            <a:off x="6082931" y="3174458"/>
            <a:ext cx="6074246" cy="3046988"/>
          </a:xfrm>
          <a:prstGeom prst="rect">
            <a:avLst/>
          </a:prstGeom>
          <a:ln w="28575">
            <a:solidFill>
              <a:srgbClr val="92D050"/>
            </a:solidFill>
          </a:ln>
        </p:spPr>
        <p:txBody>
          <a:bodyPr wrap="square">
            <a:spAutoFit/>
          </a:bodyPr>
          <a:lstStyle/>
          <a:p>
            <a:pPr lvl="0" algn="just"/>
            <a:r>
              <a:rPr lang="en-US" sz="2400" dirty="0" err="1">
                <a:solidFill>
                  <a:srgbClr val="000099"/>
                </a:solidFill>
                <a:latin typeface="Times New Roman" panose="02020603050405020304" pitchFamily="18" charset="0"/>
                <a:cs typeface="Times New Roman" panose="02020603050405020304" pitchFamily="18" charset="0"/>
              </a:rPr>
              <a:t>Là</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nền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kinh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vận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hành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đầy</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đủ</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đồng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bộ</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theo</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các</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quy</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luật</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của</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kinh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thị</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smtClean="0">
                <a:solidFill>
                  <a:srgbClr val="000099"/>
                </a:solidFill>
                <a:latin typeface="Times New Roman" panose="02020603050405020304" pitchFamily="18" charset="0"/>
                <a:cs typeface="Times New Roman" panose="02020603050405020304" pitchFamily="18" charset="0"/>
              </a:rPr>
              <a:t>trường</a:t>
            </a:r>
            <a:r>
              <a:rPr lang="en-US" sz="2400" dirty="0" smtClean="0">
                <a:solidFill>
                  <a:srgbClr val="000099"/>
                </a:solidFill>
                <a:latin typeface="Times New Roman" panose="02020603050405020304" pitchFamily="18" charset="0"/>
                <a:cs typeface="Times New Roman" panose="02020603050405020304" pitchFamily="18" charset="0"/>
              </a:rPr>
              <a:t>; </a:t>
            </a:r>
            <a:r>
              <a:rPr lang="en-US" sz="2400" dirty="0" err="1" smtClean="0">
                <a:solidFill>
                  <a:srgbClr val="000099"/>
                </a:solidFill>
                <a:latin typeface="Times New Roman" panose="02020603050405020304" pitchFamily="18" charset="0"/>
                <a:cs typeface="Times New Roman" panose="02020603050405020304" pitchFamily="18" charset="0"/>
              </a:rPr>
              <a:t>Đồng</a:t>
            </a:r>
            <a:r>
              <a:rPr lang="en-US" sz="2400" dirty="0" smtClean="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thời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bảo</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đảm</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định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hướng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xã</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hội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chủ</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smtClean="0">
                <a:solidFill>
                  <a:srgbClr val="000099"/>
                </a:solidFill>
                <a:latin typeface="Times New Roman" panose="02020603050405020304" pitchFamily="18" charset="0"/>
                <a:cs typeface="Times New Roman" panose="02020603050405020304" pitchFamily="18" charset="0"/>
              </a:rPr>
              <a:t>nghĩa</a:t>
            </a:r>
            <a:r>
              <a:rPr lang="en-US" sz="2400" dirty="0" smtClean="0">
                <a:solidFill>
                  <a:srgbClr val="000099"/>
                </a:solidFill>
                <a:latin typeface="Times New Roman" panose="02020603050405020304" pitchFamily="18" charset="0"/>
                <a:cs typeface="Times New Roman" panose="02020603050405020304" pitchFamily="18" charset="0"/>
              </a:rPr>
              <a:t>; </a:t>
            </a:r>
            <a:r>
              <a:rPr lang="en-US" sz="2400" dirty="0" err="1" smtClean="0">
                <a:solidFill>
                  <a:srgbClr val="000099"/>
                </a:solidFill>
                <a:latin typeface="Times New Roman" panose="02020603050405020304" pitchFamily="18" charset="0"/>
                <a:cs typeface="Times New Roman" panose="02020603050405020304" pitchFamily="18" charset="0"/>
              </a:rPr>
              <a:t>Nền</a:t>
            </a:r>
            <a:r>
              <a:rPr lang="en-US" sz="2400" dirty="0" smtClean="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kinh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thị</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trường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hiện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đại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và</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hội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nhập</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quốc</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Có</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sự</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quản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lý</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của</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Nhà</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nước</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pháp</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quyền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xã</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hội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chủ</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nghĩa</a:t>
            </a:r>
            <a:r>
              <a:rPr lang="en-US" sz="2400" dirty="0">
                <a:solidFill>
                  <a:srgbClr val="000099"/>
                </a:solidFill>
                <a:latin typeface="Times New Roman" panose="02020603050405020304" pitchFamily="18" charset="0"/>
                <a:cs typeface="Times New Roman" panose="02020603050405020304" pitchFamily="18" charset="0"/>
              </a:rPr>
              <a:t>, do </a:t>
            </a:r>
            <a:r>
              <a:rPr lang="en-US" sz="2400" dirty="0" err="1">
                <a:solidFill>
                  <a:srgbClr val="000099"/>
                </a:solidFill>
                <a:latin typeface="Times New Roman" panose="02020603050405020304" pitchFamily="18" charset="0"/>
                <a:cs typeface="Times New Roman" panose="02020603050405020304" pitchFamily="18" charset="0"/>
              </a:rPr>
              <a:t>Đảng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Cộng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sản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Việt</a:t>
            </a:r>
            <a:r>
              <a:rPr lang="en-US" sz="2400" dirty="0">
                <a:solidFill>
                  <a:srgbClr val="000099"/>
                </a:solidFill>
                <a:latin typeface="Times New Roman" panose="02020603050405020304" pitchFamily="18" charset="0"/>
                <a:cs typeface="Times New Roman" panose="02020603050405020304" pitchFamily="18" charset="0"/>
              </a:rPr>
              <a:t> Nam </a:t>
            </a:r>
            <a:r>
              <a:rPr lang="en-US" sz="2400" dirty="0" err="1">
                <a:solidFill>
                  <a:srgbClr val="000099"/>
                </a:solidFill>
                <a:latin typeface="Times New Roman" panose="02020603050405020304" pitchFamily="18" charset="0"/>
                <a:cs typeface="Times New Roman" panose="02020603050405020304" pitchFamily="18" charset="0"/>
              </a:rPr>
              <a:t>lãnh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đạo</a:t>
            </a:r>
            <a:endParaRPr lang="en-US" sz="2400" dirty="0">
              <a:solidFill>
                <a:srgbClr val="000099"/>
              </a:solidFill>
              <a:latin typeface="Times New Roman" panose="02020603050405020304" pitchFamily="18" charset="0"/>
              <a:cs typeface="Times New Roman" panose="02020603050405020304" pitchFamily="18" charset="0"/>
            </a:endParaRPr>
          </a:p>
          <a:p>
            <a:pPr lvl="0"/>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47760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48194" y="1825625"/>
            <a:ext cx="5771606" cy="4104912"/>
          </a:xfrm>
        </p:spPr>
        <p:txBody>
          <a:bodyPr>
            <a:normAutofit/>
          </a:bodyPr>
          <a:lstStyle/>
          <a:p>
            <a:pPr algn="just"/>
            <a:r>
              <a:rPr lang="nl-NL" sz="2400" dirty="0">
                <a:latin typeface="Times New Roman" panose="02020603050405020304" pitchFamily="18" charset="0"/>
                <a:ea typeface="Times New Roman" panose="02020603050405020304" pitchFamily="18" charset="0"/>
              </a:rPr>
              <a:t>Quan hệ sản xuất tiến bộ phù hợp với trình độ phát triển của lực lượng sản xuất</a:t>
            </a:r>
            <a:endParaRPr lang="en-US" sz="2400" dirty="0"/>
          </a:p>
          <a:p>
            <a:pPr algn="just"/>
            <a:r>
              <a:rPr lang="nl-NL" sz="2400" dirty="0">
                <a:latin typeface="Times New Roman" panose="02020603050405020304" pitchFamily="18" charset="0"/>
                <a:ea typeface="Times New Roman" panose="02020603050405020304" pitchFamily="18" charset="0"/>
              </a:rPr>
              <a:t>Có nhiều hình thức sở hữu, nhiều thành phần kinh tế, trong đó kinh tế nhà nước giữ vai trò chủ đạo, kinh tế tư nhân là một động lực quan trọng của nền kinh </a:t>
            </a:r>
            <a:r>
              <a:rPr lang="nl-NL" sz="2400" dirty="0" smtClean="0">
                <a:latin typeface="Times New Roman" panose="02020603050405020304" pitchFamily="18" charset="0"/>
                <a:ea typeface="Times New Roman" panose="02020603050405020304" pitchFamily="18" charset="0"/>
              </a:rPr>
              <a:t>tế</a:t>
            </a:r>
          </a:p>
          <a:p>
            <a:pPr lvl="0" algn="just"/>
            <a:r>
              <a:rPr lang="nl-NL" sz="2400" dirty="0">
                <a:latin typeface="Times New Roman" panose="02020603050405020304" pitchFamily="18" charset="0"/>
                <a:ea typeface="Times New Roman" panose="02020603050405020304" pitchFamily="18" charset="0"/>
                <a:cs typeface="Times New Roman" panose="02020603050405020304" pitchFamily="18" charset="0"/>
              </a:rPr>
              <a:t>Nhà nước đóng vai trò định hướng, xây dựng và hoàn thiện thể chế kinh tế, tạo môi trường cạnh tranh bình đẳng, minh bạch và lành mạnh</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nl-NL" sz="2400" dirty="0" smtClean="0">
              <a:latin typeface="Times New Roman" panose="02020603050405020304" pitchFamily="18" charset="0"/>
              <a:ea typeface="Times New Roman" panose="02020603050405020304" pitchFamily="18" charset="0"/>
            </a:endParaRPr>
          </a:p>
          <a:p>
            <a:pPr marL="0" indent="0" algn="just">
              <a:buNone/>
            </a:pPr>
            <a:endParaRPr lang="en-US" dirty="0"/>
          </a:p>
          <a:p>
            <a:pPr algn="just"/>
            <a:endParaRPr lang="en-US" dirty="0"/>
          </a:p>
          <a:p>
            <a:endParaRPr lang="vi-VN" dirty="0"/>
          </a:p>
        </p:txBody>
      </p:sp>
      <p:sp>
        <p:nvSpPr>
          <p:cNvPr id="4" name="Content Placeholder 3"/>
          <p:cNvSpPr>
            <a:spLocks noGrp="1"/>
          </p:cNvSpPr>
          <p:nvPr>
            <p:ph sz="half" idx="2"/>
          </p:nvPr>
        </p:nvSpPr>
        <p:spPr/>
        <p:txBody>
          <a:bodyPr>
            <a:normAutofit/>
          </a:bodyPr>
          <a:lstStyle/>
          <a:p>
            <a:endParaRPr lang="en-US"/>
          </a:p>
        </p:txBody>
      </p:sp>
      <p:pic>
        <p:nvPicPr>
          <p:cNvPr id="1026" name="Picture 2" descr="Tái cơ cấu kinh tế Nhà nước thế nào để hiệu quả?"/>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1920240"/>
            <a:ext cx="5701937" cy="4256723"/>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285874"/>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141185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thể</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00329"/>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2</a:t>
            </a:r>
            <a:r>
              <a:rPr lang="nl-NL" sz="2400" i="1" dirty="0" smtClean="0">
                <a:latin typeface="Times New Roman" panose="02020603050405020304" pitchFamily="18" charset="0"/>
                <a:cs typeface="Times New Roman" panose="02020603050405020304" pitchFamily="18" charset="0"/>
              </a:rPr>
              <a:t>. Tiếp tục hoàn thiện thể chế sở hữu, phát triển các thành phần kinh tế, các loại hình doanh nghiệp</a:t>
            </a:r>
            <a:endParaRPr lang="en-US"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6152616" y="3579226"/>
            <a:ext cx="5669270" cy="1200329"/>
          </a:xfrm>
          <a:prstGeom prst="rect">
            <a:avLst/>
          </a:prstGeom>
          <a:noFill/>
        </p:spPr>
        <p:txBody>
          <a:bodyPr wrap="square" rtlCol="0">
            <a:spAutoFit/>
          </a:bodyPr>
          <a:lstStyle/>
          <a:p>
            <a:pPr algn="just"/>
            <a:r>
              <a:rPr lang="en-US" sz="2400" dirty="0" smtClean="0">
                <a:solidFill>
                  <a:srgbClr val="660066"/>
                </a:solidFill>
                <a:latin typeface="+mj-lt"/>
              </a:rPr>
              <a:t>	</a:t>
            </a:r>
            <a:r>
              <a:rPr lang="vi-VN" sz="2400" dirty="0" smtClean="0">
                <a:solidFill>
                  <a:srgbClr val="660066"/>
                </a:solidFill>
                <a:latin typeface="+mj-lt"/>
              </a:rPr>
              <a:t>Thể </a:t>
            </a:r>
            <a:r>
              <a:rPr lang="vi-VN" sz="2400" dirty="0">
                <a:solidFill>
                  <a:srgbClr val="660066"/>
                </a:solidFill>
                <a:latin typeface="+mj-lt"/>
              </a:rPr>
              <a:t>chế hoá đầy đủ quyền sở hữu tài sản của Nhà nước, tổ chức và cá nhân đã được quy định trong Hiến pháp năm 2013</a:t>
            </a:r>
            <a:endParaRPr lang="en-US" sz="2400" dirty="0">
              <a:latin typeface="+mj-lt"/>
            </a:endParaRPr>
          </a:p>
        </p:txBody>
      </p:sp>
      <p:pic>
        <p:nvPicPr>
          <p:cNvPr id="9" name="Picture 2" descr="Thiên đường xanh Đà Lạ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 y="1673495"/>
            <a:ext cx="4840606" cy="5043482"/>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2"/>
          <p:cNvSpPr txBox="1">
            <a:spLocks/>
          </p:cNvSpPr>
          <p:nvPr/>
        </p:nvSpPr>
        <p:spPr>
          <a:xfrm>
            <a:off x="5630091" y="4950823"/>
            <a:ext cx="6426926" cy="1907177"/>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vi-VN" sz="8800" dirty="0" smtClean="0">
                <a:solidFill>
                  <a:srgbClr val="FF0000"/>
                </a:solidFill>
                <a:latin typeface="+mj-lt"/>
              </a:rPr>
              <a:t>Điều 53</a:t>
            </a:r>
            <a:r>
              <a:rPr lang="vi-VN" sz="8800" dirty="0" smtClean="0">
                <a:latin typeface="+mj-lt"/>
              </a:rPr>
              <a:t>: Đất đai, tài nguyên nước, tài nguyên khoáng sản, nguồn lợi ở vùng biển, vùng trời, tài nguyên thiên nhiên khác và các tài sản do Nhà nước đầu tư, quản lý là tài sản công thuộc sở hữu toàn dân do Nhà nước đại diện chủ sở hữu và thống nhất quản lý</a:t>
            </a:r>
          </a:p>
          <a:p>
            <a:pPr marL="0" indent="0" algn="just">
              <a:buFont typeface="Arial" panose="020B0604020202020204" pitchFamily="34" charset="0"/>
              <a:buNone/>
            </a:pPr>
            <a:r>
              <a:rPr lang="vi-VN" dirty="0" smtClean="0">
                <a:latin typeface="+mj-lt"/>
              </a:rPr>
              <a:t/>
            </a:r>
            <a:br>
              <a:rPr lang="vi-VN" dirty="0" smtClean="0">
                <a:latin typeface="+mj-lt"/>
              </a:rPr>
            </a:br>
            <a:endParaRPr lang="vi-VN" dirty="0">
              <a:latin typeface="+mj-lt"/>
            </a:endParaRPr>
          </a:p>
        </p:txBody>
      </p:sp>
    </p:spTree>
    <p:extLst>
      <p:ext uri="{BB962C8B-B14F-4D97-AF65-F5344CB8AC3E}">
        <p14:creationId xmlns:p14="http://schemas.microsoft.com/office/powerpoint/2010/main" val="383058289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a:r>
              <a:rPr lang="en-US" sz="2800" b="1" dirty="0">
                <a:solidFill>
                  <a:schemeClr val="bg1"/>
                </a:solidFill>
              </a:rPr>
              <a:t/>
            </a:r>
            <a:br>
              <a:rPr lang="en-US" sz="2800" b="1" dirty="0">
                <a:solidFill>
                  <a:schemeClr val="bg1"/>
                </a:solidFill>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p:txBody>
          <a:bodyPr/>
          <a:lstStyle/>
          <a:p>
            <a:pPr indent="457200" algn="just">
              <a:lnSpc>
                <a:spcPts val="2100"/>
              </a:lnSpc>
            </a:pPr>
            <a:r>
              <a:rPr lang="en-US"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smtClean="0">
                <a:solidFill>
                  <a:srgbClr val="660066"/>
                </a:solidFill>
                <a:latin typeface="Times New Roman" panose="02020603050405020304" pitchFamily="18" charset="0"/>
                <a:cs typeface="Times New Roman" panose="02020603050405020304" pitchFamily="18" charset="0"/>
              </a:rPr>
              <a:t>Đối</a:t>
            </a:r>
            <a:r>
              <a:rPr lang="en-US" sz="2400"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doanh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nghiệp</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nhà</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nước</a:t>
            </a:r>
            <a:r>
              <a:rPr lang="en-US" sz="2400" i="1" dirty="0">
                <a:solidFill>
                  <a:srgbClr val="660066"/>
                </a:solidFill>
                <a:latin typeface="Times New Roman" panose="02020603050405020304" pitchFamily="18" charset="0"/>
                <a:cs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Đẩy mạnh đổi mới, sắp xếp và nâng cao hiệu quả kinh doanh của doanh nghiệp nhà nước.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pic>
        <p:nvPicPr>
          <p:cNvPr id="5" name="Picture 9" descr="http://img.giaoduc.net.vn/w801/Uploaded/2018/wpxlzdjwp/2015_11_11/tapdoannhanuoc_giaoducnetvn_1.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648994" y="1825624"/>
            <a:ext cx="5120640" cy="4940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Káº¿t quáº£ hÃ¬nh áº£nh cho ÄÆ°á»ng sáº¯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0343" y="3623128"/>
            <a:ext cx="4114800" cy="3051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285874"/>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88969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6195C46-7642-4CF0-AF37-FDBE247D8C29}" type="slidenum">
              <a:rPr lang="en-US" altLang="vi-VN"/>
              <a:pPr eaLnBrk="1" hangingPunct="1"/>
              <a:t>43</a:t>
            </a:fld>
            <a:endParaRPr lang="en-US" altLang="vi-VN"/>
          </a:p>
        </p:txBody>
      </p:sp>
      <p:grpSp>
        <p:nvGrpSpPr>
          <p:cNvPr id="34819" name="Group 2"/>
          <p:cNvGrpSpPr>
            <a:grpSpLocks/>
          </p:cNvGrpSpPr>
          <p:nvPr/>
        </p:nvGrpSpPr>
        <p:grpSpPr bwMode="auto">
          <a:xfrm>
            <a:off x="1463040" y="1515291"/>
            <a:ext cx="9689555" cy="973912"/>
            <a:chOff x="705951" y="1982327"/>
            <a:chExt cx="7823686" cy="1758975"/>
          </a:xfrm>
        </p:grpSpPr>
        <p:sp>
          <p:nvSpPr>
            <p:cNvPr id="4" name="Rounded Rectangle 3"/>
            <p:cNvSpPr/>
            <p:nvPr/>
          </p:nvSpPr>
          <p:spPr>
            <a:xfrm>
              <a:off x="705951" y="1982327"/>
              <a:ext cx="7823686" cy="1758975"/>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5" name="Rounded Rectangle 4"/>
            <p:cNvSpPr/>
            <p:nvPr/>
          </p:nvSpPr>
          <p:spPr>
            <a:xfrm>
              <a:off x="813960" y="2006568"/>
              <a:ext cx="6790576" cy="908719"/>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8100" tIns="25400" rIns="38100" bIns="25400" spcCol="1270" anchor="ctr"/>
            <a:lstStyle/>
            <a:p>
              <a:pPr algn="ctr" defTabSz="889000">
                <a:lnSpc>
                  <a:spcPct val="90000"/>
                </a:lnSpc>
                <a:spcAft>
                  <a:spcPct val="35000"/>
                </a:spcAft>
                <a:defRPr/>
              </a:pPr>
              <a:r>
                <a:rPr lang="en-US" sz="2400" b="1" i="1" dirty="0" smtClean="0">
                  <a:solidFill>
                    <a:srgbClr val="660066"/>
                  </a:solidFill>
                  <a:latin typeface="Times New Roman" panose="02020603050405020304" pitchFamily="18" charset="0"/>
                  <a:cs typeface="Times New Roman" panose="02020603050405020304" pitchFamily="18" charset="0"/>
                </a:rPr>
                <a:t/>
              </a:r>
              <a:br>
                <a:rPr lang="en-US" sz="2400" b="1" i="1" dirty="0" smtClean="0">
                  <a:solidFill>
                    <a:srgbClr val="660066"/>
                  </a:solidFill>
                  <a:latin typeface="Times New Roman" panose="02020603050405020304" pitchFamily="18" charset="0"/>
                  <a:cs typeface="Times New Roman" panose="02020603050405020304" pitchFamily="18" charset="0"/>
                </a:rPr>
              </a:br>
              <a:r>
                <a:rPr lang="en-US" sz="2400" b="1" i="1" dirty="0" err="1" smtClean="0">
                  <a:solidFill>
                    <a:srgbClr val="660066"/>
                  </a:solidFill>
                  <a:latin typeface="Times New Roman" panose="02020603050405020304" pitchFamily="18" charset="0"/>
                  <a:cs typeface="Times New Roman" panose="02020603050405020304" pitchFamily="18" charset="0"/>
                </a:rPr>
                <a:t>Đối</a:t>
              </a:r>
              <a:r>
                <a:rPr lang="en-US" sz="2400"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kinh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tế</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tập</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Nhà</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nước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có</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cơ</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chế</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chính</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sách</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hỗ</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trợ</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tiếp</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cận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nguồn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vốn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đào</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tạo</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nguồn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nhân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lực</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chuyển</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giao</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kỹ</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thuật</a:t>
              </a:r>
              <a:r>
                <a:rPr lang="en-US" sz="2400" dirty="0" smtClean="0">
                  <a:solidFill>
                    <a:srgbClr val="660066"/>
                  </a:solidFill>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grpSp>
      <p:pic>
        <p:nvPicPr>
          <p:cNvPr id="2050" name="Picture 2" descr="Kết quả hình ảnh cho kinh tế tap th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742" y="2853691"/>
            <a:ext cx="5213259" cy="350265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ết quả hình ảnh cho kinh tế tap th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6820" y="2853691"/>
            <a:ext cx="4295775" cy="3502659"/>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285874"/>
          </a:xfrm>
          <a:prstGeom prst="rect">
            <a:avLst/>
          </a:prstGeom>
          <a:ln w="28575">
            <a:solidFill>
              <a:srgbClr val="FF000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699598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18712"/>
            <a:ext cx="10515600" cy="1325563"/>
          </a:xfrm>
        </p:spPr>
        <p:txBody>
          <a:bodyPr>
            <a:normAutofit fontScale="90000"/>
          </a:bodyPr>
          <a:lstStyle/>
          <a:p>
            <a:r>
              <a:rPr lang="en-US" sz="2400" b="1" i="1" dirty="0" err="1">
                <a:solidFill>
                  <a:srgbClr val="660066"/>
                </a:solidFill>
                <a:latin typeface="Times New Roman" panose="02020603050405020304" pitchFamily="18" charset="0"/>
                <a:cs typeface="Times New Roman" panose="02020603050405020304" pitchFamily="18" charset="0"/>
              </a:rPr>
              <a:t>Đối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kinh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tế</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tư</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nhân</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nl-NL" sz="2700" dirty="0">
                <a:latin typeface="Times New Roman" panose="02020603050405020304" pitchFamily="18" charset="0"/>
                <a:cs typeface="Times New Roman" panose="02020603050405020304" pitchFamily="18" charset="0"/>
              </a:rPr>
              <a:t>Hoàn thiện cơ chế, chính sách khuyến khích, tạo thuận lợi phát triển mạnh </a:t>
            </a:r>
            <a:r>
              <a:rPr lang="nl-NL" sz="2700" i="1" dirty="0">
                <a:latin typeface="Times New Roman" panose="02020603050405020304" pitchFamily="18" charset="0"/>
                <a:cs typeface="Times New Roman" panose="02020603050405020304" pitchFamily="18" charset="0"/>
              </a:rPr>
              <a:t>kinh tế tư nhân</a:t>
            </a:r>
            <a:r>
              <a:rPr lang="nl-NL" sz="2700" dirty="0">
                <a:latin typeface="Times New Roman" panose="02020603050405020304" pitchFamily="18" charset="0"/>
                <a:cs typeface="Times New Roman" panose="02020603050405020304" pitchFamily="18" charset="0"/>
              </a:rPr>
              <a:t> ở hầu hết các ngành và lĩnh vực kinh tế</a:t>
            </a:r>
            <a:r>
              <a:rPr lang="en-US" sz="2700" dirty="0">
                <a:solidFill>
                  <a:srgbClr val="660066"/>
                </a:solidFill>
                <a:latin typeface="Times New Roman" panose="02020603050405020304" pitchFamily="18" charset="0"/>
                <a:cs typeface="Times New Roman" panose="02020603050405020304" pitchFamily="18" charset="0"/>
              </a:rPr>
              <a:t/>
            </a:r>
            <a:br>
              <a:rPr lang="en-US" sz="2700" dirty="0">
                <a:solidFill>
                  <a:srgbClr val="660066"/>
                </a:solidFill>
                <a:latin typeface="Times New Roman" panose="02020603050405020304" pitchFamily="18" charset="0"/>
                <a:cs typeface="Times New Roman" panose="02020603050405020304" pitchFamily="18" charset="0"/>
              </a:rPr>
            </a:br>
            <a:endParaRPr lang="en-US" sz="2700" dirty="0">
              <a:latin typeface="Times New Roman" panose="02020603050405020304" pitchFamily="18" charset="0"/>
              <a:cs typeface="Times New Roman" panose="02020603050405020304" pitchFamily="18" charset="0"/>
            </a:endParaRPr>
          </a:p>
        </p:txBody>
      </p:sp>
      <p:pic>
        <p:nvPicPr>
          <p:cNvPr id="5" name="Picture 9" descr="Káº¿t quáº£ hÃ¬nh áº£nh cho kinh te tu nhan"/>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60375" y="2506175"/>
            <a:ext cx="4963886" cy="406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AutoShape 4" descr="Kinh tế tư nhân Việt Nam: Động lực phát triển và những kỳ vọng m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2" name="Picture 6" descr="Kinh tế tư nhân Việt Nam: Động lực phát triển và những kỳ vọng mới"/>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533606" y="2833667"/>
            <a:ext cx="4820194" cy="3867578"/>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025497"/>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04359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05651"/>
            <a:ext cx="10515600" cy="1325563"/>
          </a:xfrm>
        </p:spPr>
        <p:txBody>
          <a:bodyPr>
            <a:normAutofit fontScale="90000"/>
          </a:bodyPr>
          <a:lstStyle/>
          <a:p>
            <a:r>
              <a:rPr lang="en-US" sz="2400"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smtClean="0">
                <a:solidFill>
                  <a:srgbClr val="660066"/>
                </a:solidFill>
                <a:latin typeface="Times New Roman" panose="02020603050405020304" pitchFamily="18" charset="0"/>
                <a:cs typeface="Times New Roman" panose="02020603050405020304" pitchFamily="18" charset="0"/>
              </a:rPr>
              <a:t>Đối</a:t>
            </a:r>
            <a:r>
              <a:rPr lang="en-US" sz="2400"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thành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phần</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kinh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tế</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có</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vốn</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đầu</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tư</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nước</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ngoà</a:t>
            </a:r>
            <a:r>
              <a:rPr lang="en-US" sz="2400" i="1"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Nâng</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cao</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hiệu</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quả</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thu</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hút</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đầu</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tư</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trực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tiếp</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của</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nước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ngoài</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có</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chính</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sách</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ưu</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đãi</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đối</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với</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các</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dự</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án</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đầu</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tư</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nước</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ngoài</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có</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trình</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độ</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quản</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lý</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và</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công</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nghệ</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hiện</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đại</a:t>
            </a:r>
            <a:r>
              <a:rPr lang="en-US" sz="2400" dirty="0" smtClean="0">
                <a:solidFill>
                  <a:srgbClr val="660066"/>
                </a:solidFill>
                <a:latin typeface="Times New Roman" panose="02020603050405020304" pitchFamily="18" charset="0"/>
                <a:cs typeface="Times New Roman" panose="02020603050405020304" pitchFamily="18" charset="0"/>
              </a:rPr>
              <a:t>…</a:t>
            </a:r>
            <a:r>
              <a:rPr lang="en-US" sz="2400" dirty="0">
                <a:solidFill>
                  <a:srgbClr val="660066"/>
                </a:solidFill>
              </a:rPr>
              <a:t/>
            </a:r>
            <a:br>
              <a:rPr lang="en-US" sz="2400" dirty="0">
                <a:solidFill>
                  <a:srgbClr val="660066"/>
                </a:solidFill>
              </a:rPr>
            </a:br>
            <a:endParaRPr lang="en-US" sz="2400" dirty="0">
              <a:latin typeface="Times New Roman" panose="02020603050405020304" pitchFamily="18" charset="0"/>
              <a:cs typeface="Times New Roman" panose="02020603050405020304" pitchFamily="18" charset="0"/>
            </a:endParaRPr>
          </a:p>
        </p:txBody>
      </p:sp>
      <p:pic>
        <p:nvPicPr>
          <p:cNvPr id="5122" name="Picture 2" descr="Coca-cola từ liên doanh thành 100% vốn nước ngoài"/>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746760" y="2578961"/>
            <a:ext cx="4987834" cy="414840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op 5 công ty nước ngoài lớn nhất tại Việt Nam - Toplist.vn"/>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72200" y="2343830"/>
            <a:ext cx="5181600" cy="438354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1AF6F468-73ED-4C2E-8374-C40A4A011CF7}"/>
              </a:ext>
            </a:extLst>
          </p:cNvPr>
          <p:cNvSpPr txBox="1">
            <a:spLocks/>
          </p:cNvSpPr>
          <p:nvPr/>
        </p:nvSpPr>
        <p:spPr>
          <a:xfrm>
            <a:off x="0" y="283115"/>
            <a:ext cx="12057017" cy="983347"/>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78067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thể</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5891349" y="1781086"/>
            <a:ext cx="6244058" cy="830997"/>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3. Phát triển đồng bộ các yếu tố của thị trường và các loại thị trường</a:t>
            </a:r>
            <a:endParaRPr lang="en-US" sz="24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F869A696-2B46-4631-84F6-A507DBB7092C}"/>
              </a:ext>
            </a:extLst>
          </p:cNvPr>
          <p:cNvSpPr/>
          <p:nvPr/>
        </p:nvSpPr>
        <p:spPr>
          <a:xfrm>
            <a:off x="313503" y="2678071"/>
            <a:ext cx="5434148" cy="3785652"/>
          </a:xfrm>
          <a:prstGeom prst="rect">
            <a:avLst/>
          </a:prstGeom>
          <a:ln w="28575">
            <a:solidFill>
              <a:srgbClr val="92D050"/>
            </a:solidFill>
          </a:ln>
        </p:spPr>
        <p:txBody>
          <a:bodyPr wrap="square">
            <a:spAutoFit/>
          </a:bodyPr>
          <a:lstStyle/>
          <a:p>
            <a:pPr algn="just">
              <a:buFontTx/>
              <a:buChar char="-"/>
            </a:pP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hiện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quán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cơ</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giá</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trường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đảm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bảo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đúng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công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khai</a:t>
            </a:r>
            <a:r>
              <a:rPr lang="en-US" altLang="vi-VN" sz="2400" dirty="0">
                <a:latin typeface="Times New Roman" panose="02020603050405020304" pitchFamily="18" charset="0"/>
                <a:cs typeface="Times New Roman" panose="02020603050405020304" pitchFamily="18" charset="0"/>
              </a:rPr>
              <a:t>, minh </a:t>
            </a:r>
            <a:r>
              <a:rPr lang="en-US" altLang="vi-VN" sz="2400" dirty="0" err="1">
                <a:latin typeface="Times New Roman" panose="02020603050405020304" pitchFamily="18" charset="0"/>
                <a:cs typeface="Times New Roman" panose="02020603050405020304" pitchFamily="18" charset="0"/>
              </a:rPr>
              <a:t>bạch</a:t>
            </a:r>
            <a:r>
              <a:rPr lang="en-US" altLang="vi-VN" sz="2400" dirty="0">
                <a:latin typeface="Times New Roman" panose="02020603050405020304" pitchFamily="18" charset="0"/>
                <a:cs typeface="Times New Roman" panose="02020603050405020304" pitchFamily="18" charset="0"/>
              </a:rPr>
              <a:t>.</a:t>
            </a:r>
          </a:p>
          <a:p>
            <a:pPr algn="just">
              <a:buFontTx/>
              <a:buChar char="-"/>
            </a:pPr>
            <a:r>
              <a:rPr lang="en-US" altLang="vi-VN" sz="2400" dirty="0" err="1">
                <a:latin typeface="Times New Roman" panose="02020603050405020304" pitchFamily="18" charset="0"/>
                <a:cs typeface="Times New Roman" panose="02020603050405020304" pitchFamily="18" charset="0"/>
              </a:rPr>
              <a:t>Phát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huy</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đúng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đắn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vai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trò</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người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dung,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hội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bảo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quyền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lợi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người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dùng</a:t>
            </a:r>
            <a:r>
              <a:rPr lang="en-US" altLang="vi-VN" sz="2400" dirty="0" smtClean="0">
                <a:latin typeface="Times New Roman" panose="02020603050405020304" pitchFamily="18" charset="0"/>
                <a:cs typeface="Times New Roman" panose="02020603050405020304" pitchFamily="18" charset="0"/>
              </a:rPr>
              <a:t>…</a:t>
            </a:r>
            <a:endParaRPr lang="en-US" altLang="vi-VN" sz="2400" dirty="0">
              <a:latin typeface="Times New Roman" panose="02020603050405020304" pitchFamily="18" charset="0"/>
              <a:cs typeface="Times New Roman" panose="02020603050405020304" pitchFamily="18" charset="0"/>
            </a:endParaRPr>
          </a:p>
          <a:p>
            <a:pPr algn="just">
              <a:buFontTx/>
              <a:buChar char="-"/>
            </a:pPr>
            <a:r>
              <a:rPr lang="en-US" altLang="vi-VN" sz="2400" dirty="0" err="1">
                <a:latin typeface="Times New Roman" panose="02020603050405020304" pitchFamily="18" charset="0"/>
                <a:cs typeface="Times New Roman" panose="02020603050405020304" pitchFamily="18" charset="0"/>
              </a:rPr>
              <a:t>Hoàn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thiện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thể</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bảo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quyền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lợi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người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dùng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buôn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lậu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gian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lận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thương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mại</a:t>
            </a:r>
            <a:r>
              <a:rPr lang="en-US" altLang="vi-VN" sz="2400" dirty="0">
                <a:latin typeface="Times New Roman" panose="02020603050405020304" pitchFamily="18" charset="0"/>
                <a:cs typeface="Times New Roman" panose="02020603050405020304" pitchFamily="18" charset="0"/>
              </a:rPr>
              <a:t>.</a:t>
            </a:r>
          </a:p>
          <a:p>
            <a:pPr lvl="0"/>
            <a:endParaRPr lang="en-US" sz="2400" dirty="0">
              <a:latin typeface="Times New Roman" panose="02020603050405020304" pitchFamily="18" charset="0"/>
              <a:cs typeface="Times New Roman" panose="02020603050405020304" pitchFamily="18" charset="0"/>
            </a:endParaRPr>
          </a:p>
        </p:txBody>
      </p:sp>
      <p:pic>
        <p:nvPicPr>
          <p:cNvPr id="11" name="Picture 2" descr="https://photo-2-baomoi.zadn.vn/w700_r1/2019_10_10_35_32507413/77d8df5a6e1a8744de0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2784990"/>
            <a:ext cx="5140234" cy="3916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296782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thể</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5590903" y="1781086"/>
            <a:ext cx="6544504" cy="830997"/>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4. Đẩy mạnh, nâng cao hiệu quả hội nhập </a:t>
            </a:r>
            <a:r>
              <a:rPr lang="nl-NL" sz="2400" i="1" dirty="0" smtClean="0">
                <a:latin typeface="Times New Roman" panose="02020603050405020304" pitchFamily="18" charset="0"/>
                <a:cs typeface="Times New Roman" panose="02020603050405020304" pitchFamily="18" charset="0"/>
              </a:rPr>
              <a:t> KT quốc </a:t>
            </a:r>
            <a:r>
              <a:rPr lang="nl-NL" sz="2400" i="1" dirty="0" smtClean="0">
                <a:latin typeface="Times New Roman" panose="02020603050405020304" pitchFamily="18" charset="0"/>
                <a:cs typeface="Times New Roman" panose="02020603050405020304" pitchFamily="18" charset="0"/>
              </a:rPr>
              <a:t>tế</a:t>
            </a:r>
            <a:endParaRPr lang="en-US" sz="2400" dirty="0">
              <a:latin typeface="Times New Roman" panose="02020603050405020304" pitchFamily="18" charset="0"/>
              <a:cs typeface="Times New Roman" panose="02020603050405020304" pitchFamily="18" charset="0"/>
            </a:endParaRPr>
          </a:p>
        </p:txBody>
      </p:sp>
      <p:pic>
        <p:nvPicPr>
          <p:cNvPr id="6146" name="Picture 2" descr="Hội nhập kinh tế quốc tế của Việt Nam trong bối cảnh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113" y="2612083"/>
            <a:ext cx="5160758" cy="383787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iến trình hội nhập tạo động lực thúc đẩy cải cách, đổi mới đất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5669" y="2518777"/>
            <a:ext cx="5538651" cy="3931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84365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308324"/>
          </a:xfrm>
          <a:prstGeom prst="rect">
            <a:avLst/>
          </a:prstGeom>
          <a:ln w="28575">
            <a:solidFill>
              <a:srgbClr val="92D050"/>
            </a:solidFill>
          </a:ln>
        </p:spPr>
        <p:txBody>
          <a:bodyPr wrap="square">
            <a:spAutoFit/>
          </a:bodyPr>
          <a:lstStyle/>
          <a:p>
            <a:pPr algn="just">
              <a:lnSpc>
                <a:spcPct val="150000"/>
              </a:lnSpc>
            </a:pPr>
            <a:r>
              <a:rPr lang="nl-NL" sz="2400" dirty="0" smtClean="0">
                <a:latin typeface="Times New Roman" panose="02020603050405020304" pitchFamily="18" charset="0"/>
                <a:ea typeface="Times New Roman" panose="02020603050405020304" pitchFamily="18" charset="0"/>
              </a:rPr>
              <a:t>- Xây </a:t>
            </a:r>
            <a:r>
              <a:rPr lang="nl-NL" sz="2400" dirty="0">
                <a:latin typeface="Times New Roman" panose="02020603050405020304" pitchFamily="18" charset="0"/>
                <a:ea typeface="Times New Roman" panose="02020603050405020304" pitchFamily="18" charset="0"/>
              </a:rPr>
              <a:t>dựng, thực hiện các chính sách phù hợp với các giai tầng xã hội, ngăn chặn, giải quyết có hiệu quả những vấn đề xã hội bức xúc, những mâu thuẫn có thể dẫn đến xung đột xã hội.</a:t>
            </a:r>
            <a:endParaRPr lang="en-US" sz="2400" dirty="0"/>
          </a:p>
        </p:txBody>
      </p:sp>
      <p:pic>
        <p:nvPicPr>
          <p:cNvPr id="7" name="Picture 2" descr="Image result for CAC CHINH SACH XA HOI">
            <a:extLst>
              <a:ext uri="{FF2B5EF4-FFF2-40B4-BE49-F238E27FC236}">
                <a16:creationId xmlns:a16="http://schemas.microsoft.com/office/drawing/2014/main" id="{123D45AC-9891-4BED-A524-DB1810C77E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6968" y="1781086"/>
            <a:ext cx="4572000" cy="4841783"/>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44683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241960"/>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Quan tâm đến đồng bào các dân tộc thiểu số ở vùng cao, vùng sâu, vùng xa, khắc phục xu hướng gia tăng phân hóa giàu - nghèo, bảo đảm sự ổn định và phát triển xã hội bền vững.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2" descr="Kết quả hình ảnh cho hoc sinh tay bac di ho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8263" y="1781086"/>
            <a:ext cx="4598126" cy="489403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Kết quả hình ảnh cho hoc sinh tay bac di ho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224" y="4078312"/>
            <a:ext cx="4165148" cy="2596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521912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241960"/>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Đẩy mạnh các giải pháp đấu tranh phòng, chống tội phạm và tệ nạn xã hội; giảm thiểu tai nạn giao thông; bảo đảm an toàn xã hội, an ninh con người.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170" name="Picture 2" descr="TUẦN 22,23- BÀI 13: PHÒNG CHỐNG TỆ NẠN XÃ HỘI ( 2 ti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2766" y="1807212"/>
            <a:ext cx="4480560" cy="4502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307727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795958"/>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Gắn kết chặt chẽ chính sách kinh tế với chính sách xã hội, phát triển kinh tế với nâng cao chất lượng cuộc sống của nhân dân, bảo đảm để nhân dân được hưởng thụ ngày một tốt hơn thành quả của công cuộc đổi mới.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2" descr="Image result for PHAT TRIỂN KINH TE GAN VÓI NANG CAO CHAT LUONG CUOC SONG">
            <a:extLst>
              <a:ext uri="{FF2B5EF4-FFF2-40B4-BE49-F238E27FC236}">
                <a16:creationId xmlns:a16="http://schemas.microsoft.com/office/drawing/2014/main" id="{8FC5F246-9F67-4C01-9BE1-20B3D97009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3961" y="1781086"/>
            <a:ext cx="4863056" cy="4188448"/>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09307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1754326"/>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Đổi mới chính sách giảm nghèo theo hướng tập trung, hiệu quả và tiếp cận phương pháp đo lường đa chiều nhằm đảm bảo an sinh xã hội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42" name="Picture 2" descr="Chuẩn nghèo tiếp cận đa chiều: Việt Nam chính thức nâng mức chuẩn nghèo |  VTV.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5382" y="1781087"/>
            <a:ext cx="4794069" cy="4436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163495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1200329"/>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Hoàn thiện chính sách dân số - kế hoạch hóa gia đình, khám chữa bệnh, bình đẳng giới...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290" name="Picture 2" descr="Phát triển Bình đẳng giới và Phòng chống bạo lực gia đình tại Việt Nam -  Báo Đồng Nai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703" y="3154323"/>
            <a:ext cx="6129655" cy="340614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Kết quả hình ảnh cho Tranh ảnh tuyên truyền Tháng Hành động về bình đẳng  giới, phòng chống bạo lực giới | Hình ả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9155" y="2159640"/>
            <a:ext cx="3775166" cy="4175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07213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Xây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dựng</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Việt</a:t>
            </a:r>
            <a:r>
              <a:rPr lang="en-US" sz="2400" b="1" i="1" dirty="0" smtClean="0">
                <a:latin typeface="Times New Roman" panose="02020603050405020304" pitchFamily="18" charset="0"/>
                <a:cs typeface="Times New Roman" panose="02020603050405020304" pitchFamily="18" charset="0"/>
              </a:rPr>
              <a:t> Nam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diện</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18379" cy="2677656"/>
          </a:xfrm>
          <a:prstGeom prst="rect">
            <a:avLst/>
          </a:prstGeom>
          <a:ln w="28575">
            <a:solidFill>
              <a:srgbClr val="92D050"/>
            </a:solidFill>
          </a:ln>
        </p:spPr>
        <p:txBody>
          <a:bodyPr wrap="square">
            <a:spAutoFit/>
          </a:bodyPr>
          <a:lstStyle/>
          <a:p>
            <a:pPr algn="just">
              <a:buFontTx/>
              <a:buChar char="-"/>
            </a:pPr>
            <a:r>
              <a:rPr lang="en-US" altLang="vi-VN" sz="2400" dirty="0">
                <a:latin typeface="Times New Roman" panose="02020603050405020304" pitchFamily="18" charset="0"/>
                <a:cs typeface="Times New Roman" panose="02020603050405020304" pitchFamily="18" charset="0"/>
              </a:rPr>
              <a:t> C</a:t>
            </a:r>
            <a:r>
              <a:rPr lang="vi-VN" altLang="vi-VN" sz="2400" dirty="0" smtClean="0">
                <a:latin typeface="Times New Roman" panose="02020603050405020304" pitchFamily="18" charset="0"/>
                <a:cs typeface="Times New Roman" panose="02020603050405020304" pitchFamily="18" charset="0"/>
              </a:rPr>
              <a:t>on </a:t>
            </a:r>
            <a:r>
              <a:rPr lang="vi-VN" altLang="vi-VN" sz="2400" dirty="0">
                <a:latin typeface="Times New Roman" panose="02020603050405020304" pitchFamily="18" charset="0"/>
                <a:cs typeface="Times New Roman" panose="02020603050405020304" pitchFamily="18" charset="0"/>
              </a:rPr>
              <a:t>người Việt Nam phải có tinh thần yêu nước, tự cường dân tộc, </a:t>
            </a:r>
            <a:r>
              <a:rPr lang="en-US" altLang="vi-VN" sz="2400" dirty="0" err="1">
                <a:latin typeface="Times New Roman" panose="02020603050405020304" pitchFamily="18" charset="0"/>
                <a:cs typeface="Times New Roman" panose="02020603050405020304" pitchFamily="18" charset="0"/>
              </a:rPr>
              <a:t>có</a:t>
            </a:r>
            <a:r>
              <a:rPr lang="en-US" altLang="vi-VN" sz="2400" dirty="0">
                <a:latin typeface="Times New Roman" panose="02020603050405020304" pitchFamily="18" charset="0"/>
                <a:cs typeface="Times New Roman" panose="02020603050405020304" pitchFamily="18" charset="0"/>
              </a:rPr>
              <a:t> ý </a:t>
            </a:r>
            <a:r>
              <a:rPr lang="en-US" altLang="vi-VN" sz="2400" dirty="0" err="1">
                <a:latin typeface="Times New Roman" panose="02020603050405020304" pitchFamily="18" charset="0"/>
                <a:cs typeface="Times New Roman" panose="02020603050405020304" pitchFamily="18" charset="0"/>
              </a:rPr>
              <a:t>chí</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vươn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xây</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dựng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nước</a:t>
            </a:r>
            <a:endParaRPr lang="en-US" altLang="vi-VN" sz="2400" dirty="0">
              <a:latin typeface="Times New Roman" panose="02020603050405020304" pitchFamily="18" charset="0"/>
              <a:cs typeface="Times New Roman" panose="02020603050405020304" pitchFamily="18" charset="0"/>
            </a:endParaRPr>
          </a:p>
          <a:p>
            <a:pPr algn="just">
              <a:buFontTx/>
              <a:buChar char="-"/>
            </a:pPr>
            <a:r>
              <a:rPr lang="en-US" altLang="vi-VN" sz="2400" dirty="0" smtClean="0">
                <a:latin typeface="Times New Roman" panose="02020603050405020304" pitchFamily="18" charset="0"/>
                <a:cs typeface="Times New Roman" panose="02020603050405020304" pitchFamily="18" charset="0"/>
              </a:rPr>
              <a:t> C</a:t>
            </a:r>
            <a:r>
              <a:rPr lang="vi-VN" altLang="vi-VN" sz="2400" dirty="0" smtClean="0">
                <a:latin typeface="Times New Roman" panose="02020603050405020304" pitchFamily="18" charset="0"/>
                <a:cs typeface="Times New Roman" panose="02020603050405020304" pitchFamily="18" charset="0"/>
              </a:rPr>
              <a:t>on </a:t>
            </a:r>
            <a:r>
              <a:rPr lang="vi-VN" altLang="vi-VN" sz="2400" dirty="0">
                <a:latin typeface="Times New Roman" panose="02020603050405020304" pitchFamily="18" charset="0"/>
                <a:cs typeface="Times New Roman" panose="02020603050405020304" pitchFamily="18" charset="0"/>
              </a:rPr>
              <a:t>người Việt Nam phải có trình độ chuyên môn cao, khả năng thích nghi nhanh và kỹ năng lao động giỏi.</a:t>
            </a:r>
            <a:endParaRPr lang="en-US" altLang="vi-VN" sz="2400" dirty="0">
              <a:latin typeface="Times New Roman" panose="02020603050405020304" pitchFamily="18" charset="0"/>
              <a:cs typeface="Times New Roman" panose="02020603050405020304" pitchFamily="18" charset="0"/>
            </a:endParaRPr>
          </a:p>
          <a:p>
            <a:pPr algn="just">
              <a:buFontTx/>
              <a:buChar char="-"/>
            </a:pPr>
            <a:r>
              <a:rPr lang="en-US" altLang="vi-VN" sz="2400" dirty="0" smtClean="0">
                <a:latin typeface="Times New Roman" panose="02020603050405020304" pitchFamily="18" charset="0"/>
                <a:cs typeface="Times New Roman" panose="02020603050405020304" pitchFamily="18" charset="0"/>
              </a:rPr>
              <a:t> C</a:t>
            </a:r>
            <a:r>
              <a:rPr lang="vi-VN" altLang="vi-VN" sz="2400" dirty="0" smtClean="0">
                <a:latin typeface="Times New Roman" panose="02020603050405020304" pitchFamily="18" charset="0"/>
                <a:cs typeface="Times New Roman" panose="02020603050405020304" pitchFamily="18" charset="0"/>
              </a:rPr>
              <a:t>on </a:t>
            </a:r>
            <a:r>
              <a:rPr lang="vi-VN" altLang="vi-VN" sz="2400" dirty="0">
                <a:latin typeface="Times New Roman" panose="02020603050405020304" pitchFamily="18" charset="0"/>
                <a:cs typeface="Times New Roman" panose="02020603050405020304" pitchFamily="18" charset="0"/>
              </a:rPr>
              <a:t>người Việt Nam phải có thể lực tốt.</a:t>
            </a:r>
            <a:endParaRPr lang="en-US" altLang="vi-VN" sz="2400" dirty="0">
              <a:latin typeface="Times New Roman" panose="02020603050405020304" pitchFamily="18" charset="0"/>
              <a:cs typeface="Times New Roman" panose="02020603050405020304" pitchFamily="18" charset="0"/>
            </a:endParaRPr>
          </a:p>
        </p:txBody>
      </p:sp>
      <p:pic>
        <p:nvPicPr>
          <p:cNvPr id="4" name="Picture 10" descr="Kết quả hình ảnh cho chieu cao viet nam so voi the gioi&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0069" y="1781086"/>
            <a:ext cx="4976948" cy="4894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488637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Xây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môi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lành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mạnh</a:t>
            </a:r>
            <a:r>
              <a:rPr lang="en-US" sz="2400" b="1" i="1" dirty="0" smtClean="0">
                <a:latin typeface="Times New Roman" panose="02020603050405020304" pitchFamily="18" charset="0"/>
                <a:cs typeface="Times New Roman" panose="02020603050405020304" pitchFamily="18" charset="0"/>
              </a:rPr>
              <a:t>.</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165681" cy="4524315"/>
          </a:xfrm>
          <a:prstGeom prst="rect">
            <a:avLst/>
          </a:prstGeom>
          <a:ln w="28575">
            <a:solidFill>
              <a:srgbClr val="92D050"/>
            </a:solidFill>
          </a:ln>
        </p:spPr>
        <p:txBody>
          <a:bodyPr wrap="square">
            <a:spAutoFit/>
          </a:bodyPr>
          <a:lstStyle/>
          <a:p>
            <a:pPr marL="342900" indent="-342900" algn="just">
              <a:lnSpc>
                <a:spcPct val="150000"/>
              </a:lnSpc>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đình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nơi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nuôi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dưỡng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văn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giáo</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dục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nếp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sống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con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người</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trung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văn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giáo</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dục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rèn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luyện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con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lối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sống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ct val="150000"/>
              </a:lnSpc>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huy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tố</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văn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tín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ngưỡng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nl-NL" sz="2400" dirty="0" smtClean="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Picture 2" descr="Trọn bộ quy tắc ứng xử lần đầu có trong trường họ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8629" y="1690687"/>
            <a:ext cx="5068387" cy="5023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116784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Xây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trong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chính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và</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7458904" cy="3416320"/>
          </a:xfrm>
          <a:prstGeom prst="rect">
            <a:avLst/>
          </a:prstGeom>
          <a:ln w="28575">
            <a:solidFill>
              <a:srgbClr val="92D050"/>
            </a:solidFill>
          </a:ln>
        </p:spPr>
        <p:txBody>
          <a:bodyPr wrap="square">
            <a:spAutoFit/>
          </a:bodyPr>
          <a:lstStyle/>
          <a:p>
            <a:pPr marL="342900" indent="-342900" algn="just">
              <a:lnSpc>
                <a:spcPct val="150000"/>
              </a:lnSpc>
              <a:buFontTx/>
              <a:buChar char="-"/>
            </a:pPr>
            <a:r>
              <a:rPr lang="en-US" sz="2400" dirty="0" err="1" smtClean="0">
                <a:latin typeface="Times New Roman" panose="02020603050405020304" pitchFamily="18" charset="0"/>
                <a:cs typeface="Times New Roman" panose="02020603050405020304" pitchFamily="18" charset="0"/>
              </a:rPr>
              <a:t>L</a:t>
            </a:r>
            <a:r>
              <a:rPr lang="en-US" altLang="vi-VN" sz="2400" dirty="0" err="1" smtClean="0">
                <a:latin typeface="Times New Roman" panose="02020603050405020304" pitchFamily="18" charset="0"/>
                <a:cs typeface="Times New Roman" panose="02020603050405020304" pitchFamily="18" charset="0"/>
              </a:rPr>
              <a:t>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giá</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hóa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thẩm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thấu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trở</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thành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nền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thần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hoạt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kinh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chính</a:t>
            </a:r>
            <a:r>
              <a:rPr lang="en-US" altLang="vi-VN" sz="2400" dirty="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trị</a:t>
            </a:r>
            <a:endParaRPr lang="en-US" altLang="vi-VN" sz="2400" dirty="0">
              <a:latin typeface="Times New Roman" panose="02020603050405020304" pitchFamily="18" charset="0"/>
              <a:cs typeface="Times New Roman" panose="02020603050405020304" pitchFamily="18" charset="0"/>
            </a:endParaRPr>
          </a:p>
          <a:p>
            <a:pPr marL="342900" indent="-342900" algn="just">
              <a:lnSpc>
                <a:spcPct val="150000"/>
              </a:lnSpc>
              <a:buFontTx/>
              <a:buChar char="-"/>
            </a:pP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Ngăn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chặn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đẩy</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lùi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tình</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trạng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suy</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thoái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về</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chính</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trị</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tư</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tưởng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đạo</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đức</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lối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sống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trong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1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bộ</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phận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cán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bộ</a:t>
            </a: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50000"/>
              </a:lnSpc>
              <a:buFontTx/>
              <a:buChar char="-"/>
            </a:pP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Xây</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dựng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văn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hóa</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doanh</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nghiệp</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văn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hóa</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doanh</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nhân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với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ý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thức</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tôn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trọng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pháp</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luật</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giữ</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chữ</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tín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4" descr="Kết quả hình ảnh cho kinh doanh trung thu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7792" y="1781086"/>
            <a:ext cx="4539225" cy="477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742188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d. </a:t>
            </a:r>
            <a:r>
              <a:rPr lang="en-US" sz="2400" b="1" i="1" dirty="0" err="1" smtClean="0">
                <a:latin typeface="Times New Roman" panose="02020603050405020304" pitchFamily="18" charset="0"/>
                <a:cs typeface="Times New Roman" panose="02020603050405020304" pitchFamily="18" charset="0"/>
              </a:rPr>
              <a:t>Nâng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cao</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chất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lượng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hiệu</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hoạt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động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28834"/>
            <a:ext cx="7445842" cy="5078313"/>
          </a:xfrm>
          <a:prstGeom prst="rect">
            <a:avLst/>
          </a:prstGeom>
          <a:ln w="28575">
            <a:solidFill>
              <a:srgbClr val="92D050"/>
            </a:solidFill>
          </a:ln>
        </p:spPr>
        <p:txBody>
          <a:bodyPr wrap="square">
            <a:spAutoFit/>
          </a:bodyPr>
          <a:lstStyle/>
          <a:p>
            <a:pPr marL="342900" indent="-342900" algn="just">
              <a:lnSpc>
                <a:spcPct val="150000"/>
              </a:lnSpc>
              <a:buFontTx/>
              <a:buChar char="-"/>
            </a:pPr>
            <a:r>
              <a:rPr lang="en-US" altLang="vi-VN" sz="2400" dirty="0" err="1" smtClean="0">
                <a:latin typeface="Times New Roman" panose="02020603050405020304" pitchFamily="18" charset="0"/>
                <a:cs typeface="Times New Roman" panose="02020603050405020304" pitchFamily="18" charset="0"/>
              </a:rPr>
              <a:t>Hoạt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hóa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tạo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sản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xuất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biến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dùng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sản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phẩm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hóa</a:t>
            </a:r>
            <a:r>
              <a:rPr lang="en-US" altLang="vi-VN" sz="2400" dirty="0" smtClean="0">
                <a:latin typeface="Times New Roman" panose="02020603050405020304" pitchFamily="18" charset="0"/>
                <a:cs typeface="Times New Roman" panose="02020603050405020304" pitchFamily="18" charset="0"/>
              </a:rPr>
              <a:t>.</a:t>
            </a:r>
          </a:p>
          <a:p>
            <a:pPr marL="342900" indent="-342900" algn="just">
              <a:lnSpc>
                <a:spcPct val="150000"/>
              </a:lnSpc>
              <a:buFontTx/>
              <a:buChar char="-"/>
            </a:pPr>
            <a:r>
              <a:rPr lang="nl-NL" sz="2400" dirty="0">
                <a:latin typeface="Times New Roman" panose="02020603050405020304" pitchFamily="18" charset="0"/>
                <a:ea typeface="Times New Roman" panose="02020603050405020304" pitchFamily="18" charset="0"/>
              </a:rPr>
              <a:t>Huy động sức mạnh của toàn xã hội nhằm bảo tồn, phát huy các giá trị văn hóa truyền thống dân tộc; khích lệ sáng tạo các giá trị văn hóa mới, tiếp thu tinh hoa văn hóa nhân loại, làm giàu văn hóa dân tộc</a:t>
            </a:r>
            <a:endParaRPr lang="en-US" sz="2400" dirty="0"/>
          </a:p>
          <a:p>
            <a:pPr marL="342900" indent="-342900" algn="just">
              <a:lnSpc>
                <a:spcPct val="150000"/>
              </a:lnSpc>
              <a:buFontTx/>
              <a:buChar char="-"/>
            </a:pPr>
            <a:r>
              <a:rPr lang="en-US" altLang="vi-VN" sz="2400" dirty="0" err="1" smtClean="0">
                <a:latin typeface="Times New Roman" panose="02020603050405020304" pitchFamily="18" charset="0"/>
                <a:cs typeface="Times New Roman" panose="02020603050405020304" pitchFamily="18" charset="0"/>
              </a:rPr>
              <a:t>Có</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cơ</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chế</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khuyến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khích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nghệ</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sĩ</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phát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huy</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tài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năng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năng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tác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quảng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bá</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văn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học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nghệ</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thuật</a:t>
            </a:r>
            <a:r>
              <a:rPr lang="en-US" altLang="vi-VN" sz="2400" dirty="0" smtClean="0">
                <a:latin typeface="Times New Roman" panose="02020603050405020304" pitchFamily="18" charset="0"/>
                <a:cs typeface="Times New Roman" panose="02020603050405020304" pitchFamily="18" charset="0"/>
              </a:rPr>
              <a:t>…</a:t>
            </a:r>
            <a:endParaRPr lang="en-US" altLang="vi-VN" sz="2400" dirty="0">
              <a:latin typeface="Times New Roman" panose="02020603050405020304" pitchFamily="18" charset="0"/>
              <a:cs typeface="Times New Roman" panose="02020603050405020304" pitchFamily="18" charset="0"/>
            </a:endParaRPr>
          </a:p>
          <a:p>
            <a:pPr indent="457200" algn="just">
              <a:lnSpc>
                <a:spcPct val="150000"/>
              </a:lnSpc>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6" descr="Â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3655" y="1378448"/>
            <a:ext cx="4023361" cy="5227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637895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e.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nghiệp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đôi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với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xây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18379" cy="5632311"/>
          </a:xfrm>
          <a:prstGeom prst="rect">
            <a:avLst/>
          </a:prstGeom>
          <a:ln w="28575">
            <a:solidFill>
              <a:srgbClr val="92D050"/>
            </a:solidFill>
          </a:ln>
        </p:spPr>
        <p:txBody>
          <a:bodyPr wrap="square">
            <a:spAutoFit/>
          </a:bodyPr>
          <a:lstStyle/>
          <a:p>
            <a:pPr marL="342900" indent="-342900" algn="just">
              <a:lnSpc>
                <a:spcPct val="150000"/>
              </a:lnSpc>
              <a:buFontTx/>
              <a:buChar char="-"/>
            </a:pPr>
            <a:endParaRPr lang="nl-NL"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Phát triển công nghiệp văn hóa nhằm khai thác và phát huy những tiềm năng và giá trị đặc sắc của văn hóa VN</a:t>
            </a:r>
          </a:p>
          <a:p>
            <a:pPr marL="342900" indent="-342900" algn="just">
              <a:lnSpc>
                <a:spcPct val="150000"/>
              </a:lnSpc>
              <a:buFontTx/>
              <a:buChar char="-"/>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Có cơ chế khuyến khích đầu tư CSVC, trang thiết bị kỹ thuật và công nghệ tiên tiến để nâng cao chất lượng văn hóa</a:t>
            </a:r>
          </a:p>
          <a:p>
            <a:pPr marL="342900" indent="-342900" algn="just">
              <a:lnSpc>
                <a:spcPct val="150000"/>
              </a:lnSpc>
              <a:buFontTx/>
              <a:buChar char="-"/>
            </a:pPr>
            <a:endParaRPr lang="nl-NL"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endParaRPr lang="nl-NL"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2" descr="Kết quả hình ảnh cho phim hoat hinh vie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804" y="1608179"/>
            <a:ext cx="2568914" cy="22061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6" descr="Kết quả hình ảnh cho phim disne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39497" y="3851927"/>
            <a:ext cx="2835515" cy="2718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513749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g.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động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nhập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quốc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về</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tiếp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thu</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hoa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nhân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dân</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5917487" cy="3970318"/>
          </a:xfrm>
          <a:prstGeom prst="rect">
            <a:avLst/>
          </a:prstGeom>
          <a:ln w="28575">
            <a:solidFill>
              <a:srgbClr val="92D050"/>
            </a:solidFill>
          </a:ln>
        </p:spPr>
        <p:txBody>
          <a:bodyPr wrap="square">
            <a:spAutoFit/>
          </a:bodyPr>
          <a:lstStyle/>
          <a:p>
            <a:pPr marL="342900" indent="-342900" algn="just">
              <a:lnSpc>
                <a:spcPct val="150000"/>
              </a:lnSpc>
              <a:buFontTx/>
              <a:buChar char="-"/>
            </a:pP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Chú động đón nhận cơ hội phát triển, vượt qua thách thức để giữ gìn hoàn thiện bản sắc dân tộc, hạn chế, khắc phục ảnh hưởng tiêu cực mặt trái của toàn cầu hóa về văn hóa.</a:t>
            </a:r>
          </a:p>
          <a:p>
            <a:pPr marL="342900" indent="-342900" algn="just">
              <a:lnSpc>
                <a:spcPct val="150000"/>
              </a:lnSpc>
              <a:buFontTx/>
              <a:buChar char="-"/>
            </a:pPr>
            <a:r>
              <a:rPr lang="nl-NL" sz="2400" dirty="0" smtClean="0">
                <a:latin typeface="Times New Roman" panose="02020603050405020304" pitchFamily="18" charset="0"/>
                <a:ea typeface="Calibri" panose="020F0502020204030204" pitchFamily="34" charset="0"/>
                <a:cs typeface="Times New Roman" panose="02020603050405020304" pitchFamily="18" charset="0"/>
              </a:rPr>
              <a:t>Chú trọng truyền bá văn hóa VN ở nước ngoài và người nước ngoài ở VN</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Văn hóa trong quá trình hội nhập toàn cầ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3680" y="1551682"/>
            <a:ext cx="5473337" cy="4429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062172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8424</TotalTime>
  <Words>2388</Words>
  <Application>Microsoft Office PowerPoint</Application>
  <PresentationFormat>Widescreen</PresentationFormat>
  <Paragraphs>223</Paragraphs>
  <Slides>59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59</vt:i4>
      </vt:variant>
    </vt:vector>
  </HeadingPairs>
  <TitlesOfParts>
    <vt:vector size="65" baseType="lpstr">
      <vt:lpstr>Arial</vt:lpstr>
      <vt:lpstr>Calibri</vt:lpstr>
      <vt:lpstr>Calibri Light</vt:lpstr>
      <vt:lpstr>Times New Roman</vt:lpstr>
      <vt:lpstr>Wingdings 3</vt:lpstr>
      <vt:lpstr>Office Theme</vt:lpstr>
      <vt:lpstr>PowerPoint Presentation</vt:lpstr>
      <vt:lpstr>1. Nội dung của chủ trương phát triển kinh tế, xã hội, văn hóa, con người ở Việt Nam hiện nay </vt:lpstr>
      <vt:lpstr>2. Đổi mới đồng bộ, phù hợp về kinh tế và chính trị vì mục tiêu xây dựng nước Việt Nam xã hội chủ nghĩa dân giàu, nước mạnh, dân chủ, công bằng, văn minh.</vt:lpstr>
      <vt:lpstr> 3. Mở rộng dân chủ, phát huy tối đa nhân tố con người; coi con người là chủ thể, nguồn lực chủ yếu và là mục tiêu của sự phát triển. </vt:lpstr>
      <vt:lpstr> 4. Phát triển mạnh mẽ lực lượng sản xuất với trình độ khoa học, công nghệ ngày càng cao; đồng thời hoàn thiện quan hệ sản xuất trong nền kinh tế thị trường định hướng XHCN.  </vt:lpstr>
      <vt:lpstr>5. Xây dựng nền kinh tế độc lập, tự chủ ngày càng cao trong điều kiện hội nhập quốc tế ngày càng sâu rộng.</vt:lpstr>
      <vt:lpstr>1. Nội dung của chủ trương phát triển kinh tế, xã hội, văn hóa, con người ở Việt Nam hiện nay </vt:lpstr>
      <vt:lpstr>PowerPoint Presentation</vt:lpstr>
      <vt:lpstr>PowerPoint Presentation</vt:lpstr>
      <vt:lpstr>1. Nội dung của chủ trương phát triển kinh tế, xã hội, văn hóa, con người ở Việt Nam hiện nay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 Tiếp tục đẩy mạnh thực hiện cơ cấu lại đồng bộ, tổng thể nền kinh tế và các ngành, các lĩnh vực gắn với đổi mới mô hình tăng trưởng, tập trung vào các lĩnh vực quan trọng.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Đối với kinh tế tư nhân:  Hoàn thiện cơ chế, chính sách khuyến khích, tạo thuận lợi phát triển mạnh kinh tế tư nhân ở hầu hết các ngành và lĩnh vực kinh tế </vt:lpstr>
      <vt:lpstr> Đối với thành phần kinh tế có vốn đầu tư nước ngoài: Nâng cao hiệu quả thu hút đầu tư trực tiếp của nước ngoài, có chính sách ưu đãi đối với các dự án đầu tư nước ngoài có trình độ quản lý và công nghệ hiện đại…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CAO ĐẲNG LÝ TỰ TRỌNG  TP. HỒ CHÍ MINH</dc:title>
  <dc:creator>ASUS</dc:creator>
  <cp:lastModifiedBy>Admin</cp:lastModifiedBy>
  <cp:revision>295</cp:revision>
  <dcterms:created xsi:type="dcterms:W3CDTF">2019-12-06T01:53:55Z</dcterms:created>
  <dcterms:modified xsi:type="dcterms:W3CDTF">2020-12-09T23:32:24Z</dcterms:modified>
</cp:coreProperties>
</file>