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5"/>
  </p:notesMasterIdLst>
  <p:sldIdLst>
    <p:sldId id="257" r:id="rId2"/>
    <p:sldId id="259" r:id="rId3"/>
    <p:sldId id="260" r:id="rId4"/>
    <p:sldId id="261" r:id="rId5"/>
    <p:sldId id="262" r:id="rId6"/>
    <p:sldId id="258" r:id="rId7"/>
    <p:sldId id="263" r:id="rId8"/>
    <p:sldId id="264" r:id="rId9"/>
    <p:sldId id="265" r:id="rId10"/>
    <p:sldId id="266" r:id="rId11"/>
    <p:sldId id="268" r:id="rId12"/>
    <p:sldId id="267" r:id="rId13"/>
    <p:sldId id="269" r:id="rId14"/>
    <p:sldId id="270" r:id="rId15"/>
    <p:sldId id="271" r:id="rId16"/>
    <p:sldId id="274" r:id="rId17"/>
    <p:sldId id="275" r:id="rId18"/>
    <p:sldId id="276" r:id="rId19"/>
    <p:sldId id="284" r:id="rId20"/>
    <p:sldId id="277" r:id="rId21"/>
    <p:sldId id="278" r:id="rId22"/>
    <p:sldId id="280" r:id="rId23"/>
    <p:sldId id="285" r:id="rId24"/>
    <p:sldId id="279" r:id="rId25"/>
    <p:sldId id="283" r:id="rId26"/>
    <p:sldId id="282" r:id="rId27"/>
    <p:sldId id="286" r:id="rId28"/>
    <p:sldId id="287" r:id="rId29"/>
    <p:sldId id="288" r:id="rId30"/>
    <p:sldId id="289" r:id="rId31"/>
    <p:sldId id="290" r:id="rId32"/>
    <p:sldId id="291" r:id="rId33"/>
    <p:sldId id="308" r:id="rId34"/>
    <p:sldId id="309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6" r:id="rId47"/>
    <p:sldId id="307" r:id="rId48"/>
    <p:sldId id="303" r:id="rId49"/>
    <p:sldId id="304" r:id="rId50"/>
    <p:sldId id="305" r:id="rId51"/>
    <p:sldId id="310" r:id="rId52"/>
    <p:sldId id="311" r:id="rId53"/>
    <p:sldId id="312" r:id="rId54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3A050A-58F5-4649-B387-9AE24ABBA6CD}" type="doc">
      <dgm:prSet loTypeId="urn:microsoft.com/office/officeart/2005/8/layout/default#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751E6A-86D4-43C8-9559-6F227E1E89F5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n-US" sz="4800" b="1" smtClean="0">
              <a:solidFill>
                <a:srgbClr val="FF0000"/>
              </a:solidFill>
              <a:latin typeface="VNI-Times" pitchFamily="2" charset="0"/>
            </a:rPr>
            <a:t>ÑIEÄN TÖÛ </a:t>
          </a:r>
          <a:r>
            <a:rPr lang="en-US" sz="48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CÔNG SUẤT</a:t>
          </a:r>
          <a:endParaRPr lang="en-US" sz="4800" b="1" dirty="0">
            <a:solidFill>
              <a:srgbClr val="FF0000"/>
            </a:solidFill>
            <a:latin typeface="VNI-Times" pitchFamily="2" charset="0"/>
          </a:endParaRPr>
        </a:p>
      </dgm:t>
    </dgm:pt>
    <dgm:pt modelId="{EFA9B2D6-15A0-4216-B5B3-298850C73760}" type="parTrans" cxnId="{CEFEA8A7-2B5C-4CB8-9D2C-8E2A425065BD}">
      <dgm:prSet/>
      <dgm:spPr/>
      <dgm:t>
        <a:bodyPr/>
        <a:lstStyle/>
        <a:p>
          <a:endParaRPr lang="en-US"/>
        </a:p>
      </dgm:t>
    </dgm:pt>
    <dgm:pt modelId="{080B54CD-4D32-462C-A1AF-6FC6BAEE7379}" type="sibTrans" cxnId="{CEFEA8A7-2B5C-4CB8-9D2C-8E2A425065BD}">
      <dgm:prSet/>
      <dgm:spPr/>
      <dgm:t>
        <a:bodyPr/>
        <a:lstStyle/>
        <a:p>
          <a:endParaRPr lang="en-US"/>
        </a:p>
      </dgm:t>
    </dgm:pt>
    <dgm:pt modelId="{F9D33CB6-2574-40F1-8BC1-BEB3CD127F75}" type="pres">
      <dgm:prSet presAssocID="{263A050A-58F5-4649-B387-9AE24ABBA6C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401ABF-56DF-4D55-A618-E87133E74D5A}" type="pres">
      <dgm:prSet presAssocID="{46751E6A-86D4-43C8-9559-6F227E1E89F5}" presName="node" presStyleLbl="node1" presStyleIdx="0" presStyleCnt="1" custScaleX="330323" custLinFactNeighborX="-3609" custLinFactNeighborY="-1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13668CF-508D-4507-BBEB-36BA0E918B8B}" type="presOf" srcId="{46751E6A-86D4-43C8-9559-6F227E1E89F5}" destId="{15401ABF-56DF-4D55-A618-E87133E74D5A}" srcOrd="0" destOrd="0" presId="urn:microsoft.com/office/officeart/2005/8/layout/default#1"/>
    <dgm:cxn modelId="{EF65C26F-29E1-4D25-AE3A-DC109CAB07A6}" type="presOf" srcId="{263A050A-58F5-4649-B387-9AE24ABBA6CD}" destId="{F9D33CB6-2574-40F1-8BC1-BEB3CD127F75}" srcOrd="0" destOrd="0" presId="urn:microsoft.com/office/officeart/2005/8/layout/default#1"/>
    <dgm:cxn modelId="{CEFEA8A7-2B5C-4CB8-9D2C-8E2A425065BD}" srcId="{263A050A-58F5-4649-B387-9AE24ABBA6CD}" destId="{46751E6A-86D4-43C8-9559-6F227E1E89F5}" srcOrd="0" destOrd="0" parTransId="{EFA9B2D6-15A0-4216-B5B3-298850C73760}" sibTransId="{080B54CD-4D32-462C-A1AF-6FC6BAEE7379}"/>
    <dgm:cxn modelId="{1C44B501-3BE9-49AB-8894-7E20247B5BB4}" type="presParOf" srcId="{F9D33CB6-2574-40F1-8BC1-BEB3CD127F75}" destId="{15401ABF-56DF-4D55-A618-E87133E74D5A}" srcOrd="0" destOrd="0" presId="urn:microsoft.com/office/officeart/2005/8/layout/default#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4.e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emf"/><Relationship Id="rId1" Type="http://schemas.openxmlformats.org/officeDocument/2006/relationships/image" Target="../media/image17.e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4" Type="http://schemas.openxmlformats.org/officeDocument/2006/relationships/image" Target="../media/image27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image" Target="../media/image30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4" Type="http://schemas.openxmlformats.org/officeDocument/2006/relationships/image" Target="../media/image27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11.wmf"/><Relationship Id="rId1" Type="http://schemas.openxmlformats.org/officeDocument/2006/relationships/image" Target="../media/image28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image" Target="../media/image33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5" Type="http://schemas.openxmlformats.org/officeDocument/2006/relationships/image" Target="../media/image39.wmf"/><Relationship Id="rId4" Type="http://schemas.openxmlformats.org/officeDocument/2006/relationships/image" Target="../media/image38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3.emf"/><Relationship Id="rId4" Type="http://schemas.openxmlformats.org/officeDocument/2006/relationships/image" Target="../media/image42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image" Target="../media/image46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7" Type="http://schemas.openxmlformats.org/officeDocument/2006/relationships/image" Target="../media/image54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6" Type="http://schemas.openxmlformats.org/officeDocument/2006/relationships/image" Target="../media/image53.wmf"/><Relationship Id="rId5" Type="http://schemas.openxmlformats.org/officeDocument/2006/relationships/image" Target="../media/image52.wmf"/><Relationship Id="rId4" Type="http://schemas.openxmlformats.org/officeDocument/2006/relationships/image" Target="../media/image51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46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6" Type="http://schemas.openxmlformats.org/officeDocument/2006/relationships/image" Target="../media/image62.wmf"/><Relationship Id="rId5" Type="http://schemas.openxmlformats.org/officeDocument/2006/relationships/image" Target="../media/image61.wmf"/><Relationship Id="rId4" Type="http://schemas.openxmlformats.org/officeDocument/2006/relationships/image" Target="../media/image60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emf"/><Relationship Id="rId1" Type="http://schemas.openxmlformats.org/officeDocument/2006/relationships/image" Target="../media/image63.e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7" Type="http://schemas.openxmlformats.org/officeDocument/2006/relationships/image" Target="../media/image66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Relationship Id="rId6" Type="http://schemas.openxmlformats.org/officeDocument/2006/relationships/image" Target="../media/image65.wmf"/><Relationship Id="rId5" Type="http://schemas.openxmlformats.org/officeDocument/2006/relationships/image" Target="../media/image53.wmf"/><Relationship Id="rId4" Type="http://schemas.openxmlformats.org/officeDocument/2006/relationships/image" Target="../media/image52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wmf"/><Relationship Id="rId2" Type="http://schemas.openxmlformats.org/officeDocument/2006/relationships/image" Target="../media/image55.wmf"/><Relationship Id="rId1" Type="http://schemas.openxmlformats.org/officeDocument/2006/relationships/image" Target="../media/image63.e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Relationship Id="rId5" Type="http://schemas.openxmlformats.org/officeDocument/2006/relationships/image" Target="../media/image72.wmf"/><Relationship Id="rId4" Type="http://schemas.openxmlformats.org/officeDocument/2006/relationships/image" Target="../media/image71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74.emf"/><Relationship Id="rId1" Type="http://schemas.openxmlformats.org/officeDocument/2006/relationships/image" Target="../media/image73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7.wmf"/><Relationship Id="rId2" Type="http://schemas.openxmlformats.org/officeDocument/2006/relationships/image" Target="../media/image76.wmf"/><Relationship Id="rId1" Type="http://schemas.openxmlformats.org/officeDocument/2006/relationships/image" Target="../media/image75.wmf"/><Relationship Id="rId5" Type="http://schemas.openxmlformats.org/officeDocument/2006/relationships/image" Target="../media/image79.wmf"/><Relationship Id="rId4" Type="http://schemas.openxmlformats.org/officeDocument/2006/relationships/image" Target="../media/image78.w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wmf"/><Relationship Id="rId2" Type="http://schemas.openxmlformats.org/officeDocument/2006/relationships/image" Target="../media/image81.wmf"/><Relationship Id="rId1" Type="http://schemas.openxmlformats.org/officeDocument/2006/relationships/image" Target="../media/image80.wmf"/><Relationship Id="rId4" Type="http://schemas.openxmlformats.org/officeDocument/2006/relationships/image" Target="../media/image83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85.wmf"/><Relationship Id="rId2" Type="http://schemas.openxmlformats.org/officeDocument/2006/relationships/image" Target="../media/image84.wmf"/><Relationship Id="rId1" Type="http://schemas.openxmlformats.org/officeDocument/2006/relationships/image" Target="../media/image73.emf"/><Relationship Id="rId6" Type="http://schemas.openxmlformats.org/officeDocument/2006/relationships/image" Target="../media/image88.wmf"/><Relationship Id="rId5" Type="http://schemas.openxmlformats.org/officeDocument/2006/relationships/image" Target="../media/image87.wmf"/><Relationship Id="rId4" Type="http://schemas.openxmlformats.org/officeDocument/2006/relationships/image" Target="../media/image86.wmf"/></Relationships>
</file>

<file path=ppt/drawings/_rels/vmlDrawing3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0.wmf"/><Relationship Id="rId1" Type="http://schemas.openxmlformats.org/officeDocument/2006/relationships/image" Target="../media/image89.wmf"/></Relationships>
</file>

<file path=ppt/drawings/_rels/vmlDrawing3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2.emf"/><Relationship Id="rId1" Type="http://schemas.openxmlformats.org/officeDocument/2006/relationships/image" Target="../media/image91.emf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5.wmf"/><Relationship Id="rId2" Type="http://schemas.openxmlformats.org/officeDocument/2006/relationships/image" Target="../media/image94.wmf"/><Relationship Id="rId1" Type="http://schemas.openxmlformats.org/officeDocument/2006/relationships/image" Target="../media/image93.wmf"/></Relationships>
</file>

<file path=ppt/drawings/_rels/vmlDrawing3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7.wmf"/><Relationship Id="rId1" Type="http://schemas.openxmlformats.org/officeDocument/2006/relationships/image" Target="../media/image96.wmf"/></Relationships>
</file>

<file path=ppt/drawings/_rels/vmlDrawing35.vml.rels><?xml version="1.0" encoding="UTF-8" standalone="yes"?>
<Relationships xmlns="http://schemas.openxmlformats.org/package/2006/relationships"><Relationship Id="rId2" Type="http://schemas.openxmlformats.org/officeDocument/2006/relationships/image" Target="../media/image99.emf"/><Relationship Id="rId1" Type="http://schemas.openxmlformats.org/officeDocument/2006/relationships/image" Target="../media/image98.e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97.wmf"/><Relationship Id="rId2" Type="http://schemas.openxmlformats.org/officeDocument/2006/relationships/image" Target="../media/image101.wmf"/><Relationship Id="rId1" Type="http://schemas.openxmlformats.org/officeDocument/2006/relationships/image" Target="../media/image100.wmf"/></Relationships>
</file>

<file path=ppt/drawings/_rels/vmlDrawing3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emf"/><Relationship Id="rId1" Type="http://schemas.openxmlformats.org/officeDocument/2006/relationships/image" Target="../media/image102.e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wmf"/><Relationship Id="rId7" Type="http://schemas.openxmlformats.org/officeDocument/2006/relationships/image" Target="../media/image109.wmf"/><Relationship Id="rId2" Type="http://schemas.openxmlformats.org/officeDocument/2006/relationships/image" Target="../media/image104.wmf"/><Relationship Id="rId1" Type="http://schemas.openxmlformats.org/officeDocument/2006/relationships/image" Target="../media/image100.wmf"/><Relationship Id="rId6" Type="http://schemas.openxmlformats.org/officeDocument/2006/relationships/image" Target="../media/image108.wmf"/><Relationship Id="rId5" Type="http://schemas.openxmlformats.org/officeDocument/2006/relationships/image" Target="../media/image107.wmf"/><Relationship Id="rId4" Type="http://schemas.openxmlformats.org/officeDocument/2006/relationships/image" Target="../media/image106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wmf"/><Relationship Id="rId2" Type="http://schemas.openxmlformats.org/officeDocument/2006/relationships/image" Target="../media/image111.wmf"/><Relationship Id="rId1" Type="http://schemas.openxmlformats.org/officeDocument/2006/relationships/image" Target="../media/image110.wmf"/></Relationships>
</file>

<file path=ppt/drawings/_rels/vmlDrawing4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emf"/><Relationship Id="rId1" Type="http://schemas.openxmlformats.org/officeDocument/2006/relationships/image" Target="../media/image113.e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wmf"/><Relationship Id="rId2" Type="http://schemas.openxmlformats.org/officeDocument/2006/relationships/image" Target="../media/image107.wmf"/><Relationship Id="rId1" Type="http://schemas.openxmlformats.org/officeDocument/2006/relationships/image" Target="../media/image104.wmf"/><Relationship Id="rId5" Type="http://schemas.openxmlformats.org/officeDocument/2006/relationships/image" Target="../media/image117.wmf"/><Relationship Id="rId4" Type="http://schemas.openxmlformats.org/officeDocument/2006/relationships/image" Target="../media/image116.wmf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wmf"/><Relationship Id="rId2" Type="http://schemas.openxmlformats.org/officeDocument/2006/relationships/image" Target="../media/image118.wmf"/><Relationship Id="rId1" Type="http://schemas.openxmlformats.org/officeDocument/2006/relationships/image" Target="../media/image111.wmf"/><Relationship Id="rId4" Type="http://schemas.openxmlformats.org/officeDocument/2006/relationships/image" Target="../media/image120.w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3.emf"/></Relationships>
</file>

<file path=ppt/drawings/_rels/vmlDrawing4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wmf"/><Relationship Id="rId2" Type="http://schemas.openxmlformats.org/officeDocument/2006/relationships/image" Target="../media/image122.wmf"/><Relationship Id="rId1" Type="http://schemas.openxmlformats.org/officeDocument/2006/relationships/image" Target="../media/image121.wmf"/><Relationship Id="rId5" Type="http://schemas.openxmlformats.org/officeDocument/2006/relationships/image" Target="../media/image125.wmf"/><Relationship Id="rId4" Type="http://schemas.openxmlformats.org/officeDocument/2006/relationships/image" Target="../media/image124.wmf"/></Relationships>
</file>

<file path=ppt/drawings/_rels/vmlDrawing4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emf"/><Relationship Id="rId1" Type="http://schemas.openxmlformats.org/officeDocument/2006/relationships/image" Target="../media/image126.emf"/></Relationships>
</file>

<file path=ppt/drawings/_rels/vmlDrawing4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wmf"/><Relationship Id="rId2" Type="http://schemas.openxmlformats.org/officeDocument/2006/relationships/image" Target="../media/image107.wmf"/><Relationship Id="rId1" Type="http://schemas.openxmlformats.org/officeDocument/2006/relationships/image" Target="../media/image104.wmf"/><Relationship Id="rId4" Type="http://schemas.openxmlformats.org/officeDocument/2006/relationships/image" Target="../media/image129.wmf"/></Relationships>
</file>

<file path=ppt/drawings/_rels/vmlDrawing4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wmf"/><Relationship Id="rId2" Type="http://schemas.openxmlformats.org/officeDocument/2006/relationships/image" Target="../media/image119.wmf"/><Relationship Id="rId1" Type="http://schemas.openxmlformats.org/officeDocument/2006/relationships/image" Target="../media/image111.wmf"/><Relationship Id="rId4" Type="http://schemas.openxmlformats.org/officeDocument/2006/relationships/image" Target="../media/image131.wmf"/></Relationships>
</file>

<file path=ppt/drawings/_rels/vmlDrawing4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wmf"/><Relationship Id="rId1" Type="http://schemas.openxmlformats.org/officeDocument/2006/relationships/image" Target="../media/image73.e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1.e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734B92-325B-4A9C-89CA-38E329B7555F}" type="datetimeFigureOut">
              <a:rPr lang="vi-VN" smtClean="0"/>
              <a:pPr/>
              <a:t>12/06/2020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778028-6CC9-4537-B5FF-C388BBAE40B7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12/06/2020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12/06/2020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12/06/2020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12/06/2020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12/06/2020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12/06/2020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12/06/2020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12/06/2020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12/06/2020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12/06/2020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12/06/2020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2CA05-7E60-4922-859C-2CBBA53F6186}" type="datetimeFigureOut">
              <a:rPr lang="vi-VN" smtClean="0"/>
              <a:pPr/>
              <a:t>12/06/2020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Relationship Id="rId9" Type="http://schemas.openxmlformats.org/officeDocument/2006/relationships/oleObject" Target="../embeddings/oleObject12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6.bin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2.bin"/><Relationship Id="rId5" Type="http://schemas.openxmlformats.org/officeDocument/2006/relationships/oleObject" Target="../embeddings/oleObject21.bin"/><Relationship Id="rId4" Type="http://schemas.openxmlformats.org/officeDocument/2006/relationships/oleObject" Target="../embeddings/oleObject20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24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8.bin"/><Relationship Id="rId5" Type="http://schemas.openxmlformats.org/officeDocument/2006/relationships/oleObject" Target="../embeddings/oleObject27.bin"/><Relationship Id="rId4" Type="http://schemas.openxmlformats.org/officeDocument/2006/relationships/oleObject" Target="../embeddings/oleObject26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30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oleObject" Target="../embeddings/oleObject32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6.bin"/><Relationship Id="rId5" Type="http://schemas.openxmlformats.org/officeDocument/2006/relationships/oleObject" Target="../embeddings/oleObject35.bin"/><Relationship Id="rId4" Type="http://schemas.openxmlformats.org/officeDocument/2006/relationships/oleObject" Target="../embeddings/oleObject34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5" Type="http://schemas.openxmlformats.org/officeDocument/2006/relationships/oleObject" Target="../embeddings/oleObject39.bin"/><Relationship Id="rId4" Type="http://schemas.openxmlformats.org/officeDocument/2006/relationships/oleObject" Target="../embeddings/oleObject38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oleObject" Target="../embeddings/oleObject41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45.bin"/><Relationship Id="rId5" Type="http://schemas.openxmlformats.org/officeDocument/2006/relationships/oleObject" Target="../embeddings/oleObject44.bin"/><Relationship Id="rId4" Type="http://schemas.openxmlformats.org/officeDocument/2006/relationships/oleObject" Target="../embeddings/oleObject43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50.bin"/><Relationship Id="rId5" Type="http://schemas.openxmlformats.org/officeDocument/2006/relationships/oleObject" Target="../embeddings/oleObject49.bin"/><Relationship Id="rId4" Type="http://schemas.openxmlformats.org/officeDocument/2006/relationships/oleObject" Target="../embeddings/oleObject48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5" Type="http://schemas.openxmlformats.org/officeDocument/2006/relationships/oleObject" Target="../embeddings/oleObject53.bin"/><Relationship Id="rId4" Type="http://schemas.openxmlformats.org/officeDocument/2006/relationships/oleObject" Target="../embeddings/oleObject52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4" Type="http://schemas.openxmlformats.org/officeDocument/2006/relationships/oleObject" Target="../embeddings/oleObject55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1.bin"/><Relationship Id="rId3" Type="http://schemas.openxmlformats.org/officeDocument/2006/relationships/oleObject" Target="../embeddings/oleObject56.bin"/><Relationship Id="rId7" Type="http://schemas.openxmlformats.org/officeDocument/2006/relationships/oleObject" Target="../embeddings/oleObject6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59.bin"/><Relationship Id="rId5" Type="http://schemas.openxmlformats.org/officeDocument/2006/relationships/oleObject" Target="../embeddings/oleObject58.bin"/><Relationship Id="rId4" Type="http://schemas.openxmlformats.org/officeDocument/2006/relationships/oleObject" Target="../embeddings/oleObject57.bin"/><Relationship Id="rId9" Type="http://schemas.openxmlformats.org/officeDocument/2006/relationships/oleObject" Target="../embeddings/oleObject62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5" Type="http://schemas.openxmlformats.org/officeDocument/2006/relationships/oleObject" Target="../embeddings/oleObject65.bin"/><Relationship Id="rId4" Type="http://schemas.openxmlformats.org/officeDocument/2006/relationships/oleObject" Target="../embeddings/oleObject64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1.bin"/><Relationship Id="rId3" Type="http://schemas.openxmlformats.org/officeDocument/2006/relationships/oleObject" Target="../embeddings/oleObject66.bin"/><Relationship Id="rId7" Type="http://schemas.openxmlformats.org/officeDocument/2006/relationships/oleObject" Target="../embeddings/oleObject7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69.bin"/><Relationship Id="rId5" Type="http://schemas.openxmlformats.org/officeDocument/2006/relationships/oleObject" Target="../embeddings/oleObject68.bin"/><Relationship Id="rId4" Type="http://schemas.openxmlformats.org/officeDocument/2006/relationships/oleObject" Target="../embeddings/oleObject67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4" Type="http://schemas.openxmlformats.org/officeDocument/2006/relationships/oleObject" Target="../embeddings/oleObject73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9.bin"/><Relationship Id="rId3" Type="http://schemas.openxmlformats.org/officeDocument/2006/relationships/oleObject" Target="../embeddings/oleObject74.bin"/><Relationship Id="rId7" Type="http://schemas.openxmlformats.org/officeDocument/2006/relationships/oleObject" Target="../embeddings/oleObject7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77.bin"/><Relationship Id="rId5" Type="http://schemas.openxmlformats.org/officeDocument/2006/relationships/oleObject" Target="../embeddings/oleObject76.bin"/><Relationship Id="rId4" Type="http://schemas.openxmlformats.org/officeDocument/2006/relationships/oleObject" Target="../embeddings/oleObject75.bin"/><Relationship Id="rId9" Type="http://schemas.openxmlformats.org/officeDocument/2006/relationships/oleObject" Target="../embeddings/oleObject80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5" Type="http://schemas.openxmlformats.org/officeDocument/2006/relationships/oleObject" Target="../embeddings/oleObject83.bin"/><Relationship Id="rId4" Type="http://schemas.openxmlformats.org/officeDocument/2006/relationships/oleObject" Target="../embeddings/oleObject82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4.bin"/><Relationship Id="rId7" Type="http://schemas.openxmlformats.org/officeDocument/2006/relationships/oleObject" Target="../embeddings/oleObject8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87.bin"/><Relationship Id="rId5" Type="http://schemas.openxmlformats.org/officeDocument/2006/relationships/oleObject" Target="../embeddings/oleObject86.bin"/><Relationship Id="rId4" Type="http://schemas.openxmlformats.org/officeDocument/2006/relationships/oleObject" Target="../embeddings/oleObject85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7.vml"/><Relationship Id="rId4" Type="http://schemas.openxmlformats.org/officeDocument/2006/relationships/oleObject" Target="../embeddings/oleObject92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3.bin"/><Relationship Id="rId7" Type="http://schemas.openxmlformats.org/officeDocument/2006/relationships/oleObject" Target="../embeddings/oleObject9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8.vml"/><Relationship Id="rId6" Type="http://schemas.openxmlformats.org/officeDocument/2006/relationships/oleObject" Target="../embeddings/oleObject96.bin"/><Relationship Id="rId5" Type="http://schemas.openxmlformats.org/officeDocument/2006/relationships/oleObject" Target="../embeddings/oleObject95.bin"/><Relationship Id="rId4" Type="http://schemas.openxmlformats.org/officeDocument/2006/relationships/oleObject" Target="../embeddings/oleObject94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101.bin"/><Relationship Id="rId5" Type="http://schemas.openxmlformats.org/officeDocument/2006/relationships/oleObject" Target="../embeddings/oleObject100.bin"/><Relationship Id="rId4" Type="http://schemas.openxmlformats.org/officeDocument/2006/relationships/oleObject" Target="../embeddings/oleObject99.bin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7.bin"/><Relationship Id="rId3" Type="http://schemas.openxmlformats.org/officeDocument/2006/relationships/oleObject" Target="../embeddings/oleObject102.bin"/><Relationship Id="rId7" Type="http://schemas.openxmlformats.org/officeDocument/2006/relationships/oleObject" Target="../embeddings/oleObject10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105.bin"/><Relationship Id="rId5" Type="http://schemas.openxmlformats.org/officeDocument/2006/relationships/oleObject" Target="../embeddings/oleObject104.bin"/><Relationship Id="rId4" Type="http://schemas.openxmlformats.org/officeDocument/2006/relationships/oleObject" Target="../embeddings/oleObject103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1.vml"/><Relationship Id="rId4" Type="http://schemas.openxmlformats.org/officeDocument/2006/relationships/oleObject" Target="../embeddings/oleObject109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2.vml"/><Relationship Id="rId4" Type="http://schemas.openxmlformats.org/officeDocument/2006/relationships/oleObject" Target="../embeddings/oleObject111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3.vml"/><Relationship Id="rId5" Type="http://schemas.openxmlformats.org/officeDocument/2006/relationships/oleObject" Target="../embeddings/oleObject114.bin"/><Relationship Id="rId4" Type="http://schemas.openxmlformats.org/officeDocument/2006/relationships/oleObject" Target="../embeddings/oleObject113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4.vml"/><Relationship Id="rId4" Type="http://schemas.openxmlformats.org/officeDocument/2006/relationships/oleObject" Target="../embeddings/oleObject116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5.vml"/><Relationship Id="rId4" Type="http://schemas.openxmlformats.org/officeDocument/2006/relationships/oleObject" Target="../embeddings/oleObject118.bin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6.vml"/><Relationship Id="rId5" Type="http://schemas.openxmlformats.org/officeDocument/2006/relationships/oleObject" Target="../embeddings/oleObject121.bin"/><Relationship Id="rId4" Type="http://schemas.openxmlformats.org/officeDocument/2006/relationships/oleObject" Target="../embeddings/oleObject120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7.vml"/><Relationship Id="rId4" Type="http://schemas.openxmlformats.org/officeDocument/2006/relationships/oleObject" Target="../embeddings/oleObject123.bin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9.bin"/><Relationship Id="rId3" Type="http://schemas.openxmlformats.org/officeDocument/2006/relationships/oleObject" Target="../embeddings/oleObject124.bin"/><Relationship Id="rId7" Type="http://schemas.openxmlformats.org/officeDocument/2006/relationships/oleObject" Target="../embeddings/oleObject1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8.vml"/><Relationship Id="rId6" Type="http://schemas.openxmlformats.org/officeDocument/2006/relationships/oleObject" Target="../embeddings/oleObject127.bin"/><Relationship Id="rId5" Type="http://schemas.openxmlformats.org/officeDocument/2006/relationships/oleObject" Target="../embeddings/oleObject126.bin"/><Relationship Id="rId4" Type="http://schemas.openxmlformats.org/officeDocument/2006/relationships/oleObject" Target="../embeddings/oleObject125.bin"/><Relationship Id="rId9" Type="http://schemas.openxmlformats.org/officeDocument/2006/relationships/oleObject" Target="../embeddings/oleObject130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9.vml"/><Relationship Id="rId5" Type="http://schemas.openxmlformats.org/officeDocument/2006/relationships/oleObject" Target="../embeddings/oleObject133.bin"/><Relationship Id="rId4" Type="http://schemas.openxmlformats.org/officeDocument/2006/relationships/oleObject" Target="../embeddings/oleObject132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0.vml"/><Relationship Id="rId4" Type="http://schemas.openxmlformats.org/officeDocument/2006/relationships/oleObject" Target="../embeddings/oleObject135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6.bin"/><Relationship Id="rId7" Type="http://schemas.openxmlformats.org/officeDocument/2006/relationships/oleObject" Target="../embeddings/oleObject1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1.vml"/><Relationship Id="rId6" Type="http://schemas.openxmlformats.org/officeDocument/2006/relationships/oleObject" Target="../embeddings/oleObject139.bin"/><Relationship Id="rId5" Type="http://schemas.openxmlformats.org/officeDocument/2006/relationships/oleObject" Target="../embeddings/oleObject138.bin"/><Relationship Id="rId4" Type="http://schemas.openxmlformats.org/officeDocument/2006/relationships/oleObject" Target="../embeddings/oleObject137.bin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2.vml"/><Relationship Id="rId6" Type="http://schemas.openxmlformats.org/officeDocument/2006/relationships/oleObject" Target="../embeddings/oleObject144.bin"/><Relationship Id="rId5" Type="http://schemas.openxmlformats.org/officeDocument/2006/relationships/oleObject" Target="../embeddings/oleObject143.bin"/><Relationship Id="rId4" Type="http://schemas.openxmlformats.org/officeDocument/2006/relationships/oleObject" Target="../embeddings/oleObject142.bin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3.v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6.bin"/><Relationship Id="rId7" Type="http://schemas.openxmlformats.org/officeDocument/2006/relationships/oleObject" Target="../embeddings/oleObject15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4.vml"/><Relationship Id="rId6" Type="http://schemas.openxmlformats.org/officeDocument/2006/relationships/oleObject" Target="../embeddings/oleObject149.bin"/><Relationship Id="rId5" Type="http://schemas.openxmlformats.org/officeDocument/2006/relationships/oleObject" Target="../embeddings/oleObject148.bin"/><Relationship Id="rId4" Type="http://schemas.openxmlformats.org/officeDocument/2006/relationships/oleObject" Target="../embeddings/oleObject147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5.vml"/><Relationship Id="rId4" Type="http://schemas.openxmlformats.org/officeDocument/2006/relationships/oleObject" Target="../embeddings/oleObject152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6.vml"/><Relationship Id="rId6" Type="http://schemas.openxmlformats.org/officeDocument/2006/relationships/oleObject" Target="../embeddings/oleObject156.bin"/><Relationship Id="rId5" Type="http://schemas.openxmlformats.org/officeDocument/2006/relationships/oleObject" Target="../embeddings/oleObject155.bin"/><Relationship Id="rId4" Type="http://schemas.openxmlformats.org/officeDocument/2006/relationships/oleObject" Target="../embeddings/oleObject154.bin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7.vml"/><Relationship Id="rId6" Type="http://schemas.openxmlformats.org/officeDocument/2006/relationships/oleObject" Target="../embeddings/oleObject160.bin"/><Relationship Id="rId5" Type="http://schemas.openxmlformats.org/officeDocument/2006/relationships/oleObject" Target="../embeddings/oleObject159.bin"/><Relationship Id="rId4" Type="http://schemas.openxmlformats.org/officeDocument/2006/relationships/oleObject" Target="../embeddings/oleObject158.bin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8.vml"/><Relationship Id="rId4" Type="http://schemas.openxmlformats.org/officeDocument/2006/relationships/oleObject" Target="../embeddings/oleObject162.bin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9.v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0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914400" y="381000"/>
            <a:ext cx="7543800" cy="1752600"/>
          </a:xfrm>
        </p:spPr>
        <p:txBody>
          <a:bodyPr>
            <a:noAutofit/>
          </a:bodyPr>
          <a:lstStyle/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endParaRPr lang="en-US" b="1" dirty="0" smtClean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TRÖÔØNG CAO ÑAÚNG LYÙ TÖÏ TROÏNG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KHOA  ÑIEÄN – ÑIEÄN TÖÛ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Wingdings" pitchFamily="2" charset="2"/>
              </a:rPr>
              <a:t>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</a:p>
        </p:txBody>
      </p:sp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762000" y="2873375"/>
            <a:ext cx="29718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500" i="1" u="sng">
                <a:solidFill>
                  <a:srgbClr val="00B050"/>
                </a:solidFill>
              </a:rPr>
              <a:t>HOÏC PHAÀN</a:t>
            </a:r>
            <a:r>
              <a:rPr lang="en-US" sz="2500" i="1">
                <a:solidFill>
                  <a:srgbClr val="00B050"/>
                </a:solidFill>
              </a:rPr>
              <a:t> :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285720" y="3571876"/>
          <a:ext cx="8715436" cy="137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1142984"/>
            <a:ext cx="8286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Khái quát về chỉnh lưu</a:t>
            </a:r>
            <a:endParaRPr lang="vi-VN" sz="4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142844" y="2000240"/>
            <a:ext cx="90011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b="1" u="sng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Định nghĩa</a:t>
            </a:r>
            <a:r>
              <a:rPr lang="en-US" sz="32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chỉnh lưu là thiết bị biến đổi dòng điện (điện áp) xoay chiều thành dòng điện một chiều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214282" y="3214686"/>
            <a:ext cx="6929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b="1" u="sng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Cấu trúc bộ chỉnh lưu</a:t>
            </a:r>
            <a:r>
              <a:rPr lang="en-US" sz="32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20" y="4214818"/>
            <a:ext cx="8468323" cy="2428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5" name="Rectangle 94"/>
          <p:cNvSpPr/>
          <p:nvPr/>
        </p:nvSpPr>
        <p:spPr>
          <a:xfrm>
            <a:off x="0" y="142852"/>
            <a:ext cx="9144000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36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MẠCH CHỈNH LƯU</a:t>
            </a:r>
            <a:endParaRPr lang="vi-VN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1" grpId="0"/>
      <p:bldP spid="93" grpId="0"/>
      <p:bldP spid="9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142852"/>
            <a:ext cx="78581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</a:t>
            </a:r>
            <a:endParaRPr lang="vi-VN" sz="4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4282" y="1071547"/>
            <a:ext cx="850112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Theo số pha: một pha, ba pha, sáu pha …..</a:t>
            </a:r>
          </a:p>
          <a:p>
            <a:pPr>
              <a:buFontTx/>
              <a:buChar char="-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Theo loại van:</a:t>
            </a:r>
          </a:p>
          <a:p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   + Mạch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toàn diode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là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không điều khiển</a:t>
            </a:r>
          </a:p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  + Mạch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toàn thyristor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là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có điều khiển</a:t>
            </a:r>
          </a:p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  + Mạch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 nửa diode, một nửa thyristor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là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bán điều khiển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(điều khiển không đối xứng).</a:t>
            </a:r>
          </a:p>
          <a:p>
            <a:pPr>
              <a:buFontTx/>
              <a:buChar char="-"/>
            </a:pP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Phân loại theo sơ đồ mắc</a:t>
            </a:r>
          </a:p>
          <a:p>
            <a:pPr>
              <a:buFontTx/>
              <a:buChar char="-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Phân loại theo công suất</a:t>
            </a:r>
          </a:p>
          <a:p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19"/>
          <p:cNvGrpSpPr>
            <a:grpSpLocks/>
          </p:cNvGrpSpPr>
          <p:nvPr/>
        </p:nvGrpSpPr>
        <p:grpSpPr bwMode="auto">
          <a:xfrm>
            <a:off x="5678488" y="641349"/>
            <a:ext cx="2940156" cy="2644775"/>
            <a:chOff x="3440" y="1306"/>
            <a:chExt cx="1552" cy="1364"/>
          </a:xfrm>
        </p:grpSpPr>
        <p:grpSp>
          <p:nvGrpSpPr>
            <p:cNvPr id="6" name="Group 120"/>
            <p:cNvGrpSpPr>
              <a:grpSpLocks/>
            </p:cNvGrpSpPr>
            <p:nvPr/>
          </p:nvGrpSpPr>
          <p:grpSpPr bwMode="auto">
            <a:xfrm>
              <a:off x="4180" y="1306"/>
              <a:ext cx="177" cy="1110"/>
              <a:chOff x="3357" y="1425"/>
              <a:chExt cx="177" cy="1110"/>
            </a:xfrm>
          </p:grpSpPr>
          <p:sp>
            <p:nvSpPr>
              <p:cNvPr id="30" name="Rectangle 121"/>
              <p:cNvSpPr>
                <a:spLocks noChangeArrowheads="1"/>
              </p:cNvSpPr>
              <p:nvPr/>
            </p:nvSpPr>
            <p:spPr bwMode="auto">
              <a:xfrm>
                <a:off x="3371" y="1851"/>
                <a:ext cx="141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D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2</a:t>
                </a:r>
                <a:endParaRPr lang="en-US" sz="2000">
                  <a:latin typeface="Times New Roman" pitchFamily="18" charset="0"/>
                </a:endParaRPr>
              </a:p>
            </p:txBody>
          </p:sp>
          <p:sp>
            <p:nvSpPr>
              <p:cNvPr id="31" name="Rectangle 122"/>
              <p:cNvSpPr>
                <a:spLocks noChangeArrowheads="1"/>
              </p:cNvSpPr>
              <p:nvPr/>
            </p:nvSpPr>
            <p:spPr bwMode="auto">
              <a:xfrm>
                <a:off x="3357" y="1425"/>
                <a:ext cx="141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D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1</a:t>
                </a:r>
                <a:endParaRPr lang="en-US" sz="2000">
                  <a:latin typeface="Times New Roman" pitchFamily="18" charset="0"/>
                </a:endParaRPr>
              </a:p>
            </p:txBody>
          </p:sp>
          <p:sp>
            <p:nvSpPr>
              <p:cNvPr id="32" name="Rectangle 123"/>
              <p:cNvSpPr>
                <a:spLocks noChangeArrowheads="1"/>
              </p:cNvSpPr>
              <p:nvPr/>
            </p:nvSpPr>
            <p:spPr bwMode="auto">
              <a:xfrm>
                <a:off x="3394" y="2378"/>
                <a:ext cx="140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D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n</a:t>
                </a:r>
                <a:endParaRPr lang="en-US" sz="2000">
                  <a:latin typeface="Times New Roman" pitchFamily="18" charset="0"/>
                </a:endParaRPr>
              </a:p>
            </p:txBody>
          </p:sp>
        </p:grpSp>
        <p:sp>
          <p:nvSpPr>
            <p:cNvPr id="7" name="Line 124"/>
            <p:cNvSpPr>
              <a:spLocks noChangeShapeType="1"/>
            </p:cNvSpPr>
            <p:nvPr/>
          </p:nvSpPr>
          <p:spPr bwMode="auto">
            <a:xfrm flipH="1">
              <a:off x="4486" y="1982"/>
              <a:ext cx="0" cy="578"/>
            </a:xfrm>
            <a:prstGeom prst="line">
              <a:avLst/>
            </a:prstGeom>
            <a:noFill/>
            <a:ln w="18415">
              <a:solidFill>
                <a:srgbClr val="00008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8" name="Line 125"/>
            <p:cNvSpPr>
              <a:spLocks noChangeShapeType="1"/>
            </p:cNvSpPr>
            <p:nvPr/>
          </p:nvSpPr>
          <p:spPr bwMode="auto">
            <a:xfrm flipH="1">
              <a:off x="3658" y="1616"/>
              <a:ext cx="165" cy="0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9" name="Line 126"/>
            <p:cNvSpPr>
              <a:spLocks noChangeShapeType="1"/>
            </p:cNvSpPr>
            <p:nvPr/>
          </p:nvSpPr>
          <p:spPr bwMode="auto">
            <a:xfrm>
              <a:off x="4320" y="1616"/>
              <a:ext cx="166" cy="0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0" name="Line 127"/>
            <p:cNvSpPr>
              <a:spLocks noChangeShapeType="1"/>
            </p:cNvSpPr>
            <p:nvPr/>
          </p:nvSpPr>
          <p:spPr bwMode="auto">
            <a:xfrm>
              <a:off x="3823" y="1616"/>
              <a:ext cx="497" cy="0"/>
            </a:xfrm>
            <a:prstGeom prst="line">
              <a:avLst/>
            </a:prstGeom>
            <a:noFill/>
            <a:ln w="18415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1" name="Rectangle 128"/>
            <p:cNvSpPr>
              <a:spLocks noChangeArrowheads="1"/>
            </p:cNvSpPr>
            <p:nvPr/>
          </p:nvSpPr>
          <p:spPr bwMode="auto">
            <a:xfrm>
              <a:off x="4138" y="1503"/>
              <a:ext cx="16" cy="227"/>
            </a:xfrm>
            <a:prstGeom prst="rect">
              <a:avLst/>
            </a:prstGeom>
            <a:solidFill>
              <a:srgbClr val="0000FF"/>
            </a:solidFill>
            <a:ln w="18415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2" name="Freeform 129"/>
            <p:cNvSpPr>
              <a:spLocks/>
            </p:cNvSpPr>
            <p:nvPr/>
          </p:nvSpPr>
          <p:spPr bwMode="auto">
            <a:xfrm>
              <a:off x="3972" y="1503"/>
              <a:ext cx="149" cy="22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7" y="197"/>
                </a:cxn>
                <a:cxn ang="0">
                  <a:pos x="0" y="395"/>
                </a:cxn>
                <a:cxn ang="0">
                  <a:pos x="0" y="0"/>
                </a:cxn>
              </a:cxnLst>
              <a:rect l="0" t="0" r="r" b="b"/>
              <a:pathLst>
                <a:path w="257" h="395">
                  <a:moveTo>
                    <a:pt x="0" y="0"/>
                  </a:moveTo>
                  <a:lnTo>
                    <a:pt x="257" y="197"/>
                  </a:lnTo>
                  <a:lnTo>
                    <a:pt x="0" y="3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FF"/>
            </a:solidFill>
            <a:ln w="18415">
              <a:solidFill>
                <a:srgbClr val="0000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3" name="Line 130"/>
            <p:cNvSpPr>
              <a:spLocks noChangeShapeType="1"/>
            </p:cNvSpPr>
            <p:nvPr/>
          </p:nvSpPr>
          <p:spPr bwMode="auto">
            <a:xfrm flipH="1">
              <a:off x="3658" y="1995"/>
              <a:ext cx="165" cy="1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4" name="Line 131"/>
            <p:cNvSpPr>
              <a:spLocks noChangeShapeType="1"/>
            </p:cNvSpPr>
            <p:nvPr/>
          </p:nvSpPr>
          <p:spPr bwMode="auto">
            <a:xfrm>
              <a:off x="4320" y="1995"/>
              <a:ext cx="166" cy="1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5" name="Line 132"/>
            <p:cNvSpPr>
              <a:spLocks noChangeShapeType="1"/>
            </p:cNvSpPr>
            <p:nvPr/>
          </p:nvSpPr>
          <p:spPr bwMode="auto">
            <a:xfrm>
              <a:off x="3823" y="1995"/>
              <a:ext cx="497" cy="1"/>
            </a:xfrm>
            <a:prstGeom prst="line">
              <a:avLst/>
            </a:prstGeom>
            <a:noFill/>
            <a:ln w="18415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6" name="Rectangle 133"/>
            <p:cNvSpPr>
              <a:spLocks noChangeArrowheads="1"/>
            </p:cNvSpPr>
            <p:nvPr/>
          </p:nvSpPr>
          <p:spPr bwMode="auto">
            <a:xfrm>
              <a:off x="4138" y="1881"/>
              <a:ext cx="16" cy="227"/>
            </a:xfrm>
            <a:prstGeom prst="rect">
              <a:avLst/>
            </a:prstGeom>
            <a:solidFill>
              <a:srgbClr val="0000FF"/>
            </a:solidFill>
            <a:ln w="18415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7" name="Freeform 134"/>
            <p:cNvSpPr>
              <a:spLocks/>
            </p:cNvSpPr>
            <p:nvPr/>
          </p:nvSpPr>
          <p:spPr bwMode="auto">
            <a:xfrm>
              <a:off x="3972" y="1881"/>
              <a:ext cx="149" cy="22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7" y="198"/>
                </a:cxn>
                <a:cxn ang="0">
                  <a:pos x="0" y="395"/>
                </a:cxn>
                <a:cxn ang="0">
                  <a:pos x="0" y="0"/>
                </a:cxn>
              </a:cxnLst>
              <a:rect l="0" t="0" r="r" b="b"/>
              <a:pathLst>
                <a:path w="257" h="395">
                  <a:moveTo>
                    <a:pt x="0" y="0"/>
                  </a:moveTo>
                  <a:lnTo>
                    <a:pt x="257" y="198"/>
                  </a:lnTo>
                  <a:lnTo>
                    <a:pt x="0" y="3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FF"/>
            </a:solidFill>
            <a:ln w="18415">
              <a:solidFill>
                <a:srgbClr val="0000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8" name="Oval 135"/>
            <p:cNvSpPr>
              <a:spLocks noChangeArrowheads="1"/>
            </p:cNvSpPr>
            <p:nvPr/>
          </p:nvSpPr>
          <p:spPr bwMode="auto">
            <a:xfrm>
              <a:off x="4453" y="1970"/>
              <a:ext cx="49" cy="38"/>
            </a:xfrm>
            <a:prstGeom prst="ellipse">
              <a:avLst/>
            </a:prstGeom>
            <a:solidFill>
              <a:srgbClr val="800000"/>
            </a:solidFill>
            <a:ln w="0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9" name="Line 136"/>
            <p:cNvSpPr>
              <a:spLocks noChangeShapeType="1"/>
            </p:cNvSpPr>
            <p:nvPr/>
          </p:nvSpPr>
          <p:spPr bwMode="auto">
            <a:xfrm flipH="1">
              <a:off x="3667" y="2557"/>
              <a:ext cx="165" cy="0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20" name="Line 137"/>
            <p:cNvSpPr>
              <a:spLocks noChangeShapeType="1"/>
            </p:cNvSpPr>
            <p:nvPr/>
          </p:nvSpPr>
          <p:spPr bwMode="auto">
            <a:xfrm>
              <a:off x="4329" y="2557"/>
              <a:ext cx="166" cy="0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21" name="Line 138"/>
            <p:cNvSpPr>
              <a:spLocks noChangeShapeType="1"/>
            </p:cNvSpPr>
            <p:nvPr/>
          </p:nvSpPr>
          <p:spPr bwMode="auto">
            <a:xfrm>
              <a:off x="3832" y="2557"/>
              <a:ext cx="497" cy="0"/>
            </a:xfrm>
            <a:prstGeom prst="line">
              <a:avLst/>
            </a:prstGeom>
            <a:noFill/>
            <a:ln w="18415">
              <a:solidFill>
                <a:srgbClr val="0000FF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22" name="Rectangle 139"/>
            <p:cNvSpPr>
              <a:spLocks noChangeArrowheads="1"/>
            </p:cNvSpPr>
            <p:nvPr/>
          </p:nvSpPr>
          <p:spPr bwMode="auto">
            <a:xfrm>
              <a:off x="4147" y="2443"/>
              <a:ext cx="16" cy="227"/>
            </a:xfrm>
            <a:prstGeom prst="rect">
              <a:avLst/>
            </a:prstGeom>
            <a:solidFill>
              <a:srgbClr val="0000FF"/>
            </a:solidFill>
            <a:ln w="18415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23" name="Freeform 140"/>
            <p:cNvSpPr>
              <a:spLocks/>
            </p:cNvSpPr>
            <p:nvPr/>
          </p:nvSpPr>
          <p:spPr bwMode="auto">
            <a:xfrm>
              <a:off x="3981" y="2443"/>
              <a:ext cx="149" cy="22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7" y="198"/>
                </a:cxn>
                <a:cxn ang="0">
                  <a:pos x="0" y="396"/>
                </a:cxn>
                <a:cxn ang="0">
                  <a:pos x="0" y="0"/>
                </a:cxn>
              </a:cxnLst>
              <a:rect l="0" t="0" r="r" b="b"/>
              <a:pathLst>
                <a:path w="257" h="396">
                  <a:moveTo>
                    <a:pt x="0" y="0"/>
                  </a:moveTo>
                  <a:lnTo>
                    <a:pt x="257" y="198"/>
                  </a:lnTo>
                  <a:lnTo>
                    <a:pt x="0" y="3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FF"/>
            </a:solidFill>
            <a:ln w="18415">
              <a:solidFill>
                <a:srgbClr val="0000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24" name="Line 141"/>
            <p:cNvSpPr>
              <a:spLocks noChangeShapeType="1"/>
            </p:cNvSpPr>
            <p:nvPr/>
          </p:nvSpPr>
          <p:spPr bwMode="auto">
            <a:xfrm>
              <a:off x="4489" y="1609"/>
              <a:ext cx="0" cy="39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25" name="Line 142"/>
            <p:cNvSpPr>
              <a:spLocks noChangeShapeType="1"/>
            </p:cNvSpPr>
            <p:nvPr/>
          </p:nvSpPr>
          <p:spPr bwMode="auto">
            <a:xfrm>
              <a:off x="4352" y="2002"/>
              <a:ext cx="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grpSp>
          <p:nvGrpSpPr>
            <p:cNvPr id="26" name="Group 143"/>
            <p:cNvGrpSpPr>
              <a:grpSpLocks/>
            </p:cNvGrpSpPr>
            <p:nvPr/>
          </p:nvGrpSpPr>
          <p:grpSpPr bwMode="auto">
            <a:xfrm>
              <a:off x="3440" y="1443"/>
              <a:ext cx="177" cy="1110"/>
              <a:chOff x="3357" y="1425"/>
              <a:chExt cx="177" cy="1110"/>
            </a:xfrm>
          </p:grpSpPr>
          <p:sp>
            <p:nvSpPr>
              <p:cNvPr id="27" name="Rectangle 144"/>
              <p:cNvSpPr>
                <a:spLocks noChangeArrowheads="1"/>
              </p:cNvSpPr>
              <p:nvPr/>
            </p:nvSpPr>
            <p:spPr bwMode="auto">
              <a:xfrm>
                <a:off x="3371" y="1851"/>
                <a:ext cx="141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V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2</a:t>
                </a:r>
                <a:endParaRPr lang="en-US" sz="2000">
                  <a:latin typeface="Times New Roman" pitchFamily="18" charset="0"/>
                </a:endParaRPr>
              </a:p>
            </p:txBody>
          </p:sp>
          <p:sp>
            <p:nvSpPr>
              <p:cNvPr id="28" name="Rectangle 145"/>
              <p:cNvSpPr>
                <a:spLocks noChangeArrowheads="1"/>
              </p:cNvSpPr>
              <p:nvPr/>
            </p:nvSpPr>
            <p:spPr bwMode="auto">
              <a:xfrm>
                <a:off x="3357" y="1425"/>
                <a:ext cx="141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V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1</a:t>
                </a:r>
                <a:endParaRPr lang="en-US" sz="2000">
                  <a:latin typeface="Times New Roman" pitchFamily="18" charset="0"/>
                </a:endParaRPr>
              </a:p>
            </p:txBody>
          </p:sp>
          <p:sp>
            <p:nvSpPr>
              <p:cNvPr id="29" name="Rectangle 146"/>
              <p:cNvSpPr>
                <a:spLocks noChangeArrowheads="1"/>
              </p:cNvSpPr>
              <p:nvPr/>
            </p:nvSpPr>
            <p:spPr bwMode="auto">
              <a:xfrm>
                <a:off x="3394" y="2378"/>
                <a:ext cx="140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V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n</a:t>
                </a:r>
                <a:endParaRPr lang="en-US" sz="2000">
                  <a:latin typeface="Times New Roman" pitchFamily="18" charset="0"/>
                </a:endParaRPr>
              </a:p>
            </p:txBody>
          </p:sp>
        </p:grpSp>
      </p:grpSp>
      <p:grpSp>
        <p:nvGrpSpPr>
          <p:cNvPr id="33" name="Group 159"/>
          <p:cNvGrpSpPr>
            <a:grpSpLocks/>
          </p:cNvGrpSpPr>
          <p:nvPr/>
        </p:nvGrpSpPr>
        <p:grpSpPr bwMode="auto">
          <a:xfrm>
            <a:off x="8407400" y="2000240"/>
            <a:ext cx="342900" cy="1320800"/>
            <a:chOff x="5296" y="1512"/>
            <a:chExt cx="216" cy="832"/>
          </a:xfrm>
        </p:grpSpPr>
        <p:sp>
          <p:nvSpPr>
            <p:cNvPr id="34" name="Rectangle 155"/>
            <p:cNvSpPr>
              <a:spLocks noChangeArrowheads="1"/>
            </p:cNvSpPr>
            <p:nvPr/>
          </p:nvSpPr>
          <p:spPr bwMode="auto">
            <a:xfrm>
              <a:off x="5352" y="1680"/>
              <a:ext cx="120" cy="4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5" name="Line 156"/>
            <p:cNvSpPr>
              <a:spLocks noChangeShapeType="1"/>
            </p:cNvSpPr>
            <p:nvPr/>
          </p:nvSpPr>
          <p:spPr bwMode="auto">
            <a:xfrm>
              <a:off x="5408" y="1512"/>
              <a:ext cx="0" cy="1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36" name="Line 157"/>
            <p:cNvSpPr>
              <a:spLocks noChangeShapeType="1"/>
            </p:cNvSpPr>
            <p:nvPr/>
          </p:nvSpPr>
          <p:spPr bwMode="auto">
            <a:xfrm>
              <a:off x="5408" y="2104"/>
              <a:ext cx="0" cy="1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37" name="AutoShape 158"/>
            <p:cNvSpPr>
              <a:spLocks noChangeArrowheads="1"/>
            </p:cNvSpPr>
            <p:nvPr/>
          </p:nvSpPr>
          <p:spPr bwMode="auto">
            <a:xfrm flipV="1">
              <a:off x="5296" y="2288"/>
              <a:ext cx="216" cy="56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38" name="Group 152"/>
          <p:cNvGrpSpPr>
            <a:grpSpLocks/>
          </p:cNvGrpSpPr>
          <p:nvPr/>
        </p:nvGrpSpPr>
        <p:grpSpPr bwMode="auto">
          <a:xfrm>
            <a:off x="5778500" y="3744913"/>
            <a:ext cx="2940050" cy="2755900"/>
            <a:chOff x="3640" y="2359"/>
            <a:chExt cx="1852" cy="1736"/>
          </a:xfrm>
        </p:grpSpPr>
        <p:grpSp>
          <p:nvGrpSpPr>
            <p:cNvPr id="43" name="Group 110"/>
            <p:cNvGrpSpPr>
              <a:grpSpLocks/>
            </p:cNvGrpSpPr>
            <p:nvPr/>
          </p:nvGrpSpPr>
          <p:grpSpPr bwMode="auto">
            <a:xfrm>
              <a:off x="3640" y="2359"/>
              <a:ext cx="1852" cy="1666"/>
              <a:chOff x="3440" y="1306"/>
              <a:chExt cx="1552" cy="1364"/>
            </a:xfrm>
          </p:grpSpPr>
          <p:grpSp>
            <p:nvGrpSpPr>
              <p:cNvPr id="46" name="Group 91"/>
              <p:cNvGrpSpPr>
                <a:grpSpLocks/>
              </p:cNvGrpSpPr>
              <p:nvPr/>
            </p:nvGrpSpPr>
            <p:grpSpPr bwMode="auto">
              <a:xfrm>
                <a:off x="4180" y="1306"/>
                <a:ext cx="163" cy="1110"/>
                <a:chOff x="3357" y="1425"/>
                <a:chExt cx="163" cy="1110"/>
              </a:xfrm>
            </p:grpSpPr>
            <p:sp>
              <p:nvSpPr>
                <p:cNvPr id="70" name="Rectangle 5"/>
                <p:cNvSpPr>
                  <a:spLocks noChangeArrowheads="1"/>
                </p:cNvSpPr>
                <p:nvPr/>
              </p:nvSpPr>
              <p:spPr bwMode="auto">
                <a:xfrm>
                  <a:off x="3371" y="1851"/>
                  <a:ext cx="126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T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2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71" name="Rectangle 70"/>
                <p:cNvSpPr>
                  <a:spLocks noChangeArrowheads="1"/>
                </p:cNvSpPr>
                <p:nvPr/>
              </p:nvSpPr>
              <p:spPr bwMode="auto">
                <a:xfrm>
                  <a:off x="3357" y="1425"/>
                  <a:ext cx="126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T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1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72" name="Rectangle 71"/>
                <p:cNvSpPr>
                  <a:spLocks noChangeArrowheads="1"/>
                </p:cNvSpPr>
                <p:nvPr/>
              </p:nvSpPr>
              <p:spPr bwMode="auto">
                <a:xfrm>
                  <a:off x="3394" y="2378"/>
                  <a:ext cx="126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T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n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</p:grpSp>
          <p:sp>
            <p:nvSpPr>
              <p:cNvPr id="47" name="Line 54"/>
              <p:cNvSpPr>
                <a:spLocks noChangeShapeType="1"/>
              </p:cNvSpPr>
              <p:nvPr/>
            </p:nvSpPr>
            <p:spPr bwMode="auto">
              <a:xfrm flipH="1">
                <a:off x="4486" y="1982"/>
                <a:ext cx="0" cy="578"/>
              </a:xfrm>
              <a:prstGeom prst="line">
                <a:avLst/>
              </a:prstGeom>
              <a:noFill/>
              <a:ln w="18415">
                <a:solidFill>
                  <a:srgbClr val="00008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48" name="Line 21"/>
              <p:cNvSpPr>
                <a:spLocks noChangeShapeType="1"/>
              </p:cNvSpPr>
              <p:nvPr/>
            </p:nvSpPr>
            <p:spPr bwMode="auto">
              <a:xfrm flipH="1">
                <a:off x="3658" y="1616"/>
                <a:ext cx="165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49" name="Line 22"/>
              <p:cNvSpPr>
                <a:spLocks noChangeShapeType="1"/>
              </p:cNvSpPr>
              <p:nvPr/>
            </p:nvSpPr>
            <p:spPr bwMode="auto">
              <a:xfrm>
                <a:off x="4320" y="1616"/>
                <a:ext cx="166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0" name="Line 23"/>
              <p:cNvSpPr>
                <a:spLocks noChangeShapeType="1"/>
              </p:cNvSpPr>
              <p:nvPr/>
            </p:nvSpPr>
            <p:spPr bwMode="auto">
              <a:xfrm>
                <a:off x="3823" y="1616"/>
                <a:ext cx="497" cy="0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1" name="Rectangle 24"/>
              <p:cNvSpPr>
                <a:spLocks noChangeArrowheads="1"/>
              </p:cNvSpPr>
              <p:nvPr/>
            </p:nvSpPr>
            <p:spPr bwMode="auto">
              <a:xfrm>
                <a:off x="4138" y="1503"/>
                <a:ext cx="16" cy="227"/>
              </a:xfrm>
              <a:prstGeom prst="rect">
                <a:avLst/>
              </a:prstGeom>
              <a:solidFill>
                <a:srgbClr val="0000FF"/>
              </a:solidFill>
              <a:ln w="1841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2" name="Freeform 25"/>
              <p:cNvSpPr>
                <a:spLocks/>
              </p:cNvSpPr>
              <p:nvPr/>
            </p:nvSpPr>
            <p:spPr bwMode="auto">
              <a:xfrm>
                <a:off x="3972" y="1503"/>
                <a:ext cx="149" cy="22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7" y="197"/>
                  </a:cxn>
                  <a:cxn ang="0">
                    <a:pos x="0" y="395"/>
                  </a:cxn>
                  <a:cxn ang="0">
                    <a:pos x="0" y="0"/>
                  </a:cxn>
                </a:cxnLst>
                <a:rect l="0" t="0" r="r" b="b"/>
                <a:pathLst>
                  <a:path w="257" h="395">
                    <a:moveTo>
                      <a:pt x="0" y="0"/>
                    </a:moveTo>
                    <a:lnTo>
                      <a:pt x="257" y="197"/>
                    </a:lnTo>
                    <a:lnTo>
                      <a:pt x="0" y="3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8415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3" name="Line 26"/>
              <p:cNvSpPr>
                <a:spLocks noChangeShapeType="1"/>
              </p:cNvSpPr>
              <p:nvPr/>
            </p:nvSpPr>
            <p:spPr bwMode="auto">
              <a:xfrm flipH="1">
                <a:off x="3658" y="1995"/>
                <a:ext cx="165" cy="1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4" name="Line 27"/>
              <p:cNvSpPr>
                <a:spLocks noChangeShapeType="1"/>
              </p:cNvSpPr>
              <p:nvPr/>
            </p:nvSpPr>
            <p:spPr bwMode="auto">
              <a:xfrm>
                <a:off x="4320" y="1995"/>
                <a:ext cx="166" cy="1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5" name="Line 28"/>
              <p:cNvSpPr>
                <a:spLocks noChangeShapeType="1"/>
              </p:cNvSpPr>
              <p:nvPr/>
            </p:nvSpPr>
            <p:spPr bwMode="auto">
              <a:xfrm>
                <a:off x="3823" y="1995"/>
                <a:ext cx="497" cy="1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6" name="Rectangle 29"/>
              <p:cNvSpPr>
                <a:spLocks noChangeArrowheads="1"/>
              </p:cNvSpPr>
              <p:nvPr/>
            </p:nvSpPr>
            <p:spPr bwMode="auto">
              <a:xfrm>
                <a:off x="4138" y="1881"/>
                <a:ext cx="16" cy="227"/>
              </a:xfrm>
              <a:prstGeom prst="rect">
                <a:avLst/>
              </a:prstGeom>
              <a:solidFill>
                <a:srgbClr val="0000FF"/>
              </a:solidFill>
              <a:ln w="1841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7" name="Freeform 30"/>
              <p:cNvSpPr>
                <a:spLocks/>
              </p:cNvSpPr>
              <p:nvPr/>
            </p:nvSpPr>
            <p:spPr bwMode="auto">
              <a:xfrm>
                <a:off x="3972" y="1881"/>
                <a:ext cx="149" cy="22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7" y="198"/>
                  </a:cxn>
                  <a:cxn ang="0">
                    <a:pos x="0" y="395"/>
                  </a:cxn>
                  <a:cxn ang="0">
                    <a:pos x="0" y="0"/>
                  </a:cxn>
                </a:cxnLst>
                <a:rect l="0" t="0" r="r" b="b"/>
                <a:pathLst>
                  <a:path w="257" h="395">
                    <a:moveTo>
                      <a:pt x="0" y="0"/>
                    </a:moveTo>
                    <a:lnTo>
                      <a:pt x="257" y="198"/>
                    </a:lnTo>
                    <a:lnTo>
                      <a:pt x="0" y="3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8415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8" name="Oval 60"/>
              <p:cNvSpPr>
                <a:spLocks noChangeArrowheads="1"/>
              </p:cNvSpPr>
              <p:nvPr/>
            </p:nvSpPr>
            <p:spPr bwMode="auto">
              <a:xfrm>
                <a:off x="4453" y="1970"/>
                <a:ext cx="49" cy="38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9" name="Line 80"/>
              <p:cNvSpPr>
                <a:spLocks noChangeShapeType="1"/>
              </p:cNvSpPr>
              <p:nvPr/>
            </p:nvSpPr>
            <p:spPr bwMode="auto">
              <a:xfrm flipH="1">
                <a:off x="3667" y="2557"/>
                <a:ext cx="165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0" name="Line 81"/>
              <p:cNvSpPr>
                <a:spLocks noChangeShapeType="1"/>
              </p:cNvSpPr>
              <p:nvPr/>
            </p:nvSpPr>
            <p:spPr bwMode="auto">
              <a:xfrm>
                <a:off x="4329" y="2557"/>
                <a:ext cx="166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1" name="Line 82"/>
              <p:cNvSpPr>
                <a:spLocks noChangeShapeType="1"/>
              </p:cNvSpPr>
              <p:nvPr/>
            </p:nvSpPr>
            <p:spPr bwMode="auto">
              <a:xfrm>
                <a:off x="3832" y="2557"/>
                <a:ext cx="497" cy="0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2" name="Rectangle 83"/>
              <p:cNvSpPr>
                <a:spLocks noChangeArrowheads="1"/>
              </p:cNvSpPr>
              <p:nvPr/>
            </p:nvSpPr>
            <p:spPr bwMode="auto">
              <a:xfrm>
                <a:off x="4147" y="2443"/>
                <a:ext cx="16" cy="227"/>
              </a:xfrm>
              <a:prstGeom prst="rect">
                <a:avLst/>
              </a:prstGeom>
              <a:solidFill>
                <a:srgbClr val="0000FF"/>
              </a:solidFill>
              <a:ln w="1841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3" name="Freeform 84"/>
              <p:cNvSpPr>
                <a:spLocks/>
              </p:cNvSpPr>
              <p:nvPr/>
            </p:nvSpPr>
            <p:spPr bwMode="auto">
              <a:xfrm>
                <a:off x="3981" y="2443"/>
                <a:ext cx="149" cy="22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7" y="198"/>
                  </a:cxn>
                  <a:cxn ang="0">
                    <a:pos x="0" y="396"/>
                  </a:cxn>
                  <a:cxn ang="0">
                    <a:pos x="0" y="0"/>
                  </a:cxn>
                </a:cxnLst>
                <a:rect l="0" t="0" r="r" b="b"/>
                <a:pathLst>
                  <a:path w="257" h="396">
                    <a:moveTo>
                      <a:pt x="0" y="0"/>
                    </a:moveTo>
                    <a:lnTo>
                      <a:pt x="257" y="198"/>
                    </a:lnTo>
                    <a:lnTo>
                      <a:pt x="0" y="39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8415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4" name="Line 86"/>
              <p:cNvSpPr>
                <a:spLocks noChangeShapeType="1"/>
              </p:cNvSpPr>
              <p:nvPr/>
            </p:nvSpPr>
            <p:spPr bwMode="auto">
              <a:xfrm>
                <a:off x="4489" y="1609"/>
                <a:ext cx="0" cy="393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5" name="Line 98"/>
              <p:cNvSpPr>
                <a:spLocks noChangeShapeType="1"/>
              </p:cNvSpPr>
              <p:nvPr/>
            </p:nvSpPr>
            <p:spPr bwMode="auto">
              <a:xfrm>
                <a:off x="4352" y="2002"/>
                <a:ext cx="640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vi-VN"/>
              </a:p>
            </p:txBody>
          </p:sp>
          <p:grpSp>
            <p:nvGrpSpPr>
              <p:cNvPr id="66" name="Group 102"/>
              <p:cNvGrpSpPr>
                <a:grpSpLocks/>
              </p:cNvGrpSpPr>
              <p:nvPr/>
            </p:nvGrpSpPr>
            <p:grpSpPr bwMode="auto">
              <a:xfrm>
                <a:off x="3440" y="1443"/>
                <a:ext cx="177" cy="1110"/>
                <a:chOff x="3357" y="1425"/>
                <a:chExt cx="177" cy="1110"/>
              </a:xfrm>
            </p:grpSpPr>
            <p:sp>
              <p:nvSpPr>
                <p:cNvPr id="67" name="Rectangle 103"/>
                <p:cNvSpPr>
                  <a:spLocks noChangeArrowheads="1"/>
                </p:cNvSpPr>
                <p:nvPr/>
              </p:nvSpPr>
              <p:spPr bwMode="auto">
                <a:xfrm>
                  <a:off x="3371" y="1851"/>
                  <a:ext cx="141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V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2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68" name="Rectangle 104"/>
                <p:cNvSpPr>
                  <a:spLocks noChangeArrowheads="1"/>
                </p:cNvSpPr>
                <p:nvPr/>
              </p:nvSpPr>
              <p:spPr bwMode="auto">
                <a:xfrm>
                  <a:off x="3357" y="1425"/>
                  <a:ext cx="141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V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1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69" name="Rectangle 105"/>
                <p:cNvSpPr>
                  <a:spLocks noChangeArrowheads="1"/>
                </p:cNvSpPr>
                <p:nvPr/>
              </p:nvSpPr>
              <p:spPr bwMode="auto">
                <a:xfrm>
                  <a:off x="3394" y="2378"/>
                  <a:ext cx="140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V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n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</p:grpSp>
        </p:grpSp>
        <p:sp>
          <p:nvSpPr>
            <p:cNvPr id="40" name="Line 149"/>
            <p:cNvSpPr>
              <a:spLocks noChangeShapeType="1"/>
            </p:cNvSpPr>
            <p:nvPr/>
          </p:nvSpPr>
          <p:spPr bwMode="auto">
            <a:xfrm>
              <a:off x="4480" y="2789"/>
              <a:ext cx="174" cy="109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41" name="Line 150"/>
            <p:cNvSpPr>
              <a:spLocks noChangeShapeType="1"/>
            </p:cNvSpPr>
            <p:nvPr/>
          </p:nvSpPr>
          <p:spPr bwMode="auto">
            <a:xfrm>
              <a:off x="4498" y="3282"/>
              <a:ext cx="174" cy="109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42" name="Line 151"/>
            <p:cNvSpPr>
              <a:spLocks noChangeShapeType="1"/>
            </p:cNvSpPr>
            <p:nvPr/>
          </p:nvSpPr>
          <p:spPr bwMode="auto">
            <a:xfrm>
              <a:off x="4507" y="3986"/>
              <a:ext cx="174" cy="109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73" name="Group 160"/>
          <p:cNvGrpSpPr>
            <a:grpSpLocks/>
          </p:cNvGrpSpPr>
          <p:nvPr/>
        </p:nvGrpSpPr>
        <p:grpSpPr bwMode="auto">
          <a:xfrm>
            <a:off x="8534400" y="5105400"/>
            <a:ext cx="342900" cy="1320800"/>
            <a:chOff x="5296" y="1512"/>
            <a:chExt cx="216" cy="832"/>
          </a:xfrm>
        </p:grpSpPr>
        <p:sp>
          <p:nvSpPr>
            <p:cNvPr id="74" name="Rectangle 161"/>
            <p:cNvSpPr>
              <a:spLocks noChangeArrowheads="1"/>
            </p:cNvSpPr>
            <p:nvPr/>
          </p:nvSpPr>
          <p:spPr bwMode="auto">
            <a:xfrm>
              <a:off x="5352" y="1680"/>
              <a:ext cx="120" cy="4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5" name="Line 162"/>
            <p:cNvSpPr>
              <a:spLocks noChangeShapeType="1"/>
            </p:cNvSpPr>
            <p:nvPr/>
          </p:nvSpPr>
          <p:spPr bwMode="auto">
            <a:xfrm>
              <a:off x="5408" y="1512"/>
              <a:ext cx="0" cy="1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76" name="Line 163"/>
            <p:cNvSpPr>
              <a:spLocks noChangeShapeType="1"/>
            </p:cNvSpPr>
            <p:nvPr/>
          </p:nvSpPr>
          <p:spPr bwMode="auto">
            <a:xfrm>
              <a:off x="5408" y="2104"/>
              <a:ext cx="0" cy="1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77" name="AutoShape 164"/>
            <p:cNvSpPr>
              <a:spLocks noChangeArrowheads="1"/>
            </p:cNvSpPr>
            <p:nvPr/>
          </p:nvSpPr>
          <p:spPr bwMode="auto">
            <a:xfrm flipV="1">
              <a:off x="5296" y="2288"/>
              <a:ext cx="216" cy="56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642910" y="0"/>
            <a:ext cx="75724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Nguyên tắc dẫn của các van bán dẫn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14282" y="714356"/>
            <a:ext cx="5286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Nhóm van nối chung catod:</a:t>
            </a:r>
            <a:endParaRPr lang="vi-VN" sz="3200" b="1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00034" y="1758253"/>
            <a:ext cx="46434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Nguyên tắc diode dẫn: điện áp anod van nào dương hơn van đó dẫn. 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42910" y="4500570"/>
            <a:ext cx="378621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Nguyên tắc dẫn và điều khiển thyristor:</a:t>
            </a: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 </a:t>
            </a: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Right Arrow 81"/>
          <p:cNvSpPr/>
          <p:nvPr/>
        </p:nvSpPr>
        <p:spPr>
          <a:xfrm>
            <a:off x="4710886" y="514123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3" name="Right Arrow 82"/>
          <p:cNvSpPr/>
          <p:nvPr/>
        </p:nvSpPr>
        <p:spPr>
          <a:xfrm>
            <a:off x="5282390" y="228371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" name="Object 4"/>
          <p:cNvGraphicFramePr>
            <a:graphicFrameLocks noChangeAspect="1"/>
          </p:cNvGraphicFramePr>
          <p:nvPr/>
        </p:nvGraphicFramePr>
        <p:xfrm>
          <a:off x="937066" y="5357826"/>
          <a:ext cx="1206042" cy="500066"/>
        </p:xfrm>
        <a:graphic>
          <a:graphicData uri="http://schemas.openxmlformats.org/presentationml/2006/ole">
            <p:oleObj spid="_x0000_s5124" name="Equation" r:id="rId3" imgW="520560" imgH="215640" progId="Equation.3">
              <p:embed/>
            </p:oleObj>
          </a:graphicData>
        </a:graphic>
      </p:graphicFrame>
      <p:graphicFrame>
        <p:nvGraphicFramePr>
          <p:cNvPr id="5125" name="Object 5"/>
          <p:cNvGraphicFramePr>
            <a:graphicFrameLocks noChangeAspect="1"/>
          </p:cNvGraphicFramePr>
          <p:nvPr/>
        </p:nvGraphicFramePr>
        <p:xfrm>
          <a:off x="1000124" y="5786437"/>
          <a:ext cx="928669" cy="464335"/>
        </p:xfrm>
        <a:graphic>
          <a:graphicData uri="http://schemas.openxmlformats.org/presentationml/2006/ole">
            <p:oleObj spid="_x0000_s5125" name="Equation" r:id="rId4" imgW="45720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0" grpId="0"/>
      <p:bldP spid="81" grpId="0"/>
      <p:bldP spid="82" grpId="0" animBg="1"/>
      <p:bldP spid="8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extBox 77"/>
          <p:cNvSpPr txBox="1"/>
          <p:nvPr/>
        </p:nvSpPr>
        <p:spPr>
          <a:xfrm>
            <a:off x="642910" y="0"/>
            <a:ext cx="75724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Nguyên tắc dẫn của các van bán dẫn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14282" y="714356"/>
            <a:ext cx="5286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Nhóm van nối chung anod:</a:t>
            </a:r>
            <a:endParaRPr lang="vi-VN" sz="3200" b="1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00034" y="1758253"/>
            <a:ext cx="46434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Nguyên tắc diode dẫn: điện áp catod van nào âm hơn van đó dẫn. 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42910" y="4500570"/>
            <a:ext cx="378621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Nguyên tắc dẫn và điều khiển thyristor:</a:t>
            </a: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Right Arrow 81"/>
          <p:cNvSpPr/>
          <p:nvPr/>
        </p:nvSpPr>
        <p:spPr>
          <a:xfrm>
            <a:off x="4710886" y="514123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3" name="Right Arrow 82"/>
          <p:cNvSpPr/>
          <p:nvPr/>
        </p:nvSpPr>
        <p:spPr>
          <a:xfrm>
            <a:off x="5282390" y="228371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grpSp>
        <p:nvGrpSpPr>
          <p:cNvPr id="85" name="Group 5"/>
          <p:cNvGrpSpPr>
            <a:grpSpLocks/>
          </p:cNvGrpSpPr>
          <p:nvPr/>
        </p:nvGrpSpPr>
        <p:grpSpPr bwMode="auto">
          <a:xfrm>
            <a:off x="5786446" y="568323"/>
            <a:ext cx="2904196" cy="2574925"/>
            <a:chOff x="1410" y="2384"/>
            <a:chExt cx="1553" cy="1357"/>
          </a:xfrm>
        </p:grpSpPr>
        <p:grpSp>
          <p:nvGrpSpPr>
            <p:cNvPr id="88" name="Group 6"/>
            <p:cNvGrpSpPr>
              <a:grpSpLocks/>
            </p:cNvGrpSpPr>
            <p:nvPr/>
          </p:nvGrpSpPr>
          <p:grpSpPr bwMode="auto">
            <a:xfrm>
              <a:off x="1653" y="2384"/>
              <a:ext cx="1310" cy="1357"/>
              <a:chOff x="2393" y="2311"/>
              <a:chExt cx="1310" cy="1357"/>
            </a:xfrm>
          </p:grpSpPr>
          <p:grpSp>
            <p:nvGrpSpPr>
              <p:cNvPr id="93" name="Group 7"/>
              <p:cNvGrpSpPr>
                <a:grpSpLocks/>
              </p:cNvGrpSpPr>
              <p:nvPr/>
            </p:nvGrpSpPr>
            <p:grpSpPr bwMode="auto">
              <a:xfrm>
                <a:off x="2393" y="2311"/>
                <a:ext cx="862" cy="1357"/>
                <a:chOff x="1122" y="1735"/>
                <a:chExt cx="862" cy="1357"/>
              </a:xfrm>
            </p:grpSpPr>
            <p:grpSp>
              <p:nvGrpSpPr>
                <p:cNvPr id="95" name="Group 8"/>
                <p:cNvGrpSpPr>
                  <a:grpSpLocks/>
                </p:cNvGrpSpPr>
                <p:nvPr/>
              </p:nvGrpSpPr>
              <p:grpSpPr bwMode="auto">
                <a:xfrm flipH="1">
                  <a:off x="1122" y="1915"/>
                  <a:ext cx="862" cy="1177"/>
                  <a:chOff x="1122" y="1915"/>
                  <a:chExt cx="862" cy="1177"/>
                </a:xfrm>
              </p:grpSpPr>
              <p:grpSp>
                <p:nvGrpSpPr>
                  <p:cNvPr id="100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155" y="2865"/>
                    <a:ext cx="829" cy="227"/>
                    <a:chOff x="1155" y="2672"/>
                    <a:chExt cx="829" cy="227"/>
                  </a:xfrm>
                </p:grpSpPr>
                <p:sp>
                  <p:nvSpPr>
                    <p:cNvPr id="114" name="Line 1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155" y="2786"/>
                      <a:ext cx="166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prstDash val="dash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15" name="Line 1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818" y="2786"/>
                      <a:ext cx="166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prstDash val="dash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16" name="Line 1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321" y="2786"/>
                      <a:ext cx="497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FF"/>
                      </a:solidFill>
                      <a:prstDash val="dash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17" name="Rectangle 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5" y="2672"/>
                      <a:ext cx="17" cy="227"/>
                    </a:xfrm>
                    <a:prstGeom prst="rect">
                      <a:avLst/>
                    </a:pr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18" name="Freeform 14"/>
                    <p:cNvSpPr>
                      <a:spLocks/>
                    </p:cNvSpPr>
                    <p:nvPr/>
                  </p:nvSpPr>
                  <p:spPr bwMode="auto">
                    <a:xfrm>
                      <a:off x="1470" y="2672"/>
                      <a:ext cx="148" cy="22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257" y="198"/>
                        </a:cxn>
                        <a:cxn ang="0">
                          <a:pos x="0" y="396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257" h="396">
                          <a:moveTo>
                            <a:pt x="0" y="0"/>
                          </a:moveTo>
                          <a:lnTo>
                            <a:pt x="257" y="198"/>
                          </a:lnTo>
                          <a:lnTo>
                            <a:pt x="0" y="396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</p:grpSp>
              <p:sp>
                <p:nvSpPr>
                  <p:cNvPr id="101" name="Line 1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55" y="2407"/>
                    <a:ext cx="166" cy="1"/>
                  </a:xfrm>
                  <a:prstGeom prst="line">
                    <a:avLst/>
                  </a:prstGeom>
                  <a:noFill/>
                  <a:ln w="1841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2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1818" y="2407"/>
                    <a:ext cx="166" cy="1"/>
                  </a:xfrm>
                  <a:prstGeom prst="line">
                    <a:avLst/>
                  </a:prstGeom>
                  <a:noFill/>
                  <a:ln w="1841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3" name="Line 17"/>
                  <p:cNvSpPr>
                    <a:spLocks noChangeShapeType="1"/>
                  </p:cNvSpPr>
                  <p:nvPr/>
                </p:nvSpPr>
                <p:spPr bwMode="auto">
                  <a:xfrm>
                    <a:off x="1321" y="2407"/>
                    <a:ext cx="497" cy="1"/>
                  </a:xfrm>
                  <a:prstGeom prst="line">
                    <a:avLst/>
                  </a:prstGeom>
                  <a:noFill/>
                  <a:ln w="1841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4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1635" y="2293"/>
                    <a:ext cx="17" cy="227"/>
                  </a:xfrm>
                  <a:prstGeom prst="rect">
                    <a:avLst/>
                  </a:prstGeom>
                  <a:solidFill>
                    <a:srgbClr val="0000FF"/>
                  </a:solidFill>
                  <a:ln w="18415">
                    <a:solidFill>
                      <a:srgbClr val="0000FF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5" name="Freeform 19"/>
                  <p:cNvSpPr>
                    <a:spLocks/>
                  </p:cNvSpPr>
                  <p:nvPr/>
                </p:nvSpPr>
                <p:spPr bwMode="auto">
                  <a:xfrm>
                    <a:off x="1470" y="2293"/>
                    <a:ext cx="148" cy="22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57" y="198"/>
                      </a:cxn>
                      <a:cxn ang="0">
                        <a:pos x="0" y="395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257" h="395">
                        <a:moveTo>
                          <a:pt x="0" y="0"/>
                        </a:moveTo>
                        <a:lnTo>
                          <a:pt x="257" y="198"/>
                        </a:lnTo>
                        <a:lnTo>
                          <a:pt x="0" y="395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0000FF"/>
                  </a:solidFill>
                  <a:ln w="18415">
                    <a:solidFill>
                      <a:srgbClr val="0000FF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6" name="Line 2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55" y="2028"/>
                    <a:ext cx="166" cy="0"/>
                  </a:xfrm>
                  <a:prstGeom prst="line">
                    <a:avLst/>
                  </a:prstGeom>
                  <a:noFill/>
                  <a:ln w="1841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7" name="Line 21"/>
                  <p:cNvSpPr>
                    <a:spLocks noChangeShapeType="1"/>
                  </p:cNvSpPr>
                  <p:nvPr/>
                </p:nvSpPr>
                <p:spPr bwMode="auto">
                  <a:xfrm>
                    <a:off x="1818" y="2028"/>
                    <a:ext cx="166" cy="0"/>
                  </a:xfrm>
                  <a:prstGeom prst="line">
                    <a:avLst/>
                  </a:prstGeom>
                  <a:noFill/>
                  <a:ln w="1841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8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321" y="2028"/>
                    <a:ext cx="497" cy="0"/>
                  </a:xfrm>
                  <a:prstGeom prst="line">
                    <a:avLst/>
                  </a:prstGeom>
                  <a:noFill/>
                  <a:ln w="1841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9" name="Rectangle 23"/>
                  <p:cNvSpPr>
                    <a:spLocks noChangeArrowheads="1"/>
                  </p:cNvSpPr>
                  <p:nvPr/>
                </p:nvSpPr>
                <p:spPr bwMode="auto">
                  <a:xfrm>
                    <a:off x="1635" y="1915"/>
                    <a:ext cx="17" cy="227"/>
                  </a:xfrm>
                  <a:prstGeom prst="rect">
                    <a:avLst/>
                  </a:prstGeom>
                  <a:solidFill>
                    <a:srgbClr val="0000FF"/>
                  </a:solidFill>
                  <a:ln w="18415">
                    <a:solidFill>
                      <a:srgbClr val="0000FF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10" name="Freeform 24"/>
                  <p:cNvSpPr>
                    <a:spLocks/>
                  </p:cNvSpPr>
                  <p:nvPr/>
                </p:nvSpPr>
                <p:spPr bwMode="auto">
                  <a:xfrm>
                    <a:off x="1470" y="1915"/>
                    <a:ext cx="148" cy="22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57" y="197"/>
                      </a:cxn>
                      <a:cxn ang="0">
                        <a:pos x="0" y="395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257" h="395">
                        <a:moveTo>
                          <a:pt x="0" y="0"/>
                        </a:moveTo>
                        <a:lnTo>
                          <a:pt x="257" y="197"/>
                        </a:lnTo>
                        <a:lnTo>
                          <a:pt x="0" y="395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0000FF"/>
                  </a:solidFill>
                  <a:ln w="18415">
                    <a:solidFill>
                      <a:srgbClr val="0000FF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11" name="Line 25"/>
                  <p:cNvSpPr>
                    <a:spLocks noChangeShapeType="1"/>
                  </p:cNvSpPr>
                  <p:nvPr/>
                </p:nvSpPr>
                <p:spPr bwMode="auto">
                  <a:xfrm>
                    <a:off x="1155" y="2375"/>
                    <a:ext cx="0" cy="597"/>
                  </a:xfrm>
                  <a:prstGeom prst="line">
                    <a:avLst/>
                  </a:prstGeom>
                  <a:noFill/>
                  <a:ln w="18415">
                    <a:solidFill>
                      <a:srgbClr val="000080"/>
                    </a:solidFill>
                    <a:prstDash val="dash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12" name="Oval 26"/>
                  <p:cNvSpPr>
                    <a:spLocks noChangeArrowheads="1"/>
                  </p:cNvSpPr>
                  <p:nvPr/>
                </p:nvSpPr>
                <p:spPr bwMode="auto">
                  <a:xfrm>
                    <a:off x="1122" y="2382"/>
                    <a:ext cx="50" cy="38"/>
                  </a:xfrm>
                  <a:prstGeom prst="ellipse">
                    <a:avLst/>
                  </a:prstGeom>
                  <a:solidFill>
                    <a:srgbClr val="800000"/>
                  </a:solidFill>
                  <a:ln w="0">
                    <a:solidFill>
                      <a:srgbClr val="8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13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1152" y="2021"/>
                    <a:ext cx="0" cy="393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96" name="Group 28"/>
                <p:cNvGrpSpPr>
                  <a:grpSpLocks/>
                </p:cNvGrpSpPr>
                <p:nvPr/>
              </p:nvGrpSpPr>
              <p:grpSpPr bwMode="auto">
                <a:xfrm>
                  <a:off x="1437" y="1735"/>
                  <a:ext cx="153" cy="1082"/>
                  <a:chOff x="3357" y="1425"/>
                  <a:chExt cx="153" cy="1082"/>
                </a:xfrm>
              </p:grpSpPr>
              <p:sp>
                <p:nvSpPr>
                  <p:cNvPr id="97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3371" y="1851"/>
                    <a:ext cx="115" cy="12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eaLnBrk="0" hangingPunct="0"/>
                    <a:r>
                      <a:rPr lang="en-US" sz="16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D</a:t>
                    </a:r>
                    <a:r>
                      <a:rPr lang="en-US" sz="1600" baseline="-250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2</a:t>
                    </a:r>
                    <a:endParaRPr lang="en-US" sz="1600"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98" name="Rectangle 30"/>
                  <p:cNvSpPr>
                    <a:spLocks noChangeArrowheads="1"/>
                  </p:cNvSpPr>
                  <p:nvPr/>
                </p:nvSpPr>
                <p:spPr bwMode="auto">
                  <a:xfrm>
                    <a:off x="3357" y="1425"/>
                    <a:ext cx="116" cy="12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eaLnBrk="0" hangingPunct="0"/>
                    <a:r>
                      <a:rPr lang="en-US" sz="16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D</a:t>
                    </a:r>
                    <a:r>
                      <a:rPr lang="en-US" sz="1600" baseline="-250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1</a:t>
                    </a:r>
                    <a:endParaRPr lang="en-US" sz="1600"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99" name="Rectangle 31"/>
                  <p:cNvSpPr>
                    <a:spLocks noChangeArrowheads="1"/>
                  </p:cNvSpPr>
                  <p:nvPr/>
                </p:nvSpPr>
                <p:spPr bwMode="auto">
                  <a:xfrm>
                    <a:off x="3394" y="2378"/>
                    <a:ext cx="116" cy="12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eaLnBrk="0" hangingPunct="0"/>
                    <a:r>
                      <a:rPr lang="en-US" sz="16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D</a:t>
                    </a:r>
                    <a:r>
                      <a:rPr lang="en-US" sz="1600" baseline="-250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n</a:t>
                    </a:r>
                    <a:endParaRPr lang="en-US" sz="1600">
                      <a:latin typeface="Times New Roman" pitchFamily="18" charset="0"/>
                    </a:endParaRPr>
                  </a:p>
                </p:txBody>
              </p:sp>
            </p:grpSp>
          </p:grpSp>
          <p:sp>
            <p:nvSpPr>
              <p:cNvPr id="94" name="Line 32"/>
              <p:cNvSpPr>
                <a:spLocks noChangeShapeType="1"/>
              </p:cNvSpPr>
              <p:nvPr/>
            </p:nvSpPr>
            <p:spPr bwMode="auto">
              <a:xfrm>
                <a:off x="3063" y="2989"/>
                <a:ext cx="640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89" name="Group 33"/>
            <p:cNvGrpSpPr>
              <a:grpSpLocks/>
            </p:cNvGrpSpPr>
            <p:nvPr/>
          </p:nvGrpSpPr>
          <p:grpSpPr bwMode="auto">
            <a:xfrm>
              <a:off x="1410" y="2540"/>
              <a:ext cx="179" cy="1113"/>
              <a:chOff x="3357" y="1425"/>
              <a:chExt cx="179" cy="1113"/>
            </a:xfrm>
          </p:grpSpPr>
          <p:sp>
            <p:nvSpPr>
              <p:cNvPr id="90" name="Rectangle 34"/>
              <p:cNvSpPr>
                <a:spLocks noChangeArrowheads="1"/>
              </p:cNvSpPr>
              <p:nvPr/>
            </p:nvSpPr>
            <p:spPr bwMode="auto">
              <a:xfrm>
                <a:off x="3371" y="1851"/>
                <a:ext cx="142" cy="1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V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2</a:t>
                </a:r>
                <a:endParaRPr lang="en-US" sz="2000">
                  <a:latin typeface="Times New Roman" pitchFamily="18" charset="0"/>
                </a:endParaRPr>
              </a:p>
            </p:txBody>
          </p:sp>
          <p:sp>
            <p:nvSpPr>
              <p:cNvPr id="91" name="Rectangle 35"/>
              <p:cNvSpPr>
                <a:spLocks noChangeArrowheads="1"/>
              </p:cNvSpPr>
              <p:nvPr/>
            </p:nvSpPr>
            <p:spPr bwMode="auto">
              <a:xfrm>
                <a:off x="3357" y="1425"/>
                <a:ext cx="143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V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1</a:t>
                </a:r>
                <a:endParaRPr lang="en-US" sz="2000">
                  <a:latin typeface="Times New Roman" pitchFamily="18" charset="0"/>
                </a:endParaRPr>
              </a:p>
            </p:txBody>
          </p:sp>
          <p:sp>
            <p:nvSpPr>
              <p:cNvPr id="92" name="Rectangle 36"/>
              <p:cNvSpPr>
                <a:spLocks noChangeArrowheads="1"/>
              </p:cNvSpPr>
              <p:nvPr/>
            </p:nvSpPr>
            <p:spPr bwMode="auto">
              <a:xfrm>
                <a:off x="3394" y="2378"/>
                <a:ext cx="142" cy="1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V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n</a:t>
                </a:r>
                <a:endParaRPr lang="en-US" sz="2000">
                  <a:latin typeface="Times New Roman" pitchFamily="18" charset="0"/>
                </a:endParaRPr>
              </a:p>
            </p:txBody>
          </p:sp>
        </p:grpSp>
      </p:grpSp>
      <p:grpSp>
        <p:nvGrpSpPr>
          <p:cNvPr id="119" name="Group 85"/>
          <p:cNvGrpSpPr>
            <a:grpSpLocks/>
          </p:cNvGrpSpPr>
          <p:nvPr/>
        </p:nvGrpSpPr>
        <p:grpSpPr bwMode="auto">
          <a:xfrm>
            <a:off x="8515380" y="1857364"/>
            <a:ext cx="342900" cy="1320800"/>
            <a:chOff x="5296" y="1512"/>
            <a:chExt cx="216" cy="832"/>
          </a:xfrm>
        </p:grpSpPr>
        <p:sp>
          <p:nvSpPr>
            <p:cNvPr id="120" name="Rectangle 86"/>
            <p:cNvSpPr>
              <a:spLocks noChangeArrowheads="1"/>
            </p:cNvSpPr>
            <p:nvPr/>
          </p:nvSpPr>
          <p:spPr bwMode="auto">
            <a:xfrm>
              <a:off x="5352" y="1680"/>
              <a:ext cx="120" cy="4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21" name="Line 87"/>
            <p:cNvSpPr>
              <a:spLocks noChangeShapeType="1"/>
            </p:cNvSpPr>
            <p:nvPr/>
          </p:nvSpPr>
          <p:spPr bwMode="auto">
            <a:xfrm>
              <a:off x="5408" y="1512"/>
              <a:ext cx="0" cy="1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22" name="Line 88"/>
            <p:cNvSpPr>
              <a:spLocks noChangeShapeType="1"/>
            </p:cNvSpPr>
            <p:nvPr/>
          </p:nvSpPr>
          <p:spPr bwMode="auto">
            <a:xfrm>
              <a:off x="5408" y="2104"/>
              <a:ext cx="0" cy="1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23" name="AutoShape 89"/>
            <p:cNvSpPr>
              <a:spLocks noChangeArrowheads="1"/>
            </p:cNvSpPr>
            <p:nvPr/>
          </p:nvSpPr>
          <p:spPr bwMode="auto">
            <a:xfrm flipV="1">
              <a:off x="5296" y="2288"/>
              <a:ext cx="216" cy="56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124" name="Group 77"/>
          <p:cNvGrpSpPr>
            <a:grpSpLocks/>
          </p:cNvGrpSpPr>
          <p:nvPr/>
        </p:nvGrpSpPr>
        <p:grpSpPr bwMode="auto">
          <a:xfrm>
            <a:off x="5726142" y="3668733"/>
            <a:ext cx="2989476" cy="2760663"/>
            <a:chOff x="3961" y="2512"/>
            <a:chExt cx="1553" cy="1392"/>
          </a:xfrm>
        </p:grpSpPr>
        <p:grpSp>
          <p:nvGrpSpPr>
            <p:cNvPr id="129" name="Group 40"/>
            <p:cNvGrpSpPr>
              <a:grpSpLocks/>
            </p:cNvGrpSpPr>
            <p:nvPr/>
          </p:nvGrpSpPr>
          <p:grpSpPr bwMode="auto">
            <a:xfrm>
              <a:off x="3961" y="2512"/>
              <a:ext cx="1553" cy="1357"/>
              <a:chOff x="1410" y="2384"/>
              <a:chExt cx="1553" cy="1357"/>
            </a:xfrm>
          </p:grpSpPr>
          <p:grpSp>
            <p:nvGrpSpPr>
              <p:cNvPr id="132" name="Group 41"/>
              <p:cNvGrpSpPr>
                <a:grpSpLocks/>
              </p:cNvGrpSpPr>
              <p:nvPr/>
            </p:nvGrpSpPr>
            <p:grpSpPr bwMode="auto">
              <a:xfrm>
                <a:off x="1653" y="2384"/>
                <a:ext cx="1310" cy="1357"/>
                <a:chOff x="2393" y="2311"/>
                <a:chExt cx="1310" cy="1357"/>
              </a:xfrm>
            </p:grpSpPr>
            <p:grpSp>
              <p:nvGrpSpPr>
                <p:cNvPr id="137" name="Group 42"/>
                <p:cNvGrpSpPr>
                  <a:grpSpLocks/>
                </p:cNvGrpSpPr>
                <p:nvPr/>
              </p:nvGrpSpPr>
              <p:grpSpPr bwMode="auto">
                <a:xfrm>
                  <a:off x="2393" y="2311"/>
                  <a:ext cx="862" cy="1357"/>
                  <a:chOff x="1122" y="1735"/>
                  <a:chExt cx="862" cy="1357"/>
                </a:xfrm>
              </p:grpSpPr>
              <p:grpSp>
                <p:nvGrpSpPr>
                  <p:cNvPr id="139" name="Group 43"/>
                  <p:cNvGrpSpPr>
                    <a:grpSpLocks/>
                  </p:cNvGrpSpPr>
                  <p:nvPr/>
                </p:nvGrpSpPr>
                <p:grpSpPr bwMode="auto">
                  <a:xfrm flipH="1">
                    <a:off x="1122" y="1915"/>
                    <a:ext cx="862" cy="1177"/>
                    <a:chOff x="1122" y="1915"/>
                    <a:chExt cx="862" cy="1177"/>
                  </a:xfrm>
                </p:grpSpPr>
                <p:grpSp>
                  <p:nvGrpSpPr>
                    <p:cNvPr id="144" name="Group 4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155" y="2865"/>
                      <a:ext cx="829" cy="227"/>
                      <a:chOff x="1155" y="2672"/>
                      <a:chExt cx="829" cy="227"/>
                    </a:xfrm>
                  </p:grpSpPr>
                  <p:sp>
                    <p:nvSpPr>
                      <p:cNvPr id="158" name="Line 45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1155" y="2786"/>
                        <a:ext cx="166" cy="0"/>
                      </a:xfrm>
                      <a:prstGeom prst="line">
                        <a:avLst/>
                      </a:prstGeom>
                      <a:noFill/>
                      <a:ln w="18415">
                        <a:solidFill>
                          <a:srgbClr val="000000"/>
                        </a:solidFill>
                        <a:prstDash val="dash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vi-VN"/>
                      </a:p>
                    </p:txBody>
                  </p:sp>
                  <p:sp>
                    <p:nvSpPr>
                      <p:cNvPr id="159" name="Line 4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818" y="2786"/>
                        <a:ext cx="166" cy="0"/>
                      </a:xfrm>
                      <a:prstGeom prst="line">
                        <a:avLst/>
                      </a:prstGeom>
                      <a:noFill/>
                      <a:ln w="18415">
                        <a:solidFill>
                          <a:srgbClr val="000000"/>
                        </a:solidFill>
                        <a:prstDash val="dash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vi-VN"/>
                      </a:p>
                    </p:txBody>
                  </p:sp>
                  <p:sp>
                    <p:nvSpPr>
                      <p:cNvPr id="160" name="Line 47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321" y="2786"/>
                        <a:ext cx="497" cy="0"/>
                      </a:xfrm>
                      <a:prstGeom prst="line">
                        <a:avLst/>
                      </a:prstGeom>
                      <a:noFill/>
                      <a:ln w="18415">
                        <a:solidFill>
                          <a:srgbClr val="0000FF"/>
                        </a:solidFill>
                        <a:prstDash val="dash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vi-VN"/>
                      </a:p>
                    </p:txBody>
                  </p:sp>
                  <p:sp>
                    <p:nvSpPr>
                      <p:cNvPr id="161" name="Rectangle 4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635" y="2672"/>
                        <a:ext cx="17" cy="227"/>
                      </a:xfrm>
                      <a:prstGeom prst="rect">
                        <a:avLst/>
                      </a:prstGeom>
                      <a:solidFill>
                        <a:srgbClr val="0000FF"/>
                      </a:solidFill>
                      <a:ln w="18415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vi-VN"/>
                      </a:p>
                    </p:txBody>
                  </p:sp>
                  <p:sp>
                    <p:nvSpPr>
                      <p:cNvPr id="162" name="Freeform 4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470" y="2672"/>
                        <a:ext cx="148" cy="22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257" y="198"/>
                          </a:cxn>
                          <a:cxn ang="0">
                            <a:pos x="0" y="396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257" h="396">
                            <a:moveTo>
                              <a:pt x="0" y="0"/>
                            </a:moveTo>
                            <a:lnTo>
                              <a:pt x="257" y="198"/>
                            </a:lnTo>
                            <a:lnTo>
                              <a:pt x="0" y="39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 w="18415">
                        <a:solidFill>
                          <a:srgbClr val="0000FF"/>
                        </a:solidFill>
                        <a:prstDash val="solid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vi-VN"/>
                      </a:p>
                    </p:txBody>
                  </p:sp>
                </p:grpSp>
                <p:sp>
                  <p:nvSpPr>
                    <p:cNvPr id="145" name="Line 5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155" y="2407"/>
                      <a:ext cx="166" cy="1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46" name="Line 5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818" y="2407"/>
                      <a:ext cx="166" cy="1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47" name="Line 5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321" y="2407"/>
                      <a:ext cx="497" cy="1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48" name="Rectangle 5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5" y="2293"/>
                      <a:ext cx="17" cy="227"/>
                    </a:xfrm>
                    <a:prstGeom prst="rect">
                      <a:avLst/>
                    </a:pr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49" name="Freeform 54"/>
                    <p:cNvSpPr>
                      <a:spLocks/>
                    </p:cNvSpPr>
                    <p:nvPr/>
                  </p:nvSpPr>
                  <p:spPr bwMode="auto">
                    <a:xfrm>
                      <a:off x="1470" y="2293"/>
                      <a:ext cx="148" cy="22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257" y="198"/>
                        </a:cxn>
                        <a:cxn ang="0">
                          <a:pos x="0" y="395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257" h="395">
                          <a:moveTo>
                            <a:pt x="0" y="0"/>
                          </a:moveTo>
                          <a:lnTo>
                            <a:pt x="257" y="198"/>
                          </a:lnTo>
                          <a:lnTo>
                            <a:pt x="0" y="395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0" name="Line 55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155" y="2028"/>
                      <a:ext cx="166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1" name="Line 5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818" y="2028"/>
                      <a:ext cx="166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2" name="Line 5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321" y="2028"/>
                      <a:ext cx="497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3" name="Rectangle 5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5" y="1915"/>
                      <a:ext cx="17" cy="227"/>
                    </a:xfrm>
                    <a:prstGeom prst="rect">
                      <a:avLst/>
                    </a:pr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4" name="Freeform 59"/>
                    <p:cNvSpPr>
                      <a:spLocks/>
                    </p:cNvSpPr>
                    <p:nvPr/>
                  </p:nvSpPr>
                  <p:spPr bwMode="auto">
                    <a:xfrm>
                      <a:off x="1470" y="1915"/>
                      <a:ext cx="148" cy="22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257" y="197"/>
                        </a:cxn>
                        <a:cxn ang="0">
                          <a:pos x="0" y="395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257" h="395">
                          <a:moveTo>
                            <a:pt x="0" y="0"/>
                          </a:moveTo>
                          <a:lnTo>
                            <a:pt x="257" y="197"/>
                          </a:lnTo>
                          <a:lnTo>
                            <a:pt x="0" y="395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5" name="Line 6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55" y="2375"/>
                      <a:ext cx="0" cy="597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80"/>
                      </a:solidFill>
                      <a:prstDash val="dash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6" name="Oval 6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22" y="2382"/>
                      <a:ext cx="50" cy="38"/>
                    </a:xfrm>
                    <a:prstGeom prst="ellipse">
                      <a:avLst/>
                    </a:prstGeom>
                    <a:solidFill>
                      <a:srgbClr val="800000"/>
                    </a:solidFill>
                    <a:ln w="0">
                      <a:solidFill>
                        <a:srgbClr val="8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7" name="Line 6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52" y="2021"/>
                      <a:ext cx="0" cy="393"/>
                    </a:xfrm>
                    <a:prstGeom prst="line">
                      <a:avLst/>
                    </a:prstGeom>
                    <a:noFill/>
                    <a:ln w="1905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</p:grpSp>
              <p:grpSp>
                <p:nvGrpSpPr>
                  <p:cNvPr id="140" name="Group 63"/>
                  <p:cNvGrpSpPr>
                    <a:grpSpLocks/>
                  </p:cNvGrpSpPr>
                  <p:nvPr/>
                </p:nvGrpSpPr>
                <p:grpSpPr bwMode="auto">
                  <a:xfrm>
                    <a:off x="1437" y="1735"/>
                    <a:ext cx="138" cy="1076"/>
                    <a:chOff x="3357" y="1425"/>
                    <a:chExt cx="138" cy="1076"/>
                  </a:xfrm>
                </p:grpSpPr>
                <p:sp>
                  <p:nvSpPr>
                    <p:cNvPr id="141" name="Rectangle 6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71" y="1851"/>
                      <a:ext cx="100" cy="12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lIns="0" tIns="0" rIns="0" bIns="0">
                      <a:spAutoFit/>
                    </a:bodyPr>
                    <a:lstStyle/>
                    <a:p>
                      <a:pPr eaLnBrk="0" hangingPunct="0"/>
                      <a:r>
                        <a:rPr lang="en-US" sz="16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T</a:t>
                      </a:r>
                      <a:r>
                        <a:rPr lang="en-US" sz="1600" baseline="-250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2</a:t>
                      </a:r>
                      <a:endParaRPr lang="en-US" sz="1600">
                        <a:latin typeface="Times New Roman" pitchFamily="18" charset="0"/>
                      </a:endParaRPr>
                    </a:p>
                  </p:txBody>
                </p:sp>
                <p:sp>
                  <p:nvSpPr>
                    <p:cNvPr id="142" name="Rectangle 6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57" y="1425"/>
                      <a:ext cx="100" cy="12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lIns="0" tIns="0" rIns="0" bIns="0">
                      <a:spAutoFit/>
                    </a:bodyPr>
                    <a:lstStyle/>
                    <a:p>
                      <a:pPr eaLnBrk="0" hangingPunct="0"/>
                      <a:r>
                        <a:rPr lang="en-US" sz="16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T</a:t>
                      </a:r>
                      <a:r>
                        <a:rPr lang="en-US" sz="1600" baseline="-250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1</a:t>
                      </a:r>
                      <a:endParaRPr lang="en-US" sz="1600">
                        <a:latin typeface="Times New Roman" pitchFamily="18" charset="0"/>
                      </a:endParaRPr>
                    </a:p>
                  </p:txBody>
                </p:sp>
                <p:sp>
                  <p:nvSpPr>
                    <p:cNvPr id="143" name="Rectangle 6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94" y="2378"/>
                      <a:ext cx="101" cy="12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lIns="0" tIns="0" rIns="0" bIns="0">
                      <a:spAutoFit/>
                    </a:bodyPr>
                    <a:lstStyle/>
                    <a:p>
                      <a:pPr eaLnBrk="0" hangingPunct="0"/>
                      <a:r>
                        <a:rPr lang="en-US" sz="16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T</a:t>
                      </a:r>
                      <a:r>
                        <a:rPr lang="en-US" sz="1600" baseline="-250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n</a:t>
                      </a:r>
                      <a:endParaRPr lang="en-US" sz="1600">
                        <a:latin typeface="Times New Roman" pitchFamily="18" charset="0"/>
                      </a:endParaRPr>
                    </a:p>
                  </p:txBody>
                </p:sp>
              </p:grpSp>
            </p:grpSp>
            <p:sp>
              <p:nvSpPr>
                <p:cNvPr id="138" name="Line 67"/>
                <p:cNvSpPr>
                  <a:spLocks noChangeShapeType="1"/>
                </p:cNvSpPr>
                <p:nvPr/>
              </p:nvSpPr>
              <p:spPr bwMode="auto">
                <a:xfrm>
                  <a:off x="3063" y="2989"/>
                  <a:ext cx="640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grpSp>
            <p:nvGrpSpPr>
              <p:cNvPr id="133" name="Group 68"/>
              <p:cNvGrpSpPr>
                <a:grpSpLocks/>
              </p:cNvGrpSpPr>
              <p:nvPr/>
            </p:nvGrpSpPr>
            <p:grpSpPr bwMode="auto">
              <a:xfrm>
                <a:off x="1410" y="2540"/>
                <a:ext cx="175" cy="1107"/>
                <a:chOff x="3357" y="1425"/>
                <a:chExt cx="175" cy="1107"/>
              </a:xfrm>
            </p:grpSpPr>
            <p:sp>
              <p:nvSpPr>
                <p:cNvPr id="134" name="Rectangle 69"/>
                <p:cNvSpPr>
                  <a:spLocks noChangeArrowheads="1"/>
                </p:cNvSpPr>
                <p:nvPr/>
              </p:nvSpPr>
              <p:spPr bwMode="auto">
                <a:xfrm>
                  <a:off x="3371" y="1851"/>
                  <a:ext cx="138" cy="1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V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2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135" name="Rectangle 70"/>
                <p:cNvSpPr>
                  <a:spLocks noChangeArrowheads="1"/>
                </p:cNvSpPr>
                <p:nvPr/>
              </p:nvSpPr>
              <p:spPr bwMode="auto">
                <a:xfrm>
                  <a:off x="3357" y="1425"/>
                  <a:ext cx="138" cy="1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V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1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136" name="Rectangle 71"/>
                <p:cNvSpPr>
                  <a:spLocks noChangeArrowheads="1"/>
                </p:cNvSpPr>
                <p:nvPr/>
              </p:nvSpPr>
              <p:spPr bwMode="auto">
                <a:xfrm>
                  <a:off x="3394" y="2378"/>
                  <a:ext cx="138" cy="1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V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n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</p:grpSp>
        </p:grpSp>
        <p:sp>
          <p:nvSpPr>
            <p:cNvPr id="126" name="Line 74"/>
            <p:cNvSpPr>
              <a:spLocks noChangeShapeType="1"/>
            </p:cNvSpPr>
            <p:nvPr/>
          </p:nvSpPr>
          <p:spPr bwMode="auto">
            <a:xfrm flipH="1">
              <a:off x="4416" y="2853"/>
              <a:ext cx="119" cy="100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27" name="Line 75"/>
            <p:cNvSpPr>
              <a:spLocks noChangeShapeType="1"/>
            </p:cNvSpPr>
            <p:nvPr/>
          </p:nvSpPr>
          <p:spPr bwMode="auto">
            <a:xfrm flipH="1">
              <a:off x="4416" y="3256"/>
              <a:ext cx="119" cy="100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28" name="Line 76"/>
            <p:cNvSpPr>
              <a:spLocks noChangeShapeType="1"/>
            </p:cNvSpPr>
            <p:nvPr/>
          </p:nvSpPr>
          <p:spPr bwMode="auto">
            <a:xfrm flipH="1">
              <a:off x="4416" y="3804"/>
              <a:ext cx="119" cy="100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163" name="Group 80"/>
          <p:cNvGrpSpPr>
            <a:grpSpLocks/>
          </p:cNvGrpSpPr>
          <p:nvPr/>
        </p:nvGrpSpPr>
        <p:grpSpPr bwMode="auto">
          <a:xfrm>
            <a:off x="8515380" y="5000636"/>
            <a:ext cx="342900" cy="1320800"/>
            <a:chOff x="5296" y="1512"/>
            <a:chExt cx="216" cy="832"/>
          </a:xfrm>
        </p:grpSpPr>
        <p:sp>
          <p:nvSpPr>
            <p:cNvPr id="164" name="Rectangle 81"/>
            <p:cNvSpPr>
              <a:spLocks noChangeArrowheads="1"/>
            </p:cNvSpPr>
            <p:nvPr/>
          </p:nvSpPr>
          <p:spPr bwMode="auto">
            <a:xfrm>
              <a:off x="5352" y="1680"/>
              <a:ext cx="120" cy="4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65" name="Line 82"/>
            <p:cNvSpPr>
              <a:spLocks noChangeShapeType="1"/>
            </p:cNvSpPr>
            <p:nvPr/>
          </p:nvSpPr>
          <p:spPr bwMode="auto">
            <a:xfrm>
              <a:off x="5408" y="1512"/>
              <a:ext cx="0" cy="1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66" name="Line 83"/>
            <p:cNvSpPr>
              <a:spLocks noChangeShapeType="1"/>
            </p:cNvSpPr>
            <p:nvPr/>
          </p:nvSpPr>
          <p:spPr bwMode="auto">
            <a:xfrm>
              <a:off x="5408" y="2104"/>
              <a:ext cx="0" cy="1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67" name="AutoShape 84"/>
            <p:cNvSpPr>
              <a:spLocks noChangeArrowheads="1"/>
            </p:cNvSpPr>
            <p:nvPr/>
          </p:nvSpPr>
          <p:spPr bwMode="auto">
            <a:xfrm flipV="1">
              <a:off x="5296" y="2288"/>
              <a:ext cx="216" cy="56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</p:grpSp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936625" y="5357813"/>
          <a:ext cx="1206500" cy="500062"/>
        </p:xfrm>
        <a:graphic>
          <a:graphicData uri="http://schemas.openxmlformats.org/presentationml/2006/ole">
            <p:oleObj spid="_x0000_s4099" name="Equation" r:id="rId3" imgW="520560" imgH="215640" progId="Equation.3">
              <p:embed/>
            </p:oleObj>
          </a:graphicData>
        </a:graphic>
      </p:graphicFrame>
      <p:graphicFrame>
        <p:nvGraphicFramePr>
          <p:cNvPr id="4100" name="Object 4"/>
          <p:cNvGraphicFramePr>
            <a:graphicFrameLocks noChangeAspect="1"/>
          </p:cNvGraphicFramePr>
          <p:nvPr/>
        </p:nvGraphicFramePr>
        <p:xfrm>
          <a:off x="1000125" y="5786438"/>
          <a:ext cx="928688" cy="463550"/>
        </p:xfrm>
        <a:graphic>
          <a:graphicData uri="http://schemas.openxmlformats.org/presentationml/2006/ole">
            <p:oleObj spid="_x0000_s4100" name="Equation" r:id="rId4" imgW="45720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0" grpId="0"/>
      <p:bldP spid="81" grpId="0"/>
      <p:bldP spid="82" grpId="0" animBg="1"/>
      <p:bldP spid="8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0" name="Rectangle 5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TextBox 4"/>
          <p:cNvSpPr txBox="1"/>
          <p:nvPr/>
        </p:nvSpPr>
        <p:spPr>
          <a:xfrm>
            <a:off x="0" y="0"/>
            <a:ext cx="8929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2.1/ </a:t>
            </a:r>
            <a:r>
              <a:rPr lang="en-US" sz="3200" b="1" u="sng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Mạch chỉnh lưu không điều khiển</a:t>
            </a:r>
            <a:r>
              <a:rPr lang="en-US" sz="3200" b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 b="1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571480"/>
            <a:ext cx="8215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2.1.1- </a:t>
            </a:r>
            <a:r>
              <a:rPr lang="en-US" sz="3200" u="sng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Chỉnh lưu nguồn 1 pha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282" y="1142984"/>
            <a:ext cx="5500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bán kỳ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2844" y="1785926"/>
            <a:ext cx="5286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28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 chỉnh lưu bán kỳ tải R</a:t>
            </a:r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073" name="Object 1"/>
          <p:cNvGraphicFramePr>
            <a:graphicFrameLocks noChangeAspect="1"/>
          </p:cNvGraphicFramePr>
          <p:nvPr/>
        </p:nvGraphicFramePr>
        <p:xfrm>
          <a:off x="556617" y="2928934"/>
          <a:ext cx="7553262" cy="3214710"/>
        </p:xfrm>
        <a:graphic>
          <a:graphicData uri="http://schemas.openxmlformats.org/presentationml/2006/ole">
            <p:oleObj spid="_x0000_s3073" name="Visio" r:id="rId3" imgW="3018749" imgH="1285154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42852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Trị trung bình điện áp trên tải: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35729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Trị trung bình dòng điện qua tải: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" name="Object 4"/>
          <p:cNvGraphicFramePr>
            <a:graphicFrameLocks noChangeAspect="1"/>
          </p:cNvGraphicFramePr>
          <p:nvPr/>
        </p:nvGraphicFramePr>
        <p:xfrm>
          <a:off x="206761" y="571480"/>
          <a:ext cx="3763655" cy="928694"/>
        </p:xfrm>
        <a:graphic>
          <a:graphicData uri="http://schemas.openxmlformats.org/presentationml/2006/ole">
            <p:oleObj spid="_x0000_s2052" name="Equation" r:id="rId3" imgW="1955520" imgH="482400" progId="Equation.3">
              <p:embed/>
            </p:oleObj>
          </a:graphicData>
        </a:graphic>
      </p:graphicFrame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1006387" y="1785926"/>
          <a:ext cx="1810524" cy="785818"/>
        </p:xfrm>
        <a:graphic>
          <a:graphicData uri="http://schemas.openxmlformats.org/presentationml/2006/ole">
            <p:oleObj spid="_x0000_s2053" name="Equation" r:id="rId4" imgW="914400" imgH="393700" progId="Equation.3">
              <p:embed/>
            </p:oleObj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0" y="2500306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Trị hiệu dụng điện áp trên tải: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4786314" y="428604"/>
          <a:ext cx="4410108" cy="4685740"/>
        </p:xfrm>
        <a:graphic>
          <a:graphicData uri="http://schemas.openxmlformats.org/presentationml/2006/ole">
            <p:oleObj spid="_x0000_s2055" name="Visio" r:id="rId5" imgW="4267225" imgH="4546761" progId="">
              <p:embed/>
            </p:oleObj>
          </a:graphicData>
        </a:graphic>
      </p:graphicFrame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056" name="Object 8"/>
          <p:cNvGraphicFramePr>
            <a:graphicFrameLocks noChangeAspect="1"/>
          </p:cNvGraphicFramePr>
          <p:nvPr/>
        </p:nvGraphicFramePr>
        <p:xfrm>
          <a:off x="-32" y="3104532"/>
          <a:ext cx="4786346" cy="1038848"/>
        </p:xfrm>
        <a:graphic>
          <a:graphicData uri="http://schemas.openxmlformats.org/presentationml/2006/ole">
            <p:oleObj spid="_x0000_s2056" name="Equation" r:id="rId6" imgW="2387600" imgH="520700" progId="Equation.3">
              <p:embed/>
            </p:oleObj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0" y="4071942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Trị hiệu dụng dòng điện qua tải: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058" name="Object 10"/>
          <p:cNvGraphicFramePr>
            <a:graphicFrameLocks noChangeAspect="1"/>
          </p:cNvGraphicFramePr>
          <p:nvPr/>
        </p:nvGraphicFramePr>
        <p:xfrm>
          <a:off x="1571604" y="4572008"/>
          <a:ext cx="1349579" cy="847726"/>
        </p:xfrm>
        <a:graphic>
          <a:graphicData uri="http://schemas.openxmlformats.org/presentationml/2006/ole">
            <p:oleObj spid="_x0000_s2058" name="Equation" r:id="rId7" imgW="634725" imgH="393529" progId="Equation.3">
              <p:embed/>
            </p:oleObj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4643438" y="500063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060" name="Object 12"/>
          <p:cNvGraphicFramePr>
            <a:graphicFrameLocks noChangeAspect="1"/>
          </p:cNvGraphicFramePr>
          <p:nvPr/>
        </p:nvGraphicFramePr>
        <p:xfrm>
          <a:off x="5786446" y="5572140"/>
          <a:ext cx="2448376" cy="928694"/>
        </p:xfrm>
        <a:graphic>
          <a:graphicData uri="http://schemas.openxmlformats.org/presentationml/2006/ole">
            <p:oleObj spid="_x0000_s2060" name="Equation" r:id="rId8" imgW="1104900" imgH="419100" progId="Equation.3">
              <p:embed/>
            </p:oleObj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-71470" y="5477548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diode: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Object 13"/>
          <p:cNvGraphicFramePr>
            <a:graphicFrameLocks noChangeAspect="1"/>
          </p:cNvGraphicFramePr>
          <p:nvPr/>
        </p:nvGraphicFramePr>
        <p:xfrm>
          <a:off x="1214414" y="6000768"/>
          <a:ext cx="2003425" cy="642937"/>
        </p:xfrm>
        <a:graphic>
          <a:graphicData uri="http://schemas.openxmlformats.org/presentationml/2006/ole">
            <p:oleObj spid="_x0000_s2061" name="Equation" r:id="rId9" imgW="761669" imgH="241195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16" grpId="0"/>
      <p:bldP spid="19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44" y="0"/>
            <a:ext cx="38576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 dụ</a:t>
            </a: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Cho mạch chỉnh lưu như hình vẽ, biết nguồn</a:t>
            </a: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có trị hiệu dụng là 100V, f=50Hz, tải R=10</a:t>
            </a:r>
            <a:r>
              <a:rPr lang="el-GR" sz="2400" smtClean="0"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Xác định dòng trung bình qua tải và công suất tiêu thụ trên tải?</a:t>
            </a:r>
            <a:endParaRPr lang="vi-VN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3554" name="Object 2"/>
          <p:cNvGraphicFramePr>
            <a:graphicFrameLocks noChangeAspect="1"/>
          </p:cNvGraphicFramePr>
          <p:nvPr/>
        </p:nvGraphicFramePr>
        <p:xfrm>
          <a:off x="4286248" y="0"/>
          <a:ext cx="5035520" cy="2143112"/>
        </p:xfrm>
        <a:graphic>
          <a:graphicData uri="http://schemas.openxmlformats.org/presentationml/2006/ole">
            <p:oleObj spid="_x0000_s23554" name="Visio" r:id="rId3" imgW="3018749" imgH="1285154" progId="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143372" y="2285992"/>
            <a:ext cx="1214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2800" b="1" u="sng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271462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4348" y="3214686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Ta có:</a:t>
            </a:r>
            <a:endParaRPr lang="vi-VN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55" name="Object 3"/>
          <p:cNvGraphicFramePr>
            <a:graphicFrameLocks noChangeAspect="1"/>
          </p:cNvGraphicFramePr>
          <p:nvPr/>
        </p:nvGraphicFramePr>
        <p:xfrm>
          <a:off x="1785917" y="3214686"/>
          <a:ext cx="2543545" cy="465139"/>
        </p:xfrm>
        <a:graphic>
          <a:graphicData uri="http://schemas.openxmlformats.org/presentationml/2006/ole">
            <p:oleObj spid="_x0000_s23555" name="Equation" r:id="rId4" imgW="1371600" imgH="254000" progId="Equation.3">
              <p:embed/>
            </p:oleObj>
          </a:graphicData>
        </a:graphic>
      </p:graphicFrame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57" name="Object 5"/>
          <p:cNvGraphicFramePr>
            <a:graphicFrameLocks noChangeAspect="1"/>
          </p:cNvGraphicFramePr>
          <p:nvPr/>
        </p:nvGraphicFramePr>
        <p:xfrm>
          <a:off x="1857356" y="3643314"/>
          <a:ext cx="1692851" cy="667528"/>
        </p:xfrm>
        <a:graphic>
          <a:graphicData uri="http://schemas.openxmlformats.org/presentationml/2006/ole">
            <p:oleObj spid="_x0000_s23557" name="Equation" r:id="rId5" imgW="1002865" imgH="393529" progId="Equation.3">
              <p:embed/>
            </p:oleObj>
          </a:graphicData>
        </a:graphic>
      </p:graphicFrame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59" name="Object 7"/>
          <p:cNvGraphicFramePr>
            <a:graphicFrameLocks noChangeAspect="1"/>
          </p:cNvGraphicFramePr>
          <p:nvPr/>
        </p:nvGraphicFramePr>
        <p:xfrm>
          <a:off x="1928794" y="4286256"/>
          <a:ext cx="1783092" cy="714380"/>
        </p:xfrm>
        <a:graphic>
          <a:graphicData uri="http://schemas.openxmlformats.org/presentationml/2006/ole">
            <p:oleObj spid="_x0000_s23559" name="Equation" r:id="rId6" imgW="990170" imgH="393529" progId="Equation.3">
              <p:embed/>
            </p:oleObj>
          </a:graphicData>
        </a:graphic>
      </p:graphicFrame>
      <p:sp>
        <p:nvSpPr>
          <p:cNvPr id="15" name="Right Arrow 14"/>
          <p:cNvSpPr/>
          <p:nvPr/>
        </p:nvSpPr>
        <p:spPr>
          <a:xfrm>
            <a:off x="1214414" y="4500570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/>
          <p:cNvSpPr txBox="1"/>
          <p:nvPr/>
        </p:nvSpPr>
        <p:spPr>
          <a:xfrm>
            <a:off x="428596" y="4906044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 Công suất tiêu thụ trên tải: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6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61" name="Object 9"/>
          <p:cNvGraphicFramePr>
            <a:graphicFrameLocks noChangeAspect="1"/>
          </p:cNvGraphicFramePr>
          <p:nvPr/>
        </p:nvGraphicFramePr>
        <p:xfrm>
          <a:off x="5429256" y="4857760"/>
          <a:ext cx="2250130" cy="754065"/>
        </p:xfrm>
        <a:graphic>
          <a:graphicData uri="http://schemas.openxmlformats.org/presentationml/2006/ole">
            <p:oleObj spid="_x0000_s23561" name="Equation" r:id="rId7" imgW="1180800" imgH="393480" progId="Equation.3">
              <p:embed/>
            </p:oleObj>
          </a:graphicData>
        </a:graphic>
      </p:graphicFrame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63" name="Object 11"/>
          <p:cNvGraphicFramePr>
            <a:graphicFrameLocks noChangeAspect="1"/>
          </p:cNvGraphicFramePr>
          <p:nvPr/>
        </p:nvGraphicFramePr>
        <p:xfrm>
          <a:off x="5500694" y="5786453"/>
          <a:ext cx="2242135" cy="838419"/>
        </p:xfrm>
        <a:graphic>
          <a:graphicData uri="http://schemas.openxmlformats.org/presentationml/2006/ole">
            <p:oleObj spid="_x0000_s23563" name="Equation" r:id="rId8" imgW="1117600" imgH="419100" progId="Equation.3">
              <p:embed/>
            </p:oleObj>
          </a:graphicData>
        </a:graphic>
      </p:graphicFrame>
      <p:sp>
        <p:nvSpPr>
          <p:cNvPr id="21" name="Right Arrow 20"/>
          <p:cNvSpPr/>
          <p:nvPr/>
        </p:nvSpPr>
        <p:spPr>
          <a:xfrm>
            <a:off x="4853762" y="6069926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15" grpId="0" animBg="1"/>
      <p:bldP spid="16" grpId="0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5286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28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 chỉnh lưu bán kỳ tải RL</a:t>
            </a:r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4578" name="Object 2"/>
          <p:cNvGraphicFramePr>
            <a:graphicFrameLocks noChangeAspect="1"/>
          </p:cNvGraphicFramePr>
          <p:nvPr/>
        </p:nvGraphicFramePr>
        <p:xfrm>
          <a:off x="5000627" y="500042"/>
          <a:ext cx="4369796" cy="1839914"/>
        </p:xfrm>
        <a:graphic>
          <a:graphicData uri="http://schemas.openxmlformats.org/presentationml/2006/ole">
            <p:oleObj spid="_x0000_s24578" name="Visio" r:id="rId3" imgW="3034945" imgH="1271387" progId="">
              <p:embed/>
            </p:oleObj>
          </a:graphicData>
        </a:graphic>
      </p:graphicFrame>
      <p:graphicFrame>
        <p:nvGraphicFramePr>
          <p:cNvPr id="24579" name="Object 3"/>
          <p:cNvGraphicFramePr>
            <a:graphicFrameLocks noChangeAspect="1"/>
          </p:cNvGraphicFramePr>
          <p:nvPr/>
        </p:nvGraphicFramePr>
        <p:xfrm>
          <a:off x="4559300" y="2438400"/>
          <a:ext cx="4572000" cy="3873500"/>
        </p:xfrm>
        <a:graphic>
          <a:graphicData uri="http://schemas.openxmlformats.org/presentationml/2006/ole">
            <p:oleObj spid="_x0000_s24579" name="Visio" r:id="rId4" imgW="4906985" imgH="3454610" progId="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-71470" y="1071546"/>
            <a:ext cx="5072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71470" y="278605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4581" name="Object 5"/>
          <p:cNvGraphicFramePr>
            <a:graphicFrameLocks noChangeAspect="1"/>
          </p:cNvGraphicFramePr>
          <p:nvPr/>
        </p:nvGraphicFramePr>
        <p:xfrm>
          <a:off x="714348" y="1691002"/>
          <a:ext cx="3500462" cy="952180"/>
        </p:xfrm>
        <a:graphic>
          <a:graphicData uri="http://schemas.openxmlformats.org/presentationml/2006/ole">
            <p:oleObj spid="_x0000_s24581" name="Equation" r:id="rId5" imgW="1624895" imgH="444307" progId="Equation.3">
              <p:embed/>
            </p:oleObj>
          </a:graphicData>
        </a:graphic>
      </p:graphicFrame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4583" name="Object 7"/>
          <p:cNvGraphicFramePr>
            <a:graphicFrameLocks noChangeAspect="1"/>
          </p:cNvGraphicFramePr>
          <p:nvPr/>
        </p:nvGraphicFramePr>
        <p:xfrm>
          <a:off x="851755" y="3429000"/>
          <a:ext cx="3068405" cy="928694"/>
        </p:xfrm>
        <a:graphic>
          <a:graphicData uri="http://schemas.openxmlformats.org/presentationml/2006/ole">
            <p:oleObj spid="_x0000_s24583" name="Equation" r:id="rId6" imgW="1307532" imgH="393529" progId="Equation.3">
              <p:embed/>
            </p:oleObj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-71470" y="440597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4585" name="Object 9"/>
          <p:cNvGraphicFramePr>
            <a:graphicFrameLocks noChangeAspect="1"/>
          </p:cNvGraphicFramePr>
          <p:nvPr/>
        </p:nvGraphicFramePr>
        <p:xfrm>
          <a:off x="1025078" y="5072074"/>
          <a:ext cx="2346174" cy="857256"/>
        </p:xfrm>
        <a:graphic>
          <a:graphicData uri="http://schemas.openxmlformats.org/presentationml/2006/ole">
            <p:oleObj spid="_x0000_s24585" name="Equation" r:id="rId7" imgW="660240" imgH="241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7429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hai nửa chu kỳ tải R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84" y="571480"/>
            <a:ext cx="4095332" cy="195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5602" name="Object 2"/>
          <p:cNvGraphicFramePr>
            <a:graphicFrameLocks noChangeAspect="1"/>
          </p:cNvGraphicFramePr>
          <p:nvPr/>
        </p:nvGraphicFramePr>
        <p:xfrm>
          <a:off x="1643042" y="2374900"/>
          <a:ext cx="5943600" cy="4483100"/>
        </p:xfrm>
        <a:graphic>
          <a:graphicData uri="http://schemas.openxmlformats.org/presentationml/2006/ole">
            <p:oleObj spid="_x0000_s25602" name="Visio" r:id="rId4" imgW="4905635" imgH="3037293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596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điện áp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58" y="219140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428596" y="362016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điện áp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7656" name="Object 8"/>
          <p:cNvGraphicFramePr>
            <a:graphicFrameLocks noChangeAspect="1"/>
          </p:cNvGraphicFramePr>
          <p:nvPr/>
        </p:nvGraphicFramePr>
        <p:xfrm>
          <a:off x="1720395" y="1333258"/>
          <a:ext cx="3780299" cy="881296"/>
        </p:xfrm>
        <a:graphic>
          <a:graphicData uri="http://schemas.openxmlformats.org/presentationml/2006/ole">
            <p:oleObj spid="_x0000_s27656" name="Equation" r:id="rId3" imgW="2070000" imgH="482400" progId="Equation.3">
              <p:embed/>
            </p:oleObj>
          </a:graphicData>
        </a:graphic>
      </p:graphicFrame>
      <p:graphicFrame>
        <p:nvGraphicFramePr>
          <p:cNvPr id="27657" name="Object 9"/>
          <p:cNvGraphicFramePr>
            <a:graphicFrameLocks noChangeAspect="1"/>
          </p:cNvGraphicFramePr>
          <p:nvPr/>
        </p:nvGraphicFramePr>
        <p:xfrm>
          <a:off x="2214546" y="2820986"/>
          <a:ext cx="1865113" cy="750890"/>
        </p:xfrm>
        <a:graphic>
          <a:graphicData uri="http://schemas.openxmlformats.org/presentationml/2006/ole">
            <p:oleObj spid="_x0000_s27657" name="Equation" r:id="rId4" imgW="990360" imgH="393480" progId="Equation.3">
              <p:embed/>
            </p:oleObj>
          </a:graphicData>
        </a:graphic>
      </p:graphicFrame>
      <p:graphicFrame>
        <p:nvGraphicFramePr>
          <p:cNvPr id="27658" name="Object 10"/>
          <p:cNvGraphicFramePr>
            <a:graphicFrameLocks noChangeAspect="1"/>
          </p:cNvGraphicFramePr>
          <p:nvPr/>
        </p:nvGraphicFramePr>
        <p:xfrm>
          <a:off x="1785918" y="4286256"/>
          <a:ext cx="3763563" cy="857256"/>
        </p:xfrm>
        <a:graphic>
          <a:graphicData uri="http://schemas.openxmlformats.org/presentationml/2006/ole">
            <p:oleObj spid="_x0000_s27658" name="Equation" r:id="rId5" imgW="2298600" imgH="520560" progId="Equation.3">
              <p:embed/>
            </p:oleObj>
          </a:graphicData>
        </a:graphic>
      </p:graphicFrame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8596" y="5143512"/>
            <a:ext cx="5419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7661" name="Object 13"/>
          <p:cNvGraphicFramePr>
            <a:graphicFrameLocks noChangeAspect="1"/>
          </p:cNvGraphicFramePr>
          <p:nvPr/>
        </p:nvGraphicFramePr>
        <p:xfrm>
          <a:off x="1998779" y="5715016"/>
          <a:ext cx="2467859" cy="857256"/>
        </p:xfrm>
        <a:graphic>
          <a:graphicData uri="http://schemas.openxmlformats.org/presentationml/2006/ole">
            <p:oleObj spid="_x0000_s27661" name="Equation" r:id="rId6" imgW="1206360" imgH="4060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23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1429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107154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6625" name="Object 1"/>
          <p:cNvGraphicFramePr>
            <a:graphicFrameLocks noChangeAspect="1"/>
          </p:cNvGraphicFramePr>
          <p:nvPr/>
        </p:nvGraphicFramePr>
        <p:xfrm>
          <a:off x="1500166" y="1643050"/>
          <a:ext cx="3474197" cy="990601"/>
        </p:xfrm>
        <a:graphic>
          <a:graphicData uri="http://schemas.openxmlformats.org/presentationml/2006/ole">
            <p:oleObj spid="_x0000_s26625" name="Equation" r:id="rId3" imgW="1473200" imgH="419100" progId="Equation.3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00034" y="2643182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" name="Object 3"/>
          <p:cNvGraphicFramePr>
            <a:graphicFrameLocks noChangeAspect="1"/>
          </p:cNvGraphicFramePr>
          <p:nvPr/>
        </p:nvGraphicFramePr>
        <p:xfrm>
          <a:off x="2428875" y="3214688"/>
          <a:ext cx="2481524" cy="714378"/>
        </p:xfrm>
        <a:graphic>
          <a:graphicData uri="http://schemas.openxmlformats.org/presentationml/2006/ole">
            <p:oleObj spid="_x0000_s26627" name="Equation" r:id="rId4" imgW="838080" imgH="241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74" name="Object 2"/>
          <p:cNvGraphicFramePr>
            <a:graphicFrameLocks noChangeAspect="1"/>
          </p:cNvGraphicFramePr>
          <p:nvPr/>
        </p:nvGraphicFramePr>
        <p:xfrm>
          <a:off x="1571604" y="571480"/>
          <a:ext cx="5214974" cy="1793075"/>
        </p:xfrm>
        <a:graphic>
          <a:graphicData uri="http://schemas.openxmlformats.org/presentationml/2006/ole">
            <p:oleObj spid="_x0000_s28674" name="Visio" r:id="rId3" imgW="2624905" imgH="901038" progId="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7429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cầu một pha tải R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8675" name="Object 3"/>
          <p:cNvGraphicFramePr>
            <a:graphicFrameLocks noChangeAspect="1"/>
          </p:cNvGraphicFramePr>
          <p:nvPr/>
        </p:nvGraphicFramePr>
        <p:xfrm>
          <a:off x="1571604" y="2214554"/>
          <a:ext cx="5397500" cy="4559300"/>
        </p:xfrm>
        <a:graphic>
          <a:graphicData uri="http://schemas.openxmlformats.org/presentationml/2006/ole">
            <p:oleObj spid="_x0000_s28675" name="Visio" r:id="rId4" imgW="4966372" imgH="3431126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596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điện áp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58" y="214311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428596" y="362016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điện áp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7656" name="Object 8"/>
          <p:cNvGraphicFramePr>
            <a:graphicFrameLocks noChangeAspect="1"/>
          </p:cNvGraphicFramePr>
          <p:nvPr/>
        </p:nvGraphicFramePr>
        <p:xfrm>
          <a:off x="1720395" y="1333258"/>
          <a:ext cx="3780299" cy="881296"/>
        </p:xfrm>
        <a:graphic>
          <a:graphicData uri="http://schemas.openxmlformats.org/presentationml/2006/ole">
            <p:oleObj spid="_x0000_s29698" name="Equation" r:id="rId3" imgW="2070000" imgH="482400" progId="Equation.3">
              <p:embed/>
            </p:oleObj>
          </a:graphicData>
        </a:graphic>
      </p:graphicFrame>
      <p:graphicFrame>
        <p:nvGraphicFramePr>
          <p:cNvPr id="27657" name="Object 9"/>
          <p:cNvGraphicFramePr>
            <a:graphicFrameLocks noChangeAspect="1"/>
          </p:cNvGraphicFramePr>
          <p:nvPr/>
        </p:nvGraphicFramePr>
        <p:xfrm>
          <a:off x="2214546" y="2820986"/>
          <a:ext cx="1865113" cy="750890"/>
        </p:xfrm>
        <a:graphic>
          <a:graphicData uri="http://schemas.openxmlformats.org/presentationml/2006/ole">
            <p:oleObj spid="_x0000_s29699" name="Equation" r:id="rId4" imgW="990360" imgH="393480" progId="Equation.3">
              <p:embed/>
            </p:oleObj>
          </a:graphicData>
        </a:graphic>
      </p:graphicFrame>
      <p:graphicFrame>
        <p:nvGraphicFramePr>
          <p:cNvPr id="27658" name="Object 10"/>
          <p:cNvGraphicFramePr>
            <a:graphicFrameLocks noChangeAspect="1"/>
          </p:cNvGraphicFramePr>
          <p:nvPr/>
        </p:nvGraphicFramePr>
        <p:xfrm>
          <a:off x="1785918" y="4286256"/>
          <a:ext cx="3763563" cy="857256"/>
        </p:xfrm>
        <a:graphic>
          <a:graphicData uri="http://schemas.openxmlformats.org/presentationml/2006/ole">
            <p:oleObj spid="_x0000_s29700" name="Equation" r:id="rId5" imgW="2298600" imgH="520560" progId="Equation.3">
              <p:embed/>
            </p:oleObj>
          </a:graphicData>
        </a:graphic>
      </p:graphicFrame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8596" y="5143512"/>
            <a:ext cx="5419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7661" name="Object 13"/>
          <p:cNvGraphicFramePr>
            <a:graphicFrameLocks noChangeAspect="1"/>
          </p:cNvGraphicFramePr>
          <p:nvPr/>
        </p:nvGraphicFramePr>
        <p:xfrm>
          <a:off x="2000232" y="5715016"/>
          <a:ext cx="2467859" cy="857256"/>
        </p:xfrm>
        <a:graphic>
          <a:graphicData uri="http://schemas.openxmlformats.org/presentationml/2006/ole">
            <p:oleObj spid="_x0000_s29701" name="Equation" r:id="rId6" imgW="1206360" imgH="4060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1429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107154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6625" name="Object 1"/>
          <p:cNvGraphicFramePr>
            <a:graphicFrameLocks noChangeAspect="1"/>
          </p:cNvGraphicFramePr>
          <p:nvPr/>
        </p:nvGraphicFramePr>
        <p:xfrm>
          <a:off x="1500166" y="1643050"/>
          <a:ext cx="3474197" cy="990601"/>
        </p:xfrm>
        <a:graphic>
          <a:graphicData uri="http://schemas.openxmlformats.org/presentationml/2006/ole">
            <p:oleObj spid="_x0000_s30722" name="Equation" r:id="rId3" imgW="1473200" imgH="419100" progId="Equation.3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00034" y="2643182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6626" name="Object 2"/>
          <p:cNvGraphicFramePr>
            <a:graphicFrameLocks noChangeAspect="1"/>
          </p:cNvGraphicFramePr>
          <p:nvPr/>
        </p:nvGraphicFramePr>
        <p:xfrm>
          <a:off x="2071670" y="3214686"/>
          <a:ext cx="2003975" cy="642942"/>
        </p:xfrm>
        <a:graphic>
          <a:graphicData uri="http://schemas.openxmlformats.org/presentationml/2006/ole">
            <p:oleObj spid="_x0000_s30723" name="Equation" r:id="rId4" imgW="761669" imgH="241195" progId="Equation.3">
              <p:embed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71472" y="3857628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Hệ số công suất: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0724" name="Object 4"/>
          <p:cNvGraphicFramePr>
            <a:graphicFrameLocks noChangeAspect="1"/>
          </p:cNvGraphicFramePr>
          <p:nvPr/>
        </p:nvGraphicFramePr>
        <p:xfrm>
          <a:off x="2000232" y="4429132"/>
          <a:ext cx="1876160" cy="1000132"/>
        </p:xfrm>
        <a:graphic>
          <a:graphicData uri="http://schemas.openxmlformats.org/presentationml/2006/ole">
            <p:oleObj spid="_x0000_s30724" name="Equation" r:id="rId5" imgW="812447" imgH="431613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7429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cầu một pha tải RL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2772" name="Object 4"/>
          <p:cNvGraphicFramePr>
            <a:graphicFrameLocks noChangeAspect="1"/>
          </p:cNvGraphicFramePr>
          <p:nvPr/>
        </p:nvGraphicFramePr>
        <p:xfrm>
          <a:off x="4143372" y="571480"/>
          <a:ext cx="4775200" cy="1803400"/>
        </p:xfrm>
        <a:graphic>
          <a:graphicData uri="http://schemas.openxmlformats.org/presentationml/2006/ole">
            <p:oleObj spid="_x0000_s32772" name="Visio" r:id="rId3" imgW="2647310" imgH="1002533" progId="">
              <p:embed/>
            </p:oleObj>
          </a:graphicData>
        </a:graphic>
      </p:graphicFrame>
      <p:graphicFrame>
        <p:nvGraphicFramePr>
          <p:cNvPr id="32773" name="Object 5"/>
          <p:cNvGraphicFramePr>
            <a:graphicFrameLocks noChangeAspect="1"/>
          </p:cNvGraphicFramePr>
          <p:nvPr/>
        </p:nvGraphicFramePr>
        <p:xfrm>
          <a:off x="142844" y="1785926"/>
          <a:ext cx="5357850" cy="5120654"/>
        </p:xfrm>
        <a:graphic>
          <a:graphicData uri="http://schemas.openxmlformats.org/presentationml/2006/ole">
            <p:oleObj spid="_x0000_s32773" name="Visio" r:id="rId4" imgW="6833553" imgH="6521595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596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178592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357158" y="3000372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7158" y="4214818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7158" y="5477548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3803" name="Object 11"/>
          <p:cNvGraphicFramePr>
            <a:graphicFrameLocks noChangeAspect="1"/>
          </p:cNvGraphicFramePr>
          <p:nvPr/>
        </p:nvGraphicFramePr>
        <p:xfrm>
          <a:off x="5134285" y="571480"/>
          <a:ext cx="1587767" cy="928694"/>
        </p:xfrm>
        <a:graphic>
          <a:graphicData uri="http://schemas.openxmlformats.org/presentationml/2006/ole">
            <p:oleObj spid="_x0000_s33803" name="Equation" r:id="rId3" imgW="672840" imgH="393480" progId="Equation.3">
              <p:embed/>
            </p:oleObj>
          </a:graphicData>
        </a:graphic>
      </p:graphicFrame>
      <p:graphicFrame>
        <p:nvGraphicFramePr>
          <p:cNvPr id="33804" name="Object 12"/>
          <p:cNvGraphicFramePr>
            <a:graphicFrameLocks noChangeAspect="1"/>
          </p:cNvGraphicFramePr>
          <p:nvPr/>
        </p:nvGraphicFramePr>
        <p:xfrm>
          <a:off x="4500562" y="1571612"/>
          <a:ext cx="2532278" cy="1006418"/>
        </p:xfrm>
        <a:graphic>
          <a:graphicData uri="http://schemas.openxmlformats.org/presentationml/2006/ole">
            <p:oleObj spid="_x0000_s33804" name="Equation" r:id="rId4" imgW="990360" imgH="393480" progId="Equation.3">
              <p:embed/>
            </p:oleObj>
          </a:graphicData>
        </a:graphic>
      </p:graphicFrame>
      <p:sp>
        <p:nvSpPr>
          <p:cNvPr id="3380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3808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3807" name="Object 15"/>
          <p:cNvGraphicFramePr>
            <a:graphicFrameLocks noChangeAspect="1"/>
          </p:cNvGraphicFramePr>
          <p:nvPr/>
        </p:nvGraphicFramePr>
        <p:xfrm>
          <a:off x="4643438" y="3929066"/>
          <a:ext cx="3242993" cy="1043642"/>
        </p:xfrm>
        <a:graphic>
          <a:graphicData uri="http://schemas.openxmlformats.org/presentationml/2006/ole">
            <p:oleObj spid="_x0000_s33807" name="Equation" r:id="rId5" imgW="1473200" imgH="469900" progId="Equation.3">
              <p:embed/>
            </p:oleObj>
          </a:graphicData>
        </a:graphic>
      </p:graphicFrame>
      <p:sp>
        <p:nvSpPr>
          <p:cNvPr id="33810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3809" name="Object 17"/>
          <p:cNvGraphicFramePr>
            <a:graphicFrameLocks noChangeAspect="1"/>
          </p:cNvGraphicFramePr>
          <p:nvPr/>
        </p:nvGraphicFramePr>
        <p:xfrm>
          <a:off x="4857752" y="5286388"/>
          <a:ext cx="3083741" cy="1000132"/>
        </p:xfrm>
        <a:graphic>
          <a:graphicData uri="http://schemas.openxmlformats.org/presentationml/2006/ole">
            <p:oleObj spid="_x0000_s33809" name="Equation" r:id="rId6" imgW="1409700" imgH="457200" progId="Equation.3">
              <p:embed/>
            </p:oleObj>
          </a:graphicData>
        </a:graphic>
      </p:graphicFrame>
      <p:graphicFrame>
        <p:nvGraphicFramePr>
          <p:cNvPr id="33812" name="Object 20"/>
          <p:cNvGraphicFramePr>
            <a:graphicFrameLocks noChangeAspect="1"/>
          </p:cNvGraphicFramePr>
          <p:nvPr/>
        </p:nvGraphicFramePr>
        <p:xfrm>
          <a:off x="4820881" y="2786058"/>
          <a:ext cx="1322755" cy="1000132"/>
        </p:xfrm>
        <a:graphic>
          <a:graphicData uri="http://schemas.openxmlformats.org/presentationml/2006/ole">
            <p:oleObj spid="_x0000_s33812" name="Equation" r:id="rId7" imgW="52056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23" grpId="0"/>
      <p:bldP spid="20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42852"/>
            <a:ext cx="464343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0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diod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230V , f=50Hz.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R=10Ω, L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diod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nguồn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5842" name="Object 2"/>
          <p:cNvGraphicFramePr>
            <a:graphicFrameLocks noChangeAspect="1"/>
          </p:cNvGraphicFramePr>
          <p:nvPr/>
        </p:nvGraphicFramePr>
        <p:xfrm>
          <a:off x="4429124" y="785794"/>
          <a:ext cx="4783653" cy="1806592"/>
        </p:xfrm>
        <a:graphic>
          <a:graphicData uri="http://schemas.openxmlformats.org/presentationml/2006/ole">
            <p:oleObj spid="_x0000_s35842" name="Visio" r:id="rId3" imgW="2647310" imgH="1002533" progId="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000628" y="2928934"/>
            <a:ext cx="164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2800" u="sng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86050" y="3500438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a) 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5843" name="Object 3"/>
          <p:cNvGraphicFramePr>
            <a:graphicFrameLocks noChangeAspect="1"/>
          </p:cNvGraphicFramePr>
          <p:nvPr/>
        </p:nvGraphicFramePr>
        <p:xfrm>
          <a:off x="4000495" y="4106869"/>
          <a:ext cx="3015699" cy="536577"/>
        </p:xfrm>
        <a:graphic>
          <a:graphicData uri="http://schemas.openxmlformats.org/presentationml/2006/ole">
            <p:oleObj spid="_x0000_s35843" name="Equation" r:id="rId4" imgW="1409088" imgH="253890" progId="Equation.3">
              <p:embed/>
            </p:oleObj>
          </a:graphicData>
        </a:graphic>
      </p:graphicFrame>
      <p:graphicFrame>
        <p:nvGraphicFramePr>
          <p:cNvPr id="35845" name="Object 5"/>
          <p:cNvGraphicFramePr>
            <a:graphicFrameLocks noChangeAspect="1"/>
          </p:cNvGraphicFramePr>
          <p:nvPr/>
        </p:nvGraphicFramePr>
        <p:xfrm>
          <a:off x="4357685" y="4714884"/>
          <a:ext cx="2763037" cy="785818"/>
        </p:xfrm>
        <a:graphic>
          <a:graphicData uri="http://schemas.openxmlformats.org/presentationml/2006/ole">
            <p:oleObj spid="_x0000_s35845" name="Equation" r:id="rId5" imgW="1384200" imgH="393480" progId="Equation.3">
              <p:embed/>
            </p:oleObj>
          </a:graphicData>
        </a:graphic>
      </p:graphicFrame>
      <p:sp>
        <p:nvSpPr>
          <p:cNvPr id="10" name="Right Arrow 9"/>
          <p:cNvSpPr/>
          <p:nvPr/>
        </p:nvSpPr>
        <p:spPr>
          <a:xfrm>
            <a:off x="3714744" y="4926918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1" name="TextBox 10"/>
          <p:cNvSpPr txBox="1"/>
          <p:nvPr/>
        </p:nvSpPr>
        <p:spPr>
          <a:xfrm>
            <a:off x="3000364" y="5334672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5846" name="Object 6"/>
          <p:cNvGraphicFramePr>
            <a:graphicFrameLocks noChangeAspect="1"/>
          </p:cNvGraphicFramePr>
          <p:nvPr/>
        </p:nvGraphicFramePr>
        <p:xfrm>
          <a:off x="4429123" y="5857892"/>
          <a:ext cx="2544115" cy="857256"/>
        </p:xfrm>
        <a:graphic>
          <a:graphicData uri="http://schemas.openxmlformats.org/presentationml/2006/ole">
            <p:oleObj spid="_x0000_s35846" name="Equation" r:id="rId6" imgW="116820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 animBg="1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48" y="500042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b) - Dòng trung bình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5058" name="Object 2"/>
          <p:cNvGraphicFramePr>
            <a:graphicFrameLocks noChangeAspect="1"/>
          </p:cNvGraphicFramePr>
          <p:nvPr/>
        </p:nvGraphicFramePr>
        <p:xfrm>
          <a:off x="2571736" y="928670"/>
          <a:ext cx="2666251" cy="928694"/>
        </p:xfrm>
        <a:graphic>
          <a:graphicData uri="http://schemas.openxmlformats.org/presentationml/2006/ole">
            <p:oleObj spid="_x0000_s45058" name="Equation" r:id="rId3" imgW="1130040" imgH="393480" progId="Equation.3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00100" y="1895765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5059" name="Object 3"/>
          <p:cNvGraphicFramePr>
            <a:graphicFrameLocks noChangeAspect="1"/>
          </p:cNvGraphicFramePr>
          <p:nvPr/>
        </p:nvGraphicFramePr>
        <p:xfrm>
          <a:off x="2571735" y="2500306"/>
          <a:ext cx="3482603" cy="928694"/>
        </p:xfrm>
        <a:graphic>
          <a:graphicData uri="http://schemas.openxmlformats.org/presentationml/2006/ole">
            <p:oleObj spid="_x0000_s45059" name="Equation" r:id="rId4" imgW="1511280" imgH="406080" progId="Equation.3">
              <p:embed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14348" y="3610277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c) Dòng hiệu dụng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5060" name="Object 4"/>
          <p:cNvGraphicFramePr>
            <a:graphicFrameLocks noChangeAspect="1"/>
          </p:cNvGraphicFramePr>
          <p:nvPr/>
        </p:nvGraphicFramePr>
        <p:xfrm>
          <a:off x="2099452" y="4357694"/>
          <a:ext cx="4472812" cy="1000132"/>
        </p:xfrm>
        <a:graphic>
          <a:graphicData uri="http://schemas.openxmlformats.org/presentationml/2006/ole">
            <p:oleObj spid="_x0000_s45060" name="Equation" r:id="rId5" imgW="2031840" imgH="457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-24"/>
            <a:ext cx="8215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2.1.2- </a:t>
            </a:r>
            <a:r>
              <a:rPr lang="en-US" sz="3200" u="sng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Chỉnh lưu nguồn 3 pha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6866" name="Object 2"/>
          <p:cNvGraphicFramePr>
            <a:graphicFrameLocks noChangeAspect="1"/>
          </p:cNvGraphicFramePr>
          <p:nvPr/>
        </p:nvGraphicFramePr>
        <p:xfrm>
          <a:off x="5143504" y="1096415"/>
          <a:ext cx="4000528" cy="2689775"/>
        </p:xfrm>
        <a:graphic>
          <a:graphicData uri="http://schemas.openxmlformats.org/presentationml/2006/ole">
            <p:oleObj spid="_x0000_s36866" name="Visio" r:id="rId3" imgW="2659188" imgH="1665490" progId="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486771"/>
            <a:ext cx="8286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2.1.2.1)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ba pha hình tia tải RLE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6867" name="Object 3"/>
          <p:cNvGraphicFramePr>
            <a:graphicFrameLocks noChangeAspect="1"/>
          </p:cNvGraphicFramePr>
          <p:nvPr/>
        </p:nvGraphicFramePr>
        <p:xfrm>
          <a:off x="34627" y="1295400"/>
          <a:ext cx="5251753" cy="4991120"/>
        </p:xfrm>
        <a:graphic>
          <a:graphicData uri="http://schemas.openxmlformats.org/presentationml/2006/ole">
            <p:oleObj spid="_x0000_s36867" name="Visio" r:id="rId4" imgW="6697773" imgH="6386359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596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164305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500066" y="254859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00066" y="326297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8919" name="Object 7"/>
          <p:cNvGraphicFramePr>
            <a:graphicFrameLocks noChangeAspect="1"/>
          </p:cNvGraphicFramePr>
          <p:nvPr/>
        </p:nvGraphicFramePr>
        <p:xfrm>
          <a:off x="4665153" y="500042"/>
          <a:ext cx="3253818" cy="928694"/>
        </p:xfrm>
        <a:graphic>
          <a:graphicData uri="http://schemas.openxmlformats.org/presentationml/2006/ole">
            <p:oleObj spid="_x0000_s38919" name="Equation" r:id="rId3" imgW="1524000" imgH="431800" progId="Equation.3">
              <p:embed/>
            </p:oleObj>
          </a:graphicData>
        </a:graphic>
      </p:graphicFrame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8921" name="Object 9"/>
          <p:cNvGraphicFramePr>
            <a:graphicFrameLocks noChangeAspect="1"/>
          </p:cNvGraphicFramePr>
          <p:nvPr/>
        </p:nvGraphicFramePr>
        <p:xfrm>
          <a:off x="4357686" y="1500174"/>
          <a:ext cx="1872247" cy="928694"/>
        </p:xfrm>
        <a:graphic>
          <a:graphicData uri="http://schemas.openxmlformats.org/presentationml/2006/ole">
            <p:oleObj spid="_x0000_s38921" name="Equation" r:id="rId4" imgW="799753" imgH="393529" progId="Equation.3">
              <p:embed/>
            </p:oleObj>
          </a:graphicData>
        </a:graphic>
      </p:graphicFrame>
      <p:graphicFrame>
        <p:nvGraphicFramePr>
          <p:cNvPr id="38923" name="Object 11"/>
          <p:cNvGraphicFramePr>
            <a:graphicFrameLocks noChangeAspect="1"/>
          </p:cNvGraphicFramePr>
          <p:nvPr/>
        </p:nvGraphicFramePr>
        <p:xfrm>
          <a:off x="5000628" y="2350461"/>
          <a:ext cx="1143008" cy="864225"/>
        </p:xfrm>
        <a:graphic>
          <a:graphicData uri="http://schemas.openxmlformats.org/presentationml/2006/ole">
            <p:oleObj spid="_x0000_s38923" name="Equation" r:id="rId5" imgW="520560" imgH="393480" progId="Equation.3">
              <p:embed/>
            </p:oleObj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500034" y="397735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8925" name="Object 13"/>
          <p:cNvGraphicFramePr>
            <a:graphicFrameLocks noChangeAspect="1"/>
          </p:cNvGraphicFramePr>
          <p:nvPr/>
        </p:nvGraphicFramePr>
        <p:xfrm>
          <a:off x="5023841" y="3975824"/>
          <a:ext cx="1548423" cy="596184"/>
        </p:xfrm>
        <a:graphic>
          <a:graphicData uri="http://schemas.openxmlformats.org/presentationml/2006/ole">
            <p:oleObj spid="_x0000_s38925" name="Equation" r:id="rId6" imgW="596900" imgH="228600" progId="Equation.3">
              <p:embed/>
            </p:oleObj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500034" y="4691730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8927" name="Object 15"/>
          <p:cNvGraphicFramePr>
            <a:graphicFrameLocks noChangeAspect="1"/>
          </p:cNvGraphicFramePr>
          <p:nvPr/>
        </p:nvGraphicFramePr>
        <p:xfrm>
          <a:off x="6824898" y="4643446"/>
          <a:ext cx="2013872" cy="571504"/>
        </p:xfrm>
        <a:graphic>
          <a:graphicData uri="http://schemas.openxmlformats.org/presentationml/2006/ole">
            <p:oleObj spid="_x0000_s38927" name="Equation" r:id="rId7" imgW="927000" imgH="266400" progId="Equation.3">
              <p:embed/>
            </p:oleObj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571472" y="5715016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Hệ số công suất: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8929" name="Object 17"/>
          <p:cNvGraphicFramePr>
            <a:graphicFrameLocks noChangeAspect="1"/>
          </p:cNvGraphicFramePr>
          <p:nvPr/>
        </p:nvGraphicFramePr>
        <p:xfrm>
          <a:off x="3929058" y="5500702"/>
          <a:ext cx="1912017" cy="928694"/>
        </p:xfrm>
        <a:graphic>
          <a:graphicData uri="http://schemas.openxmlformats.org/presentationml/2006/ole">
            <p:oleObj spid="_x0000_s38929" name="Equation" r:id="rId8" imgW="888840" imgH="431640" progId="Equation.3">
              <p:embed/>
            </p:oleObj>
          </a:graphicData>
        </a:graphic>
      </p:graphicFrame>
      <p:graphicFrame>
        <p:nvGraphicFramePr>
          <p:cNvPr id="38930" name="Object 18"/>
          <p:cNvGraphicFramePr>
            <a:graphicFrameLocks noChangeAspect="1"/>
          </p:cNvGraphicFramePr>
          <p:nvPr/>
        </p:nvGraphicFramePr>
        <p:xfrm>
          <a:off x="4844763" y="3071810"/>
          <a:ext cx="1870377" cy="857256"/>
        </p:xfrm>
        <a:graphic>
          <a:graphicData uri="http://schemas.openxmlformats.org/presentationml/2006/ole">
            <p:oleObj spid="_x0000_s38930" name="Equation" r:id="rId9" imgW="914400" imgH="419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8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23" grpId="0"/>
      <p:bldP spid="22" grpId="0"/>
      <p:bldP spid="21" grpId="0"/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62" name="Object 2"/>
          <p:cNvGraphicFramePr>
            <a:graphicFrameLocks noChangeAspect="1"/>
          </p:cNvGraphicFramePr>
          <p:nvPr/>
        </p:nvGraphicFramePr>
        <p:xfrm>
          <a:off x="4999415" y="500042"/>
          <a:ext cx="4144585" cy="2786082"/>
        </p:xfrm>
        <a:graphic>
          <a:graphicData uri="http://schemas.openxmlformats.org/presentationml/2006/ole">
            <p:oleObj spid="_x0000_s40962" name="Visio" r:id="rId3" imgW="2659188" imgH="1665490" progId="">
              <p:embed/>
            </p:oleObj>
          </a:graphicData>
        </a:graphic>
      </p:graphicFrame>
      <p:sp>
        <p:nvSpPr>
          <p:cNvPr id="5" name="Rectangle 4"/>
          <p:cNvSpPr/>
          <p:nvPr/>
        </p:nvSpPr>
        <p:spPr>
          <a:xfrm>
            <a:off x="0" y="142852"/>
            <a:ext cx="492919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0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220V, f=50Hz, R=10Ω, E=100V, L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ngược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diode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d)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00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diode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e)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nguồn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f)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g)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lưu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29256" y="3643314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57422" y="4286256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a)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0963" name="Object 3"/>
          <p:cNvGraphicFramePr>
            <a:graphicFrameLocks noChangeAspect="1"/>
          </p:cNvGraphicFramePr>
          <p:nvPr/>
        </p:nvGraphicFramePr>
        <p:xfrm>
          <a:off x="3318264" y="4857760"/>
          <a:ext cx="2995624" cy="539752"/>
        </p:xfrm>
        <a:graphic>
          <a:graphicData uri="http://schemas.openxmlformats.org/presentationml/2006/ole">
            <p:oleObj spid="_x0000_s40963" name="Equation" r:id="rId4" imgW="1396800" imgH="253800" progId="Equation.3">
              <p:embed/>
            </p:oleObj>
          </a:graphicData>
        </a:graphic>
      </p:graphicFrame>
      <p:graphicFrame>
        <p:nvGraphicFramePr>
          <p:cNvPr id="40964" name="Object 4"/>
          <p:cNvGraphicFramePr>
            <a:graphicFrameLocks noChangeAspect="1"/>
          </p:cNvGraphicFramePr>
          <p:nvPr/>
        </p:nvGraphicFramePr>
        <p:xfrm>
          <a:off x="3084408" y="5643578"/>
          <a:ext cx="3487856" cy="714380"/>
        </p:xfrm>
        <a:graphic>
          <a:graphicData uri="http://schemas.openxmlformats.org/presentationml/2006/ole">
            <p:oleObj spid="_x0000_s40964" name="Equation" r:id="rId5" imgW="2095200" imgH="431640" progId="Equation.3">
              <p:embed/>
            </p:oleObj>
          </a:graphicData>
        </a:graphic>
      </p:graphicFrame>
      <p:sp>
        <p:nvSpPr>
          <p:cNvPr id="9" name="Right Arrow 8"/>
          <p:cNvSpPr/>
          <p:nvPr/>
        </p:nvSpPr>
        <p:spPr>
          <a:xfrm>
            <a:off x="2428860" y="585789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71470" y="19113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b)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2" name="Object 2"/>
          <p:cNvGraphicFramePr>
            <a:graphicFrameLocks noChangeAspect="1"/>
          </p:cNvGraphicFramePr>
          <p:nvPr/>
        </p:nvGraphicFramePr>
        <p:xfrm>
          <a:off x="4071934" y="71438"/>
          <a:ext cx="2813649" cy="785794"/>
        </p:xfrm>
        <a:graphic>
          <a:graphicData uri="http://schemas.openxmlformats.org/presentationml/2006/ole">
            <p:oleObj spid="_x0000_s46082" name="Equation" r:id="rId3" imgW="1396800" imgH="393480" progId="Equation.3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-142908" y="1071546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c) Điện áp ngược cực đại đặt lên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4" name="Object 4"/>
          <p:cNvGraphicFramePr>
            <a:graphicFrameLocks noChangeAspect="1"/>
          </p:cNvGraphicFramePr>
          <p:nvPr/>
        </p:nvGraphicFramePr>
        <p:xfrm>
          <a:off x="1857356" y="1850220"/>
          <a:ext cx="4786346" cy="773179"/>
        </p:xfrm>
        <a:graphic>
          <a:graphicData uri="http://schemas.openxmlformats.org/presentationml/2006/ole">
            <p:oleObj spid="_x0000_s46084" name="Equation" r:id="rId4" imgW="1638000" imgH="266400" progId="Equation.3">
              <p:embed/>
            </p:oleObj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-71470" y="2928934"/>
            <a:ext cx="5715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d) Dòng trung bình qua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5" name="Object 5"/>
          <p:cNvGraphicFramePr>
            <a:graphicFrameLocks noChangeAspect="1"/>
          </p:cNvGraphicFramePr>
          <p:nvPr/>
        </p:nvGraphicFramePr>
        <p:xfrm>
          <a:off x="5214942" y="2714620"/>
          <a:ext cx="2516461" cy="928694"/>
        </p:xfrm>
        <a:graphic>
          <a:graphicData uri="http://schemas.openxmlformats.org/presentationml/2006/ole">
            <p:oleObj spid="_x0000_s46085" name="Equation" r:id="rId5" imgW="1066680" imgH="393480" progId="Equation.3">
              <p:embed/>
            </p:oleObj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0" y="3691598"/>
            <a:ext cx="5857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e) Trị hiệu dụng dòng điện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7" name="Object 7"/>
          <p:cNvGraphicFramePr>
            <a:graphicFrameLocks noChangeAspect="1"/>
          </p:cNvGraphicFramePr>
          <p:nvPr/>
        </p:nvGraphicFramePr>
        <p:xfrm>
          <a:off x="5572132" y="3500438"/>
          <a:ext cx="3273159" cy="1000132"/>
        </p:xfrm>
        <a:graphic>
          <a:graphicData uri="http://schemas.openxmlformats.org/presentationml/2006/ole">
            <p:oleObj spid="_x0000_s46087" name="Equation" r:id="rId6" imgW="1346040" imgH="419040" progId="Equation.3">
              <p:embed/>
            </p:oleObj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0" y="457200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f) Công suất tiêu thụ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8" name="Object 8"/>
          <p:cNvGraphicFramePr>
            <a:graphicFrameLocks noChangeAspect="1"/>
          </p:cNvGraphicFramePr>
          <p:nvPr/>
        </p:nvGraphicFramePr>
        <p:xfrm>
          <a:off x="4643437" y="4572008"/>
          <a:ext cx="3889402" cy="714380"/>
        </p:xfrm>
        <a:graphic>
          <a:graphicData uri="http://schemas.openxmlformats.org/presentationml/2006/ole">
            <p:oleObj spid="_x0000_s46088" name="Equation" r:id="rId7" imgW="1231560" imgH="228600" progId="Equation.3">
              <p:embed/>
            </p:oleObj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0" y="5500702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g) Hệ số công suất: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9" name="Object 9"/>
          <p:cNvGraphicFramePr>
            <a:graphicFrameLocks noChangeAspect="1"/>
          </p:cNvGraphicFramePr>
          <p:nvPr/>
        </p:nvGraphicFramePr>
        <p:xfrm>
          <a:off x="3044488" y="5357826"/>
          <a:ext cx="2813396" cy="928694"/>
        </p:xfrm>
        <a:graphic>
          <a:graphicData uri="http://schemas.openxmlformats.org/presentationml/2006/ole">
            <p:oleObj spid="_x0000_s46089" name="Equation" r:id="rId8" imgW="130788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/>
      <p:bldP spid="11" grpId="0"/>
      <p:bldP spid="14" grpId="0"/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938" name="Object 2"/>
          <p:cNvGraphicFramePr>
            <a:graphicFrameLocks noChangeAspect="1"/>
          </p:cNvGraphicFramePr>
          <p:nvPr/>
        </p:nvGraphicFramePr>
        <p:xfrm>
          <a:off x="5051877" y="857232"/>
          <a:ext cx="4235031" cy="1928826"/>
        </p:xfrm>
        <a:graphic>
          <a:graphicData uri="http://schemas.openxmlformats.org/presentationml/2006/ole">
            <p:oleObj spid="_x0000_s39938" name="Visio" r:id="rId3" imgW="3856375" imgH="1761317" progId="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8286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2.1.2.2)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ba pha hình cầu tải RLE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9939" name="Object 3"/>
          <p:cNvGraphicFramePr>
            <a:graphicFrameLocks noChangeAspect="1"/>
          </p:cNvGraphicFramePr>
          <p:nvPr/>
        </p:nvGraphicFramePr>
        <p:xfrm>
          <a:off x="101388" y="1000109"/>
          <a:ext cx="4899240" cy="5503068"/>
        </p:xfrm>
        <a:graphic>
          <a:graphicData uri="http://schemas.openxmlformats.org/presentationml/2006/ole">
            <p:oleObj spid="_x0000_s39939" name="Visio" r:id="rId4" imgW="6473452" imgH="7267422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596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164305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500066" y="254859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00066" y="326297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8921" name="Object 9"/>
          <p:cNvGraphicFramePr>
            <a:graphicFrameLocks noChangeAspect="1"/>
          </p:cNvGraphicFramePr>
          <p:nvPr/>
        </p:nvGraphicFramePr>
        <p:xfrm>
          <a:off x="4357686" y="1500174"/>
          <a:ext cx="1872247" cy="928694"/>
        </p:xfrm>
        <a:graphic>
          <a:graphicData uri="http://schemas.openxmlformats.org/presentationml/2006/ole">
            <p:oleObj spid="_x0000_s44035" name="Equation" r:id="rId3" imgW="799753" imgH="393529" progId="Equation.3">
              <p:embed/>
            </p:oleObj>
          </a:graphicData>
        </a:graphic>
      </p:graphicFrame>
      <p:graphicFrame>
        <p:nvGraphicFramePr>
          <p:cNvPr id="38923" name="Object 11"/>
          <p:cNvGraphicFramePr>
            <a:graphicFrameLocks noChangeAspect="1"/>
          </p:cNvGraphicFramePr>
          <p:nvPr/>
        </p:nvGraphicFramePr>
        <p:xfrm>
          <a:off x="5000628" y="2350461"/>
          <a:ext cx="1143008" cy="864225"/>
        </p:xfrm>
        <a:graphic>
          <a:graphicData uri="http://schemas.openxmlformats.org/presentationml/2006/ole">
            <p:oleObj spid="_x0000_s44036" name="Equation" r:id="rId4" imgW="520560" imgH="393480" progId="Equation.3">
              <p:embed/>
            </p:oleObj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500034" y="397735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8925" name="Object 13"/>
          <p:cNvGraphicFramePr>
            <a:graphicFrameLocks noChangeAspect="1"/>
          </p:cNvGraphicFramePr>
          <p:nvPr/>
        </p:nvGraphicFramePr>
        <p:xfrm>
          <a:off x="5023841" y="3975824"/>
          <a:ext cx="1548423" cy="596184"/>
        </p:xfrm>
        <a:graphic>
          <a:graphicData uri="http://schemas.openxmlformats.org/presentationml/2006/ole">
            <p:oleObj spid="_x0000_s44038" name="Equation" r:id="rId5" imgW="596900" imgH="228600" progId="Equation.3">
              <p:embed/>
            </p:oleObj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500034" y="4691730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8927" name="Object 15"/>
          <p:cNvGraphicFramePr>
            <a:graphicFrameLocks noChangeAspect="1"/>
          </p:cNvGraphicFramePr>
          <p:nvPr/>
        </p:nvGraphicFramePr>
        <p:xfrm>
          <a:off x="6824898" y="4643446"/>
          <a:ext cx="2013872" cy="571504"/>
        </p:xfrm>
        <a:graphic>
          <a:graphicData uri="http://schemas.openxmlformats.org/presentationml/2006/ole">
            <p:oleObj spid="_x0000_s44039" name="Equation" r:id="rId6" imgW="927000" imgH="266400" progId="Equation.3">
              <p:embed/>
            </p:oleObj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571472" y="5715016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Hệ số công suất: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8929" name="Object 17"/>
          <p:cNvGraphicFramePr>
            <a:graphicFrameLocks noChangeAspect="1"/>
          </p:cNvGraphicFramePr>
          <p:nvPr/>
        </p:nvGraphicFramePr>
        <p:xfrm>
          <a:off x="3924855" y="5500702"/>
          <a:ext cx="1912017" cy="928694"/>
        </p:xfrm>
        <a:graphic>
          <a:graphicData uri="http://schemas.openxmlformats.org/presentationml/2006/ole">
            <p:oleObj spid="_x0000_s44040" name="Equation" r:id="rId7" imgW="888840" imgH="431640" progId="Equation.3">
              <p:embed/>
            </p:oleObj>
          </a:graphicData>
        </a:graphic>
      </p:graphicFrame>
      <p:graphicFrame>
        <p:nvGraphicFramePr>
          <p:cNvPr id="44041" name="Object 9"/>
          <p:cNvGraphicFramePr>
            <a:graphicFrameLocks noChangeAspect="1"/>
          </p:cNvGraphicFramePr>
          <p:nvPr/>
        </p:nvGraphicFramePr>
        <p:xfrm>
          <a:off x="4690259" y="635885"/>
          <a:ext cx="2774980" cy="792851"/>
        </p:xfrm>
        <a:graphic>
          <a:graphicData uri="http://schemas.openxmlformats.org/presentationml/2006/ole">
            <p:oleObj spid="_x0000_s44041" name="Equation" r:id="rId8" imgW="1511280" imgH="431640" progId="Equation.3">
              <p:embed/>
            </p:oleObj>
          </a:graphicData>
        </a:graphic>
      </p:graphicFrame>
      <p:graphicFrame>
        <p:nvGraphicFramePr>
          <p:cNvPr id="44042" name="Object 10"/>
          <p:cNvGraphicFramePr>
            <a:graphicFrameLocks noChangeAspect="1"/>
          </p:cNvGraphicFramePr>
          <p:nvPr/>
        </p:nvGraphicFramePr>
        <p:xfrm>
          <a:off x="4924355" y="3071810"/>
          <a:ext cx="1772529" cy="857256"/>
        </p:xfrm>
        <a:graphic>
          <a:graphicData uri="http://schemas.openxmlformats.org/presentationml/2006/ole">
            <p:oleObj spid="_x0000_s44042" name="Equation" r:id="rId9" imgW="1054080" imgH="4442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23" grpId="0"/>
      <p:bldP spid="22" grpId="0"/>
      <p:bldP spid="21" grpId="0"/>
      <p:bldP spid="24" grpId="0"/>
      <p:bldP spid="2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406" y="71414"/>
            <a:ext cx="484503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2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mắc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R </a:t>
            </a:r>
            <a:r>
              <a:rPr lang="en-US" sz="220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l-GR" sz="2200" smtClean="0"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E=50V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L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xoay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U=220 V.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lưu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20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diode 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e.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. </a:t>
            </a:r>
          </a:p>
        </p:txBody>
      </p:sp>
      <p:graphicFrame>
        <p:nvGraphicFramePr>
          <p:cNvPr id="43010" name="Object 2"/>
          <p:cNvGraphicFramePr>
            <a:graphicFrameLocks noChangeAspect="1"/>
          </p:cNvGraphicFramePr>
          <p:nvPr/>
        </p:nvGraphicFramePr>
        <p:xfrm>
          <a:off x="4908550" y="1071546"/>
          <a:ext cx="4235450" cy="1928813"/>
        </p:xfrm>
        <a:graphic>
          <a:graphicData uri="http://schemas.openxmlformats.org/presentationml/2006/ole">
            <p:oleObj spid="_x0000_s43010" name="Visio" r:id="rId3" imgW="3856375" imgH="1761317" progId="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72000" y="4500570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5000636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a) - Trị trung bình điện áp chỉnh lưu: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3011" name="Object 3"/>
          <p:cNvGraphicFramePr>
            <a:graphicFrameLocks noChangeAspect="1"/>
          </p:cNvGraphicFramePr>
          <p:nvPr/>
        </p:nvGraphicFramePr>
        <p:xfrm>
          <a:off x="2928926" y="5500702"/>
          <a:ext cx="2995613" cy="539750"/>
        </p:xfrm>
        <a:graphic>
          <a:graphicData uri="http://schemas.openxmlformats.org/presentationml/2006/ole">
            <p:oleObj spid="_x0000_s43011" name="Equation" r:id="rId4" imgW="1396800" imgH="253800" progId="Equation.3">
              <p:embed/>
            </p:oleObj>
          </a:graphicData>
        </a:graphic>
      </p:graphicFrame>
      <p:sp>
        <p:nvSpPr>
          <p:cNvPr id="7" name="Right Arrow 6"/>
          <p:cNvSpPr/>
          <p:nvPr/>
        </p:nvSpPr>
        <p:spPr>
          <a:xfrm>
            <a:off x="2214546" y="6286520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graphicFrame>
        <p:nvGraphicFramePr>
          <p:cNvPr id="43012" name="Object 4"/>
          <p:cNvGraphicFramePr>
            <a:graphicFrameLocks noChangeAspect="1"/>
          </p:cNvGraphicFramePr>
          <p:nvPr/>
        </p:nvGraphicFramePr>
        <p:xfrm>
          <a:off x="2870095" y="6000768"/>
          <a:ext cx="4185309" cy="857232"/>
        </p:xfrm>
        <a:graphic>
          <a:graphicData uri="http://schemas.openxmlformats.org/presentationml/2006/ole">
            <p:oleObj spid="_x0000_s43012" name="Equation" r:id="rId5" imgW="209520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142852"/>
            <a:ext cx="5357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dòng chỉnh lưu: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106" name="Object 2"/>
          <p:cNvGraphicFramePr>
            <a:graphicFrameLocks noChangeAspect="1"/>
          </p:cNvGraphicFramePr>
          <p:nvPr/>
        </p:nvGraphicFramePr>
        <p:xfrm>
          <a:off x="4850839" y="71414"/>
          <a:ext cx="2864433" cy="785818"/>
        </p:xfrm>
        <a:graphic>
          <a:graphicData uri="http://schemas.openxmlformats.org/presentationml/2006/ole">
            <p:oleObj spid="_x0000_s47106" name="Equation" r:id="rId3" imgW="1422360" imgH="393480" progId="Equation.3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100010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b) Công suất trung bình của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107" name="Object 3"/>
          <p:cNvGraphicFramePr>
            <a:graphicFrameLocks noChangeAspect="1"/>
          </p:cNvGraphicFramePr>
          <p:nvPr/>
        </p:nvGraphicFramePr>
        <p:xfrm>
          <a:off x="4714876" y="1000108"/>
          <a:ext cx="3302023" cy="571504"/>
        </p:xfrm>
        <a:graphic>
          <a:graphicData uri="http://schemas.openxmlformats.org/presentationml/2006/ole">
            <p:oleObj spid="_x0000_s47107" name="Equation" r:id="rId4" imgW="1307880" imgH="228600" progId="Equation.3">
              <p:embed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2143116"/>
            <a:ext cx="5715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c) Trị trung bình dòng qua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108" name="Object 4"/>
          <p:cNvGraphicFramePr>
            <a:graphicFrameLocks noChangeAspect="1"/>
          </p:cNvGraphicFramePr>
          <p:nvPr/>
        </p:nvGraphicFramePr>
        <p:xfrm>
          <a:off x="5456909" y="1928802"/>
          <a:ext cx="2461155" cy="857256"/>
        </p:xfrm>
        <a:graphic>
          <a:graphicData uri="http://schemas.openxmlformats.org/presentationml/2006/ole">
            <p:oleObj spid="_x0000_s47108" name="Equation" r:id="rId5" imgW="1130040" imgH="393480" progId="Equation.3">
              <p:embed/>
            </p:oleObj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0" y="3214686"/>
            <a:ext cx="6572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d) Trị hiệu dụng dòng qua mỗi pha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109" name="Object 5"/>
          <p:cNvGraphicFramePr>
            <a:graphicFrameLocks noChangeAspect="1"/>
          </p:cNvGraphicFramePr>
          <p:nvPr/>
        </p:nvGraphicFramePr>
        <p:xfrm>
          <a:off x="3071801" y="3929066"/>
          <a:ext cx="3555571" cy="928694"/>
        </p:xfrm>
        <a:graphic>
          <a:graphicData uri="http://schemas.openxmlformats.org/presentationml/2006/ole">
            <p:oleObj spid="_x0000_s47109" name="Equation" r:id="rId6" imgW="1688760" imgH="444240" progId="Equation.3">
              <p:embed/>
            </p:oleObj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0" y="5406110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e) Hệ số công suất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110" name="Object 6"/>
          <p:cNvGraphicFramePr>
            <a:graphicFrameLocks noChangeAspect="1"/>
          </p:cNvGraphicFramePr>
          <p:nvPr/>
        </p:nvGraphicFramePr>
        <p:xfrm>
          <a:off x="4357685" y="5286388"/>
          <a:ext cx="2813397" cy="928694"/>
        </p:xfrm>
        <a:graphic>
          <a:graphicData uri="http://schemas.openxmlformats.org/presentationml/2006/ole">
            <p:oleObj spid="_x0000_s47110" name="Equation" r:id="rId7" imgW="129528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85852" y="142852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 về nhà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5720" y="785794"/>
            <a:ext cx="84296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diode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220V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f=50Hz.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R=15Ω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diod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nguồn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8130" name="Object 2"/>
          <p:cNvGraphicFramePr>
            <a:graphicFrameLocks noChangeAspect="1"/>
          </p:cNvGraphicFramePr>
          <p:nvPr/>
        </p:nvGraphicFramePr>
        <p:xfrm>
          <a:off x="848554" y="3643314"/>
          <a:ext cx="6809084" cy="2571768"/>
        </p:xfrm>
        <a:graphic>
          <a:graphicData uri="http://schemas.openxmlformats.org/presentationml/2006/ole">
            <p:oleObj spid="_x0000_s48130" name="Visio" r:id="rId3" imgW="2647310" imgH="1002533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85852" y="-24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 về nhà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584184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2)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230V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f=50Hz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R=20Ω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E=150V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a) Trị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và dòng trên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b) Điện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diode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diode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nguồn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9155" name="Object 3"/>
          <p:cNvGraphicFramePr>
            <a:graphicFrameLocks noChangeAspect="1"/>
          </p:cNvGraphicFramePr>
          <p:nvPr/>
        </p:nvGraphicFramePr>
        <p:xfrm>
          <a:off x="642910" y="3786190"/>
          <a:ext cx="7231716" cy="3000371"/>
        </p:xfrm>
        <a:graphic>
          <a:graphicData uri="http://schemas.openxmlformats.org/presentationml/2006/ole">
            <p:oleObj spid="_x0000_s49155" name="Visio" r:id="rId3" imgW="2659188" imgH="166549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0" name="Rectangle 5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TextBox 4"/>
          <p:cNvSpPr txBox="1"/>
          <p:nvPr/>
        </p:nvSpPr>
        <p:spPr>
          <a:xfrm>
            <a:off x="0" y="0"/>
            <a:ext cx="8929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2.2/ </a:t>
            </a:r>
            <a:r>
              <a:rPr lang="en-US" sz="3200" b="1" u="sng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Mạch chỉnh lưu có điều khiển</a:t>
            </a:r>
            <a:r>
              <a:rPr lang="en-US" sz="3200" b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 b="1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571480"/>
            <a:ext cx="8215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2.2.1- </a:t>
            </a:r>
            <a:r>
              <a:rPr lang="en-US" sz="3200" u="sng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Chỉnh lưu nguồn 1 pha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282" y="1142984"/>
            <a:ext cx="5500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bán kỳ tải R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0179" name="Object 3"/>
          <p:cNvGraphicFramePr>
            <a:graphicFrameLocks noChangeAspect="1"/>
          </p:cNvGraphicFramePr>
          <p:nvPr/>
        </p:nvGraphicFramePr>
        <p:xfrm>
          <a:off x="4857752" y="1928814"/>
          <a:ext cx="4375152" cy="1857376"/>
        </p:xfrm>
        <a:graphic>
          <a:graphicData uri="http://schemas.openxmlformats.org/presentationml/2006/ole">
            <p:oleObj spid="_x0000_s50179" name="Visio" r:id="rId3" imgW="3018753" imgH="1285154" progId="">
              <p:embed/>
            </p:oleObj>
          </a:graphicData>
        </a:graphic>
      </p:graphicFrame>
      <p:graphicFrame>
        <p:nvGraphicFramePr>
          <p:cNvPr id="50180" name="Object 4"/>
          <p:cNvGraphicFramePr>
            <a:graphicFrameLocks noChangeAspect="1"/>
          </p:cNvGraphicFramePr>
          <p:nvPr/>
        </p:nvGraphicFramePr>
        <p:xfrm>
          <a:off x="71406" y="2143116"/>
          <a:ext cx="4978400" cy="4406900"/>
        </p:xfrm>
        <a:graphic>
          <a:graphicData uri="http://schemas.openxmlformats.org/presentationml/2006/ole">
            <p:oleObj spid="_x0000_s50180" name="Visio" r:id="rId4" imgW="6662168" imgH="5907226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4282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5720" y="3286124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892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1209" name="Object 9"/>
          <p:cNvGraphicFramePr>
            <a:graphicFrameLocks noChangeAspect="1"/>
          </p:cNvGraphicFramePr>
          <p:nvPr/>
        </p:nvGraphicFramePr>
        <p:xfrm>
          <a:off x="1714480" y="1285860"/>
          <a:ext cx="5898864" cy="1071570"/>
        </p:xfrm>
        <a:graphic>
          <a:graphicData uri="http://schemas.openxmlformats.org/presentationml/2006/ole">
            <p:oleObj spid="_x0000_s51209" name="Equation" r:id="rId3" imgW="2679700" imgH="482600" progId="Equation.3">
              <p:embed/>
            </p:oleObj>
          </a:graphicData>
        </a:graphic>
      </p:graphicFrame>
      <p:sp>
        <p:nvSpPr>
          <p:cNvPr id="5121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1211" name="Object 11"/>
          <p:cNvGraphicFramePr>
            <a:graphicFrameLocks noChangeAspect="1"/>
          </p:cNvGraphicFramePr>
          <p:nvPr/>
        </p:nvGraphicFramePr>
        <p:xfrm>
          <a:off x="2000232" y="2357430"/>
          <a:ext cx="3083264" cy="928694"/>
        </p:xfrm>
        <a:graphic>
          <a:graphicData uri="http://schemas.openxmlformats.org/presentationml/2006/ole">
            <p:oleObj spid="_x0000_s51211" name="Equation" r:id="rId4" imgW="1320227" imgH="393529" progId="Equation.3">
              <p:embed/>
            </p:oleObj>
          </a:graphicData>
        </a:graphic>
      </p:graphicFrame>
      <p:sp>
        <p:nvSpPr>
          <p:cNvPr id="51214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1213" name="Object 13"/>
          <p:cNvGraphicFramePr>
            <a:graphicFrameLocks noChangeAspect="1"/>
          </p:cNvGraphicFramePr>
          <p:nvPr/>
        </p:nvGraphicFramePr>
        <p:xfrm>
          <a:off x="1790490" y="3786190"/>
          <a:ext cx="3781642" cy="928694"/>
        </p:xfrm>
        <a:graphic>
          <a:graphicData uri="http://schemas.openxmlformats.org/presentationml/2006/ole">
            <p:oleObj spid="_x0000_s51213" name="Equation" r:id="rId5" imgW="1612900" imgH="393700" progId="Equation.3">
              <p:embed/>
            </p:oleObj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214282" y="4857760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điện áp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16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1215" name="Object 15"/>
          <p:cNvGraphicFramePr>
            <a:graphicFrameLocks noChangeAspect="1"/>
          </p:cNvGraphicFramePr>
          <p:nvPr/>
        </p:nvGraphicFramePr>
        <p:xfrm>
          <a:off x="4317365" y="4600723"/>
          <a:ext cx="4183725" cy="1114293"/>
        </p:xfrm>
        <a:graphic>
          <a:graphicData uri="http://schemas.openxmlformats.org/presentationml/2006/ole">
            <p:oleObj spid="_x0000_s51215" name="Equation" r:id="rId6" imgW="1943100" imgH="520700" progId="Equation.3">
              <p:embed/>
            </p:oleObj>
          </a:graphicData>
        </a:graphic>
      </p:graphicFrame>
      <p:sp>
        <p:nvSpPr>
          <p:cNvPr id="51218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1217" name="Object 17"/>
          <p:cNvGraphicFramePr>
            <a:graphicFrameLocks noChangeAspect="1"/>
          </p:cNvGraphicFramePr>
          <p:nvPr/>
        </p:nvGraphicFramePr>
        <p:xfrm>
          <a:off x="4953384" y="5757810"/>
          <a:ext cx="3619144" cy="1028776"/>
        </p:xfrm>
        <a:graphic>
          <a:graphicData uri="http://schemas.openxmlformats.org/presentationml/2006/ole">
            <p:oleObj spid="_x0000_s51217" name="Equation" r:id="rId7" imgW="1714500" imgH="482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1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1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51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51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51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7" grpId="0" autoUpdateAnimBg="0"/>
      <p:bldP spid="23" grpId="0" autoUpdateAnimBg="0"/>
      <p:bldP spid="32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2225" name="Object 1"/>
          <p:cNvGraphicFramePr>
            <a:graphicFrameLocks noChangeAspect="1"/>
          </p:cNvGraphicFramePr>
          <p:nvPr/>
        </p:nvGraphicFramePr>
        <p:xfrm>
          <a:off x="4786314" y="714356"/>
          <a:ext cx="1933114" cy="1071570"/>
        </p:xfrm>
        <a:graphic>
          <a:graphicData uri="http://schemas.openxmlformats.org/presentationml/2006/ole">
            <p:oleObj spid="_x0000_s52225" name="Equation" r:id="rId3" imgW="710891" imgH="393529" progId="Equation.3">
              <p:embed/>
            </p:oleObj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42844" y="928670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dòng điện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2119962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- Công suất tiêu thụ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2227" name="Object 3"/>
          <p:cNvGraphicFramePr>
            <a:graphicFrameLocks noChangeAspect="1"/>
          </p:cNvGraphicFramePr>
          <p:nvPr/>
        </p:nvGraphicFramePr>
        <p:xfrm>
          <a:off x="4583906" y="1785926"/>
          <a:ext cx="1619262" cy="1143008"/>
        </p:xfrm>
        <a:graphic>
          <a:graphicData uri="http://schemas.openxmlformats.org/presentationml/2006/ole">
            <p:oleObj spid="_x0000_s52227" name="Equation" r:id="rId4" imgW="596900" imgH="419100" progId="Equation.3">
              <p:embed/>
            </p:oleObj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0" y="3143248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- Hệ số công suất của mạch: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2229" name="Object 5"/>
          <p:cNvGraphicFramePr>
            <a:graphicFrameLocks noChangeAspect="1"/>
          </p:cNvGraphicFramePr>
          <p:nvPr/>
        </p:nvGraphicFramePr>
        <p:xfrm>
          <a:off x="3107264" y="3929066"/>
          <a:ext cx="2861632" cy="1143008"/>
        </p:xfrm>
        <a:graphic>
          <a:graphicData uri="http://schemas.openxmlformats.org/presentationml/2006/ole">
            <p:oleObj spid="_x0000_s52229" name="Equation" r:id="rId5" imgW="1104900" imgH="444500" progId="Equation.3">
              <p:embed/>
            </p:oleObj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42844" y="5120358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thyristor: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3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" name="Object 6"/>
          <p:cNvGraphicFramePr>
            <a:graphicFrameLocks noChangeAspect="1"/>
          </p:cNvGraphicFramePr>
          <p:nvPr/>
        </p:nvGraphicFramePr>
        <p:xfrm>
          <a:off x="3214678" y="5643578"/>
          <a:ext cx="2449302" cy="785818"/>
        </p:xfrm>
        <a:graphic>
          <a:graphicData uri="http://schemas.openxmlformats.org/presentationml/2006/ole">
            <p:oleObj spid="_x0000_s52230" name="Equation" r:id="rId6" imgW="761669" imgH="241195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2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7" grpId="0" autoUpdateAnimBg="0"/>
      <p:bldP spid="8" grpId="0"/>
      <p:bldP spid="11" grpId="0"/>
      <p:bldP spid="1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282" y="0"/>
            <a:ext cx="450059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 dụ</a:t>
            </a: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vi-VN" sz="24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Cho mạch chỉnh lưu bán kỳ có điều khiển tải R có trị hiệu dụng điện áp nguồn là 120V, f=50Hz. Biết tải R=100Ω, điện áp trung bình trên tải là 40V. Hãy xác định công suất tiêu thụ bởi điện trở R?</a:t>
            </a:r>
            <a:endParaRPr lang="vi-VN" sz="24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0658" name="Object 2"/>
          <p:cNvGraphicFramePr>
            <a:graphicFrameLocks noChangeAspect="1"/>
          </p:cNvGraphicFramePr>
          <p:nvPr/>
        </p:nvGraphicFramePr>
        <p:xfrm>
          <a:off x="4503737" y="357166"/>
          <a:ext cx="4711733" cy="2000264"/>
        </p:xfrm>
        <a:graphic>
          <a:graphicData uri="http://schemas.openxmlformats.org/presentationml/2006/ole">
            <p:oleObj spid="_x0000_s70658" name="Visio" r:id="rId3" imgW="3018753" imgH="1285154" progId="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429124" y="2500306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2800" b="1" u="sng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0665" name="Object 9"/>
          <p:cNvGraphicFramePr>
            <a:graphicFrameLocks noChangeAspect="1"/>
          </p:cNvGraphicFramePr>
          <p:nvPr/>
        </p:nvGraphicFramePr>
        <p:xfrm>
          <a:off x="2285984" y="3143248"/>
          <a:ext cx="4248409" cy="608015"/>
        </p:xfrm>
        <a:graphic>
          <a:graphicData uri="http://schemas.openxmlformats.org/presentationml/2006/ole">
            <p:oleObj spid="_x0000_s70665" name="Equation" r:id="rId4" imgW="1752600" imgH="254000" progId="Equation.3">
              <p:embed/>
            </p:oleObj>
          </a:graphicData>
        </a:graphic>
      </p:graphicFrame>
      <p:graphicFrame>
        <p:nvGraphicFramePr>
          <p:cNvPr id="70664" name="Object 8"/>
          <p:cNvGraphicFramePr>
            <a:graphicFrameLocks noChangeAspect="1"/>
          </p:cNvGraphicFramePr>
          <p:nvPr/>
        </p:nvGraphicFramePr>
        <p:xfrm>
          <a:off x="3071802" y="3793903"/>
          <a:ext cx="2866093" cy="920981"/>
        </p:xfrm>
        <a:graphic>
          <a:graphicData uri="http://schemas.openxmlformats.org/presentationml/2006/ole">
            <p:oleObj spid="_x0000_s70664" name="Equation" r:id="rId5" imgW="1231560" imgH="393480" progId="Equation.3">
              <p:embed/>
            </p:oleObj>
          </a:graphicData>
        </a:graphic>
      </p:graphicFrame>
      <p:graphicFrame>
        <p:nvGraphicFramePr>
          <p:cNvPr id="70663" name="Object 7"/>
          <p:cNvGraphicFramePr>
            <a:graphicFrameLocks noChangeAspect="1"/>
          </p:cNvGraphicFramePr>
          <p:nvPr/>
        </p:nvGraphicFramePr>
        <p:xfrm>
          <a:off x="3110666" y="4714884"/>
          <a:ext cx="2890094" cy="928694"/>
        </p:xfrm>
        <a:graphic>
          <a:graphicData uri="http://schemas.openxmlformats.org/presentationml/2006/ole">
            <p:oleObj spid="_x0000_s70663" name="Equation" r:id="rId6" imgW="1231366" imgH="393529" progId="Equation.3">
              <p:embed/>
            </p:oleObj>
          </a:graphicData>
        </a:graphic>
      </p:graphicFrame>
      <p:graphicFrame>
        <p:nvGraphicFramePr>
          <p:cNvPr id="70662" name="Object 6"/>
          <p:cNvGraphicFramePr>
            <a:graphicFrameLocks noChangeAspect="1"/>
          </p:cNvGraphicFramePr>
          <p:nvPr/>
        </p:nvGraphicFramePr>
        <p:xfrm>
          <a:off x="3143240" y="5715016"/>
          <a:ext cx="2847989" cy="619128"/>
        </p:xfrm>
        <a:graphic>
          <a:graphicData uri="http://schemas.openxmlformats.org/presentationml/2006/ole">
            <p:oleObj spid="_x0000_s70662" name="Equation" r:id="rId7" imgW="876300" imgH="190500" progId="Equation.3">
              <p:embed/>
            </p:oleObj>
          </a:graphicData>
        </a:graphic>
      </p:graphicFrame>
      <p:graphicFrame>
        <p:nvGraphicFramePr>
          <p:cNvPr id="70661" name="Object 5"/>
          <p:cNvGraphicFramePr>
            <a:graphicFrameLocks noChangeAspect="1"/>
          </p:cNvGraphicFramePr>
          <p:nvPr/>
        </p:nvGraphicFramePr>
        <p:xfrm>
          <a:off x="6217273" y="5572140"/>
          <a:ext cx="2140941" cy="659532"/>
        </p:xfrm>
        <a:graphic>
          <a:graphicData uri="http://schemas.openxmlformats.org/presentationml/2006/ole">
            <p:oleObj spid="_x0000_s70661" name="Equation" r:id="rId8" imgW="672808" imgH="203112" progId="Equation.3">
              <p:embed/>
            </p:oleObj>
          </a:graphicData>
        </a:graphic>
      </p:graphicFrame>
      <p:sp>
        <p:nvSpPr>
          <p:cNvPr id="70666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0667" name="Rectangle 11"/>
          <p:cNvSpPr>
            <a:spLocks noChangeArrowheads="1"/>
          </p:cNvSpPr>
          <p:nvPr/>
        </p:nvSpPr>
        <p:spPr bwMode="auto">
          <a:xfrm>
            <a:off x="0" y="7080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0668" name="Rectangle 12"/>
          <p:cNvSpPr>
            <a:spLocks noChangeArrowheads="1"/>
          </p:cNvSpPr>
          <p:nvPr/>
        </p:nvSpPr>
        <p:spPr bwMode="auto">
          <a:xfrm>
            <a:off x="0" y="15621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0669" name="Rectangle 13"/>
          <p:cNvSpPr>
            <a:spLocks noChangeArrowheads="1"/>
          </p:cNvSpPr>
          <p:nvPr/>
        </p:nvSpPr>
        <p:spPr bwMode="auto">
          <a:xfrm>
            <a:off x="0" y="24161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subSp spid="_x0000_s70658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0658">
                                            <p:subSp spid="_x0000_s70658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70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70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682" name="Object 2"/>
          <p:cNvGraphicFramePr>
            <a:graphicFrameLocks noChangeAspect="1"/>
          </p:cNvGraphicFramePr>
          <p:nvPr/>
        </p:nvGraphicFramePr>
        <p:xfrm>
          <a:off x="928662" y="500042"/>
          <a:ext cx="6932536" cy="1201742"/>
        </p:xfrm>
        <a:graphic>
          <a:graphicData uri="http://schemas.openxmlformats.org/presentationml/2006/ole">
            <p:oleObj spid="_x0000_s71682" name="Equation" r:id="rId3" imgW="2806700" imgH="482600" progId="Equation.3">
              <p:embed/>
            </p:oleObj>
          </a:graphicData>
        </a:graphic>
      </p:graphicFrame>
      <p:graphicFrame>
        <p:nvGraphicFramePr>
          <p:cNvPr id="71683" name="Object 3"/>
          <p:cNvGraphicFramePr>
            <a:graphicFrameLocks noChangeAspect="1"/>
          </p:cNvGraphicFramePr>
          <p:nvPr/>
        </p:nvGraphicFramePr>
        <p:xfrm>
          <a:off x="1785918" y="2000240"/>
          <a:ext cx="4977929" cy="1285884"/>
        </p:xfrm>
        <a:graphic>
          <a:graphicData uri="http://schemas.openxmlformats.org/presentationml/2006/ole">
            <p:oleObj spid="_x0000_s71683" name="Equation" r:id="rId4" imgW="1625600" imgH="4191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0" name="Rectangle 5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8" name="TextBox 7"/>
          <p:cNvSpPr txBox="1"/>
          <p:nvPr/>
        </p:nvSpPr>
        <p:spPr>
          <a:xfrm>
            <a:off x="71406" y="-24"/>
            <a:ext cx="73581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2 nửa chu kỳ tải R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3252" name="Object 4"/>
          <p:cNvGraphicFramePr>
            <a:graphicFrameLocks noChangeAspect="1"/>
          </p:cNvGraphicFramePr>
          <p:nvPr/>
        </p:nvGraphicFramePr>
        <p:xfrm>
          <a:off x="4786314" y="428604"/>
          <a:ext cx="4360300" cy="2428892"/>
        </p:xfrm>
        <a:graphic>
          <a:graphicData uri="http://schemas.openxmlformats.org/presentationml/2006/ole">
            <p:oleObj spid="_x0000_s53252" name="Visio" r:id="rId3" imgW="2602770" imgH="1450353" progId="">
              <p:embed/>
            </p:oleObj>
          </a:graphicData>
        </a:graphic>
      </p:graphicFrame>
      <p:graphicFrame>
        <p:nvGraphicFramePr>
          <p:cNvPr id="53253" name="Object 5"/>
          <p:cNvGraphicFramePr>
            <a:graphicFrameLocks noChangeAspect="1"/>
          </p:cNvGraphicFramePr>
          <p:nvPr/>
        </p:nvGraphicFramePr>
        <p:xfrm>
          <a:off x="71406" y="857232"/>
          <a:ext cx="4805334" cy="5188060"/>
        </p:xfrm>
        <a:graphic>
          <a:graphicData uri="http://schemas.openxmlformats.org/presentationml/2006/ole">
            <p:oleObj spid="_x0000_s53253" name="Visio" r:id="rId4" imgW="6679957" imgH="7197779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4282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5720" y="235743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892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4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6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8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428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4279" name="Object 7"/>
          <p:cNvGraphicFramePr>
            <a:graphicFrameLocks noChangeAspect="1"/>
          </p:cNvGraphicFramePr>
          <p:nvPr/>
        </p:nvGraphicFramePr>
        <p:xfrm>
          <a:off x="1857356" y="1214422"/>
          <a:ext cx="6113411" cy="1143008"/>
        </p:xfrm>
        <a:graphic>
          <a:graphicData uri="http://schemas.openxmlformats.org/presentationml/2006/ole">
            <p:oleObj spid="_x0000_s54279" name="Equation" r:id="rId3" imgW="2603500" imgH="482600" progId="Equation.3">
              <p:embed/>
            </p:oleObj>
          </a:graphicData>
        </a:graphic>
      </p:graphicFrame>
      <p:sp>
        <p:nvSpPr>
          <p:cNvPr id="5428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4281" name="Object 9"/>
          <p:cNvGraphicFramePr>
            <a:graphicFrameLocks noChangeAspect="1"/>
          </p:cNvGraphicFramePr>
          <p:nvPr/>
        </p:nvGraphicFramePr>
        <p:xfrm>
          <a:off x="1928794" y="2857496"/>
          <a:ext cx="4453159" cy="1143008"/>
        </p:xfrm>
        <a:graphic>
          <a:graphicData uri="http://schemas.openxmlformats.org/presentationml/2006/ole">
            <p:oleObj spid="_x0000_s54281" name="Equation" r:id="rId4" imgW="1548728" imgH="393529" progId="Equation.3">
              <p:embed/>
            </p:oleObj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285752" y="400050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dòng điện tải: 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84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4283" name="Object 11"/>
          <p:cNvGraphicFramePr>
            <a:graphicFrameLocks noChangeAspect="1"/>
          </p:cNvGraphicFramePr>
          <p:nvPr/>
        </p:nvGraphicFramePr>
        <p:xfrm>
          <a:off x="2000232" y="4643446"/>
          <a:ext cx="3971747" cy="1000132"/>
        </p:xfrm>
        <a:graphic>
          <a:graphicData uri="http://schemas.openxmlformats.org/presentationml/2006/ole">
            <p:oleObj spid="_x0000_s54283" name="Equation" r:id="rId5" imgW="1752600" imgH="4445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4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7" grpId="0" autoUpdateAnimBg="0"/>
      <p:bldP spid="23" grpId="0" autoUpdateAnimBg="0"/>
      <p:bldP spid="29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07154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- Công suất tiêu thụ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5297" name="Object 1"/>
          <p:cNvGraphicFramePr>
            <a:graphicFrameLocks noChangeAspect="1"/>
          </p:cNvGraphicFramePr>
          <p:nvPr/>
        </p:nvGraphicFramePr>
        <p:xfrm>
          <a:off x="2435061" y="1703482"/>
          <a:ext cx="2136939" cy="796824"/>
        </p:xfrm>
        <a:graphic>
          <a:graphicData uri="http://schemas.openxmlformats.org/presentationml/2006/ole">
            <p:oleObj spid="_x0000_s55297" name="Equation" r:id="rId3" imgW="660113" imgH="241195" progId="Equation.3">
              <p:embed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85720" y="2571744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thyristor: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5299" name="Object 3"/>
          <p:cNvGraphicFramePr>
            <a:graphicFrameLocks noChangeAspect="1"/>
          </p:cNvGraphicFramePr>
          <p:nvPr/>
        </p:nvGraphicFramePr>
        <p:xfrm>
          <a:off x="2571735" y="3071810"/>
          <a:ext cx="2449303" cy="714380"/>
        </p:xfrm>
        <a:graphic>
          <a:graphicData uri="http://schemas.openxmlformats.org/presentationml/2006/ole">
            <p:oleObj spid="_x0000_s55299" name="Equation" r:id="rId4" imgW="838200" imgH="2413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5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/>
      <p:bldP spid="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0" name="Rectangle 5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8" name="TextBox 7"/>
          <p:cNvSpPr txBox="1"/>
          <p:nvPr/>
        </p:nvSpPr>
        <p:spPr>
          <a:xfrm>
            <a:off x="71406" y="-24"/>
            <a:ext cx="73581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2 nửa chu kỳ tải RL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6324" name="Object 4"/>
          <p:cNvGraphicFramePr>
            <a:graphicFrameLocks noChangeAspect="1"/>
          </p:cNvGraphicFramePr>
          <p:nvPr/>
        </p:nvGraphicFramePr>
        <p:xfrm>
          <a:off x="4934261" y="285728"/>
          <a:ext cx="4209739" cy="2357454"/>
        </p:xfrm>
        <a:graphic>
          <a:graphicData uri="http://schemas.openxmlformats.org/presentationml/2006/ole">
            <p:oleObj spid="_x0000_s56324" name="Visio" r:id="rId3" imgW="2602770" imgH="1450353" progId="">
              <p:embed/>
            </p:oleObj>
          </a:graphicData>
        </a:graphic>
      </p:graphicFrame>
      <p:graphicFrame>
        <p:nvGraphicFramePr>
          <p:cNvPr id="56325" name="Object 5"/>
          <p:cNvGraphicFramePr>
            <a:graphicFrameLocks noChangeAspect="1"/>
          </p:cNvGraphicFramePr>
          <p:nvPr/>
        </p:nvGraphicFramePr>
        <p:xfrm>
          <a:off x="-32" y="1400288"/>
          <a:ext cx="5072098" cy="5386298"/>
        </p:xfrm>
        <a:graphic>
          <a:graphicData uri="http://schemas.openxmlformats.org/presentationml/2006/ole">
            <p:oleObj spid="_x0000_s56325" name="Visio" r:id="rId4" imgW="6822486" imgH="7219104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4282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5720" y="269146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892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4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6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8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428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428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4284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7349" name="Object 5"/>
          <p:cNvGraphicFramePr>
            <a:graphicFrameLocks noChangeAspect="1"/>
          </p:cNvGraphicFramePr>
          <p:nvPr/>
        </p:nvGraphicFramePr>
        <p:xfrm>
          <a:off x="1714480" y="1428736"/>
          <a:ext cx="5826731" cy="1143008"/>
        </p:xfrm>
        <a:graphic>
          <a:graphicData uri="http://schemas.openxmlformats.org/presentationml/2006/ole">
            <p:oleObj spid="_x0000_s57349" name="Equation" r:id="rId3" imgW="2489200" imgH="482600" progId="Equation.3">
              <p:embed/>
            </p:oleObj>
          </a:graphicData>
        </a:graphic>
      </p:graphicFrame>
      <p:sp>
        <p:nvSpPr>
          <p:cNvPr id="5735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7351" name="Object 7"/>
          <p:cNvGraphicFramePr>
            <a:graphicFrameLocks noChangeAspect="1"/>
          </p:cNvGraphicFramePr>
          <p:nvPr/>
        </p:nvGraphicFramePr>
        <p:xfrm>
          <a:off x="1714480" y="3286124"/>
          <a:ext cx="3600475" cy="1071570"/>
        </p:xfrm>
        <a:graphic>
          <a:graphicData uri="http://schemas.openxmlformats.org/presentationml/2006/ole">
            <p:oleObj spid="_x0000_s57351" name="Equation" r:id="rId4" imgW="1333500" imgH="393700" progId="Equation.3">
              <p:embed/>
            </p:oleObj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285720" y="4477416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thyristor: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35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7353" name="Object 9"/>
          <p:cNvGraphicFramePr>
            <a:graphicFrameLocks noChangeAspect="1"/>
          </p:cNvGraphicFramePr>
          <p:nvPr/>
        </p:nvGraphicFramePr>
        <p:xfrm>
          <a:off x="2143108" y="5143512"/>
          <a:ext cx="2939164" cy="857256"/>
        </p:xfrm>
        <a:graphic>
          <a:graphicData uri="http://schemas.openxmlformats.org/presentationml/2006/ole">
            <p:oleObj spid="_x0000_s57353" name="Equation" r:id="rId5" imgW="838200" imgH="2413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5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7" grpId="0" autoUpdateAnimBg="0"/>
      <p:bldP spid="23" grpId="0" autoUpdateAnimBg="0"/>
      <p:bldP spid="3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0" name="Rectangle 5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8" name="TextBox 7"/>
          <p:cNvSpPr txBox="1"/>
          <p:nvPr/>
        </p:nvSpPr>
        <p:spPr>
          <a:xfrm>
            <a:off x="71406" y="-24"/>
            <a:ext cx="73581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cầu 1 pha tải RLE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8372" name="Object 4"/>
          <p:cNvGraphicFramePr>
            <a:graphicFrameLocks noChangeAspect="1"/>
          </p:cNvGraphicFramePr>
          <p:nvPr/>
        </p:nvGraphicFramePr>
        <p:xfrm>
          <a:off x="5072066" y="304800"/>
          <a:ext cx="4124803" cy="2124068"/>
        </p:xfrm>
        <a:graphic>
          <a:graphicData uri="http://schemas.openxmlformats.org/presentationml/2006/ole">
            <p:oleObj spid="_x0000_s58372" name="Visio" r:id="rId3" imgW="2694550" imgH="1392317" progId="">
              <p:embed/>
            </p:oleObj>
          </a:graphicData>
        </a:graphic>
      </p:graphicFrame>
      <p:graphicFrame>
        <p:nvGraphicFramePr>
          <p:cNvPr id="58373" name="Object 5"/>
          <p:cNvGraphicFramePr>
            <a:graphicFrameLocks noChangeAspect="1"/>
          </p:cNvGraphicFramePr>
          <p:nvPr/>
        </p:nvGraphicFramePr>
        <p:xfrm>
          <a:off x="71438" y="1156295"/>
          <a:ext cx="5214942" cy="5630291"/>
        </p:xfrm>
        <a:graphic>
          <a:graphicData uri="http://schemas.openxmlformats.org/presentationml/2006/ole">
            <p:oleObj spid="_x0000_s58373" name="Visio" r:id="rId4" imgW="6717209" imgH="7225582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4282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5720" y="307181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892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4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6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8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428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428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9" name="TextBox 28"/>
          <p:cNvSpPr txBox="1"/>
          <p:nvPr/>
        </p:nvSpPr>
        <p:spPr>
          <a:xfrm>
            <a:off x="285752" y="5263234"/>
            <a:ext cx="5786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mỗi thyristor: 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84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9397" name="Object 5"/>
          <p:cNvGraphicFramePr>
            <a:graphicFrameLocks noChangeAspect="1"/>
          </p:cNvGraphicFramePr>
          <p:nvPr/>
        </p:nvGraphicFramePr>
        <p:xfrm>
          <a:off x="985839" y="1285860"/>
          <a:ext cx="5462559" cy="1071570"/>
        </p:xfrm>
        <a:graphic>
          <a:graphicData uri="http://schemas.openxmlformats.org/presentationml/2006/ole">
            <p:oleObj spid="_x0000_s59397" name="Equation" r:id="rId3" imgW="2489200" imgH="482600" progId="Equation.3">
              <p:embed/>
            </p:oleObj>
          </a:graphicData>
        </a:graphic>
      </p:graphicFrame>
      <p:graphicFrame>
        <p:nvGraphicFramePr>
          <p:cNvPr id="59401" name="Object 9"/>
          <p:cNvGraphicFramePr>
            <a:graphicFrameLocks noChangeAspect="1"/>
          </p:cNvGraphicFramePr>
          <p:nvPr/>
        </p:nvGraphicFramePr>
        <p:xfrm>
          <a:off x="0" y="457200"/>
          <a:ext cx="114300" cy="212725"/>
        </p:xfrm>
        <a:graphic>
          <a:graphicData uri="http://schemas.openxmlformats.org/presentationml/2006/ole">
            <p:oleObj spid="_x0000_s59401" name="Equation" r:id="rId4" imgW="114151" imgH="215619" progId="Equation.3">
              <p:embed/>
            </p:oleObj>
          </a:graphicData>
        </a:graphic>
      </p:graphicFrame>
      <p:graphicFrame>
        <p:nvGraphicFramePr>
          <p:cNvPr id="59400" name="Object 8"/>
          <p:cNvGraphicFramePr>
            <a:graphicFrameLocks noChangeAspect="1"/>
          </p:cNvGraphicFramePr>
          <p:nvPr/>
        </p:nvGraphicFramePr>
        <p:xfrm>
          <a:off x="1857356" y="2500306"/>
          <a:ext cx="1849236" cy="539753"/>
        </p:xfrm>
        <a:graphic>
          <a:graphicData uri="http://schemas.openxmlformats.org/presentationml/2006/ole">
            <p:oleObj spid="_x0000_s59400" name="Equation" r:id="rId5" imgW="621760" imgH="177646" progId="Equation.3">
              <p:embed/>
            </p:oleObj>
          </a:graphicData>
        </a:graphic>
      </p:graphicFrame>
      <p:graphicFrame>
        <p:nvGraphicFramePr>
          <p:cNvPr id="59399" name="Object 7"/>
          <p:cNvGraphicFramePr>
            <a:graphicFrameLocks noChangeAspect="1"/>
          </p:cNvGraphicFramePr>
          <p:nvPr/>
        </p:nvGraphicFramePr>
        <p:xfrm>
          <a:off x="4572000" y="2389183"/>
          <a:ext cx="2791280" cy="896941"/>
        </p:xfrm>
        <a:graphic>
          <a:graphicData uri="http://schemas.openxmlformats.org/presentationml/2006/ole">
            <p:oleObj spid="_x0000_s59399" name="Equation" r:id="rId6" imgW="1231366" imgH="393529" progId="Equation.3">
              <p:embed/>
            </p:oleObj>
          </a:graphicData>
        </a:graphic>
      </p:graphicFrame>
      <p:sp>
        <p:nvSpPr>
          <p:cNvPr id="594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9403" name="Rectangle 11"/>
          <p:cNvSpPr>
            <a:spLocks noChangeArrowheads="1"/>
          </p:cNvSpPr>
          <p:nvPr/>
        </p:nvSpPr>
        <p:spPr bwMode="auto">
          <a:xfrm>
            <a:off x="1214414" y="2500306"/>
            <a:ext cx="107157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Vì </a:t>
            </a: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857620" y="2500306"/>
            <a:ext cx="7024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nên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40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9405" name="Object 13"/>
          <p:cNvGraphicFramePr>
            <a:graphicFrameLocks noChangeAspect="1"/>
          </p:cNvGraphicFramePr>
          <p:nvPr/>
        </p:nvGraphicFramePr>
        <p:xfrm>
          <a:off x="2644032" y="3571876"/>
          <a:ext cx="2138856" cy="1071570"/>
        </p:xfrm>
        <a:graphic>
          <a:graphicData uri="http://schemas.openxmlformats.org/presentationml/2006/ole">
            <p:oleObj spid="_x0000_s59405" name="Equation" r:id="rId7" imgW="787058" imgH="393529" progId="Equation.3">
              <p:embed/>
            </p:oleObj>
          </a:graphicData>
        </a:graphic>
      </p:graphicFrame>
      <p:sp>
        <p:nvSpPr>
          <p:cNvPr id="59408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9407" name="Object 15"/>
          <p:cNvGraphicFramePr>
            <a:graphicFrameLocks noChangeAspect="1"/>
          </p:cNvGraphicFramePr>
          <p:nvPr/>
        </p:nvGraphicFramePr>
        <p:xfrm>
          <a:off x="2440419" y="4500570"/>
          <a:ext cx="2694233" cy="785818"/>
        </p:xfrm>
        <a:graphic>
          <a:graphicData uri="http://schemas.openxmlformats.org/presentationml/2006/ole">
            <p:oleObj spid="_x0000_s59407" name="Equation" r:id="rId8" imgW="838200" imgH="241300" progId="Equation.3">
              <p:embed/>
            </p:oleObj>
          </a:graphicData>
        </a:graphic>
      </p:graphicFrame>
      <p:sp>
        <p:nvSpPr>
          <p:cNvPr id="59410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9409" name="Object 17"/>
          <p:cNvGraphicFramePr>
            <a:graphicFrameLocks noChangeAspect="1"/>
          </p:cNvGraphicFramePr>
          <p:nvPr/>
        </p:nvGraphicFramePr>
        <p:xfrm>
          <a:off x="2357423" y="5643579"/>
          <a:ext cx="4357718" cy="1146768"/>
        </p:xfrm>
        <a:graphic>
          <a:graphicData uri="http://schemas.openxmlformats.org/presentationml/2006/ole">
            <p:oleObj spid="_x0000_s59409" name="Equation" r:id="rId9" imgW="1511300" imgH="3937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7" grpId="0" autoUpdateAnimBg="0"/>
      <p:bldP spid="23" grpId="0" autoUpdateAnimBg="0"/>
      <p:bldP spid="29" grpId="0" autoUpdateAnimBg="0"/>
      <p:bldP spid="59403" grpId="0"/>
      <p:bldP spid="3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928670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thyristor: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0417" name="Object 1"/>
          <p:cNvGraphicFramePr>
            <a:graphicFrameLocks noChangeAspect="1"/>
          </p:cNvGraphicFramePr>
          <p:nvPr/>
        </p:nvGraphicFramePr>
        <p:xfrm>
          <a:off x="2643173" y="1357298"/>
          <a:ext cx="2449303" cy="785818"/>
        </p:xfrm>
        <a:graphic>
          <a:graphicData uri="http://schemas.openxmlformats.org/presentationml/2006/ole">
            <p:oleObj spid="_x0000_s60417" name="Equation" r:id="rId3" imgW="761669" imgH="241195" progId="Equation.3">
              <p:embed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219140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- Công suất tiêu thụ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0419" name="Object 3"/>
          <p:cNvGraphicFramePr>
            <a:graphicFrameLocks noChangeAspect="1"/>
          </p:cNvGraphicFramePr>
          <p:nvPr/>
        </p:nvGraphicFramePr>
        <p:xfrm>
          <a:off x="2636026" y="2714620"/>
          <a:ext cx="2428892" cy="857256"/>
        </p:xfrm>
        <a:graphic>
          <a:graphicData uri="http://schemas.openxmlformats.org/presentationml/2006/ole">
            <p:oleObj spid="_x0000_s60419" name="Equation" r:id="rId4" imgW="647700" imgH="228600" progId="Equation.3">
              <p:embed/>
            </p:oleObj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14282" y="3643314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Hệ số công suất: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42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0421" name="Object 5"/>
          <p:cNvGraphicFramePr>
            <a:graphicFrameLocks noChangeAspect="1"/>
          </p:cNvGraphicFramePr>
          <p:nvPr/>
        </p:nvGraphicFramePr>
        <p:xfrm>
          <a:off x="784532" y="4286256"/>
          <a:ext cx="7620372" cy="1285884"/>
        </p:xfrm>
        <a:graphic>
          <a:graphicData uri="http://schemas.openxmlformats.org/presentationml/2006/ole">
            <p:oleObj spid="_x0000_s60421" name="Equation" r:id="rId5" imgW="2806700" imgH="4699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0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/>
      <p:bldP spid="8" grpId="0"/>
      <p:bldP spid="11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0" name="Rectangle 5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TextBox 6"/>
          <p:cNvSpPr txBox="1"/>
          <p:nvPr/>
        </p:nvSpPr>
        <p:spPr>
          <a:xfrm>
            <a:off x="0" y="-24"/>
            <a:ext cx="8215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2.2.2- </a:t>
            </a:r>
            <a:r>
              <a:rPr lang="en-US" sz="3200" u="sng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Chỉnh lưu nguồn 3 pha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32" y="500042"/>
            <a:ext cx="707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3 pha hình tia tải RLE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1444" name="Object 4"/>
          <p:cNvGraphicFramePr>
            <a:graphicFrameLocks noChangeAspect="1"/>
          </p:cNvGraphicFramePr>
          <p:nvPr/>
        </p:nvGraphicFramePr>
        <p:xfrm>
          <a:off x="5143504" y="948289"/>
          <a:ext cx="4000496" cy="2498505"/>
        </p:xfrm>
        <a:graphic>
          <a:graphicData uri="http://schemas.openxmlformats.org/presentationml/2006/ole">
            <p:oleObj spid="_x0000_s61444" name="Visio" r:id="rId3" imgW="2655408" imgH="1663061" progId="">
              <p:embed/>
            </p:oleObj>
          </a:graphicData>
        </a:graphic>
      </p:graphicFrame>
      <p:graphicFrame>
        <p:nvGraphicFramePr>
          <p:cNvPr id="61445" name="Object 5"/>
          <p:cNvGraphicFramePr>
            <a:graphicFrameLocks noChangeAspect="1"/>
          </p:cNvGraphicFramePr>
          <p:nvPr/>
        </p:nvGraphicFramePr>
        <p:xfrm>
          <a:off x="152400" y="1142984"/>
          <a:ext cx="4919666" cy="5703330"/>
        </p:xfrm>
        <a:graphic>
          <a:graphicData uri="http://schemas.openxmlformats.org/presentationml/2006/ole">
            <p:oleObj spid="_x0000_s61445" name="Visio" r:id="rId4" imgW="6430261" imgH="7457185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4282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82" y="314324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892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4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6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8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428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428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9" name="TextBox 28"/>
          <p:cNvSpPr txBox="1"/>
          <p:nvPr/>
        </p:nvSpPr>
        <p:spPr>
          <a:xfrm>
            <a:off x="285752" y="4929198"/>
            <a:ext cx="5786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mỗi thyristor: 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84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9401" name="Object 9"/>
          <p:cNvGraphicFramePr>
            <a:graphicFrameLocks noChangeAspect="1"/>
          </p:cNvGraphicFramePr>
          <p:nvPr/>
        </p:nvGraphicFramePr>
        <p:xfrm>
          <a:off x="0" y="457200"/>
          <a:ext cx="114300" cy="212725"/>
        </p:xfrm>
        <a:graphic>
          <a:graphicData uri="http://schemas.openxmlformats.org/presentationml/2006/ole">
            <p:oleObj spid="_x0000_s62467" name="Equation" r:id="rId3" imgW="114151" imgH="215619" progId="Equation.3">
              <p:embed/>
            </p:oleObj>
          </a:graphicData>
        </a:graphic>
      </p:graphicFrame>
      <p:sp>
        <p:nvSpPr>
          <p:cNvPr id="594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940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9405" name="Object 13"/>
          <p:cNvGraphicFramePr>
            <a:graphicFrameLocks noChangeAspect="1"/>
          </p:cNvGraphicFramePr>
          <p:nvPr/>
        </p:nvGraphicFramePr>
        <p:xfrm>
          <a:off x="2786050" y="3714752"/>
          <a:ext cx="2138856" cy="1071570"/>
        </p:xfrm>
        <a:graphic>
          <a:graphicData uri="http://schemas.openxmlformats.org/presentationml/2006/ole">
            <p:oleObj spid="_x0000_s62470" name="Equation" r:id="rId4" imgW="787058" imgH="393529" progId="Equation.3">
              <p:embed/>
            </p:oleObj>
          </a:graphicData>
        </a:graphic>
      </p:graphicFrame>
      <p:sp>
        <p:nvSpPr>
          <p:cNvPr id="59408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9410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6247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2473" name="Object 9"/>
          <p:cNvGraphicFramePr>
            <a:graphicFrameLocks noChangeAspect="1"/>
          </p:cNvGraphicFramePr>
          <p:nvPr/>
        </p:nvGraphicFramePr>
        <p:xfrm>
          <a:off x="571472" y="1285860"/>
          <a:ext cx="8255439" cy="1643074"/>
        </p:xfrm>
        <a:graphic>
          <a:graphicData uri="http://schemas.openxmlformats.org/presentationml/2006/ole">
            <p:oleObj spid="_x0000_s62473" name="Equation" r:id="rId5" imgW="3594100" imgH="711200" progId="Equation.3">
              <p:embed/>
            </p:oleObj>
          </a:graphicData>
        </a:graphic>
      </p:graphicFrame>
      <p:sp>
        <p:nvSpPr>
          <p:cNvPr id="6247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2475" name="Object 11"/>
          <p:cNvGraphicFramePr>
            <a:graphicFrameLocks noChangeAspect="1"/>
          </p:cNvGraphicFramePr>
          <p:nvPr/>
        </p:nvGraphicFramePr>
        <p:xfrm>
          <a:off x="7072330" y="2643182"/>
          <a:ext cx="1674824" cy="571504"/>
        </p:xfrm>
        <a:graphic>
          <a:graphicData uri="http://schemas.openxmlformats.org/presentationml/2006/ole">
            <p:oleObj spid="_x0000_s62475" name="Equation" r:id="rId6" imgW="672808" imgH="228501" progId="Equation.3">
              <p:embed/>
            </p:oleObj>
          </a:graphicData>
        </a:graphic>
      </p:graphicFrame>
      <p:sp>
        <p:nvSpPr>
          <p:cNvPr id="6247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2477" name="Object 13"/>
          <p:cNvGraphicFramePr>
            <a:graphicFrameLocks noChangeAspect="1"/>
          </p:cNvGraphicFramePr>
          <p:nvPr/>
        </p:nvGraphicFramePr>
        <p:xfrm>
          <a:off x="2484096" y="5500702"/>
          <a:ext cx="3401591" cy="1143008"/>
        </p:xfrm>
        <a:graphic>
          <a:graphicData uri="http://schemas.openxmlformats.org/presentationml/2006/ole">
            <p:oleObj spid="_x0000_s62477" name="Equation" r:id="rId7" imgW="1180588" imgH="39352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62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62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7" grpId="0" autoUpdateAnimBg="0"/>
      <p:bldP spid="23" grpId="0" autoUpdateAnimBg="0"/>
      <p:bldP spid="29" grpId="0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1977086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thyristor: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8" name="TextBox 7"/>
          <p:cNvSpPr txBox="1"/>
          <p:nvPr/>
        </p:nvSpPr>
        <p:spPr>
          <a:xfrm>
            <a:off x="0" y="3286124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- Công suất tiêu thụ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0419" name="Object 3"/>
          <p:cNvGraphicFramePr>
            <a:graphicFrameLocks noChangeAspect="1"/>
          </p:cNvGraphicFramePr>
          <p:nvPr/>
        </p:nvGraphicFramePr>
        <p:xfrm>
          <a:off x="2636026" y="3714752"/>
          <a:ext cx="2428892" cy="857256"/>
        </p:xfrm>
        <a:graphic>
          <a:graphicData uri="http://schemas.openxmlformats.org/presentationml/2006/ole">
            <p:oleObj spid="_x0000_s63491" name="Equation" r:id="rId3" imgW="647700" imgH="228600" progId="Equation.3">
              <p:embed/>
            </p:oleObj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14282" y="4572008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Hệ số công suất: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42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214282" y="57148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3493" name="Object 5"/>
          <p:cNvGraphicFramePr>
            <a:graphicFrameLocks noChangeAspect="1"/>
          </p:cNvGraphicFramePr>
          <p:nvPr/>
        </p:nvGraphicFramePr>
        <p:xfrm>
          <a:off x="3071801" y="928670"/>
          <a:ext cx="2143141" cy="982273"/>
        </p:xfrm>
        <a:graphic>
          <a:graphicData uri="http://schemas.openxmlformats.org/presentationml/2006/ole">
            <p:oleObj spid="_x0000_s63493" name="Equation" r:id="rId4" imgW="914400" imgH="419100" progId="Equation.3">
              <p:embed/>
            </p:oleObj>
          </a:graphicData>
        </a:graphic>
      </p:graphicFrame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3495" name="Object 7"/>
          <p:cNvGraphicFramePr>
            <a:graphicFrameLocks noChangeAspect="1"/>
          </p:cNvGraphicFramePr>
          <p:nvPr/>
        </p:nvGraphicFramePr>
        <p:xfrm>
          <a:off x="2606604" y="2500306"/>
          <a:ext cx="3754749" cy="714380"/>
        </p:xfrm>
        <a:graphic>
          <a:graphicData uri="http://schemas.openxmlformats.org/presentationml/2006/ole">
            <p:oleObj spid="_x0000_s63495" name="Equation" r:id="rId5" imgW="1396394" imgH="266584" progId="Equation.3">
              <p:embed/>
            </p:oleObj>
          </a:graphicData>
        </a:graphic>
      </p:graphicFrame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3497" name="Object 9"/>
          <p:cNvGraphicFramePr>
            <a:graphicFrameLocks noChangeAspect="1"/>
          </p:cNvGraphicFramePr>
          <p:nvPr/>
        </p:nvGraphicFramePr>
        <p:xfrm>
          <a:off x="480560" y="5143512"/>
          <a:ext cx="8453497" cy="1428760"/>
        </p:xfrm>
        <a:graphic>
          <a:graphicData uri="http://schemas.openxmlformats.org/presentationml/2006/ole">
            <p:oleObj spid="_x0000_s63497" name="Equation" r:id="rId6" imgW="3835400" imgH="6477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/>
      <p:bldP spid="8" grpId="0"/>
      <p:bldP spid="11" grpId="0"/>
      <p:bldP spid="12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42852"/>
            <a:ext cx="5143504" cy="5715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 dụ</a:t>
            </a: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en-US" sz="24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Bộ chỉnh lưu ba pha mạch tia điều khiển mắc vào tải chứa R=10Ω, E=50V và L rất lớn làm dòng tải liên tục và phẳng. Áp nguồn xoay chiều 3 pha đối xứng thứ tự thuận có trị hiệu dụng 220V, f=50Hz. Mạch ở trạng thái xác lập</a:t>
            </a:r>
            <a:endParaRPr lang="vi-VN" sz="24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a) Tính trị trung bình của điện áp chỉnh lưu và dòng chỉnh lưu khi góc điều khiển α=π/3(rad)</a:t>
            </a:r>
            <a:endParaRPr lang="vi-VN" sz="24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b) Tính công suất trung bình của tải</a:t>
            </a:r>
            <a:endParaRPr lang="vi-VN" sz="24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c) Tính trị trung bình dòng qua mỗi thyristor</a:t>
            </a:r>
            <a:endParaRPr lang="vi-VN" sz="24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d) Tính trị hiệu dụng dòng qua mỗi pha nguồn</a:t>
            </a:r>
            <a:endParaRPr lang="vi-VN" sz="24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8610" name="Object 2"/>
          <p:cNvGraphicFramePr>
            <a:graphicFrameLocks noChangeAspect="1"/>
          </p:cNvGraphicFramePr>
          <p:nvPr/>
        </p:nvGraphicFramePr>
        <p:xfrm>
          <a:off x="5072094" y="285728"/>
          <a:ext cx="4000500" cy="2498725"/>
        </p:xfrm>
        <a:graphic>
          <a:graphicData uri="http://schemas.openxmlformats.org/presentationml/2006/ole">
            <p:oleObj spid="_x0000_s68610" name="Visio" r:id="rId3" imgW="2655408" imgH="1663061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9633" name="Object 1"/>
          <p:cNvGraphicFramePr>
            <a:graphicFrameLocks noChangeAspect="1"/>
          </p:cNvGraphicFramePr>
          <p:nvPr/>
        </p:nvGraphicFramePr>
        <p:xfrm>
          <a:off x="1428729" y="857232"/>
          <a:ext cx="5572163" cy="883549"/>
        </p:xfrm>
        <a:graphic>
          <a:graphicData uri="http://schemas.openxmlformats.org/presentationml/2006/ole">
            <p:oleObj spid="_x0000_s69633" name="Equation" r:id="rId3" imgW="2743200" imgH="431800" progId="Equation.3">
              <p:embed/>
            </p:oleObj>
          </a:graphicData>
        </a:graphic>
      </p:graphicFrame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0" y="434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TextBox 6"/>
          <p:cNvSpPr txBox="1"/>
          <p:nvPr/>
        </p:nvSpPr>
        <p:spPr>
          <a:xfrm>
            <a:off x="3571868" y="0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2400" b="1" u="sng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282" y="428604"/>
            <a:ext cx="614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a) - Trị trung bình điện áp chỉnh lưu: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596" y="1714488"/>
            <a:ext cx="614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dòng điện chỉnh lưu: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9636" name="Object 4"/>
          <p:cNvGraphicFramePr>
            <a:graphicFrameLocks noChangeAspect="1"/>
          </p:cNvGraphicFramePr>
          <p:nvPr/>
        </p:nvGraphicFramePr>
        <p:xfrm>
          <a:off x="1428728" y="2214554"/>
          <a:ext cx="4643470" cy="909058"/>
        </p:xfrm>
        <a:graphic>
          <a:graphicData uri="http://schemas.openxmlformats.org/presentationml/2006/ole">
            <p:oleObj spid="_x0000_s69636" name="Equation" r:id="rId4" imgW="2019300" imgH="393700" progId="Equation.3">
              <p:embed/>
            </p:oleObj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0" y="307181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b) Công suất trung bình của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63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9638" name="Object 6"/>
          <p:cNvGraphicFramePr>
            <a:graphicFrameLocks noChangeAspect="1"/>
          </p:cNvGraphicFramePr>
          <p:nvPr/>
        </p:nvGraphicFramePr>
        <p:xfrm>
          <a:off x="607191" y="3585065"/>
          <a:ext cx="6822329" cy="629753"/>
        </p:xfrm>
        <a:graphic>
          <a:graphicData uri="http://schemas.openxmlformats.org/presentationml/2006/ole">
            <p:oleObj spid="_x0000_s69638" name="Equation" r:id="rId5" imgW="2463800" imgH="228600" progId="Equation.3">
              <p:embed/>
            </p:oleObj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214282" y="4143380"/>
            <a:ext cx="5786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c) Dòng trung bình qua mỗi thyristor: 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641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9640" name="Object 8"/>
          <p:cNvGraphicFramePr>
            <a:graphicFrameLocks noChangeAspect="1"/>
          </p:cNvGraphicFramePr>
          <p:nvPr/>
        </p:nvGraphicFramePr>
        <p:xfrm>
          <a:off x="1500166" y="4643446"/>
          <a:ext cx="4305116" cy="858962"/>
        </p:xfrm>
        <a:graphic>
          <a:graphicData uri="http://schemas.openxmlformats.org/presentationml/2006/ole">
            <p:oleObj spid="_x0000_s69640" name="Equation" r:id="rId6" imgW="1981200" imgH="393700" progId="Equation.3">
              <p:embed/>
            </p:oleObj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142844" y="5429264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d) Dòng hiệu dụng qua mỗi pha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643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9642" name="Object 10"/>
          <p:cNvGraphicFramePr>
            <a:graphicFrameLocks noChangeAspect="1"/>
          </p:cNvGraphicFramePr>
          <p:nvPr/>
        </p:nvGraphicFramePr>
        <p:xfrm>
          <a:off x="1785918" y="5857892"/>
          <a:ext cx="3539428" cy="857256"/>
        </p:xfrm>
        <a:graphic>
          <a:graphicData uri="http://schemas.openxmlformats.org/presentationml/2006/ole">
            <p:oleObj spid="_x0000_s69642" name="Equation" r:id="rId7" imgW="1727200" imgH="4191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9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69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utoUpdateAnimBg="0"/>
      <p:bldP spid="9" grpId="0" autoUpdateAnimBg="0"/>
      <p:bldP spid="12" grpId="0"/>
      <p:bldP spid="15" grpId="0" autoUpdateAnimBg="0"/>
      <p:bldP spid="18" grpId="0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0" name="Rectangle 5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8" name="TextBox 7"/>
          <p:cNvSpPr txBox="1"/>
          <p:nvPr/>
        </p:nvSpPr>
        <p:spPr>
          <a:xfrm>
            <a:off x="-32" y="-24"/>
            <a:ext cx="8001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3 pha hình cầu tải RLE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5540" name="Object 4"/>
          <p:cNvGraphicFramePr>
            <a:graphicFrameLocks noChangeAspect="1"/>
          </p:cNvGraphicFramePr>
          <p:nvPr/>
        </p:nvGraphicFramePr>
        <p:xfrm>
          <a:off x="4857753" y="576234"/>
          <a:ext cx="4357940" cy="1984804"/>
        </p:xfrm>
        <a:graphic>
          <a:graphicData uri="http://schemas.openxmlformats.org/presentationml/2006/ole">
            <p:oleObj spid="_x0000_s65540" name="Visio" r:id="rId3" imgW="3856645" imgH="1753758" progId="">
              <p:embed/>
            </p:oleObj>
          </a:graphicData>
        </a:graphic>
      </p:graphicFrame>
      <p:graphicFrame>
        <p:nvGraphicFramePr>
          <p:cNvPr id="65541" name="Object 5"/>
          <p:cNvGraphicFramePr>
            <a:graphicFrameLocks noChangeAspect="1"/>
          </p:cNvGraphicFramePr>
          <p:nvPr/>
        </p:nvGraphicFramePr>
        <p:xfrm>
          <a:off x="76199" y="1500174"/>
          <a:ext cx="4766207" cy="5286412"/>
        </p:xfrm>
        <a:graphic>
          <a:graphicData uri="http://schemas.openxmlformats.org/presentationml/2006/ole">
            <p:oleObj spid="_x0000_s65541" name="Visio" r:id="rId4" imgW="6800890" imgH="7536546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4282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82" y="2834342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892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4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6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18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428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428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9" name="TextBox 28"/>
          <p:cNvSpPr txBox="1"/>
          <p:nvPr/>
        </p:nvSpPr>
        <p:spPr>
          <a:xfrm>
            <a:off x="285752" y="4763168"/>
            <a:ext cx="5786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mỗi thyristor: 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84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9401" name="Object 9"/>
          <p:cNvGraphicFramePr>
            <a:graphicFrameLocks noChangeAspect="1"/>
          </p:cNvGraphicFramePr>
          <p:nvPr/>
        </p:nvGraphicFramePr>
        <p:xfrm>
          <a:off x="0" y="457200"/>
          <a:ext cx="114300" cy="212725"/>
        </p:xfrm>
        <a:graphic>
          <a:graphicData uri="http://schemas.openxmlformats.org/presentationml/2006/ole">
            <p:oleObj spid="_x0000_s66562" name="Equation" r:id="rId3" imgW="114151" imgH="215619" progId="Equation.3">
              <p:embed/>
            </p:oleObj>
          </a:graphicData>
        </a:graphic>
      </p:graphicFrame>
      <p:sp>
        <p:nvSpPr>
          <p:cNvPr id="594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940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9405" name="Object 13"/>
          <p:cNvGraphicFramePr>
            <a:graphicFrameLocks noChangeAspect="1"/>
          </p:cNvGraphicFramePr>
          <p:nvPr/>
        </p:nvGraphicFramePr>
        <p:xfrm>
          <a:off x="2786050" y="3571876"/>
          <a:ext cx="2138856" cy="1071570"/>
        </p:xfrm>
        <a:graphic>
          <a:graphicData uri="http://schemas.openxmlformats.org/presentationml/2006/ole">
            <p:oleObj spid="_x0000_s66563" name="Equation" r:id="rId4" imgW="787058" imgH="393529" progId="Equation.3">
              <p:embed/>
            </p:oleObj>
          </a:graphicData>
        </a:graphic>
      </p:graphicFrame>
      <p:sp>
        <p:nvSpPr>
          <p:cNvPr id="59408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9410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6247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6247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6247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6656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6567" name="Object 7"/>
          <p:cNvGraphicFramePr>
            <a:graphicFrameLocks noChangeAspect="1"/>
          </p:cNvGraphicFramePr>
          <p:nvPr/>
        </p:nvGraphicFramePr>
        <p:xfrm>
          <a:off x="319014" y="1285860"/>
          <a:ext cx="8682142" cy="1500198"/>
        </p:xfrm>
        <a:graphic>
          <a:graphicData uri="http://schemas.openxmlformats.org/presentationml/2006/ole">
            <p:oleObj spid="_x0000_s66567" name="Equation" r:id="rId5" imgW="4064000" imgH="698500" progId="Equation.3">
              <p:embed/>
            </p:oleObj>
          </a:graphicData>
        </a:graphic>
      </p:graphicFrame>
      <p:sp>
        <p:nvSpPr>
          <p:cNvPr id="6657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6569" name="Object 9"/>
          <p:cNvGraphicFramePr>
            <a:graphicFrameLocks noChangeAspect="1"/>
          </p:cNvGraphicFramePr>
          <p:nvPr/>
        </p:nvGraphicFramePr>
        <p:xfrm>
          <a:off x="1553888" y="5357826"/>
          <a:ext cx="6190532" cy="1143008"/>
        </p:xfrm>
        <a:graphic>
          <a:graphicData uri="http://schemas.openxmlformats.org/presentationml/2006/ole">
            <p:oleObj spid="_x0000_s66569" name="Equation" r:id="rId6" imgW="2145369" imgH="39352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7" grpId="0" autoUpdateAnimBg="0"/>
      <p:bldP spid="23" grpId="0" autoUpdateAnimBg="0"/>
      <p:bldP spid="29" grpId="0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2119962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thyristor: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8" name="TextBox 7"/>
          <p:cNvSpPr txBox="1"/>
          <p:nvPr/>
        </p:nvSpPr>
        <p:spPr>
          <a:xfrm>
            <a:off x="0" y="340584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- Công suất tiêu thụ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0419" name="Object 3"/>
          <p:cNvGraphicFramePr>
            <a:graphicFrameLocks noChangeAspect="1"/>
          </p:cNvGraphicFramePr>
          <p:nvPr/>
        </p:nvGraphicFramePr>
        <p:xfrm>
          <a:off x="2636026" y="3857628"/>
          <a:ext cx="2428892" cy="857256"/>
        </p:xfrm>
        <a:graphic>
          <a:graphicData uri="http://schemas.openxmlformats.org/presentationml/2006/ole">
            <p:oleObj spid="_x0000_s67586" name="Equation" r:id="rId3" imgW="647700" imgH="228600" progId="Equation.3">
              <p:embed/>
            </p:oleObj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14282" y="4572008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Hệ số công suất: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42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214282" y="57148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3495" name="Object 7"/>
          <p:cNvGraphicFramePr>
            <a:graphicFrameLocks noChangeAspect="1"/>
          </p:cNvGraphicFramePr>
          <p:nvPr/>
        </p:nvGraphicFramePr>
        <p:xfrm>
          <a:off x="2606604" y="2643182"/>
          <a:ext cx="3754749" cy="714380"/>
        </p:xfrm>
        <a:graphic>
          <a:graphicData uri="http://schemas.openxmlformats.org/presentationml/2006/ole">
            <p:oleObj spid="_x0000_s67588" name="Equation" r:id="rId4" imgW="1396394" imgH="266584" progId="Equation.3">
              <p:embed/>
            </p:oleObj>
          </a:graphicData>
        </a:graphic>
      </p:graphicFrame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6759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7590" name="Object 6"/>
          <p:cNvGraphicFramePr>
            <a:graphicFrameLocks noChangeAspect="1"/>
          </p:cNvGraphicFramePr>
          <p:nvPr/>
        </p:nvGraphicFramePr>
        <p:xfrm>
          <a:off x="2285984" y="928670"/>
          <a:ext cx="2964051" cy="1226200"/>
        </p:xfrm>
        <a:graphic>
          <a:graphicData uri="http://schemas.openxmlformats.org/presentationml/2006/ole">
            <p:oleObj spid="_x0000_s67590" name="Equation" r:id="rId5" imgW="1066337" imgH="444307" progId="Equation.3">
              <p:embed/>
            </p:oleObj>
          </a:graphicData>
        </a:graphic>
      </p:graphicFrame>
      <p:sp>
        <p:nvSpPr>
          <p:cNvPr id="67593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67592" name="Object 8"/>
          <p:cNvGraphicFramePr>
            <a:graphicFrameLocks noChangeAspect="1"/>
          </p:cNvGraphicFramePr>
          <p:nvPr/>
        </p:nvGraphicFramePr>
        <p:xfrm>
          <a:off x="799456" y="5143512"/>
          <a:ext cx="7487320" cy="1643074"/>
        </p:xfrm>
        <a:graphic>
          <a:graphicData uri="http://schemas.openxmlformats.org/presentationml/2006/ole">
            <p:oleObj spid="_x0000_s67592" name="Equation" r:id="rId6" imgW="2984500" imgH="6604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/>
      <p:bldP spid="8" grpId="0"/>
      <p:bldP spid="11" grpId="0"/>
      <p:bldP spid="12" grpId="0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5852" y="-24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 về nhà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706" name="Rectangle 2"/>
          <p:cNvSpPr>
            <a:spLocks noChangeArrowheads="1"/>
          </p:cNvSpPr>
          <p:nvPr/>
        </p:nvSpPr>
        <p:spPr bwMode="auto">
          <a:xfrm>
            <a:off x="0" y="785794"/>
            <a:ext cx="8786842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1)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Cho mạch chỉnh lưu bán kỳ có điều khiển tải R có trị hiệu dụng điện áp nguồn là 120V, f=60Hz. Biết tải R=100Ω, điện áp trung bình trên tải là 40V. Hãy xác định công suất tiêu thụ bởi điện trở R và hệ số công suất của mạch với các giá trị góc </a:t>
            </a: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2708" name="Object 4"/>
          <p:cNvGraphicFramePr>
            <a:graphicFrameLocks noChangeAspect="1"/>
          </p:cNvGraphicFramePr>
          <p:nvPr/>
        </p:nvGraphicFramePr>
        <p:xfrm>
          <a:off x="1276295" y="3214686"/>
          <a:ext cx="6731047" cy="2857520"/>
        </p:xfrm>
        <a:graphic>
          <a:graphicData uri="http://schemas.openxmlformats.org/presentationml/2006/ole">
            <p:oleObj spid="_x0000_s72708" name="Visio" r:id="rId3" imgW="3018753" imgH="1285154" progId="">
              <p:embed/>
            </p:oleObj>
          </a:graphicData>
        </a:graphic>
      </p:graphicFrame>
      <p:sp>
        <p:nvSpPr>
          <p:cNvPr id="7271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72709" name="Object 5"/>
          <p:cNvGraphicFramePr>
            <a:graphicFrameLocks noChangeAspect="1"/>
          </p:cNvGraphicFramePr>
          <p:nvPr/>
        </p:nvGraphicFramePr>
        <p:xfrm>
          <a:off x="1634512" y="2500306"/>
          <a:ext cx="2365984" cy="500066"/>
        </p:xfrm>
        <a:graphic>
          <a:graphicData uri="http://schemas.openxmlformats.org/presentationml/2006/ole">
            <p:oleObj spid="_x0000_s72709" name="Equation" r:id="rId4" imgW="1002865" imgH="215806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5852" y="-24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 về nhà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000108"/>
            <a:ext cx="892971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2)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 Cho mạch chỉnh lưu có điều khiển hai nửa chu kỳ tải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R=50</a:t>
            </a:r>
            <a:r>
              <a:rPr lang="el-GR" sz="2800" smtClean="0"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có trị hiệu dụng điện áp nguồn là 200V, f=50Hz. Góc kích của hai Thyristor là như nhau và bằng 30</a:t>
            </a:r>
            <a:r>
              <a:rPr lang="en-US" sz="2800" baseline="3000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. Xác định:</a:t>
            </a:r>
            <a:endParaRPr lang="vi-VN" sz="28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a) Trị trung bình điện áp trên tải</a:t>
            </a:r>
            <a:endParaRPr lang="vi-VN" sz="28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b) Trị trung bình dòng qua tải</a:t>
            </a:r>
            <a:endParaRPr lang="vi-VN" sz="28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c) Trị hiệu dụng dòng điện tải</a:t>
            </a:r>
            <a:endParaRPr lang="vi-VN" sz="28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d) Công suất tiêu thụ bởi tải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3730" name="Object 2"/>
          <p:cNvGraphicFramePr>
            <a:graphicFrameLocks noChangeAspect="1"/>
          </p:cNvGraphicFramePr>
          <p:nvPr/>
        </p:nvGraphicFramePr>
        <p:xfrm>
          <a:off x="1928794" y="3683051"/>
          <a:ext cx="5572164" cy="3103535"/>
        </p:xfrm>
        <a:graphic>
          <a:graphicData uri="http://schemas.openxmlformats.org/presentationml/2006/ole">
            <p:oleObj spid="_x0000_s73730" name="Visio" r:id="rId3" imgW="2602770" imgH="1450353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5852" y="-24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 về nhà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2918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Bộ chỉnh lưu mạch cầu 3 pha có điều khiển mắc vào tải chứa R=10Ω, E=100V và L tải rất lớn làm dòng tải liên tục và phẳng. Áp nguồn xoay chiều ba pha có trị hiệu dụng U=220V. Mạch ở trạng thái xác lập.</a:t>
            </a:r>
            <a:endParaRPr lang="vi-VN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a) Tính trị trung bình của điện áp chỉnh lưu và dòng chỉnh lưu khi góc kích là 90</a:t>
            </a:r>
            <a:r>
              <a:rPr lang="en-US" sz="2400" baseline="3000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b) Tính công suất trung bình của tải.</a:t>
            </a:r>
            <a:endParaRPr lang="vi-VN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c) Tính trị trung bình dòng qua mỗi linh kiện.</a:t>
            </a:r>
            <a:endParaRPr lang="vi-VN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d) Tính trị hiệu dụng dòng qua mỗi pha nguồn.</a:t>
            </a:r>
            <a:endParaRPr lang="vi-VN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e) Tính hệ số công suất nguồn.</a:t>
            </a:r>
            <a:endParaRPr lang="vi-VN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4754" name="Object 2"/>
          <p:cNvGraphicFramePr>
            <a:graphicFrameLocks noChangeAspect="1"/>
          </p:cNvGraphicFramePr>
          <p:nvPr/>
        </p:nvGraphicFramePr>
        <p:xfrm>
          <a:off x="1571604" y="3786190"/>
          <a:ext cx="6431940" cy="2928934"/>
        </p:xfrm>
        <a:graphic>
          <a:graphicData uri="http://schemas.openxmlformats.org/presentationml/2006/ole">
            <p:oleObj spid="_x0000_s74754" name="Visio" r:id="rId3" imgW="3856645" imgH="1753758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1096</TotalTime>
  <Words>2422</Words>
  <Application>Microsoft Office PowerPoint</Application>
  <PresentationFormat>On-screen Show (4:3)</PresentationFormat>
  <Paragraphs>261</Paragraphs>
  <Slides>53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53</vt:i4>
      </vt:variant>
    </vt:vector>
  </HeadingPairs>
  <TitlesOfParts>
    <vt:vector size="56" baseType="lpstr">
      <vt:lpstr>Office Theme</vt:lpstr>
      <vt:lpstr>Equation</vt:lpstr>
      <vt:lpstr>Visio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</vt:vector>
  </TitlesOfParts>
  <Company>Truong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Administrator</cp:lastModifiedBy>
  <cp:revision>138</cp:revision>
  <dcterms:created xsi:type="dcterms:W3CDTF">2020-05-15T01:03:23Z</dcterms:created>
  <dcterms:modified xsi:type="dcterms:W3CDTF">2020-06-12T00:04:29Z</dcterms:modified>
</cp:coreProperties>
</file>