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5" Type="http://schemas.openxmlformats.org/officeDocument/2006/relationships/image" Target="../media/image6.wmf"/><Relationship Id="rId4"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 Id="rId4" Type="http://schemas.openxmlformats.org/officeDocument/2006/relationships/image" Target="../media/image5.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13.wmf"/><Relationship Id="rId1" Type="http://schemas.openxmlformats.org/officeDocument/2006/relationships/image" Target="../media/image12.wmf"/><Relationship Id="rId4" Type="http://schemas.openxmlformats.org/officeDocument/2006/relationships/image" Target="../media/image1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5" Type="http://schemas.openxmlformats.org/officeDocument/2006/relationships/image" Target="../media/image20.wmf"/><Relationship Id="rId4" Type="http://schemas.openxmlformats.org/officeDocument/2006/relationships/image" Target="../media/image1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77D37CD2-BEC0-4B15-9D5E-4068BF39E424}" type="datetimeFigureOut">
              <a:rPr lang="vi-VN" smtClean="0"/>
              <a:t>03/07/2020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7D37CD2-BEC0-4B15-9D5E-4068BF39E424}" type="datetimeFigureOut">
              <a:rPr lang="vi-VN" smtClean="0"/>
              <a:t>03/07/2020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7D37CD2-BEC0-4B15-9D5E-4068BF39E424}" type="datetimeFigureOut">
              <a:rPr lang="vi-VN" smtClean="0"/>
              <a:t>03/07/2020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77D37CD2-BEC0-4B15-9D5E-4068BF39E424}" type="datetimeFigureOut">
              <a:rPr lang="vi-VN" smtClean="0"/>
              <a:t>03/07/2020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77D37CD2-BEC0-4B15-9D5E-4068BF39E424}" type="datetimeFigureOut">
              <a:rPr lang="vi-VN" smtClean="0"/>
              <a:t>03/07/2020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77D37CD2-BEC0-4B15-9D5E-4068BF39E424}" type="datetimeFigureOut">
              <a:rPr lang="vi-VN" smtClean="0"/>
              <a:t>03/07/2020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D37CD2-BEC0-4B15-9D5E-4068BF39E424}" type="datetimeFigureOut">
              <a:rPr lang="vi-VN" smtClean="0"/>
              <a:t>03/07/2020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D37CD2-BEC0-4B15-9D5E-4068BF39E424}" type="datetimeFigureOut">
              <a:rPr lang="vi-VN" smtClean="0"/>
              <a:t>03/07/2020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7D37CD2-BEC0-4B15-9D5E-4068BF39E424}" type="datetimeFigureOut">
              <a:rPr lang="vi-VN" smtClean="0"/>
              <a:t>03/07/2020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7D37CD2-BEC0-4B15-9D5E-4068BF39E424}" type="datetimeFigureOut">
              <a:rPr lang="vi-VN" smtClean="0"/>
              <a:t>03/07/2020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77D37CD2-BEC0-4B15-9D5E-4068BF39E424}" type="datetimeFigureOut">
              <a:rPr lang="vi-VN" smtClean="0"/>
              <a:t>03/07/2020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C087387-DC91-4109-9CBD-994737558070}" type="slidenum">
              <a:rPr lang="vi-VN" smtClean="0"/>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37CD2-BEC0-4B15-9D5E-4068BF39E424}" type="datetimeFigureOut">
              <a:rPr lang="vi-VN" smtClean="0"/>
              <a:t>03/07/2020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087387-DC91-4109-9CBD-994737558070}" type="slidenum">
              <a:rPr lang="vi-VN" smtClean="0"/>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8.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oleObject" Target="../embeddings/oleObject11.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oleObject" Target="../embeddings/oleObject15.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9.bin"/><Relationship Id="rId7"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22.bin"/><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9.v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2.xml"/><Relationship Id="rId1" Type="http://schemas.openxmlformats.org/officeDocument/2006/relationships/vmlDrawing" Target="../drawings/vmlDrawing10.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oleObject" Target="../embeddings/oleObject28.bin"/><Relationship Id="rId4" Type="http://schemas.openxmlformats.org/officeDocument/2006/relationships/oleObject" Target="../embeddings/oleObject27.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oleObject" Target="../embeddings/oleObject31.bin"/><Relationship Id="rId4" Type="http://schemas.openxmlformats.org/officeDocument/2006/relationships/oleObject" Target="../embeddings/oleObject30.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5786" y="71414"/>
            <a:ext cx="8072494" cy="646331"/>
          </a:xfrm>
          <a:prstGeom prst="rect">
            <a:avLst/>
          </a:prstGeom>
          <a:noFill/>
        </p:spPr>
        <p:txBody>
          <a:bodyPr wrap="square" rtlCol="0">
            <a:spAutoFit/>
          </a:bodyPr>
          <a:lstStyle/>
          <a:p>
            <a:r>
              <a:rPr lang="en-US" sz="3600" b="1" smtClean="0">
                <a:solidFill>
                  <a:srgbClr val="FF0000"/>
                </a:solidFill>
                <a:latin typeface="Times New Roman" pitchFamily="18" charset="0"/>
                <a:cs typeface="Times New Roman" pitchFamily="18" charset="0"/>
              </a:rPr>
              <a:t>Bài tập chương 3 (Bộ biến đổi DC-DC)</a:t>
            </a:r>
            <a:endParaRPr lang="vi-VN" sz="3600" b="1">
              <a:solidFill>
                <a:srgbClr val="FF0000"/>
              </a:solidFill>
              <a:latin typeface="Times New Roman" pitchFamily="18" charset="0"/>
              <a:cs typeface="Times New Roman" pitchFamily="18" charset="0"/>
            </a:endParaRPr>
          </a:p>
        </p:txBody>
      </p:sp>
      <p:sp>
        <p:nvSpPr>
          <p:cNvPr id="11265" name="Rectangle 1"/>
          <p:cNvSpPr>
            <a:spLocks noChangeArrowheads="1"/>
          </p:cNvSpPr>
          <p:nvPr/>
        </p:nvSpPr>
        <p:spPr bwMode="auto">
          <a:xfrm>
            <a:off x="142844" y="714356"/>
            <a:ext cx="9001156"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1)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Cho bộ chuyển đổi  Buck có các thông số như sau:</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V</a:t>
            </a:r>
            <a:r>
              <a:rPr kumimoji="0" lang="vi-VN" sz="2800" b="0" i="1" u="none" strike="noStrike" cap="none" normalizeH="0" baseline="-30000" smtClean="0">
                <a:ln>
                  <a:noFill/>
                </a:ln>
                <a:solidFill>
                  <a:srgbClr val="002060"/>
                </a:solidFill>
                <a:effectLst/>
                <a:latin typeface="Times New Roman" pitchFamily="18" charset="0"/>
                <a:ea typeface="Arial" pitchFamily="34" charset="0"/>
                <a:cs typeface="Times New Roman" pitchFamily="18" charset="0"/>
              </a:rPr>
              <a:t>S</a:t>
            </a: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15 V; </a:t>
            </a: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D </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0.6</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L </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10µH; </a:t>
            </a: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=50 µF;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và</a:t>
            </a:r>
            <a:r>
              <a:rPr kumimoji="0" lang="en-US"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vi-VN" sz="28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R </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5</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Ω</a:t>
            </a:r>
            <a:r>
              <a:rPr kumimoji="0" lang="vi-VN"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Tần số chuyển mạch là 150kHz. Giả thiết các phần tử của mạch là lý tưởng. </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Xác định điện áp đầu ra</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Xác định giá trị min và max của dòng qua cuộn dây</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Xác định độ nhấp nhô điện áp đầu ra</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graphicFrame>
        <p:nvGraphicFramePr>
          <p:cNvPr id="11266" name="Object 2"/>
          <p:cNvGraphicFramePr>
            <a:graphicFrameLocks noChangeAspect="1"/>
          </p:cNvGraphicFramePr>
          <p:nvPr/>
        </p:nvGraphicFramePr>
        <p:xfrm>
          <a:off x="1214413" y="3849819"/>
          <a:ext cx="6740345" cy="2865329"/>
        </p:xfrm>
        <a:graphic>
          <a:graphicData uri="http://schemas.openxmlformats.org/presentationml/2006/ole">
            <p:oleObj spid="_x0000_s11266" name="Visio" r:id="rId3" imgW="3909554" imgH="16668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5"/>
                                        </p:tgtEl>
                                        <p:attrNameLst>
                                          <p:attrName>style.visibility</p:attrName>
                                        </p:attrNameLst>
                                      </p:cBhvr>
                                      <p:to>
                                        <p:strVal val="visible"/>
                                      </p:to>
                                    </p:set>
                                    <p:animEffect transition="in" filter="checkerboard(across)">
                                      <p:cBhvr>
                                        <p:cTn id="12" dur="500"/>
                                        <p:tgtEl>
                                          <p:spTgt spid="11265"/>
                                        </p:tgtEl>
                                      </p:cBhvr>
                                    </p:animEffect>
                                  </p:childTnLst>
                                </p:cTn>
                              </p:par>
                              <p:par>
                                <p:cTn id="13" presetID="5" presetClass="entr" presetSubtype="10" fill="hold" nodeType="withEffect">
                                  <p:stCondLst>
                                    <p:cond delay="0"/>
                                  </p:stCondLst>
                                  <p:childTnLst>
                                    <p:set>
                                      <p:cBhvr>
                                        <p:cTn id="14" dur="1" fill="hold">
                                          <p:stCondLst>
                                            <p:cond delay="0"/>
                                          </p:stCondLst>
                                        </p:cTn>
                                        <p:tgtEl>
                                          <p:spTgt spid="11266"/>
                                        </p:tgtEl>
                                        <p:attrNameLst>
                                          <p:attrName>style.visibility</p:attrName>
                                        </p:attrNameLst>
                                      </p:cBhvr>
                                      <p:to>
                                        <p:strVal val="visible"/>
                                      </p:to>
                                    </p:set>
                                    <p:animEffect transition="in" filter="checkerboard(across)">
                                      <p:cBhvr>
                                        <p:cTn id="15"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26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43306" y="-24"/>
            <a:ext cx="928694" cy="584775"/>
          </a:xfrm>
          <a:prstGeom prst="rect">
            <a:avLst/>
          </a:prstGeom>
        </p:spPr>
        <p:txBody>
          <a:bodyPr wrap="square">
            <a:spAutoFit/>
          </a:bodyPr>
          <a:lstStyle/>
          <a:p>
            <a:r>
              <a:rPr lang="en-US" sz="3200" b="1" u="sng">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285720" y="785794"/>
            <a:ext cx="3103735"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Điện áp đầu ra: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graphicFrame>
        <p:nvGraphicFramePr>
          <p:cNvPr id="14338" name="Object 2"/>
          <p:cNvGraphicFramePr>
            <a:graphicFrameLocks noChangeAspect="1"/>
          </p:cNvGraphicFramePr>
          <p:nvPr/>
        </p:nvGraphicFramePr>
        <p:xfrm>
          <a:off x="3428992" y="785794"/>
          <a:ext cx="5080036" cy="714380"/>
        </p:xfrm>
        <a:graphic>
          <a:graphicData uri="http://schemas.openxmlformats.org/presentationml/2006/ole">
            <p:oleObj spid="_x0000_s14338" name="Equation" r:id="rId3" imgW="1587240" imgH="228600" progId="Equation.3">
              <p:embed/>
            </p:oleObj>
          </a:graphicData>
        </a:graphic>
      </p:graphicFrame>
      <p:sp>
        <p:nvSpPr>
          <p:cNvPr id="7" name="Rectangle 6"/>
          <p:cNvSpPr/>
          <p:nvPr/>
        </p:nvSpPr>
        <p:spPr>
          <a:xfrm>
            <a:off x="285752" y="1428736"/>
            <a:ext cx="8858280" cy="584775"/>
          </a:xfrm>
          <a:prstGeom prst="rect">
            <a:avLst/>
          </a:prstGeom>
        </p:spPr>
        <p:txBody>
          <a:bodyPr wrap="square">
            <a:spAutoFit/>
          </a:bodyPr>
          <a:lstStyle/>
          <a:p>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Giá trị min và max của dòng qua cuộn dây:</a:t>
            </a:r>
            <a:endParaRPr lang="vi-VN" sz="3200"/>
          </a:p>
        </p:txBody>
      </p:sp>
      <p:sp>
        <p:nvSpPr>
          <p:cNvPr id="143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339" name="Object 3"/>
          <p:cNvGraphicFramePr>
            <a:graphicFrameLocks noChangeAspect="1"/>
          </p:cNvGraphicFramePr>
          <p:nvPr/>
        </p:nvGraphicFramePr>
        <p:xfrm>
          <a:off x="1668344" y="1928802"/>
          <a:ext cx="3294086" cy="1143008"/>
        </p:xfrm>
        <a:graphic>
          <a:graphicData uri="http://schemas.openxmlformats.org/presentationml/2006/ole">
            <p:oleObj spid="_x0000_s14339" name="Equation" r:id="rId4" imgW="1320800" imgH="457200" progId="Equation.3">
              <p:embed/>
            </p:oleObj>
          </a:graphicData>
        </a:graphic>
      </p:graphicFrame>
      <p:sp>
        <p:nvSpPr>
          <p:cNvPr id="143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341" name="Object 5"/>
          <p:cNvGraphicFramePr>
            <a:graphicFrameLocks noChangeAspect="1"/>
          </p:cNvGraphicFramePr>
          <p:nvPr/>
        </p:nvGraphicFramePr>
        <p:xfrm>
          <a:off x="2285984" y="3071810"/>
          <a:ext cx="6230981" cy="1143008"/>
        </p:xfrm>
        <a:graphic>
          <a:graphicData uri="http://schemas.openxmlformats.org/presentationml/2006/ole">
            <p:oleObj spid="_x0000_s14341" name="Equation" r:id="rId5" imgW="2489200" imgH="457200" progId="Equation.3">
              <p:embed/>
            </p:oleObj>
          </a:graphicData>
        </a:graphic>
      </p:graphicFrame>
      <p:sp>
        <p:nvSpPr>
          <p:cNvPr id="14343" name="Rectangle 7"/>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434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344" name="Object 8"/>
          <p:cNvGraphicFramePr>
            <a:graphicFrameLocks noChangeAspect="1"/>
          </p:cNvGraphicFramePr>
          <p:nvPr/>
        </p:nvGraphicFramePr>
        <p:xfrm>
          <a:off x="1583509" y="4233188"/>
          <a:ext cx="3488557" cy="1196076"/>
        </p:xfrm>
        <a:graphic>
          <a:graphicData uri="http://schemas.openxmlformats.org/presentationml/2006/ole">
            <p:oleObj spid="_x0000_s14344" name="Equation" r:id="rId6" imgW="1333500" imgH="457200" progId="Equation.3">
              <p:embed/>
            </p:oleObj>
          </a:graphicData>
        </a:graphic>
      </p:graphicFrame>
      <p:sp>
        <p:nvSpPr>
          <p:cNvPr id="14347"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346" name="Object 10"/>
          <p:cNvGraphicFramePr>
            <a:graphicFrameLocks noChangeAspect="1"/>
          </p:cNvGraphicFramePr>
          <p:nvPr/>
        </p:nvGraphicFramePr>
        <p:xfrm>
          <a:off x="2285984" y="5429264"/>
          <a:ext cx="6316806" cy="1214446"/>
        </p:xfrm>
        <a:graphic>
          <a:graphicData uri="http://schemas.openxmlformats.org/presentationml/2006/ole">
            <p:oleObj spid="_x0000_s14346" name="Equation" r:id="rId7" imgW="23749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338"/>
                                        </p:tgtEl>
                                        <p:attrNameLst>
                                          <p:attrName>style.visibility</p:attrName>
                                        </p:attrNameLst>
                                      </p:cBhvr>
                                      <p:to>
                                        <p:strVal val="visible"/>
                                      </p:to>
                                    </p:set>
                                    <p:animEffect transition="in" filter="checkerboard(across)">
                                      <p:cBhvr>
                                        <p:cTn id="17" dur="500"/>
                                        <p:tgtEl>
                                          <p:spTgt spid="1433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4339"/>
                                        </p:tgtEl>
                                        <p:attrNameLst>
                                          <p:attrName>style.visibility</p:attrName>
                                        </p:attrNameLst>
                                      </p:cBhvr>
                                      <p:to>
                                        <p:strVal val="visible"/>
                                      </p:to>
                                    </p:set>
                                    <p:animEffect transition="in" filter="checkerboard(across)">
                                      <p:cBhvr>
                                        <p:cTn id="27" dur="500"/>
                                        <p:tgtEl>
                                          <p:spTgt spid="1433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4341"/>
                                        </p:tgtEl>
                                        <p:attrNameLst>
                                          <p:attrName>style.visibility</p:attrName>
                                        </p:attrNameLst>
                                      </p:cBhvr>
                                      <p:to>
                                        <p:strVal val="visible"/>
                                      </p:to>
                                    </p:set>
                                    <p:animEffect transition="in" filter="checkerboard(across)">
                                      <p:cBhvr>
                                        <p:cTn id="32" dur="500"/>
                                        <p:tgtEl>
                                          <p:spTgt spid="1434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4344"/>
                                        </p:tgtEl>
                                        <p:attrNameLst>
                                          <p:attrName>style.visibility</p:attrName>
                                        </p:attrNameLst>
                                      </p:cBhvr>
                                      <p:to>
                                        <p:strVal val="visible"/>
                                      </p:to>
                                    </p:set>
                                    <p:animEffect transition="in" filter="checkerboard(across)">
                                      <p:cBhvr>
                                        <p:cTn id="37" dur="500"/>
                                        <p:tgtEl>
                                          <p:spTgt spid="14344"/>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14346"/>
                                        </p:tgtEl>
                                        <p:attrNameLst>
                                          <p:attrName>style.visibility</p:attrName>
                                        </p:attrNameLst>
                                      </p:cBhvr>
                                      <p:to>
                                        <p:strVal val="visible"/>
                                      </p:to>
                                    </p:set>
                                    <p:animEffect transition="in" filter="checkerboard(across)">
                                      <p:cBhvr>
                                        <p:cTn id="42" dur="500"/>
                                        <p:tgtEl>
                                          <p:spTgt spid="14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129581"/>
            <a:ext cx="5235729"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Độ nhấp nhô điện áp đầu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53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5361" name="Object 1"/>
          <p:cNvGraphicFramePr>
            <a:graphicFrameLocks noChangeAspect="1"/>
          </p:cNvGraphicFramePr>
          <p:nvPr/>
        </p:nvGraphicFramePr>
        <p:xfrm>
          <a:off x="1142976" y="1080811"/>
          <a:ext cx="2424720" cy="1133743"/>
        </p:xfrm>
        <a:graphic>
          <a:graphicData uri="http://schemas.openxmlformats.org/presentationml/2006/ole">
            <p:oleObj spid="_x0000_s15361" name="Equation" r:id="rId3" imgW="927100" imgH="431800" progId="Equation.3">
              <p:embed/>
            </p:oleObj>
          </a:graphicData>
        </a:graphic>
      </p:graphicFrame>
      <p:sp>
        <p:nvSpPr>
          <p:cNvPr id="153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5363" name="Object 3"/>
          <p:cNvGraphicFramePr>
            <a:graphicFrameLocks noChangeAspect="1"/>
          </p:cNvGraphicFramePr>
          <p:nvPr/>
        </p:nvGraphicFramePr>
        <p:xfrm>
          <a:off x="1928794" y="2357430"/>
          <a:ext cx="7070738" cy="1071570"/>
        </p:xfrm>
        <a:graphic>
          <a:graphicData uri="http://schemas.openxmlformats.org/presentationml/2006/ole">
            <p:oleObj spid="_x0000_s15363" name="Equation" r:id="rId4" imgW="27686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361"/>
                                        </p:tgtEl>
                                        <p:attrNameLst>
                                          <p:attrName>style.visibility</p:attrName>
                                        </p:attrNameLst>
                                      </p:cBhvr>
                                      <p:to>
                                        <p:strVal val="visible"/>
                                      </p:to>
                                    </p:set>
                                    <p:animEffect transition="in" filter="checkerboard(across)">
                                      <p:cBhvr>
                                        <p:cTn id="12" dur="500"/>
                                        <p:tgtEl>
                                          <p:spTgt spid="1536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5363"/>
                                        </p:tgtEl>
                                        <p:attrNameLst>
                                          <p:attrName>style.visibility</p:attrName>
                                        </p:attrNameLst>
                                      </p:cBhvr>
                                      <p:to>
                                        <p:strVal val="visible"/>
                                      </p:to>
                                    </p:set>
                                    <p:animEffect transition="in" filter="checkerboard(across)">
                                      <p:cBhvr>
                                        <p:cTn id="1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71438" y="44871"/>
            <a:ext cx="8715404"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2)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Cho bộ chuyển đổi Buck có điện áp đầu vào là 50V và điện áp đầu ra là 25V. Tần số chuyển mạch là 100kHz, công suất đầu ra cấp cho tải trở là 125W.</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Xác định tỷ số điều chế</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Xác định giá trị điện cảm để giới hạn dòng điện đỉnh qua cuộn dây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là </a:t>
            </a: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6,25A.</a:t>
            </a:r>
            <a:endParaRPr kumimoji="0" lang="vi-VN" sz="28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Xác định giá trị của điện dung C để độ nhấp nhô điện áp đầu ra không quá 0,5%.</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graphicFrame>
        <p:nvGraphicFramePr>
          <p:cNvPr id="16386" name="Object 2"/>
          <p:cNvGraphicFramePr>
            <a:graphicFrameLocks noChangeAspect="1"/>
          </p:cNvGraphicFramePr>
          <p:nvPr/>
        </p:nvGraphicFramePr>
        <p:xfrm>
          <a:off x="1214438" y="3571876"/>
          <a:ext cx="7394037" cy="3143249"/>
        </p:xfrm>
        <a:graphic>
          <a:graphicData uri="http://schemas.openxmlformats.org/presentationml/2006/ole">
            <p:oleObj spid="_x0000_s16386" name="Visio" r:id="rId3" imgW="3909554" imgH="16668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checkerboard(across)">
                                      <p:cBhvr>
                                        <p:cTn id="7" dur="500"/>
                                        <p:tgtEl>
                                          <p:spTgt spid="16385"/>
                                        </p:tgtEl>
                                      </p:cBhvr>
                                    </p:animEffect>
                                  </p:childTnLst>
                                </p:cTn>
                              </p:par>
                              <p:par>
                                <p:cTn id="8" presetID="5" presetClass="entr" presetSubtype="10"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checkerboard(across)">
                                      <p:cBhvr>
                                        <p:cTn id="10"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43306" y="-24"/>
            <a:ext cx="928694" cy="584775"/>
          </a:xfrm>
          <a:prstGeom prst="rect">
            <a:avLst/>
          </a:prstGeom>
        </p:spPr>
        <p:txBody>
          <a:bodyPr wrap="square">
            <a:spAutoFit/>
          </a:bodyPr>
          <a:lstStyle/>
          <a:p>
            <a:r>
              <a:rPr lang="en-US" sz="3200" b="1" u="sng">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357158" y="785794"/>
            <a:ext cx="3096297"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Tỷ số điều chế:</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6" name="Rectangle 5"/>
          <p:cNvSpPr/>
          <p:nvPr/>
        </p:nvSpPr>
        <p:spPr>
          <a:xfrm>
            <a:off x="1643042" y="1357298"/>
            <a:ext cx="3149965" cy="584775"/>
          </a:xfrm>
          <a:prstGeom prst="rect">
            <a:avLst/>
          </a:prstGeom>
        </p:spPr>
        <p:txBody>
          <a:bodyPr wrap="none">
            <a:spAutoFit/>
          </a:bodyPr>
          <a:lstStyle/>
          <a:p>
            <a:r>
              <a:rPr lang="en-US" sz="3200">
                <a:solidFill>
                  <a:srgbClr val="002060"/>
                </a:solidFill>
                <a:latin typeface="Times New Roman" pitchFamily="18" charset="0"/>
                <a:cs typeface="Times New Roman" pitchFamily="18" charset="0"/>
              </a:rPr>
              <a:t>Ta có :  V</a:t>
            </a:r>
            <a:r>
              <a:rPr lang="en-US" sz="3200" baseline="-25000">
                <a:solidFill>
                  <a:srgbClr val="002060"/>
                </a:solidFill>
                <a:latin typeface="Times New Roman" pitchFamily="18" charset="0"/>
                <a:cs typeface="Times New Roman" pitchFamily="18" charset="0"/>
              </a:rPr>
              <a:t>o</a:t>
            </a:r>
            <a:r>
              <a:rPr lang="en-US" sz="3200">
                <a:solidFill>
                  <a:srgbClr val="002060"/>
                </a:solidFill>
                <a:latin typeface="Times New Roman" pitchFamily="18" charset="0"/>
                <a:cs typeface="Times New Roman" pitchFamily="18" charset="0"/>
              </a:rPr>
              <a:t> = V</a:t>
            </a:r>
            <a:r>
              <a:rPr lang="en-US" sz="3200" baseline="-25000">
                <a:solidFill>
                  <a:srgbClr val="002060"/>
                </a:solidFill>
                <a:latin typeface="Times New Roman" pitchFamily="18" charset="0"/>
                <a:cs typeface="Times New Roman" pitchFamily="18" charset="0"/>
              </a:rPr>
              <a:t>S</a:t>
            </a:r>
            <a:r>
              <a:rPr lang="en-US" sz="3200">
                <a:solidFill>
                  <a:srgbClr val="002060"/>
                </a:solidFill>
                <a:latin typeface="Times New Roman" pitchFamily="18" charset="0"/>
                <a:cs typeface="Times New Roman" pitchFamily="18" charset="0"/>
              </a:rPr>
              <a:t>.D</a:t>
            </a:r>
            <a:endParaRPr lang="vi-VN" sz="3200">
              <a:solidFill>
                <a:srgbClr val="002060"/>
              </a:solidFill>
              <a:latin typeface="Times New Roman" pitchFamily="18" charset="0"/>
              <a:cs typeface="Times New Roman" pitchFamily="18" charset="0"/>
            </a:endParaRPr>
          </a:p>
        </p:txBody>
      </p:sp>
      <p:sp>
        <p:nvSpPr>
          <p:cNvPr id="174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09" name="Object 1"/>
          <p:cNvGraphicFramePr>
            <a:graphicFrameLocks noChangeAspect="1"/>
          </p:cNvGraphicFramePr>
          <p:nvPr/>
        </p:nvGraphicFramePr>
        <p:xfrm>
          <a:off x="2253133" y="2000240"/>
          <a:ext cx="3604230" cy="1143008"/>
        </p:xfrm>
        <a:graphic>
          <a:graphicData uri="http://schemas.openxmlformats.org/presentationml/2006/ole">
            <p:oleObj spid="_x0000_s17409" name="Equation" r:id="rId3" imgW="1371600" imgH="431800" progId="Equation.3">
              <p:embed/>
            </p:oleObj>
          </a:graphicData>
        </a:graphic>
      </p:graphicFrame>
      <p:sp>
        <p:nvSpPr>
          <p:cNvPr id="9" name="Rectangle 8"/>
          <p:cNvSpPr/>
          <p:nvPr/>
        </p:nvSpPr>
        <p:spPr>
          <a:xfrm>
            <a:off x="71438" y="3105835"/>
            <a:ext cx="8929718" cy="584775"/>
          </a:xfrm>
          <a:prstGeom prst="rect">
            <a:avLst/>
          </a:prstGeom>
        </p:spPr>
        <p:txBody>
          <a:bodyPr wrap="squar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Giá trị điện cảm khi</a:t>
            </a:r>
            <a:r>
              <a:rPr kumimoji="0" lang="en-US" sz="3200" b="0" i="0" u="none" strike="noStrike" cap="none" normalizeH="0" smtClean="0">
                <a:ln>
                  <a:noFill/>
                </a:ln>
                <a:solidFill>
                  <a:srgbClr val="002060"/>
                </a:solidFill>
                <a:effectLst/>
                <a:latin typeface="Times New Roman" pitchFamily="18" charset="0"/>
                <a:ea typeface="Arial" pitchFamily="34" charset="0"/>
                <a:cs typeface="Times New Roman" pitchFamily="18" charset="0"/>
              </a:rPr>
              <a:t> Imax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6,25A.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74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11" name="Object 3"/>
          <p:cNvGraphicFramePr>
            <a:graphicFrameLocks noChangeAspect="1"/>
          </p:cNvGraphicFramePr>
          <p:nvPr/>
        </p:nvGraphicFramePr>
        <p:xfrm>
          <a:off x="1500165" y="3714752"/>
          <a:ext cx="1394123" cy="1143008"/>
        </p:xfrm>
        <a:graphic>
          <a:graphicData uri="http://schemas.openxmlformats.org/presentationml/2006/ole">
            <p:oleObj spid="_x0000_s17411" name="Equation" r:id="rId4" imgW="508000" imgH="419100" progId="Equation.3">
              <p:embed/>
            </p:oleObj>
          </a:graphicData>
        </a:graphic>
      </p:graphicFrame>
      <p:sp>
        <p:nvSpPr>
          <p:cNvPr id="1741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13" name="Object 5"/>
          <p:cNvGraphicFramePr>
            <a:graphicFrameLocks noChangeAspect="1"/>
          </p:cNvGraphicFramePr>
          <p:nvPr/>
        </p:nvGraphicFramePr>
        <p:xfrm>
          <a:off x="2980880" y="3714752"/>
          <a:ext cx="3948574" cy="1143008"/>
        </p:xfrm>
        <a:graphic>
          <a:graphicData uri="http://schemas.openxmlformats.org/presentationml/2006/ole">
            <p:oleObj spid="_x0000_s17413" name="Equation" r:id="rId5" imgW="1447800" imgH="419100" progId="Equation.3">
              <p:embed/>
            </p:oleObj>
          </a:graphicData>
        </a:graphic>
      </p:graphicFrame>
      <p:sp>
        <p:nvSpPr>
          <p:cNvPr id="1741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7415" name="Object 7"/>
          <p:cNvGraphicFramePr>
            <a:graphicFrameLocks noChangeAspect="1"/>
          </p:cNvGraphicFramePr>
          <p:nvPr/>
        </p:nvGraphicFramePr>
        <p:xfrm>
          <a:off x="2214546" y="5019006"/>
          <a:ext cx="3488556" cy="1196076"/>
        </p:xfrm>
        <a:graphic>
          <a:graphicData uri="http://schemas.openxmlformats.org/presentationml/2006/ole">
            <p:oleObj spid="_x0000_s17415" name="Equation" r:id="rId6" imgW="13335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7409"/>
                                        </p:tgtEl>
                                        <p:attrNameLst>
                                          <p:attrName>style.visibility</p:attrName>
                                        </p:attrNameLst>
                                      </p:cBhvr>
                                      <p:to>
                                        <p:strVal val="visible"/>
                                      </p:to>
                                    </p:set>
                                    <p:animEffect transition="in" filter="checkerboard(across)">
                                      <p:cBhvr>
                                        <p:cTn id="22" dur="500"/>
                                        <p:tgtEl>
                                          <p:spTgt spid="1740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7411"/>
                                        </p:tgtEl>
                                        <p:attrNameLst>
                                          <p:attrName>style.visibility</p:attrName>
                                        </p:attrNameLst>
                                      </p:cBhvr>
                                      <p:to>
                                        <p:strVal val="visible"/>
                                      </p:to>
                                    </p:set>
                                    <p:animEffect transition="in" filter="checkerboard(across)">
                                      <p:cBhvr>
                                        <p:cTn id="32" dur="500"/>
                                        <p:tgtEl>
                                          <p:spTgt spid="1741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7413"/>
                                        </p:tgtEl>
                                        <p:attrNameLst>
                                          <p:attrName>style.visibility</p:attrName>
                                        </p:attrNameLst>
                                      </p:cBhvr>
                                      <p:to>
                                        <p:strVal val="visible"/>
                                      </p:to>
                                    </p:set>
                                    <p:animEffect transition="in" filter="checkerboard(across)">
                                      <p:cBhvr>
                                        <p:cTn id="37" dur="500"/>
                                        <p:tgtEl>
                                          <p:spTgt spid="17413"/>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17415"/>
                                        </p:tgtEl>
                                        <p:attrNameLst>
                                          <p:attrName>style.visibility</p:attrName>
                                        </p:attrNameLst>
                                      </p:cBhvr>
                                      <p:to>
                                        <p:strVal val="visible"/>
                                      </p:to>
                                    </p:set>
                                    <p:animEffect transition="in" filter="checkerboard(across)">
                                      <p:cBhvr>
                                        <p:cTn id="42"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8433" name="Object 1"/>
          <p:cNvGraphicFramePr>
            <a:graphicFrameLocks noChangeAspect="1"/>
          </p:cNvGraphicFramePr>
          <p:nvPr/>
        </p:nvGraphicFramePr>
        <p:xfrm>
          <a:off x="1142976" y="214290"/>
          <a:ext cx="6657291" cy="1214446"/>
        </p:xfrm>
        <a:graphic>
          <a:graphicData uri="http://schemas.openxmlformats.org/presentationml/2006/ole">
            <p:oleObj spid="_x0000_s18433" name="Equation" r:id="rId3" imgW="2387600" imgH="431800" progId="Equation.3">
              <p:embed/>
            </p:oleObj>
          </a:graphicData>
        </a:graphic>
      </p:graphicFrame>
      <p:sp>
        <p:nvSpPr>
          <p:cNvPr id="1843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8435" name="Object 3"/>
          <p:cNvGraphicFramePr>
            <a:graphicFrameLocks noChangeAspect="1"/>
          </p:cNvGraphicFramePr>
          <p:nvPr/>
        </p:nvGraphicFramePr>
        <p:xfrm>
          <a:off x="142844" y="1500174"/>
          <a:ext cx="8786874" cy="1242566"/>
        </p:xfrm>
        <a:graphic>
          <a:graphicData uri="http://schemas.openxmlformats.org/presentationml/2006/ole">
            <p:oleObj spid="_x0000_s18435" name="Equation" r:id="rId4" imgW="3581400" imgH="419100" progId="Equation.3">
              <p:embed/>
            </p:oleObj>
          </a:graphicData>
        </a:graphic>
      </p:graphicFrame>
      <p:sp>
        <p:nvSpPr>
          <p:cNvPr id="1843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8437" name="Object 5"/>
          <p:cNvGraphicFramePr>
            <a:graphicFrameLocks noChangeAspect="1"/>
          </p:cNvGraphicFramePr>
          <p:nvPr/>
        </p:nvGraphicFramePr>
        <p:xfrm>
          <a:off x="2571736" y="3857628"/>
          <a:ext cx="2597318" cy="1214446"/>
        </p:xfrm>
        <a:graphic>
          <a:graphicData uri="http://schemas.openxmlformats.org/presentationml/2006/ole">
            <p:oleObj spid="_x0000_s18437" name="Equation" r:id="rId5" imgW="927100" imgH="431800" progId="Equation.3">
              <p:embed/>
            </p:oleObj>
          </a:graphicData>
        </a:graphic>
      </p:graphicFrame>
      <p:sp>
        <p:nvSpPr>
          <p:cNvPr id="10" name="Rectangle 9"/>
          <p:cNvSpPr/>
          <p:nvPr/>
        </p:nvSpPr>
        <p:spPr>
          <a:xfrm>
            <a:off x="142844" y="2857496"/>
            <a:ext cx="8786874" cy="1077218"/>
          </a:xfrm>
          <a:prstGeom prst="rect">
            <a:avLst/>
          </a:prstGeom>
        </p:spPr>
        <p:txBody>
          <a:bodyPr wrap="squar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Điện dung C để độ nhấp nhô điện áp đầu ra không quá 0,5%.</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1844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8439" name="Object 7"/>
          <p:cNvGraphicFramePr>
            <a:graphicFrameLocks noChangeAspect="1"/>
          </p:cNvGraphicFramePr>
          <p:nvPr/>
        </p:nvGraphicFramePr>
        <p:xfrm>
          <a:off x="285720" y="5214950"/>
          <a:ext cx="8683603" cy="1428760"/>
        </p:xfrm>
        <a:graphic>
          <a:graphicData uri="http://schemas.openxmlformats.org/presentationml/2006/ole">
            <p:oleObj spid="_x0000_s18439" name="Equation" r:id="rId6" imgW="4419600" imgH="660400" progId="Equation.3">
              <p:embed/>
            </p:oleObj>
          </a:graphicData>
        </a:graphic>
      </p:graphicFrame>
      <p:sp>
        <p:nvSpPr>
          <p:cNvPr id="18441" name="Rectangle 9"/>
          <p:cNvSpPr>
            <a:spLocks noChangeArrowheads="1"/>
          </p:cNvSpPr>
          <p:nvPr/>
        </p:nvSpPr>
        <p:spPr bwMode="auto">
          <a:xfrm>
            <a:off x="0" y="655638"/>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checkerboard(across)">
                                      <p:cBhvr>
                                        <p:cTn id="7" dur="500"/>
                                        <p:tgtEl>
                                          <p:spTgt spid="184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8435"/>
                                        </p:tgtEl>
                                        <p:attrNameLst>
                                          <p:attrName>style.visibility</p:attrName>
                                        </p:attrNameLst>
                                      </p:cBhvr>
                                      <p:to>
                                        <p:strVal val="visible"/>
                                      </p:to>
                                    </p:set>
                                    <p:animEffect transition="in" filter="checkerboard(across)">
                                      <p:cBhvr>
                                        <p:cTn id="12" dur="500"/>
                                        <p:tgtEl>
                                          <p:spTgt spid="1843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heckerboard(across)">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8437"/>
                                        </p:tgtEl>
                                        <p:attrNameLst>
                                          <p:attrName>style.visibility</p:attrName>
                                        </p:attrNameLst>
                                      </p:cBhvr>
                                      <p:to>
                                        <p:strVal val="visible"/>
                                      </p:to>
                                    </p:set>
                                    <p:animEffect transition="in" filter="checkerboard(across)">
                                      <p:cBhvr>
                                        <p:cTn id="22" dur="500"/>
                                        <p:tgtEl>
                                          <p:spTgt spid="1843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8439"/>
                                        </p:tgtEl>
                                        <p:attrNameLst>
                                          <p:attrName>style.visibility</p:attrName>
                                        </p:attrNameLst>
                                      </p:cBhvr>
                                      <p:to>
                                        <p:strVal val="visible"/>
                                      </p:to>
                                    </p:set>
                                    <p:animEffect transition="in" filter="checkerboard(across)">
                                      <p:cBhvr>
                                        <p:cTn id="27" dur="5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2" y="96260"/>
            <a:ext cx="907256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3)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Cho bộ chuyển đổi Boost có các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thông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số:</a:t>
            </a:r>
            <a:r>
              <a:rPr kumimoji="0" lang="en-US"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V</a:t>
            </a:r>
            <a:r>
              <a:rPr kumimoji="0" lang="en-US" sz="3200" b="0" i="0" u="none" strike="noStrike" cap="none" normalizeH="0" baseline="-30000" smtClean="0">
                <a:ln>
                  <a:noFill/>
                </a:ln>
                <a:solidFill>
                  <a:srgbClr val="002060"/>
                </a:solidFill>
                <a:effectLst/>
                <a:latin typeface="Times New Roman" pitchFamily="18" charset="0"/>
                <a:ea typeface="Arial" pitchFamily="34" charset="0"/>
                <a:cs typeface="Times New Roman" pitchFamily="18" charset="0"/>
              </a:rPr>
              <a:t>S</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20 V</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D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0,6; L = 10µH</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40µF;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R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=12,5Ω</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Tần số chuyển mạch là 200kHz</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Xác định điện áp đầu ra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Xác định giá trị max và min của dòng qua cuộn dây</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Xác định độ nhấp nhô điện áp đầu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graphicFrame>
        <p:nvGraphicFramePr>
          <p:cNvPr id="19458" name="Object 2"/>
          <p:cNvGraphicFramePr>
            <a:graphicFrameLocks noChangeAspect="1"/>
          </p:cNvGraphicFramePr>
          <p:nvPr/>
        </p:nvGraphicFramePr>
        <p:xfrm>
          <a:off x="328265" y="3143248"/>
          <a:ext cx="7815635" cy="3429024"/>
        </p:xfrm>
        <a:graphic>
          <a:graphicData uri="http://schemas.openxmlformats.org/presentationml/2006/ole">
            <p:oleObj spid="_x0000_s19458" name="Visio" r:id="rId3" imgW="3901725" imgH="1702471"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checkerboard(across)">
                                      <p:cBhvr>
                                        <p:cTn id="7" dur="500"/>
                                        <p:tgtEl>
                                          <p:spTgt spid="19457"/>
                                        </p:tgtEl>
                                      </p:cBhvr>
                                    </p:animEffect>
                                  </p:childTnLst>
                                </p:cTn>
                              </p:par>
                              <p:par>
                                <p:cTn id="8" presetID="5" presetClass="entr" presetSubtype="10"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Effect transition="in" filter="checkerboard(across)">
                                      <p:cBhvr>
                                        <p:cTn id="10"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43306" y="58143"/>
            <a:ext cx="928694" cy="584775"/>
          </a:xfrm>
          <a:prstGeom prst="rect">
            <a:avLst/>
          </a:prstGeom>
        </p:spPr>
        <p:txBody>
          <a:bodyPr wrap="square">
            <a:spAutoFit/>
          </a:bodyPr>
          <a:lstStyle/>
          <a:p>
            <a:r>
              <a:rPr lang="en-US" sz="3200" b="1" u="sng">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285720" y="843961"/>
            <a:ext cx="3103735"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Điện áp đầu ra: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1" name="Object 1"/>
          <p:cNvGraphicFramePr>
            <a:graphicFrameLocks noChangeAspect="1"/>
          </p:cNvGraphicFramePr>
          <p:nvPr/>
        </p:nvGraphicFramePr>
        <p:xfrm>
          <a:off x="3571868" y="714356"/>
          <a:ext cx="4182371" cy="1000132"/>
        </p:xfrm>
        <a:graphic>
          <a:graphicData uri="http://schemas.openxmlformats.org/presentationml/2006/ole">
            <p:oleObj spid="_x0000_s20481" name="Equation" r:id="rId3" imgW="1752600" imgH="419100" progId="Equation.3">
              <p:embed/>
            </p:oleObj>
          </a:graphicData>
        </a:graphic>
      </p:graphicFrame>
      <p:sp>
        <p:nvSpPr>
          <p:cNvPr id="20483" name="Rectangle 3"/>
          <p:cNvSpPr>
            <a:spLocks noChangeArrowheads="1"/>
          </p:cNvSpPr>
          <p:nvPr/>
        </p:nvSpPr>
        <p:spPr bwMode="auto">
          <a:xfrm>
            <a:off x="0" y="419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9" name="Rectangle 8"/>
          <p:cNvSpPr/>
          <p:nvPr/>
        </p:nvSpPr>
        <p:spPr>
          <a:xfrm>
            <a:off x="285752" y="1629779"/>
            <a:ext cx="8858280" cy="584775"/>
          </a:xfrm>
          <a:prstGeom prst="rect">
            <a:avLst/>
          </a:prstGeom>
        </p:spPr>
        <p:txBody>
          <a:bodyPr wrap="square">
            <a:spAutoFit/>
          </a:bodyPr>
          <a:lstStyle/>
          <a:p>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Giá trị max và min của dòng qua cuộn dây:</a:t>
            </a:r>
            <a:endParaRPr lang="vi-VN" sz="3200"/>
          </a:p>
        </p:txBody>
      </p:sp>
      <p:sp>
        <p:nvSpPr>
          <p:cNvPr id="2048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4" name="Object 4"/>
          <p:cNvGraphicFramePr>
            <a:graphicFrameLocks noChangeAspect="1"/>
          </p:cNvGraphicFramePr>
          <p:nvPr/>
        </p:nvGraphicFramePr>
        <p:xfrm>
          <a:off x="1428728" y="2214554"/>
          <a:ext cx="4050860" cy="1071570"/>
        </p:xfrm>
        <a:graphic>
          <a:graphicData uri="http://schemas.openxmlformats.org/presentationml/2006/ole">
            <p:oleObj spid="_x0000_s20484" name="Equation" r:id="rId4" imgW="1587500" imgH="419100" progId="Equation.3">
              <p:embed/>
            </p:oleObj>
          </a:graphicData>
        </a:graphic>
      </p:graphicFrame>
      <p:sp>
        <p:nvSpPr>
          <p:cNvPr id="2048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6" name="Object 6"/>
          <p:cNvGraphicFramePr>
            <a:graphicFrameLocks noChangeAspect="1"/>
          </p:cNvGraphicFramePr>
          <p:nvPr/>
        </p:nvGraphicFramePr>
        <p:xfrm>
          <a:off x="181811" y="3286124"/>
          <a:ext cx="8962221" cy="1071570"/>
        </p:xfrm>
        <a:graphic>
          <a:graphicData uri="http://schemas.openxmlformats.org/presentationml/2006/ole">
            <p:oleObj spid="_x0000_s20486" name="Equation" r:id="rId5" imgW="3505200" imgH="419100" progId="Equation.3">
              <p:embed/>
            </p:oleObj>
          </a:graphicData>
        </a:graphic>
      </p:graphicFrame>
      <p:sp>
        <p:nvSpPr>
          <p:cNvPr id="2048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8" name="Object 8"/>
          <p:cNvGraphicFramePr>
            <a:graphicFrameLocks noChangeAspect="1"/>
          </p:cNvGraphicFramePr>
          <p:nvPr/>
        </p:nvGraphicFramePr>
        <p:xfrm>
          <a:off x="1285852" y="4429132"/>
          <a:ext cx="3765649" cy="1000132"/>
        </p:xfrm>
        <a:graphic>
          <a:graphicData uri="http://schemas.openxmlformats.org/presentationml/2006/ole">
            <p:oleObj spid="_x0000_s20488" name="Equation" r:id="rId6" imgW="1574800" imgH="419100" progId="Equation.3">
              <p:embed/>
            </p:oleObj>
          </a:graphicData>
        </a:graphic>
      </p:graphicFrame>
      <p:sp>
        <p:nvSpPr>
          <p:cNvPr id="2049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90" name="Object 10"/>
          <p:cNvGraphicFramePr>
            <a:graphicFrameLocks noChangeAspect="1"/>
          </p:cNvGraphicFramePr>
          <p:nvPr/>
        </p:nvGraphicFramePr>
        <p:xfrm>
          <a:off x="214282" y="5500702"/>
          <a:ext cx="8824216" cy="1071570"/>
        </p:xfrm>
        <a:graphic>
          <a:graphicData uri="http://schemas.openxmlformats.org/presentationml/2006/ole">
            <p:oleObj spid="_x0000_s20490" name="Equation" r:id="rId7" imgW="34544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0481"/>
                                        </p:tgtEl>
                                        <p:attrNameLst>
                                          <p:attrName>style.visibility</p:attrName>
                                        </p:attrNameLst>
                                      </p:cBhvr>
                                      <p:to>
                                        <p:strVal val="visible"/>
                                      </p:to>
                                    </p:set>
                                    <p:animEffect transition="in" filter="checkerboard(across)">
                                      <p:cBhvr>
                                        <p:cTn id="17" dur="500"/>
                                        <p:tgtEl>
                                          <p:spTgt spid="2048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0484"/>
                                        </p:tgtEl>
                                        <p:attrNameLst>
                                          <p:attrName>style.visibility</p:attrName>
                                        </p:attrNameLst>
                                      </p:cBhvr>
                                      <p:to>
                                        <p:strVal val="visible"/>
                                      </p:to>
                                    </p:set>
                                    <p:animEffect transition="in" filter="checkerboard(across)">
                                      <p:cBhvr>
                                        <p:cTn id="27" dur="500"/>
                                        <p:tgtEl>
                                          <p:spTgt spid="20484"/>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0486"/>
                                        </p:tgtEl>
                                        <p:attrNameLst>
                                          <p:attrName>style.visibility</p:attrName>
                                        </p:attrNameLst>
                                      </p:cBhvr>
                                      <p:to>
                                        <p:strVal val="visible"/>
                                      </p:to>
                                    </p:set>
                                    <p:animEffect transition="in" filter="checkerboard(across)">
                                      <p:cBhvr>
                                        <p:cTn id="32" dur="500"/>
                                        <p:tgtEl>
                                          <p:spTgt spid="20486"/>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20488"/>
                                        </p:tgtEl>
                                        <p:attrNameLst>
                                          <p:attrName>style.visibility</p:attrName>
                                        </p:attrNameLst>
                                      </p:cBhvr>
                                      <p:to>
                                        <p:strVal val="visible"/>
                                      </p:to>
                                    </p:set>
                                    <p:animEffect transition="in" filter="checkerboard(across)">
                                      <p:cBhvr>
                                        <p:cTn id="37" dur="500"/>
                                        <p:tgtEl>
                                          <p:spTgt spid="20488"/>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20490"/>
                                        </p:tgtEl>
                                        <p:attrNameLst>
                                          <p:attrName>style.visibility</p:attrName>
                                        </p:attrNameLst>
                                      </p:cBhvr>
                                      <p:to>
                                        <p:strVal val="visible"/>
                                      </p:to>
                                    </p:set>
                                    <p:animEffect transition="in" filter="checkerboard(across)">
                                      <p:cBhvr>
                                        <p:cTn id="42" dur="500"/>
                                        <p:tgtEl>
                                          <p:spTgt spid="20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129581"/>
            <a:ext cx="5235729"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Độ nhấp nhô điện áp đầu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1505" name="Object 1"/>
          <p:cNvGraphicFramePr>
            <a:graphicFrameLocks noChangeAspect="1"/>
          </p:cNvGraphicFramePr>
          <p:nvPr/>
        </p:nvGraphicFramePr>
        <p:xfrm>
          <a:off x="928662" y="1071546"/>
          <a:ext cx="7172479" cy="1071570"/>
        </p:xfrm>
        <a:graphic>
          <a:graphicData uri="http://schemas.openxmlformats.org/presentationml/2006/ole">
            <p:oleObj spid="_x0000_s21505" name="Equation" r:id="rId3" imgW="29083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1505"/>
                                        </p:tgtEl>
                                        <p:attrNameLst>
                                          <p:attrName>style.visibility</p:attrName>
                                        </p:attrNameLst>
                                      </p:cBhvr>
                                      <p:to>
                                        <p:strVal val="visible"/>
                                      </p:to>
                                    </p:set>
                                    <p:animEffect transition="in" filter="checkerboard(across)">
                                      <p:cBhvr>
                                        <p:cTn id="12" dur="500"/>
                                        <p:tgtEl>
                                          <p:spTgt spid="21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ChangeArrowheads="1"/>
          </p:cNvSpPr>
          <p:nvPr/>
        </p:nvSpPr>
        <p:spPr bwMode="auto">
          <a:xfrm>
            <a:off x="0" y="44871"/>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4)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Bộ chuyển đổi Buck-Boost có các thông số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endPar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Vs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1</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2 V;</a:t>
            </a: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D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0.</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6</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t>
            </a: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R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10 Ω</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t>
            </a: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L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1</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0 µH;</a:t>
            </a:r>
            <a:r>
              <a:rPr kumimoji="0" lang="vi-VN" sz="3200" b="0" i="1"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 </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2</a:t>
            </a:r>
            <a:r>
              <a:rPr kumimoji="0" lang="vi-VN"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0 µF</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tần số chuyển mạch là 200kHz.</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Xác định điện áp đầu ra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Xác định giá trị max và min của dòng qua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cuộn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dây.</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Xác định độ nhấp nhô điện áp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đầu </a:t>
            </a: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graphicFrame>
        <p:nvGraphicFramePr>
          <p:cNvPr id="22530" name="Object 2"/>
          <p:cNvGraphicFramePr>
            <a:graphicFrameLocks noChangeAspect="1"/>
          </p:cNvGraphicFramePr>
          <p:nvPr/>
        </p:nvGraphicFramePr>
        <p:xfrm>
          <a:off x="1000100" y="3297609"/>
          <a:ext cx="6956436" cy="3060349"/>
        </p:xfrm>
        <a:graphic>
          <a:graphicData uri="http://schemas.openxmlformats.org/presentationml/2006/ole">
            <p:oleObj spid="_x0000_s22530" name="Visio" r:id="rId3" imgW="3909554" imgH="172163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2529"/>
                                        </p:tgtEl>
                                        <p:attrNameLst>
                                          <p:attrName>style.visibility</p:attrName>
                                        </p:attrNameLst>
                                      </p:cBhvr>
                                      <p:to>
                                        <p:strVal val="visible"/>
                                      </p:to>
                                    </p:set>
                                    <p:animEffect transition="in" filter="checkerboard(across)">
                                      <p:cBhvr>
                                        <p:cTn id="7" dur="500"/>
                                        <p:tgtEl>
                                          <p:spTgt spid="22529"/>
                                        </p:tgtEl>
                                      </p:cBhvr>
                                    </p:animEffect>
                                  </p:childTnLst>
                                </p:cTn>
                              </p:par>
                              <p:par>
                                <p:cTn id="8" presetID="5" presetClass="entr" presetSubtype="10"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checkerboard(across)">
                                      <p:cBhvr>
                                        <p:cTn id="10" dur="5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43306" y="58143"/>
            <a:ext cx="928694" cy="584775"/>
          </a:xfrm>
          <a:prstGeom prst="rect">
            <a:avLst/>
          </a:prstGeom>
        </p:spPr>
        <p:txBody>
          <a:bodyPr wrap="square">
            <a:spAutoFit/>
          </a:bodyPr>
          <a:lstStyle/>
          <a:p>
            <a:r>
              <a:rPr lang="en-US" sz="3200" b="1" u="sng">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428596" y="642918"/>
            <a:ext cx="3103735"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a/ Điện áp đầu ra:</a:t>
            </a:r>
            <a:endParaRPr kumimoji="0" lang="vi-VN"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0483" name="Rectangle 3"/>
          <p:cNvSpPr>
            <a:spLocks noChangeArrowheads="1"/>
          </p:cNvSpPr>
          <p:nvPr/>
        </p:nvSpPr>
        <p:spPr bwMode="auto">
          <a:xfrm>
            <a:off x="0" y="419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9" name="Rectangle 8"/>
          <p:cNvSpPr/>
          <p:nvPr/>
        </p:nvSpPr>
        <p:spPr>
          <a:xfrm>
            <a:off x="285720" y="2415597"/>
            <a:ext cx="8858280" cy="584775"/>
          </a:xfrm>
          <a:prstGeom prst="rect">
            <a:avLst/>
          </a:prstGeom>
        </p:spPr>
        <p:txBody>
          <a:bodyPr wrap="square">
            <a:spAutoFit/>
          </a:bodyPr>
          <a:lstStyle/>
          <a:p>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b/ Giá trị min và max của dòng qua cuộn dây:</a:t>
            </a:r>
            <a:endParaRPr lang="vi-VN" sz="3200"/>
          </a:p>
        </p:txBody>
      </p:sp>
      <p:sp>
        <p:nvSpPr>
          <p:cNvPr id="2048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048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048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049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356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9" name="Object 7"/>
          <p:cNvGraphicFramePr>
            <a:graphicFrameLocks noChangeAspect="1"/>
          </p:cNvGraphicFramePr>
          <p:nvPr/>
        </p:nvGraphicFramePr>
        <p:xfrm>
          <a:off x="1248328" y="1273275"/>
          <a:ext cx="6181192" cy="1084155"/>
        </p:xfrm>
        <a:graphic>
          <a:graphicData uri="http://schemas.openxmlformats.org/presentationml/2006/ole">
            <p:oleObj spid="_x0000_s23559" name="Equation" r:id="rId3" imgW="2603500" imgH="457200" progId="Equation.3">
              <p:embed/>
            </p:oleObj>
          </a:graphicData>
        </a:graphic>
      </p:graphicFrame>
      <p:sp>
        <p:nvSpPr>
          <p:cNvPr id="23562"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61" name="Object 9"/>
          <p:cNvGraphicFramePr>
            <a:graphicFrameLocks noChangeAspect="1"/>
          </p:cNvGraphicFramePr>
          <p:nvPr/>
        </p:nvGraphicFramePr>
        <p:xfrm>
          <a:off x="1571604" y="3214686"/>
          <a:ext cx="4091449" cy="1071570"/>
        </p:xfrm>
        <a:graphic>
          <a:graphicData uri="http://schemas.openxmlformats.org/presentationml/2006/ole">
            <p:oleObj spid="_x0000_s23561" name="Equation" r:id="rId4" imgW="1600200" imgH="419100" progId="Equation.3">
              <p:embed/>
            </p:oleObj>
          </a:graphicData>
        </a:graphic>
      </p:graphicFrame>
      <p:sp>
        <p:nvSpPr>
          <p:cNvPr id="23564"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63" name="Object 11"/>
          <p:cNvGraphicFramePr>
            <a:graphicFrameLocks noChangeAspect="1"/>
          </p:cNvGraphicFramePr>
          <p:nvPr/>
        </p:nvGraphicFramePr>
        <p:xfrm>
          <a:off x="64911" y="4572008"/>
          <a:ext cx="8962221" cy="1071570"/>
        </p:xfrm>
        <a:graphic>
          <a:graphicData uri="http://schemas.openxmlformats.org/presentationml/2006/ole">
            <p:oleObj spid="_x0000_s23563" name="Equation" r:id="rId5" imgW="35052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9"/>
                                        </p:tgtEl>
                                        <p:attrNameLst>
                                          <p:attrName>style.visibility</p:attrName>
                                        </p:attrNameLst>
                                      </p:cBhvr>
                                      <p:to>
                                        <p:strVal val="visible"/>
                                      </p:to>
                                    </p:set>
                                    <p:animEffect transition="in" filter="checkerboard(across)">
                                      <p:cBhvr>
                                        <p:cTn id="17" dur="500"/>
                                        <p:tgtEl>
                                          <p:spTgt spid="2355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3561"/>
                                        </p:tgtEl>
                                        <p:attrNameLst>
                                          <p:attrName>style.visibility</p:attrName>
                                        </p:attrNameLst>
                                      </p:cBhvr>
                                      <p:to>
                                        <p:strVal val="visible"/>
                                      </p:to>
                                    </p:set>
                                    <p:animEffect transition="in" filter="checkerboard(across)">
                                      <p:cBhvr>
                                        <p:cTn id="27" dur="500"/>
                                        <p:tgtEl>
                                          <p:spTgt spid="23561"/>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3563"/>
                                        </p:tgtEl>
                                        <p:attrNameLst>
                                          <p:attrName>style.visibility</p:attrName>
                                        </p:attrNameLst>
                                      </p:cBhvr>
                                      <p:to>
                                        <p:strVal val="visible"/>
                                      </p:to>
                                    </p:set>
                                    <p:animEffect transition="in" filter="checkerboard(across)">
                                      <p:cBhvr>
                                        <p:cTn id="32" dur="500"/>
                                        <p:tgtEl>
                                          <p:spTgt spid="23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3214686"/>
            <a:ext cx="5235729" cy="584775"/>
          </a:xfrm>
          <a:prstGeom prst="rect">
            <a:avLst/>
          </a:prstGeom>
        </p:spPr>
        <p:txBody>
          <a:bodyPr wrap="none">
            <a:spAutoFit/>
          </a:bodyPr>
          <a:lstStyle/>
          <a:p>
            <a:pPr lvl="0" eaLnBrk="0" fontAlgn="base" hangingPunct="0">
              <a:spcBef>
                <a:spcPct val="0"/>
              </a:spcBef>
              <a:spcAft>
                <a:spcPct val="0"/>
              </a:spcAft>
            </a:pPr>
            <a:r>
              <a:rPr kumimoji="0" lang="en-US" sz="32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Độ nhấp nhô điện áp đầu ra:</a:t>
            </a:r>
            <a:endParaRPr kumimoji="0" lang="en-US" sz="32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458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4579" name="Object 3"/>
          <p:cNvGraphicFramePr>
            <a:graphicFrameLocks noChangeAspect="1"/>
          </p:cNvGraphicFramePr>
          <p:nvPr/>
        </p:nvGraphicFramePr>
        <p:xfrm>
          <a:off x="1433058" y="142852"/>
          <a:ext cx="4424826" cy="1143008"/>
        </p:xfrm>
        <a:graphic>
          <a:graphicData uri="http://schemas.openxmlformats.org/presentationml/2006/ole">
            <p:oleObj spid="_x0000_s24579" name="Equation" r:id="rId3" imgW="1625600" imgH="419100" progId="Equation.3">
              <p:embed/>
            </p:oleObj>
          </a:graphicData>
        </a:graphic>
      </p:graphicFrame>
      <p:sp>
        <p:nvSpPr>
          <p:cNvPr id="2458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4581" name="Object 5"/>
          <p:cNvGraphicFramePr>
            <a:graphicFrameLocks noChangeAspect="1"/>
          </p:cNvGraphicFramePr>
          <p:nvPr/>
        </p:nvGraphicFramePr>
        <p:xfrm>
          <a:off x="71406" y="1571612"/>
          <a:ext cx="8921633" cy="1214446"/>
        </p:xfrm>
        <a:graphic>
          <a:graphicData uri="http://schemas.openxmlformats.org/presentationml/2006/ole">
            <p:oleObj spid="_x0000_s24581" name="Equation" r:id="rId4" imgW="3492500" imgH="419100" progId="Equation.3">
              <p:embed/>
            </p:oleObj>
          </a:graphicData>
        </a:graphic>
      </p:graphicFrame>
      <p:sp>
        <p:nvSpPr>
          <p:cNvPr id="2458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4583" name="Object 7"/>
          <p:cNvGraphicFramePr>
            <a:graphicFrameLocks noChangeAspect="1"/>
          </p:cNvGraphicFramePr>
          <p:nvPr/>
        </p:nvGraphicFramePr>
        <p:xfrm>
          <a:off x="428596" y="4143380"/>
          <a:ext cx="8368153" cy="1143008"/>
        </p:xfrm>
        <a:graphic>
          <a:graphicData uri="http://schemas.openxmlformats.org/presentationml/2006/ole">
            <p:oleObj spid="_x0000_s24583" name="Equation" r:id="rId5" imgW="31877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81"/>
                                        </p:tgtEl>
                                        <p:attrNameLst>
                                          <p:attrName>style.visibility</p:attrName>
                                        </p:attrNameLst>
                                      </p:cBhvr>
                                      <p:to>
                                        <p:strVal val="visible"/>
                                      </p:to>
                                    </p:set>
                                    <p:animEffect transition="in" filter="checkerboard(across)">
                                      <p:cBhvr>
                                        <p:cTn id="12" dur="500"/>
                                        <p:tgtEl>
                                          <p:spTgt spid="2458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4583"/>
                                        </p:tgtEl>
                                        <p:attrNameLst>
                                          <p:attrName>style.visibility</p:attrName>
                                        </p:attrNameLst>
                                      </p:cBhvr>
                                      <p:to>
                                        <p:strVal val="visible"/>
                                      </p:to>
                                    </p:set>
                                    <p:animEffect transition="in" filter="checkerboard(across)">
                                      <p:cBhvr>
                                        <p:cTn id="22"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478</Words>
  <Application>Microsoft Office PowerPoint</Application>
  <PresentationFormat>On-screen Show (4:3)</PresentationFormat>
  <Paragraphs>37</Paragraphs>
  <Slides>12</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12</vt:i4>
      </vt:variant>
    </vt:vector>
  </HeadingPairs>
  <TitlesOfParts>
    <vt:vector size="15" baseType="lpstr">
      <vt:lpstr>Office Theme</vt:lpstr>
      <vt:lpstr>Visio</vt:lpstr>
      <vt:lpstr>Microsoft Equation 3.0</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8</cp:revision>
  <dcterms:created xsi:type="dcterms:W3CDTF">2020-07-03T02:01:40Z</dcterms:created>
  <dcterms:modified xsi:type="dcterms:W3CDTF">2020-07-03T02:52:41Z</dcterms:modified>
</cp:coreProperties>
</file>