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Override3.xml" ContentType="application/vnd.openxmlformats-officedocument.themeOverride+xml"/>
  <Override PartName="/ppt/theme/themeOverride4.xml" ContentType="application/vnd.openxmlformats-officedocument.themeOverrid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Override5.xml" ContentType="application/vnd.openxmlformats-officedocument.themeOverride+xml"/>
  <Override PartName="/ppt/theme/themeOverride6.xml" ContentType="application/vnd.openxmlformats-officedocument.themeOverrid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 id="2147483720" r:id="rId4"/>
    <p:sldMasterId id="2147483732" r:id="rId5"/>
    <p:sldMasterId id="2147483744" r:id="rId6"/>
    <p:sldMasterId id="2147483756" r:id="rId7"/>
  </p:sldMasterIdLst>
  <p:sldIdLst>
    <p:sldId id="279" r:id="rId8"/>
    <p:sldId id="278" r:id="rId9"/>
    <p:sldId id="277" r:id="rId10"/>
    <p:sldId id="280" r:id="rId11"/>
    <p:sldId id="276" r:id="rId12"/>
    <p:sldId id="257" r:id="rId13"/>
    <p:sldId id="258" r:id="rId14"/>
    <p:sldId id="272" r:id="rId15"/>
    <p:sldId id="273" r:id="rId16"/>
    <p:sldId id="281" r:id="rId17"/>
    <p:sldId id="261" r:id="rId18"/>
    <p:sldId id="282" r:id="rId19"/>
    <p:sldId id="274" r:id="rId20"/>
    <p:sldId id="275" r:id="rId21"/>
    <p:sldId id="283" r:id="rId22"/>
    <p:sldId id="26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6BA37F-36B1-4934-97AA-E09A398F2E3B}">
          <p14:sldIdLst>
            <p14:sldId id="279"/>
            <p14:sldId id="278"/>
            <p14:sldId id="277"/>
            <p14:sldId id="280"/>
            <p14:sldId id="276"/>
          </p14:sldIdLst>
        </p14:section>
        <p14:section name="Untitled Section" id="{4E7C8858-046D-40FC-96B7-71AF07BBF483}">
          <p14:sldIdLst>
            <p14:sldId id="257"/>
            <p14:sldId id="258"/>
            <p14:sldId id="272"/>
            <p14:sldId id="273"/>
            <p14:sldId id="281"/>
            <p14:sldId id="261"/>
            <p14:sldId id="282"/>
            <p14:sldId id="274"/>
            <p14:sldId id="275"/>
            <p14:sldId id="283"/>
            <p14:sldId id="26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5" d="100"/>
          <a:sy n="55" d="100"/>
        </p:scale>
        <p:origin x="1123"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6/28/2020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870508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6/28/2020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99995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t>6/28/2020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44619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t>6/28/2020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3297915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t>6/28/2020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3485896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t>6/28/2020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2374626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t>6/28/2020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27930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t>6/28/2020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712774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t>6/28/2020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438239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6/28/2020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62080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6/28/2020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183369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6705B2D-7CDA-4218-BD24-223B5DA0B97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545788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76DF776-55A1-4054-9583-C9FD079ED91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245121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5EB2DCF-5A18-4E01-8F7E-6F90CA10FD9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17622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FC3CF19-70E6-4CD2-9A57-D2782325C61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2587399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BEC6EDC-7667-43A9-B1ED-FA88452573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5779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CEB68605-728F-404C-A595-3516C60B5EC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312828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60700C72-9B96-476F-97AD-23913D51216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0312224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41CFD8C8-500E-4E24-8146-FEBA6801BBB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88842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60CB38B-B910-4405-A8EC-52816F24CA2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250531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A1042E3-4CEC-43B6-ADCA-59EC3D1E682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28898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07A44AC-276F-4D14-99BE-3E24B2C3443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876714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94763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49634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0397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76909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13486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76141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28776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8861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935307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90992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00619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82"/>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82"/>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4"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0642914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6778498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7"/>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7"/>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4"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4"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516878595"/>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1030178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8235792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2604231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2428333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7"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3"/>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0241412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3"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456516867"/>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4754028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71"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6"/>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5019927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8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8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3"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65165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185813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3"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3"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2388191263"/>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8887331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41625010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205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36606761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6"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3"/>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42699541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2"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3041668122"/>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682937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70"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7367587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76"/>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76"/>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1"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6850129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4896990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1"/>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1"/>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1"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1"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3226757750"/>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43727625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1185743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8114009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19800465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4"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2"/>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678803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0"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2809916322"/>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7682399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68"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07387605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6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534304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09579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38"/>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470733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447016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9"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068301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2250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927904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8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352851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513729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77499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76"/>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7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5640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t>6/28/2020</a:t>
            </a:fld>
            <a:endParaRPr lang="en-US"/>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t>‹#›</a:t>
            </a:fld>
            <a:endParaRPr lang="en-US"/>
          </a:p>
        </p:txBody>
      </p:sp>
    </p:spTree>
    <p:extLst>
      <p:ext uri="{BB962C8B-B14F-4D97-AF65-F5344CB8AC3E}">
        <p14:creationId xmlns:p14="http://schemas.microsoft.com/office/powerpoint/2010/main" val="35849803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6"/>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A55C56C-5993-4D9F-BF47-465C7F13BFC4}"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extLst>
      <p:ext uri="{BB962C8B-B14F-4D97-AF65-F5344CB8AC3E}">
        <p14:creationId xmlns:p14="http://schemas.microsoft.com/office/powerpoint/2010/main" val="235369327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78555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3" y="6356357"/>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7"/>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7"/>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14343196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2" y="6356355"/>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5"/>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5"/>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223668594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0" y="6356351"/>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1"/>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1"/>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389333559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8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solidFill>
                  <a:prstClr val="black">
                    <a:tint val="75000"/>
                  </a:prstClr>
                </a:solidFill>
              </a:rPr>
              <a:pPr/>
              <a:t>6/28/2020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8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8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192239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399" y="990600"/>
            <a:ext cx="2378363" cy="7943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smtClean="0">
                <a:solidFill>
                  <a:prstClr val="black"/>
                </a:solidFill>
              </a:rPr>
              <a:t>Bài</a:t>
            </a:r>
            <a:r>
              <a:rPr lang="en-US" sz="2400" b="1" i="1" dirty="0" smtClean="0">
                <a:solidFill>
                  <a:prstClr val="black"/>
                </a:solidFill>
              </a:rPr>
              <a:t> 21</a:t>
            </a:r>
            <a:endParaRPr lang="en-US" sz="2400" b="1" i="1" dirty="0">
              <a:solidFill>
                <a:prstClr val="black"/>
              </a:solidFill>
            </a:endParaRPr>
          </a:p>
        </p:txBody>
      </p:sp>
      <p:sp>
        <p:nvSpPr>
          <p:cNvPr id="6" name="Rectangle 5"/>
          <p:cNvSpPr/>
          <p:nvPr/>
        </p:nvSpPr>
        <p:spPr>
          <a:xfrm>
            <a:off x="6248400" y="3810000"/>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1" dirty="0" smtClean="0">
                <a:solidFill>
                  <a:prstClr val="black"/>
                </a:solidFill>
              </a:rPr>
              <a:t>Nam Cao</a:t>
            </a:r>
            <a:endParaRPr lang="en-US" sz="3200" b="1" i="1" dirty="0">
              <a:solidFill>
                <a:prstClr val="black"/>
              </a:solidFill>
            </a:endParaRPr>
          </a:p>
        </p:txBody>
      </p:sp>
      <p:sp>
        <p:nvSpPr>
          <p:cNvPr id="7" name="Rectangle 6"/>
          <p:cNvSpPr/>
          <p:nvPr/>
        </p:nvSpPr>
        <p:spPr>
          <a:xfrm>
            <a:off x="1219200" y="1828800"/>
            <a:ext cx="6781800" cy="1862048"/>
          </a:xfrm>
          <a:prstGeom prst="rect">
            <a:avLst/>
          </a:prstGeom>
          <a:noFill/>
        </p:spPr>
        <p:txBody>
          <a:bodyPr wrap="square" lIns="91440" tIns="45720" rIns="91440" bIns="45720">
            <a:spAutoFit/>
          </a:bodyPr>
          <a:lstStyle/>
          <a:p>
            <a:pPr algn="ctr"/>
            <a:r>
              <a:rPr lang="en-US" sz="11500" b="1" dirty="0" err="1" smtClean="0">
                <a:ln w="17780" cmpd="sng">
                  <a:solidFill>
                    <a:srgbClr val="FFFFFF"/>
                  </a:solidFill>
                  <a:prstDash val="solid"/>
                  <a:miter lim="800000"/>
                </a:ln>
                <a:solidFill>
                  <a:srgbClr val="FF0000"/>
                </a:solidFill>
              </a:rPr>
              <a:t>Chí</a:t>
            </a:r>
            <a:r>
              <a:rPr lang="en-US" sz="11500" b="1" dirty="0" smtClean="0">
                <a:ln w="17780" cmpd="sng">
                  <a:solidFill>
                    <a:srgbClr val="FFFFFF"/>
                  </a:solidFill>
                  <a:prstDash val="solid"/>
                  <a:miter lim="800000"/>
                </a:ln>
                <a:solidFill>
                  <a:srgbClr val="FF0000"/>
                </a:solidFill>
              </a:rPr>
              <a:t> </a:t>
            </a:r>
            <a:r>
              <a:rPr lang="en-US" sz="11500" b="1" dirty="0" err="1" smtClean="0">
                <a:ln w="17780" cmpd="sng">
                  <a:solidFill>
                    <a:srgbClr val="FFFFFF"/>
                  </a:solidFill>
                  <a:prstDash val="solid"/>
                  <a:miter lim="800000"/>
                </a:ln>
                <a:solidFill>
                  <a:srgbClr val="FF0000"/>
                </a:solidFill>
              </a:rPr>
              <a:t>Phèo</a:t>
            </a:r>
            <a:endParaRPr lang="en-US" sz="11500" b="1" dirty="0">
              <a:ln w="17780" cmpd="sng">
                <a:solidFill>
                  <a:srgbClr val="FFFFFF"/>
                </a:solidFill>
                <a:prstDash val="solid"/>
                <a:miter lim="800000"/>
              </a:ln>
              <a:solidFill>
                <a:srgbClr val="FF0000"/>
              </a:solidFill>
            </a:endParaRPr>
          </a:p>
        </p:txBody>
      </p:sp>
    </p:spTree>
    <p:extLst>
      <p:ext uri="{BB962C8B-B14F-4D97-AF65-F5344CB8AC3E}">
        <p14:creationId xmlns:p14="http://schemas.microsoft.com/office/powerpoint/2010/main" val="4289205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18525639554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1242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nam-cao-chi-phe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0"/>
            <a:ext cx="3048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hi_phe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0"/>
            <a:ext cx="2743200" cy="3429000"/>
          </a:xfrm>
          <a:prstGeom prst="rect">
            <a:avLst/>
          </a:prstGeom>
          <a:noFill/>
          <a:extLst>
            <a:ext uri="{909E8E84-426E-40DD-AFC4-6F175D3DCCD1}">
              <a14:hiddenFill xmlns:a14="http://schemas.microsoft.com/office/drawing/2010/main">
                <a:solidFill>
                  <a:srgbClr val="FFFFFF"/>
                </a:solidFill>
              </a14:hiddenFill>
            </a:ext>
          </a:extLst>
        </p:spPr>
      </p:pic>
      <p:sp>
        <p:nvSpPr>
          <p:cNvPr id="10" name="WordArt 47"/>
          <p:cNvSpPr>
            <a:spLocks noChangeArrowheads="1" noChangeShapeType="1" noTextEdit="1"/>
          </p:cNvSpPr>
          <p:nvPr/>
        </p:nvSpPr>
        <p:spPr bwMode="auto">
          <a:xfrm>
            <a:off x="2133600" y="609600"/>
            <a:ext cx="5638800" cy="20574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sz="3600" b="1" kern="10" smtClean="0">
                <a:ln w="9525">
                  <a:solidFill>
                    <a:srgbClr val="000080"/>
                  </a:solidFill>
                  <a:round/>
                  <a:headEnd/>
                  <a:tailEnd/>
                </a:ln>
                <a:solidFill>
                  <a:srgbClr val="993366"/>
                </a:solidFill>
                <a:effectLst>
                  <a:outerShdw dist="45791" dir="2021404" algn="ctr" rotWithShape="0">
                    <a:srgbClr val="B2B2B2">
                      <a:alpha val="79999"/>
                    </a:srgbClr>
                  </a:outerShdw>
                </a:effectLst>
                <a:latin typeface="Times New Roman"/>
                <a:cs typeface="Times New Roman"/>
              </a:rPr>
              <a:t>CHÍ PHÈO</a:t>
            </a:r>
          </a:p>
        </p:txBody>
      </p:sp>
      <p:pic>
        <p:nvPicPr>
          <p:cNvPr id="3086" name="Picture 14" descr="aV1fiaC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3429000"/>
            <a:ext cx="27432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Nam-Ca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3429000"/>
            <a:ext cx="30861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mzi"/>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3429000"/>
            <a:ext cx="3276600" cy="3429000"/>
          </a:xfrm>
          <a:prstGeom prst="rect">
            <a:avLst/>
          </a:prstGeom>
          <a:noFill/>
          <a:extLst>
            <a:ext uri="{909E8E84-426E-40DD-AFC4-6F175D3DCCD1}">
              <a14:hiddenFill xmlns:a14="http://schemas.microsoft.com/office/drawing/2010/main">
                <a:solidFill>
                  <a:srgbClr val="FFFFFF"/>
                </a:solidFill>
              </a14:hiddenFill>
            </a:ext>
          </a:extLst>
        </p:spPr>
      </p:pic>
      <p:sp>
        <p:nvSpPr>
          <p:cNvPr id="3089" name="WordArt 17"/>
          <p:cNvSpPr>
            <a:spLocks noChangeArrowheads="1" noChangeShapeType="1" noTextEdit="1"/>
          </p:cNvSpPr>
          <p:nvPr/>
        </p:nvSpPr>
        <p:spPr bwMode="auto">
          <a:xfrm>
            <a:off x="2895600" y="2819400"/>
            <a:ext cx="3962400" cy="609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sz="3600" b="1" kern="10" smtClean="0">
                <a:ln w="9525">
                  <a:solidFill>
                    <a:srgbClr val="FF0000"/>
                  </a:solidFill>
                  <a:round/>
                  <a:headEnd/>
                  <a:tailEnd/>
                </a:ln>
                <a:solidFill>
                  <a:srgbClr val="800080"/>
                </a:solidFill>
                <a:latin typeface="Times New Roman"/>
                <a:cs typeface="Times New Roman"/>
              </a:rPr>
              <a:t>PHẦN MỘT. TÁC GIẢ</a:t>
            </a:r>
          </a:p>
        </p:txBody>
      </p:sp>
    </p:spTree>
    <p:extLst>
      <p:ext uri="{BB962C8B-B14F-4D97-AF65-F5344CB8AC3E}">
        <p14:creationId xmlns:p14="http://schemas.microsoft.com/office/powerpoint/2010/main" val="2901705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ipe(down)">
                                      <p:cBhvr>
                                        <p:cTn id="7" dur="580">
                                          <p:stCondLst>
                                            <p:cond delay="0"/>
                                          </p:stCondLst>
                                        </p:cTn>
                                        <p:tgtEl>
                                          <p:spTgt spid="3076"/>
                                        </p:tgtEl>
                                      </p:cBhvr>
                                    </p:animEffect>
                                    <p:anim calcmode="lin" valueType="num">
                                      <p:cBhvr>
                                        <p:cTn id="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6"/>
                                        </p:tgtEl>
                                      </p:cBhvr>
                                      <p:to x="100000" y="60000"/>
                                    </p:animScale>
                                    <p:animScale>
                                      <p:cBhvr>
                                        <p:cTn id="14" dur="166" decel="50000">
                                          <p:stCondLst>
                                            <p:cond delay="676"/>
                                          </p:stCondLst>
                                        </p:cTn>
                                        <p:tgtEl>
                                          <p:spTgt spid="3076"/>
                                        </p:tgtEl>
                                      </p:cBhvr>
                                      <p:to x="100000" y="100000"/>
                                    </p:animScale>
                                    <p:animScale>
                                      <p:cBhvr>
                                        <p:cTn id="15" dur="26">
                                          <p:stCondLst>
                                            <p:cond delay="1312"/>
                                          </p:stCondLst>
                                        </p:cTn>
                                        <p:tgtEl>
                                          <p:spTgt spid="3076"/>
                                        </p:tgtEl>
                                      </p:cBhvr>
                                      <p:to x="100000" y="80000"/>
                                    </p:animScale>
                                    <p:animScale>
                                      <p:cBhvr>
                                        <p:cTn id="16" dur="166" decel="50000">
                                          <p:stCondLst>
                                            <p:cond delay="1338"/>
                                          </p:stCondLst>
                                        </p:cTn>
                                        <p:tgtEl>
                                          <p:spTgt spid="3076"/>
                                        </p:tgtEl>
                                      </p:cBhvr>
                                      <p:to x="100000" y="100000"/>
                                    </p:animScale>
                                    <p:animScale>
                                      <p:cBhvr>
                                        <p:cTn id="17" dur="26">
                                          <p:stCondLst>
                                            <p:cond delay="1642"/>
                                          </p:stCondLst>
                                        </p:cTn>
                                        <p:tgtEl>
                                          <p:spTgt spid="3076"/>
                                        </p:tgtEl>
                                      </p:cBhvr>
                                      <p:to x="100000" y="90000"/>
                                    </p:animScale>
                                    <p:animScale>
                                      <p:cBhvr>
                                        <p:cTn id="18" dur="166" decel="50000">
                                          <p:stCondLst>
                                            <p:cond delay="1668"/>
                                          </p:stCondLst>
                                        </p:cTn>
                                        <p:tgtEl>
                                          <p:spTgt spid="3076"/>
                                        </p:tgtEl>
                                      </p:cBhvr>
                                      <p:to x="100000" y="100000"/>
                                    </p:animScale>
                                    <p:animScale>
                                      <p:cBhvr>
                                        <p:cTn id="19" dur="26">
                                          <p:stCondLst>
                                            <p:cond delay="1808"/>
                                          </p:stCondLst>
                                        </p:cTn>
                                        <p:tgtEl>
                                          <p:spTgt spid="3076"/>
                                        </p:tgtEl>
                                      </p:cBhvr>
                                      <p:to x="100000" y="95000"/>
                                    </p:animScale>
                                    <p:animScale>
                                      <p:cBhvr>
                                        <p:cTn id="20" dur="166" decel="50000">
                                          <p:stCondLst>
                                            <p:cond delay="1834"/>
                                          </p:stCondLst>
                                        </p:cTn>
                                        <p:tgtEl>
                                          <p:spTgt spid="3076"/>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xit" presetSubtype="16" fill="hold" nodeType="clickEffect">
                                  <p:stCondLst>
                                    <p:cond delay="0"/>
                                  </p:stCondLst>
                                  <p:childTnLst>
                                    <p:animEffect transition="out" filter="diamond(in)">
                                      <p:cBhvr>
                                        <p:cTn id="24" dur="2000"/>
                                        <p:tgtEl>
                                          <p:spTgt spid="3076"/>
                                        </p:tgtEl>
                                      </p:cBhvr>
                                    </p:animEffect>
                                    <p:set>
                                      <p:cBhvr>
                                        <p:cTn id="25" dur="1" fill="hold">
                                          <p:stCondLst>
                                            <p:cond delay="1999"/>
                                          </p:stCondLst>
                                        </p:cTn>
                                        <p:tgtEl>
                                          <p:spTgt spid="307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3077"/>
                                        </p:tgtEl>
                                        <p:attrNameLst>
                                          <p:attrName>style.visibility</p:attrName>
                                        </p:attrNameLst>
                                      </p:cBhvr>
                                      <p:to>
                                        <p:strVal val="visible"/>
                                      </p:to>
                                    </p:set>
                                    <p:animEffect transition="in" filter="blinds(horizontal)">
                                      <p:cBhvr>
                                        <p:cTn id="30" dur="500"/>
                                        <p:tgtEl>
                                          <p:spTgt spid="307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 presetClass="exit" presetSubtype="16" fill="hold" nodeType="clickEffect">
                                  <p:stCondLst>
                                    <p:cond delay="0"/>
                                  </p:stCondLst>
                                  <p:childTnLst>
                                    <p:animEffect transition="out" filter="box(in)">
                                      <p:cBhvr>
                                        <p:cTn id="34" dur="500"/>
                                        <p:tgtEl>
                                          <p:spTgt spid="3077"/>
                                        </p:tgtEl>
                                      </p:cBhvr>
                                    </p:animEffect>
                                    <p:set>
                                      <p:cBhvr>
                                        <p:cTn id="35" dur="1" fill="hold">
                                          <p:stCondLst>
                                            <p:cond delay="499"/>
                                          </p:stCondLst>
                                        </p:cTn>
                                        <p:tgtEl>
                                          <p:spTgt spid="3077"/>
                                        </p:tgtEl>
                                        <p:attrNameLst>
                                          <p:attrName>style.visibility</p:attrName>
                                        </p:attrNameLst>
                                      </p:cBhvr>
                                      <p:to>
                                        <p:strVal val="hidden"/>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54" presetClass="entr" presetSubtype="0" accel="100000" fill="hold" nodeType="clickEffect">
                                  <p:stCondLst>
                                    <p:cond delay="0"/>
                                  </p:stCondLst>
                                  <p:childTnLst>
                                    <p:set>
                                      <p:cBhvr>
                                        <p:cTn id="39" dur="1" fill="hold">
                                          <p:stCondLst>
                                            <p:cond delay="0"/>
                                          </p:stCondLst>
                                        </p:cTn>
                                        <p:tgtEl>
                                          <p:spTgt spid="3078"/>
                                        </p:tgtEl>
                                        <p:attrNameLst>
                                          <p:attrName>style.visibility</p:attrName>
                                        </p:attrNameLst>
                                      </p:cBhvr>
                                      <p:to>
                                        <p:strVal val="visible"/>
                                      </p:to>
                                    </p:set>
                                    <p:anim calcmode="lin" valueType="num">
                                      <p:cBhvr>
                                        <p:cTn id="40" dur="500" fill="hold"/>
                                        <p:tgtEl>
                                          <p:spTgt spid="3078"/>
                                        </p:tgtEl>
                                        <p:attrNameLst>
                                          <p:attrName>ppt_w</p:attrName>
                                        </p:attrNameLst>
                                      </p:cBhvr>
                                      <p:tavLst>
                                        <p:tav tm="0">
                                          <p:val>
                                            <p:strVal val="#ppt_w*0.05"/>
                                          </p:val>
                                        </p:tav>
                                        <p:tav tm="100000">
                                          <p:val>
                                            <p:strVal val="#ppt_w"/>
                                          </p:val>
                                        </p:tav>
                                      </p:tavLst>
                                    </p:anim>
                                    <p:anim calcmode="lin" valueType="num">
                                      <p:cBhvr>
                                        <p:cTn id="41" dur="500" fill="hold"/>
                                        <p:tgtEl>
                                          <p:spTgt spid="3078"/>
                                        </p:tgtEl>
                                        <p:attrNameLst>
                                          <p:attrName>ppt_h</p:attrName>
                                        </p:attrNameLst>
                                      </p:cBhvr>
                                      <p:tavLst>
                                        <p:tav tm="0">
                                          <p:val>
                                            <p:strVal val="#ppt_h"/>
                                          </p:val>
                                        </p:tav>
                                        <p:tav tm="100000">
                                          <p:val>
                                            <p:strVal val="#ppt_h"/>
                                          </p:val>
                                        </p:tav>
                                      </p:tavLst>
                                    </p:anim>
                                    <p:anim calcmode="lin" valueType="num">
                                      <p:cBhvr>
                                        <p:cTn id="42" dur="500" fill="hold"/>
                                        <p:tgtEl>
                                          <p:spTgt spid="3078"/>
                                        </p:tgtEl>
                                        <p:attrNameLst>
                                          <p:attrName>ppt_x</p:attrName>
                                        </p:attrNameLst>
                                      </p:cBhvr>
                                      <p:tavLst>
                                        <p:tav tm="0">
                                          <p:val>
                                            <p:strVal val="#ppt_x-.2"/>
                                          </p:val>
                                        </p:tav>
                                        <p:tav tm="100000">
                                          <p:val>
                                            <p:strVal val="#ppt_x"/>
                                          </p:val>
                                        </p:tav>
                                      </p:tavLst>
                                    </p:anim>
                                    <p:anim calcmode="lin" valueType="num">
                                      <p:cBhvr>
                                        <p:cTn id="43" dur="500" fill="hold"/>
                                        <p:tgtEl>
                                          <p:spTgt spid="3078"/>
                                        </p:tgtEl>
                                        <p:attrNameLst>
                                          <p:attrName>ppt_y</p:attrName>
                                        </p:attrNameLst>
                                      </p:cBhvr>
                                      <p:tavLst>
                                        <p:tav tm="0">
                                          <p:val>
                                            <p:strVal val="#ppt_y"/>
                                          </p:val>
                                        </p:tav>
                                        <p:tav tm="100000">
                                          <p:val>
                                            <p:strVal val="#ppt_y"/>
                                          </p:val>
                                        </p:tav>
                                      </p:tavLst>
                                    </p:anim>
                                    <p:animEffect transition="in" filter="fade">
                                      <p:cBhvr>
                                        <p:cTn id="44" dur="500"/>
                                        <p:tgtEl>
                                          <p:spTgt spid="3078"/>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48" presetClass="exit" presetSubtype="0" decel="50000" fill="hold" nodeType="clickEffect">
                                  <p:stCondLst>
                                    <p:cond delay="0"/>
                                  </p:stCondLst>
                                  <p:childTnLst>
                                    <p:anim calcmode="lin" valueType="num">
                                      <p:cBhvr>
                                        <p:cTn id="48" dur="1000"/>
                                        <p:tgtEl>
                                          <p:spTgt spid="3078"/>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49" dur="1000"/>
                                        <p:tgtEl>
                                          <p:spTgt spid="3078"/>
                                        </p:tgtEl>
                                        <p:attrNameLst>
                                          <p:attrName>ppt_x</p:attrName>
                                        </p:attrNameLst>
                                      </p:cBhvr>
                                      <p:tavLst>
                                        <p:tav tm="0">
                                          <p:val>
                                            <p:strVal val="ppt_x"/>
                                          </p:val>
                                        </p:tav>
                                        <p:tav tm="50000">
                                          <p:val>
                                            <p:fltVal val="0.95"/>
                                          </p:val>
                                        </p:tav>
                                        <p:tav tm="100000">
                                          <p:val>
                                            <p:fltVal val="-1"/>
                                          </p:val>
                                        </p:tav>
                                      </p:tavLst>
                                    </p:anim>
                                    <p:anim calcmode="lin" valueType="num">
                                      <p:cBhvr>
                                        <p:cTn id="50" dur="1000"/>
                                        <p:tgtEl>
                                          <p:spTgt spid="3078"/>
                                        </p:tgtEl>
                                        <p:attrNameLst>
                                          <p:attrName>ppt_y</p:attrName>
                                        </p:attrNameLst>
                                      </p:cBhvr>
                                      <p:tavLst>
                                        <p:tav tm="0">
                                          <p:val>
                                            <p:strVal val="ppt_y"/>
                                          </p:val>
                                        </p:tav>
                                        <p:tav tm="100000">
                                          <p:val>
                                            <p:strVal val="ppt_y"/>
                                          </p:val>
                                        </p:tav>
                                      </p:tavLst>
                                    </p:anim>
                                    <p:animEffect transition="out" filter="fade">
                                      <p:cBhvr>
                                        <p:cTn id="51" dur="1000"/>
                                        <p:tgtEl>
                                          <p:spTgt spid="3078"/>
                                        </p:tgtEl>
                                      </p:cBhvr>
                                    </p:animEffect>
                                    <p:set>
                                      <p:cBhvr>
                                        <p:cTn id="52" dur="1" fill="hold">
                                          <p:stCondLst>
                                            <p:cond delay="999"/>
                                          </p:stCondLst>
                                        </p:cTn>
                                        <p:tgtEl>
                                          <p:spTgt spid="3078"/>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checkerboard(across)">
                                      <p:cBhvr>
                                        <p:cTn id="57" dur="500"/>
                                        <p:tgtEl>
                                          <p:spTgt spid="1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9" presetClass="entr" presetSubtype="0" accel="100000" fill="hold" nodeType="clickEffect">
                                  <p:stCondLst>
                                    <p:cond delay="0"/>
                                  </p:stCondLst>
                                  <p:childTnLst>
                                    <p:set>
                                      <p:cBhvr>
                                        <p:cTn id="61" dur="1" fill="hold">
                                          <p:stCondLst>
                                            <p:cond delay="0"/>
                                          </p:stCondLst>
                                        </p:cTn>
                                        <p:tgtEl>
                                          <p:spTgt spid="3086"/>
                                        </p:tgtEl>
                                        <p:attrNameLst>
                                          <p:attrName>style.visibility</p:attrName>
                                        </p:attrNameLst>
                                      </p:cBhvr>
                                      <p:to>
                                        <p:strVal val="visible"/>
                                      </p:to>
                                    </p:set>
                                    <p:anim calcmode="lin" valueType="num">
                                      <p:cBhvr>
                                        <p:cTn id="62" dur="500" fill="hold"/>
                                        <p:tgtEl>
                                          <p:spTgt spid="3086"/>
                                        </p:tgtEl>
                                        <p:attrNameLst>
                                          <p:attrName>ppt_h</p:attrName>
                                        </p:attrNameLst>
                                      </p:cBhvr>
                                      <p:tavLst>
                                        <p:tav tm="0">
                                          <p:val>
                                            <p:strVal val="#ppt_h/20"/>
                                          </p:val>
                                        </p:tav>
                                        <p:tav tm="50000">
                                          <p:val>
                                            <p:strVal val="#ppt_h/20"/>
                                          </p:val>
                                        </p:tav>
                                        <p:tav tm="100000">
                                          <p:val>
                                            <p:strVal val="#ppt_h"/>
                                          </p:val>
                                        </p:tav>
                                      </p:tavLst>
                                    </p:anim>
                                    <p:anim calcmode="lin" valueType="num">
                                      <p:cBhvr>
                                        <p:cTn id="63" dur="500" fill="hold"/>
                                        <p:tgtEl>
                                          <p:spTgt spid="3086"/>
                                        </p:tgtEl>
                                        <p:attrNameLst>
                                          <p:attrName>ppt_w</p:attrName>
                                        </p:attrNameLst>
                                      </p:cBhvr>
                                      <p:tavLst>
                                        <p:tav tm="0">
                                          <p:val>
                                            <p:strVal val="#ppt_w+.3"/>
                                          </p:val>
                                        </p:tav>
                                        <p:tav tm="50000">
                                          <p:val>
                                            <p:strVal val="#ppt_w+.3"/>
                                          </p:val>
                                        </p:tav>
                                        <p:tav tm="100000">
                                          <p:val>
                                            <p:strVal val="#ppt_w"/>
                                          </p:val>
                                        </p:tav>
                                      </p:tavLst>
                                    </p:anim>
                                    <p:anim calcmode="lin" valueType="num">
                                      <p:cBhvr>
                                        <p:cTn id="64" dur="500" fill="hold"/>
                                        <p:tgtEl>
                                          <p:spTgt spid="3086"/>
                                        </p:tgtEl>
                                        <p:attrNameLst>
                                          <p:attrName>ppt_x</p:attrName>
                                        </p:attrNameLst>
                                      </p:cBhvr>
                                      <p:tavLst>
                                        <p:tav tm="0">
                                          <p:val>
                                            <p:strVal val="#ppt_x-.3"/>
                                          </p:val>
                                        </p:tav>
                                        <p:tav tm="50000">
                                          <p:val>
                                            <p:strVal val="#ppt_x"/>
                                          </p:val>
                                        </p:tav>
                                        <p:tav tm="100000">
                                          <p:val>
                                            <p:strVal val="#ppt_x"/>
                                          </p:val>
                                        </p:tav>
                                      </p:tavLst>
                                    </p:anim>
                                    <p:anim calcmode="lin" valueType="num">
                                      <p:cBhvr>
                                        <p:cTn id="65" dur="500" fill="hold"/>
                                        <p:tgtEl>
                                          <p:spTgt spid="3086"/>
                                        </p:tgtEl>
                                        <p:attrNameLst>
                                          <p:attrName>ppt_y</p:attrName>
                                        </p:attrNameLst>
                                      </p:cBhvr>
                                      <p:tavLst>
                                        <p:tav tm="0">
                                          <p:val>
                                            <p:strVal val="#ppt_y"/>
                                          </p:val>
                                        </p:tav>
                                        <p:tav tm="100000">
                                          <p:val>
                                            <p:strVal val="#ppt_y"/>
                                          </p:val>
                                        </p:tav>
                                      </p:tavLst>
                                    </p:anim>
                                  </p:childTnLst>
                                </p:cTn>
                              </p:par>
                              <p:par>
                                <p:cTn id="66" presetID="39" presetClass="entr" presetSubtype="0" accel="100000" fill="hold" nodeType="withEffect">
                                  <p:stCondLst>
                                    <p:cond delay="0"/>
                                  </p:stCondLst>
                                  <p:childTnLst>
                                    <p:set>
                                      <p:cBhvr>
                                        <p:cTn id="67" dur="1" fill="hold">
                                          <p:stCondLst>
                                            <p:cond delay="0"/>
                                          </p:stCondLst>
                                        </p:cTn>
                                        <p:tgtEl>
                                          <p:spTgt spid="3087"/>
                                        </p:tgtEl>
                                        <p:attrNameLst>
                                          <p:attrName>style.visibility</p:attrName>
                                        </p:attrNameLst>
                                      </p:cBhvr>
                                      <p:to>
                                        <p:strVal val="visible"/>
                                      </p:to>
                                    </p:set>
                                    <p:anim calcmode="lin" valueType="num">
                                      <p:cBhvr>
                                        <p:cTn id="68" dur="500" fill="hold"/>
                                        <p:tgtEl>
                                          <p:spTgt spid="3087"/>
                                        </p:tgtEl>
                                        <p:attrNameLst>
                                          <p:attrName>ppt_h</p:attrName>
                                        </p:attrNameLst>
                                      </p:cBhvr>
                                      <p:tavLst>
                                        <p:tav tm="0">
                                          <p:val>
                                            <p:strVal val="#ppt_h/20"/>
                                          </p:val>
                                        </p:tav>
                                        <p:tav tm="50000">
                                          <p:val>
                                            <p:strVal val="#ppt_h/20"/>
                                          </p:val>
                                        </p:tav>
                                        <p:tav tm="100000">
                                          <p:val>
                                            <p:strVal val="#ppt_h"/>
                                          </p:val>
                                        </p:tav>
                                      </p:tavLst>
                                    </p:anim>
                                    <p:anim calcmode="lin" valueType="num">
                                      <p:cBhvr>
                                        <p:cTn id="69" dur="500" fill="hold"/>
                                        <p:tgtEl>
                                          <p:spTgt spid="3087"/>
                                        </p:tgtEl>
                                        <p:attrNameLst>
                                          <p:attrName>ppt_w</p:attrName>
                                        </p:attrNameLst>
                                      </p:cBhvr>
                                      <p:tavLst>
                                        <p:tav tm="0">
                                          <p:val>
                                            <p:strVal val="#ppt_w+.3"/>
                                          </p:val>
                                        </p:tav>
                                        <p:tav tm="50000">
                                          <p:val>
                                            <p:strVal val="#ppt_w+.3"/>
                                          </p:val>
                                        </p:tav>
                                        <p:tav tm="100000">
                                          <p:val>
                                            <p:strVal val="#ppt_w"/>
                                          </p:val>
                                        </p:tav>
                                      </p:tavLst>
                                    </p:anim>
                                    <p:anim calcmode="lin" valueType="num">
                                      <p:cBhvr>
                                        <p:cTn id="70" dur="500" fill="hold"/>
                                        <p:tgtEl>
                                          <p:spTgt spid="3087"/>
                                        </p:tgtEl>
                                        <p:attrNameLst>
                                          <p:attrName>ppt_x</p:attrName>
                                        </p:attrNameLst>
                                      </p:cBhvr>
                                      <p:tavLst>
                                        <p:tav tm="0">
                                          <p:val>
                                            <p:strVal val="#ppt_x-.3"/>
                                          </p:val>
                                        </p:tav>
                                        <p:tav tm="50000">
                                          <p:val>
                                            <p:strVal val="#ppt_x"/>
                                          </p:val>
                                        </p:tav>
                                        <p:tav tm="100000">
                                          <p:val>
                                            <p:strVal val="#ppt_x"/>
                                          </p:val>
                                        </p:tav>
                                      </p:tavLst>
                                    </p:anim>
                                    <p:anim calcmode="lin" valueType="num">
                                      <p:cBhvr>
                                        <p:cTn id="71" dur="500" fill="hold"/>
                                        <p:tgtEl>
                                          <p:spTgt spid="3087"/>
                                        </p:tgtEl>
                                        <p:attrNameLst>
                                          <p:attrName>ppt_y</p:attrName>
                                        </p:attrNameLst>
                                      </p:cBhvr>
                                      <p:tavLst>
                                        <p:tav tm="0">
                                          <p:val>
                                            <p:strVal val="#ppt_y"/>
                                          </p:val>
                                        </p:tav>
                                        <p:tav tm="100000">
                                          <p:val>
                                            <p:strVal val="#ppt_y"/>
                                          </p:val>
                                        </p:tav>
                                      </p:tavLst>
                                    </p:anim>
                                  </p:childTnLst>
                                </p:cTn>
                              </p:par>
                              <p:par>
                                <p:cTn id="72" presetID="39" presetClass="entr" presetSubtype="0" accel="100000" fill="hold" nodeType="withEffect">
                                  <p:stCondLst>
                                    <p:cond delay="0"/>
                                  </p:stCondLst>
                                  <p:childTnLst>
                                    <p:set>
                                      <p:cBhvr>
                                        <p:cTn id="73" dur="1" fill="hold">
                                          <p:stCondLst>
                                            <p:cond delay="0"/>
                                          </p:stCondLst>
                                        </p:cTn>
                                        <p:tgtEl>
                                          <p:spTgt spid="3088"/>
                                        </p:tgtEl>
                                        <p:attrNameLst>
                                          <p:attrName>style.visibility</p:attrName>
                                        </p:attrNameLst>
                                      </p:cBhvr>
                                      <p:to>
                                        <p:strVal val="visible"/>
                                      </p:to>
                                    </p:set>
                                    <p:anim calcmode="lin" valueType="num">
                                      <p:cBhvr>
                                        <p:cTn id="74" dur="500" fill="hold"/>
                                        <p:tgtEl>
                                          <p:spTgt spid="3088"/>
                                        </p:tgtEl>
                                        <p:attrNameLst>
                                          <p:attrName>ppt_h</p:attrName>
                                        </p:attrNameLst>
                                      </p:cBhvr>
                                      <p:tavLst>
                                        <p:tav tm="0">
                                          <p:val>
                                            <p:strVal val="#ppt_h/20"/>
                                          </p:val>
                                        </p:tav>
                                        <p:tav tm="50000">
                                          <p:val>
                                            <p:strVal val="#ppt_h/20"/>
                                          </p:val>
                                        </p:tav>
                                        <p:tav tm="100000">
                                          <p:val>
                                            <p:strVal val="#ppt_h"/>
                                          </p:val>
                                        </p:tav>
                                      </p:tavLst>
                                    </p:anim>
                                    <p:anim calcmode="lin" valueType="num">
                                      <p:cBhvr>
                                        <p:cTn id="75" dur="500" fill="hold"/>
                                        <p:tgtEl>
                                          <p:spTgt spid="3088"/>
                                        </p:tgtEl>
                                        <p:attrNameLst>
                                          <p:attrName>ppt_w</p:attrName>
                                        </p:attrNameLst>
                                      </p:cBhvr>
                                      <p:tavLst>
                                        <p:tav tm="0">
                                          <p:val>
                                            <p:strVal val="#ppt_w+.3"/>
                                          </p:val>
                                        </p:tav>
                                        <p:tav tm="50000">
                                          <p:val>
                                            <p:strVal val="#ppt_w+.3"/>
                                          </p:val>
                                        </p:tav>
                                        <p:tav tm="100000">
                                          <p:val>
                                            <p:strVal val="#ppt_w"/>
                                          </p:val>
                                        </p:tav>
                                      </p:tavLst>
                                    </p:anim>
                                    <p:anim calcmode="lin" valueType="num">
                                      <p:cBhvr>
                                        <p:cTn id="76" dur="500" fill="hold"/>
                                        <p:tgtEl>
                                          <p:spTgt spid="3088"/>
                                        </p:tgtEl>
                                        <p:attrNameLst>
                                          <p:attrName>ppt_x</p:attrName>
                                        </p:attrNameLst>
                                      </p:cBhvr>
                                      <p:tavLst>
                                        <p:tav tm="0">
                                          <p:val>
                                            <p:strVal val="#ppt_x-.3"/>
                                          </p:val>
                                        </p:tav>
                                        <p:tav tm="50000">
                                          <p:val>
                                            <p:strVal val="#ppt_x"/>
                                          </p:val>
                                        </p:tav>
                                        <p:tav tm="100000">
                                          <p:val>
                                            <p:strVal val="#ppt_x"/>
                                          </p:val>
                                        </p:tav>
                                      </p:tavLst>
                                    </p:anim>
                                    <p:anim calcmode="lin" valueType="num">
                                      <p:cBhvr>
                                        <p:cTn id="77" dur="500" fill="hold"/>
                                        <p:tgtEl>
                                          <p:spTgt spid="3088"/>
                                        </p:tgtEl>
                                        <p:attrNameLst>
                                          <p:attrName>ppt_y</p:attrName>
                                        </p:attrNameLst>
                                      </p:cBhvr>
                                      <p:tavLst>
                                        <p:tav tm="0">
                                          <p:val>
                                            <p:strVal val="#ppt_y"/>
                                          </p:val>
                                        </p:tav>
                                        <p:tav tm="100000">
                                          <p:val>
                                            <p:strVal val="#ppt_y"/>
                                          </p:val>
                                        </p:tav>
                                      </p:tavLst>
                                    </p:anim>
                                  </p:childTnLst>
                                </p:cTn>
                              </p:par>
                            </p:childTnLst>
                          </p:cTn>
                        </p:par>
                        <p:par>
                          <p:cTn id="78" fill="hold" nodeType="afterGroup">
                            <p:stCondLst>
                              <p:cond delay="500"/>
                            </p:stCondLst>
                            <p:childTnLst>
                              <p:par>
                                <p:cTn id="79" presetID="2" presetClass="entr" presetSubtype="2" repeatCount="10000" fill="hold" grpId="0" nodeType="afterEffect">
                                  <p:stCondLst>
                                    <p:cond delay="0"/>
                                  </p:stCondLst>
                                  <p:childTnLst>
                                    <p:set>
                                      <p:cBhvr>
                                        <p:cTn id="80" dur="1" fill="hold">
                                          <p:stCondLst>
                                            <p:cond delay="0"/>
                                          </p:stCondLst>
                                        </p:cTn>
                                        <p:tgtEl>
                                          <p:spTgt spid="3089"/>
                                        </p:tgtEl>
                                        <p:attrNameLst>
                                          <p:attrName>style.visibility</p:attrName>
                                        </p:attrNameLst>
                                      </p:cBhvr>
                                      <p:to>
                                        <p:strVal val="visible"/>
                                      </p:to>
                                    </p:set>
                                    <p:anim calcmode="lin" valueType="num">
                                      <p:cBhvr additive="base">
                                        <p:cTn id="81" dur="5000" fill="hold"/>
                                        <p:tgtEl>
                                          <p:spTgt spid="3089"/>
                                        </p:tgtEl>
                                        <p:attrNameLst>
                                          <p:attrName>ppt_x</p:attrName>
                                        </p:attrNameLst>
                                      </p:cBhvr>
                                      <p:tavLst>
                                        <p:tav tm="0">
                                          <p:val>
                                            <p:strVal val="1+#ppt_w/2"/>
                                          </p:val>
                                        </p:tav>
                                        <p:tav tm="100000">
                                          <p:val>
                                            <p:strVal val="#ppt_x"/>
                                          </p:val>
                                        </p:tav>
                                      </p:tavLst>
                                    </p:anim>
                                    <p:anim calcmode="lin" valueType="num">
                                      <p:cBhvr additive="base">
                                        <p:cTn id="82" dur="5000" fill="hold"/>
                                        <p:tgtEl>
                                          <p:spTgt spid="30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08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prstClr val="black"/>
                </a:solidFill>
              </a:rPr>
              <a:t>Đọc văn:</a:t>
            </a:r>
            <a:endParaRPr lang="en-US" b="1" i="1">
              <a:solidFill>
                <a:prstClr val="black"/>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prstClr val="black"/>
                </a:solidFill>
              </a:rPr>
              <a:t>Nam Cao</a:t>
            </a:r>
            <a:endParaRPr lang="en-US" b="1" i="1">
              <a:solidFill>
                <a:prstClr val="black"/>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1. Tiểu sử:</a:t>
            </a:r>
            <a:endParaRPr lang="en-US" sz="2000">
              <a:solidFill>
                <a:prstClr val="black"/>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2. Con người:</a:t>
            </a:r>
            <a:endParaRPr lang="en-US" sz="2000">
              <a:solidFill>
                <a:prstClr val="black"/>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1. Quan điểm nghệ thuật:</a:t>
            </a:r>
            <a:endParaRPr lang="en-US" sz="2000">
              <a:solidFill>
                <a:prstClr val="black"/>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2. Các đề tài chính:</a:t>
            </a:r>
            <a:endParaRPr lang="en-US" sz="2000">
              <a:solidFill>
                <a:prstClr val="black"/>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3. Phong cách nghệ thuật:</a:t>
            </a:r>
            <a:endParaRPr lang="en-US" sz="2000">
              <a:solidFill>
                <a:prstClr val="black"/>
              </a:solidFill>
              <a:latin typeface="Times New Roman" pitchFamily="18" charset="0"/>
              <a:cs typeface="Times New Roman" pitchFamily="18" charset="0"/>
            </a:endParaRPr>
          </a:p>
        </p:txBody>
      </p:sp>
      <p:pic>
        <p:nvPicPr>
          <p:cNvPr id="25" name="Picture 27" descr="LS6_Nam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990600"/>
            <a:ext cx="50292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280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2000" fill="hold"/>
                                        <p:tgtEl>
                                          <p:spTgt spid="25"/>
                                        </p:tgtEl>
                                        <p:attrNameLst>
                                          <p:attrName>ppt_x</p:attrName>
                                        </p:attrNameLst>
                                      </p:cBhvr>
                                      <p:tavLst>
                                        <p:tav tm="0">
                                          <p:val>
                                            <p:strVal val="#ppt_x"/>
                                          </p:val>
                                        </p:tav>
                                        <p:tav tm="100000">
                                          <p:val>
                                            <p:strVal val="#ppt_x"/>
                                          </p:val>
                                        </p:tav>
                                      </p:tavLst>
                                    </p:anim>
                                    <p:anim calcmode="lin" valueType="num">
                                      <p:cBhvr additive="base">
                                        <p:cTn id="8" dur="2000" fill="hold"/>
                                        <p:tgtEl>
                                          <p:spTgt spid="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pic>
        <p:nvPicPr>
          <p:cNvPr id="15362" name="Picture 2" descr="cd65lan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5754" y="1219200"/>
            <a:ext cx="6629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3"/>
          <p:cNvSpPr txBox="1">
            <a:spLocks noChangeArrowheads="1"/>
          </p:cNvSpPr>
          <p:nvPr/>
        </p:nvSpPr>
        <p:spPr bwMode="auto">
          <a:xfrm>
            <a:off x="838200" y="6172200"/>
            <a:ext cx="7696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vi-VN" sz="2400" dirty="0" smtClean="0">
                <a:solidFill>
                  <a:prstClr val="black"/>
                </a:solidFill>
                <a:latin typeface=".VnTime" pitchFamily="34" charset="0"/>
              </a:rPr>
              <a:t>       </a:t>
            </a:r>
            <a:r>
              <a:rPr lang="en-US" sz="2400" dirty="0" err="1" smtClean="0">
                <a:solidFill>
                  <a:prstClr val="black"/>
                </a:solidFill>
                <a:latin typeface=".VnTime" pitchFamily="34" charset="0"/>
              </a:rPr>
              <a:t>N¬i</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yªn</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nghØ</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vÜnh</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h»ng</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cña</a:t>
            </a:r>
            <a:r>
              <a:rPr lang="vi-VN" sz="2400" dirty="0" smtClean="0">
                <a:solidFill>
                  <a:prstClr val="black"/>
                </a:solidFill>
                <a:latin typeface=".VnTime" pitchFamily="34" charset="0"/>
              </a:rPr>
              <a:t> </a:t>
            </a:r>
            <a:r>
              <a:rPr lang="vi-VN" sz="2400" dirty="0" smtClean="0">
                <a:solidFill>
                  <a:prstClr val="black"/>
                </a:solidFill>
                <a:latin typeface="+mj-lt"/>
              </a:rPr>
              <a:t>nhà văn</a:t>
            </a:r>
            <a:r>
              <a:rPr lang="en-US" sz="2400" dirty="0" smtClean="0">
                <a:solidFill>
                  <a:prstClr val="black"/>
                </a:solidFill>
                <a:latin typeface="+mj-lt"/>
              </a:rPr>
              <a:t> </a:t>
            </a:r>
            <a:r>
              <a:rPr lang="en-US" sz="2400" dirty="0" smtClean="0">
                <a:solidFill>
                  <a:prstClr val="black"/>
                </a:solidFill>
                <a:latin typeface=".VnTime" pitchFamily="34" charset="0"/>
              </a:rPr>
              <a:t>Nam Cao</a:t>
            </a:r>
          </a:p>
        </p:txBody>
      </p:sp>
      <p:sp>
        <p:nvSpPr>
          <p:cNvPr id="15364" name="Rectangle 18"/>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en-US" sz="2800" b="1" dirty="0" smtClean="0">
                <a:solidFill>
                  <a:srgbClr val="CC0099"/>
                </a:solidFill>
                <a:latin typeface="Times New Roman" pitchFamily="18" charset="0"/>
              </a:rPr>
              <a:t>  </a:t>
            </a:r>
            <a:endParaRPr lang="en-US" sz="48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33410303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2" y="152400"/>
            <a:ext cx="8686801" cy="6400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4000" b="1" i="1" smtClean="0">
                <a:solidFill>
                  <a:srgbClr val="C00000"/>
                </a:solidFill>
                <a:latin typeface="Times New Roman" pitchFamily="18" charset="0"/>
                <a:cs typeface="Times New Roman" pitchFamily="18" charset="0"/>
              </a:rPr>
              <a:t>Công việc của các nhóm:</a:t>
            </a:r>
          </a:p>
          <a:p>
            <a:pPr marL="342900" indent="-342900" algn="just">
              <a:buFontTx/>
              <a:buChar char="-"/>
            </a:pPr>
            <a:r>
              <a:rPr lang="en-US" sz="4000" b="1" i="1" smtClean="0">
                <a:solidFill>
                  <a:srgbClr val="C00000"/>
                </a:solidFill>
                <a:latin typeface="Times New Roman" pitchFamily="18" charset="0"/>
                <a:cs typeface="Times New Roman" pitchFamily="18" charset="0"/>
              </a:rPr>
              <a:t>Nhóm 1:</a:t>
            </a:r>
            <a:r>
              <a:rPr lang="en-US" sz="4000" b="1" i="1" smtClean="0">
                <a:solidFill>
                  <a:schemeClr val="tx1"/>
                </a:solidFill>
                <a:latin typeface="Times New Roman" pitchFamily="18" charset="0"/>
                <a:cs typeface="Times New Roman" pitchFamily="18" charset="0"/>
              </a:rPr>
              <a:t> Phần tiểu sử và con người.</a:t>
            </a:r>
          </a:p>
          <a:p>
            <a:pPr marL="342900" indent="-342900" algn="just">
              <a:buFontTx/>
              <a:buChar char="-"/>
            </a:pPr>
            <a:r>
              <a:rPr lang="en-US" sz="4000" b="1" i="1" smtClean="0">
                <a:solidFill>
                  <a:srgbClr val="C00000"/>
                </a:solidFill>
                <a:latin typeface="Times New Roman" pitchFamily="18" charset="0"/>
                <a:cs typeface="Times New Roman" pitchFamily="18" charset="0"/>
              </a:rPr>
              <a:t>Nhóm 2:</a:t>
            </a:r>
            <a:r>
              <a:rPr lang="en-US" sz="4000" b="1" i="1" smtClean="0">
                <a:solidFill>
                  <a:schemeClr val="tx1"/>
                </a:solidFill>
                <a:latin typeface="Times New Roman" pitchFamily="18" charset="0"/>
                <a:cs typeface="Times New Roman" pitchFamily="18" charset="0"/>
              </a:rPr>
              <a:t> Quan điểm nghệ thuật.</a:t>
            </a:r>
          </a:p>
          <a:p>
            <a:pPr marL="342900" indent="-342900" algn="just">
              <a:buFontTx/>
              <a:buChar char="-"/>
            </a:pPr>
            <a:r>
              <a:rPr lang="en-US" sz="4000" b="1" i="1" smtClean="0">
                <a:solidFill>
                  <a:srgbClr val="C00000"/>
                </a:solidFill>
                <a:latin typeface="Times New Roman" pitchFamily="18" charset="0"/>
                <a:cs typeface="Times New Roman" pitchFamily="18" charset="0"/>
              </a:rPr>
              <a:t>Nhóm 3:</a:t>
            </a:r>
            <a:r>
              <a:rPr lang="en-US" sz="4000" b="1" i="1" smtClean="0">
                <a:solidFill>
                  <a:schemeClr val="tx1"/>
                </a:solidFill>
                <a:latin typeface="Times New Roman" pitchFamily="18" charset="0"/>
                <a:cs typeface="Times New Roman" pitchFamily="18" charset="0"/>
              </a:rPr>
              <a:t> Các đề tài chính.</a:t>
            </a:r>
          </a:p>
          <a:p>
            <a:pPr marL="342900" indent="-342900" algn="just">
              <a:buFontTx/>
              <a:buChar char="-"/>
            </a:pPr>
            <a:r>
              <a:rPr lang="en-US" sz="4000" b="1" i="1" smtClean="0">
                <a:solidFill>
                  <a:srgbClr val="C00000"/>
                </a:solidFill>
                <a:latin typeface="Times New Roman" pitchFamily="18" charset="0"/>
                <a:cs typeface="Times New Roman" pitchFamily="18" charset="0"/>
              </a:rPr>
              <a:t>Nhóm 4:</a:t>
            </a:r>
            <a:r>
              <a:rPr lang="en-US" sz="4000" b="1" i="1" smtClean="0">
                <a:solidFill>
                  <a:schemeClr val="tx1"/>
                </a:solidFill>
                <a:latin typeface="Times New Roman" pitchFamily="18" charset="0"/>
                <a:cs typeface="Times New Roman" pitchFamily="18" charset="0"/>
              </a:rPr>
              <a:t> Phong cách nghệ thuật.</a:t>
            </a:r>
          </a:p>
          <a:p>
            <a:pPr algn="just"/>
            <a:r>
              <a:rPr lang="en-US" sz="4000" b="1" i="1" smtClean="0">
                <a:solidFill>
                  <a:srgbClr val="C00000"/>
                </a:solidFill>
                <a:latin typeface="Times New Roman" pitchFamily="18" charset="0"/>
                <a:cs typeface="Times New Roman" pitchFamily="18" charset="0"/>
              </a:rPr>
              <a:t>Đại diện nhóm trình bày, các nhóm khác theo dõi, nhận xét, tranh luận.</a:t>
            </a:r>
            <a:endParaRPr lang="en-US" sz="4000" b="1" i="1">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929396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20" name="Rectangle 19"/>
          <p:cNvSpPr/>
          <p:nvPr/>
        </p:nvSpPr>
        <p:spPr>
          <a:xfrm>
            <a:off x="3310706" y="1981200"/>
            <a:ext cx="5833294"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Tên thật: Trần Hữu Tri. Được sinh ra trong gia đình nông dân.</a:t>
            </a:r>
            <a:endParaRPr lang="en-US" sz="2000">
              <a:solidFill>
                <a:schemeClr val="tx1">
                  <a:lumMod val="95000"/>
                  <a:lumOff val="5000"/>
                </a:schemeClr>
              </a:solidFill>
              <a:latin typeface="Times New Roman" pitchFamily="18" charset="0"/>
              <a:cs typeface="Times New Roman" pitchFamily="18" charset="0"/>
            </a:endParaRPr>
          </a:p>
        </p:txBody>
      </p:sp>
      <p:sp>
        <p:nvSpPr>
          <p:cNvPr id="21" name="Rectangle 20"/>
          <p:cNvSpPr/>
          <p:nvPr/>
        </p:nvSpPr>
        <p:spPr>
          <a:xfrm>
            <a:off x="3310706" y="2590803"/>
            <a:ext cx="5833294" cy="1683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smtClean="0">
                <a:solidFill>
                  <a:schemeClr val="tx1">
                    <a:lumMod val="95000"/>
                    <a:lumOff val="5000"/>
                  </a:schemeClr>
                </a:solidFill>
                <a:latin typeface="Times New Roman" pitchFamily="18" charset="0"/>
                <a:cs typeface="Times New Roman" pitchFamily="18" charset="0"/>
              </a:rPr>
              <a:t>- Quê hương: Làng Đại Hoàng, tổng Cao Đà, huyện Nam Sang, phủ Lý Nhân, Tỉnh Hà Nam. Làng quê nghèo dân đông, ruộng ít, bị bọn cường hào bóc lột trắng trợn, nặng nề, xuất hiện trong tác phẩm của Nam Cao với tên: làng Vũ Đại.</a:t>
            </a:r>
            <a:endParaRPr lang="en-US" sz="2000">
              <a:solidFill>
                <a:schemeClr val="tx1">
                  <a:lumMod val="95000"/>
                  <a:lumOff val="5000"/>
                </a:schemeClr>
              </a:solidFill>
              <a:latin typeface="Times New Roman" pitchFamily="18" charset="0"/>
              <a:cs typeface="Times New Roman" pitchFamily="18" charset="0"/>
            </a:endParaRPr>
          </a:p>
        </p:txBody>
      </p:sp>
      <p:sp>
        <p:nvSpPr>
          <p:cNvPr id="22" name="Rectangle 21"/>
          <p:cNvSpPr/>
          <p:nvPr/>
        </p:nvSpPr>
        <p:spPr>
          <a:xfrm>
            <a:off x="3310706" y="4274127"/>
            <a:ext cx="5833294" cy="755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Đã</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từng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dạy</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học</a:t>
            </a:r>
            <a:r>
              <a:rPr lang="en-US" sz="2000" dirty="0" smtClean="0">
                <a:solidFill>
                  <a:schemeClr val="tx1">
                    <a:lumMod val="95000"/>
                    <a:lumOff val="5000"/>
                  </a:schemeClr>
                </a:solidFill>
                <a:latin typeface="Times New Roman" pitchFamily="18" charset="0"/>
                <a:cs typeface="Times New Roman" pitchFamily="18" charset="0"/>
              </a:rPr>
              <a:t> ở </a:t>
            </a:r>
            <a:r>
              <a:rPr lang="en-US" sz="2000" dirty="0" err="1" smtClean="0">
                <a:solidFill>
                  <a:schemeClr val="tx1">
                    <a:lumMod val="95000"/>
                    <a:lumOff val="5000"/>
                  </a:schemeClr>
                </a:solidFill>
                <a:latin typeface="Times New Roman" pitchFamily="18" charset="0"/>
                <a:cs typeface="Times New Roman" pitchFamily="18" charset="0"/>
              </a:rPr>
              <a:t>trường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tư</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thục</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sống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cuộc</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đời</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giáo</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khổ</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trường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tư</a:t>
            </a:r>
            <a:r>
              <a:rPr lang="en-US" sz="2000" dirty="0" smtClean="0">
                <a:solidFill>
                  <a:schemeClr val="tx1">
                    <a:lumMod val="95000"/>
                    <a:lumOff val="5000"/>
                  </a:schemeClr>
                </a:solidFill>
                <a:latin typeface="Times New Roman" pitchFamily="18" charset="0"/>
                <a:cs typeface="Times New Roman" pitchFamily="18" charset="0"/>
              </a:rPr>
              <a:t>”.</a:t>
            </a:r>
            <a:endParaRPr lang="en-US" sz="2000" dirty="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310706" y="5029206"/>
            <a:ext cx="5833294"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Sau CMT8, ông tận tụy phục vụ cách mạng và kháng chiến cho đến lúc hi sinh tại liên khu III.</a:t>
            </a:r>
            <a:endParaRPr lang="en-US" sz="200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3310706" y="5867404"/>
            <a:ext cx="5833294" cy="762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Nam Cao là nhà văn, chiến sĩ, liệt sĩ.</a:t>
            </a:r>
            <a:endParaRPr lang="en-US" sz="200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36472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1000"/>
                                        <p:tgtEl>
                                          <p:spTgt spid="20">
                                            <p:txEl>
                                              <p:pRg st="0" end="0"/>
                                            </p:txEl>
                                          </p:spTgt>
                                        </p:tgtEl>
                                      </p:cBhvr>
                                    </p:animEffect>
                                    <p:anim calcmode="lin" valueType="num">
                                      <p:cBhvr>
                                        <p:cTn id="8" dur="10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1">
                                            <p:txEl>
                                              <p:pRg st="0" end="0"/>
                                            </p:txEl>
                                          </p:spTgt>
                                        </p:tgtEl>
                                        <p:attrNameLst>
                                          <p:attrName>style.visibility</p:attrName>
                                        </p:attrNameLst>
                                      </p:cBhvr>
                                      <p:to>
                                        <p:strVal val="visible"/>
                                      </p:to>
                                    </p:set>
                                    <p:animEffect transition="in" filter="fade">
                                      <p:cBhvr>
                                        <p:cTn id="14" dur="1000"/>
                                        <p:tgtEl>
                                          <p:spTgt spid="21">
                                            <p:txEl>
                                              <p:pRg st="0" end="0"/>
                                            </p:txEl>
                                          </p:spTgt>
                                        </p:tgtEl>
                                      </p:cBhvr>
                                    </p:animEffect>
                                    <p:anim calcmode="lin" valueType="num">
                                      <p:cBhvr>
                                        <p:cTn id="15"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1000"/>
                                        <p:tgtEl>
                                          <p:spTgt spid="22">
                                            <p:txEl>
                                              <p:pRg st="0" end="0"/>
                                            </p:txEl>
                                          </p:spTgt>
                                        </p:tgtEl>
                                      </p:cBhvr>
                                    </p:animEffect>
                                    <p:anim calcmode="lin" valueType="num">
                                      <p:cBhvr>
                                        <p:cTn id="22"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3">
                                            <p:txEl>
                                              <p:pRg st="0" end="0"/>
                                            </p:txEl>
                                          </p:spTgt>
                                        </p:tgtEl>
                                        <p:attrNameLst>
                                          <p:attrName>style.visibility</p:attrName>
                                        </p:attrNameLst>
                                      </p:cBhvr>
                                      <p:to>
                                        <p:strVal val="visible"/>
                                      </p:to>
                                    </p:set>
                                    <p:animEffect transition="in" filter="fade">
                                      <p:cBhvr>
                                        <p:cTn id="28" dur="1000"/>
                                        <p:tgtEl>
                                          <p:spTgt spid="23">
                                            <p:txEl>
                                              <p:pRg st="0" end="0"/>
                                            </p:txEl>
                                          </p:spTgt>
                                        </p:tgtEl>
                                      </p:cBhvr>
                                    </p:animEffect>
                                    <p:anim calcmode="lin" valueType="num">
                                      <p:cBhvr>
                                        <p:cTn id="29"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24">
                                            <p:txEl>
                                              <p:pRg st="0" end="0"/>
                                            </p:txEl>
                                          </p:spTgt>
                                        </p:tgtEl>
                                        <p:attrNameLst>
                                          <p:attrName>style.visibility</p:attrName>
                                        </p:attrNameLst>
                                      </p:cBhvr>
                                      <p:to>
                                        <p:strVal val="visible"/>
                                      </p:to>
                                    </p:set>
                                    <p:animEffect transition="in" filter="circle(in)">
                                      <p:cBhvr>
                                        <p:cTn id="35" dur="20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21" name="Rectangle 20"/>
          <p:cNvSpPr/>
          <p:nvPr/>
        </p:nvSpPr>
        <p:spPr>
          <a:xfrm>
            <a:off x="3657600" y="1828800"/>
            <a:ext cx="32766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rgbClr val="002060"/>
                </a:solidFill>
                <a:latin typeface="Times New Roman" pitchFamily="18" charset="0"/>
                <a:cs typeface="Times New Roman" pitchFamily="18" charset="0"/>
              </a:rPr>
              <a:t>     2. Con </a:t>
            </a:r>
            <a:r>
              <a:rPr lang="en-US" sz="2000" b="1" dirty="0" err="1" smtClean="0">
                <a:solidFill>
                  <a:srgbClr val="002060"/>
                </a:solidFill>
                <a:latin typeface="Times New Roman" pitchFamily="18" charset="0"/>
                <a:cs typeface="Times New Roman" pitchFamily="18" charset="0"/>
              </a:rPr>
              <a:t>người</a:t>
            </a:r>
            <a:r>
              <a:rPr lang="vi-VN" sz="2000" b="1" dirty="0" smtClean="0">
                <a:solidFill>
                  <a:srgbClr val="002060"/>
                </a:solidFill>
                <a:latin typeface="Times New Roman" pitchFamily="18" charset="0"/>
                <a:cs typeface="Times New Roman" pitchFamily="18" charset="0"/>
              </a:rPr>
              <a:t> ?</a:t>
            </a:r>
            <a:endParaRPr lang="en-US" sz="2000" b="1" dirty="0">
              <a:solidFill>
                <a:srgbClr val="002060"/>
              </a:solidFill>
              <a:latin typeface="Times New Roman" pitchFamily="18" charset="0"/>
              <a:cs typeface="Times New Roman" pitchFamily="18" charset="0"/>
            </a:endParaRPr>
          </a:p>
        </p:txBody>
      </p:sp>
      <p:sp>
        <p:nvSpPr>
          <p:cNvPr id="3" name="Rectangle 2"/>
          <p:cNvSpPr/>
          <p:nvPr/>
        </p:nvSpPr>
        <p:spPr>
          <a:xfrm>
            <a:off x="3285836" y="2209800"/>
            <a:ext cx="5858164" cy="106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Nam Cao có bề ngoài lạnh lùng, ít nói nhưng có đời sống nội tâm phong phú, sôi sục.</a:t>
            </a:r>
            <a:r>
              <a:rPr lang="en-US" sz="2000" smtClean="0">
                <a:latin typeface="Times New Roman" pitchFamily="18" charset="0"/>
                <a:cs typeface="Times New Roman" pitchFamily="18" charset="0"/>
              </a:rPr>
              <a:t> </a:t>
            </a:r>
            <a:endParaRPr lang="en-US" sz="2000">
              <a:latin typeface="Times New Roman" pitchFamily="18" charset="0"/>
              <a:cs typeface="Times New Roman" pitchFamily="18" charset="0"/>
            </a:endParaRPr>
          </a:p>
        </p:txBody>
      </p:sp>
      <p:sp>
        <p:nvSpPr>
          <p:cNvPr id="22" name="Rectangle 21"/>
          <p:cNvSpPr/>
          <p:nvPr/>
        </p:nvSpPr>
        <p:spPr>
          <a:xfrm>
            <a:off x="3285836" y="3276600"/>
            <a:ext cx="5858164" cy="137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Là người trí thức “trung thực vô ngần”, luôn nghiêm khắc đấu tranh với chính mình để thoát khỏi cuộc sống tầm thường nhỏ nhen.</a:t>
            </a:r>
            <a:endParaRPr lang="en-US" sz="200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288145" y="4648200"/>
            <a:ext cx="5858164"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smtClean="0">
                <a:solidFill>
                  <a:schemeClr val="tx1">
                    <a:lumMod val="95000"/>
                    <a:lumOff val="5000"/>
                  </a:schemeClr>
                </a:solidFill>
                <a:latin typeface="Times New Roman" pitchFamily="18" charset="0"/>
                <a:cs typeface="Times New Roman" pitchFamily="18" charset="0"/>
              </a:rPr>
              <a:t>- Là con người đôn hậu, chan chứa tình thương, gắn bó sâu nặng với quê hương và những người nông dân nghèo khổ.</a:t>
            </a:r>
            <a:endParaRPr lang="en-US" sz="200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1000"/>
                                        <p:tgtEl>
                                          <p:spTgt spid="21">
                                            <p:txEl>
                                              <p:pRg st="0" end="0"/>
                                            </p:txEl>
                                          </p:spTgt>
                                        </p:tgtEl>
                                      </p:cBhvr>
                                    </p:animEffect>
                                    <p:anim calcmode="lin" valueType="num">
                                      <p:cBhvr>
                                        <p:cTn id="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1000"/>
                                        <p:tgtEl>
                                          <p:spTgt spid="22">
                                            <p:txEl>
                                              <p:pRg st="0" end="0"/>
                                            </p:txEl>
                                          </p:spTgt>
                                        </p:tgtEl>
                                      </p:cBhvr>
                                    </p:animEffect>
                                    <p:anim calcmode="lin" valueType="num">
                                      <p:cBhvr>
                                        <p:cTn id="22"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3">
                                            <p:txEl>
                                              <p:pRg st="0" end="0"/>
                                            </p:txEl>
                                          </p:spTgt>
                                        </p:tgtEl>
                                        <p:attrNameLst>
                                          <p:attrName>style.visibility</p:attrName>
                                        </p:attrNameLst>
                                      </p:cBhvr>
                                      <p:to>
                                        <p:strVal val="visible"/>
                                      </p:to>
                                    </p:set>
                                    <p:animEffect transition="in" filter="fade">
                                      <p:cBhvr>
                                        <p:cTn id="28" dur="1000"/>
                                        <p:tgtEl>
                                          <p:spTgt spid="23">
                                            <p:txEl>
                                              <p:pRg st="0" end="0"/>
                                            </p:txEl>
                                          </p:spTgt>
                                        </p:tgtEl>
                                      </p:cBhvr>
                                    </p:animEffect>
                                    <p:anim calcmode="lin" valueType="num">
                                      <p:cBhvr>
                                        <p:cTn id="29"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latin typeface="Times New Roman" pitchFamily="18" charset="0"/>
                <a:cs typeface="Times New Roman" pitchFamily="18" charset="0"/>
              </a:rPr>
              <a:t>     </a:t>
            </a:r>
            <a:endParaRPr lang="en-US" sz="2000" dirty="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sp>
        <p:nvSpPr>
          <p:cNvPr id="20" name="Rectangle 19"/>
          <p:cNvSpPr/>
          <p:nvPr/>
        </p:nvSpPr>
        <p:spPr>
          <a:xfrm>
            <a:off x="3429000" y="1447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C00000"/>
              </a:solidFill>
              <a:latin typeface="Times New Roman" pitchFamily="18" charset="0"/>
              <a:cs typeface="Times New Roman" pitchFamily="18" charset="0"/>
            </a:endParaRPr>
          </a:p>
        </p:txBody>
      </p:sp>
      <p:sp>
        <p:nvSpPr>
          <p:cNvPr id="3" name="Rectangle 2"/>
          <p:cNvSpPr/>
          <p:nvPr/>
        </p:nvSpPr>
        <p:spPr>
          <a:xfrm>
            <a:off x="3296537" y="1600200"/>
            <a:ext cx="5858164" cy="8797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Nghệ</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thuật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trăng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lừa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dối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trăng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lừa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dối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nghệ</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thuật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chỉ</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tiếng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kêu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đau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khổ</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toát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ra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từ</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kiếp</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lầm</a:t>
            </a:r>
            <a:r>
              <a:rPr lang="en-US" dirty="0" smtClean="0">
                <a:solidFill>
                  <a:schemeClr val="tx1">
                    <a:lumMod val="95000"/>
                    <a:lumOff val="5000"/>
                  </a:schemeClr>
                </a:solidFill>
                <a:latin typeface="Times New Roman" pitchFamily="18" charset="0"/>
                <a:cs typeface="Times New Roman" pitchFamily="18" charset="0"/>
              </a:rPr>
              <a:t> than.” (</a:t>
            </a:r>
            <a:r>
              <a:rPr lang="en-US" i="1" dirty="0" err="1" smtClean="0">
                <a:solidFill>
                  <a:schemeClr val="tx1">
                    <a:lumMod val="95000"/>
                    <a:lumOff val="5000"/>
                  </a:schemeClr>
                </a:solidFill>
                <a:latin typeface="Times New Roman" pitchFamily="18" charset="0"/>
                <a:cs typeface="Times New Roman" pitchFamily="18" charset="0"/>
              </a:rPr>
              <a:t>Trăng</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sáng</a:t>
            </a:r>
            <a:r>
              <a:rPr lang="en-US" dirty="0" smtClean="0">
                <a:solidFill>
                  <a:schemeClr val="tx1">
                    <a:lumMod val="95000"/>
                    <a:lumOff val="5000"/>
                  </a:schemeClr>
                </a:solidFill>
                <a:latin typeface="Times New Roman" pitchFamily="18" charset="0"/>
                <a:cs typeface="Times New Roman" pitchFamily="18" charset="0"/>
              </a:rPr>
              <a:t>)</a:t>
            </a:r>
            <a:endParaRPr lang="en-US" dirty="0">
              <a:solidFill>
                <a:schemeClr val="tx1">
                  <a:lumMod val="95000"/>
                  <a:lumOff val="5000"/>
                </a:schemeClr>
              </a:solidFill>
              <a:latin typeface="Times New Roman" pitchFamily="18" charset="0"/>
              <a:cs typeface="Times New Roman" pitchFamily="18" charset="0"/>
            </a:endParaRPr>
          </a:p>
        </p:txBody>
      </p:sp>
      <p:sp>
        <p:nvSpPr>
          <p:cNvPr id="22" name="Rectangle 21"/>
          <p:cNvSpPr/>
          <p:nvPr/>
        </p:nvSpPr>
        <p:spPr>
          <a:xfrm>
            <a:off x="3296539" y="3200400"/>
            <a:ext cx="5838227"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phẩm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giá</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trị</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vượt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tất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bờ</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cõi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giới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hạn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phẩm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chung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loài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Nó</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tụng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lòng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tình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sự</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bình</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p>
        </p:txBody>
      </p:sp>
      <p:sp>
        <p:nvSpPr>
          <p:cNvPr id="8" name="Rectangle 7"/>
          <p:cNvSpPr/>
          <p:nvPr/>
        </p:nvSpPr>
        <p:spPr>
          <a:xfrm>
            <a:off x="3285839" y="2514600"/>
            <a:ext cx="5848928"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95000"/>
                    <a:lumOff val="5000"/>
                  </a:schemeClr>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vị</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sinh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bám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sát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cuộc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gắn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với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sống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của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dân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lao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động</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26" name="Right Arrow 25"/>
          <p:cNvSpPr/>
          <p:nvPr/>
        </p:nvSpPr>
        <p:spPr>
          <a:xfrm>
            <a:off x="3334639" y="2743206"/>
            <a:ext cx="208663"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7" name="Rectangle 26"/>
          <p:cNvSpPr/>
          <p:nvPr/>
        </p:nvSpPr>
        <p:spPr>
          <a:xfrm>
            <a:off x="3296539" y="4191000"/>
            <a:ext cx="5838227" cy="1295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smtClean="0">
                <a:solidFill>
                  <a:srgbClr val="FF0000"/>
                </a:solidFill>
              </a:rPr>
              <a:t>    </a:t>
            </a:r>
            <a:r>
              <a:rPr lang="en-US" b="1" dirty="0" err="1" smtClean="0">
                <a:solidFill>
                  <a:srgbClr val="FF0000"/>
                </a:solidFill>
                <a:latin typeface="Times New Roman" pitchFamily="18" charset="0"/>
                <a:cs typeface="Times New Roman" pitchFamily="18" charset="0"/>
              </a:rPr>
              <a:t>Nhà</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đôi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mắt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của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tình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tác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phẩm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chương</a:t>
            </a:r>
            <a:r>
              <a:rPr lang="en-US" b="1" dirty="0" smtClean="0">
                <a:solidFill>
                  <a:srgbClr val="FF0000"/>
                </a:solidFill>
                <a:latin typeface="Times New Roman" pitchFamily="18" charset="0"/>
                <a:cs typeface="Times New Roman" pitchFamily="18" charset="0"/>
              </a:rPr>
              <a:t> hay,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giá</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trị</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chứa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đựng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nội</a:t>
            </a:r>
            <a:r>
              <a:rPr lang="en-US" b="1" dirty="0" smtClean="0">
                <a:solidFill>
                  <a:srgbClr val="FF0000"/>
                </a:solidFill>
                <a:latin typeface="Times New Roman" pitchFamily="18" charset="0"/>
                <a:cs typeface="Times New Roman" pitchFamily="18" charset="0"/>
              </a:rPr>
              <a:t> dung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đạo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sâu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sắc</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28" name="Right Arrow 27"/>
          <p:cNvSpPr/>
          <p:nvPr/>
        </p:nvSpPr>
        <p:spPr>
          <a:xfrm>
            <a:off x="3296540" y="4526287"/>
            <a:ext cx="284863"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467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ppt_x</p:attrName>
                                        </p:attrNameLst>
                                      </p:cBhvr>
                                      <p:tavLst>
                                        <p:tav tm="0">
                                          <p:val>
                                            <p:strVal val="#ppt_x"/>
                                          </p:val>
                                        </p:tav>
                                        <p:tav tm="100000">
                                          <p:val>
                                            <p:strVal val="#ppt_x"/>
                                          </p:val>
                                        </p:tav>
                                      </p:tavLst>
                                    </p:anim>
                                    <p:anim calcmode="lin" valueType="num">
                                      <p:cBhvr>
                                        <p:cTn id="16" dur="1000" fill="hold"/>
                                        <p:tgtEl>
                                          <p:spTgt spid="2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8" grpId="0"/>
      <p:bldP spid="26" grpId="0" animBg="1"/>
      <p:bldP spid="27" grpId="0"/>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sp>
        <p:nvSpPr>
          <p:cNvPr id="20" name="Rectangle 19"/>
          <p:cNvSpPr/>
          <p:nvPr/>
        </p:nvSpPr>
        <p:spPr>
          <a:xfrm>
            <a:off x="3429000" y="1447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C00000"/>
                </a:solidFill>
                <a:latin typeface="Times New Roman" pitchFamily="18" charset="0"/>
                <a:cs typeface="Times New Roman" pitchFamily="18" charset="0"/>
              </a:rPr>
              <a:t> </a:t>
            </a:r>
            <a:endParaRPr lang="en-US" sz="2000" dirty="0">
              <a:solidFill>
                <a:srgbClr val="C00000"/>
              </a:solidFill>
              <a:latin typeface="Times New Roman" pitchFamily="18" charset="0"/>
              <a:cs typeface="Times New Roman" pitchFamily="18" charset="0"/>
            </a:endParaRPr>
          </a:p>
        </p:txBody>
      </p:sp>
      <p:sp>
        <p:nvSpPr>
          <p:cNvPr id="21" name="Rectangle 20"/>
          <p:cNvSpPr/>
          <p:nvPr/>
        </p:nvSpPr>
        <p:spPr>
          <a:xfrm>
            <a:off x="3733800" y="1821873"/>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latin typeface="Times New Roman" pitchFamily="18" charset="0"/>
                <a:cs typeface="Times New Roman" pitchFamily="18" charset="0"/>
              </a:rPr>
              <a:t>     </a:t>
            </a:r>
            <a:endParaRPr lang="en-US" sz="2000" dirty="0">
              <a:solidFill>
                <a:schemeClr val="tx1"/>
              </a:solidFill>
              <a:latin typeface="Times New Roman" pitchFamily="18" charset="0"/>
              <a:cs typeface="Times New Roman" pitchFamily="18" charset="0"/>
            </a:endParaRPr>
          </a:p>
        </p:txBody>
      </p:sp>
      <p:sp>
        <p:nvSpPr>
          <p:cNvPr id="23" name="Rectangle 22"/>
          <p:cNvSpPr/>
          <p:nvPr/>
        </p:nvSpPr>
        <p:spPr>
          <a:xfrm>
            <a:off x="3305773" y="1143000"/>
            <a:ext cx="5858164" cy="114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cần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đến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khéo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tay</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theo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vài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kiểu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mẫu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chỉ</a:t>
            </a:r>
            <a:r>
              <a:rPr lang="en-US" dirty="0" smtClean="0">
                <a:solidFill>
                  <a:schemeClr val="tx1">
                    <a:lumMod val="95000"/>
                    <a:lumOff val="5000"/>
                  </a:schemeClr>
                </a:solidFill>
                <a:latin typeface="Times New Roman" pitchFamily="18" charset="0"/>
                <a:cs typeface="Times New Roman" pitchFamily="18" charset="0"/>
              </a:rPr>
              <a:t> dung </a:t>
            </a:r>
            <a:r>
              <a:rPr lang="en-US" dirty="0" err="1" smtClean="0">
                <a:solidFill>
                  <a:schemeClr val="tx1">
                    <a:lumMod val="95000"/>
                    <a:lumOff val="5000"/>
                  </a:schemeClr>
                </a:solidFill>
                <a:latin typeface="Times New Roman" pitchFamily="18" charset="0"/>
                <a:cs typeface="Times New Roman" pitchFamily="18" charset="0"/>
              </a:rPr>
              <a:t>nạp</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biết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đào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sâu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biết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tìm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tòi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nguồn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ai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tạo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gì</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có</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endParaRPr lang="en-US" i="1" dirty="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3295804" y="2819406"/>
            <a:ext cx="5858164" cy="519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Sự</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cẩu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trong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thì</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đê</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tiện</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endParaRPr lang="en-US" i="1" dirty="0">
              <a:solidFill>
                <a:schemeClr val="tx1">
                  <a:lumMod val="95000"/>
                  <a:lumOff val="5000"/>
                </a:schemeClr>
              </a:solidFill>
              <a:latin typeface="Times New Roman" pitchFamily="18" charset="0"/>
              <a:cs typeface="Times New Roman" pitchFamily="18" charset="0"/>
            </a:endParaRPr>
          </a:p>
        </p:txBody>
      </p:sp>
      <p:sp>
        <p:nvSpPr>
          <p:cNvPr id="3" name="Rectangle 2"/>
          <p:cNvSpPr/>
          <p:nvPr/>
        </p:nvSpPr>
        <p:spPr>
          <a:xfrm>
            <a:off x="3315741" y="2362206"/>
            <a:ext cx="5838227" cy="519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là</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lĩnh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vực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tìm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tòi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tạo</a:t>
            </a:r>
            <a:r>
              <a:rPr lang="en-US" b="1" dirty="0" smtClean="0">
                <a:solidFill>
                  <a:srgbClr val="FF0000"/>
                </a:solidFill>
                <a:latin typeface="Times New Roman" pitchFamily="18" charset="0"/>
                <a:cs typeface="Times New Roman" pitchFamily="18" charset="0"/>
              </a:rPr>
              <a:t>. </a:t>
            </a:r>
            <a:endParaRPr lang="en-US" b="1" dirty="0">
              <a:solidFill>
                <a:srgbClr val="FF0000"/>
              </a:solidFill>
              <a:latin typeface="Times New Roman" pitchFamily="18" charset="0"/>
              <a:cs typeface="Times New Roman" pitchFamily="18" charset="0"/>
            </a:endParaRPr>
          </a:p>
        </p:txBody>
      </p:sp>
      <p:sp>
        <p:nvSpPr>
          <p:cNvPr id="25" name="Rectangle 24"/>
          <p:cNvSpPr/>
          <p:nvPr/>
        </p:nvSpPr>
        <p:spPr>
          <a:xfrm>
            <a:off x="3305775" y="3276601"/>
            <a:ext cx="5838227"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Lao </a:t>
            </a:r>
            <a:r>
              <a:rPr lang="en-US" b="1" dirty="0" err="1" smtClean="0">
                <a:solidFill>
                  <a:srgbClr val="FF0000"/>
                </a:solidFill>
                <a:latin typeface="Times New Roman" pitchFamily="18" charset="0"/>
                <a:cs typeface="Times New Roman" pitchFamily="18" charset="0"/>
              </a:rPr>
              <a:t>động</a:t>
            </a:r>
            <a:r>
              <a:rPr lang="en-US" b="1" dirty="0" smtClean="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nghệ</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thuật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là</a:t>
            </a:r>
            <a:r>
              <a:rPr lang="en-US" b="1" dirty="0">
                <a:solidFill>
                  <a:srgbClr val="FF0000"/>
                </a:solidFill>
                <a:latin typeface="Times New Roman" pitchFamily="18" charset="0"/>
                <a:cs typeface="Times New Roman" pitchFamily="18" charset="0"/>
              </a:rPr>
              <a:t> 1 </a:t>
            </a:r>
            <a:r>
              <a:rPr lang="en-US" b="1" dirty="0" err="1">
                <a:solidFill>
                  <a:srgbClr val="FF0000"/>
                </a:solidFill>
                <a:latin typeface="Times New Roman" pitchFamily="18" charset="0"/>
                <a:cs typeface="Times New Roman" pitchFamily="18" charset="0"/>
              </a:rPr>
              <a:t>hoạt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động</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nghiêm</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túc</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công</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phu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Người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cầm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bút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tâm</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8" name="Right Arrow 7"/>
          <p:cNvSpPr/>
          <p:nvPr/>
        </p:nvSpPr>
        <p:spPr>
          <a:xfrm>
            <a:off x="3315741" y="2590806"/>
            <a:ext cx="275627" cy="107373"/>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ight Arrow 10"/>
          <p:cNvSpPr/>
          <p:nvPr/>
        </p:nvSpPr>
        <p:spPr>
          <a:xfrm>
            <a:off x="3305776" y="3505200"/>
            <a:ext cx="275627" cy="9525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849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1000"/>
                                        <p:tgtEl>
                                          <p:spTgt spid="23">
                                            <p:txEl>
                                              <p:pRg st="0" end="0"/>
                                            </p:txEl>
                                          </p:spTgt>
                                        </p:tgtEl>
                                      </p:cBhvr>
                                    </p:animEffect>
                                    <p:anim calcmode="lin" valueType="num">
                                      <p:cBhvr>
                                        <p:cTn id="8"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1000"/>
                                        <p:tgtEl>
                                          <p:spTgt spid="24"/>
                                        </p:tgtEl>
                                      </p:cBhvr>
                                    </p:animEffect>
                                    <p:anim calcmode="lin" valueType="num">
                                      <p:cBhvr>
                                        <p:cTn id="27" dur="1000" fill="hold"/>
                                        <p:tgtEl>
                                          <p:spTgt spid="24"/>
                                        </p:tgtEl>
                                        <p:attrNameLst>
                                          <p:attrName>ppt_x</p:attrName>
                                        </p:attrNameLst>
                                      </p:cBhvr>
                                      <p:tavLst>
                                        <p:tav tm="0">
                                          <p:val>
                                            <p:strVal val="#ppt_x"/>
                                          </p:val>
                                        </p:tav>
                                        <p:tav tm="100000">
                                          <p:val>
                                            <p:strVal val="#ppt_x"/>
                                          </p:val>
                                        </p:tav>
                                      </p:tavLst>
                                    </p:anim>
                                    <p:anim calcmode="lin" valueType="num">
                                      <p:cBhvr>
                                        <p:cTn id="28"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anim calcmode="lin" valueType="num">
                                      <p:cBhvr>
                                        <p:cTn id="34" dur="1000" fill="hold"/>
                                        <p:tgtEl>
                                          <p:spTgt spid="25"/>
                                        </p:tgtEl>
                                        <p:attrNameLst>
                                          <p:attrName>ppt_x</p:attrName>
                                        </p:attrNameLst>
                                      </p:cBhvr>
                                      <p:tavLst>
                                        <p:tav tm="0">
                                          <p:val>
                                            <p:strVal val="#ppt_x"/>
                                          </p:val>
                                        </p:tav>
                                        <p:tav tm="100000">
                                          <p:val>
                                            <p:strVal val="#ppt_x"/>
                                          </p:val>
                                        </p:tav>
                                      </p:tavLst>
                                    </p:anim>
                                    <p:anim calcmode="lin" valueType="num">
                                      <p:cBhvr>
                                        <p:cTn id="3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 grpId="0"/>
      <p:bldP spid="25"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40975" name="AutoShape 15"/>
          <p:cNvSpPr>
            <a:spLocks noChangeArrowheads="1"/>
          </p:cNvSpPr>
          <p:nvPr/>
        </p:nvSpPr>
        <p:spPr bwMode="auto">
          <a:xfrm>
            <a:off x="3657600" y="2895600"/>
            <a:ext cx="3733800" cy="1295400"/>
          </a:xfrm>
          <a:prstGeom prst="wedgeRoundRectCallout">
            <a:avLst>
              <a:gd name="adj1" fmla="val -49278"/>
              <a:gd name="adj2" fmla="val 42523"/>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Một tác phẩm có giá trị phải chứa đựng nội dung nhân đạo cao cả.</a:t>
            </a:r>
          </a:p>
        </p:txBody>
      </p:sp>
      <p:sp>
        <p:nvSpPr>
          <p:cNvPr id="40979" name="AutoShape 19"/>
          <p:cNvSpPr>
            <a:spLocks noChangeArrowheads="1"/>
          </p:cNvSpPr>
          <p:nvPr/>
        </p:nvSpPr>
        <p:spPr bwMode="auto">
          <a:xfrm>
            <a:off x="3587262" y="4343400"/>
            <a:ext cx="3810000" cy="1295400"/>
          </a:xfrm>
          <a:prstGeom prst="wedgeRoundRectCallout">
            <a:avLst>
              <a:gd name="adj1" fmla="val -44958"/>
              <a:gd name="adj2" fmla="val 40565"/>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Nghề văn phải là nghề sáng tạo. Nhà văn phải có lương tâm nghề nghiệp</a:t>
            </a:r>
          </a:p>
        </p:txBody>
      </p:sp>
      <p:sp>
        <p:nvSpPr>
          <p:cNvPr id="19460" name="Text Box 20"/>
          <p:cNvSpPr txBox="1">
            <a:spLocks noChangeArrowheads="1"/>
          </p:cNvSpPr>
          <p:nvPr/>
        </p:nvSpPr>
        <p:spPr bwMode="auto">
          <a:xfrm>
            <a:off x="0" y="762000"/>
            <a:ext cx="5105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800" u="sng" smtClean="0">
                <a:solidFill>
                  <a:srgbClr val="FF0000"/>
                </a:solidFill>
              </a:rPr>
              <a:t>II. Sự nghiệp văn học</a:t>
            </a:r>
          </a:p>
        </p:txBody>
      </p:sp>
      <p:sp>
        <p:nvSpPr>
          <p:cNvPr id="19461" name="Text Box 21"/>
          <p:cNvSpPr txBox="1">
            <a:spLocks noChangeArrowheads="1"/>
          </p:cNvSpPr>
          <p:nvPr/>
        </p:nvSpPr>
        <p:spPr bwMode="auto">
          <a:xfrm>
            <a:off x="0" y="1219204"/>
            <a:ext cx="3657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600" u="sng" smtClean="0">
                <a:solidFill>
                  <a:srgbClr val="FF0000"/>
                </a:solidFill>
              </a:rPr>
              <a:t>1. Quan điểm nghệ thuật:</a:t>
            </a:r>
          </a:p>
        </p:txBody>
      </p:sp>
      <p:sp>
        <p:nvSpPr>
          <p:cNvPr id="40983" name="Text Box 23"/>
          <p:cNvSpPr txBox="1">
            <a:spLocks noChangeArrowheads="1"/>
          </p:cNvSpPr>
          <p:nvPr/>
        </p:nvSpPr>
        <p:spPr bwMode="auto">
          <a:xfrm>
            <a:off x="2250831" y="5913438"/>
            <a:ext cx="6400800" cy="944562"/>
          </a:xfrm>
          <a:prstGeom prst="rect">
            <a:avLst/>
          </a:prstGeom>
          <a:solidFill>
            <a:schemeClr val="accent1"/>
          </a:solidFill>
          <a:ln w="28575">
            <a:solidFill>
              <a:schemeClr val="tx1"/>
            </a:solidFill>
            <a:miter lim="800000"/>
            <a:headEnd/>
            <a:tailEnd/>
          </a:ln>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u="sng" smtClean="0">
                <a:solidFill>
                  <a:srgbClr val="000000"/>
                </a:solidFill>
              </a:rPr>
              <a:t>Tiểu kết:</a:t>
            </a:r>
            <a:r>
              <a:rPr lang="en-US" smtClean="0">
                <a:solidFill>
                  <a:srgbClr val="000000"/>
                </a:solidFill>
              </a:rPr>
              <a:t> Quan điểm nghệ thuật có tính hệ thống nhất quán và tiến bộ mang tính nguyên tắc của xu hướng văn học hiện thực tiến bộ và văn học chân chính nói chung.</a:t>
            </a:r>
          </a:p>
        </p:txBody>
      </p:sp>
      <p:sp>
        <p:nvSpPr>
          <p:cNvPr id="40984" name="AutoShape 24"/>
          <p:cNvSpPr>
            <a:spLocks noChangeArrowheads="1"/>
          </p:cNvSpPr>
          <p:nvPr/>
        </p:nvSpPr>
        <p:spPr bwMode="auto">
          <a:xfrm>
            <a:off x="3657600" y="1524000"/>
            <a:ext cx="3733800" cy="1295400"/>
          </a:xfrm>
          <a:prstGeom prst="wedgeRoundRectCallout">
            <a:avLst>
              <a:gd name="adj1" fmla="val -45875"/>
              <a:gd name="adj2" fmla="val 47426"/>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Nghệ thuật vị nhân sinh. </a:t>
            </a:r>
          </a:p>
          <a:p>
            <a:pPr algn="ctr" eaLnBrk="0" fontAlgn="base" hangingPunct="0">
              <a:spcBef>
                <a:spcPct val="0"/>
              </a:spcBef>
              <a:spcAft>
                <a:spcPct val="0"/>
              </a:spcAft>
            </a:pPr>
            <a:r>
              <a:rPr lang="en-US" sz="2000" b="1" smtClean="0">
                <a:solidFill>
                  <a:srgbClr val="000000"/>
                </a:solidFill>
                <a:latin typeface="Times New Roman" pitchFamily="18" charset="0"/>
              </a:rPr>
              <a:t>Văn học phải gắn bó với đời sống của nhân dân lao động.</a:t>
            </a:r>
          </a:p>
        </p:txBody>
      </p:sp>
      <p:sp>
        <p:nvSpPr>
          <p:cNvPr id="19464" name="Rectangle 8"/>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algn="ctr" fontAlgn="base">
              <a:spcBef>
                <a:spcPct val="0"/>
              </a:spcBef>
              <a:spcAft>
                <a:spcPct val="0"/>
              </a:spcAft>
            </a:pPr>
            <a:r>
              <a:rPr lang="vi-VN" sz="2800" b="1" dirty="0" smtClean="0">
                <a:solidFill>
                  <a:prstClr val="white"/>
                </a:solidFill>
                <a:latin typeface="Times New Roman" pitchFamily="18" charset="0"/>
              </a:rPr>
              <a:t>Chí </a:t>
            </a:r>
            <a:r>
              <a:rPr lang="vi-VN" sz="2800" b="1" dirty="0" smtClean="0">
                <a:solidFill>
                  <a:prstClr val="white"/>
                </a:solidFill>
                <a:latin typeface="Times New Roman" pitchFamily="18" charset="0"/>
              </a:rPr>
              <a:t>Phèo </a:t>
            </a:r>
            <a:endParaRPr lang="en-US" sz="48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2123376841"/>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84"/>
                                        </p:tgtEl>
                                        <p:attrNameLst>
                                          <p:attrName>style.visibility</p:attrName>
                                        </p:attrNameLst>
                                      </p:cBhvr>
                                      <p:to>
                                        <p:strVal val="visible"/>
                                      </p:to>
                                    </p:set>
                                    <p:animEffect transition="in" filter="checkerboard(across)">
                                      <p:cBhvr>
                                        <p:cTn id="7" dur="500"/>
                                        <p:tgtEl>
                                          <p:spTgt spid="409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75"/>
                                        </p:tgtEl>
                                        <p:attrNameLst>
                                          <p:attrName>style.visibility</p:attrName>
                                        </p:attrNameLst>
                                      </p:cBhvr>
                                      <p:to>
                                        <p:strVal val="visible"/>
                                      </p:to>
                                    </p:set>
                                    <p:animEffect transition="in" filter="checkerboard(across)">
                                      <p:cBhvr>
                                        <p:cTn id="12" dur="500"/>
                                        <p:tgtEl>
                                          <p:spTgt spid="4097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0979"/>
                                        </p:tgtEl>
                                        <p:attrNameLst>
                                          <p:attrName>style.visibility</p:attrName>
                                        </p:attrNameLst>
                                      </p:cBhvr>
                                      <p:to>
                                        <p:strVal val="visible"/>
                                      </p:to>
                                    </p:set>
                                    <p:animEffect transition="in" filter="checkerboard(across)">
                                      <p:cBhvr>
                                        <p:cTn id="17" dur="500"/>
                                        <p:tgtEl>
                                          <p:spTgt spid="4097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40983"/>
                                        </p:tgtEl>
                                        <p:attrNameLst>
                                          <p:attrName>style.visibility</p:attrName>
                                        </p:attrNameLst>
                                      </p:cBhvr>
                                      <p:to>
                                        <p:strVal val="visible"/>
                                      </p:to>
                                    </p:set>
                                    <p:animEffect transition="in" filter="wheel(4)">
                                      <p:cBhvr>
                                        <p:cTn id="22" dur="1000"/>
                                        <p:tgtEl>
                                          <p:spTgt spid="409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5" grpId="0" animBg="1"/>
      <p:bldP spid="40979" grpId="0" animBg="1"/>
      <p:bldP spid="40983" grpId="0" animBg="1"/>
      <p:bldP spid="4098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Times New Roman" pitchFamily="18" charset="0"/>
              <a:cs typeface="Times New Roman" pitchFamily="18" charset="0"/>
            </a:endParaRPr>
          </a:p>
        </p:txBody>
      </p:sp>
      <p:sp>
        <p:nvSpPr>
          <p:cNvPr id="3" name="Rectangle 2"/>
          <p:cNvSpPr/>
          <p:nvPr/>
        </p:nvSpPr>
        <p:spPr>
          <a:xfrm>
            <a:off x="3872345" y="1066806"/>
            <a:ext cx="2895600" cy="380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lumMod val="95000"/>
                    <a:lumOff val="5000"/>
                  </a:schemeClr>
                </a:solidFill>
                <a:latin typeface="Times New Roman" pitchFamily="18" charset="0"/>
                <a:cs typeface="Times New Roman" pitchFamily="18" charset="0"/>
              </a:rPr>
              <a:t> 2. </a:t>
            </a:r>
            <a:r>
              <a:rPr lang="en-US" sz="2000" b="1" dirty="0" err="1" smtClean="0">
                <a:solidFill>
                  <a:srgbClr val="FF0000"/>
                </a:solidFill>
                <a:latin typeface="Times New Roman" pitchFamily="18" charset="0"/>
                <a:cs typeface="Times New Roman" pitchFamily="18" charset="0"/>
              </a:rPr>
              <a:t>Các</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đề</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tài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chính</a:t>
            </a:r>
            <a:r>
              <a:rPr lang="vi-VN" sz="2000" b="1" dirty="0">
                <a:solidFill>
                  <a:srgbClr val="FF0000"/>
                </a:solidFill>
                <a:latin typeface="Times New Roman" pitchFamily="18" charset="0"/>
                <a:cs typeface="Times New Roman" pitchFamily="18" charset="0"/>
              </a:rPr>
              <a:t>?</a:t>
            </a:r>
            <a:endParaRPr lang="en-US" sz="2000" b="1" dirty="0">
              <a:solidFill>
                <a:srgbClr val="FF0000"/>
              </a:solidFill>
              <a:latin typeface="Times New Roman" pitchFamily="18" charset="0"/>
              <a:cs typeface="Times New Roman" pitchFamily="18" charset="0"/>
            </a:endParaRPr>
          </a:p>
        </p:txBody>
      </p:sp>
      <p:sp>
        <p:nvSpPr>
          <p:cNvPr id="4" name="Down Arrow Callout 3"/>
          <p:cNvSpPr/>
          <p:nvPr/>
        </p:nvSpPr>
        <p:spPr>
          <a:xfrm>
            <a:off x="3285837" y="1828801"/>
            <a:ext cx="2962564" cy="9906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1">
                    <a:lumMod val="95000"/>
                    <a:lumOff val="5000"/>
                  </a:schemeClr>
                </a:solidFill>
                <a:latin typeface="Times New Roman" pitchFamily="18" charset="0"/>
                <a:cs typeface="Times New Roman" pitchFamily="18" charset="0"/>
              </a:rPr>
              <a:t>Người</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trí</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thức</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nghèo</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2" name="Down Arrow Callout 21"/>
          <p:cNvSpPr/>
          <p:nvPr/>
        </p:nvSpPr>
        <p:spPr>
          <a:xfrm>
            <a:off x="6391568" y="1828806"/>
            <a:ext cx="2752435" cy="99752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1">
                    <a:lumMod val="95000"/>
                    <a:lumOff val="5000"/>
                  </a:schemeClr>
                </a:solidFill>
                <a:latin typeface="Times New Roman" pitchFamily="18" charset="0"/>
                <a:cs typeface="Times New Roman" pitchFamily="18" charset="0"/>
              </a:rPr>
              <a:t>Người</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nông</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dân</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nghèo</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285836" y="2819406"/>
            <a:ext cx="2962564" cy="6858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b="1" dirty="0" smtClean="0">
                <a:solidFill>
                  <a:schemeClr val="tx1">
                    <a:lumMod val="95000"/>
                    <a:lumOff val="5000"/>
                  </a:schemeClr>
                </a:solidFill>
                <a:latin typeface="Times New Roman" pitchFamily="18" charset="0"/>
                <a:cs typeface="Times New Roman" pitchFamily="18" charset="0"/>
              </a:rPr>
              <a:t>Tác phẩm tiêu biểu:</a:t>
            </a:r>
            <a:r>
              <a:rPr lang="en-US" b="1" dirty="0" smtClean="0">
                <a:solidFill>
                  <a:schemeClr val="tx1">
                    <a:lumMod val="95000"/>
                    <a:lumOff val="5000"/>
                  </a:schemeClr>
                </a:solidFill>
                <a:latin typeface="Times New Roman" pitchFamily="18" charset="0"/>
                <a:cs typeface="Times New Roman" pitchFamily="18" charset="0"/>
              </a:rPr>
              <a:t> </a:t>
            </a:r>
            <a:endParaRPr lang="en-US" b="1" dirty="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6341920" y="2819400"/>
            <a:ext cx="2763980" cy="678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b="1" dirty="0" smtClean="0">
                <a:solidFill>
                  <a:prstClr val="black">
                    <a:lumMod val="95000"/>
                    <a:lumOff val="5000"/>
                  </a:prstClr>
                </a:solidFill>
                <a:latin typeface="Times New Roman" pitchFamily="18" charset="0"/>
                <a:cs typeface="Times New Roman" pitchFamily="18" charset="0"/>
              </a:rPr>
              <a:t>Tác </a:t>
            </a:r>
            <a:r>
              <a:rPr lang="vi-VN" b="1" dirty="0">
                <a:solidFill>
                  <a:prstClr val="black">
                    <a:lumMod val="95000"/>
                    <a:lumOff val="5000"/>
                  </a:prstClr>
                </a:solidFill>
                <a:latin typeface="Times New Roman" pitchFamily="18" charset="0"/>
                <a:cs typeface="Times New Roman" pitchFamily="18" charset="0"/>
              </a:rPr>
              <a:t>phẩm tiêu biểu:</a:t>
            </a:r>
            <a:r>
              <a:rPr lang="en-US" b="1" dirty="0">
                <a:solidFill>
                  <a:prstClr val="black">
                    <a:lumMod val="95000"/>
                    <a:lumOff val="5000"/>
                  </a:prstClr>
                </a:solidFill>
                <a:latin typeface="Times New Roman" pitchFamily="18" charset="0"/>
                <a:cs typeface="Times New Roman" pitchFamily="18" charset="0"/>
              </a:rPr>
              <a:t> </a:t>
            </a:r>
          </a:p>
          <a:p>
            <a:pPr algn="ctr"/>
            <a:endParaRPr lang="en-US" dirty="0">
              <a:solidFill>
                <a:schemeClr val="tx1">
                  <a:lumMod val="95000"/>
                  <a:lumOff val="5000"/>
                </a:schemeClr>
              </a:solidFill>
              <a:latin typeface="Times New Roman" pitchFamily="18" charset="0"/>
              <a:cs typeface="Times New Roman" pitchFamily="18" charset="0"/>
            </a:endParaRPr>
          </a:p>
        </p:txBody>
      </p:sp>
      <p:sp>
        <p:nvSpPr>
          <p:cNvPr id="25" name="Down Arrow 24"/>
          <p:cNvSpPr/>
          <p:nvPr/>
        </p:nvSpPr>
        <p:spPr>
          <a:xfrm>
            <a:off x="4414805" y="3505203"/>
            <a:ext cx="704626" cy="3047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Down Arrow 25"/>
          <p:cNvSpPr/>
          <p:nvPr/>
        </p:nvSpPr>
        <p:spPr>
          <a:xfrm>
            <a:off x="7409700" y="3505203"/>
            <a:ext cx="704626" cy="3047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p:cNvSpPr/>
          <p:nvPr/>
        </p:nvSpPr>
        <p:spPr>
          <a:xfrm>
            <a:off x="3285837" y="3842332"/>
            <a:ext cx="2733963" cy="30156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400" b="1" dirty="0" smtClean="0">
                <a:solidFill>
                  <a:schemeClr val="tx1">
                    <a:lumMod val="95000"/>
                    <a:lumOff val="5000"/>
                  </a:schemeClr>
                </a:solidFill>
                <a:latin typeface="Times New Roman" pitchFamily="18" charset="0"/>
                <a:cs typeface="Times New Roman" pitchFamily="18" charset="0"/>
              </a:rPr>
              <a:t>.</a:t>
            </a:r>
            <a:r>
              <a:rPr lang="en-US" sz="2400" b="1" dirty="0" err="1" smtClean="0">
                <a:solidFill>
                  <a:schemeClr val="tx1">
                    <a:lumMod val="95000"/>
                    <a:lumOff val="5000"/>
                  </a:schemeClr>
                </a:solidFill>
                <a:latin typeface="Times New Roman" pitchFamily="18" charset="0"/>
                <a:cs typeface="Times New Roman" pitchFamily="18" charset="0"/>
              </a:rPr>
              <a:t>Nội</a:t>
            </a:r>
            <a:r>
              <a:rPr lang="en-US" sz="2400" b="1" dirty="0" smtClean="0">
                <a:solidFill>
                  <a:schemeClr val="tx1">
                    <a:lumMod val="95000"/>
                    <a:lumOff val="5000"/>
                  </a:schemeClr>
                </a:solidFill>
                <a:latin typeface="Times New Roman" pitchFamily="18" charset="0"/>
                <a:cs typeface="Times New Roman" pitchFamily="18" charset="0"/>
              </a:rPr>
              <a:t> dung </a:t>
            </a:r>
            <a:r>
              <a:rPr lang="en-US" sz="2400" b="1" dirty="0" err="1" smtClean="0">
                <a:solidFill>
                  <a:schemeClr val="tx1">
                    <a:lumMod val="95000"/>
                    <a:lumOff val="5000"/>
                  </a:schemeClr>
                </a:solidFill>
                <a:latin typeface="Times New Roman" pitchFamily="18" charset="0"/>
                <a:cs typeface="Times New Roman" pitchFamily="18" charset="0"/>
              </a:rPr>
              <a:t>chính</a:t>
            </a:r>
            <a:r>
              <a:rPr lang="vi-VN" sz="2400" b="1" dirty="0" smtClean="0">
                <a:solidFill>
                  <a:schemeClr val="tx1">
                    <a:lumMod val="95000"/>
                    <a:lumOff val="5000"/>
                  </a:schemeClr>
                </a:solidFill>
                <a:latin typeface="Times New Roman" pitchFamily="18" charset="0"/>
                <a:cs typeface="Times New Roman" pitchFamily="18" charset="0"/>
              </a:rPr>
              <a:t>?</a:t>
            </a:r>
          </a:p>
          <a:p>
            <a:r>
              <a:rPr lang="vi-VN" sz="2400" b="1" dirty="0">
                <a:solidFill>
                  <a:schemeClr val="tx1">
                    <a:lumMod val="95000"/>
                    <a:lumOff val="5000"/>
                  </a:schemeClr>
                </a:solidFill>
                <a:latin typeface="Times New Roman" pitchFamily="18" charset="0"/>
                <a:cs typeface="Times New Roman" pitchFamily="18" charset="0"/>
              </a:rPr>
              <a:t>.</a:t>
            </a:r>
            <a:r>
              <a:rPr lang="en-US" sz="2400" b="1" dirty="0" err="1" smtClean="0">
                <a:solidFill>
                  <a:schemeClr val="tx1">
                    <a:lumMod val="95000"/>
                    <a:lumOff val="5000"/>
                  </a:schemeClr>
                </a:solidFill>
                <a:latin typeface="Times New Roman" pitchFamily="18" charset="0"/>
                <a:cs typeface="Times New Roman" pitchFamily="18" charset="0"/>
              </a:rPr>
              <a:t>Giá</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trị</a:t>
            </a:r>
            <a:r>
              <a:rPr lang="vi-VN" sz="2400" b="1" dirty="0">
                <a:solidFill>
                  <a:schemeClr val="tx1">
                    <a:lumMod val="95000"/>
                    <a:lumOff val="5000"/>
                  </a:schemeClr>
                </a:solidFill>
                <a:latin typeface="Times New Roman" pitchFamily="18" charset="0"/>
                <a:cs typeface="Times New Roman" pitchFamily="18" charset="0"/>
              </a:rPr>
              <a:t> </a:t>
            </a:r>
            <a:r>
              <a:rPr lang="vi-VN" sz="2400" b="1" dirty="0" smtClean="0">
                <a:solidFill>
                  <a:schemeClr val="tx1">
                    <a:lumMod val="95000"/>
                    <a:lumOff val="5000"/>
                  </a:schemeClr>
                </a:solidFill>
                <a:latin typeface="Times New Roman" pitchFamily="18" charset="0"/>
                <a:cs typeface="Times New Roman" pitchFamily="18" charset="0"/>
              </a:rPr>
              <a:t>cơ bản ?</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8" name="Rounded Rectangle 27"/>
          <p:cNvSpPr/>
          <p:nvPr/>
        </p:nvSpPr>
        <p:spPr>
          <a:xfrm>
            <a:off x="6380020" y="3842332"/>
            <a:ext cx="2687780" cy="30156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400" b="1" dirty="0" smtClean="0">
                <a:solidFill>
                  <a:prstClr val="black">
                    <a:lumMod val="95000"/>
                    <a:lumOff val="5000"/>
                  </a:prstClr>
                </a:solidFill>
                <a:latin typeface="Times New Roman" pitchFamily="18" charset="0"/>
                <a:cs typeface="Times New Roman" pitchFamily="18" charset="0"/>
              </a:rPr>
              <a:t>.</a:t>
            </a:r>
            <a:r>
              <a:rPr lang="en-US" sz="2400" b="1" dirty="0" err="1">
                <a:solidFill>
                  <a:prstClr val="black">
                    <a:lumMod val="95000"/>
                    <a:lumOff val="5000"/>
                  </a:prstClr>
                </a:solidFill>
                <a:latin typeface="Times New Roman" pitchFamily="18" charset="0"/>
                <a:cs typeface="Times New Roman" pitchFamily="18" charset="0"/>
              </a:rPr>
              <a:t>Nội</a:t>
            </a:r>
            <a:r>
              <a:rPr lang="en-US" sz="2400" b="1" dirty="0">
                <a:solidFill>
                  <a:prstClr val="black">
                    <a:lumMod val="95000"/>
                    <a:lumOff val="5000"/>
                  </a:prstClr>
                </a:solidFill>
                <a:latin typeface="Times New Roman" pitchFamily="18" charset="0"/>
                <a:cs typeface="Times New Roman" pitchFamily="18" charset="0"/>
              </a:rPr>
              <a:t> dung </a:t>
            </a:r>
            <a:r>
              <a:rPr lang="en-US" sz="2400" b="1" dirty="0" err="1">
                <a:solidFill>
                  <a:prstClr val="black">
                    <a:lumMod val="95000"/>
                    <a:lumOff val="5000"/>
                  </a:prstClr>
                </a:solidFill>
                <a:latin typeface="Times New Roman" pitchFamily="18" charset="0"/>
                <a:cs typeface="Times New Roman" pitchFamily="18" charset="0"/>
              </a:rPr>
              <a:t>chính</a:t>
            </a:r>
            <a:r>
              <a:rPr lang="vi-VN" sz="2400" b="1" dirty="0">
                <a:solidFill>
                  <a:prstClr val="black">
                    <a:lumMod val="95000"/>
                    <a:lumOff val="5000"/>
                  </a:prstClr>
                </a:solidFill>
                <a:latin typeface="Times New Roman" pitchFamily="18" charset="0"/>
                <a:cs typeface="Times New Roman" pitchFamily="18" charset="0"/>
              </a:rPr>
              <a:t>?</a:t>
            </a:r>
          </a:p>
          <a:p>
            <a:pPr lvl="0"/>
            <a:r>
              <a:rPr lang="vi-VN" sz="2400" b="1" dirty="0">
                <a:solidFill>
                  <a:prstClr val="black">
                    <a:lumMod val="95000"/>
                    <a:lumOff val="5000"/>
                  </a:prstClr>
                </a:solidFill>
                <a:latin typeface="Times New Roman" pitchFamily="18" charset="0"/>
                <a:cs typeface="Times New Roman" pitchFamily="18" charset="0"/>
              </a:rPr>
              <a:t>.</a:t>
            </a:r>
            <a:r>
              <a:rPr lang="en-US" sz="2400" b="1" dirty="0" err="1">
                <a:solidFill>
                  <a:prstClr val="black">
                    <a:lumMod val="95000"/>
                    <a:lumOff val="5000"/>
                  </a:prstClr>
                </a:solidFill>
                <a:latin typeface="Times New Roman" pitchFamily="18" charset="0"/>
                <a:cs typeface="Times New Roman" pitchFamily="18" charset="0"/>
              </a:rPr>
              <a:t>Giá</a:t>
            </a:r>
            <a:r>
              <a:rPr lang="en-US" sz="2400" b="1" dirty="0">
                <a:solidFill>
                  <a:prstClr val="black">
                    <a:lumMod val="95000"/>
                    <a:lumOff val="5000"/>
                  </a:prstClr>
                </a:solidFill>
                <a:latin typeface="Times New Roman" pitchFamily="18" charset="0"/>
                <a:cs typeface="Times New Roman" pitchFamily="18" charset="0"/>
              </a:rPr>
              <a:t> </a:t>
            </a:r>
            <a:r>
              <a:rPr lang="en-US" sz="2400" b="1" dirty="0" err="1">
                <a:solidFill>
                  <a:prstClr val="black">
                    <a:lumMod val="95000"/>
                    <a:lumOff val="5000"/>
                  </a:prstClr>
                </a:solidFill>
                <a:latin typeface="Times New Roman" pitchFamily="18" charset="0"/>
                <a:cs typeface="Times New Roman" pitchFamily="18" charset="0"/>
              </a:rPr>
              <a:t>trị</a:t>
            </a:r>
            <a:r>
              <a:rPr lang="vi-VN" sz="2400" b="1" dirty="0">
                <a:solidFill>
                  <a:prstClr val="black">
                    <a:lumMod val="95000"/>
                    <a:lumOff val="5000"/>
                  </a:prstClr>
                </a:solidFill>
                <a:latin typeface="Times New Roman" pitchFamily="18" charset="0"/>
                <a:cs typeface="Times New Roman" pitchFamily="18" charset="0"/>
              </a:rPr>
              <a:t> cơ bản ?</a:t>
            </a:r>
            <a:endParaRPr lang="en-US" sz="2400" b="1" dirty="0">
              <a:solidFill>
                <a:prstClr val="black">
                  <a:lumMod val="95000"/>
                  <a:lumOff val="5000"/>
                </a:prstClr>
              </a:solidFill>
              <a:latin typeface="Times New Roman" pitchFamily="18" charset="0"/>
              <a:cs typeface="Times New Roman" pitchFamily="18" charset="0"/>
            </a:endParaRPr>
          </a:p>
          <a:p>
            <a:pPr algn="just"/>
            <a:endParaRPr lang="en-US" sz="1600" dirty="0">
              <a:solidFill>
                <a:schemeClr val="tx1">
                  <a:lumMod val="95000"/>
                  <a:lumOff val="5000"/>
                </a:schemeClr>
              </a:solidFill>
              <a:latin typeface="Times New Roman" pitchFamily="18" charset="0"/>
              <a:cs typeface="Times New Roman" pitchFamily="18" charset="0"/>
            </a:endParaRPr>
          </a:p>
        </p:txBody>
      </p:sp>
      <p:sp>
        <p:nvSpPr>
          <p:cNvPr id="8" name="Rectangle 7"/>
          <p:cNvSpPr/>
          <p:nvPr/>
        </p:nvSpPr>
        <p:spPr>
          <a:xfrm>
            <a:off x="6248404" y="2362206"/>
            <a:ext cx="131619" cy="457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anim calcmode="lin" valueType="num">
                                      <p:cBhvr>
                                        <p:cTn id="22" dur="1000" fill="hold"/>
                                        <p:tgtEl>
                                          <p:spTgt spid="22"/>
                                        </p:tgtEl>
                                        <p:attrNameLst>
                                          <p:attrName>ppt_x</p:attrName>
                                        </p:attrNameLst>
                                      </p:cBhvr>
                                      <p:tavLst>
                                        <p:tav tm="0">
                                          <p:val>
                                            <p:strVal val="#ppt_x"/>
                                          </p:val>
                                        </p:tav>
                                        <p:tav tm="100000">
                                          <p:val>
                                            <p:strVal val="#ppt_x"/>
                                          </p:val>
                                        </p:tav>
                                      </p:tavLst>
                                    </p:anim>
                                    <p:anim calcmode="lin" valueType="num">
                                      <p:cBhvr>
                                        <p:cTn id="2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anim calcmode="lin" valueType="num">
                                      <p:cBhvr>
                                        <p:cTn id="29" dur="1000" fill="hold"/>
                                        <p:tgtEl>
                                          <p:spTgt spid="23"/>
                                        </p:tgtEl>
                                        <p:attrNameLst>
                                          <p:attrName>ppt_x</p:attrName>
                                        </p:attrNameLst>
                                      </p:cBhvr>
                                      <p:tavLst>
                                        <p:tav tm="0">
                                          <p:val>
                                            <p:strVal val="#ppt_x"/>
                                          </p:val>
                                        </p:tav>
                                        <p:tav tm="100000">
                                          <p:val>
                                            <p:strVal val="#ppt_x"/>
                                          </p:val>
                                        </p:tav>
                                      </p:tavLst>
                                    </p:anim>
                                    <p:anim calcmode="lin" valueType="num">
                                      <p:cBhvr>
                                        <p:cTn id="3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circle(in)">
                                      <p:cBhvr>
                                        <p:cTn id="42" dur="20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circle(in)">
                                      <p:cBhvr>
                                        <p:cTn id="47" dur="20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4" grpId="0" animBg="1"/>
      <p:bldP spid="25" grpId="0" animBg="1"/>
      <p:bldP spid="26" grpId="0" animBg="1"/>
      <p:bldP spid="27" grpId="0" animBg="1"/>
      <p:bldP spid="28"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3516923" y="762000"/>
            <a:ext cx="4038600" cy="609600"/>
          </a:xfrm>
          <a:prstGeom prst="rect">
            <a:avLst/>
          </a:prstGeom>
          <a:solidFill>
            <a:srgbClr val="FF99CC"/>
          </a:solidFill>
          <a:ln w="12700">
            <a:solidFill>
              <a:schemeClr val="hlink"/>
            </a:solidFill>
            <a:miter lim="800000"/>
            <a:headEnd/>
            <a:tailEnd/>
          </a:ln>
          <a:effectLst/>
        </p:spPr>
        <p:txBody>
          <a:bodyPr anchor="ctr" anchorCtr="1"/>
          <a:lstStyle/>
          <a:p>
            <a:pPr eaLnBrk="0" fontAlgn="base" hangingPunct="0">
              <a:spcBef>
                <a:spcPct val="0"/>
              </a:spcBef>
              <a:spcAft>
                <a:spcPct val="0"/>
              </a:spcAft>
              <a:defRPr/>
            </a:pPr>
            <a:r>
              <a:rPr lang="en-US" sz="2400" b="1" dirty="0">
                <a:solidFill>
                  <a:srgbClr val="000000"/>
                </a:solidFill>
                <a:effectLst>
                  <a:outerShdw blurRad="38100" dist="38100" dir="2700000" algn="tl">
                    <a:srgbClr val="FFFFFF"/>
                  </a:outerShdw>
                </a:effectLst>
                <a:latin typeface="Times New Roman" pitchFamily="18" charset="0"/>
              </a:rPr>
              <a:t>CÁC ĐỀ TÀI CHÍNH</a:t>
            </a:r>
          </a:p>
        </p:txBody>
      </p:sp>
      <p:sp>
        <p:nvSpPr>
          <p:cNvPr id="18436" name="Rectangle 4"/>
          <p:cNvSpPr>
            <a:spLocks noChangeArrowheads="1"/>
          </p:cNvSpPr>
          <p:nvPr/>
        </p:nvSpPr>
        <p:spPr bwMode="auto">
          <a:xfrm>
            <a:off x="152400" y="3505200"/>
            <a:ext cx="4258408" cy="2438400"/>
          </a:xfrm>
          <a:prstGeom prst="rect">
            <a:avLst/>
          </a:prstGeom>
          <a:gradFill rotWithShape="1">
            <a:gsLst>
              <a:gs pos="0">
                <a:schemeClr val="folHlink"/>
              </a:gs>
              <a:gs pos="100000">
                <a:schemeClr val="bg1"/>
              </a:gs>
            </a:gsLst>
            <a:lin ang="5400000" scaled="1"/>
          </a:gradFill>
          <a:ln w="38100">
            <a:solidFill>
              <a:srgbClr val="FF66CC"/>
            </a:solidFill>
            <a:miter lim="800000"/>
            <a:headEnd/>
            <a:tailEnd/>
          </a:ln>
          <a:effectLst/>
        </p:spPr>
        <p:txBody>
          <a:bodyPr anchor="ctr" anchorCtr="1"/>
          <a:lstStyle/>
          <a:p>
            <a:pPr eaLnBrk="0" fontAlgn="base" hangingPunct="0">
              <a:spcBef>
                <a:spcPct val="0"/>
              </a:spcBef>
              <a:spcAft>
                <a:spcPct val="0"/>
              </a:spcAft>
              <a:defRPr/>
            </a:pPr>
            <a:endParaRPr lang="en-US" sz="2000" b="1">
              <a:solidFill>
                <a:prstClr val="black"/>
              </a:solidFill>
              <a:effectLst>
                <a:outerShdw blurRad="38100" dist="38100" dir="2700000" algn="tl">
                  <a:srgbClr val="000000"/>
                </a:outerShdw>
              </a:effectLst>
              <a:latin typeface="Times New Roman" pitchFamily="18" charset="0"/>
            </a:endParaRPr>
          </a:p>
        </p:txBody>
      </p:sp>
      <p:sp>
        <p:nvSpPr>
          <p:cNvPr id="18437" name="Rectangle 5"/>
          <p:cNvSpPr>
            <a:spLocks noChangeArrowheads="1"/>
          </p:cNvSpPr>
          <p:nvPr/>
        </p:nvSpPr>
        <p:spPr bwMode="auto">
          <a:xfrm>
            <a:off x="4572001" y="3505200"/>
            <a:ext cx="4356589" cy="2438400"/>
          </a:xfrm>
          <a:prstGeom prst="rect">
            <a:avLst/>
          </a:prstGeom>
          <a:gradFill rotWithShape="1">
            <a:gsLst>
              <a:gs pos="0">
                <a:schemeClr val="folHlink"/>
              </a:gs>
              <a:gs pos="100000">
                <a:schemeClr val="bg1"/>
              </a:gs>
            </a:gsLst>
            <a:lin ang="5400000" scaled="1"/>
          </a:gradFill>
          <a:ln w="38100">
            <a:solidFill>
              <a:srgbClr val="FF66CC"/>
            </a:solidFill>
            <a:miter lim="800000"/>
            <a:headEnd/>
            <a:tailEnd/>
          </a:ln>
          <a:effectLst/>
        </p:spPr>
        <p:txBody>
          <a:bodyPr anchor="ctr" anchorCtr="1"/>
          <a:lstStyle/>
          <a:p>
            <a:pPr eaLnBrk="0" fontAlgn="base" hangingPunct="0">
              <a:spcBef>
                <a:spcPct val="0"/>
              </a:spcBef>
              <a:spcAft>
                <a:spcPct val="0"/>
              </a:spcAft>
              <a:buFontTx/>
              <a:buChar char="-"/>
              <a:defRPr/>
            </a:pPr>
            <a:endParaRPr lang="en-US" sz="2800" b="1">
              <a:solidFill>
                <a:srgbClr val="FF3300"/>
              </a:solidFill>
              <a:effectLst>
                <a:outerShdw blurRad="38100" dist="38100" dir="2700000" algn="tl">
                  <a:srgbClr val="000000"/>
                </a:outerShdw>
              </a:effectLst>
              <a:latin typeface="Times New Roman" pitchFamily="18" charset="0"/>
            </a:endParaRPr>
          </a:p>
        </p:txBody>
      </p:sp>
      <p:sp>
        <p:nvSpPr>
          <p:cNvPr id="18438" name="AutoShape 6"/>
          <p:cNvSpPr>
            <a:spLocks noChangeArrowheads="1"/>
          </p:cNvSpPr>
          <p:nvPr/>
        </p:nvSpPr>
        <p:spPr bwMode="auto">
          <a:xfrm>
            <a:off x="914400" y="1752600"/>
            <a:ext cx="2590800" cy="762000"/>
          </a:xfrm>
          <a:prstGeom prst="downArrowCallout">
            <a:avLst>
              <a:gd name="adj1" fmla="val 38811"/>
              <a:gd name="adj2" fmla="val 85007"/>
              <a:gd name="adj3" fmla="val 14454"/>
              <a:gd name="adj4" fmla="val 66667"/>
            </a:avLst>
          </a:prstGeom>
          <a:solidFill>
            <a:srgbClr val="FF66CC"/>
          </a:solidFill>
          <a:ln w="9525">
            <a:solidFill>
              <a:schemeClr val="tx1"/>
            </a:solidFill>
            <a:miter lim="800000"/>
            <a:headEnd/>
            <a:tailEnd/>
          </a:ln>
        </p:spPr>
        <p:txBody>
          <a:bodyPr wrap="none" anchor="ctr"/>
          <a:lstStyle/>
          <a:p>
            <a:pPr algn="ctr" eaLnBrk="0" fontAlgn="base" hangingPunct="0">
              <a:spcBef>
                <a:spcPct val="0"/>
              </a:spcBef>
              <a:spcAft>
                <a:spcPct val="0"/>
              </a:spcAft>
            </a:pPr>
            <a:r>
              <a:rPr lang="en-US" sz="2000" b="1" smtClean="0">
                <a:solidFill>
                  <a:prstClr val="black"/>
                </a:solidFill>
                <a:latin typeface="Times New Roman" pitchFamily="18" charset="0"/>
              </a:rPr>
              <a:t>Người trí thức nghèo</a:t>
            </a:r>
          </a:p>
        </p:txBody>
      </p:sp>
      <p:sp>
        <p:nvSpPr>
          <p:cNvPr id="18439" name="AutoShape 7"/>
          <p:cNvSpPr>
            <a:spLocks noChangeArrowheads="1"/>
          </p:cNvSpPr>
          <p:nvPr/>
        </p:nvSpPr>
        <p:spPr bwMode="auto">
          <a:xfrm>
            <a:off x="6119446" y="1752600"/>
            <a:ext cx="2667000" cy="685800"/>
          </a:xfrm>
          <a:prstGeom prst="downArrowCallout">
            <a:avLst>
              <a:gd name="adj1" fmla="val 45757"/>
              <a:gd name="adj2" fmla="val 97230"/>
              <a:gd name="adj3" fmla="val 19921"/>
              <a:gd name="adj4" fmla="val 66667"/>
            </a:avLst>
          </a:prstGeom>
          <a:solidFill>
            <a:srgbClr val="FF66CC"/>
          </a:solidFill>
          <a:ln w="9525">
            <a:solidFill>
              <a:schemeClr val="tx1"/>
            </a:solidFill>
            <a:miter lim="800000"/>
            <a:headEnd/>
            <a:tailEnd/>
          </a:ln>
        </p:spPr>
        <p:txBody>
          <a:bodyPr wrap="none" anchor="ctr"/>
          <a:lstStyle/>
          <a:p>
            <a:pPr algn="ctr" eaLnBrk="0" fontAlgn="base" hangingPunct="0">
              <a:spcBef>
                <a:spcPct val="0"/>
              </a:spcBef>
              <a:spcAft>
                <a:spcPct val="0"/>
              </a:spcAft>
            </a:pPr>
            <a:r>
              <a:rPr lang="en-US" sz="2000" b="1" smtClean="0">
                <a:solidFill>
                  <a:prstClr val="black"/>
                </a:solidFill>
                <a:latin typeface="Times New Roman" pitchFamily="18" charset="0"/>
              </a:rPr>
              <a:t>Người nông dân nghèo</a:t>
            </a:r>
          </a:p>
        </p:txBody>
      </p:sp>
      <p:sp>
        <p:nvSpPr>
          <p:cNvPr id="20487" name="Text Box 8"/>
          <p:cNvSpPr txBox="1">
            <a:spLocks noChangeArrowheads="1"/>
          </p:cNvSpPr>
          <p:nvPr/>
        </p:nvSpPr>
        <p:spPr bwMode="auto">
          <a:xfrm>
            <a:off x="0" y="762002"/>
            <a:ext cx="4572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600" u="sng" smtClean="0">
                <a:solidFill>
                  <a:srgbClr val="FF0000"/>
                </a:solidFill>
              </a:rPr>
              <a:t>2. Các đề tài chính:</a:t>
            </a:r>
          </a:p>
        </p:txBody>
      </p:sp>
      <p:sp>
        <p:nvSpPr>
          <p:cNvPr id="18441" name="Text Box 9"/>
          <p:cNvSpPr txBox="1">
            <a:spLocks noChangeArrowheads="1"/>
          </p:cNvSpPr>
          <p:nvPr/>
        </p:nvSpPr>
        <p:spPr bwMode="auto">
          <a:xfrm>
            <a:off x="0" y="1143000"/>
            <a:ext cx="4267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000" u="sng" smtClean="0">
                <a:solidFill>
                  <a:srgbClr val="FF0000"/>
                </a:solidFill>
              </a:rPr>
              <a:t>a. Trước Cách mạng tháng 8</a:t>
            </a:r>
          </a:p>
        </p:txBody>
      </p:sp>
      <p:sp>
        <p:nvSpPr>
          <p:cNvPr id="18442" name="Line 10"/>
          <p:cNvSpPr>
            <a:spLocks noChangeShapeType="1"/>
          </p:cNvSpPr>
          <p:nvPr/>
        </p:nvSpPr>
        <p:spPr bwMode="auto">
          <a:xfrm flipH="1">
            <a:off x="3516923" y="1371600"/>
            <a:ext cx="1547446" cy="609600"/>
          </a:xfrm>
          <a:prstGeom prst="line">
            <a:avLst/>
          </a:prstGeom>
          <a:noFill/>
          <a:ln w="38100">
            <a:solidFill>
              <a:srgbClr val="FF66CC"/>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20490" name="Line 12"/>
          <p:cNvSpPr>
            <a:spLocks noChangeShapeType="1"/>
          </p:cNvSpPr>
          <p:nvPr/>
        </p:nvSpPr>
        <p:spPr bwMode="auto">
          <a:xfrm>
            <a:off x="4953000" y="13716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8445" name="Line 13"/>
          <p:cNvSpPr>
            <a:spLocks noChangeShapeType="1"/>
          </p:cNvSpPr>
          <p:nvPr/>
        </p:nvSpPr>
        <p:spPr bwMode="auto">
          <a:xfrm>
            <a:off x="5064369" y="1371600"/>
            <a:ext cx="1055077" cy="685800"/>
          </a:xfrm>
          <a:prstGeom prst="line">
            <a:avLst/>
          </a:prstGeom>
          <a:noFill/>
          <a:ln w="38100">
            <a:solidFill>
              <a:srgbClr val="FF66CC"/>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8446" name="AutoShape 14"/>
          <p:cNvSpPr>
            <a:spLocks noChangeArrowheads="1"/>
          </p:cNvSpPr>
          <p:nvPr/>
        </p:nvSpPr>
        <p:spPr bwMode="auto">
          <a:xfrm>
            <a:off x="1295400" y="2514600"/>
            <a:ext cx="1828800" cy="914400"/>
          </a:xfrm>
          <a:prstGeom prst="wedgeRectCallout">
            <a:avLst>
              <a:gd name="adj1" fmla="val -23352"/>
              <a:gd name="adj2" fmla="val 57292"/>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1700" b="1" smtClean="0">
                <a:solidFill>
                  <a:srgbClr val="000000"/>
                </a:solidFill>
                <a:latin typeface="Times New Roman" pitchFamily="18" charset="0"/>
              </a:rPr>
              <a:t>Đời thừa</a:t>
            </a:r>
            <a:br>
              <a:rPr lang="en-US" sz="1700" b="1" smtClean="0">
                <a:solidFill>
                  <a:srgbClr val="000000"/>
                </a:solidFill>
                <a:latin typeface="Times New Roman" pitchFamily="18" charset="0"/>
              </a:rPr>
            </a:br>
            <a:r>
              <a:rPr lang="en-US" sz="1700" b="1" smtClean="0">
                <a:solidFill>
                  <a:srgbClr val="000000"/>
                </a:solidFill>
                <a:latin typeface="Times New Roman" pitchFamily="18" charset="0"/>
              </a:rPr>
              <a:t>Sống mòn</a:t>
            </a:r>
            <a:br>
              <a:rPr lang="en-US" sz="1700" b="1" smtClean="0">
                <a:solidFill>
                  <a:srgbClr val="000000"/>
                </a:solidFill>
                <a:latin typeface="Times New Roman" pitchFamily="18" charset="0"/>
              </a:rPr>
            </a:br>
            <a:r>
              <a:rPr lang="en-US" sz="1700" b="1" smtClean="0">
                <a:solidFill>
                  <a:srgbClr val="000000"/>
                </a:solidFill>
                <a:latin typeface="Times New Roman" pitchFamily="18" charset="0"/>
              </a:rPr>
              <a:t>Giăng sáng…</a:t>
            </a:r>
          </a:p>
        </p:txBody>
      </p:sp>
      <p:sp>
        <p:nvSpPr>
          <p:cNvPr id="18448" name="PubRRectCallout"/>
          <p:cNvSpPr>
            <a:spLocks noEditPoints="1" noChangeArrowheads="1"/>
          </p:cNvSpPr>
          <p:nvPr/>
        </p:nvSpPr>
        <p:spPr bwMode="auto">
          <a:xfrm>
            <a:off x="6477000" y="2438400"/>
            <a:ext cx="1828800" cy="1143000"/>
          </a:xfrm>
          <a:custGeom>
            <a:avLst/>
            <a:gdLst>
              <a:gd name="G0" fmla="+- 0 0 0"/>
              <a:gd name="G1" fmla="+- 5606 0 0"/>
              <a:gd name="T0" fmla="*/ 10800 w 21600"/>
              <a:gd name="T1" fmla="*/ 0 h 21600"/>
              <a:gd name="T2" fmla="*/ 0 w 21600"/>
              <a:gd name="T3" fmla="*/ 8638 h 21600"/>
              <a:gd name="T4" fmla="*/ 5606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5606"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1700" b="1">
                <a:solidFill>
                  <a:srgbClr val="000000"/>
                </a:solidFill>
                <a:latin typeface="Times New Roman" pitchFamily="18" charset="0"/>
              </a:rPr>
              <a:t> </a:t>
            </a:r>
            <a:r>
              <a:rPr lang="en-US" sz="1700" b="1">
                <a:solidFill>
                  <a:srgbClr val="000000"/>
                </a:solidFill>
                <a:effectLst>
                  <a:outerShdw blurRad="38100" dist="38100" dir="2700000" algn="tl">
                    <a:srgbClr val="FFFFFF"/>
                  </a:outerShdw>
                </a:effectLst>
                <a:latin typeface="Times New Roman" pitchFamily="18" charset="0"/>
              </a:rPr>
              <a:t>Chí Phèo</a:t>
            </a:r>
            <a:br>
              <a:rPr lang="en-US" sz="1700" b="1">
                <a:solidFill>
                  <a:srgbClr val="000000"/>
                </a:solidFill>
                <a:effectLst>
                  <a:outerShdw blurRad="38100" dist="38100" dir="2700000" algn="tl">
                    <a:srgbClr val="FFFFFF"/>
                  </a:outerShdw>
                </a:effectLst>
                <a:latin typeface="Times New Roman" pitchFamily="18" charset="0"/>
              </a:rPr>
            </a:br>
            <a:r>
              <a:rPr lang="en-US" sz="1700" b="1">
                <a:solidFill>
                  <a:srgbClr val="000000"/>
                </a:solidFill>
                <a:effectLst>
                  <a:outerShdw blurRad="38100" dist="38100" dir="2700000" algn="tl">
                    <a:srgbClr val="FFFFFF"/>
                  </a:outerShdw>
                </a:effectLst>
                <a:latin typeface="Times New Roman" pitchFamily="18" charset="0"/>
              </a:rPr>
              <a:t> Lão Hạc.</a:t>
            </a:r>
            <a:br>
              <a:rPr lang="en-US" sz="1700" b="1">
                <a:solidFill>
                  <a:srgbClr val="000000"/>
                </a:solidFill>
                <a:effectLst>
                  <a:outerShdw blurRad="38100" dist="38100" dir="2700000" algn="tl">
                    <a:srgbClr val="FFFFFF"/>
                  </a:outerShdw>
                </a:effectLst>
                <a:latin typeface="Times New Roman" pitchFamily="18" charset="0"/>
              </a:rPr>
            </a:br>
            <a:r>
              <a:rPr lang="en-US" sz="1700" b="1">
                <a:solidFill>
                  <a:srgbClr val="000000"/>
                </a:solidFill>
                <a:effectLst>
                  <a:outerShdw blurRad="38100" dist="38100" dir="2700000" algn="tl">
                    <a:srgbClr val="FFFFFF"/>
                  </a:outerShdw>
                </a:effectLst>
                <a:latin typeface="Times New Roman" pitchFamily="18" charset="0"/>
              </a:rPr>
              <a:t> Một bữa no…</a:t>
            </a:r>
          </a:p>
        </p:txBody>
      </p:sp>
      <p:sp>
        <p:nvSpPr>
          <p:cNvPr id="18450" name="Rectangle 18"/>
          <p:cNvSpPr>
            <a:spLocks noChangeArrowheads="1"/>
          </p:cNvSpPr>
          <p:nvPr/>
        </p:nvSpPr>
        <p:spPr bwMode="auto">
          <a:xfrm>
            <a:off x="228600" y="3276600"/>
            <a:ext cx="2667000" cy="609600"/>
          </a:xfrm>
          <a:prstGeom prst="rect">
            <a:avLst/>
          </a:prstGeom>
          <a:noFill/>
          <a:ln w="9525">
            <a:noFill/>
            <a:miter lim="800000"/>
            <a:headEnd/>
            <a:tailEnd/>
          </a:ln>
          <a:effectLst/>
        </p:spPr>
        <p:txBody>
          <a:bodyPr anchor="ctr" anchorCtr="1"/>
          <a:lstStyle/>
          <a:p>
            <a:pPr eaLnBrk="0" fontAlgn="base" hangingPunct="0">
              <a:spcBef>
                <a:spcPct val="0"/>
              </a:spcBef>
              <a:spcAft>
                <a:spcPct val="0"/>
              </a:spcAft>
              <a:defRPr/>
            </a:pPr>
            <a:r>
              <a:rPr lang="en-US" b="1" u="sng" dirty="0">
                <a:solidFill>
                  <a:srgbClr val="000000"/>
                </a:solidFill>
                <a:effectLst>
                  <a:outerShdw blurRad="38100" dist="38100" dir="2700000" algn="tl">
                    <a:srgbClr val="FFFFFF"/>
                  </a:outerShdw>
                </a:effectLst>
                <a:latin typeface="Times New Roman" pitchFamily="18" charset="0"/>
              </a:rPr>
              <a:t>*</a:t>
            </a:r>
            <a:r>
              <a:rPr lang="en-US" b="1" u="sng" dirty="0" err="1">
                <a:solidFill>
                  <a:srgbClr val="000000"/>
                </a:solidFill>
                <a:effectLst>
                  <a:outerShdw blurRad="38100" dist="38100" dir="2700000" algn="tl">
                    <a:srgbClr val="FFFFFF"/>
                  </a:outerShdw>
                </a:effectLst>
                <a:latin typeface="Times New Roman" pitchFamily="18" charset="0"/>
              </a:rPr>
              <a:t>Nội</a:t>
            </a:r>
            <a:r>
              <a:rPr lang="en-US" b="1" u="sng" dirty="0">
                <a:solidFill>
                  <a:srgbClr val="000000"/>
                </a:solidFill>
                <a:effectLst>
                  <a:outerShdw blurRad="38100" dist="38100" dir="2700000" algn="tl">
                    <a:srgbClr val="FFFFFF"/>
                  </a:outerShdw>
                </a:effectLst>
                <a:latin typeface="Times New Roman" pitchFamily="18" charset="0"/>
              </a:rPr>
              <a:t> dung </a:t>
            </a:r>
            <a:r>
              <a:rPr lang="en-US" b="1" u="sng" dirty="0" err="1">
                <a:solidFill>
                  <a:srgbClr val="000000"/>
                </a:solidFill>
                <a:effectLst>
                  <a:outerShdw blurRad="38100" dist="38100" dir="2700000" algn="tl">
                    <a:srgbClr val="FFFFFF"/>
                  </a:outerShdw>
                </a:effectLst>
                <a:latin typeface="Times New Roman" pitchFamily="18" charset="0"/>
              </a:rPr>
              <a:t>chính</a:t>
            </a:r>
            <a:endParaRPr lang="en-US" b="1" u="sng" dirty="0">
              <a:solidFill>
                <a:srgbClr val="000000"/>
              </a:solidFill>
              <a:effectLst>
                <a:outerShdw blurRad="38100" dist="38100" dir="2700000" algn="tl">
                  <a:srgbClr val="FFFFFF"/>
                </a:outerShdw>
              </a:effectLst>
              <a:latin typeface="Times New Roman" pitchFamily="18" charset="0"/>
            </a:endParaRPr>
          </a:p>
        </p:txBody>
      </p:sp>
      <p:sp>
        <p:nvSpPr>
          <p:cNvPr id="18453" name="Text Box 21"/>
          <p:cNvSpPr txBox="1">
            <a:spLocks noChangeArrowheads="1"/>
          </p:cNvSpPr>
          <p:nvPr/>
        </p:nvSpPr>
        <p:spPr bwMode="auto">
          <a:xfrm>
            <a:off x="304800" y="3733800"/>
            <a:ext cx="3810000"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1700" smtClean="0">
                <a:solidFill>
                  <a:prstClr val="black"/>
                </a:solidFill>
              </a:rPr>
              <a:t>Nhà văn miêu tả sâu sắc tấn bi kịch tinh thần của những người trí thức nghèo trong xã hội cũ.</a:t>
            </a:r>
          </a:p>
        </p:txBody>
      </p:sp>
      <p:sp>
        <p:nvSpPr>
          <p:cNvPr id="18454" name="Rectangle 22"/>
          <p:cNvSpPr>
            <a:spLocks noChangeArrowheads="1"/>
          </p:cNvSpPr>
          <p:nvPr/>
        </p:nvSpPr>
        <p:spPr bwMode="auto">
          <a:xfrm>
            <a:off x="152400" y="4495803"/>
            <a:ext cx="42672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0"/>
              </a:spcBef>
              <a:spcAft>
                <a:spcPct val="0"/>
              </a:spcAft>
            </a:pPr>
            <a:r>
              <a:rPr lang="en-US" sz="1700" b="1" smtClean="0">
                <a:solidFill>
                  <a:srgbClr val="000000"/>
                </a:solidFill>
                <a:latin typeface="Times New Roman" pitchFamily="18" charset="0"/>
              </a:rPr>
              <a:t>  * </a:t>
            </a:r>
            <a:r>
              <a:rPr lang="en-US" sz="1700" b="1" u="sng" smtClean="0">
                <a:solidFill>
                  <a:srgbClr val="000000"/>
                </a:solidFill>
                <a:latin typeface="Times New Roman" pitchFamily="18" charset="0"/>
              </a:rPr>
              <a:t>Giá trị :</a:t>
            </a:r>
            <a:r>
              <a:rPr lang="en-US" sz="1700" b="1" smtClean="0">
                <a:solidFill>
                  <a:srgbClr val="000000"/>
                </a:solidFill>
                <a:latin typeface="Times New Roman" pitchFamily="18" charset="0"/>
              </a:rPr>
              <a:t/>
            </a:r>
            <a:br>
              <a:rPr lang="en-US" sz="1700" b="1" smtClean="0">
                <a:solidFill>
                  <a:srgbClr val="000000"/>
                </a:solidFill>
                <a:latin typeface="Times New Roman" pitchFamily="18" charset="0"/>
              </a:rPr>
            </a:br>
            <a:r>
              <a:rPr lang="en-US" sz="1700" b="1" smtClean="0">
                <a:solidFill>
                  <a:prstClr val="black"/>
                </a:solidFill>
                <a:latin typeface="Times New Roman" pitchFamily="18" charset="0"/>
              </a:rPr>
              <a:t>  - Phê phán xã hội phi nhân đạo đã tàn phá tâm hồn con người.</a:t>
            </a:r>
            <a:br>
              <a:rPr lang="en-US" sz="1700" b="1" smtClean="0">
                <a:solidFill>
                  <a:prstClr val="black"/>
                </a:solidFill>
                <a:latin typeface="Times New Roman" pitchFamily="18" charset="0"/>
              </a:rPr>
            </a:br>
            <a:r>
              <a:rPr lang="en-US" sz="1700" b="1" smtClean="0">
                <a:solidFill>
                  <a:prstClr val="black"/>
                </a:solidFill>
                <a:latin typeface="Times New Roman" pitchFamily="18" charset="0"/>
              </a:rPr>
              <a:t>  - Thể hiện niềm khao khát một cuộc sống có ích, thực sự có ý nghĩa.</a:t>
            </a:r>
          </a:p>
        </p:txBody>
      </p:sp>
      <p:sp>
        <p:nvSpPr>
          <p:cNvPr id="18455" name="Rectangle 23"/>
          <p:cNvSpPr>
            <a:spLocks noChangeArrowheads="1"/>
          </p:cNvSpPr>
          <p:nvPr/>
        </p:nvSpPr>
        <p:spPr bwMode="auto">
          <a:xfrm>
            <a:off x="4572000" y="3429000"/>
            <a:ext cx="403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eaLnBrk="0" fontAlgn="base" hangingPunct="0">
              <a:spcBef>
                <a:spcPct val="0"/>
              </a:spcBef>
              <a:spcAft>
                <a:spcPct val="0"/>
              </a:spcAft>
            </a:pPr>
            <a:r>
              <a:rPr lang="en-US" sz="1700" b="1" u="sng" smtClean="0">
                <a:solidFill>
                  <a:srgbClr val="000000"/>
                </a:solidFill>
                <a:latin typeface="Times New Roman" pitchFamily="18" charset="0"/>
              </a:rPr>
              <a:t> * Nội dung chính:</a:t>
            </a:r>
            <a:br>
              <a:rPr lang="en-US" sz="1700" b="1" u="sng" smtClean="0">
                <a:solidFill>
                  <a:srgbClr val="000000"/>
                </a:solidFill>
                <a:latin typeface="Times New Roman" pitchFamily="18" charset="0"/>
              </a:rPr>
            </a:br>
            <a:r>
              <a:rPr lang="en-US" sz="1700" b="1" smtClean="0">
                <a:solidFill>
                  <a:prstClr val="black"/>
                </a:solidFill>
                <a:latin typeface="Times New Roman" pitchFamily="18" charset="0"/>
              </a:rPr>
              <a:t>Tập trung khắc họa tình cảnh và số phận của người nông dân nghèo bị đẩy vào đường cùng, bị tha hóa.</a:t>
            </a:r>
          </a:p>
        </p:txBody>
      </p:sp>
      <p:sp>
        <p:nvSpPr>
          <p:cNvPr id="18456" name="Rectangle 24"/>
          <p:cNvSpPr>
            <a:spLocks noChangeArrowheads="1"/>
          </p:cNvSpPr>
          <p:nvPr/>
        </p:nvSpPr>
        <p:spPr bwMode="auto">
          <a:xfrm>
            <a:off x="4572000" y="4267200"/>
            <a:ext cx="4419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eaLnBrk="0" fontAlgn="base" hangingPunct="0">
              <a:spcBef>
                <a:spcPct val="0"/>
              </a:spcBef>
              <a:spcAft>
                <a:spcPct val="0"/>
              </a:spcAft>
            </a:pPr>
            <a:r>
              <a:rPr lang="en-US" sz="1700" b="1" u="sng" smtClean="0">
                <a:solidFill>
                  <a:srgbClr val="000000"/>
                </a:solidFill>
                <a:latin typeface="Times New Roman" pitchFamily="18" charset="0"/>
              </a:rPr>
              <a:t>*Giá trị</a:t>
            </a:r>
            <a:br>
              <a:rPr lang="en-US" sz="1700" b="1" u="sng" smtClean="0">
                <a:solidFill>
                  <a:srgbClr val="000000"/>
                </a:solidFill>
                <a:latin typeface="Times New Roman" pitchFamily="18" charset="0"/>
              </a:rPr>
            </a:br>
            <a:r>
              <a:rPr lang="en-US" sz="1700" b="1" smtClean="0">
                <a:solidFill>
                  <a:srgbClr val="B292CA"/>
                </a:solidFill>
                <a:latin typeface="Times New Roman" pitchFamily="18" charset="0"/>
              </a:rPr>
              <a:t>- </a:t>
            </a:r>
            <a:r>
              <a:rPr lang="en-US" sz="1700" b="1" smtClean="0">
                <a:solidFill>
                  <a:prstClr val="black"/>
                </a:solidFill>
                <a:latin typeface="Times New Roman" pitchFamily="18" charset="0"/>
              </a:rPr>
              <a:t>Kết án xã hội tàn bạo đã hủy diệt nhân tính của người nông dân lương thiện.</a:t>
            </a:r>
            <a:br>
              <a:rPr lang="en-US" sz="1700" b="1" smtClean="0">
                <a:solidFill>
                  <a:prstClr val="black"/>
                </a:solidFill>
                <a:latin typeface="Times New Roman" pitchFamily="18" charset="0"/>
              </a:rPr>
            </a:br>
            <a:r>
              <a:rPr lang="en-US" sz="1700" b="1" smtClean="0">
                <a:solidFill>
                  <a:prstClr val="black"/>
                </a:solidFill>
                <a:latin typeface="Times New Roman" pitchFamily="18" charset="0"/>
              </a:rPr>
              <a:t>- Khẳng định nhân phẩm và bản chất lương thiện của họ.</a:t>
            </a:r>
          </a:p>
        </p:txBody>
      </p:sp>
      <p:sp>
        <p:nvSpPr>
          <p:cNvPr id="18458" name="Text Box 26"/>
          <p:cNvSpPr txBox="1">
            <a:spLocks noChangeArrowheads="1"/>
          </p:cNvSpPr>
          <p:nvPr/>
        </p:nvSpPr>
        <p:spPr bwMode="auto">
          <a:xfrm>
            <a:off x="1447800" y="6019800"/>
            <a:ext cx="6172200" cy="935038"/>
          </a:xfrm>
          <a:prstGeom prst="rect">
            <a:avLst/>
          </a:prstGeom>
          <a:solidFill>
            <a:srgbClr val="99CCFF"/>
          </a:solidFill>
          <a:ln w="19050">
            <a:solidFill>
              <a:schemeClr val="tx1"/>
            </a:solidFill>
            <a:miter lim="800000"/>
            <a:headEnd/>
            <a:tailEnd/>
          </a:ln>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u="sng" smtClean="0">
                <a:solidFill>
                  <a:srgbClr val="000000"/>
                </a:solidFill>
              </a:rPr>
              <a:t>Tiểu kết:</a:t>
            </a:r>
            <a:r>
              <a:rPr lang="en-US" smtClean="0">
                <a:solidFill>
                  <a:prstClr val="black"/>
                </a:solidFill>
              </a:rPr>
              <a:t> </a:t>
            </a:r>
            <a:r>
              <a:rPr lang="en-US" smtClean="0">
                <a:solidFill>
                  <a:srgbClr val="000000"/>
                </a:solidFill>
              </a:rPr>
              <a:t>Sáng tác của</a:t>
            </a:r>
            <a:r>
              <a:rPr lang="en-US" smtClean="0">
                <a:solidFill>
                  <a:prstClr val="black"/>
                </a:solidFill>
              </a:rPr>
              <a:t> </a:t>
            </a:r>
            <a:r>
              <a:rPr lang="en-US" smtClean="0">
                <a:solidFill>
                  <a:srgbClr val="000000"/>
                </a:solidFill>
              </a:rPr>
              <a:t>Nam Cao thường chứa đựng một nội dung triết lí sâu sắc; Nam Cao luôn trăn trở, day dứt về vấn đề nhân phẩm và luôn đặt niềm tin vào con người.</a:t>
            </a:r>
          </a:p>
        </p:txBody>
      </p:sp>
      <p:sp>
        <p:nvSpPr>
          <p:cNvPr id="20500" name="Rectangle 19"/>
          <p:cNvSpPr>
            <a:spLocks noChangeArrowheads="1"/>
          </p:cNvSpPr>
          <p:nvPr/>
        </p:nvSpPr>
        <p:spPr bwMode="auto">
          <a:xfrm>
            <a:off x="0" y="2"/>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vi-VN" sz="2800" b="1" dirty="0" smtClean="0">
                <a:solidFill>
                  <a:prstClr val="white"/>
                </a:solidFill>
                <a:latin typeface="Times New Roman" pitchFamily="18" charset="0"/>
              </a:rPr>
              <a:t>                      PHẦN I:</a:t>
            </a:r>
            <a:r>
              <a:rPr lang="en-US" sz="3200" b="1" dirty="0" err="1" smtClean="0">
                <a:solidFill>
                  <a:srgbClr val="CC00CC"/>
                </a:solidFill>
                <a:latin typeface="Times New Roman" pitchFamily="18" charset="0"/>
              </a:rPr>
              <a:t>Tác</a:t>
            </a:r>
            <a:r>
              <a:rPr lang="en-US" sz="3200" b="1" dirty="0" smtClean="0">
                <a:solidFill>
                  <a:srgbClr val="CC00CC"/>
                </a:solidFill>
                <a:latin typeface="Times New Roman" pitchFamily="18" charset="0"/>
              </a:rPr>
              <a:t> </a:t>
            </a:r>
            <a:r>
              <a:rPr lang="en-US" sz="3200" b="1" dirty="0" err="1" smtClean="0">
                <a:solidFill>
                  <a:srgbClr val="CC00CC"/>
                </a:solidFill>
                <a:latin typeface="Times New Roman" pitchFamily="18" charset="0"/>
              </a:rPr>
              <a:t>giả</a:t>
            </a:r>
            <a:r>
              <a:rPr lang="en-US" sz="3200" b="1" dirty="0" smtClean="0">
                <a:solidFill>
                  <a:srgbClr val="CC00CC"/>
                </a:solidFill>
                <a:latin typeface="Times New Roman" pitchFamily="18" charset="0"/>
              </a:rPr>
              <a:t> Nam Cao</a:t>
            </a:r>
            <a:endParaRPr lang="en-US" sz="32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2809294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dissolve">
                                      <p:cBhvr>
                                        <p:cTn id="7" dur="500"/>
                                        <p:tgtEl>
                                          <p:spTgt spid="184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box(in)">
                                      <p:cBhvr>
                                        <p:cTn id="12" dur="500"/>
                                        <p:tgtEl>
                                          <p:spTgt spid="184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5" fill="hold" grpId="0" nodeType="clickEffect">
                                  <p:stCondLst>
                                    <p:cond delay="0"/>
                                  </p:stCondLst>
                                  <p:childTnLst>
                                    <p:set>
                                      <p:cBhvr>
                                        <p:cTn id="16" dur="1" fill="hold">
                                          <p:stCondLst>
                                            <p:cond delay="0"/>
                                          </p:stCondLst>
                                        </p:cTn>
                                        <p:tgtEl>
                                          <p:spTgt spid="18442"/>
                                        </p:tgtEl>
                                        <p:attrNameLst>
                                          <p:attrName>style.visibility</p:attrName>
                                        </p:attrNameLst>
                                      </p:cBhvr>
                                      <p:to>
                                        <p:strVal val="visible"/>
                                      </p:to>
                                    </p:set>
                                    <p:animEffect transition="in" filter="checkerboard(down)">
                                      <p:cBhvr>
                                        <p:cTn id="17" dur="500"/>
                                        <p:tgtEl>
                                          <p:spTgt spid="18442"/>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8438"/>
                                        </p:tgtEl>
                                        <p:attrNameLst>
                                          <p:attrName>style.visibility</p:attrName>
                                        </p:attrNameLst>
                                      </p:cBhvr>
                                      <p:to>
                                        <p:strVal val="visible"/>
                                      </p:to>
                                    </p:set>
                                    <p:animEffect transition="in" filter="circle(in)">
                                      <p:cBhvr>
                                        <p:cTn id="20" dur="1000"/>
                                        <p:tgtEl>
                                          <p:spTgt spid="1843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8446">
                                            <p:bg/>
                                          </p:spTgt>
                                        </p:tgtEl>
                                        <p:attrNameLst>
                                          <p:attrName>style.visibility</p:attrName>
                                        </p:attrNameLst>
                                      </p:cBhvr>
                                      <p:to>
                                        <p:strVal val="visible"/>
                                      </p:to>
                                    </p:set>
                                    <p:animEffect transition="in" filter="checkerboard(across)">
                                      <p:cBhvr>
                                        <p:cTn id="23" dur="500"/>
                                        <p:tgtEl>
                                          <p:spTgt spid="18446">
                                            <p:bg/>
                                          </p:spTgt>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8446">
                                            <p:txEl>
                                              <p:pRg st="0" end="0"/>
                                            </p:txEl>
                                          </p:spTgt>
                                        </p:tgtEl>
                                        <p:attrNameLst>
                                          <p:attrName>style.visibility</p:attrName>
                                        </p:attrNameLst>
                                      </p:cBhvr>
                                      <p:to>
                                        <p:strVal val="visible"/>
                                      </p:to>
                                    </p:set>
                                    <p:animEffect transition="in" filter="checkerboard(across)">
                                      <p:cBhvr>
                                        <p:cTn id="26" dur="500"/>
                                        <p:tgtEl>
                                          <p:spTgt spid="18446">
                                            <p:txEl>
                                              <p:pRg st="0" end="0"/>
                                            </p:txEl>
                                          </p:spTgt>
                                        </p:tgtEl>
                                      </p:cBhvr>
                                    </p:animEffect>
                                  </p:childTnLst>
                                </p:cTn>
                              </p:par>
                              <p:par>
                                <p:cTn id="27" presetID="4" presetClass="entr" presetSubtype="16" fill="hold" nodeType="withEffect">
                                  <p:stCondLst>
                                    <p:cond delay="0"/>
                                  </p:stCondLst>
                                  <p:childTnLst>
                                    <p:set>
                                      <p:cBhvr>
                                        <p:cTn id="28" dur="1" fill="hold">
                                          <p:stCondLst>
                                            <p:cond delay="0"/>
                                          </p:stCondLst>
                                        </p:cTn>
                                        <p:tgtEl>
                                          <p:spTgt spid="18446">
                                            <p:txEl>
                                              <p:pRg st="0" end="0"/>
                                            </p:txEl>
                                          </p:spTgt>
                                        </p:tgtEl>
                                        <p:attrNameLst>
                                          <p:attrName>style.visibility</p:attrName>
                                        </p:attrNameLst>
                                      </p:cBhvr>
                                      <p:to>
                                        <p:strVal val="visible"/>
                                      </p:to>
                                    </p:set>
                                    <p:animEffect transition="in" filter="box(in)">
                                      <p:cBhvr>
                                        <p:cTn id="29" dur="500"/>
                                        <p:tgtEl>
                                          <p:spTgt spid="18446">
                                            <p:txEl>
                                              <p:pRg st="0" end="0"/>
                                            </p:txEl>
                                          </p:spTgt>
                                        </p:tgtEl>
                                      </p:cBhvr>
                                    </p:animEffect>
                                  </p:childTnLst>
                                </p:cTn>
                              </p:par>
                              <p:par>
                                <p:cTn id="30" presetID="2" presetClass="entr" presetSubtype="8" fill="hold" grpId="0" nodeType="withEffect">
                                  <p:stCondLst>
                                    <p:cond delay="0"/>
                                  </p:stCondLst>
                                  <p:childTnLst>
                                    <p:set>
                                      <p:cBhvr>
                                        <p:cTn id="31" dur="1" fill="hold">
                                          <p:stCondLst>
                                            <p:cond delay="0"/>
                                          </p:stCondLst>
                                        </p:cTn>
                                        <p:tgtEl>
                                          <p:spTgt spid="18436"/>
                                        </p:tgtEl>
                                        <p:attrNameLst>
                                          <p:attrName>style.visibility</p:attrName>
                                        </p:attrNameLst>
                                      </p:cBhvr>
                                      <p:to>
                                        <p:strVal val="visible"/>
                                      </p:to>
                                    </p:set>
                                    <p:anim calcmode="lin" valueType="num">
                                      <p:cBhvr additive="base">
                                        <p:cTn id="32" dur="500" fill="hold"/>
                                        <p:tgtEl>
                                          <p:spTgt spid="18436"/>
                                        </p:tgtEl>
                                        <p:attrNameLst>
                                          <p:attrName>ppt_x</p:attrName>
                                        </p:attrNameLst>
                                      </p:cBhvr>
                                      <p:tavLst>
                                        <p:tav tm="0">
                                          <p:val>
                                            <p:strVal val="0-#ppt_w/2"/>
                                          </p:val>
                                        </p:tav>
                                        <p:tav tm="100000">
                                          <p:val>
                                            <p:strVal val="#ppt_x"/>
                                          </p:val>
                                        </p:tav>
                                      </p:tavLst>
                                    </p:anim>
                                    <p:anim calcmode="lin" valueType="num">
                                      <p:cBhvr additive="base">
                                        <p:cTn id="33" dur="500" fill="hold"/>
                                        <p:tgtEl>
                                          <p:spTgt spid="18436"/>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grpId="0" nodeType="clickEffect">
                                  <p:stCondLst>
                                    <p:cond delay="0"/>
                                  </p:stCondLst>
                                  <p:childTnLst>
                                    <p:set>
                                      <p:cBhvr>
                                        <p:cTn id="37" dur="1" fill="hold">
                                          <p:stCondLst>
                                            <p:cond delay="0"/>
                                          </p:stCondLst>
                                        </p:cTn>
                                        <p:tgtEl>
                                          <p:spTgt spid="18450"/>
                                        </p:tgtEl>
                                        <p:attrNameLst>
                                          <p:attrName>style.visibility</p:attrName>
                                        </p:attrNameLst>
                                      </p:cBhvr>
                                      <p:to>
                                        <p:strVal val="visible"/>
                                      </p:to>
                                    </p:set>
                                    <p:animEffect transition="in" filter="box(out)">
                                      <p:cBhvr>
                                        <p:cTn id="38" dur="500"/>
                                        <p:tgtEl>
                                          <p:spTgt spid="1845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8453"/>
                                        </p:tgtEl>
                                        <p:attrNameLst>
                                          <p:attrName>style.visibility</p:attrName>
                                        </p:attrNameLst>
                                      </p:cBhvr>
                                      <p:to>
                                        <p:strVal val="visible"/>
                                      </p:to>
                                    </p:set>
                                    <p:animEffect transition="in" filter="checkerboard(across)">
                                      <p:cBhvr>
                                        <p:cTn id="43" dur="500"/>
                                        <p:tgtEl>
                                          <p:spTgt spid="18453"/>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4" presetClass="entr" presetSubtype="0" fill="hold" nodeType="clickEffect">
                                  <p:stCondLst>
                                    <p:cond delay="0"/>
                                  </p:stCondLst>
                                  <p:childTnLst>
                                    <p:set>
                                      <p:cBhvr>
                                        <p:cTn id="47" dur="1" fill="hold">
                                          <p:stCondLst>
                                            <p:cond delay="0"/>
                                          </p:stCondLst>
                                        </p:cTn>
                                        <p:tgtEl>
                                          <p:spTgt spid="18454">
                                            <p:txEl>
                                              <p:pRg st="0" end="0"/>
                                            </p:txEl>
                                          </p:spTgt>
                                        </p:tgtEl>
                                        <p:attrNameLst>
                                          <p:attrName>style.visibility</p:attrName>
                                        </p:attrNameLst>
                                      </p:cBhvr>
                                      <p:to>
                                        <p:strVal val="visible"/>
                                      </p:to>
                                    </p:set>
                                    <p:anim from="(-#ppt_w/2)" to="(#ppt_x)" calcmode="lin" valueType="num">
                                      <p:cBhvr>
                                        <p:cTn id="48" dur="600" fill="hold">
                                          <p:stCondLst>
                                            <p:cond delay="0"/>
                                          </p:stCondLst>
                                        </p:cTn>
                                        <p:tgtEl>
                                          <p:spTgt spid="18454">
                                            <p:txEl>
                                              <p:pRg st="0" end="0"/>
                                            </p:txEl>
                                          </p:spTgt>
                                        </p:tgtEl>
                                        <p:attrNameLst>
                                          <p:attrName>ppt_x</p:attrName>
                                        </p:attrNameLst>
                                      </p:cBhvr>
                                    </p:anim>
                                    <p:anim from="0" to="-1.0" calcmode="lin" valueType="num">
                                      <p:cBhvr>
                                        <p:cTn id="49" dur="200" decel="50000" autoRev="1" fill="hold">
                                          <p:stCondLst>
                                            <p:cond delay="600"/>
                                          </p:stCondLst>
                                        </p:cTn>
                                        <p:tgtEl>
                                          <p:spTgt spid="18454">
                                            <p:txEl>
                                              <p:pRg st="0" end="0"/>
                                            </p:txEl>
                                          </p:spTgt>
                                        </p:tgtEl>
                                        <p:attrNameLst>
                                          <p:attrName>xshear</p:attrName>
                                        </p:attrNameLst>
                                      </p:cBhvr>
                                    </p:anim>
                                    <p:animScale>
                                      <p:cBhvr>
                                        <p:cTn id="50" dur="200" decel="100000" autoRev="1" fill="hold">
                                          <p:stCondLst>
                                            <p:cond delay="600"/>
                                          </p:stCondLst>
                                        </p:cTn>
                                        <p:tgtEl>
                                          <p:spTgt spid="18454">
                                            <p:txEl>
                                              <p:pRg st="0" end="0"/>
                                            </p:txEl>
                                          </p:spTgt>
                                        </p:tgtEl>
                                      </p:cBhvr>
                                      <p:from x="100000" y="100000"/>
                                      <p:to x="80000" y="100000"/>
                                    </p:animScale>
                                    <p:anim by="(#ppt_h/3+#ppt_w*0.1)" calcmode="lin" valueType="num">
                                      <p:cBhvr additive="sum">
                                        <p:cTn id="51" dur="200" decel="100000" autoRev="1" fill="hold">
                                          <p:stCondLst>
                                            <p:cond delay="600"/>
                                          </p:stCondLst>
                                        </p:cTn>
                                        <p:tgtEl>
                                          <p:spTgt spid="18454">
                                            <p:txEl>
                                              <p:pRg st="0" end="0"/>
                                            </p:txEl>
                                          </p:spTgt>
                                        </p:tgtEl>
                                        <p:attrNameLst>
                                          <p:attrName>ppt_x</p:attrName>
                                        </p:attrNameLst>
                                      </p:cBhvr>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 presetClass="entr" presetSubtype="32" fill="hold" grpId="0" nodeType="clickEffect">
                                  <p:stCondLst>
                                    <p:cond delay="0"/>
                                  </p:stCondLst>
                                  <p:childTnLst>
                                    <p:set>
                                      <p:cBhvr>
                                        <p:cTn id="55" dur="1" fill="hold">
                                          <p:stCondLst>
                                            <p:cond delay="0"/>
                                          </p:stCondLst>
                                        </p:cTn>
                                        <p:tgtEl>
                                          <p:spTgt spid="18445"/>
                                        </p:tgtEl>
                                        <p:attrNameLst>
                                          <p:attrName>style.visibility</p:attrName>
                                        </p:attrNameLst>
                                      </p:cBhvr>
                                      <p:to>
                                        <p:strVal val="visible"/>
                                      </p:to>
                                    </p:set>
                                    <p:animEffect transition="in" filter="box(out)">
                                      <p:cBhvr>
                                        <p:cTn id="56" dur="500"/>
                                        <p:tgtEl>
                                          <p:spTgt spid="18445"/>
                                        </p:tgtEl>
                                      </p:cBhvr>
                                    </p:animEffect>
                                  </p:childTnLst>
                                </p:cTn>
                              </p:par>
                              <p:par>
                                <p:cTn id="57" presetID="4" presetClass="entr" presetSubtype="32" fill="hold" grpId="0" nodeType="withEffect">
                                  <p:stCondLst>
                                    <p:cond delay="0"/>
                                  </p:stCondLst>
                                  <p:childTnLst>
                                    <p:set>
                                      <p:cBhvr>
                                        <p:cTn id="58" dur="1" fill="hold">
                                          <p:stCondLst>
                                            <p:cond delay="0"/>
                                          </p:stCondLst>
                                        </p:cTn>
                                        <p:tgtEl>
                                          <p:spTgt spid="18439"/>
                                        </p:tgtEl>
                                        <p:attrNameLst>
                                          <p:attrName>style.visibility</p:attrName>
                                        </p:attrNameLst>
                                      </p:cBhvr>
                                      <p:to>
                                        <p:strVal val="visible"/>
                                      </p:to>
                                    </p:set>
                                    <p:animEffect transition="in" filter="box(out)">
                                      <p:cBhvr>
                                        <p:cTn id="59" dur="500"/>
                                        <p:tgtEl>
                                          <p:spTgt spid="18439"/>
                                        </p:tgtEl>
                                      </p:cBhvr>
                                    </p:animEffect>
                                  </p:childTnLst>
                                </p:cTn>
                              </p:par>
                              <p:par>
                                <p:cTn id="60" presetID="8" presetClass="entr" presetSubtype="16" fill="hold" grpId="0" nodeType="withEffect">
                                  <p:stCondLst>
                                    <p:cond delay="0"/>
                                  </p:stCondLst>
                                  <p:childTnLst>
                                    <p:set>
                                      <p:cBhvr>
                                        <p:cTn id="61" dur="1" fill="hold">
                                          <p:stCondLst>
                                            <p:cond delay="0"/>
                                          </p:stCondLst>
                                        </p:cTn>
                                        <p:tgtEl>
                                          <p:spTgt spid="18448"/>
                                        </p:tgtEl>
                                        <p:attrNameLst>
                                          <p:attrName>style.visibility</p:attrName>
                                        </p:attrNameLst>
                                      </p:cBhvr>
                                      <p:to>
                                        <p:strVal val="visible"/>
                                      </p:to>
                                    </p:set>
                                    <p:animEffect transition="in" filter="diamond(in)">
                                      <p:cBhvr>
                                        <p:cTn id="62" dur="1000"/>
                                        <p:tgtEl>
                                          <p:spTgt spid="18448"/>
                                        </p:tgtEl>
                                      </p:cBhvr>
                                    </p:animEffect>
                                  </p:childTnLst>
                                </p:cTn>
                              </p:par>
                              <p:par>
                                <p:cTn id="63" presetID="1" presetClass="entr" presetSubtype="0" fill="hold" grpId="0" nodeType="withEffect">
                                  <p:stCondLst>
                                    <p:cond delay="0"/>
                                  </p:stCondLst>
                                  <p:childTnLst>
                                    <p:set>
                                      <p:cBhvr>
                                        <p:cTn id="64" dur="1" fill="hold">
                                          <p:stCondLst>
                                            <p:cond delay="0"/>
                                          </p:stCondLst>
                                        </p:cTn>
                                        <p:tgtEl>
                                          <p:spTgt spid="18437"/>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8" presetClass="entr" presetSubtype="16" fill="hold" nodeType="clickEffect">
                                  <p:stCondLst>
                                    <p:cond delay="0"/>
                                  </p:stCondLst>
                                  <p:childTnLst>
                                    <p:set>
                                      <p:cBhvr>
                                        <p:cTn id="68" dur="1" fill="hold">
                                          <p:stCondLst>
                                            <p:cond delay="0"/>
                                          </p:stCondLst>
                                        </p:cTn>
                                        <p:tgtEl>
                                          <p:spTgt spid="18455">
                                            <p:txEl>
                                              <p:pRg st="0" end="0"/>
                                            </p:txEl>
                                          </p:spTgt>
                                        </p:tgtEl>
                                        <p:attrNameLst>
                                          <p:attrName>style.visibility</p:attrName>
                                        </p:attrNameLst>
                                      </p:cBhvr>
                                      <p:to>
                                        <p:strVal val="visible"/>
                                      </p:to>
                                    </p:set>
                                    <p:animEffect transition="in" filter="diamond(in)">
                                      <p:cBhvr>
                                        <p:cTn id="69" dur="2000"/>
                                        <p:tgtEl>
                                          <p:spTgt spid="18455">
                                            <p:txEl>
                                              <p:pRg st="0" end="0"/>
                                            </p:txEl>
                                          </p:spTgt>
                                        </p:tgtEl>
                                      </p:cBhvr>
                                    </p:animEffect>
                                  </p:childTnLst>
                                </p:cTn>
                              </p:par>
                              <p:par>
                                <p:cTn id="70" presetID="5" presetClass="entr" presetSubtype="10" fill="hold" nodeType="withEffect">
                                  <p:stCondLst>
                                    <p:cond delay="0"/>
                                  </p:stCondLst>
                                  <p:childTnLst>
                                    <p:set>
                                      <p:cBhvr>
                                        <p:cTn id="71" dur="1" fill="hold">
                                          <p:stCondLst>
                                            <p:cond delay="0"/>
                                          </p:stCondLst>
                                        </p:cTn>
                                        <p:tgtEl>
                                          <p:spTgt spid="18455">
                                            <p:txEl>
                                              <p:charRg st="11" end="119"/>
                                            </p:txEl>
                                          </p:spTgt>
                                        </p:tgtEl>
                                        <p:attrNameLst>
                                          <p:attrName>style.visibility</p:attrName>
                                        </p:attrNameLst>
                                      </p:cBhvr>
                                      <p:to>
                                        <p:strVal val="visible"/>
                                      </p:to>
                                    </p:set>
                                    <p:animEffect transition="in" filter="checkerboard(across)">
                                      <p:cBhvr>
                                        <p:cTn id="72" dur="500"/>
                                        <p:tgtEl>
                                          <p:spTgt spid="18455">
                                            <p:txEl>
                                              <p:charRg st="11" end="119"/>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nodeType="clickEffect">
                                  <p:stCondLst>
                                    <p:cond delay="0"/>
                                  </p:stCondLst>
                                  <p:childTnLst>
                                    <p:set>
                                      <p:cBhvr>
                                        <p:cTn id="76" dur="1" fill="hold">
                                          <p:stCondLst>
                                            <p:cond delay="0"/>
                                          </p:stCondLst>
                                        </p:cTn>
                                        <p:tgtEl>
                                          <p:spTgt spid="18456">
                                            <p:txEl>
                                              <p:pRg st="0" end="0"/>
                                            </p:txEl>
                                          </p:spTgt>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5" presetClass="entr" presetSubtype="10" fill="hold" grpId="0" nodeType="clickEffect">
                                  <p:stCondLst>
                                    <p:cond delay="0"/>
                                  </p:stCondLst>
                                  <p:childTnLst>
                                    <p:set>
                                      <p:cBhvr>
                                        <p:cTn id="80" dur="1" fill="hold">
                                          <p:stCondLst>
                                            <p:cond delay="0"/>
                                          </p:stCondLst>
                                        </p:cTn>
                                        <p:tgtEl>
                                          <p:spTgt spid="18458"/>
                                        </p:tgtEl>
                                        <p:attrNameLst>
                                          <p:attrName>style.visibility</p:attrName>
                                        </p:attrNameLst>
                                      </p:cBhvr>
                                      <p:to>
                                        <p:strVal val="visible"/>
                                      </p:to>
                                    </p:set>
                                    <p:animEffect transition="in" filter="checkerboard(across)">
                                      <p:cBhvr>
                                        <p:cTn id="81" dur="500"/>
                                        <p:tgtEl>
                                          <p:spTgt spid="18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6" grpId="0" animBg="1"/>
      <p:bldP spid="18437" grpId="0" animBg="1"/>
      <p:bldP spid="18438" grpId="0" animBg="1"/>
      <p:bldP spid="18439" grpId="0" animBg="1"/>
      <p:bldP spid="18441" grpId="0"/>
      <p:bldP spid="18442" grpId="0" animBg="1"/>
      <p:bldP spid="18445" grpId="0" animBg="1"/>
      <p:bldP spid="18446" grpId="0" build="allAtOnce" animBg="1"/>
      <p:bldP spid="18448" grpId="0" animBg="1"/>
      <p:bldP spid="18450" grpId="0"/>
      <p:bldP spid="18453" grpId="0"/>
      <p:bldP spid="1845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pic>
        <p:nvPicPr>
          <p:cNvPr id="20" name="Picture 6" descr="DSCF1420"/>
          <p:cNvPicPr>
            <a:picLocks noGrp="1" noChangeAspect="1" noChangeArrowheads="1"/>
          </p:cNvPicPr>
          <p:nvPr>
            <p:ph type="title"/>
          </p:nvPr>
        </p:nvPicPr>
        <p:blipFill>
          <a:blip r:embed="rId2" cstate="print">
            <a:extLst>
              <a:ext uri="{28A0092B-C50C-407E-A947-70E740481C1C}">
                <a14:useLocalDpi xmlns:a14="http://schemas.microsoft.com/office/drawing/2010/main" val="0"/>
              </a:ext>
            </a:extLst>
          </a:blip>
          <a:stretch>
            <a:fillRect/>
          </a:stretch>
        </p:blipFill>
        <p:spPr>
          <a:xfrm>
            <a:off x="3331765" y="2138498"/>
            <a:ext cx="2978092" cy="471950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 name="Picture 7" descr="558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309857" y="2209800"/>
            <a:ext cx="2784594" cy="4648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7961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2000" fill="hold"/>
                                        <p:tgtEl>
                                          <p:spTgt spid="20"/>
                                        </p:tgtEl>
                                        <p:attrNameLst>
                                          <p:attrName>ppt_w</p:attrName>
                                        </p:attrNameLst>
                                      </p:cBhvr>
                                      <p:tavLst>
                                        <p:tav tm="0">
                                          <p:val>
                                            <p:fltVal val="0"/>
                                          </p:val>
                                        </p:tav>
                                        <p:tav tm="100000">
                                          <p:val>
                                            <p:strVal val="#ppt_w"/>
                                          </p:val>
                                        </p:tav>
                                      </p:tavLst>
                                    </p:anim>
                                    <p:anim calcmode="lin" valueType="num">
                                      <p:cBhvr>
                                        <p:cTn id="8" dur="2000" fill="hold"/>
                                        <p:tgtEl>
                                          <p:spTgt spid="20"/>
                                        </p:tgtEl>
                                        <p:attrNameLst>
                                          <p:attrName>ppt_h</p:attrName>
                                        </p:attrNameLst>
                                      </p:cBhvr>
                                      <p:tavLst>
                                        <p:tav tm="0">
                                          <p:val>
                                            <p:fltVal val="0"/>
                                          </p:val>
                                        </p:tav>
                                        <p:tav tm="100000">
                                          <p:val>
                                            <p:strVal val="#ppt_h"/>
                                          </p:val>
                                        </p:tav>
                                      </p:tavLst>
                                    </p:anim>
                                    <p:anim calcmode="lin" valueType="num">
                                      <p:cBhvr>
                                        <p:cTn id="9" dur="2000" fill="hold"/>
                                        <p:tgtEl>
                                          <p:spTgt spid="20"/>
                                        </p:tgtEl>
                                        <p:attrNameLst>
                                          <p:attrName>style.rotation</p:attrName>
                                        </p:attrNameLst>
                                      </p:cBhvr>
                                      <p:tavLst>
                                        <p:tav tm="0">
                                          <p:val>
                                            <p:fltVal val="360"/>
                                          </p:val>
                                        </p:tav>
                                        <p:tav tm="100000">
                                          <p:val>
                                            <p:fltVal val="0"/>
                                          </p:val>
                                        </p:tav>
                                      </p:tavLst>
                                    </p:anim>
                                    <p:animEffect transition="in" filter="fade">
                                      <p:cBhvr>
                                        <p:cTn id="10" dur="2000"/>
                                        <p:tgtEl>
                                          <p:spTgt spid="20"/>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2000" fill="hold"/>
                                        <p:tgtEl>
                                          <p:spTgt spid="21"/>
                                        </p:tgtEl>
                                        <p:attrNameLst>
                                          <p:attrName>ppt_w</p:attrName>
                                        </p:attrNameLst>
                                      </p:cBhvr>
                                      <p:tavLst>
                                        <p:tav tm="0">
                                          <p:val>
                                            <p:fltVal val="0"/>
                                          </p:val>
                                        </p:tav>
                                        <p:tav tm="100000">
                                          <p:val>
                                            <p:strVal val="#ppt_w"/>
                                          </p:val>
                                        </p:tav>
                                      </p:tavLst>
                                    </p:anim>
                                    <p:anim calcmode="lin" valueType="num">
                                      <p:cBhvr>
                                        <p:cTn id="14" dur="2000" fill="hold"/>
                                        <p:tgtEl>
                                          <p:spTgt spid="21"/>
                                        </p:tgtEl>
                                        <p:attrNameLst>
                                          <p:attrName>ppt_h</p:attrName>
                                        </p:attrNameLst>
                                      </p:cBhvr>
                                      <p:tavLst>
                                        <p:tav tm="0">
                                          <p:val>
                                            <p:fltVal val="0"/>
                                          </p:val>
                                        </p:tav>
                                        <p:tav tm="100000">
                                          <p:val>
                                            <p:strVal val="#ppt_h"/>
                                          </p:val>
                                        </p:tav>
                                      </p:tavLst>
                                    </p:anim>
                                    <p:anim calcmode="lin" valueType="num">
                                      <p:cBhvr>
                                        <p:cTn id="15" dur="2000" fill="hold"/>
                                        <p:tgtEl>
                                          <p:spTgt spid="21"/>
                                        </p:tgtEl>
                                        <p:attrNameLst>
                                          <p:attrName>style.rotation</p:attrName>
                                        </p:attrNameLst>
                                      </p:cBhvr>
                                      <p:tavLst>
                                        <p:tav tm="0">
                                          <p:val>
                                            <p:fltVal val="360"/>
                                          </p:val>
                                        </p:tav>
                                        <p:tav tm="100000">
                                          <p:val>
                                            <p:fltVal val="0"/>
                                          </p:val>
                                        </p:tav>
                                      </p:tavLst>
                                    </p:anim>
                                    <p:animEffect transition="in" filter="fade">
                                      <p:cBhvr>
                                        <p:cTn id="16"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solidFill>
                  <a:srgbClr val="C00000"/>
                </a:solidFill>
                <a:latin typeface="Times New Roman" pitchFamily="18" charset="0"/>
                <a:cs typeface="Times New Roman" pitchFamily="18" charset="0"/>
              </a:rPr>
              <a:t>I. Vài nét về tiểu sử và con người:</a:t>
            </a:r>
            <a:endParaRPr lang="en-US" sz="2400">
              <a:solidFill>
                <a:srgbClr val="C00000"/>
              </a:solidFill>
              <a:latin typeface="Times New Roman" pitchFamily="18" charset="0"/>
              <a:cs typeface="Times New Roman" pitchFamily="18" charset="0"/>
            </a:endParaRPr>
          </a:p>
        </p:txBody>
      </p:sp>
      <p:pic>
        <p:nvPicPr>
          <p:cNvPr id="20" name="Picture 8" descr="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1981200"/>
            <a:ext cx="38862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3468258" y="1447800"/>
            <a:ext cx="3161145"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87961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2000" fill="hold"/>
                                        <p:tgtEl>
                                          <p:spTgt spid="20"/>
                                        </p:tgtEl>
                                        <p:attrNameLst>
                                          <p:attrName>ppt_w</p:attrName>
                                        </p:attrNameLst>
                                      </p:cBhvr>
                                      <p:tavLst>
                                        <p:tav tm="0">
                                          <p:val>
                                            <p:fltVal val="0"/>
                                          </p:val>
                                        </p:tav>
                                        <p:tav tm="100000">
                                          <p:val>
                                            <p:strVal val="#ppt_w"/>
                                          </p:val>
                                        </p:tav>
                                      </p:tavLst>
                                    </p:anim>
                                    <p:anim calcmode="lin" valueType="num">
                                      <p:cBhvr>
                                        <p:cTn id="8" dur="2000" fill="hold"/>
                                        <p:tgtEl>
                                          <p:spTgt spid="20"/>
                                        </p:tgtEl>
                                        <p:attrNameLst>
                                          <p:attrName>ppt_h</p:attrName>
                                        </p:attrNameLst>
                                      </p:cBhvr>
                                      <p:tavLst>
                                        <p:tav tm="0">
                                          <p:val>
                                            <p:fltVal val="0"/>
                                          </p:val>
                                        </p:tav>
                                        <p:tav tm="100000">
                                          <p:val>
                                            <p:strVal val="#ppt_h"/>
                                          </p:val>
                                        </p:tav>
                                      </p:tavLst>
                                    </p:anim>
                                    <p:anim calcmode="lin" valueType="num">
                                      <p:cBhvr>
                                        <p:cTn id="9" dur="2000" fill="hold"/>
                                        <p:tgtEl>
                                          <p:spTgt spid="20"/>
                                        </p:tgtEl>
                                        <p:attrNameLst>
                                          <p:attrName>style.rotation</p:attrName>
                                        </p:attrNameLst>
                                      </p:cBhvr>
                                      <p:tavLst>
                                        <p:tav tm="0">
                                          <p:val>
                                            <p:fltVal val="360"/>
                                          </p:val>
                                        </p:tav>
                                        <p:tav tm="100000">
                                          <p:val>
                                            <p:fltVal val="0"/>
                                          </p:val>
                                        </p:tav>
                                      </p:tavLst>
                                    </p:anim>
                                    <p:animEffect transition="in" filter="fade">
                                      <p:cBhvr>
                                        <p:cTn id="10"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vi-VN" sz="2800" b="1" dirty="0" smtClean="0">
                <a:solidFill>
                  <a:prstClr val="white"/>
                </a:solidFill>
                <a:latin typeface="Times New Roman" pitchFamily="18" charset="0"/>
              </a:rPr>
              <a:t>                        PHẦN </a:t>
            </a:r>
            <a:r>
              <a:rPr lang="vi-VN" sz="2800" b="1" dirty="0">
                <a:solidFill>
                  <a:prstClr val="white"/>
                </a:solidFill>
                <a:latin typeface="Times New Roman" pitchFamily="18" charset="0"/>
              </a:rPr>
              <a:t>I : </a:t>
            </a:r>
            <a:r>
              <a:rPr lang="en-US" sz="3200" b="1" dirty="0" err="1">
                <a:solidFill>
                  <a:srgbClr val="CC00CC"/>
                </a:solidFill>
                <a:latin typeface="Times New Roman" pitchFamily="18" charset="0"/>
              </a:rPr>
              <a:t>Tác</a:t>
            </a:r>
            <a:r>
              <a:rPr lang="en-US" sz="3200" b="1" dirty="0">
                <a:solidFill>
                  <a:srgbClr val="CC00CC"/>
                </a:solidFill>
                <a:latin typeface="Times New Roman" pitchFamily="18" charset="0"/>
              </a:rPr>
              <a:t> </a:t>
            </a:r>
            <a:r>
              <a:rPr lang="en-US" sz="3200" b="1" dirty="0" err="1">
                <a:solidFill>
                  <a:srgbClr val="CC00CC"/>
                </a:solidFill>
                <a:latin typeface="Times New Roman" pitchFamily="18" charset="0"/>
              </a:rPr>
              <a:t>giả</a:t>
            </a:r>
            <a:r>
              <a:rPr lang="en-US" sz="3200" b="1" dirty="0">
                <a:solidFill>
                  <a:srgbClr val="CC00CC"/>
                </a:solidFill>
                <a:latin typeface="Times New Roman" pitchFamily="18" charset="0"/>
              </a:rPr>
              <a:t> Nam </a:t>
            </a:r>
            <a:r>
              <a:rPr lang="en-US" sz="3200" b="1" dirty="0" smtClean="0">
                <a:solidFill>
                  <a:srgbClr val="CC00CC"/>
                </a:solidFill>
                <a:latin typeface="Times New Roman" pitchFamily="18" charset="0"/>
              </a:rPr>
              <a:t>Cao</a:t>
            </a:r>
            <a:endParaRPr lang="en-US" sz="4800" b="1" u="sng" dirty="0" smtClean="0">
              <a:solidFill>
                <a:srgbClr val="CC00CC"/>
              </a:solidFill>
              <a:latin typeface="Times New Roman" pitchFamily="18" charset="0"/>
            </a:endParaRPr>
          </a:p>
        </p:txBody>
      </p:sp>
      <p:sp>
        <p:nvSpPr>
          <p:cNvPr id="25603" name="Text Box 35"/>
          <p:cNvSpPr txBox="1">
            <a:spLocks noChangeArrowheads="1"/>
          </p:cNvSpPr>
          <p:nvPr/>
        </p:nvSpPr>
        <p:spPr bwMode="auto">
          <a:xfrm>
            <a:off x="281357" y="762000"/>
            <a:ext cx="590843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800" u="sng" dirty="0" smtClean="0">
                <a:solidFill>
                  <a:srgbClr val="FF0000"/>
                </a:solidFill>
              </a:rPr>
              <a:t>II. </a:t>
            </a:r>
            <a:r>
              <a:rPr lang="en-US" sz="2800" u="sng" dirty="0" err="1" smtClean="0">
                <a:solidFill>
                  <a:srgbClr val="FF0000"/>
                </a:solidFill>
              </a:rPr>
              <a:t>Sự</a:t>
            </a:r>
            <a:r>
              <a:rPr lang="en-US" sz="2800" u="sng" dirty="0" smtClean="0">
                <a:solidFill>
                  <a:srgbClr val="FF0000"/>
                </a:solidFill>
              </a:rPr>
              <a:t> </a:t>
            </a:r>
            <a:r>
              <a:rPr lang="en-US" sz="2800" u="sng" dirty="0" err="1" smtClean="0">
                <a:solidFill>
                  <a:srgbClr val="FF0000"/>
                </a:solidFill>
              </a:rPr>
              <a:t>nghiệp</a:t>
            </a:r>
            <a:r>
              <a:rPr lang="en-US" sz="2800" u="sng" dirty="0" smtClean="0">
                <a:solidFill>
                  <a:srgbClr val="FF0000"/>
                </a:solidFill>
              </a:rPr>
              <a:t> </a:t>
            </a:r>
            <a:r>
              <a:rPr lang="en-US" sz="2800" u="sng" dirty="0" err="1" smtClean="0">
                <a:solidFill>
                  <a:srgbClr val="FF0000"/>
                </a:solidFill>
              </a:rPr>
              <a:t>văn</a:t>
            </a:r>
            <a:r>
              <a:rPr lang="en-US" sz="2800" u="sng" dirty="0" smtClean="0">
                <a:solidFill>
                  <a:srgbClr val="FF0000"/>
                </a:solidFill>
              </a:rPr>
              <a:t> </a:t>
            </a:r>
            <a:r>
              <a:rPr lang="en-US" sz="2800" u="sng" dirty="0" err="1" smtClean="0">
                <a:solidFill>
                  <a:srgbClr val="FF0000"/>
                </a:solidFill>
              </a:rPr>
              <a:t>học</a:t>
            </a:r>
            <a:endParaRPr lang="en-US" sz="2800" u="sng" dirty="0" smtClean="0">
              <a:solidFill>
                <a:srgbClr val="FF0000"/>
              </a:solidFill>
            </a:endParaRPr>
          </a:p>
        </p:txBody>
      </p:sp>
      <p:sp>
        <p:nvSpPr>
          <p:cNvPr id="25604" name="Rectangle 8"/>
          <p:cNvSpPr>
            <a:spLocks noChangeArrowheads="1"/>
          </p:cNvSpPr>
          <p:nvPr/>
        </p:nvSpPr>
        <p:spPr bwMode="auto">
          <a:xfrm>
            <a:off x="351692" y="1143000"/>
            <a:ext cx="4220308"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nchor="ctr"/>
          <a:lstStyle/>
          <a:p>
            <a:pPr fontAlgn="base">
              <a:spcBef>
                <a:spcPct val="0"/>
              </a:spcBef>
              <a:spcAft>
                <a:spcPct val="0"/>
              </a:spcAft>
            </a:pPr>
            <a:r>
              <a:rPr lang="en-US" sz="2600" b="1" u="sng" smtClean="0">
                <a:solidFill>
                  <a:srgbClr val="FF0000"/>
                </a:solidFill>
                <a:latin typeface="Times New Roman" pitchFamily="18" charset="0"/>
              </a:rPr>
              <a:t>3. Phong cách nghệ thuật:</a:t>
            </a:r>
          </a:p>
        </p:txBody>
      </p:sp>
      <p:sp>
        <p:nvSpPr>
          <p:cNvPr id="5" name="AutoShape 5"/>
          <p:cNvSpPr>
            <a:spLocks noChangeArrowheads="1"/>
          </p:cNvSpPr>
          <p:nvPr/>
        </p:nvSpPr>
        <p:spPr bwMode="auto">
          <a:xfrm>
            <a:off x="8" y="1676400"/>
            <a:ext cx="3270739" cy="5029200"/>
          </a:xfrm>
          <a:prstGeom prst="verticalScroll">
            <a:avLst>
              <a:gd name="adj" fmla="val 5745"/>
            </a:avLst>
          </a:prstGeom>
          <a:solidFill>
            <a:srgbClr val="FFCC99"/>
          </a:solidFill>
          <a:ln w="9525">
            <a:solidFill>
              <a:schemeClr val="tx1"/>
            </a:solidFill>
            <a:round/>
            <a:headEnd/>
            <a:tailEnd/>
          </a:ln>
        </p:spPr>
        <p:txBody>
          <a:bodyPr vert="eaVert" wrap="none" anchor="ct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6" name="Text Box 7"/>
          <p:cNvSpPr txBox="1">
            <a:spLocks noChangeArrowheads="1"/>
          </p:cNvSpPr>
          <p:nvPr/>
        </p:nvSpPr>
        <p:spPr bwMode="auto">
          <a:xfrm>
            <a:off x="187568" y="1926931"/>
            <a:ext cx="2895600" cy="4462760"/>
          </a:xfrm>
          <a:prstGeom prst="rect">
            <a:avLst/>
          </a:prstGeom>
          <a:noFill/>
          <a:ln w="9525">
            <a:noFill/>
            <a:miter lim="800000"/>
            <a:headEnd/>
            <a:tailEnd/>
          </a:ln>
          <a:effectLst/>
        </p:spPr>
        <p:txBody>
          <a:bodyPr wrap="square">
            <a:spAutoFit/>
          </a:bodyPr>
          <a:lstStyle/>
          <a:p>
            <a:pPr eaLnBrk="0" fontAlgn="base" hangingPunct="0">
              <a:spcBef>
                <a:spcPct val="0"/>
              </a:spcBef>
              <a:spcAft>
                <a:spcPct val="0"/>
              </a:spcAft>
              <a:defRPr/>
            </a:pPr>
            <a:r>
              <a:rPr lang="en-US" sz="1600" b="1" i="1" dirty="0" err="1">
                <a:solidFill>
                  <a:srgbClr val="9FB8CD">
                    <a:lumMod val="50000"/>
                  </a:srgbClr>
                </a:solidFill>
                <a:latin typeface="Times New Roman" pitchFamily="18" charset="0"/>
              </a:rPr>
              <a:t>Phong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cách</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nghệ</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thuật</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là</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cá</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tính</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sáng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tạo</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của</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nhà</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văn</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thể</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hiện</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trong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tác</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phẩm</a:t>
            </a:r>
            <a:r>
              <a:rPr lang="en-US" sz="1600" b="1" i="1" dirty="0">
                <a:solidFill>
                  <a:srgbClr val="9FB8CD">
                    <a:lumMod val="50000"/>
                  </a:srgbClr>
                </a:solidFill>
                <a:latin typeface="Times New Roman" pitchFamily="18" charset="0"/>
              </a:rPr>
              <a:t> qua:</a:t>
            </a:r>
          </a:p>
          <a:p>
            <a:pPr eaLnBrk="0" fontAlgn="base" hangingPunct="0">
              <a:spcBef>
                <a:spcPct val="0"/>
              </a:spcBef>
              <a:spcAft>
                <a:spcPct val="0"/>
              </a:spcAft>
              <a:defRPr/>
            </a:pPr>
            <a:r>
              <a:rPr lang="en-US" sz="2000" b="1" dirty="0">
                <a:solidFill>
                  <a:srgbClr val="000000"/>
                </a:solidFill>
                <a:effectLst>
                  <a:outerShdw blurRad="38100" dist="38100" dir="2700000" algn="tl">
                    <a:srgbClr val="FFFFFF"/>
                  </a:outerShdw>
                </a:effectLst>
                <a:latin typeface="Times New Roman" pitchFamily="18" charset="0"/>
              </a:rPr>
              <a:t>        </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Cách</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lựa</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chọn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và</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xử</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lý</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đề</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tài</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 </a:t>
            </a:r>
            <a:r>
              <a:rPr lang="en-US" b="1" dirty="0" err="1">
                <a:solidFill>
                  <a:srgbClr val="000000"/>
                </a:solidFill>
                <a:effectLst>
                  <a:outerShdw blurRad="38100" dist="38100" dir="2700000" algn="tl">
                    <a:srgbClr val="FFFFFF"/>
                  </a:outerShdw>
                </a:effectLst>
                <a:latin typeface="Times New Roman" pitchFamily="18" charset="0"/>
              </a:rPr>
              <a:t>Quan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niệm</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nghệ</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thuật</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về</a:t>
            </a:r>
            <a:r>
              <a:rPr lang="en-US" b="1" dirty="0">
                <a:solidFill>
                  <a:srgbClr val="000000"/>
                </a:solidFill>
                <a:effectLst>
                  <a:outerShdw blurRad="38100" dist="38100" dir="2700000" algn="tl">
                    <a:srgbClr val="FFFFFF"/>
                  </a:outerShdw>
                </a:effectLst>
                <a:latin typeface="Times New Roman" pitchFamily="18" charset="0"/>
              </a:rPr>
              <a:t> con </a:t>
            </a:r>
            <a:r>
              <a:rPr lang="en-US" b="1" dirty="0" err="1">
                <a:solidFill>
                  <a:srgbClr val="000000"/>
                </a:solidFill>
                <a:effectLst>
                  <a:outerShdw blurRad="38100" dist="38100" dir="2700000" algn="tl">
                    <a:srgbClr val="FFFFFF"/>
                  </a:outerShdw>
                </a:effectLst>
                <a:latin typeface="Times New Roman" pitchFamily="18" charset="0"/>
              </a:rPr>
              <a:t>người</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endParaRPr lang="en-US" b="1" dirty="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 </a:t>
            </a:r>
            <a:r>
              <a:rPr lang="en-US" b="1" dirty="0" err="1">
                <a:solidFill>
                  <a:srgbClr val="000000"/>
                </a:solidFill>
                <a:effectLst>
                  <a:outerShdw blurRad="38100" dist="38100" dir="2700000" algn="tl">
                    <a:srgbClr val="FFFFFF"/>
                  </a:outerShdw>
                </a:effectLst>
                <a:latin typeface="Times New Roman" pitchFamily="18" charset="0"/>
              </a:rPr>
              <a:t>Những</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biện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pháp</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nghệ</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thuật</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ưa</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thích</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và</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quen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dùng</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r>
              <a:rPr lang="en-US" b="1" dirty="0" smtClean="0">
                <a:solidFill>
                  <a:srgbClr val="000000"/>
                </a:solidFill>
                <a:effectLst>
                  <a:outerShdw blurRad="38100" dist="38100" dir="2700000" algn="tl">
                    <a:srgbClr val="FFFFFF"/>
                  </a:outerShdw>
                </a:effectLst>
                <a:latin typeface="Times New Roman" pitchFamily="18" charset="0"/>
              </a:rPr>
              <a:t>         </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Giọng</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điệu</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riêng</a:t>
            </a:r>
            <a:endParaRPr lang="en-US" b="1" dirty="0">
              <a:solidFill>
                <a:srgbClr val="000000"/>
              </a:solidFill>
              <a:effectLst>
                <a:outerShdw blurRad="38100" dist="38100" dir="2700000" algn="tl">
                  <a:srgbClr val="FFFFFF"/>
                </a:outerShdw>
              </a:effectLst>
              <a:latin typeface="Times New Roman" pitchFamily="18" charset="0"/>
            </a:endParaRPr>
          </a:p>
        </p:txBody>
      </p:sp>
      <p:sp>
        <p:nvSpPr>
          <p:cNvPr id="7" name="Line 15"/>
          <p:cNvSpPr>
            <a:spLocks noChangeShapeType="1"/>
          </p:cNvSpPr>
          <p:nvPr/>
        </p:nvSpPr>
        <p:spPr bwMode="auto">
          <a:xfrm flipV="1">
            <a:off x="2667009" y="2667000"/>
            <a:ext cx="990601" cy="495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8" name="Line 16"/>
          <p:cNvSpPr>
            <a:spLocks noChangeShapeType="1"/>
          </p:cNvSpPr>
          <p:nvPr/>
        </p:nvSpPr>
        <p:spPr bwMode="auto">
          <a:xfrm>
            <a:off x="2667000" y="3892790"/>
            <a:ext cx="990600" cy="6961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9" name="Line 16"/>
          <p:cNvSpPr>
            <a:spLocks noChangeShapeType="1"/>
          </p:cNvSpPr>
          <p:nvPr/>
        </p:nvSpPr>
        <p:spPr bwMode="auto">
          <a:xfrm>
            <a:off x="2667000" y="4953002"/>
            <a:ext cx="990600" cy="22859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0" name="Line 16"/>
          <p:cNvSpPr>
            <a:spLocks noChangeShapeType="1"/>
          </p:cNvSpPr>
          <p:nvPr/>
        </p:nvSpPr>
        <p:spPr bwMode="auto">
          <a:xfrm>
            <a:off x="2895600" y="6248400"/>
            <a:ext cx="714788"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1" name="Text Box 8"/>
          <p:cNvSpPr txBox="1">
            <a:spLocks noChangeArrowheads="1"/>
          </p:cNvSpPr>
          <p:nvPr/>
        </p:nvSpPr>
        <p:spPr bwMode="auto">
          <a:xfrm>
            <a:off x="3657600" y="1600200"/>
            <a:ext cx="5205046" cy="163121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a:solidFill>
                  <a:schemeClr val="tx2">
                    <a:lumMod val="75000"/>
                  </a:schemeClr>
                </a:solidFill>
                <a:latin typeface="Times New Roman" pitchFamily="18" charset="0"/>
                <a:cs typeface="Times New Roman" pitchFamily="18" charset="0"/>
              </a:rPr>
              <a:t>Nam Cao </a:t>
            </a:r>
            <a:r>
              <a:rPr lang="en-US" sz="2000" b="1" dirty="0" err="1">
                <a:solidFill>
                  <a:schemeClr val="tx2">
                    <a:lumMod val="75000"/>
                  </a:schemeClr>
                </a:solidFill>
                <a:latin typeface="Times New Roman" pitchFamily="18" charset="0"/>
                <a:cs typeface="Times New Roman" pitchFamily="18" charset="0"/>
              </a:rPr>
              <a:t>thường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viết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về</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cái</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nhỏ</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nhặt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xoàng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xĩnh</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tầm</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thường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trong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cuộc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sống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hàng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ngày</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từ</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đó</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đặt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ra</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vấn</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đề</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có</a:t>
            </a:r>
            <a:r>
              <a:rPr lang="en-US" sz="2000" b="1" dirty="0">
                <a:solidFill>
                  <a:schemeClr val="tx2">
                    <a:lumMod val="75000"/>
                  </a:schemeClr>
                </a:solidFill>
                <a:latin typeface="Times New Roman" pitchFamily="18" charset="0"/>
                <a:cs typeface="Times New Roman" pitchFamily="18" charset="0"/>
              </a:rPr>
              <a:t> ý </a:t>
            </a:r>
            <a:r>
              <a:rPr lang="en-US" sz="2000" b="1" dirty="0" err="1">
                <a:solidFill>
                  <a:schemeClr val="tx2">
                    <a:lumMod val="75000"/>
                  </a:schemeClr>
                </a:solidFill>
                <a:latin typeface="Times New Roman" pitchFamily="18" charset="0"/>
                <a:cs typeface="Times New Roman" pitchFamily="18" charset="0"/>
              </a:rPr>
              <a:t>nghĩa</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xã</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hội</a:t>
            </a:r>
            <a:r>
              <a:rPr lang="en-US" sz="2000" b="1" dirty="0">
                <a:solidFill>
                  <a:schemeClr val="tx2">
                    <a:lumMod val="75000"/>
                  </a:schemeClr>
                </a:solidFill>
                <a:latin typeface="Times New Roman" pitchFamily="18" charset="0"/>
                <a:cs typeface="Times New Roman" pitchFamily="18" charset="0"/>
              </a:rPr>
              <a:t> to </a:t>
            </a:r>
            <a:r>
              <a:rPr lang="en-US" sz="2000" b="1" dirty="0" err="1">
                <a:solidFill>
                  <a:schemeClr val="tx2">
                    <a:lumMod val="75000"/>
                  </a:schemeClr>
                </a:solidFill>
                <a:latin typeface="Times New Roman" pitchFamily="18" charset="0"/>
                <a:cs typeface="Times New Roman" pitchFamily="18" charset="0"/>
              </a:rPr>
              <a:t>lớn</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triết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lí</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sâu</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sắc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về</a:t>
            </a:r>
            <a:r>
              <a:rPr lang="en-US" sz="2000" b="1" dirty="0">
                <a:solidFill>
                  <a:schemeClr val="tx2">
                    <a:lumMod val="75000"/>
                  </a:schemeClr>
                </a:solidFill>
                <a:latin typeface="Times New Roman" pitchFamily="18" charset="0"/>
                <a:cs typeface="Times New Roman" pitchFamily="18" charset="0"/>
              </a:rPr>
              <a:t> con </a:t>
            </a:r>
            <a:r>
              <a:rPr lang="en-US" sz="2000" b="1" dirty="0" err="1">
                <a:solidFill>
                  <a:schemeClr val="tx2">
                    <a:lumMod val="75000"/>
                  </a:schemeClr>
                </a:solidFill>
                <a:latin typeface="Times New Roman" pitchFamily="18" charset="0"/>
                <a:cs typeface="Times New Roman" pitchFamily="18" charset="0"/>
              </a:rPr>
              <a:t>người</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cuộc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sống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và</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xã</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hội</a:t>
            </a:r>
            <a:endParaRPr lang="en-US" sz="2000" b="1" dirty="0">
              <a:solidFill>
                <a:schemeClr val="tx2">
                  <a:lumMod val="75000"/>
                </a:schemeClr>
              </a:solidFill>
              <a:latin typeface="Times New Roman" pitchFamily="18" charset="0"/>
              <a:cs typeface="Times New Roman" pitchFamily="18" charset="0"/>
            </a:endParaRPr>
          </a:p>
        </p:txBody>
      </p:sp>
      <p:sp>
        <p:nvSpPr>
          <p:cNvPr id="12" name="Text Box 9"/>
          <p:cNvSpPr txBox="1">
            <a:spLocks noChangeArrowheads="1"/>
          </p:cNvSpPr>
          <p:nvPr/>
        </p:nvSpPr>
        <p:spPr bwMode="auto">
          <a:xfrm>
            <a:off x="3657600" y="3429000"/>
            <a:ext cx="5205046" cy="101600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a:solidFill>
                  <a:schemeClr val="tx1"/>
                </a:solidFill>
                <a:latin typeface="Times New Roman" pitchFamily="18" charset="0"/>
                <a:cs typeface="Times New Roman" pitchFamily="18" charset="0"/>
              </a:rPr>
              <a:t>Nam Cao </a:t>
            </a:r>
            <a:r>
              <a:rPr lang="en-US" sz="2000" b="1" dirty="0" err="1">
                <a:solidFill>
                  <a:schemeClr val="tx1"/>
                </a:solidFill>
                <a:latin typeface="Times New Roman" pitchFamily="18" charset="0"/>
                <a:cs typeface="Times New Roman" pitchFamily="18" charset="0"/>
              </a:rPr>
              <a:t>luôn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có</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hứng</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thú</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khám</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phá</a:t>
            </a:r>
            <a:r>
              <a:rPr lang="en-US" sz="2000" b="1" dirty="0">
                <a:solidFill>
                  <a:schemeClr val="tx1"/>
                </a:solidFill>
                <a:latin typeface="Times New Roman" pitchFamily="18" charset="0"/>
                <a:cs typeface="Times New Roman" pitchFamily="18" charset="0"/>
              </a:rPr>
              <a:t> “con </a:t>
            </a:r>
            <a:r>
              <a:rPr lang="en-US" sz="2000" b="1" dirty="0" err="1">
                <a:solidFill>
                  <a:schemeClr val="tx1"/>
                </a:solidFill>
                <a:latin typeface="Times New Roman" pitchFamily="18" charset="0"/>
                <a:cs typeface="Times New Roman" pitchFamily="18" charset="0"/>
              </a:rPr>
              <a:t>người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trong</a:t>
            </a:r>
            <a:r>
              <a:rPr lang="en-US" sz="2000" b="1" dirty="0">
                <a:solidFill>
                  <a:schemeClr val="tx1"/>
                </a:solidFill>
                <a:latin typeface="Times New Roman" pitchFamily="18" charset="0"/>
                <a:cs typeface="Times New Roman" pitchFamily="18" charset="0"/>
              </a:rPr>
              <a:t> con </a:t>
            </a:r>
            <a:r>
              <a:rPr lang="en-US" sz="2000" b="1" dirty="0" err="1">
                <a:solidFill>
                  <a:schemeClr val="tx1"/>
                </a:solidFill>
                <a:latin typeface="Times New Roman" pitchFamily="18" charset="0"/>
                <a:cs typeface="Times New Roman" pitchFamily="18" charset="0"/>
              </a:rPr>
              <a:t>người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có</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biệt</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tài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diễn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tả</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phân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tích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tâm</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lí</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nhân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vật</a:t>
            </a:r>
            <a:r>
              <a:rPr lang="en-US" sz="2000" b="1" dirty="0">
                <a:solidFill>
                  <a:schemeClr val="tx1"/>
                </a:solidFill>
                <a:latin typeface="Times New Roman" pitchFamily="18" charset="0"/>
                <a:cs typeface="Times New Roman" pitchFamily="18" charset="0"/>
              </a:rPr>
              <a:t>.</a:t>
            </a:r>
          </a:p>
        </p:txBody>
      </p:sp>
      <p:sp>
        <p:nvSpPr>
          <p:cNvPr id="13" name="Text Box 10"/>
          <p:cNvSpPr txBox="1">
            <a:spLocks noChangeArrowheads="1"/>
          </p:cNvSpPr>
          <p:nvPr/>
        </p:nvSpPr>
        <p:spPr bwMode="auto">
          <a:xfrm>
            <a:off x="3727940" y="4810539"/>
            <a:ext cx="5134708" cy="1015663"/>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smtClean="0">
                <a:solidFill>
                  <a:schemeClr val="tx1"/>
                </a:solidFill>
                <a:latin typeface="Times New Roman" pitchFamily="18" charset="0"/>
                <a:cs typeface="Times New Roman" pitchFamily="18" charset="0"/>
              </a:rPr>
              <a:t>Nam Cao </a:t>
            </a:r>
            <a:r>
              <a:rPr lang="en-US" sz="2000" b="1" dirty="0" err="1" smtClean="0">
                <a:solidFill>
                  <a:schemeClr val="tx1"/>
                </a:solidFill>
                <a:latin typeface="Times New Roman" pitchFamily="18" charset="0"/>
                <a:cs typeface="Times New Roman" pitchFamily="18" charset="0"/>
              </a:rPr>
              <a:t>thường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sử</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dụng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thủ</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pháp</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nghệ</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thuật</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đối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thoại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và</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độc</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thoại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nội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tâm</a:t>
            </a:r>
            <a:r>
              <a:rPr lang="en-US" sz="2000" b="1" dirty="0" smtClean="0">
                <a:solidFill>
                  <a:schemeClr val="tx1"/>
                </a:solidFill>
                <a:latin typeface="Times New Roman" pitchFamily="18" charset="0"/>
                <a:cs typeface="Times New Roman" pitchFamily="18" charset="0"/>
              </a:rPr>
              <a:t>.</a:t>
            </a:r>
            <a:r>
              <a:rPr lang="en-US" sz="2000"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Ngôn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từ</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sống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động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tinh</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tế</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mà</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giản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dị</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gần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gũi</a:t>
            </a:r>
            <a:r>
              <a:rPr lang="en-US" sz="2000" b="1" dirty="0">
                <a:solidFill>
                  <a:schemeClr val="tx1"/>
                </a:solidFill>
                <a:latin typeface="Times New Roman" pitchFamily="18" charset="0"/>
                <a:cs typeface="Times New Roman" pitchFamily="18" charset="0"/>
              </a:rPr>
              <a:t>.</a:t>
            </a:r>
          </a:p>
        </p:txBody>
      </p:sp>
      <p:sp>
        <p:nvSpPr>
          <p:cNvPr id="14" name="Text Box 11"/>
          <p:cNvSpPr txBox="1">
            <a:spLocks noChangeArrowheads="1"/>
          </p:cNvSpPr>
          <p:nvPr/>
        </p:nvSpPr>
        <p:spPr bwMode="auto">
          <a:xfrm>
            <a:off x="3727940" y="5943602"/>
            <a:ext cx="5134706" cy="70788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wrap="square">
            <a:spAutoFit/>
          </a:bodyPr>
          <a:lstStyle/>
          <a:p>
            <a:pPr eaLnBrk="0" fontAlgn="base" hangingPunct="0">
              <a:spcBef>
                <a:spcPct val="50000"/>
              </a:spcBef>
              <a:spcAft>
                <a:spcPct val="0"/>
              </a:spcAft>
              <a:defRPr/>
            </a:pPr>
            <a:r>
              <a:rPr lang="en-US" sz="2000" b="1" dirty="0" err="1">
                <a:solidFill>
                  <a:srgbClr val="B88472">
                    <a:lumMod val="50000"/>
                  </a:srgbClr>
                </a:solidFill>
                <a:latin typeface="Times New Roman" pitchFamily="18" charset="0"/>
                <a:cs typeface="Times New Roman" pitchFamily="18" charset="0"/>
              </a:rPr>
              <a:t>Giọng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điệu</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buồn</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chua</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chát</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lạnh</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lùng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mà</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đầy</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cảm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đằm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thắm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yêu</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a:t>
            </a:r>
          </a:p>
        </p:txBody>
      </p:sp>
    </p:spTree>
    <p:extLst>
      <p:ext uri="{BB962C8B-B14F-4D97-AF65-F5344CB8AC3E}">
        <p14:creationId xmlns:p14="http://schemas.microsoft.com/office/powerpoint/2010/main" val="3962979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4"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32"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out)">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8" presetClass="entr" presetSubtype="32"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out)">
                                      <p:cBhvr>
                                        <p:cTn id="21" dur="2000"/>
                                        <p:tgtEl>
                                          <p:spTgt spid="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32"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amond(out)">
                                      <p:cBhvr>
                                        <p:cTn id="26" dur="20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ntr" presetSubtype="32"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diamond(out)">
                                      <p:cBhvr>
                                        <p:cTn id="31" dur="2000"/>
                                        <p:tgtEl>
                                          <p:spTgt spid="10"/>
                                        </p:tgtEl>
                                      </p:cBhvr>
                                    </p:animEffect>
                                  </p:childTnLst>
                                </p:cTn>
                              </p:par>
                              <p:par>
                                <p:cTn id="32" presetID="20" presetClass="entr" presetSubtype="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edge">
                                      <p:cBhvr>
                                        <p:cTn id="34" dur="2000"/>
                                        <p:tgtEl>
                                          <p:spTgt spid="11"/>
                                        </p:tgtEl>
                                      </p:cBhvr>
                                    </p:animEffect>
                                  </p:childTnLst>
                                </p:cTn>
                              </p:par>
                              <p:par>
                                <p:cTn id="35" presetID="20"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edge">
                                      <p:cBhvr>
                                        <p:cTn id="37" dur="2000"/>
                                        <p:tgtEl>
                                          <p:spTgt spid="12"/>
                                        </p:tgtEl>
                                      </p:cBhvr>
                                    </p:animEffect>
                                  </p:childTnLst>
                                </p:cTn>
                              </p:par>
                              <p:par>
                                <p:cTn id="38" presetID="20"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edge">
                                      <p:cBhvr>
                                        <p:cTn id="40" dur="2000"/>
                                        <p:tgtEl>
                                          <p:spTgt spid="13"/>
                                        </p:tgtEl>
                                      </p:cBhvr>
                                    </p:animEffect>
                                  </p:childTnLst>
                                </p:cTn>
                              </p:par>
                              <p:par>
                                <p:cTn id="41" presetID="2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rgbClr val="C00000"/>
                </a:solidFill>
                <a:latin typeface="Times New Roman" pitchFamily="18" charset="0"/>
                <a:cs typeface="Times New Roman" pitchFamily="18" charset="0"/>
              </a:rPr>
              <a:t> Hướng dẫn tự học:</a:t>
            </a:r>
            <a:endParaRPr lang="en-US" sz="2400">
              <a:solidFill>
                <a:srgbClr val="C00000"/>
              </a:solidFill>
              <a:latin typeface="Times New Roman" pitchFamily="18" charset="0"/>
              <a:cs typeface="Times New Roman" pitchFamily="18" charset="0"/>
            </a:endParaRPr>
          </a:p>
        </p:txBody>
      </p:sp>
      <p:sp>
        <p:nvSpPr>
          <p:cNvPr id="22" name="Rectangle 21"/>
          <p:cNvSpPr/>
          <p:nvPr/>
        </p:nvSpPr>
        <p:spPr>
          <a:xfrm>
            <a:off x="3505200" y="1906154"/>
            <a:ext cx="5638800" cy="5322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chemeClr val="tx1">
                    <a:lumMod val="95000"/>
                    <a:lumOff val="5000"/>
                  </a:schemeClr>
                </a:solidFill>
                <a:latin typeface="Times New Roman" pitchFamily="18" charset="0"/>
                <a:cs typeface="Times New Roman" pitchFamily="18" charset="0"/>
              </a:rPr>
              <a:t>- Tìm đọc một số truyện ngắn của Nam Cao. </a:t>
            </a:r>
            <a:endParaRPr lang="en-US" sz="240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429000" y="1524003"/>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rgbClr val="C00000"/>
                </a:solidFill>
                <a:latin typeface="Times New Roman" pitchFamily="18" charset="0"/>
                <a:cs typeface="Times New Roman" pitchFamily="18" charset="0"/>
              </a:rPr>
              <a:t> </a:t>
            </a:r>
            <a:r>
              <a:rPr lang="en-US" sz="2400" smtClean="0">
                <a:solidFill>
                  <a:schemeClr val="tx1">
                    <a:lumMod val="95000"/>
                    <a:lumOff val="5000"/>
                  </a:schemeClr>
                </a:solidFill>
                <a:latin typeface="Times New Roman" pitchFamily="18" charset="0"/>
                <a:cs typeface="Times New Roman" pitchFamily="18" charset="0"/>
              </a:rPr>
              <a:t>- Đọc và tóm tắt tác phẩm.</a:t>
            </a:r>
            <a:endParaRPr lang="en-US" sz="240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5.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6.xml><?xml version="1.0" encoding="utf-8"?>
<a:theme xmlns:a="http://schemas.openxmlformats.org/drawingml/2006/main" name="2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4.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5.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6.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
  <TotalTime>381</TotalTime>
  <Words>1548</Words>
  <Application>Microsoft Office PowerPoint</Application>
  <PresentationFormat>On-screen Show (4:3)</PresentationFormat>
  <Paragraphs>171</Paragraphs>
  <Slides>16</Slides>
  <Notes>0</Notes>
  <HiddenSlides>0</HiddenSlides>
  <MMClips>0</MMClips>
  <ScaleCrop>false</ScaleCrop>
  <HeadingPairs>
    <vt:vector size="6" baseType="variant">
      <vt:variant>
        <vt:lpstr>Fonts Used</vt:lpstr>
      </vt:variant>
      <vt:variant>
        <vt:i4>8</vt:i4>
      </vt:variant>
      <vt:variant>
        <vt:lpstr>Theme</vt:lpstr>
      </vt:variant>
      <vt:variant>
        <vt:i4>7</vt:i4>
      </vt:variant>
      <vt:variant>
        <vt:lpstr>Slide Titles</vt:lpstr>
      </vt:variant>
      <vt:variant>
        <vt:i4>16</vt:i4>
      </vt:variant>
    </vt:vector>
  </HeadingPairs>
  <TitlesOfParts>
    <vt:vector size="31" baseType="lpstr">
      <vt:lpstr>.VnTime</vt:lpstr>
      <vt:lpstr>Arial</vt:lpstr>
      <vt:lpstr>Bookman Old Style</vt:lpstr>
      <vt:lpstr>Calibri</vt:lpstr>
      <vt:lpstr>Gill Sans MT</vt:lpstr>
      <vt:lpstr>Times New Roman</vt:lpstr>
      <vt:lpstr>Wingdings</vt:lpstr>
      <vt:lpstr>Wingdings 3</vt:lpstr>
      <vt:lpstr>Office Theme</vt:lpstr>
      <vt:lpstr>Default Design</vt:lpstr>
      <vt:lpstr>1_Office Theme</vt:lpstr>
      <vt:lpstr>Origin</vt:lpstr>
      <vt:lpstr>1_Origin</vt:lpstr>
      <vt:lpstr>2_Origin</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Phúc Minh</cp:lastModifiedBy>
  <cp:revision>102</cp:revision>
  <dcterms:created xsi:type="dcterms:W3CDTF">2014-11-05T05:20:57Z</dcterms:created>
  <dcterms:modified xsi:type="dcterms:W3CDTF">2020-06-28T11:55:06Z</dcterms:modified>
</cp:coreProperties>
</file>