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90" r:id="rId3"/>
    <p:sldId id="257" r:id="rId4"/>
    <p:sldId id="262" r:id="rId5"/>
    <p:sldId id="261" r:id="rId6"/>
    <p:sldId id="259" r:id="rId7"/>
    <p:sldId id="309" r:id="rId8"/>
    <p:sldId id="310" r:id="rId9"/>
    <p:sldId id="289" r:id="rId10"/>
    <p:sldId id="300" r:id="rId11"/>
    <p:sldId id="296" r:id="rId12"/>
    <p:sldId id="301" r:id="rId13"/>
    <p:sldId id="303" r:id="rId14"/>
    <p:sldId id="307" r:id="rId15"/>
    <p:sldId id="308" r:id="rId16"/>
    <p:sldId id="305" r:id="rId17"/>
    <p:sldId id="31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33D36-E337-4456-9311-6BBA8FCB684D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995C0-DD6C-446D-81D8-A83722E0EB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oa%20h&#7853;u%20ho&#224;n%20v&#361;%20Vi&#7879;t%20Nam%202015-%20Ph&#7887;ng%20v&#7845;n%20Ph&#7841;m%20Th&#7883;%20H&#432;&#417;ng%20sau%20&#273;&#259;ng%20quang.mp4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302359"/>
            <a:ext cx="8686800" cy="65556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en-US" sz="6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n-US" sz="6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NHIỆT LIỆT CHÀO MỪNG </a:t>
            </a:r>
          </a:p>
          <a:p>
            <a:pPr algn="ctr"/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CÁC THẦY GIÁO, CÔ GIÁO   </a:t>
            </a:r>
          </a:p>
          <a:p>
            <a:pPr algn="ctr"/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VÀ CÁC EM HỌC SINH!</a:t>
            </a:r>
          </a:p>
          <a:p>
            <a:pPr algn="ctr"/>
            <a:endParaRPr lang="en-US" sz="60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n-US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ight Arrow Callout 2">
            <a:hlinkClick r:id="rId2" action="ppaction://hlinkfile"/>
          </p:cNvPr>
          <p:cNvSpPr/>
          <p:nvPr/>
        </p:nvSpPr>
        <p:spPr>
          <a:xfrm>
            <a:off x="8077200" y="685800"/>
            <a:ext cx="381000" cy="228600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905000"/>
            <a:ext cx="899325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PHỎNG VẤN </a:t>
            </a:r>
          </a:p>
          <a:p>
            <a:pPr algn="ctr"/>
            <a:r>
              <a:rPr lang="en-U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VÀ TRẢ LỜI PHỎNG VẤN</a:t>
            </a:r>
            <a:endParaRPr lang="en-U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990600"/>
            <a:ext cx="373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err="1" smtClean="0"/>
              <a:t>Tiết</a:t>
            </a:r>
            <a:r>
              <a:rPr lang="en-US" sz="3600" b="1" u="sng" dirty="0" smtClean="0"/>
              <a:t> 38-Tiếng </a:t>
            </a:r>
            <a:r>
              <a:rPr lang="en-US" sz="3600" b="1" u="sng" dirty="0" err="1" smtClean="0"/>
              <a:t>Việt</a:t>
            </a:r>
            <a:r>
              <a:rPr lang="en-US" sz="3600" dirty="0" smtClean="0"/>
              <a:t>:</a:t>
            </a:r>
            <a:endParaRPr 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04800"/>
            <a:ext cx="8458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57200"/>
            <a:ext cx="8458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"/>
            <a:ext cx="82296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029200" y="3657600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304800" y="152400"/>
            <a:ext cx="8610600" cy="6248400"/>
            <a:chOff x="304800" y="152400"/>
            <a:chExt cx="8610600" cy="6248400"/>
          </a:xfrm>
        </p:grpSpPr>
        <p:pic>
          <p:nvPicPr>
            <p:cNvPr id="4" name="Picture 3"/>
            <p:cNvPicPr/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00" y="152400"/>
              <a:ext cx="38862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2" name="Group 21"/>
            <p:cNvGrpSpPr/>
            <p:nvPr/>
          </p:nvGrpSpPr>
          <p:grpSpPr>
            <a:xfrm>
              <a:off x="533400" y="152400"/>
              <a:ext cx="8382000" cy="6248400"/>
              <a:chOff x="533400" y="152400"/>
              <a:chExt cx="8382000" cy="6248400"/>
            </a:xfrm>
          </p:grpSpPr>
          <p:pic>
            <p:nvPicPr>
              <p:cNvPr id="7" name="Picture 6"/>
              <p:cNvPicPr/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76800" y="152400"/>
                <a:ext cx="4038600" cy="2819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" name="Picture 17"/>
              <p:cNvPicPr/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33400" y="3352800"/>
                <a:ext cx="3733800" cy="3048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0"/>
              <p:cNvPicPr/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953000" y="3276600"/>
                <a:ext cx="3733800" cy="3048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PHỎNG VẤN VÀ TRẢ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3200" dirty="0" smtClean="0"/>
              <a:t> PHỎNG VẤN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533400"/>
            <a:ext cx="8382000" cy="310854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00050" indent="-400050" algn="ctr">
              <a:buAutoNum type="romanUcPeriod"/>
            </a:pP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ĐÍCH, TẦM QUAN TRỌNG CỦA PHỎNG VẤN VÀ TRẢ LỜI PHỎNG VẤN</a:t>
            </a:r>
          </a:p>
          <a:p>
            <a:pPr marL="400050" indent="-400050" algn="just">
              <a:buAutoNum type="arabicPeriod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400050" indent="-400050" algn="just"/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                     </a:t>
            </a: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ight Arrow Callout 6"/>
          <p:cNvSpPr/>
          <p:nvPr/>
        </p:nvSpPr>
        <p:spPr>
          <a:xfrm>
            <a:off x="533400" y="1905000"/>
            <a:ext cx="2667000" cy="1600200"/>
          </a:xfrm>
          <a:prstGeom prst="rightArrow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0" y="1905000"/>
            <a:ext cx="5257800" cy="685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đích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00" y="2819400"/>
            <a:ext cx="5257800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PHỎNG VẤN VÀ TRẢ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3200" dirty="0" smtClean="0"/>
              <a:t> PHỎNG VẤN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533400"/>
            <a:ext cx="8382000" cy="526297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00050" indent="-400050" algn="ctr">
              <a:buAutoNum type="romanUcPeriod"/>
            </a:pP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ĐÍCH, TẦM QUAN TRỌNG CỦA PHỎNG VẤN VÀ TRẢ LỜI PHỎNG VẤN</a:t>
            </a:r>
          </a:p>
          <a:p>
            <a:pPr marL="400050" indent="-400050"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dirty="0" smtClean="0">
                <a:latin typeface="Times New Roman" pitchFamily="18" charset="0"/>
                <a:cs typeface="Times New Roman" pitchFamily="18" charset="0"/>
              </a:rPr>
              <a:t>đích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                     </a:t>
            </a: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Right Arrow Callout 6"/>
          <p:cNvSpPr/>
          <p:nvPr/>
        </p:nvSpPr>
        <p:spPr>
          <a:xfrm>
            <a:off x="533400" y="1905000"/>
            <a:ext cx="2667000" cy="2514600"/>
          </a:xfrm>
          <a:prstGeom prst="rightArrow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0" y="1828800"/>
            <a:ext cx="5257800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nổi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00" y="2819400"/>
            <a:ext cx="5257800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iểm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24200" y="3810000"/>
            <a:ext cx="5181600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;...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PHỎNG VẤN VÀ TRẢ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3200" dirty="0" smtClean="0"/>
              <a:t> PHỎNG VẤN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4724400" y="1066800"/>
            <a:ext cx="419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Down Arrow Callout 6"/>
          <p:cNvSpPr/>
          <p:nvPr/>
        </p:nvSpPr>
        <p:spPr>
          <a:xfrm>
            <a:off x="838200" y="1828800"/>
            <a:ext cx="7848600" cy="2057400"/>
          </a:xfrm>
          <a:prstGeom prst="downArrow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ctr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00050" indent="-400050" algn="ctr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4400" y="3886200"/>
            <a:ext cx="7772400" cy="1066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ctr"/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n minh.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0" y="7620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096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PHỎNG VẤN VÀ TRẢ LỜI PHỎNG VẤN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152400" y="685800"/>
            <a:ext cx="8991600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NHỮNG YÊU CẦU C</a:t>
            </a:r>
            <a:r>
              <a:rPr lang="vi-V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BẢN ĐỐI VỚI HOẠT ĐỘNG PHỎNG VẤN; NG</a:t>
            </a:r>
            <a:r>
              <a:rPr lang="vi-V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TRẢ LỜI PHỎNG VẤN</a:t>
            </a:r>
          </a:p>
          <a:p>
            <a:pPr marL="342900" indent="-342900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/>
          </a:bodyPr>
          <a:lstStyle/>
          <a:p>
            <a:endParaRPr lang="en-US" sz="2100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PHỎNG VẤN VÀ TRẢ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 smtClean="0"/>
              <a:t> PHỎNG VẤN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724400" y="1066800"/>
            <a:ext cx="419100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1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52400" y="533401"/>
          <a:ext cx="8839200" cy="593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95400"/>
                <a:gridCol w="1905000"/>
                <a:gridCol w="1473200"/>
                <a:gridCol w="1473200"/>
                <a:gridCol w="1473200"/>
              </a:tblGrid>
              <a:tr h="685799">
                <a:tc gridSpan="4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85800"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66442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44" name="Group 43"/>
          <p:cNvGrpSpPr/>
          <p:nvPr/>
        </p:nvGrpSpPr>
        <p:grpSpPr>
          <a:xfrm>
            <a:off x="152400" y="457200"/>
            <a:ext cx="8991600" cy="1823829"/>
            <a:chOff x="152400" y="457200"/>
            <a:chExt cx="8991600" cy="1823829"/>
          </a:xfrm>
        </p:grpSpPr>
        <p:sp>
          <p:nvSpPr>
            <p:cNvPr id="11" name="TextBox 10"/>
            <p:cNvSpPr txBox="1"/>
            <p:nvPr/>
          </p:nvSpPr>
          <p:spPr>
            <a:xfrm>
              <a:off x="152400" y="457200"/>
              <a:ext cx="5867400" cy="7386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b="1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PHỎNG VẤN</a:t>
              </a:r>
            </a:p>
            <a:p>
              <a:pPr algn="ctr"/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9800" y="457201"/>
              <a:ext cx="3124200" cy="7386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b="1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TRẢ LỜI PHỎNG VẤN</a:t>
              </a:r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28600" y="1143000"/>
              <a:ext cx="266700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1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1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43200" y="1219201"/>
              <a:ext cx="18288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Tiến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hành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vấ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en-US" sz="21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648200" y="1219200"/>
              <a:ext cx="13716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Biên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tập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PV</a:t>
              </a:r>
              <a:endParaRPr lang="en-US" sz="21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248400" y="1219200"/>
              <a:ext cx="259080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Khi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lời</a:t>
              </a:r>
              <a:endParaRPr lang="en-US" sz="21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1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10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8600" y="2057400"/>
            <a:ext cx="12192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1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228600" y="1981200"/>
            <a:ext cx="8686799" cy="4616648"/>
            <a:chOff x="228600" y="1981200"/>
            <a:chExt cx="8609925" cy="4616648"/>
          </a:xfrm>
        </p:grpSpPr>
        <p:sp>
          <p:nvSpPr>
            <p:cNvPr id="17" name="TextBox 16"/>
            <p:cNvSpPr txBox="1"/>
            <p:nvPr/>
          </p:nvSpPr>
          <p:spPr>
            <a:xfrm>
              <a:off x="228600" y="1981200"/>
              <a:ext cx="129540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những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gì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endParaRPr lang="en-US" sz="21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437011" y="1981200"/>
              <a:ext cx="1283936" cy="364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đạt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mục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đích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thống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hỏi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endParaRPr lang="en-US" sz="21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743200" y="1981200"/>
              <a:ext cx="182880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phải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hỏi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những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hỏi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đã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tr</a:t>
              </a:r>
              <a:r>
                <a:rPr lang="vi-VN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ước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không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pPr algn="just">
                <a:buFontTx/>
                <a:buChar char="-"/>
              </a:pP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thái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độ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đạt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mục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đích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pPr algn="just">
                <a:buFontTx/>
                <a:buChar char="-"/>
              </a:pP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Kết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thúc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vấn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làm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gì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tỏ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sự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trân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trọng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đối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với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TL?</a:t>
              </a:r>
              <a:endParaRPr lang="en-US" sz="21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572000" y="1981200"/>
              <a:ext cx="1371600" cy="3000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biên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tập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?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sửa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lại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lời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nói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của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lời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không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endParaRPr lang="en-US" sz="21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044076" y="1981200"/>
              <a:ext cx="1423524" cy="3323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lời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gây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ấn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t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ượng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tôt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với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PV,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nghe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đọc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)?</a:t>
              </a:r>
              <a:endParaRPr lang="en-US" sz="21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554590" y="1981200"/>
              <a:ext cx="1283935" cy="364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thái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độ</a:t>
              </a:r>
              <a:r>
                <a:rPr lang="en-US" sz="21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gây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ấn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t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ượng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đối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với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PV,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nghe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100" dirty="0" err="1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 smtClean="0">
                  <a:latin typeface="Times New Roman" pitchFamily="18" charset="0"/>
                  <a:cs typeface="Times New Roman" pitchFamily="18" charset="0"/>
                </a:rPr>
                <a:t>đọc</a:t>
              </a:r>
              <a:r>
                <a:rPr lang="en-US" sz="2100" dirty="0" smtClean="0">
                  <a:latin typeface="Times New Roman" pitchFamily="18" charset="0"/>
                  <a:cs typeface="Times New Roman" pitchFamily="18" charset="0"/>
                </a:rPr>
                <a:t>)?</a:t>
              </a:r>
              <a:endParaRPr lang="en-US" sz="21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0"/>
            <a:ext cx="88392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PHỎNG VẤN VÀ TRẢ LỜI PHỎNG VẤN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4400" y="1066800"/>
            <a:ext cx="419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52400" y="533401"/>
          <a:ext cx="8839200" cy="6174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  <a:gridCol w="1828800"/>
                <a:gridCol w="1676400"/>
                <a:gridCol w="1143000"/>
                <a:gridCol w="1219200"/>
                <a:gridCol w="1295400"/>
              </a:tblGrid>
              <a:tr h="624311">
                <a:tc gridSpan="6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47288"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6328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7016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28600" y="19050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8600" y="2590800"/>
            <a:ext cx="1676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ượng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05000" y="2514600"/>
            <a:ext cx="1752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ượng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chặt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chẽ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;…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33800" y="2590800"/>
            <a:ext cx="1600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b="1" i="1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Tx/>
              <a:buChar char="-"/>
            </a:pP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Khiêm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nhã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nhặn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thiệp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;…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10200" y="2590800"/>
            <a:ext cx="1143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n; </a:t>
            </a:r>
          </a:p>
          <a:p>
            <a:pPr algn="just"/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53200" y="2667000"/>
            <a:ext cx="1143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2667000"/>
            <a:ext cx="1143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0" y="457200"/>
            <a:ext cx="9144000" cy="2463464"/>
            <a:chOff x="0" y="457200"/>
            <a:chExt cx="9144000" cy="2463464"/>
          </a:xfrm>
        </p:grpSpPr>
        <p:sp>
          <p:nvSpPr>
            <p:cNvPr id="11" name="TextBox 10"/>
            <p:cNvSpPr txBox="1"/>
            <p:nvPr/>
          </p:nvSpPr>
          <p:spPr>
            <a:xfrm>
              <a:off x="152401" y="457200"/>
              <a:ext cx="8839199" cy="775303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0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000" dirty="0" smtClean="0">
                  <a:latin typeface="Times New Roman" pitchFamily="18" charset="0"/>
                  <a:cs typeface="Times New Roman" pitchFamily="18" charset="0"/>
                </a:rPr>
                <a:t> PHỎNG VẤN</a:t>
              </a:r>
            </a:p>
            <a:p>
              <a:pPr algn="ctr"/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0" y="1163611"/>
              <a:ext cx="2973659" cy="1046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05201" y="1242102"/>
              <a:ext cx="2971800" cy="7753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Tiến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hành</a:t>
              </a:r>
              <a:endParaRPr lang="en-US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vấ</a:t>
              </a:r>
              <a:r>
                <a:rPr lang="en-US" sz="2000" dirty="0" err="1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44683" y="1242101"/>
              <a:ext cx="2899317" cy="729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Biên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tập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52400" y="1981200"/>
              <a:ext cx="1219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Xác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000" b="1" dirty="0" smtClean="0">
                  <a:latin typeface="Times New Roman" pitchFamily="18" charset="0"/>
                  <a:cs typeface="Times New Roman" pitchFamily="18" charset="0"/>
                </a:rPr>
                <a:t>định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133600" y="1905000"/>
              <a:ext cx="15240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thống</a:t>
              </a:r>
              <a:endParaRPr lang="en-US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hỏi</a:t>
              </a:r>
              <a:endParaRPr lang="en-US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553200" y="1905000"/>
              <a:ext cx="1143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Nội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dung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620000" y="1981200"/>
              <a:ext cx="1371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Hình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thức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33800" y="1905001"/>
              <a:ext cx="15240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Khi</a:t>
              </a:r>
              <a:endParaRPr lang="en-US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334000" y="1981200"/>
              <a:ext cx="1143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Kết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 smtClean="0">
                  <a:latin typeface="Times New Roman" pitchFamily="18" charset="0"/>
                  <a:cs typeface="Times New Roman" pitchFamily="18" charset="0"/>
                </a:rPr>
                <a:t>thúc</a:t>
              </a:r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0"/>
            <a:ext cx="88392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PHỎNG VẤN VÀ TRẢ LỜI PHỎNG VẤN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4400" y="1066800"/>
            <a:ext cx="419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28600" y="533401"/>
          <a:ext cx="8610600" cy="6174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343400"/>
              </a:tblGrid>
              <a:tr h="624311"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47288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3344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" name="Group 43"/>
          <p:cNvGrpSpPr/>
          <p:nvPr/>
        </p:nvGrpSpPr>
        <p:grpSpPr>
          <a:xfrm>
            <a:off x="0" y="457201"/>
            <a:ext cx="9144000" cy="1607640"/>
            <a:chOff x="-96218" y="457200"/>
            <a:chExt cx="6116018" cy="1709374"/>
          </a:xfrm>
        </p:grpSpPr>
        <p:sp>
          <p:nvSpPr>
            <p:cNvPr id="11" name="TextBox 10"/>
            <p:cNvSpPr txBox="1"/>
            <p:nvPr/>
          </p:nvSpPr>
          <p:spPr>
            <a:xfrm>
              <a:off x="5716" y="457200"/>
              <a:ext cx="5912150" cy="8181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400" dirty="0" smtClean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TRẢ LỜI PHỎNG VẤN</a:t>
              </a:r>
            </a:p>
            <a:p>
              <a:pPr algn="ctr"/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-96218" y="1348441"/>
              <a:ext cx="3007042" cy="818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 smtClean="0"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atin typeface="Times New Roman" pitchFamily="18" charset="0"/>
                  <a:cs typeface="Times New Roman" pitchFamily="18" charset="0"/>
                </a:rPr>
                <a:t>lời</a:t>
              </a:r>
              <a:endParaRPr lang="en-US" sz="24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961790" y="1267420"/>
              <a:ext cx="2803176" cy="490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 smtClean="0">
                  <a:latin typeface="Times New Roman" pitchFamily="18" charset="0"/>
                  <a:cs typeface="Times New Roman" pitchFamily="18" charset="0"/>
                </a:rPr>
                <a:t>Thái</a:t>
              </a:r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 smtClean="0">
                  <a:latin typeface="Times New Roman" pitchFamily="18" charset="0"/>
                  <a:cs typeface="Times New Roman" pitchFamily="18" charset="0"/>
                </a:rPr>
                <a:t>độ</a:t>
              </a:r>
              <a:endParaRPr lang="en-US" sz="24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80575" y="1219200"/>
              <a:ext cx="1939225" cy="425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8600" y="19050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1000" y="2057400"/>
            <a:ext cx="4038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dí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dỏm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;…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00600" y="2133600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cởi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thiệp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;…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81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457200" y="381000"/>
            <a:ext cx="8382000" cy="5791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4400" y="838200"/>
            <a:ext cx="7543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LUYỆN TẬP</a:t>
            </a:r>
          </a:p>
          <a:p>
            <a:pPr algn="just"/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Cặp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i="1" dirty="0" smtClean="0"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800" i="1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800" i="1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81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457200" y="381000"/>
            <a:ext cx="8382000" cy="4343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762000"/>
            <a:ext cx="8001000" cy="36009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CỦNG CỐ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đắn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/>
          </a:bodyPr>
          <a:lstStyle/>
          <a:p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sz="20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876800"/>
          </a:xfrm>
        </p:spPr>
        <p:txBody>
          <a:bodyPr/>
          <a:lstStyle/>
          <a:p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096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PHỎNG VẤN VÀ TRẢ LỜI PHỎNG VẤN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152400" y="685800"/>
            <a:ext cx="4343400" cy="58674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48200" y="685800"/>
            <a:ext cx="4343400" cy="5867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8" name="TextBox 7"/>
          <p:cNvSpPr txBox="1"/>
          <p:nvPr/>
        </p:nvSpPr>
        <p:spPr>
          <a:xfrm>
            <a:off x="228600" y="838200"/>
            <a:ext cx="419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BÀI TẬP VỀ NHÀ</a:t>
            </a:r>
          </a:p>
          <a:p>
            <a:pPr algn="just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buFontTx/>
              <a:buChar char="-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0600" y="762000"/>
            <a:ext cx="3962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hiếu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302359"/>
            <a:ext cx="8686800" cy="65556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en-US" sz="6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n-US" sz="6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CHÂN THÀNH CẢM </a:t>
            </a:r>
            <a:r>
              <a:rPr lang="vi-VN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Ơ</a:t>
            </a:r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 </a:t>
            </a:r>
          </a:p>
          <a:p>
            <a:pPr algn="ctr"/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CÁC THẦY GIÁO, CÔ GIÁO   </a:t>
            </a:r>
          </a:p>
          <a:p>
            <a:pPr algn="ctr"/>
            <a:r>
              <a:rPr lang="en-US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VÀ CÁC EM HỌC SINH!</a:t>
            </a:r>
          </a:p>
          <a:p>
            <a:pPr algn="ctr"/>
            <a:endParaRPr lang="en-US" sz="60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n-US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865</Words>
  <Application>Microsoft Office PowerPoint</Application>
  <PresentationFormat>On-screen Show (4:3)</PresentationFormat>
  <Paragraphs>148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PHỎNG VẤN VÀ TRẢ LỜI PHỎNG VẤN</dc:title>
  <dc:creator>Asus</dc:creator>
  <cp:lastModifiedBy>Asus</cp:lastModifiedBy>
  <cp:revision>200</cp:revision>
  <dcterms:created xsi:type="dcterms:W3CDTF">2015-10-27T08:13:04Z</dcterms:created>
  <dcterms:modified xsi:type="dcterms:W3CDTF">2015-11-10T00:09:10Z</dcterms:modified>
</cp:coreProperties>
</file>