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58" r:id="rId3"/>
    <p:sldId id="260" r:id="rId4"/>
    <p:sldId id="261" r:id="rId5"/>
    <p:sldId id="265" r:id="rId6"/>
    <p:sldId id="267" r:id="rId7"/>
    <p:sldId id="270" r:id="rId8"/>
    <p:sldId id="271" r:id="rId9"/>
    <p:sldId id="28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9" d="100"/>
          <a:sy n="59" d="100"/>
        </p:scale>
        <p:origin x="490"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54E6FDC-32CB-4097-B64A-72A879D2CE7D}" type="datetimeFigureOut">
              <a:rPr lang="en-US" smtClean="0"/>
              <a:t>7/19/2020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918373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4E6FDC-32CB-4097-B64A-72A879D2CE7D}" type="datetimeFigureOut">
              <a:rPr lang="en-US" smtClean="0"/>
              <a:t>7/19/2020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3908839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54E6FDC-32CB-4097-B64A-72A879D2CE7D}" type="datetimeFigureOut">
              <a:rPr lang="en-US" smtClean="0"/>
              <a:t>7/19/2020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2925390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54E6FDC-32CB-4097-B64A-72A879D2CE7D}" type="datetimeFigureOut">
              <a:rPr lang="en-US" smtClean="0"/>
              <a:t>7/19/2020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1596343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54E6FDC-32CB-4097-B64A-72A879D2CE7D}" type="datetimeFigureOut">
              <a:rPr lang="en-US" smtClean="0"/>
              <a:t>7/19/2020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2245480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54E6FDC-32CB-4097-B64A-72A879D2CE7D}" type="datetimeFigureOut">
              <a:rPr lang="en-US" smtClean="0"/>
              <a:t>7/19/2020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3072618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4E6FDC-32CB-4097-B64A-72A879D2CE7D}" type="datetimeFigureOut">
              <a:rPr lang="en-US" smtClean="0"/>
              <a:t>7/19/2020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2143733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54E6FDC-32CB-4097-B64A-72A879D2CE7D}" type="datetimeFigureOut">
              <a:rPr lang="en-US" smtClean="0"/>
              <a:t>7/19/2020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3760135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54E6FDC-32CB-4097-B64A-72A879D2CE7D}" type="datetimeFigureOut">
              <a:rPr lang="en-US" smtClean="0"/>
              <a:t>7/19/2020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2421156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4E6FDC-32CB-4097-B64A-72A879D2CE7D}" type="datetimeFigureOut">
              <a:rPr lang="en-US" smtClean="0"/>
              <a:t>7/19/2020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3138002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54E6FDC-32CB-4097-B64A-72A879D2CE7D}" type="datetimeFigureOut">
              <a:rPr lang="en-US" smtClean="0"/>
              <a:t>7/19/2020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F96D1AE-62E7-4F61-B8BB-06EC0FBB1E59}" type="slidenum">
              <a:rPr lang="en-US" smtClean="0"/>
              <a:t>‹#›</a:t>
            </a:fld>
            <a:endParaRPr lang="en-US"/>
          </a:p>
        </p:txBody>
      </p:sp>
    </p:spTree>
    <p:extLst>
      <p:ext uri="{BB962C8B-B14F-4D97-AF65-F5344CB8AC3E}">
        <p14:creationId xmlns:p14="http://schemas.microsoft.com/office/powerpoint/2010/main" val="1916446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4E6FDC-32CB-4097-B64A-72A879D2CE7D}" type="datetimeFigureOut">
              <a:rPr lang="en-US" smtClean="0"/>
              <a:t>7/19/2020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96D1AE-62E7-4F61-B8BB-06EC0FBB1E59}" type="slidenum">
              <a:rPr lang="en-US" smtClean="0"/>
              <a:t>‹#›</a:t>
            </a:fld>
            <a:endParaRPr lang="en-US"/>
          </a:p>
        </p:txBody>
      </p:sp>
    </p:spTree>
    <p:extLst>
      <p:ext uri="{BB962C8B-B14F-4D97-AF65-F5344CB8AC3E}">
        <p14:creationId xmlns:p14="http://schemas.microsoft.com/office/powerpoint/2010/main" val="2950605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514350"/>
            <a:ext cx="5105400" cy="6115050"/>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489700" y="685801"/>
            <a:ext cx="4229100" cy="2554545"/>
          </a:xfrm>
          <a:prstGeom prst="rect">
            <a:avLst/>
          </a:prstGeom>
          <a:noFill/>
          <a:ln>
            <a:noFill/>
          </a:ln>
          <a:effectLst>
            <a:innerShdw blurRad="114300">
              <a:srgbClr val="FF0000"/>
            </a:innerShdw>
          </a:effectLst>
        </p:spPr>
        <p:txBody>
          <a:bodyPr>
            <a:spAutoFit/>
          </a:bodyPr>
          <a:lstStyle/>
          <a:p>
            <a:pPr algn="ctr">
              <a:defRPr/>
            </a:pPr>
            <a:r>
              <a:rPr lang="en-US" sz="4000" dirty="0">
                <a:solidFill>
                  <a:srgbClr val="C00000"/>
                </a:solidFill>
                <a:latin typeface="Times New Roman" pitchFamily="18" charset="0"/>
                <a:cs typeface="Times New Roman" pitchFamily="18" charset="0"/>
              </a:rPr>
              <a:t>BỘ MÔN NGỮ VĂN 2</a:t>
            </a:r>
          </a:p>
          <a:p>
            <a:pPr algn="ctr">
              <a:defRPr/>
            </a:pPr>
            <a:r>
              <a:rPr lang="en-US" sz="4000" dirty="0">
                <a:solidFill>
                  <a:srgbClr val="C00000"/>
                </a:solidFill>
                <a:latin typeface="Times New Roman" pitchFamily="18" charset="0"/>
                <a:cs typeface="Times New Roman" pitchFamily="18" charset="0"/>
              </a:rPr>
              <a:t>THƯƠNG MẾN </a:t>
            </a:r>
          </a:p>
          <a:p>
            <a:pPr algn="ctr">
              <a:defRPr/>
            </a:pPr>
            <a:r>
              <a:rPr lang="en-US" sz="4000" dirty="0">
                <a:solidFill>
                  <a:srgbClr val="C00000"/>
                </a:solidFill>
                <a:latin typeface="Times New Roman" pitchFamily="18" charset="0"/>
                <a:cs typeface="Times New Roman" pitchFamily="18" charset="0"/>
              </a:rPr>
              <a:t>CHÀO CÁC EM</a:t>
            </a:r>
          </a:p>
        </p:txBody>
      </p:sp>
      <p:sp>
        <p:nvSpPr>
          <p:cNvPr id="2054" name="TextBox 3"/>
          <p:cNvSpPr txBox="1">
            <a:spLocks noChangeArrowheads="1"/>
          </p:cNvSpPr>
          <p:nvPr/>
        </p:nvSpPr>
        <p:spPr bwMode="auto">
          <a:xfrm>
            <a:off x="6705600" y="3471864"/>
            <a:ext cx="4229100" cy="317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Arial" panose="020B0604020202020204" pitchFamily="34" charset="0"/>
              </a:defRPr>
            </a:lvl1pPr>
            <a:lvl2pPr marL="742950" indent="-285750" eaLnBrk="0" hangingPunct="0">
              <a:defRPr sz="2000">
                <a:solidFill>
                  <a:schemeClr val="tx1"/>
                </a:solidFill>
                <a:latin typeface="Arial" panose="020B0604020202020204" pitchFamily="34" charset="0"/>
              </a:defRPr>
            </a:lvl2pPr>
            <a:lvl3pPr marL="1143000" indent="-228600" eaLnBrk="0" hangingPunct="0">
              <a:defRPr sz="2000">
                <a:solidFill>
                  <a:schemeClr val="tx1"/>
                </a:solidFill>
                <a:latin typeface="Arial" panose="020B0604020202020204" pitchFamily="34" charset="0"/>
              </a:defRPr>
            </a:lvl3pPr>
            <a:lvl4pPr marL="1600200" indent="-228600" eaLnBrk="0" hangingPunct="0">
              <a:defRPr sz="2000">
                <a:solidFill>
                  <a:schemeClr val="tx1"/>
                </a:solidFill>
                <a:latin typeface="Arial" panose="020B0604020202020204" pitchFamily="34" charset="0"/>
              </a:defRPr>
            </a:lvl4pPr>
            <a:lvl5pPr marL="2057400" indent="-228600" eaLnBrk="0" hangingPunct="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lgn="ctr" eaLnBrk="1" hangingPunct="1"/>
            <a:r>
              <a:rPr lang="en-US" altLang="en-US" sz="4000">
                <a:solidFill>
                  <a:srgbClr val="FF0000"/>
                </a:solidFill>
                <a:latin typeface="Times New Roman" panose="02020603050405020304" pitchFamily="18" charset="0"/>
                <a:cs typeface="Times New Roman" panose="02020603050405020304" pitchFamily="18" charset="0"/>
              </a:rPr>
              <a:t>MONG CÁC EM LUÔN MẠNH KHỎE </a:t>
            </a:r>
          </a:p>
          <a:p>
            <a:pPr algn="ctr" eaLnBrk="1" hangingPunct="1"/>
            <a:r>
              <a:rPr lang="en-US" altLang="en-US" sz="4000">
                <a:solidFill>
                  <a:srgbClr val="FF0000"/>
                </a:solidFill>
                <a:latin typeface="Times New Roman" panose="02020603050405020304" pitchFamily="18" charset="0"/>
                <a:cs typeface="Times New Roman" panose="02020603050405020304" pitchFamily="18" charset="0"/>
              </a:rPr>
              <a:t>VÀ </a:t>
            </a:r>
          </a:p>
          <a:p>
            <a:pPr algn="ctr" eaLnBrk="1" hangingPunct="1"/>
            <a:r>
              <a:rPr lang="en-US" altLang="en-US" sz="4000">
                <a:solidFill>
                  <a:srgbClr val="FF0000"/>
                </a:solidFill>
                <a:latin typeface="Times New Roman" panose="02020603050405020304" pitchFamily="18" charset="0"/>
                <a:cs typeface="Times New Roman" panose="02020603050405020304" pitchFamily="18" charset="0"/>
              </a:rPr>
              <a:t>HỌC TẬP TỐT </a:t>
            </a:r>
          </a:p>
        </p:txBody>
      </p:sp>
    </p:spTree>
    <p:extLst>
      <p:ext uri="{BB962C8B-B14F-4D97-AF65-F5344CB8AC3E}">
        <p14:creationId xmlns:p14="http://schemas.microsoft.com/office/powerpoint/2010/main" val="2923517846"/>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t>BÀI 26:</a:t>
            </a:r>
            <a:endParaRPr lang="en-US" b="1" u="sng" dirty="0"/>
          </a:p>
        </p:txBody>
      </p:sp>
      <p:sp>
        <p:nvSpPr>
          <p:cNvPr id="3" name="Content Placeholder 2"/>
          <p:cNvSpPr>
            <a:spLocks noGrp="1"/>
          </p:cNvSpPr>
          <p:nvPr>
            <p:ph idx="1"/>
          </p:nvPr>
        </p:nvSpPr>
        <p:spPr>
          <a:xfrm>
            <a:off x="838200" y="2387328"/>
            <a:ext cx="10515600" cy="4351338"/>
          </a:xfrm>
        </p:spPr>
        <p:txBody>
          <a:bodyPr>
            <a:normAutofit/>
          </a:bodyPr>
          <a:lstStyle/>
          <a:p>
            <a:pPr marL="0" indent="0" algn="ctr">
              <a:buNone/>
            </a:pPr>
            <a:r>
              <a:rPr lang="en-US" altLang="en-US" sz="4400" b="1" dirty="0">
                <a:solidFill>
                  <a:srgbClr val="FF3300"/>
                </a:solidFill>
                <a:latin typeface="Times New Roman" panose="02020603050405020304" pitchFamily="18" charset="0"/>
              </a:rPr>
              <a:t>THỰC HÀNH VỀ SỬ DỤNG </a:t>
            </a:r>
            <a:endParaRPr lang="en-US" altLang="en-US" sz="4400" b="1" dirty="0" smtClean="0">
              <a:solidFill>
                <a:srgbClr val="FF3300"/>
              </a:solidFill>
              <a:latin typeface="Times New Roman" panose="02020603050405020304" pitchFamily="18" charset="0"/>
            </a:endParaRPr>
          </a:p>
          <a:p>
            <a:pPr marL="0" indent="0" algn="ctr">
              <a:buNone/>
            </a:pPr>
            <a:r>
              <a:rPr lang="en-US" altLang="en-US" sz="4400" b="1" dirty="0" smtClean="0">
                <a:solidFill>
                  <a:srgbClr val="FF3300"/>
                </a:solidFill>
                <a:latin typeface="Times New Roman" panose="02020603050405020304" pitchFamily="18" charset="0"/>
              </a:rPr>
              <a:t>MỘT </a:t>
            </a:r>
            <a:r>
              <a:rPr lang="en-US" altLang="en-US" sz="4400" b="1" dirty="0">
                <a:solidFill>
                  <a:srgbClr val="FF3300"/>
                </a:solidFill>
                <a:latin typeface="Times New Roman" panose="02020603050405020304" pitchFamily="18" charset="0"/>
              </a:rPr>
              <a:t>SỐ KIỂU CÂU TRONG VĂN BẢN</a:t>
            </a:r>
          </a:p>
          <a:p>
            <a:pPr algn="ctr"/>
            <a:endParaRPr lang="en-US" sz="4400" b="1" dirty="0"/>
          </a:p>
        </p:txBody>
      </p:sp>
    </p:spTree>
    <p:extLst>
      <p:ext uri="{BB962C8B-B14F-4D97-AF65-F5344CB8AC3E}">
        <p14:creationId xmlns:p14="http://schemas.microsoft.com/office/powerpoint/2010/main" val="186179546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133600" y="0"/>
            <a:ext cx="8001000" cy="609600"/>
          </a:xfrm>
          <a:solidFill>
            <a:srgbClr val="FFFFCC"/>
          </a:solidFill>
          <a:ln/>
          <a:extLst>
            <a:ext uri="{91240B29-F687-4F45-9708-019B960494DF}">
              <a14:hiddenLine xmlns:a14="http://schemas.microsoft.com/office/drawing/2010/main" w="9525">
                <a:solidFill>
                  <a:srgbClr val="0000FF"/>
                </a:solidFill>
                <a:miter lim="800000"/>
                <a:headEnd/>
                <a:tailEnd/>
              </a14:hiddenLine>
            </a:ext>
          </a:extLst>
        </p:spPr>
        <p:txBody>
          <a:bodyPr/>
          <a:lstStyle/>
          <a:p>
            <a:pPr algn="ctr"/>
            <a:r>
              <a:rPr lang="en-US" altLang="en-US" sz="3600" b="1" dirty="0" smtClean="0">
                <a:solidFill>
                  <a:srgbClr val="FF3300"/>
                </a:solidFill>
                <a:latin typeface="Times New Roman" panose="02020603050405020304" pitchFamily="18" charset="0"/>
              </a:rPr>
              <a:t>TÁI HIỆN KIẾN THỨC CŨ</a:t>
            </a:r>
            <a:endParaRPr lang="en-US" altLang="en-US" sz="3600" b="1" dirty="0">
              <a:solidFill>
                <a:srgbClr val="FF3300"/>
              </a:solidFill>
              <a:latin typeface="Times New Roman" panose="02020603050405020304" pitchFamily="18" charset="0"/>
            </a:endParaRPr>
          </a:p>
        </p:txBody>
      </p:sp>
      <p:sp>
        <p:nvSpPr>
          <p:cNvPr id="40963" name="Rectangle 3"/>
          <p:cNvSpPr>
            <a:spLocks noGrp="1" noChangeArrowheads="1"/>
          </p:cNvSpPr>
          <p:nvPr>
            <p:ph type="body" idx="1"/>
          </p:nvPr>
        </p:nvSpPr>
        <p:spPr>
          <a:xfrm>
            <a:off x="2133600" y="609600"/>
            <a:ext cx="8534400" cy="609600"/>
          </a:xfrm>
          <a:noFill/>
          <a:ln/>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CC00FF"/>
                </a:solidFill>
                <a:miter lim="800000"/>
                <a:headEnd/>
                <a:tailEnd/>
              </a14:hiddenLine>
            </a:ext>
          </a:extLst>
        </p:spPr>
        <p:txBody>
          <a:bodyPr/>
          <a:lstStyle/>
          <a:p>
            <a:pPr>
              <a:buFont typeface="Wingdings" panose="05000000000000000000" pitchFamily="2" charset="2"/>
              <a:buNone/>
            </a:pPr>
            <a:r>
              <a:rPr lang="en-US" altLang="en-US" sz="2400" b="1">
                <a:latin typeface="Times New Roman" panose="02020603050405020304" pitchFamily="18" charset="0"/>
              </a:rPr>
              <a:t>LỰA CHỌN ĐÁP ÁN MÀ EM CHO LÀ ĐÚNG:</a:t>
            </a:r>
            <a:r>
              <a:rPr lang="en-US" altLang="en-US" sz="2400" b="1">
                <a:solidFill>
                  <a:srgbClr val="CC00FF"/>
                </a:solidFill>
                <a:latin typeface="Times New Roman" panose="02020603050405020304" pitchFamily="18" charset="0"/>
              </a:rPr>
              <a:t> </a:t>
            </a:r>
          </a:p>
        </p:txBody>
      </p:sp>
      <p:sp>
        <p:nvSpPr>
          <p:cNvPr id="40966" name="Text Box 6"/>
          <p:cNvSpPr txBox="1">
            <a:spLocks noChangeArrowheads="1"/>
          </p:cNvSpPr>
          <p:nvPr/>
        </p:nvSpPr>
        <p:spPr bwMode="auto">
          <a:xfrm>
            <a:off x="3886200" y="5441951"/>
            <a:ext cx="6477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a:latin typeface="Times New Roman" panose="02020603050405020304" pitchFamily="18" charset="0"/>
              </a:rPr>
              <a:t>…là câu có chủ ngữ chỉ người, vật thực hiện một hoạt động hướng vào người, vật khác (chủ ngữ là chủ thể của hoạt động)</a:t>
            </a:r>
          </a:p>
        </p:txBody>
      </p:sp>
      <p:sp>
        <p:nvSpPr>
          <p:cNvPr id="40968" name="Text Box 8"/>
          <p:cNvSpPr txBox="1">
            <a:spLocks noChangeArrowheads="1"/>
          </p:cNvSpPr>
          <p:nvPr/>
        </p:nvSpPr>
        <p:spPr bwMode="auto">
          <a:xfrm>
            <a:off x="3886200" y="2057401"/>
            <a:ext cx="6477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a:latin typeface="Times New Roman" panose="02020603050405020304" pitchFamily="18" charset="0"/>
              </a:rPr>
              <a:t>…là câu có chủ ngữ chỉ người, vật được hoạt động của người, vật khác hướng vào (chủ ngữ chỉ đối tượng của hoạt động)</a:t>
            </a:r>
          </a:p>
        </p:txBody>
      </p:sp>
      <p:sp>
        <p:nvSpPr>
          <p:cNvPr id="40970" name="Text Box 10"/>
          <p:cNvSpPr txBox="1">
            <a:spLocks noChangeArrowheads="1"/>
          </p:cNvSpPr>
          <p:nvPr/>
        </p:nvSpPr>
        <p:spPr bwMode="auto">
          <a:xfrm>
            <a:off x="3810000" y="3292476"/>
            <a:ext cx="6019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a:latin typeface="Times New Roman" panose="02020603050405020304" pitchFamily="18" charset="0"/>
              </a:rPr>
              <a:t>…là câu có thành phần đứng trước chủ ngữ để nêu lên đề tài được nói đến trong câu</a:t>
            </a:r>
          </a:p>
        </p:txBody>
      </p:sp>
      <p:sp>
        <p:nvSpPr>
          <p:cNvPr id="40971" name="Text Box 11"/>
          <p:cNvSpPr txBox="1">
            <a:spLocks noChangeArrowheads="1"/>
          </p:cNvSpPr>
          <p:nvPr/>
        </p:nvSpPr>
        <p:spPr bwMode="auto">
          <a:xfrm>
            <a:off x="4800600" y="15240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b="1" i="1">
                <a:solidFill>
                  <a:srgbClr val="FF0000"/>
                </a:solidFill>
                <a:latin typeface="Times New Roman" panose="02020603050405020304" pitchFamily="18" charset="0"/>
              </a:rPr>
              <a:t>D. Câu có trạng ngữ</a:t>
            </a:r>
          </a:p>
        </p:txBody>
      </p:sp>
      <p:sp>
        <p:nvSpPr>
          <p:cNvPr id="40972" name="Text Box 12"/>
          <p:cNvSpPr txBox="1">
            <a:spLocks noChangeArrowheads="1"/>
          </p:cNvSpPr>
          <p:nvPr/>
        </p:nvSpPr>
        <p:spPr bwMode="auto">
          <a:xfrm>
            <a:off x="3962400" y="4191001"/>
            <a:ext cx="6400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a:latin typeface="Times New Roman" panose="02020603050405020304" pitchFamily="18" charset="0"/>
              </a:rPr>
              <a:t>…là câu có thành phần phụ được thêm vào để xác định thời gian, nơi chốn, nguyên nhân… diễn ra sự việc nêu trong câu</a:t>
            </a:r>
          </a:p>
        </p:txBody>
      </p:sp>
      <p:sp>
        <p:nvSpPr>
          <p:cNvPr id="40974" name="Text Box 14"/>
          <p:cNvSpPr txBox="1">
            <a:spLocks noChangeArrowheads="1"/>
          </p:cNvSpPr>
          <p:nvPr/>
        </p:nvSpPr>
        <p:spPr bwMode="auto">
          <a:xfrm>
            <a:off x="1600200" y="990600"/>
            <a:ext cx="266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b="1" i="1">
                <a:solidFill>
                  <a:srgbClr val="FF0000"/>
                </a:solidFill>
                <a:latin typeface="Times New Roman" panose="02020603050405020304" pitchFamily="18" charset="0"/>
              </a:rPr>
              <a:t>A. Câu chủ động</a:t>
            </a:r>
          </a:p>
        </p:txBody>
      </p:sp>
      <p:sp>
        <p:nvSpPr>
          <p:cNvPr id="40975" name="Text Box 15"/>
          <p:cNvSpPr txBox="1">
            <a:spLocks noChangeArrowheads="1"/>
          </p:cNvSpPr>
          <p:nvPr/>
        </p:nvSpPr>
        <p:spPr bwMode="auto">
          <a:xfrm>
            <a:off x="4800600" y="1066800"/>
            <a:ext cx="2667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b="1" i="1">
                <a:solidFill>
                  <a:srgbClr val="FF0000"/>
                </a:solidFill>
                <a:latin typeface="Times New Roman" panose="02020603050405020304" pitchFamily="18" charset="0"/>
              </a:rPr>
              <a:t>B. Câu bị động</a:t>
            </a:r>
          </a:p>
        </p:txBody>
      </p:sp>
      <p:sp>
        <p:nvSpPr>
          <p:cNvPr id="40976" name="Text Box 16"/>
          <p:cNvSpPr txBox="1">
            <a:spLocks noChangeArrowheads="1"/>
          </p:cNvSpPr>
          <p:nvPr/>
        </p:nvSpPr>
        <p:spPr bwMode="auto">
          <a:xfrm>
            <a:off x="1600200" y="1600200"/>
            <a:ext cx="320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b="1" i="1">
                <a:solidFill>
                  <a:srgbClr val="FF0000"/>
                </a:solidFill>
                <a:latin typeface="Times New Roman" panose="02020603050405020304" pitchFamily="18" charset="0"/>
              </a:rPr>
              <a:t>C. Câu có khởi  ngữ</a:t>
            </a:r>
          </a:p>
        </p:txBody>
      </p:sp>
    </p:spTree>
    <p:extLst>
      <p:ext uri="{BB962C8B-B14F-4D97-AF65-F5344CB8AC3E}">
        <p14:creationId xmlns:p14="http://schemas.microsoft.com/office/powerpoint/2010/main" val="3055658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9" name="Text Box 3"/>
          <p:cNvSpPr txBox="1">
            <a:spLocks noChangeArrowheads="1"/>
          </p:cNvSpPr>
          <p:nvPr/>
        </p:nvSpPr>
        <p:spPr bwMode="auto">
          <a:xfrm>
            <a:off x="1905000" y="1676401"/>
            <a:ext cx="8001000"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800" i="1">
                <a:latin typeface="Times New Roman" panose="02020603050405020304" pitchFamily="18" charset="0"/>
              </a:rPr>
              <a:t>“Hắn chỉ thấy nhục, chứ yêu đương gì. Không, </a:t>
            </a:r>
            <a:r>
              <a:rPr lang="en-US" altLang="en-US" sz="2800" i="1">
                <a:solidFill>
                  <a:srgbClr val="FF0000"/>
                </a:solidFill>
                <a:latin typeface="Times New Roman" panose="02020603050405020304" pitchFamily="18" charset="0"/>
              </a:rPr>
              <a:t>hắn chưa được một người đàn bà nào yêu cả</a:t>
            </a:r>
            <a:r>
              <a:rPr lang="en-US" altLang="en-US" sz="2800" i="1">
                <a:latin typeface="Times New Roman" panose="02020603050405020304" pitchFamily="18" charset="0"/>
              </a:rPr>
              <a:t>, vì thế mà bát cháo hành của thị Nở làm hắn suy nghĩ nhiều. Hắn có thể tìm bạn được, sao lại chỉ gây kẻ thù?”</a:t>
            </a:r>
          </a:p>
          <a:p>
            <a:pPr eaLnBrk="0" hangingPunct="0">
              <a:spcBef>
                <a:spcPct val="50000"/>
              </a:spcBef>
            </a:pPr>
            <a:r>
              <a:rPr lang="en-US" altLang="en-US" sz="2800">
                <a:latin typeface="Times New Roman" panose="02020603050405020304" pitchFamily="18" charset="0"/>
              </a:rPr>
              <a:t>                                                   (Nam Cao, </a:t>
            </a:r>
            <a:r>
              <a:rPr lang="en-US" altLang="en-US" sz="2800" i="1">
                <a:latin typeface="Times New Roman" panose="02020603050405020304" pitchFamily="18" charset="0"/>
              </a:rPr>
              <a:t>Chí Phèo)</a:t>
            </a:r>
          </a:p>
        </p:txBody>
      </p:sp>
      <p:sp>
        <p:nvSpPr>
          <p:cNvPr id="55317" name="Text Box 21"/>
          <p:cNvSpPr txBox="1">
            <a:spLocks noChangeArrowheads="1"/>
          </p:cNvSpPr>
          <p:nvPr/>
        </p:nvSpPr>
        <p:spPr bwMode="auto">
          <a:xfrm>
            <a:off x="1524000" y="1"/>
            <a:ext cx="9067800" cy="1015663"/>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400" b="1" i="1">
                <a:solidFill>
                  <a:srgbClr val="FF0000"/>
                </a:solidFill>
                <a:latin typeface="Times New Roman" panose="02020603050405020304" pitchFamily="18" charset="0"/>
              </a:rPr>
              <a:t>THỰC HÀNH VỀ SỬ DỤNG MỘT SỐ KIỂU CÂU </a:t>
            </a:r>
          </a:p>
          <a:p>
            <a:pPr algn="ctr" eaLnBrk="0" hangingPunct="0">
              <a:spcBef>
                <a:spcPct val="50000"/>
              </a:spcBef>
            </a:pPr>
            <a:r>
              <a:rPr lang="en-US" altLang="en-US" sz="2400" b="1" i="1">
                <a:solidFill>
                  <a:srgbClr val="FF0000"/>
                </a:solidFill>
                <a:latin typeface="Times New Roman" panose="02020603050405020304" pitchFamily="18" charset="0"/>
              </a:rPr>
              <a:t>TRONG VĂN BẢN</a:t>
            </a:r>
          </a:p>
        </p:txBody>
      </p:sp>
      <p:sp>
        <p:nvSpPr>
          <p:cNvPr id="2" name="Rectangle 1"/>
          <p:cNvSpPr/>
          <p:nvPr/>
        </p:nvSpPr>
        <p:spPr>
          <a:xfrm>
            <a:off x="142667" y="4134600"/>
            <a:ext cx="11830466" cy="143017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dirty="0" err="1" smtClean="0">
                <a:solidFill>
                  <a:schemeClr val="tx1"/>
                </a:solidFill>
                <a:latin typeface="Times New Roman" panose="02020603050405020304" pitchFamily="18" charset="0"/>
                <a:cs typeface="Times New Roman" panose="02020603050405020304" pitchFamily="18" charset="0"/>
              </a:rPr>
              <a:t>Hãy</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xác</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định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chủ</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thể</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của</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hành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đối</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tượng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của</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hành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hành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trong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câu</a:t>
            </a:r>
            <a:r>
              <a:rPr lang="en-US" sz="4500" dirty="0" smtClean="0">
                <a:solidFill>
                  <a:schemeClr val="tx1"/>
                </a:solidFill>
                <a:latin typeface="Times New Roman" panose="02020603050405020304" pitchFamily="18" charset="0"/>
                <a:cs typeface="Times New Roman" panose="02020603050405020304" pitchFamily="18" charset="0"/>
              </a:rPr>
              <a:t> in </a:t>
            </a:r>
            <a:r>
              <a:rPr lang="en-US" sz="4500" dirty="0" err="1" smtClean="0">
                <a:solidFill>
                  <a:schemeClr val="tx1"/>
                </a:solidFill>
                <a:latin typeface="Times New Roman" panose="02020603050405020304" pitchFamily="18" charset="0"/>
                <a:cs typeface="Times New Roman" panose="02020603050405020304" pitchFamily="18" charset="0"/>
              </a:rPr>
              <a:t>đậm</a:t>
            </a:r>
            <a:r>
              <a:rPr lang="en-US" sz="4500" dirty="0" smtClean="0">
                <a:solidFill>
                  <a:schemeClr val="tx1"/>
                </a:solidFill>
                <a:latin typeface="Times New Roman" panose="02020603050405020304" pitchFamily="18" charset="0"/>
                <a:cs typeface="Times New Roman" panose="02020603050405020304" pitchFamily="18" charset="0"/>
              </a:rPr>
              <a:t>.</a:t>
            </a:r>
          </a:p>
        </p:txBody>
      </p:sp>
      <p:sp>
        <p:nvSpPr>
          <p:cNvPr id="13" name="Rectangle 12"/>
          <p:cNvSpPr/>
          <p:nvPr/>
        </p:nvSpPr>
        <p:spPr>
          <a:xfrm>
            <a:off x="142667" y="5721532"/>
            <a:ext cx="11830466" cy="888274"/>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dirty="0" err="1" smtClean="0">
                <a:solidFill>
                  <a:schemeClr val="tx1"/>
                </a:solidFill>
                <a:latin typeface="Times New Roman" panose="02020603050405020304" pitchFamily="18" charset="0"/>
                <a:cs typeface="Times New Roman" panose="02020603050405020304" pitchFamily="18" charset="0"/>
              </a:rPr>
              <a:t>Câu</a:t>
            </a:r>
            <a:r>
              <a:rPr lang="en-US" sz="4500" dirty="0" smtClean="0">
                <a:solidFill>
                  <a:schemeClr val="tx1"/>
                </a:solidFill>
                <a:latin typeface="Times New Roman" panose="02020603050405020304" pitchFamily="18" charset="0"/>
                <a:cs typeface="Times New Roman" panose="02020603050405020304" pitchFamily="18" charset="0"/>
              </a:rPr>
              <a:t> in </a:t>
            </a:r>
            <a:r>
              <a:rPr lang="en-US" sz="4500" dirty="0" err="1" smtClean="0">
                <a:solidFill>
                  <a:schemeClr val="tx1"/>
                </a:solidFill>
                <a:latin typeface="Times New Roman" panose="02020603050405020304" pitchFamily="18" charset="0"/>
                <a:cs typeface="Times New Roman" panose="02020603050405020304" pitchFamily="18" charset="0"/>
              </a:rPr>
              <a:t>đậm</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là</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câu</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chủ</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hay </a:t>
            </a:r>
            <a:r>
              <a:rPr lang="en-US" sz="4500" dirty="0" err="1" smtClean="0">
                <a:solidFill>
                  <a:schemeClr val="tx1"/>
                </a:solidFill>
                <a:latin typeface="Times New Roman" panose="02020603050405020304" pitchFamily="18" charset="0"/>
                <a:cs typeface="Times New Roman" panose="02020603050405020304" pitchFamily="18" charset="0"/>
              </a:rPr>
              <a:t>bị</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Vì</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sao</a:t>
            </a:r>
            <a:r>
              <a:rPr lang="en-US" sz="4500" dirty="0" smtClean="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786276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299"/>
                                        </p:tgtEl>
                                        <p:attrNameLst>
                                          <p:attrName>style.visibility</p:attrName>
                                        </p:attrNameLst>
                                      </p:cBhvr>
                                      <p:to>
                                        <p:strVal val="visible"/>
                                      </p:to>
                                    </p:set>
                                    <p:animEffect transition="in" filter="blinds(horizontal)">
                                      <p:cBhvr>
                                        <p:cTn id="7" dur="500"/>
                                        <p:tgtEl>
                                          <p:spTgt spid="552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p:cNvSpPr txBox="1">
            <a:spLocks noChangeArrowheads="1"/>
          </p:cNvSpPr>
          <p:nvPr/>
        </p:nvSpPr>
        <p:spPr bwMode="auto">
          <a:xfrm>
            <a:off x="1905000" y="2024064"/>
            <a:ext cx="8001000" cy="201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800" b="1" i="1">
                <a:latin typeface="Times New Roman" panose="02020603050405020304" pitchFamily="18" charset="0"/>
              </a:rPr>
              <a:t>“Hắn tự hỏi rồi lại  tự trả lời: có ai nấu cho mà ăn đâu? Mà còn ai nấu cho mà ăn nữa! </a:t>
            </a:r>
            <a:r>
              <a:rPr lang="en-US" altLang="en-US" sz="2800" b="1" i="1">
                <a:solidFill>
                  <a:srgbClr val="FF0000"/>
                </a:solidFill>
                <a:latin typeface="Times New Roman" panose="02020603050405020304" pitchFamily="18" charset="0"/>
              </a:rPr>
              <a:t>Đời hắn chưa bao giờ được săn sóc bởi một bàn tay “đàn bà</a:t>
            </a:r>
            <a:r>
              <a:rPr lang="en-US" altLang="en-US" sz="2800" b="1" i="1">
                <a:latin typeface="Times New Roman" panose="02020603050405020304" pitchFamily="18" charset="0"/>
              </a:rPr>
              <a:t>””</a:t>
            </a:r>
          </a:p>
          <a:p>
            <a:pPr eaLnBrk="0" hangingPunct="0">
              <a:spcBef>
                <a:spcPct val="50000"/>
              </a:spcBef>
            </a:pPr>
            <a:r>
              <a:rPr lang="en-US" altLang="en-US" sz="2800" b="1" i="1">
                <a:latin typeface="Times New Roman" panose="02020603050405020304" pitchFamily="18" charset="0"/>
              </a:rPr>
              <a:t>                                                   (</a:t>
            </a:r>
            <a:r>
              <a:rPr lang="en-US" altLang="en-US" sz="2800" b="1">
                <a:latin typeface="Times New Roman" panose="02020603050405020304" pitchFamily="18" charset="0"/>
              </a:rPr>
              <a:t>Nam Cao</a:t>
            </a:r>
            <a:r>
              <a:rPr lang="en-US" altLang="en-US" sz="2800" b="1" i="1">
                <a:latin typeface="Times New Roman" panose="02020603050405020304" pitchFamily="18" charset="0"/>
              </a:rPr>
              <a:t>, Chí Phèo)</a:t>
            </a:r>
          </a:p>
        </p:txBody>
      </p:sp>
      <p:sp>
        <p:nvSpPr>
          <p:cNvPr id="59395" name="Text Box 3"/>
          <p:cNvSpPr txBox="1">
            <a:spLocks noChangeArrowheads="1"/>
          </p:cNvSpPr>
          <p:nvPr/>
        </p:nvSpPr>
        <p:spPr bwMode="auto">
          <a:xfrm>
            <a:off x="1524000" y="1"/>
            <a:ext cx="9067800" cy="1015663"/>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400" b="1" i="1">
                <a:solidFill>
                  <a:srgbClr val="FF0000"/>
                </a:solidFill>
                <a:latin typeface="Times New Roman" panose="02020603050405020304" pitchFamily="18" charset="0"/>
              </a:rPr>
              <a:t>THỰC HÀNH VỀ SỬ DỤNG MỘT SỐ KIỂU CÂU </a:t>
            </a:r>
          </a:p>
          <a:p>
            <a:pPr algn="ctr" eaLnBrk="0" hangingPunct="0">
              <a:spcBef>
                <a:spcPct val="50000"/>
              </a:spcBef>
            </a:pPr>
            <a:r>
              <a:rPr lang="en-US" altLang="en-US" sz="2400" b="1" i="1">
                <a:solidFill>
                  <a:srgbClr val="FF0000"/>
                </a:solidFill>
                <a:latin typeface="Times New Roman" panose="02020603050405020304" pitchFamily="18" charset="0"/>
              </a:rPr>
              <a:t>TRONG VĂN BẢN</a:t>
            </a:r>
          </a:p>
        </p:txBody>
      </p:sp>
      <p:sp>
        <p:nvSpPr>
          <p:cNvPr id="4" name="Rectangle 3"/>
          <p:cNvSpPr/>
          <p:nvPr/>
        </p:nvSpPr>
        <p:spPr>
          <a:xfrm>
            <a:off x="142667" y="4134600"/>
            <a:ext cx="11830466" cy="1430178"/>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dirty="0" err="1" smtClean="0">
                <a:solidFill>
                  <a:schemeClr val="tx1"/>
                </a:solidFill>
                <a:latin typeface="Times New Roman" panose="02020603050405020304" pitchFamily="18" charset="0"/>
                <a:cs typeface="Times New Roman" panose="02020603050405020304" pitchFamily="18" charset="0"/>
              </a:rPr>
              <a:t>Hãy</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xác</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định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chủ</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thể</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của</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hành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đối</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tượng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của</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hành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hành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trong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câu</a:t>
            </a:r>
            <a:r>
              <a:rPr lang="en-US" sz="4500" dirty="0" smtClean="0">
                <a:solidFill>
                  <a:schemeClr val="tx1"/>
                </a:solidFill>
                <a:latin typeface="Times New Roman" panose="02020603050405020304" pitchFamily="18" charset="0"/>
                <a:cs typeface="Times New Roman" panose="02020603050405020304" pitchFamily="18" charset="0"/>
              </a:rPr>
              <a:t> in </a:t>
            </a:r>
            <a:r>
              <a:rPr lang="en-US" sz="4500" dirty="0" err="1" smtClean="0">
                <a:solidFill>
                  <a:schemeClr val="tx1"/>
                </a:solidFill>
                <a:latin typeface="Times New Roman" panose="02020603050405020304" pitchFamily="18" charset="0"/>
                <a:cs typeface="Times New Roman" panose="02020603050405020304" pitchFamily="18" charset="0"/>
              </a:rPr>
              <a:t>đậm</a:t>
            </a:r>
            <a:r>
              <a:rPr lang="en-US" sz="4500" dirty="0" smtClean="0">
                <a:solidFill>
                  <a:schemeClr val="tx1"/>
                </a:solidFill>
                <a:latin typeface="Times New Roman" panose="02020603050405020304" pitchFamily="18" charset="0"/>
                <a:cs typeface="Times New Roman" panose="02020603050405020304" pitchFamily="18" charset="0"/>
              </a:rPr>
              <a:t>.</a:t>
            </a:r>
          </a:p>
        </p:txBody>
      </p:sp>
      <p:sp>
        <p:nvSpPr>
          <p:cNvPr id="5" name="Rectangle 4"/>
          <p:cNvSpPr/>
          <p:nvPr/>
        </p:nvSpPr>
        <p:spPr>
          <a:xfrm>
            <a:off x="142667" y="5721532"/>
            <a:ext cx="11830466" cy="888274"/>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dirty="0" err="1" smtClean="0">
                <a:solidFill>
                  <a:schemeClr val="tx1"/>
                </a:solidFill>
                <a:latin typeface="Times New Roman" panose="02020603050405020304" pitchFamily="18" charset="0"/>
                <a:cs typeface="Times New Roman" panose="02020603050405020304" pitchFamily="18" charset="0"/>
              </a:rPr>
              <a:t>Câu</a:t>
            </a:r>
            <a:r>
              <a:rPr lang="en-US" sz="4500" dirty="0" smtClean="0">
                <a:solidFill>
                  <a:schemeClr val="tx1"/>
                </a:solidFill>
                <a:latin typeface="Times New Roman" panose="02020603050405020304" pitchFamily="18" charset="0"/>
                <a:cs typeface="Times New Roman" panose="02020603050405020304" pitchFamily="18" charset="0"/>
              </a:rPr>
              <a:t> in </a:t>
            </a:r>
            <a:r>
              <a:rPr lang="en-US" sz="4500" dirty="0" err="1" smtClean="0">
                <a:solidFill>
                  <a:schemeClr val="tx1"/>
                </a:solidFill>
                <a:latin typeface="Times New Roman" panose="02020603050405020304" pitchFamily="18" charset="0"/>
                <a:cs typeface="Times New Roman" panose="02020603050405020304" pitchFamily="18" charset="0"/>
              </a:rPr>
              <a:t>đậm</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là</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câu</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chủ</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hay </a:t>
            </a:r>
            <a:r>
              <a:rPr lang="en-US" sz="4500" dirty="0" err="1" smtClean="0">
                <a:solidFill>
                  <a:schemeClr val="tx1"/>
                </a:solidFill>
                <a:latin typeface="Times New Roman" panose="02020603050405020304" pitchFamily="18" charset="0"/>
                <a:cs typeface="Times New Roman" panose="02020603050405020304" pitchFamily="18" charset="0"/>
              </a:rPr>
              <a:t>bị</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động</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Vì</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sao</a:t>
            </a:r>
            <a:r>
              <a:rPr lang="en-US" sz="4500" dirty="0" smtClean="0">
                <a:solidFill>
                  <a:schemeClr val="tx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6521336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linds(horizontal)">
                                      <p:cBhvr>
                                        <p:cTn id="7" dur="5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Text Box 3"/>
          <p:cNvSpPr txBox="1">
            <a:spLocks noChangeArrowheads="1"/>
          </p:cNvSpPr>
          <p:nvPr/>
        </p:nvSpPr>
        <p:spPr bwMode="auto">
          <a:xfrm>
            <a:off x="1905000" y="2024063"/>
            <a:ext cx="8001000" cy="2868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800" i="1">
                <a:latin typeface="Times New Roman" panose="02020603050405020304" pitchFamily="18" charset="0"/>
              </a:rPr>
              <a:t>“Phải  cho hắn ăn tí gì mới được. Đang ốm thế thì chỉ ăn cháo hành, ra được mồ hôi thì là  nhẹ nhõm người ngay đó mà…Thế là vừa sáng thị đã chạy đi tìm gạo. Hành thì nhà thị may lại còn. Thị nấu bỏ vào cái rổ, mang ra cho Chí Phèo.”</a:t>
            </a:r>
          </a:p>
          <a:p>
            <a:pPr eaLnBrk="0" hangingPunct="0">
              <a:spcBef>
                <a:spcPct val="50000"/>
              </a:spcBef>
            </a:pPr>
            <a:r>
              <a:rPr lang="en-US" altLang="en-US" sz="2800" i="1">
                <a:latin typeface="Times New Roman" panose="02020603050405020304" pitchFamily="18" charset="0"/>
              </a:rPr>
              <a:t>                                                  (</a:t>
            </a:r>
            <a:r>
              <a:rPr lang="en-US" altLang="en-US" sz="2800">
                <a:latin typeface="Times New Roman" panose="02020603050405020304" pitchFamily="18" charset="0"/>
              </a:rPr>
              <a:t>Nam Cao</a:t>
            </a:r>
            <a:r>
              <a:rPr lang="en-US" altLang="en-US" sz="2800" i="1">
                <a:latin typeface="Times New Roman" panose="02020603050405020304" pitchFamily="18" charset="0"/>
              </a:rPr>
              <a:t>, Chí Phèo)</a:t>
            </a:r>
          </a:p>
        </p:txBody>
      </p:sp>
      <p:sp>
        <p:nvSpPr>
          <p:cNvPr id="61444" name="Line 4"/>
          <p:cNvSpPr>
            <a:spLocks noChangeShapeType="1"/>
          </p:cNvSpPr>
          <p:nvPr/>
        </p:nvSpPr>
        <p:spPr bwMode="auto">
          <a:xfrm>
            <a:off x="1905000" y="3733800"/>
            <a:ext cx="4267200" cy="0"/>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1445" name="Text Box 5"/>
          <p:cNvSpPr txBox="1">
            <a:spLocks noChangeArrowheads="1"/>
          </p:cNvSpPr>
          <p:nvPr/>
        </p:nvSpPr>
        <p:spPr bwMode="auto">
          <a:xfrm>
            <a:off x="1524000" y="1"/>
            <a:ext cx="9067800" cy="1015663"/>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400" b="1" i="1">
                <a:solidFill>
                  <a:srgbClr val="FF0000"/>
                </a:solidFill>
                <a:latin typeface="Times New Roman" panose="02020603050405020304" pitchFamily="18" charset="0"/>
              </a:rPr>
              <a:t>THỰC HÀNH VỀ SỬ DỤNG MỘT SỐ KIỂU CÂU </a:t>
            </a:r>
          </a:p>
          <a:p>
            <a:pPr algn="ctr" eaLnBrk="0" hangingPunct="0">
              <a:spcBef>
                <a:spcPct val="50000"/>
              </a:spcBef>
            </a:pPr>
            <a:r>
              <a:rPr lang="en-US" altLang="en-US" sz="2400" b="1" i="1">
                <a:solidFill>
                  <a:srgbClr val="FF0000"/>
                </a:solidFill>
                <a:latin typeface="Times New Roman" panose="02020603050405020304" pitchFamily="18" charset="0"/>
              </a:rPr>
              <a:t>TRONG VĂN BẢN</a:t>
            </a:r>
          </a:p>
        </p:txBody>
      </p:sp>
      <p:sp>
        <p:nvSpPr>
          <p:cNvPr id="2" name="Rectangle 1"/>
          <p:cNvSpPr/>
          <p:nvPr/>
        </p:nvSpPr>
        <p:spPr>
          <a:xfrm>
            <a:off x="261257" y="4990011"/>
            <a:ext cx="11795760" cy="1685109"/>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500" dirty="0" err="1" smtClean="0">
                <a:solidFill>
                  <a:schemeClr val="tx1"/>
                </a:solidFill>
                <a:latin typeface="Times New Roman" panose="02020603050405020304" pitchFamily="18" charset="0"/>
                <a:cs typeface="Times New Roman" panose="02020603050405020304" pitchFamily="18" charset="0"/>
              </a:rPr>
              <a:t>Hãy</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viết</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lại</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câu</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được</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gạch</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dưới</a:t>
            </a:r>
            <a:r>
              <a:rPr lang="en-US" sz="4500" dirty="0" smtClean="0">
                <a:solidFill>
                  <a:schemeClr val="tx1"/>
                </a:solidFill>
                <a:latin typeface="Times New Roman" panose="02020603050405020304" pitchFamily="18" charset="0"/>
                <a:cs typeface="Times New Roman" panose="02020603050405020304" pitchFamily="18" charset="0"/>
              </a:rPr>
              <a:t>. </a:t>
            </a:r>
          </a:p>
          <a:p>
            <a:pPr algn="ctr"/>
            <a:r>
              <a:rPr lang="en-US" sz="4500" dirty="0" err="1" smtClean="0">
                <a:solidFill>
                  <a:schemeClr val="tx1"/>
                </a:solidFill>
                <a:latin typeface="Times New Roman" panose="02020603050405020304" pitchFamily="18" charset="0"/>
                <a:cs typeface="Times New Roman" panose="02020603050405020304" pitchFamily="18" charset="0"/>
              </a:rPr>
              <a:t>Yêu</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cầu</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giữ</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nguyên</a:t>
            </a:r>
            <a:r>
              <a:rPr lang="en-US" sz="4500" dirty="0" smtClean="0">
                <a:solidFill>
                  <a:schemeClr val="tx1"/>
                </a:solidFill>
                <a:latin typeface="Times New Roman" panose="02020603050405020304" pitchFamily="18" charset="0"/>
                <a:cs typeface="Times New Roman" panose="02020603050405020304" pitchFamily="18" charset="0"/>
              </a:rPr>
              <a:t> </a:t>
            </a:r>
            <a:r>
              <a:rPr lang="en-US" sz="4500" dirty="0" err="1" smtClean="0">
                <a:solidFill>
                  <a:schemeClr val="tx1"/>
                </a:solidFill>
                <a:latin typeface="Times New Roman" panose="02020603050405020304" pitchFamily="18" charset="0"/>
                <a:cs typeface="Times New Roman" panose="02020603050405020304" pitchFamily="18" charset="0"/>
              </a:rPr>
              <a:t>nội</a:t>
            </a:r>
            <a:r>
              <a:rPr lang="en-US" sz="4500" dirty="0" smtClean="0">
                <a:solidFill>
                  <a:schemeClr val="tx1"/>
                </a:solidFill>
                <a:latin typeface="Times New Roman" panose="02020603050405020304" pitchFamily="18" charset="0"/>
                <a:cs typeface="Times New Roman" panose="02020603050405020304" pitchFamily="18" charset="0"/>
              </a:rPr>
              <a:t> dung </a:t>
            </a:r>
            <a:r>
              <a:rPr lang="en-US" sz="4500" dirty="0" err="1" smtClean="0">
                <a:solidFill>
                  <a:schemeClr val="tx1"/>
                </a:solidFill>
                <a:latin typeface="Times New Roman" panose="02020603050405020304" pitchFamily="18" charset="0"/>
                <a:cs typeface="Times New Roman" panose="02020603050405020304" pitchFamily="18" charset="0"/>
              </a:rPr>
              <a:t>thông</a:t>
            </a:r>
            <a:r>
              <a:rPr lang="en-US" sz="4500" dirty="0" smtClean="0">
                <a:solidFill>
                  <a:schemeClr val="tx1"/>
                </a:solidFill>
                <a:latin typeface="Times New Roman" panose="02020603050405020304" pitchFamily="18" charset="0"/>
                <a:cs typeface="Times New Roman" panose="02020603050405020304" pitchFamily="18" charset="0"/>
              </a:rPr>
              <a:t> tin.</a:t>
            </a:r>
            <a:endParaRPr lang="en-US" sz="45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47701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blinds(horizontal)">
                                      <p:cBhvr>
                                        <p:cTn id="7" dur="500"/>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4" name="Rectangle 6"/>
          <p:cNvSpPr>
            <a:spLocks noChangeArrowheads="1"/>
          </p:cNvSpPr>
          <p:nvPr/>
        </p:nvSpPr>
        <p:spPr bwMode="auto">
          <a:xfrm>
            <a:off x="1866900" y="1006476"/>
            <a:ext cx="83439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r>
              <a:rPr lang="en-US" altLang="en-US" sz="2400" b="1">
                <a:latin typeface="Times New Roman" panose="02020603050405020304" pitchFamily="18" charset="0"/>
              </a:rPr>
              <a:t>Lựa chọn câu văn thích hợp nhất để dùng vào vị trí bỏ trống trong đoạn văn sau:</a:t>
            </a:r>
          </a:p>
        </p:txBody>
      </p:sp>
      <p:sp>
        <p:nvSpPr>
          <p:cNvPr id="43015" name="Text Box 7"/>
          <p:cNvSpPr txBox="1">
            <a:spLocks noChangeArrowheads="1"/>
          </p:cNvSpPr>
          <p:nvPr/>
        </p:nvSpPr>
        <p:spPr bwMode="auto">
          <a:xfrm>
            <a:off x="2133600" y="1828800"/>
            <a:ext cx="822960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i="1">
                <a:latin typeface="Times New Roman" panose="02020603050405020304" pitchFamily="18" charset="0"/>
              </a:rPr>
              <a:t>“Tôi là con gái Hà Nội. Nói một cách khiêm tốn, tôi là một cô gái khá. Hai bím tóc dày, tương đối mềm, một cái cổ cao, kiêu hãnh như đài hoa loa kèn.|…|</a:t>
            </a:r>
          </a:p>
          <a:p>
            <a:pPr eaLnBrk="0" hangingPunct="0">
              <a:spcBef>
                <a:spcPct val="50000"/>
              </a:spcBef>
            </a:pPr>
            <a:r>
              <a:rPr lang="en-US" altLang="en-US" sz="2400">
                <a:latin typeface="Times New Roman" panose="02020603050405020304" pitchFamily="18" charset="0"/>
              </a:rPr>
              <a:t>                              (Theo Lê Minh Khuê, </a:t>
            </a:r>
            <a:r>
              <a:rPr lang="en-US" altLang="en-US" sz="2400" i="1">
                <a:latin typeface="Times New Roman" panose="02020603050405020304" pitchFamily="18" charset="0"/>
              </a:rPr>
              <a:t>Những ngôi sao xa xôi)</a:t>
            </a:r>
          </a:p>
        </p:txBody>
      </p:sp>
      <p:sp>
        <p:nvSpPr>
          <p:cNvPr id="43016" name="Text Box 8"/>
          <p:cNvSpPr txBox="1">
            <a:spLocks noChangeArrowheads="1"/>
          </p:cNvSpPr>
          <p:nvPr/>
        </p:nvSpPr>
        <p:spPr bwMode="auto">
          <a:xfrm>
            <a:off x="1676400" y="3733800"/>
            <a:ext cx="9144000"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marL="800100" indent="-342900">
              <a:defRPr>
                <a:solidFill>
                  <a:schemeClr val="tx1"/>
                </a:solidFill>
                <a:latin typeface="Arial" panose="020B0604020202020204" pitchFamily="34" charset="0"/>
              </a:defRPr>
            </a:lvl2pPr>
            <a:lvl3pPr marL="1257300" indent="-342900">
              <a:defRPr>
                <a:solidFill>
                  <a:schemeClr val="tx1"/>
                </a:solidFill>
                <a:latin typeface="Arial" panose="020B0604020202020204" pitchFamily="34" charset="0"/>
              </a:defRPr>
            </a:lvl3pPr>
            <a:lvl4pPr marL="1714500" indent="-342900">
              <a:defRPr>
                <a:solidFill>
                  <a:schemeClr val="tx1"/>
                </a:solidFill>
                <a:latin typeface="Arial" panose="020B0604020202020204" pitchFamily="34" charset="0"/>
              </a:defRPr>
            </a:lvl4pPr>
            <a:lvl5pPr marL="2171700" indent="-342900">
              <a:defRPr>
                <a:solidFill>
                  <a:schemeClr val="tx1"/>
                </a:solidFill>
                <a:latin typeface="Arial" panose="020B0604020202020204" pitchFamily="34" charset="0"/>
              </a:defRPr>
            </a:lvl5pPr>
            <a:lvl6pPr marL="2628900" indent="-342900" fontAlgn="base">
              <a:spcBef>
                <a:spcPct val="0"/>
              </a:spcBef>
              <a:spcAft>
                <a:spcPct val="0"/>
              </a:spcAft>
              <a:defRPr>
                <a:solidFill>
                  <a:schemeClr val="tx1"/>
                </a:solidFill>
                <a:latin typeface="Arial" panose="020B0604020202020204" pitchFamily="34" charset="0"/>
              </a:defRPr>
            </a:lvl6pPr>
            <a:lvl7pPr marL="3086100" indent="-342900" fontAlgn="base">
              <a:spcBef>
                <a:spcPct val="0"/>
              </a:spcBef>
              <a:spcAft>
                <a:spcPct val="0"/>
              </a:spcAft>
              <a:defRPr>
                <a:solidFill>
                  <a:schemeClr val="tx1"/>
                </a:solidFill>
                <a:latin typeface="Arial" panose="020B0604020202020204" pitchFamily="34" charset="0"/>
              </a:defRPr>
            </a:lvl7pPr>
            <a:lvl8pPr marL="3543300" indent="-342900" fontAlgn="base">
              <a:spcBef>
                <a:spcPct val="0"/>
              </a:spcBef>
              <a:spcAft>
                <a:spcPct val="0"/>
              </a:spcAft>
              <a:defRPr>
                <a:solidFill>
                  <a:schemeClr val="tx1"/>
                </a:solidFill>
                <a:latin typeface="Arial" panose="020B0604020202020204" pitchFamily="34" charset="0"/>
              </a:defRPr>
            </a:lvl8pPr>
            <a:lvl9pPr marL="4000500" indent="-342900" fontAlgn="base">
              <a:spcBef>
                <a:spcPct val="0"/>
              </a:spcBef>
              <a:spcAft>
                <a:spcPct val="0"/>
              </a:spcAft>
              <a:defRPr>
                <a:solidFill>
                  <a:schemeClr val="tx1"/>
                </a:solidFill>
                <a:latin typeface="Arial" panose="020B0604020202020204" pitchFamily="34" charset="0"/>
              </a:defRPr>
            </a:lvl9pPr>
          </a:lstStyle>
          <a:p>
            <a:pPr eaLnBrk="0" hangingPunct="0">
              <a:spcBef>
                <a:spcPct val="50000"/>
              </a:spcBef>
              <a:buFontTx/>
              <a:buAutoNum type="alphaUcPeriod"/>
            </a:pPr>
            <a:r>
              <a:rPr lang="en-US" altLang="en-US" sz="2400">
                <a:latin typeface="Times New Roman" panose="02020603050405020304" pitchFamily="18" charset="0"/>
              </a:rPr>
              <a:t>Các anh lái xe nhận xét về mắt tôi: “</a:t>
            </a:r>
            <a:r>
              <a:rPr lang="en-US" altLang="en-US" sz="2400" i="1">
                <a:latin typeface="Times New Roman" panose="02020603050405020304" pitchFamily="18" charset="0"/>
              </a:rPr>
              <a:t>Cô có cái nhìn sao mà xa xăm</a:t>
            </a:r>
            <a:r>
              <a:rPr lang="en-US" altLang="en-US" sz="2400">
                <a:latin typeface="Times New Roman" panose="02020603050405020304" pitchFamily="18" charset="0"/>
              </a:rPr>
              <a:t>!”</a:t>
            </a:r>
          </a:p>
          <a:p>
            <a:pPr eaLnBrk="0" hangingPunct="0">
              <a:spcBef>
                <a:spcPct val="50000"/>
              </a:spcBef>
              <a:buFontTx/>
              <a:buAutoNum type="alphaUcPeriod"/>
            </a:pPr>
            <a:r>
              <a:rPr lang="en-US" altLang="en-US" sz="2400">
                <a:latin typeface="Times New Roman" panose="02020603050405020304" pitchFamily="18" charset="0"/>
              </a:rPr>
              <a:t>Mắt tôi được các anh lái xe bảo là: “</a:t>
            </a:r>
            <a:r>
              <a:rPr lang="en-US" altLang="en-US" sz="2400" i="1">
                <a:latin typeface="Times New Roman" panose="02020603050405020304" pitchFamily="18" charset="0"/>
              </a:rPr>
              <a:t>Cô có cái nhìn sao mà xa xăm</a:t>
            </a:r>
            <a:r>
              <a:rPr lang="en-US" altLang="en-US" sz="2400">
                <a:latin typeface="Times New Roman" panose="02020603050405020304" pitchFamily="18" charset="0"/>
              </a:rPr>
              <a:t>!”</a:t>
            </a:r>
          </a:p>
          <a:p>
            <a:pPr eaLnBrk="0" hangingPunct="0">
              <a:spcBef>
                <a:spcPct val="50000"/>
              </a:spcBef>
              <a:buFontTx/>
              <a:buAutoNum type="alphaUcPeriod"/>
            </a:pPr>
            <a:r>
              <a:rPr lang="en-US" altLang="en-US" sz="2400">
                <a:latin typeface="Times New Roman" panose="02020603050405020304" pitchFamily="18" charset="0"/>
              </a:rPr>
              <a:t>Còn mắt tôi thì các anh lái xe bảo: “</a:t>
            </a:r>
            <a:r>
              <a:rPr lang="en-US" altLang="en-US" sz="2400" i="1">
                <a:latin typeface="Times New Roman" panose="02020603050405020304" pitchFamily="18" charset="0"/>
              </a:rPr>
              <a:t>Cô có cái nhìn sao mà xa xăm”</a:t>
            </a:r>
          </a:p>
          <a:p>
            <a:pPr eaLnBrk="0" hangingPunct="0">
              <a:spcBef>
                <a:spcPct val="50000"/>
              </a:spcBef>
              <a:buFontTx/>
              <a:buAutoNum type="alphaUcPeriod"/>
            </a:pPr>
            <a:r>
              <a:rPr lang="en-US" altLang="en-US" sz="2400">
                <a:latin typeface="Times New Roman" panose="02020603050405020304" pitchFamily="18" charset="0"/>
              </a:rPr>
              <a:t>Mắt tôi theo lời các anh lái xe là có cái nhìn xa xăm.</a:t>
            </a:r>
          </a:p>
        </p:txBody>
      </p:sp>
      <p:sp>
        <p:nvSpPr>
          <p:cNvPr id="43019" name="Text Box 11"/>
          <p:cNvSpPr txBox="1">
            <a:spLocks noChangeArrowheads="1"/>
          </p:cNvSpPr>
          <p:nvPr/>
        </p:nvSpPr>
        <p:spPr bwMode="auto">
          <a:xfrm>
            <a:off x="1524000" y="1"/>
            <a:ext cx="9067800" cy="1015663"/>
          </a:xfrm>
          <a:prstGeom prst="rect">
            <a:avLst/>
          </a:prstGeom>
          <a:solidFill>
            <a:srgbClr val="FF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US" altLang="en-US" sz="2400" b="1" i="1">
                <a:solidFill>
                  <a:srgbClr val="FF0000"/>
                </a:solidFill>
                <a:latin typeface="Times New Roman" panose="02020603050405020304" pitchFamily="18" charset="0"/>
              </a:rPr>
              <a:t>THỰC HÀNH VỀ SỬ DỤNG MỘT SỐ KIỂU CÂU </a:t>
            </a:r>
          </a:p>
          <a:p>
            <a:pPr algn="ctr" eaLnBrk="0" hangingPunct="0">
              <a:spcBef>
                <a:spcPct val="50000"/>
              </a:spcBef>
            </a:pPr>
            <a:r>
              <a:rPr lang="en-US" altLang="en-US" sz="2400" b="1" i="1">
                <a:solidFill>
                  <a:srgbClr val="FF0000"/>
                </a:solidFill>
                <a:latin typeface="Times New Roman" panose="02020603050405020304" pitchFamily="18" charset="0"/>
              </a:rPr>
              <a:t>TRONG VĂN BẢN</a:t>
            </a:r>
          </a:p>
        </p:txBody>
      </p:sp>
    </p:spTree>
    <p:extLst>
      <p:ext uri="{BB962C8B-B14F-4D97-AF65-F5344CB8AC3E}">
        <p14:creationId xmlns:p14="http://schemas.microsoft.com/office/powerpoint/2010/main" val="39173356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Text Box 6"/>
          <p:cNvSpPr txBox="1">
            <a:spLocks noChangeArrowheads="1"/>
          </p:cNvSpPr>
          <p:nvPr/>
        </p:nvSpPr>
        <p:spPr bwMode="auto">
          <a:xfrm>
            <a:off x="1524000" y="76201"/>
            <a:ext cx="9144000"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800">
                <a:solidFill>
                  <a:srgbClr val="FF0000"/>
                </a:solidFill>
                <a:latin typeface="Times New Roman" panose="02020603050405020304" pitchFamily="18" charset="0"/>
              </a:rPr>
              <a:t>Đọc đoạn trích sau, chú ý các từ ngữ in đậm và trả lời câu hỏi</a:t>
            </a:r>
          </a:p>
        </p:txBody>
      </p:sp>
      <p:sp>
        <p:nvSpPr>
          <p:cNvPr id="44040" name="Text Box 8"/>
          <p:cNvSpPr txBox="1">
            <a:spLocks noChangeArrowheads="1"/>
          </p:cNvSpPr>
          <p:nvPr/>
        </p:nvSpPr>
        <p:spPr bwMode="auto">
          <a:xfrm>
            <a:off x="1981200" y="581025"/>
            <a:ext cx="93726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altLang="en-US" sz="2400" i="1" dirty="0" err="1">
                <a:latin typeface="Times New Roman" panose="02020603050405020304" pitchFamily="18" charset="0"/>
              </a:rPr>
              <a:t>Thị</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nghĩ</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bụng</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hãy</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dừng</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yêu</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để</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hỏi</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cô</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thị</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đã</a:t>
            </a:r>
            <a:r>
              <a:rPr lang="en-US" altLang="en-US" sz="2400" i="1" dirty="0">
                <a:latin typeface="Times New Roman" panose="02020603050405020304" pitchFamily="18" charset="0"/>
              </a:rPr>
              <a:t>.</a:t>
            </a:r>
          </a:p>
          <a:p>
            <a:pPr eaLnBrk="0" hangingPunct="0">
              <a:spcBef>
                <a:spcPct val="50000"/>
              </a:spcBef>
            </a:pPr>
            <a:r>
              <a:rPr lang="en-US" altLang="en-US" sz="2400" b="1" i="1" dirty="0" err="1">
                <a:latin typeface="Times New Roman" panose="02020603050405020304" pitchFamily="18" charset="0"/>
              </a:rPr>
              <a:t>Thấy</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thị</a:t>
            </a:r>
            <a:r>
              <a:rPr lang="en-US" altLang="en-US" sz="2400" b="1" i="1" dirty="0">
                <a:latin typeface="Times New Roman" panose="02020603050405020304" pitchFamily="18" charset="0"/>
              </a:rPr>
              <a:t> </a:t>
            </a:r>
            <a:r>
              <a:rPr lang="en-US" altLang="en-US" sz="2400" b="1" i="1" dirty="0" err="1">
                <a:latin typeface="Times New Roman" panose="02020603050405020304" pitchFamily="18" charset="0"/>
              </a:rPr>
              <a:t>hỏi</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bà</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già</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kia</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bật</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cười</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Bà</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tưởng</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cháu</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bà</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nói</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đùa</a:t>
            </a:r>
            <a:r>
              <a:rPr lang="en-US" altLang="en-US" sz="2400" i="1" dirty="0">
                <a:latin typeface="Times New Roman" panose="02020603050405020304" pitchFamily="18" charset="0"/>
              </a:rPr>
              <a:t>.</a:t>
            </a:r>
          </a:p>
          <a:p>
            <a:pPr eaLnBrk="0" hangingPunct="0">
              <a:spcBef>
                <a:spcPct val="50000"/>
              </a:spcBef>
            </a:pPr>
            <a:r>
              <a:rPr lang="en-US" altLang="en-US" sz="2400" dirty="0">
                <a:latin typeface="Times New Roman" panose="02020603050405020304" pitchFamily="18" charset="0"/>
              </a:rPr>
              <a:t>                                       (Nam Cao, </a:t>
            </a:r>
            <a:r>
              <a:rPr lang="en-US" altLang="en-US" sz="2400" i="1" dirty="0" err="1">
                <a:latin typeface="Times New Roman" panose="02020603050405020304" pitchFamily="18" charset="0"/>
              </a:rPr>
              <a:t>Chí</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Phèo</a:t>
            </a:r>
            <a:r>
              <a:rPr lang="en-US" altLang="en-US" sz="2400" dirty="0">
                <a:latin typeface="Times New Roman" panose="02020603050405020304" pitchFamily="18" charset="0"/>
              </a:rPr>
              <a:t>)</a:t>
            </a:r>
          </a:p>
        </p:txBody>
      </p:sp>
      <p:sp>
        <p:nvSpPr>
          <p:cNvPr id="44041" name="Text Box 9"/>
          <p:cNvSpPr txBox="1">
            <a:spLocks noChangeArrowheads="1"/>
          </p:cNvSpPr>
          <p:nvPr/>
        </p:nvSpPr>
        <p:spPr bwMode="auto">
          <a:xfrm>
            <a:off x="568234" y="2655509"/>
            <a:ext cx="11055531"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spcBef>
                <a:spcPct val="50000"/>
              </a:spcBef>
            </a:pPr>
            <a:r>
              <a:rPr lang="en-US" altLang="en-US" sz="2400" dirty="0" smtClean="0">
                <a:latin typeface="Times New Roman" panose="02020603050405020304" pitchFamily="18" charset="0"/>
              </a:rPr>
              <a:t>a. </a:t>
            </a:r>
            <a:r>
              <a:rPr lang="en-US" altLang="en-US" sz="2400" dirty="0" err="1" smtClean="0">
                <a:latin typeface="Times New Roman" panose="02020603050405020304" pitchFamily="18" charset="0"/>
              </a:rPr>
              <a:t>Phần</a:t>
            </a:r>
            <a:r>
              <a:rPr lang="en-US" altLang="en-US" sz="2400" dirty="0" smtClean="0">
                <a:latin typeface="Times New Roman" panose="02020603050405020304" pitchFamily="18" charset="0"/>
              </a:rPr>
              <a:t> </a:t>
            </a:r>
            <a:r>
              <a:rPr lang="en-US" altLang="en-US" sz="2400" dirty="0">
                <a:latin typeface="Times New Roman" panose="02020603050405020304" pitchFamily="18" charset="0"/>
              </a:rPr>
              <a:t>in </a:t>
            </a:r>
            <a:r>
              <a:rPr lang="en-US" altLang="en-US" sz="2400" dirty="0" err="1">
                <a:latin typeface="Times New Roman" panose="02020603050405020304" pitchFamily="18" charset="0"/>
              </a:rPr>
              <a:t>đậm</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nằm</a:t>
            </a:r>
            <a:r>
              <a:rPr lang="en-US" altLang="en-US" sz="2400" dirty="0">
                <a:latin typeface="Times New Roman" panose="02020603050405020304" pitchFamily="18" charset="0"/>
              </a:rPr>
              <a:t> ở </a:t>
            </a:r>
            <a:r>
              <a:rPr lang="en-US" altLang="en-US" sz="2400" dirty="0" err="1">
                <a:latin typeface="Times New Roman" panose="02020603050405020304" pitchFamily="18" charset="0"/>
              </a:rPr>
              <a:t>vị</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trí</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nào</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trong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câu</a:t>
            </a:r>
            <a:r>
              <a:rPr lang="en-US" altLang="en-US" sz="2400" dirty="0">
                <a:latin typeface="Times New Roman" panose="02020603050405020304" pitchFamily="18" charset="0"/>
              </a:rPr>
              <a:t>?</a:t>
            </a:r>
          </a:p>
          <a:p>
            <a:pPr eaLnBrk="0" hangingPunct="0">
              <a:spcBef>
                <a:spcPct val="50000"/>
              </a:spcBef>
            </a:pPr>
            <a:r>
              <a:rPr lang="en-US" altLang="en-US" sz="2400" dirty="0" smtClean="0">
                <a:latin typeface="Times New Roman" panose="02020603050405020304" pitchFamily="18" charset="0"/>
              </a:rPr>
              <a:t>b. </a:t>
            </a:r>
            <a:r>
              <a:rPr lang="en-US" altLang="en-US" sz="2400" dirty="0" err="1" smtClean="0">
                <a:latin typeface="Times New Roman" panose="02020603050405020304" pitchFamily="18" charset="0"/>
              </a:rPr>
              <a:t>Nó</a:t>
            </a:r>
            <a:r>
              <a:rPr lang="en-US" altLang="en-US" sz="2400" dirty="0" smtClean="0">
                <a:latin typeface="Times New Roman" panose="02020603050405020304" pitchFamily="18" charset="0"/>
              </a:rPr>
              <a:t> </a:t>
            </a:r>
            <a:r>
              <a:rPr lang="en-US" altLang="en-US" sz="2400" dirty="0" err="1">
                <a:latin typeface="Times New Roman" panose="02020603050405020304" pitchFamily="18" charset="0"/>
              </a:rPr>
              <a:t>có</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cấu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tạo</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như</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thế</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nào</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động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từ</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danh</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từ</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cụm</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động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từ</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cụm</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tính</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từ</a:t>
            </a:r>
            <a:r>
              <a:rPr lang="en-US" altLang="en-US" sz="2400" dirty="0">
                <a:latin typeface="Times New Roman" panose="02020603050405020304" pitchFamily="18" charset="0"/>
              </a:rPr>
              <a:t>…)?</a:t>
            </a:r>
          </a:p>
          <a:p>
            <a:pPr eaLnBrk="0" hangingPunct="0">
              <a:spcBef>
                <a:spcPct val="50000"/>
              </a:spcBef>
            </a:pPr>
            <a:r>
              <a:rPr lang="en-US" altLang="en-US" sz="2400" dirty="0" smtClean="0">
                <a:latin typeface="Times New Roman" panose="02020603050405020304" pitchFamily="18" charset="0"/>
              </a:rPr>
              <a:t>c. </a:t>
            </a:r>
            <a:r>
              <a:rPr lang="en-US" altLang="en-US" sz="2400" dirty="0" err="1" smtClean="0">
                <a:latin typeface="Times New Roman" panose="02020603050405020304" pitchFamily="18" charset="0"/>
              </a:rPr>
              <a:t>Chuyển</a:t>
            </a:r>
            <a:r>
              <a:rPr lang="en-US" altLang="en-US" sz="2400" dirty="0" smtClean="0">
                <a:latin typeface="Times New Roman" panose="02020603050405020304" pitchFamily="18" charset="0"/>
              </a:rPr>
              <a:t> </a:t>
            </a:r>
            <a:r>
              <a:rPr lang="en-US" altLang="en-US" sz="2400" dirty="0" err="1">
                <a:latin typeface="Times New Roman" panose="02020603050405020304" pitchFamily="18" charset="0"/>
              </a:rPr>
              <a:t>phần</a:t>
            </a:r>
            <a:r>
              <a:rPr lang="en-US" altLang="en-US" sz="2400" dirty="0">
                <a:latin typeface="Times New Roman" panose="02020603050405020304" pitchFamily="18" charset="0"/>
              </a:rPr>
              <a:t> in </a:t>
            </a:r>
            <a:r>
              <a:rPr lang="en-US" altLang="en-US" sz="2400" dirty="0" err="1">
                <a:latin typeface="Times New Roman" panose="02020603050405020304" pitchFamily="18" charset="0"/>
              </a:rPr>
              <a:t>đậm</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về</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vị</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trí</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sau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chủ</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ngữ</a:t>
            </a:r>
            <a:endParaRPr lang="en-US" altLang="en-US" sz="2400" dirty="0">
              <a:latin typeface="Times New Roman" panose="02020603050405020304" pitchFamily="18" charset="0"/>
            </a:endParaRPr>
          </a:p>
          <a:p>
            <a:pPr eaLnBrk="0" hangingPunct="0">
              <a:spcBef>
                <a:spcPct val="50000"/>
              </a:spcBef>
            </a:pPr>
            <a:r>
              <a:rPr lang="en-US" altLang="en-US" sz="2400" dirty="0" smtClean="0">
                <a:latin typeface="Times New Roman" panose="02020603050405020304" pitchFamily="18" charset="0"/>
              </a:rPr>
              <a:t>d. </a:t>
            </a:r>
            <a:r>
              <a:rPr lang="en-US" altLang="en-US" sz="2400" dirty="0" err="1" smtClean="0">
                <a:latin typeface="Times New Roman" panose="02020603050405020304" pitchFamily="18" charset="0"/>
              </a:rPr>
              <a:t>Nhận</a:t>
            </a:r>
            <a:r>
              <a:rPr lang="en-US" altLang="en-US" sz="2400" dirty="0" smtClean="0">
                <a:latin typeface="Times New Roman" panose="02020603050405020304" pitchFamily="18" charset="0"/>
              </a:rPr>
              <a:t> </a:t>
            </a:r>
            <a:r>
              <a:rPr lang="en-US" altLang="en-US" sz="2400" dirty="0" err="1">
                <a:latin typeface="Times New Roman" panose="02020603050405020304" pitchFamily="18" charset="0"/>
              </a:rPr>
              <a:t>xét</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sự</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giống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nhau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khác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nhau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về</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cấu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tạo</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nội</a:t>
            </a:r>
            <a:r>
              <a:rPr lang="en-US" altLang="en-US" sz="2400" dirty="0">
                <a:latin typeface="Times New Roman" panose="02020603050405020304" pitchFamily="18" charset="0"/>
              </a:rPr>
              <a:t> dung </a:t>
            </a:r>
            <a:r>
              <a:rPr lang="en-US" altLang="en-US" sz="2400" dirty="0" err="1">
                <a:latin typeface="Times New Roman" panose="02020603050405020304" pitchFamily="18" charset="0"/>
              </a:rPr>
              <a:t>của</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các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câu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trước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và</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sau</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khi</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chuyển</a:t>
            </a:r>
            <a:r>
              <a:rPr lang="en-US" altLang="en-US" sz="2400" dirty="0">
                <a:latin typeface="Times New Roman" panose="02020603050405020304" pitchFamily="18" charset="0"/>
              </a:rPr>
              <a:t>?</a:t>
            </a:r>
          </a:p>
        </p:txBody>
      </p:sp>
    </p:spTree>
    <p:extLst>
      <p:ext uri="{BB962C8B-B14F-4D97-AF65-F5344CB8AC3E}">
        <p14:creationId xmlns:p14="http://schemas.microsoft.com/office/powerpoint/2010/main" val="23433967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4038"/>
                                        </p:tgtEl>
                                        <p:attrNameLst>
                                          <p:attrName>style.visibility</p:attrName>
                                        </p:attrNameLst>
                                      </p:cBhvr>
                                      <p:to>
                                        <p:strVal val="visible"/>
                                      </p:to>
                                    </p:set>
                                    <p:animEffect transition="in" filter="blinds(horizontal)">
                                      <p:cBhvr>
                                        <p:cTn id="7" dur="500"/>
                                        <p:tgtEl>
                                          <p:spTgt spid="4403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4040"/>
                                        </p:tgtEl>
                                        <p:attrNameLst>
                                          <p:attrName>style.visibility</p:attrName>
                                        </p:attrNameLst>
                                      </p:cBhvr>
                                      <p:to>
                                        <p:strVal val="visible"/>
                                      </p:to>
                                    </p:set>
                                    <p:animEffect transition="in" filter="blinds(horizontal)">
                                      <p:cBhvr>
                                        <p:cTn id="12" dur="500"/>
                                        <p:tgtEl>
                                          <p:spTgt spid="4404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4041"/>
                                        </p:tgtEl>
                                        <p:attrNameLst>
                                          <p:attrName>style.visibility</p:attrName>
                                        </p:attrNameLst>
                                      </p:cBhvr>
                                      <p:to>
                                        <p:strVal val="visible"/>
                                      </p:to>
                                    </p:set>
                                    <p:animEffect transition="in" filter="checkerboard(across)">
                                      <p:cBhvr>
                                        <p:cTn id="17" dur="500"/>
                                        <p:tgtEl>
                                          <p:spTgt spid="44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animBg="1"/>
      <p:bldP spid="44040" grpId="0"/>
      <p:bldP spid="440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bor2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88067" name="Text Box 3"/>
          <p:cNvSpPr txBox="1">
            <a:spLocks noChangeArrowheads="1"/>
          </p:cNvSpPr>
          <p:nvPr/>
        </p:nvSpPr>
        <p:spPr bwMode="auto">
          <a:xfrm>
            <a:off x="1750423" y="1752600"/>
            <a:ext cx="8307977" cy="4154984"/>
          </a:xfrm>
          <a:prstGeom prst="rect">
            <a:avLst/>
          </a:prstGeom>
          <a:noFill/>
          <a:ln>
            <a:noFill/>
          </a:ln>
          <a:effectLst/>
          <a:extLst>
            <a:ext uri="{909E8E84-426E-40DD-AFC4-6F175D3DCCD1}">
              <a14:hiddenFill xmlns:a14="http://schemas.microsoft.com/office/drawing/2010/main">
                <a:solidFill>
                  <a:srgbClr val="FF99FF"/>
                </a:solidFill>
              </a14:hiddenFill>
            </a:ext>
            <a:ext uri="{91240B29-F687-4F45-9708-019B960494DF}">
              <a14:hiddenLine xmlns:a14="http://schemas.microsoft.com/office/drawing/2010/main" w="9525" algn="ctr">
                <a:solidFill>
                  <a:srgbClr val="FFFF66"/>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spcBef>
                <a:spcPct val="50000"/>
              </a:spcBef>
            </a:pPr>
            <a:r>
              <a:rPr lang="en-US" altLang="en-US" sz="4400" b="1" dirty="0" err="1" smtClean="0">
                <a:solidFill>
                  <a:srgbClr val="FF0000"/>
                </a:solidFill>
                <a:latin typeface="Times New Roman" panose="02020603050405020304" pitchFamily="18" charset="0"/>
              </a:rPr>
              <a:t>Dặn</a:t>
            </a:r>
            <a:r>
              <a:rPr lang="en-US" altLang="en-US" sz="4400" b="1" dirty="0" smtClean="0">
                <a:solidFill>
                  <a:srgbClr val="FF0000"/>
                </a:solidFill>
                <a:latin typeface="Times New Roman" panose="02020603050405020304" pitchFamily="18" charset="0"/>
              </a:rPr>
              <a:t> </a:t>
            </a:r>
            <a:r>
              <a:rPr lang="en-US" altLang="en-US" sz="4400" b="1" dirty="0" err="1" smtClean="0">
                <a:solidFill>
                  <a:srgbClr val="FF0000"/>
                </a:solidFill>
                <a:latin typeface="Times New Roman" panose="02020603050405020304" pitchFamily="18" charset="0"/>
              </a:rPr>
              <a:t>dò</a:t>
            </a:r>
            <a:r>
              <a:rPr lang="en-US" altLang="en-US" sz="4400" b="1" dirty="0" smtClean="0">
                <a:solidFill>
                  <a:srgbClr val="FF0000"/>
                </a:solidFill>
                <a:latin typeface="Times New Roman" panose="02020603050405020304" pitchFamily="18" charset="0"/>
              </a:rPr>
              <a:t>:</a:t>
            </a:r>
          </a:p>
          <a:p>
            <a:pPr marL="571500" indent="-571500" algn="just" eaLnBrk="0" hangingPunct="0">
              <a:spcBef>
                <a:spcPct val="50000"/>
              </a:spcBef>
              <a:buFontTx/>
              <a:buChar char="-"/>
            </a:pPr>
            <a:r>
              <a:rPr lang="en-US" altLang="en-US" sz="4000" b="1" dirty="0" err="1" smtClean="0">
                <a:solidFill>
                  <a:srgbClr val="FF0000"/>
                </a:solidFill>
                <a:latin typeface="Times New Roman" panose="02020603050405020304" pitchFamily="18" charset="0"/>
              </a:rPr>
              <a:t>Thực</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hiện</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các</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yêu</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cầu</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trong</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bài</a:t>
            </a:r>
            <a:r>
              <a:rPr lang="en-US" altLang="en-US" sz="4000" b="1" dirty="0" smtClean="0">
                <a:solidFill>
                  <a:srgbClr val="FF0000"/>
                </a:solidFill>
                <a:latin typeface="Times New Roman" panose="02020603050405020304" pitchFamily="18" charset="0"/>
              </a:rPr>
              <a:t>.</a:t>
            </a:r>
          </a:p>
          <a:p>
            <a:pPr marL="571500" indent="-571500" algn="just" eaLnBrk="0" hangingPunct="0">
              <a:spcBef>
                <a:spcPct val="50000"/>
              </a:spcBef>
              <a:buFontTx/>
              <a:buChar char="-"/>
            </a:pPr>
            <a:r>
              <a:rPr lang="en-US" altLang="en-US" sz="4000" b="1" dirty="0" err="1" smtClean="0">
                <a:solidFill>
                  <a:srgbClr val="FF0000"/>
                </a:solidFill>
                <a:latin typeface="Times New Roman" panose="02020603050405020304" pitchFamily="18" charset="0"/>
              </a:rPr>
              <a:t>Ôn</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lại</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cách</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chuyển</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câu</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chủ</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động</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thành</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câu</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bị</a:t>
            </a:r>
            <a:r>
              <a:rPr lang="en-US" altLang="en-US" sz="4000" b="1" dirty="0" smtClean="0">
                <a:solidFill>
                  <a:srgbClr val="FF0000"/>
                </a:solidFill>
                <a:latin typeface="Times New Roman" panose="02020603050405020304" pitchFamily="18" charset="0"/>
              </a:rPr>
              <a:t> </a:t>
            </a:r>
            <a:r>
              <a:rPr lang="en-US" altLang="en-US" sz="4000" b="1" dirty="0" err="1" smtClean="0">
                <a:solidFill>
                  <a:srgbClr val="FF0000"/>
                </a:solidFill>
                <a:latin typeface="Times New Roman" panose="02020603050405020304" pitchFamily="18" charset="0"/>
              </a:rPr>
              <a:t>động</a:t>
            </a:r>
            <a:r>
              <a:rPr lang="en-US" altLang="en-US" sz="4000" b="1" dirty="0" smtClean="0">
                <a:solidFill>
                  <a:srgbClr val="FF0000"/>
                </a:solidFill>
                <a:latin typeface="Times New Roman" panose="02020603050405020304" pitchFamily="18" charset="0"/>
              </a:rPr>
              <a:t>.</a:t>
            </a:r>
          </a:p>
          <a:p>
            <a:pPr algn="just" eaLnBrk="0" hangingPunct="0">
              <a:spcBef>
                <a:spcPct val="50000"/>
              </a:spcBef>
            </a:pPr>
            <a:endParaRPr lang="en-US" altLang="en-US" sz="4000" b="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3862333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entr" presetSubtype="0" fill="hold" nodeType="click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fade">
                                      <p:cBhvr>
                                        <p:cTn id="7" dur="2000"/>
                                        <p:tgtEl>
                                          <p:spTgt spid="88066"/>
                                        </p:tgtEl>
                                      </p:cBhvr>
                                    </p:animEffect>
                                    <p:anim calcmode="lin" valueType="num">
                                      <p:cBhvr>
                                        <p:cTn id="8" dur="2000" fill="hold"/>
                                        <p:tgtEl>
                                          <p:spTgt spid="88066"/>
                                        </p:tgtEl>
                                        <p:attrNameLst>
                                          <p:attrName>style.rotation</p:attrName>
                                        </p:attrNameLst>
                                      </p:cBhvr>
                                      <p:tavLst>
                                        <p:tav tm="0">
                                          <p:val>
                                            <p:fltVal val="720"/>
                                          </p:val>
                                        </p:tav>
                                        <p:tav tm="100000">
                                          <p:val>
                                            <p:fltVal val="0"/>
                                          </p:val>
                                        </p:tav>
                                      </p:tavLst>
                                    </p:anim>
                                    <p:anim calcmode="lin" valueType="num">
                                      <p:cBhvr>
                                        <p:cTn id="9" dur="2000" fill="hold"/>
                                        <p:tgtEl>
                                          <p:spTgt spid="88066"/>
                                        </p:tgtEl>
                                        <p:attrNameLst>
                                          <p:attrName>ppt_h</p:attrName>
                                        </p:attrNameLst>
                                      </p:cBhvr>
                                      <p:tavLst>
                                        <p:tav tm="0">
                                          <p:val>
                                            <p:fltVal val="0"/>
                                          </p:val>
                                        </p:tav>
                                        <p:tav tm="100000">
                                          <p:val>
                                            <p:strVal val="#ppt_h"/>
                                          </p:val>
                                        </p:tav>
                                      </p:tavLst>
                                    </p:anim>
                                    <p:anim calcmode="lin" valueType="num">
                                      <p:cBhvr>
                                        <p:cTn id="10" dur="2000" fill="hold"/>
                                        <p:tgtEl>
                                          <p:spTgt spid="8806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804</Words>
  <Application>Microsoft Office PowerPoint</Application>
  <PresentationFormat>Widescreen</PresentationFormat>
  <Paragraphs>57</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Office Theme</vt:lpstr>
      <vt:lpstr>PowerPoint Presentation</vt:lpstr>
      <vt:lpstr>BÀI 26:</vt:lpstr>
      <vt:lpstr>TÁI HIỆN KIẾN THỨC CŨ</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Phúc Minh</cp:lastModifiedBy>
  <cp:revision>4</cp:revision>
  <dcterms:created xsi:type="dcterms:W3CDTF">2020-07-18T07:31:20Z</dcterms:created>
  <dcterms:modified xsi:type="dcterms:W3CDTF">2020-07-19T14:37:36Z</dcterms:modified>
</cp:coreProperties>
</file>