
<file path=[Content_Types].xml><?xml version="1.0" encoding="utf-8"?>
<Types xmlns="http://schemas.openxmlformats.org/package/2006/content-types">
  <Default Extension="png" ContentType="image/png"/>
  <Default Extension="jpeg" ContentType="image/jpeg"/>
  <Default Extension="wma" ContentType="audio/x-ms-wma"/>
  <Default Extension="rels" ContentType="application/vnd.openxmlformats-package.relationships+xml"/>
  <Default Extension="xml" ContentType="application/xml"/>
  <Default Extension="wav" ContentType="audio/x-wav"/>
  <Default Extension="GIF" ContentType="image/gif"/>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977" r:id="rId3"/>
  </p:sldMasterIdLst>
  <p:notesMasterIdLst>
    <p:notesMasterId r:id="rId121"/>
  </p:notesMasterIdLst>
  <p:sldIdLst>
    <p:sldId id="612" r:id="rId4"/>
    <p:sldId id="992" r:id="rId5"/>
    <p:sldId id="993" r:id="rId6"/>
    <p:sldId id="1069" r:id="rId7"/>
    <p:sldId id="1070" r:id="rId8"/>
    <p:sldId id="1071" r:id="rId9"/>
    <p:sldId id="1072" r:id="rId10"/>
    <p:sldId id="1073" r:id="rId11"/>
    <p:sldId id="1075" r:id="rId12"/>
    <p:sldId id="1074" r:id="rId13"/>
    <p:sldId id="1076" r:id="rId14"/>
    <p:sldId id="997" r:id="rId15"/>
    <p:sldId id="1077" r:id="rId16"/>
    <p:sldId id="1001" r:id="rId17"/>
    <p:sldId id="1002" r:id="rId18"/>
    <p:sldId id="1003" r:id="rId19"/>
    <p:sldId id="1004" r:id="rId20"/>
    <p:sldId id="1005" r:id="rId21"/>
    <p:sldId id="1006" r:id="rId22"/>
    <p:sldId id="1078" r:id="rId23"/>
    <p:sldId id="1008" r:id="rId24"/>
    <p:sldId id="1009" r:id="rId25"/>
    <p:sldId id="1010" r:id="rId26"/>
    <p:sldId id="1011" r:id="rId27"/>
    <p:sldId id="1012" r:id="rId28"/>
    <p:sldId id="1079" r:id="rId29"/>
    <p:sldId id="1015" r:id="rId30"/>
    <p:sldId id="1080" r:id="rId31"/>
    <p:sldId id="1017" r:id="rId32"/>
    <p:sldId id="1081" r:id="rId33"/>
    <p:sldId id="1019" r:id="rId34"/>
    <p:sldId id="1020" r:id="rId35"/>
    <p:sldId id="1021" r:id="rId36"/>
    <p:sldId id="1022" r:id="rId37"/>
    <p:sldId id="1023" r:id="rId38"/>
    <p:sldId id="1024" r:id="rId39"/>
    <p:sldId id="1025" r:id="rId40"/>
    <p:sldId id="1026" r:id="rId41"/>
    <p:sldId id="1027" r:id="rId42"/>
    <p:sldId id="1028" r:id="rId43"/>
    <p:sldId id="1029" r:id="rId44"/>
    <p:sldId id="1030" r:id="rId45"/>
    <p:sldId id="1031" r:id="rId46"/>
    <p:sldId id="1032" r:id="rId47"/>
    <p:sldId id="1033" r:id="rId48"/>
    <p:sldId id="1034" r:id="rId49"/>
    <p:sldId id="1035" r:id="rId50"/>
    <p:sldId id="1036" r:id="rId51"/>
    <p:sldId id="1082" r:id="rId52"/>
    <p:sldId id="1083" r:id="rId53"/>
    <p:sldId id="1084" r:id="rId54"/>
    <p:sldId id="1085" r:id="rId55"/>
    <p:sldId id="1086" r:id="rId56"/>
    <p:sldId id="1038" r:id="rId57"/>
    <p:sldId id="1039" r:id="rId58"/>
    <p:sldId id="1040" r:id="rId59"/>
    <p:sldId id="1041" r:id="rId60"/>
    <p:sldId id="1042" r:id="rId61"/>
    <p:sldId id="1043" r:id="rId62"/>
    <p:sldId id="1044" r:id="rId63"/>
    <p:sldId id="1045" r:id="rId64"/>
    <p:sldId id="1046" r:id="rId65"/>
    <p:sldId id="1047" r:id="rId66"/>
    <p:sldId id="1087" r:id="rId67"/>
    <p:sldId id="1088" r:id="rId68"/>
    <p:sldId id="1089" r:id="rId69"/>
    <p:sldId id="1090" r:id="rId70"/>
    <p:sldId id="1091" r:id="rId71"/>
    <p:sldId id="1092" r:id="rId72"/>
    <p:sldId id="1054" r:id="rId73"/>
    <p:sldId id="1093" r:id="rId74"/>
    <p:sldId id="1056" r:id="rId75"/>
    <p:sldId id="1057" r:id="rId76"/>
    <p:sldId id="1058" r:id="rId77"/>
    <p:sldId id="1059" r:id="rId78"/>
    <p:sldId id="1060" r:id="rId79"/>
    <p:sldId id="1061" r:id="rId80"/>
    <p:sldId id="1062" r:id="rId81"/>
    <p:sldId id="1094" r:id="rId82"/>
    <p:sldId id="1095" r:id="rId83"/>
    <p:sldId id="1065" r:id="rId84"/>
    <p:sldId id="1066" r:id="rId85"/>
    <p:sldId id="1067" r:id="rId86"/>
    <p:sldId id="1068" r:id="rId87"/>
    <p:sldId id="1096" r:id="rId88"/>
    <p:sldId id="1098" r:id="rId89"/>
    <p:sldId id="1097" r:id="rId90"/>
    <p:sldId id="1099" r:id="rId91"/>
    <p:sldId id="1100" r:id="rId92"/>
    <p:sldId id="1101" r:id="rId93"/>
    <p:sldId id="1102" r:id="rId94"/>
    <p:sldId id="1103" r:id="rId95"/>
    <p:sldId id="1104" r:id="rId96"/>
    <p:sldId id="608" r:id="rId97"/>
    <p:sldId id="982" r:id="rId98"/>
    <p:sldId id="983" r:id="rId99"/>
    <p:sldId id="984" r:id="rId100"/>
    <p:sldId id="985" r:id="rId101"/>
    <p:sldId id="986" r:id="rId102"/>
    <p:sldId id="987" r:id="rId103"/>
    <p:sldId id="988" r:id="rId104"/>
    <p:sldId id="989" r:id="rId105"/>
    <p:sldId id="990" r:id="rId106"/>
    <p:sldId id="1105" r:id="rId107"/>
    <p:sldId id="922" r:id="rId108"/>
    <p:sldId id="948" r:id="rId109"/>
    <p:sldId id="949" r:id="rId110"/>
    <p:sldId id="981" r:id="rId111"/>
    <p:sldId id="963" r:id="rId112"/>
    <p:sldId id="964" r:id="rId113"/>
    <p:sldId id="965" r:id="rId114"/>
    <p:sldId id="966" r:id="rId115"/>
    <p:sldId id="967" r:id="rId116"/>
    <p:sldId id="968" r:id="rId117"/>
    <p:sldId id="969" r:id="rId118"/>
    <p:sldId id="970" r:id="rId119"/>
    <p:sldId id="971" r:id="rId120"/>
  </p:sldIdLst>
  <p:sldSz cx="12192000" cy="6858000"/>
  <p:notesSz cx="6858000" cy="9144000"/>
  <p:defaultTextStyle>
    <a:defPPr>
      <a:defRPr lang="vi-V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9pPr>
  </p:defaultTextStyle>
  <p:extLst>
    <p:ext uri="{EFAFB233-063F-42B5-8137-9DF3F51BA10A}">
      <p15:sldGuideLst xmlns:p15="http://schemas.microsoft.com/office/powerpoint/2012/main">
        <p15:guide id="1" orient="horz" pos="2035">
          <p15:clr>
            <a:srgbClr val="A4A3A4"/>
          </p15:clr>
        </p15:guide>
        <p15:guide id="2" pos="379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7824AC"/>
    <a:srgbClr val="FF3300"/>
    <a:srgbClr val="FF66FF"/>
    <a:srgbClr val="006600"/>
    <a:srgbClr val="000066"/>
    <a:srgbClr val="D60093"/>
    <a:srgbClr val="33CC33"/>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364" autoAdjust="0"/>
  </p:normalViewPr>
  <p:slideViewPr>
    <p:cSldViewPr showGuides="1">
      <p:cViewPr varScale="1">
        <p:scale>
          <a:sx n="73" d="100"/>
          <a:sy n="73" d="100"/>
        </p:scale>
        <p:origin x="618" y="78"/>
      </p:cViewPr>
      <p:guideLst>
        <p:guide orient="horz" pos="2035"/>
        <p:guide pos="3790"/>
      </p:guideLst>
    </p:cSldViewPr>
  </p:slideViewPr>
  <p:notesTextViewPr>
    <p:cViewPr>
      <p:scale>
        <a:sx n="100" d="100"/>
        <a:sy n="100" d="100"/>
      </p:scale>
      <p:origin x="0" y="0"/>
    </p:cViewPr>
  </p:notesTextViewPr>
  <p:sorterViewPr showFormatting="0">
    <p:cViewPr>
      <p:scale>
        <a:sx n="100" d="100"/>
        <a:sy n="100" d="100"/>
      </p:scale>
      <p:origin x="0" y="8100"/>
    </p:cViewPr>
  </p:sorterViewPr>
  <p:gridSpacing cx="72010" cy="7201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117" Type="http://schemas.openxmlformats.org/officeDocument/2006/relationships/slide" Target="slides/slide114.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slide" Target="slides/slide109.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123" Type="http://schemas.openxmlformats.org/officeDocument/2006/relationships/viewProps" Target="viewProp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113" Type="http://schemas.openxmlformats.org/officeDocument/2006/relationships/slide" Target="slides/slide110.xml"/><Relationship Id="rId118" Type="http://schemas.openxmlformats.org/officeDocument/2006/relationships/slide" Target="slides/slide115.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12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slide" Target="slides/slide100.xml"/><Relationship Id="rId108" Type="http://schemas.openxmlformats.org/officeDocument/2006/relationships/slide" Target="slides/slide105.xml"/><Relationship Id="rId116" Type="http://schemas.openxmlformats.org/officeDocument/2006/relationships/slide" Target="slides/slide113.xml"/><Relationship Id="rId124"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11" Type="http://schemas.openxmlformats.org/officeDocument/2006/relationships/slide" Target="slides/slide10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slide" Target="slides/slide103.xml"/><Relationship Id="rId114" Type="http://schemas.openxmlformats.org/officeDocument/2006/relationships/slide" Target="slides/slide111.xml"/><Relationship Id="rId119" Type="http://schemas.openxmlformats.org/officeDocument/2006/relationships/slide" Target="slides/slide116.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12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120" Type="http://schemas.openxmlformats.org/officeDocument/2006/relationships/slide" Target="slides/slide117.xml"/><Relationship Id="rId125" Type="http://schemas.openxmlformats.org/officeDocument/2006/relationships/tableStyles" Target="tableStyles.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slide" Target="slides/slide1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Click to edit Master text styles</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Second level</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Third level</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Fourth level</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718E03B5-0F48-4E88-97A4-090DB999B143}" type="slidenum">
              <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t>‹#›</a:t>
            </a:fld>
            <a:endPar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2</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290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38232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89094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solidFill>
                  <a:srgbClr val="000000"/>
                </a:solidFill>
                <a:cs typeface="Arial" panose="020B0604020202020204" pitchFamily="34" charset="0"/>
              </a:rPr>
              <a:t>16</a:t>
            </a:fld>
            <a:endParaRPr lang="en-US" altLang="en-US" dirty="0">
              <a:solidFill>
                <a:srgbClr val="000000"/>
              </a:solidFill>
              <a:ea typeface="Arial" panose="020B0604020202020204" pitchFamily="34" charset="0"/>
              <a:cs typeface="Arial" panose="020B0604020202020204" pitchFamily="34" charset="0"/>
            </a:endParaRPr>
          </a:p>
        </p:txBody>
      </p:sp>
      <p:sp>
        <p:nvSpPr>
          <p:cNvPr id="51203" name="Rectangle 2"/>
          <p:cNvSpPr>
            <a:spLocks noGrp="1" noRot="1" noChangeAspect="1" noTextEdit="1"/>
          </p:cNvSpPr>
          <p:nvPr>
            <p:ph type="sldImg"/>
          </p:nvPr>
        </p:nvSpPr>
        <p:spPr>
          <a:ln>
            <a:solidFill>
              <a:srgbClr val="000000">
                <a:alpha val="100000"/>
              </a:srgbClr>
            </a:solidFill>
            <a:miter lim="800000"/>
          </a:ln>
        </p:spPr>
      </p:sp>
      <p:sp>
        <p:nvSpPr>
          <p:cNvPr id="51204" name="Rectangle 3"/>
          <p:cNvSpPr>
            <a:spLocks noGrp="1"/>
          </p:cNvSpPr>
          <p:nvPr>
            <p:ph type="body" idx="1"/>
          </p:nvPr>
        </p:nvSpPr>
        <p:spPr>
          <a:noFill/>
          <a:ln>
            <a:noFill/>
          </a:ln>
        </p:spPr>
        <p:txBody>
          <a:bodyPr wrap="square" lIns="91440" tIns="45720" rIns="91440" bIns="45720" anchor="t"/>
          <a:lstStyle/>
          <a:p>
            <a:pPr lvl="0"/>
            <a:endParaRPr lang="en-US" altLang="en-US" dirty="0">
              <a:ea typeface="Arial" panose="020B0604020202020204" pitchFamily="34" charset="0"/>
            </a:endParaRPr>
          </a:p>
        </p:txBody>
      </p:sp>
    </p:spTree>
    <p:extLst>
      <p:ext uri="{BB962C8B-B14F-4D97-AF65-F5344CB8AC3E}">
        <p14:creationId xmlns:p14="http://schemas.microsoft.com/office/powerpoint/2010/main" val="3122969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18788" name="Slide Number Placeholder 3"/>
          <p:cNvSpPr>
            <a:spLocks noGrp="1"/>
          </p:cNvSpPr>
          <p:nvPr>
            <p:ph type="sldNum" sz="quarter" idx="5"/>
          </p:nvPr>
        </p:nvSpPr>
        <p:spPr bwMode="auto">
          <a:extLst/>
        </p:spPr>
        <p:txBody>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fld id="{8BC44644-6904-4BC9-9653-023E18F0D1C6}" type="slidenum">
              <a:rPr lang="en-US" altLang="en-US">
                <a:latin typeface="Calibri" panose="020F0502020204030204" pitchFamily="34" charset="0"/>
              </a:rPr>
              <a:pPr eaLnBrk="1" hangingPunct="1"/>
              <a:t>22</a:t>
            </a:fld>
            <a:endParaRPr lang="en-US" altLang="en-US">
              <a:latin typeface="Calibri" panose="020F0502020204030204" pitchFamily="34" charset="0"/>
            </a:endParaRPr>
          </a:p>
        </p:txBody>
      </p:sp>
    </p:spTree>
    <p:extLst>
      <p:ext uri="{BB962C8B-B14F-4D97-AF65-F5344CB8AC3E}">
        <p14:creationId xmlns:p14="http://schemas.microsoft.com/office/powerpoint/2010/main" val="3716535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a:solidFill>
              <a:srgbClr val="000000">
                <a:alpha val="100000"/>
              </a:srgbClr>
            </a:solidFill>
            <a:miter lim="800000"/>
          </a:ln>
        </p:spPr>
      </p:sp>
      <p:sp>
        <p:nvSpPr>
          <p:cNvPr id="71683"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en-US" altLang="en-US" dirty="0">
              <a:latin typeface="Calibri" panose="020F0502020204030204" pitchFamily="34" charset="0"/>
            </a:endParaRPr>
          </a:p>
        </p:txBody>
      </p:sp>
      <p:sp>
        <p:nvSpPr>
          <p:cNvPr id="7168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latin typeface="Calibri" panose="020F0502020204030204" pitchFamily="34" charset="0"/>
                <a:cs typeface="Arial" panose="020B0604020202020204" pitchFamily="34" charset="0"/>
              </a:rPr>
              <a:t>24</a:t>
            </a:fld>
            <a:endParaRPr lang="en-US" altLang="en-US"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2021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2BB0469-341F-4505-9DC0-5DDDDBA7E0B4}" type="slidenum">
              <a:rPr lang="en-US" altLang="vi-VN" smtClean="0">
                <a:latin typeface="Calibri" panose="020F0502020204030204" pitchFamily="34" charset="0"/>
              </a:rPr>
              <a:pPr>
                <a:spcBef>
                  <a:spcPct val="0"/>
                </a:spcBef>
              </a:pPr>
              <a:t>81</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38234019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760D778-0636-47C4-9BED-50D16FD66F9A}" type="slidenum">
              <a:rPr lang="en-US" altLang="en-US" smtClean="0"/>
              <a:pPr>
                <a:spcBef>
                  <a:spcPct val="0"/>
                </a:spcBef>
              </a:pPr>
              <a:t>83</a:t>
            </a:fld>
            <a:endParaRPr lang="en-US" altLang="en-US" smtClean="0"/>
          </a:p>
        </p:txBody>
      </p:sp>
      <p:sp>
        <p:nvSpPr>
          <p:cNvPr id="696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69981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TextEdit="1"/>
          </p:cNvSpPr>
          <p:nvPr>
            <p:ph type="sldImg"/>
          </p:nvPr>
        </p:nvSpPr>
        <p:spPr>
          <a:ln>
            <a:solidFill>
              <a:srgbClr val="000000">
                <a:alpha val="100000"/>
              </a:srgbClr>
            </a:solidFill>
            <a:miter lim="800000"/>
          </a:ln>
        </p:spPr>
      </p:sp>
      <p:sp>
        <p:nvSpPr>
          <p:cNvPr id="151555"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27733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0"/>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8"/>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Title and 4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9" name="Rectangle 6"/>
          <p:cNvSpPr>
            <a:spLocks noGrp="1" noChangeArrowheads="1"/>
          </p:cNvSpPr>
          <p:nvPr>
            <p:ph type="sldNum" sz="quarter" idx="1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C237E8F4-9503-479A-B135-6AA465F17A50}" type="slidenum">
              <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398403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Rectangle 6"/>
          <p:cNvSpPr>
            <a:spLocks noGrp="1" noChangeArrowheads="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408F0C6B-AE95-4387-87FB-C9AC2B2D8EA0}"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469269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Content">
    <p:bg>
      <p:bgPr>
        <a:solidFill>
          <a:schemeClr val="bg1"/>
        </a:solidFill>
        <a:effectLst/>
      </p:bgPr>
    </p:bg>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 name="Slide Number Placeholder 2"/>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8FB441FD-DC58-4B8F-8051-564617B432DA}"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8984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vi-VN"/>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5628077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2/19/2021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2/19/2021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E934FF-F4E1-47C5-9CA5-30A81DDE2BE4}" type="datetimeFigureOut">
              <a:rPr lang="en-US" smtClean="0"/>
              <a:t>2/19/2021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DE934FF-F4E1-47C5-9CA5-30A81DDE2BE4}" type="datetimeFigureOut">
              <a:rPr lang="en-US" smtClean="0"/>
              <a:t>2/19/2021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DE934FF-F4E1-47C5-9CA5-30A81DDE2BE4}" type="datetimeFigureOut">
              <a:rPr lang="en-US" smtClean="0"/>
              <a:t>2/19/2021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t>2/19/2021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E934FF-F4E1-47C5-9CA5-30A81DDE2BE4}" type="datetimeFigureOut">
              <a:rPr lang="en-US" smtClean="0"/>
              <a:t>2/19/2021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E934FF-F4E1-47C5-9CA5-30A81DDE2BE4}" type="datetimeFigureOut">
              <a:rPr lang="en-US" smtClean="0"/>
              <a:t>2/19/2021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2/19/2021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38200" y="365125"/>
            <a:ext cx="10515600" cy="58118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t>2/19/2021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3AB220D-91DC-4BE6-82E3-2397754A49A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25200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862CCDC-EA74-4E4D-8AB6-ED770F4583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623069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DDEE88E5-42B7-4B3F-B6E5-1868F78E48C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980769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1354DF2-062B-41A4-9BB1-926DC5231C06}"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397365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21E8AD-7EA2-4415-A32B-BD45AFDE2591}"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1298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9EE46FFB-66AF-40CA-9FED-B6A22E7AC7B5}"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4285015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6433B458-E56D-4637-8BCD-9BFEA520BA42}"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646325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52109ABF-6FDB-4709-B2AA-982568DE3B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612990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BF73BB2D-4C4E-4B7A-88FD-2ADB6B2894E9}"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358444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A9EE1C2-E2BF-4665-9753-4B9784E75CC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000887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D94D5B-B46C-43D9-B966-957A20F3EC4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9675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vi-VN"/>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3294876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theme" Target="../theme/theme2.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609600" y="274638"/>
            <a:ext cx="10972800" cy="1143000"/>
          </a:xfrm>
          <a:prstGeom prst="rect">
            <a:avLst/>
          </a:prstGeom>
          <a:noFill/>
          <a:ln w="9525">
            <a:noFill/>
          </a:ln>
        </p:spPr>
        <p:txBody>
          <a:bodyPr anchor="ctr"/>
          <a:lstStyle/>
          <a:p>
            <a:pPr lvl="0"/>
            <a:r>
              <a:rPr lang="vi-VN" altLang="en-US" dirty="0"/>
              <a:t>Nhấn soạn thảo kiểu tiêu đề trang cái</a:t>
            </a:r>
          </a:p>
        </p:txBody>
      </p:sp>
      <p:sp>
        <p:nvSpPr>
          <p:cNvPr id="1027" name="Rectangle 3"/>
          <p:cNvSpPr>
            <a:spLocks noGrp="1"/>
          </p:cNvSpPr>
          <p:nvPr>
            <p:ph type="body" idx="1"/>
          </p:nvPr>
        </p:nvSpPr>
        <p:spPr>
          <a:xfrm>
            <a:off x="609600" y="1600200"/>
            <a:ext cx="10972800" cy="4525963"/>
          </a:xfrm>
          <a:prstGeom prst="rect">
            <a:avLst/>
          </a:prstGeom>
          <a:noFill/>
          <a:ln w="9525">
            <a:noFill/>
          </a:ln>
        </p:spPr>
        <p:txBody>
          <a:bodyPr/>
          <a:lstStyle/>
          <a:p>
            <a:pPr lvl="0"/>
            <a:r>
              <a:rPr lang="vi-VN" altLang="en-US" dirty="0"/>
              <a:t>Nhấn soạn thảo các kiểu văn bản trang cái</a:t>
            </a:r>
          </a:p>
          <a:p>
            <a:pPr lvl="1"/>
            <a:r>
              <a:rPr lang="vi-VN" altLang="en-US" dirty="0"/>
              <a:t>Mức hai</a:t>
            </a:r>
          </a:p>
          <a:p>
            <a:pPr lvl="2"/>
            <a:r>
              <a:rPr lang="vi-VN" altLang="en-US" dirty="0"/>
              <a:t>Mức ba</a:t>
            </a:r>
          </a:p>
          <a:p>
            <a:pPr lvl="3"/>
            <a:r>
              <a:rPr lang="vi-VN" altLang="en-US" dirty="0"/>
              <a:t>Mức bốn</a:t>
            </a:r>
          </a:p>
          <a:p>
            <a:pPr lvl="4"/>
            <a:r>
              <a:rPr lang="vi-VN" altLang="en-US" dirty="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eaLnBrk="1" hangingPunct="1">
              <a:defRPr sz="1400">
                <a:latin typeface="+mn-lt"/>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eaLnBrk="1" hangingPunct="1">
              <a:defRPr sz="1400">
                <a:latin typeface="+mn-lt"/>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eaLnBrk="1" hangingPunct="1">
              <a:defRPr sz="1400" smtClean="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989" r:id="rId12"/>
    <p:sldLayoutId id="2147483990" r:id="rId13"/>
    <p:sldLayoutId id="2147483991" r:id="rId14"/>
    <p:sldLayoutId id="2147483992" r:id="rId15"/>
  </p:sldLayoutIdLst>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16"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DE934FF-F4E1-47C5-9CA5-30A81DDE2BE4}" type="datetimeFigureOut">
              <a:rPr lang="en-US" smtClean="0"/>
              <a:t>2/19/2021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3561BA9-CDCF-4958-B8AB-66F3BF063E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9478845"/>
      </p:ext>
    </p:extLst>
  </p:cSld>
  <p:clrMap bg1="lt1" tx1="dk1" bg2="lt2" tx2="dk2" accent1="accent1" accent2="accent2" accent3="accent3" accent4="accent4" accent5="accent5" accent6="accent6" hlink="hlink" folHlink="folHlink"/>
  <p:sldLayoutIdLst>
    <p:sldLayoutId id="2147483978" r:id="rId1"/>
    <p:sldLayoutId id="2147483979" r:id="rId2"/>
    <p:sldLayoutId id="2147483980" r:id="rId3"/>
    <p:sldLayoutId id="2147483981" r:id="rId4"/>
    <p:sldLayoutId id="2147483982" r:id="rId5"/>
    <p:sldLayoutId id="2147483983" r:id="rId6"/>
    <p:sldLayoutId id="2147483984" r:id="rId7"/>
    <p:sldLayoutId id="2147483985" r:id="rId8"/>
    <p:sldLayoutId id="2147483986" r:id="rId9"/>
    <p:sldLayoutId id="2147483987" r:id="rId10"/>
    <p:sldLayoutId id="2147483988" r:id="rId11"/>
    <p:sldLayoutId id="2147483880"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2.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notesSlide" Target="../notesSlides/notesSlide5.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5.xml"/><Relationship Id="rId5" Type="http://schemas.openxmlformats.org/officeDocument/2006/relationships/image" Target="../media/image26.jpeg"/><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2.xml"/><Relationship Id="rId4" Type="http://schemas.openxmlformats.org/officeDocument/2006/relationships/image" Target="../media/image35.jpeg"/></Relationships>
</file>

<file path=ppt/slides/_rels/slide4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8.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62.gif"/><Relationship Id="rId18" Type="http://schemas.openxmlformats.org/officeDocument/2006/relationships/slide" Target="slide76.xml"/><Relationship Id="rId26" Type="http://schemas.openxmlformats.org/officeDocument/2006/relationships/image" Target="../media/image71.png"/><Relationship Id="rId3" Type="http://schemas.openxmlformats.org/officeDocument/2006/relationships/slideLayout" Target="../slideLayouts/slideLayout2.xml"/><Relationship Id="rId21" Type="http://schemas.openxmlformats.org/officeDocument/2006/relationships/slide" Target="slide70.xml"/><Relationship Id="rId7" Type="http://schemas.openxmlformats.org/officeDocument/2006/relationships/image" Target="../media/image56.png"/><Relationship Id="rId12" Type="http://schemas.openxmlformats.org/officeDocument/2006/relationships/image" Target="../media/image61.png"/><Relationship Id="rId17" Type="http://schemas.openxmlformats.org/officeDocument/2006/relationships/image" Target="../media/image66.gif"/><Relationship Id="rId25" Type="http://schemas.openxmlformats.org/officeDocument/2006/relationships/slide" Target="slide72.xml"/><Relationship Id="rId2" Type="http://schemas.openxmlformats.org/officeDocument/2006/relationships/audio" Target="../media/media2.wma"/><Relationship Id="rId16" Type="http://schemas.openxmlformats.org/officeDocument/2006/relationships/image" Target="../media/image65.png"/><Relationship Id="rId20" Type="http://schemas.openxmlformats.org/officeDocument/2006/relationships/image" Target="../media/image68.png"/><Relationship Id="rId29" Type="http://schemas.openxmlformats.org/officeDocument/2006/relationships/slide" Target="slide74.xml"/><Relationship Id="rId1" Type="http://schemas.microsoft.com/office/2007/relationships/media" Target="../media/media2.wma"/><Relationship Id="rId6" Type="http://schemas.openxmlformats.org/officeDocument/2006/relationships/image" Target="../media/image55.png"/><Relationship Id="rId11" Type="http://schemas.openxmlformats.org/officeDocument/2006/relationships/image" Target="../media/image60.png"/><Relationship Id="rId24" Type="http://schemas.openxmlformats.org/officeDocument/2006/relationships/image" Target="../media/image70.png"/><Relationship Id="rId32" Type="http://schemas.openxmlformats.org/officeDocument/2006/relationships/image" Target="../media/image74.png"/><Relationship Id="rId5" Type="http://schemas.openxmlformats.org/officeDocument/2006/relationships/image" Target="../media/image54.jpg"/><Relationship Id="rId15" Type="http://schemas.openxmlformats.org/officeDocument/2006/relationships/image" Target="../media/image64.gif"/><Relationship Id="rId23" Type="http://schemas.openxmlformats.org/officeDocument/2006/relationships/slide" Target="slide68.xml"/><Relationship Id="rId28" Type="http://schemas.openxmlformats.org/officeDocument/2006/relationships/image" Target="../media/image72.png"/><Relationship Id="rId10" Type="http://schemas.openxmlformats.org/officeDocument/2006/relationships/image" Target="../media/image59.png"/><Relationship Id="rId19" Type="http://schemas.openxmlformats.org/officeDocument/2006/relationships/image" Target="../media/image67.png"/><Relationship Id="rId31" Type="http://schemas.openxmlformats.org/officeDocument/2006/relationships/slide" Target="slide75.xml"/><Relationship Id="rId4" Type="http://schemas.openxmlformats.org/officeDocument/2006/relationships/audio" Target="../media/audio1.wav"/><Relationship Id="rId9" Type="http://schemas.openxmlformats.org/officeDocument/2006/relationships/image" Target="../media/image58.png"/><Relationship Id="rId14" Type="http://schemas.openxmlformats.org/officeDocument/2006/relationships/image" Target="../media/image63.gif"/><Relationship Id="rId22" Type="http://schemas.openxmlformats.org/officeDocument/2006/relationships/image" Target="../media/image69.png"/><Relationship Id="rId27" Type="http://schemas.openxmlformats.org/officeDocument/2006/relationships/slide" Target="slide73.xml"/><Relationship Id="rId30" Type="http://schemas.openxmlformats.org/officeDocument/2006/relationships/image" Target="../media/image73.png"/></Relationships>
</file>

<file path=ppt/slides/_rels/slide73.xml.rels><?xml version="1.0" encoding="UTF-8" standalone="yes"?>
<Relationships xmlns="http://schemas.openxmlformats.org/package/2006/relationships"><Relationship Id="rId3" Type="http://schemas.openxmlformats.org/officeDocument/2006/relationships/slide" Target="slide66.xml"/><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74.xml.rels><?xml version="1.0" encoding="UTF-8" standalone="yes"?>
<Relationships xmlns="http://schemas.openxmlformats.org/package/2006/relationships"><Relationship Id="rId3" Type="http://schemas.openxmlformats.org/officeDocument/2006/relationships/slide" Target="slide66.xml"/><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75.xml.rels><?xml version="1.0" encoding="UTF-8" standalone="yes"?>
<Relationships xmlns="http://schemas.openxmlformats.org/package/2006/relationships"><Relationship Id="rId3" Type="http://schemas.openxmlformats.org/officeDocument/2006/relationships/slide" Target="slide66.xml"/><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76.xml.rels><?xml version="1.0" encoding="UTF-8" standalone="yes"?>
<Relationships xmlns="http://schemas.openxmlformats.org/package/2006/relationships"><Relationship Id="rId3" Type="http://schemas.openxmlformats.org/officeDocument/2006/relationships/slide" Target="slide66.xml"/><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77.xml.rels><?xml version="1.0" encoding="UTF-8" standalone="yes"?>
<Relationships xmlns="http://schemas.openxmlformats.org/package/2006/relationships"><Relationship Id="rId3" Type="http://schemas.openxmlformats.org/officeDocument/2006/relationships/slide" Target="slide66.xml"/><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78.xml.rels><?xml version="1.0" encoding="UTF-8" standalone="yes"?>
<Relationships xmlns="http://schemas.openxmlformats.org/package/2006/relationships"><Relationship Id="rId3" Type="http://schemas.openxmlformats.org/officeDocument/2006/relationships/slide" Target="slide66.xml"/><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7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png"/><Relationship Id="rId1" Type="http://schemas.openxmlformats.org/officeDocument/2006/relationships/slideLayout" Target="../slideLayouts/slideLayout15.xml"/><Relationship Id="rId4" Type="http://schemas.openxmlformats.org/officeDocument/2006/relationships/image" Target="../media/image80.png"/></Relationships>
</file>

<file path=ppt/slides/_rels/slide83.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2.jpe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99.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7.xml"/></Relationships>
</file>

<file path=ppt/slides/_rels/slide100.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7.xml"/></Relationships>
</file>

<file path=ppt/slides/_rels/slide101.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7.xml"/></Relationships>
</file>

<file path=ppt/slides/_rels/slide102.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91.gif"/><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07.xml.rels><?xml version="1.0" encoding="UTF-8" standalone="yes"?>
<Relationships xmlns="http://schemas.openxmlformats.org/package/2006/relationships"><Relationship Id="rId3" Type="http://schemas.openxmlformats.org/officeDocument/2006/relationships/image" Target="../media/image91.gif"/><Relationship Id="rId2" Type="http://schemas.openxmlformats.org/officeDocument/2006/relationships/image" Target="../media/image92.jpeg"/><Relationship Id="rId1" Type="http://schemas.openxmlformats.org/officeDocument/2006/relationships/slideLayout" Target="../slideLayouts/slideLayout27.xml"/></Relationships>
</file>

<file path=ppt/slides/_rels/slide108.xml.rels><?xml version="1.0" encoding="UTF-8" standalone="yes"?>
<Relationships xmlns="http://schemas.openxmlformats.org/package/2006/relationships"><Relationship Id="rId8" Type="http://schemas.openxmlformats.org/officeDocument/2006/relationships/slide" Target="slide112.xml"/><Relationship Id="rId13" Type="http://schemas.openxmlformats.org/officeDocument/2006/relationships/slide" Target="slide117.xml"/><Relationship Id="rId18" Type="http://schemas.openxmlformats.org/officeDocument/2006/relationships/slide" Target="slide102.xml"/><Relationship Id="rId3" Type="http://schemas.openxmlformats.org/officeDocument/2006/relationships/slideLayout" Target="../slideLayouts/slideLayout27.xml"/><Relationship Id="rId7" Type="http://schemas.openxmlformats.org/officeDocument/2006/relationships/slide" Target="slide111.xml"/><Relationship Id="rId12" Type="http://schemas.openxmlformats.org/officeDocument/2006/relationships/slide" Target="slide116.xml"/><Relationship Id="rId17" Type="http://schemas.openxmlformats.org/officeDocument/2006/relationships/image" Target="../media/image68.png"/><Relationship Id="rId2" Type="http://schemas.openxmlformats.org/officeDocument/2006/relationships/audio" Target="../media/media3.wav"/><Relationship Id="rId16" Type="http://schemas.openxmlformats.org/officeDocument/2006/relationships/image" Target="../media/image96.gif"/><Relationship Id="rId1" Type="http://schemas.microsoft.com/office/2007/relationships/media" Target="../media/media3.wav"/><Relationship Id="rId6" Type="http://schemas.openxmlformats.org/officeDocument/2006/relationships/slide" Target="slide110.xml"/><Relationship Id="rId11" Type="http://schemas.openxmlformats.org/officeDocument/2006/relationships/slide" Target="slide115.xml"/><Relationship Id="rId5" Type="http://schemas.openxmlformats.org/officeDocument/2006/relationships/slide" Target="slide109.xml"/><Relationship Id="rId15" Type="http://schemas.openxmlformats.org/officeDocument/2006/relationships/image" Target="../media/image95.gif"/><Relationship Id="rId10" Type="http://schemas.openxmlformats.org/officeDocument/2006/relationships/slide" Target="slide114.xml"/><Relationship Id="rId4" Type="http://schemas.openxmlformats.org/officeDocument/2006/relationships/image" Target="../media/image93.png"/><Relationship Id="rId9" Type="http://schemas.openxmlformats.org/officeDocument/2006/relationships/slide" Target="slide113.xml"/><Relationship Id="rId14" Type="http://schemas.openxmlformats.org/officeDocument/2006/relationships/image" Target="../media/image94.gif"/></Relationships>
</file>

<file path=ppt/slides/_rels/slide109.xml.rels><?xml version="1.0" encoding="UTF-8" standalone="yes"?>
<Relationships xmlns="http://schemas.openxmlformats.org/package/2006/relationships"><Relationship Id="rId3" Type="http://schemas.openxmlformats.org/officeDocument/2006/relationships/slide" Target="slide108.xml"/><Relationship Id="rId2" Type="http://schemas.openxmlformats.org/officeDocument/2006/relationships/audio" Target="../media/audio3.wav"/><Relationship Id="rId1" Type="http://schemas.openxmlformats.org/officeDocument/2006/relationships/slideLayout" Target="../slideLayouts/slideLayout27.xml"/><Relationship Id="rId4" Type="http://schemas.openxmlformats.org/officeDocument/2006/relationships/image" Target="../media/image97.gif"/></Relationships>
</file>

<file path=ppt/slides/_rels/slide110.xml.rels><?xml version="1.0" encoding="UTF-8" standalone="yes"?>
<Relationships xmlns="http://schemas.openxmlformats.org/package/2006/relationships"><Relationship Id="rId3" Type="http://schemas.openxmlformats.org/officeDocument/2006/relationships/image" Target="../media/image97.gif"/><Relationship Id="rId2" Type="http://schemas.openxmlformats.org/officeDocument/2006/relationships/audio" Target="../media/audio3.wav"/><Relationship Id="rId1" Type="http://schemas.openxmlformats.org/officeDocument/2006/relationships/slideLayout" Target="../slideLayouts/slideLayout27.xml"/><Relationship Id="rId4" Type="http://schemas.openxmlformats.org/officeDocument/2006/relationships/slide" Target="slide108.xml"/></Relationships>
</file>

<file path=ppt/slides/_rels/slide111.xml.rels><?xml version="1.0" encoding="UTF-8" standalone="yes"?>
<Relationships xmlns="http://schemas.openxmlformats.org/package/2006/relationships"><Relationship Id="rId3" Type="http://schemas.openxmlformats.org/officeDocument/2006/relationships/image" Target="../media/image97.gif"/><Relationship Id="rId2" Type="http://schemas.openxmlformats.org/officeDocument/2006/relationships/audio" Target="../media/audio3.wav"/><Relationship Id="rId1" Type="http://schemas.openxmlformats.org/officeDocument/2006/relationships/slideLayout" Target="../slideLayouts/slideLayout27.xml"/><Relationship Id="rId4" Type="http://schemas.openxmlformats.org/officeDocument/2006/relationships/slide" Target="slide108.xml"/></Relationships>
</file>

<file path=ppt/slides/_rels/slide112.xml.rels><?xml version="1.0" encoding="UTF-8" standalone="yes"?>
<Relationships xmlns="http://schemas.openxmlformats.org/package/2006/relationships"><Relationship Id="rId3" Type="http://schemas.openxmlformats.org/officeDocument/2006/relationships/image" Target="../media/image97.gif"/><Relationship Id="rId2" Type="http://schemas.openxmlformats.org/officeDocument/2006/relationships/audio" Target="../media/audio3.wav"/><Relationship Id="rId1" Type="http://schemas.openxmlformats.org/officeDocument/2006/relationships/slideLayout" Target="../slideLayouts/slideLayout27.xml"/><Relationship Id="rId4" Type="http://schemas.openxmlformats.org/officeDocument/2006/relationships/slide" Target="slide108.xml"/></Relationships>
</file>

<file path=ppt/slides/_rels/slide113.xml.rels><?xml version="1.0" encoding="UTF-8" standalone="yes"?>
<Relationships xmlns="http://schemas.openxmlformats.org/package/2006/relationships"><Relationship Id="rId3" Type="http://schemas.openxmlformats.org/officeDocument/2006/relationships/image" Target="../media/image97.gif"/><Relationship Id="rId2" Type="http://schemas.openxmlformats.org/officeDocument/2006/relationships/audio" Target="../media/audio3.wav"/><Relationship Id="rId1" Type="http://schemas.openxmlformats.org/officeDocument/2006/relationships/slideLayout" Target="../slideLayouts/slideLayout27.xml"/><Relationship Id="rId4" Type="http://schemas.openxmlformats.org/officeDocument/2006/relationships/slide" Target="slide108.xml"/></Relationships>
</file>

<file path=ppt/slides/_rels/slide114.xml.rels><?xml version="1.0" encoding="UTF-8" standalone="yes"?>
<Relationships xmlns="http://schemas.openxmlformats.org/package/2006/relationships"><Relationship Id="rId3" Type="http://schemas.openxmlformats.org/officeDocument/2006/relationships/image" Target="../media/image97.gif"/><Relationship Id="rId2" Type="http://schemas.openxmlformats.org/officeDocument/2006/relationships/audio" Target="../media/audio3.wav"/><Relationship Id="rId1" Type="http://schemas.openxmlformats.org/officeDocument/2006/relationships/slideLayout" Target="../slideLayouts/slideLayout27.xml"/><Relationship Id="rId4" Type="http://schemas.openxmlformats.org/officeDocument/2006/relationships/slide" Target="slide108.xml"/></Relationships>
</file>

<file path=ppt/slides/_rels/slide115.xml.rels><?xml version="1.0" encoding="UTF-8" standalone="yes"?>
<Relationships xmlns="http://schemas.openxmlformats.org/package/2006/relationships"><Relationship Id="rId3" Type="http://schemas.openxmlformats.org/officeDocument/2006/relationships/image" Target="../media/image97.gif"/><Relationship Id="rId2" Type="http://schemas.openxmlformats.org/officeDocument/2006/relationships/audio" Target="../media/audio3.wav"/><Relationship Id="rId1" Type="http://schemas.openxmlformats.org/officeDocument/2006/relationships/slideLayout" Target="../slideLayouts/slideLayout27.xml"/><Relationship Id="rId4" Type="http://schemas.openxmlformats.org/officeDocument/2006/relationships/slide" Target="slide108.xml"/></Relationships>
</file>

<file path=ppt/slides/_rels/slide116.xml.rels><?xml version="1.0" encoding="UTF-8" standalone="yes"?>
<Relationships xmlns="http://schemas.openxmlformats.org/package/2006/relationships"><Relationship Id="rId3" Type="http://schemas.openxmlformats.org/officeDocument/2006/relationships/image" Target="../media/image97.gif"/><Relationship Id="rId2" Type="http://schemas.openxmlformats.org/officeDocument/2006/relationships/audio" Target="../media/audio3.wav"/><Relationship Id="rId1" Type="http://schemas.openxmlformats.org/officeDocument/2006/relationships/slideLayout" Target="../slideLayouts/slideLayout27.xml"/><Relationship Id="rId4" Type="http://schemas.openxmlformats.org/officeDocument/2006/relationships/slide" Target="slide108.xml"/></Relationships>
</file>

<file path=ppt/slides/_rels/slide117.xml.rels><?xml version="1.0" encoding="UTF-8" standalone="yes"?>
<Relationships xmlns="http://schemas.openxmlformats.org/package/2006/relationships"><Relationship Id="rId3" Type="http://schemas.openxmlformats.org/officeDocument/2006/relationships/image" Target="../media/image97.gif"/><Relationship Id="rId2" Type="http://schemas.openxmlformats.org/officeDocument/2006/relationships/audio" Target="../media/audio3.wav"/><Relationship Id="rId1" Type="http://schemas.openxmlformats.org/officeDocument/2006/relationships/slideLayout" Target="../slideLayouts/slideLayout27.xml"/><Relationship Id="rId4" Type="http://schemas.openxmlformats.org/officeDocument/2006/relationships/slide" Target="slide10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Subtitle 4"/>
          <p:cNvSpPr>
            <a:spLocks noGrp="1"/>
          </p:cNvSpPr>
          <p:nvPr>
            <p:ph type="subTitle" idx="1"/>
          </p:nvPr>
        </p:nvSpPr>
        <p:spPr>
          <a:xfrm>
            <a:off x="1118870" y="3158490"/>
            <a:ext cx="8575040" cy="1038860"/>
          </a:xfrm>
        </p:spPr>
        <p:txBody>
          <a:bodyPr vert="horz" wrap="square" lIns="121920" tIns="60960" rIns="121920" bIns="60960" anchor="t"/>
          <a:lstStyle/>
          <a:p>
            <a:r>
              <a:rPr lang="en-US" altLang="vi-VN" b="1" i="1" dirty="0">
                <a:solidFill>
                  <a:srgbClr val="FF0000"/>
                </a:solidFill>
                <a:latin typeface="Times New Roman" panose="02020603050405020304" pitchFamily="18" charset="0"/>
                <a:cs typeface="Times New Roman" panose="02020603050405020304" pitchFamily="18" charset="0"/>
                <a:sym typeface="+mn-ea"/>
              </a:rPr>
              <a:t>B</a:t>
            </a:r>
            <a:r>
              <a:rPr lang="en-US" altLang="vi-VN" b="1" i="1" dirty="0">
                <a:solidFill>
                  <a:srgbClr val="FF0000"/>
                </a:solidFill>
                <a:latin typeface="Times New Roman" panose="02020603050405020304" pitchFamily="18" charset="0"/>
                <a:ea typeface="Times New Roman" panose="02020603050405020304" pitchFamily="18" charset="0"/>
                <a:sym typeface="+mn-ea"/>
              </a:rPr>
              <a:t>à</a:t>
            </a:r>
            <a:r>
              <a:rPr lang="en-US" altLang="vi-VN" b="1" i="1" dirty="0">
                <a:solidFill>
                  <a:srgbClr val="FF0000"/>
                </a:solidFill>
                <a:latin typeface="Times New Roman" panose="02020603050405020304" pitchFamily="18" charset="0"/>
                <a:cs typeface="Times New Roman" panose="02020603050405020304" pitchFamily="18" charset="0"/>
                <a:sym typeface="+mn-ea"/>
              </a:rPr>
              <a:t>i 1</a:t>
            </a:r>
            <a:endParaRPr lang="vi-VN" altLang="vi-VN" b="1" i="1" dirty="0">
              <a:solidFill>
                <a:srgbClr val="FF0000"/>
              </a:solidFill>
              <a:latin typeface="Times New Roman" panose="02020603050405020304" pitchFamily="18" charset="0"/>
              <a:ea typeface="Times New Roman" panose="02020603050405020304" pitchFamily="18" charset="0"/>
            </a:endParaRPr>
          </a:p>
          <a:p>
            <a:r>
              <a:rPr lang="en-US" altLang="vi-VN" b="1" dirty="0">
                <a:solidFill>
                  <a:srgbClr val="0000FF"/>
                </a:solidFill>
                <a:latin typeface="Times New Roman" panose="02020603050405020304" pitchFamily="18" charset="0"/>
                <a:ea typeface="+mn-ea"/>
                <a:cs typeface="Times New Roman" panose="02020603050405020304" pitchFamily="18" charset="0"/>
              </a:rPr>
              <a:t>KHÁI QUÁT VỀ CHỦ NGHĨA MÁC – LÊNIN</a:t>
            </a:r>
            <a:endParaRPr lang="vi-VN" altLang="vi-VN" b="1" dirty="0">
              <a:solidFill>
                <a:srgbClr val="0000FF"/>
              </a:solidFill>
              <a:latin typeface="Times New Roman" panose="02020603050405020304" pitchFamily="18" charset="0"/>
              <a:ea typeface="Times New Roman" panose="02020603050405020304" pitchFamily="18" charset="0"/>
              <a:cs typeface="+mn-cs"/>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946265" y="375920"/>
            <a:ext cx="5088255" cy="2947035"/>
          </a:xfrm>
          <a:prstGeom prst="rect">
            <a:avLst/>
          </a:prstGeom>
          <a:noFill/>
          <a:ln w="9525">
            <a:noFill/>
          </a:ln>
        </p:spPr>
      </p:pic>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500717"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422400" y="5257800"/>
            <a:ext cx="9954684"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Vai trò nền tảng tư tưởng, lý luận của chủ nghĩa Mác - Lênin</a:t>
            </a:r>
            <a:endParaRPr lang="vi-VN" altLang="en-US" sz="3735" dirty="0">
              <a:solidFill>
                <a:srgbClr val="0000FF"/>
              </a:solidFill>
              <a:latin typeface="Times New Roman" panose="02020603050405020304" pitchFamily="18" charset="0"/>
              <a:ea typeface="Calibri" panose="020F0502020204030204" pitchFamily="34" charset="0"/>
            </a:endParaRPr>
          </a:p>
        </p:txBody>
      </p:sp>
      <p:sp>
        <p:nvSpPr>
          <p:cNvPr id="15" name="Text Box 26"/>
          <p:cNvSpPr txBox="1">
            <a:spLocks noChangeArrowheads="1"/>
          </p:cNvSpPr>
          <p:nvPr/>
        </p:nvSpPr>
        <p:spPr bwMode="gray">
          <a:xfrm>
            <a:off x="508000" y="5393267"/>
            <a:ext cx="45402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3</a:t>
            </a:r>
          </a:p>
        </p:txBody>
      </p:sp>
      <p:sp>
        <p:nvSpPr>
          <p:cNvPr id="12" name="AutoShape 12"/>
          <p:cNvSpPr>
            <a:spLocks noChangeArrowheads="1"/>
          </p:cNvSpPr>
          <p:nvPr/>
        </p:nvSpPr>
        <p:spPr bwMode="gray">
          <a:xfrm>
            <a:off x="406400" y="3022600"/>
            <a:ext cx="11451167"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22368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7" name="Text Box 26"/>
          <p:cNvSpPr txBox="1">
            <a:spLocks noChangeArrowheads="1"/>
          </p:cNvSpPr>
          <p:nvPr/>
        </p:nvSpPr>
        <p:spPr bwMode="gray">
          <a:xfrm>
            <a:off x="406400" y="3327400"/>
            <a:ext cx="45402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2</a:t>
            </a:r>
          </a:p>
        </p:txBody>
      </p:sp>
      <p:sp>
        <p:nvSpPr>
          <p:cNvPr id="18" name="Rectangle 17"/>
          <p:cNvSpPr/>
          <p:nvPr/>
        </p:nvSpPr>
        <p:spPr>
          <a:xfrm>
            <a:off x="980017" y="3238500"/>
            <a:ext cx="10589683"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Một số nội dung cơ bản của chủ nghĩa Mác -Lênin</a:t>
            </a:r>
            <a:endParaRPr lang="en-US" altLang="en-US" sz="3735" dirty="0">
              <a:solidFill>
                <a:srgbClr val="0000FF"/>
              </a:solidFill>
              <a:latin typeface="Times New Roman" panose="02020603050405020304" pitchFamily="18" charset="0"/>
              <a:ea typeface="Calibri" panose="020F0502020204030204" pitchFamily="34" charset="0"/>
            </a:endParaRPr>
          </a:p>
        </p:txBody>
      </p:sp>
      <p:sp>
        <p:nvSpPr>
          <p:cNvPr id="13" name="AutoShape 12"/>
          <p:cNvSpPr>
            <a:spLocks noChangeArrowheads="1"/>
          </p:cNvSpPr>
          <p:nvPr/>
        </p:nvSpPr>
        <p:spPr bwMode="gray">
          <a:xfrm>
            <a:off x="527051" y="933451"/>
            <a:ext cx="1104265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9" name="Text Box 26"/>
          <p:cNvSpPr txBox="1">
            <a:spLocks noChangeArrowheads="1"/>
          </p:cNvSpPr>
          <p:nvPr/>
        </p:nvSpPr>
        <p:spPr bwMode="gray">
          <a:xfrm>
            <a:off x="334433" y="1221317"/>
            <a:ext cx="42354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a</a:t>
            </a:r>
          </a:p>
        </p:txBody>
      </p:sp>
      <p:sp>
        <p:nvSpPr>
          <p:cNvPr id="21" name="Oval 16"/>
          <p:cNvSpPr>
            <a:spLocks noChangeArrowheads="1"/>
          </p:cNvSpPr>
          <p:nvPr/>
        </p:nvSpPr>
        <p:spPr bwMode="gray">
          <a:xfrm rot="21362401">
            <a:off x="124461" y="1119717"/>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2" name="Text Box 26"/>
          <p:cNvSpPr txBox="1">
            <a:spLocks noChangeArrowheads="1"/>
          </p:cNvSpPr>
          <p:nvPr/>
        </p:nvSpPr>
        <p:spPr bwMode="gray">
          <a:xfrm>
            <a:off x="239184" y="1123951"/>
            <a:ext cx="45402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1</a:t>
            </a:r>
          </a:p>
        </p:txBody>
      </p:sp>
      <p:sp>
        <p:nvSpPr>
          <p:cNvPr id="24" name="Rectangle 23"/>
          <p:cNvSpPr/>
          <p:nvPr/>
        </p:nvSpPr>
        <p:spPr>
          <a:xfrm>
            <a:off x="1200151" y="1028700"/>
            <a:ext cx="10369549"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algn="just" eaLnBrk="1" hangingPunct="1">
              <a:spcBef>
                <a:spcPct val="0"/>
              </a:spcBef>
              <a:buNone/>
            </a:pPr>
            <a:r>
              <a:rPr lang="en-US" altLang="en-US" sz="3735" dirty="0" err="1" smtClean="0">
                <a:solidFill>
                  <a:srgbClr val="0000FF"/>
                </a:solidFill>
                <a:latin typeface="Times New Roman" panose="02020603050405020304" pitchFamily="18" charset="0"/>
                <a:cs typeface="Calibri" panose="020F0502020204030204" pitchFamily="34" charset="0"/>
              </a:rPr>
              <a:t>Khái</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niệm</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chủ</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nghĩa</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Mác</a:t>
            </a:r>
            <a:r>
              <a:rPr lang="en-US" altLang="en-US" sz="3735" dirty="0" smtClean="0">
                <a:solidFill>
                  <a:srgbClr val="0000FF"/>
                </a:solidFill>
                <a:latin typeface="Times New Roman" panose="02020603050405020304" pitchFamily="18" charset="0"/>
                <a:cs typeface="Calibri" panose="020F0502020204030204" pitchFamily="34" charset="0"/>
              </a:rPr>
              <a:t> – </a:t>
            </a:r>
            <a:r>
              <a:rPr lang="en-US" altLang="en-US" sz="3735" dirty="0" err="1" smtClean="0">
                <a:solidFill>
                  <a:srgbClr val="0000FF"/>
                </a:solidFill>
                <a:latin typeface="Times New Roman" panose="02020603050405020304" pitchFamily="18" charset="0"/>
                <a:cs typeface="Calibri" panose="020F0502020204030204" pitchFamily="34" charset="0"/>
              </a:rPr>
              <a:t>Lênin</a:t>
            </a:r>
            <a:endParaRPr lang="en-US" altLang="en-US" sz="3735" dirty="0">
              <a:solidFill>
                <a:srgbClr val="0000FF"/>
              </a:solidFill>
              <a:latin typeface="Times New Roman" panose="02020603050405020304" pitchFamily="18" charset="0"/>
              <a:cs typeface="Calibri" panose="020F0502020204030204" pitchFamily="34" charset="0"/>
            </a:endParaRPr>
          </a:p>
          <a:p>
            <a:pPr marL="0" lvl="0" indent="0" algn="just" eaLnBrk="1" hangingPunct="1">
              <a:spcBef>
                <a:spcPct val="0"/>
              </a:spcBef>
              <a:buNone/>
            </a:pPr>
            <a:endParaRPr lang="en-US" altLang="en-US" sz="3735" b="1" dirty="0">
              <a:solidFill>
                <a:schemeClr val="bg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984819460"/>
      </p:ext>
    </p:extLst>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a:xfrm>
            <a:off x="609600" y="3812117"/>
            <a:ext cx="10972800" cy="2569293"/>
          </a:xfrm>
        </p:spPr>
        <p:txBody>
          <a:bodyPr vert="horz" wrap="square" lIns="121920" tIns="60960" rIns="121920" bIns="60960" anchor="t"/>
          <a:lstStyle/>
          <a:p>
            <a:pPr marL="0" indent="0" algn="just">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Mác</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Lênin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thống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thuyết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khoa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cs typeface="Times New Roman" panose="02020603050405020304" pitchFamily="18" charset="0"/>
              </a:rPr>
              <a:t> do C. </a:t>
            </a:r>
            <a:r>
              <a:rPr lang="en-US" sz="2400" dirty="0" err="1">
                <a:latin typeface="Times New Roman" panose="02020603050405020304" pitchFamily="18" charset="0"/>
                <a:cs typeface="Times New Roman" panose="02020603050405020304" pitchFamily="18" charset="0"/>
              </a:rPr>
              <a:t>Mác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Ph. </a:t>
            </a:r>
            <a:r>
              <a:rPr lang="en-US" sz="2400" dirty="0" err="1">
                <a:latin typeface="Times New Roman" panose="02020603050405020304" pitchFamily="18" charset="0"/>
                <a:cs typeface="Times New Roman" panose="02020603050405020304" pitchFamily="18" charset="0"/>
              </a:rPr>
              <a:t>Ăngghen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V. I. </a:t>
            </a:r>
            <a:r>
              <a:rPr lang="en-US" sz="2400" dirty="0" err="1">
                <a:latin typeface="Times New Roman" panose="02020603050405020304" pitchFamily="18" charset="0"/>
                <a:cs typeface="Times New Roman" panose="02020603050405020304" pitchFamily="18" charset="0"/>
              </a:rPr>
              <a:t>Lênin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triển</a:t>
            </a:r>
            <a:r>
              <a:rPr lang="en-US" sz="2400"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hình</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thành</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và</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phát</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triển</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trên</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cơ</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sở</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tổng</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kết</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thực</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tiễn</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và</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kế</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thừa</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những</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giá</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trị</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tư</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tưởng</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của</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nhân</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loại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luận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khoa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tiễn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khoa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phóng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cấp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vô</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phóng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khỏi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mọi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bóc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phóng</a:t>
            </a:r>
            <a:r>
              <a:rPr lang="en-US" sz="2400" dirty="0">
                <a:latin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p>
        </p:txBody>
      </p:sp>
      <p:sp>
        <p:nvSpPr>
          <p:cNvPr id="10" name="Title 3"/>
          <p:cNvSpPr>
            <a:spLocks noGrp="1"/>
          </p:cNvSpPr>
          <p:nvPr>
            <p:ph type="title"/>
          </p:nvPr>
        </p:nvSpPr>
        <p:spPr bwMode="auto">
          <a:xfrm>
            <a:off x="198967" y="652747"/>
            <a:ext cx="6761153" cy="1264043"/>
          </a:xfrm>
          <a:prstGeom prst="roundRect">
            <a:avLst/>
          </a:prstGeom>
          <a:gradFill rotWithShape="1">
            <a:gsLst>
              <a:gs pos="0">
                <a:srgbClr val="7030A0"/>
              </a:gs>
              <a:gs pos="80000">
                <a:srgbClr val="7030A0"/>
              </a:gs>
              <a:gs pos="100000">
                <a:srgbClr val="7030A0"/>
              </a:gs>
            </a:gsLst>
            <a:lin ang="16200000" scaled="0"/>
          </a:gradFill>
          <a:ln w="9525" cmpd="sng">
            <a:noFill/>
            <a:prstDash val="solid"/>
            <a:miter lim="800000"/>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p>
            <a:pPr algn="ctr"/>
            <a:r>
              <a:rPr lang="en-US" altLang="x-none" sz="24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I. KHÁI NIỆM CHỦ NGHĨA MÁC – LÊNIN</a:t>
            </a:r>
            <a:endParaRPr lang="en-US" altLang="x-none" sz="2400" b="1" dirty="0">
              <a:solidFill>
                <a:srgbClr val="FFFF00"/>
              </a:solidFill>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sp>
        <p:nvSpPr>
          <p:cNvPr id="37894" name="AutoShape 2" descr="Chủ nghĩa Mác – Lênin liệu đã lỗi thời? | C. Mác; Ph. Ăngghen ..."/>
          <p:cNvSpPr>
            <a:spLocks noChangeAspect="1"/>
          </p:cNvSpPr>
          <p:nvPr/>
        </p:nvSpPr>
        <p:spPr>
          <a:xfrm>
            <a:off x="198967" y="-13356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5" name="AutoShape 4" descr="Chủ nghĩa Mác – Lênin liệu đã lỗi thời? | C. Mác; Ph. Ăngghen ..."/>
          <p:cNvSpPr>
            <a:spLocks noChangeAspect="1"/>
          </p:cNvSpPr>
          <p:nvPr/>
        </p:nvSpPr>
        <p:spPr>
          <a:xfrm>
            <a:off x="402167" y="-11324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6" name="AutoShape 6" descr="Chủ nghĩa Mác – Lênin liệu đã lỗi thời? | C. Mác; Ph. Ăngghen ..."/>
          <p:cNvSpPr>
            <a:spLocks noChangeAspect="1"/>
          </p:cNvSpPr>
          <p:nvPr/>
        </p:nvSpPr>
        <p:spPr>
          <a:xfrm>
            <a:off x="605367" y="-9292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7" name="AutoShape 8" descr="Chủ nghĩa Mác – Lênin liệu đã lỗi thời? | C. Mác; Ph. Ăngghen ..."/>
          <p:cNvSpPr>
            <a:spLocks noChangeAspect="1"/>
          </p:cNvSpPr>
          <p:nvPr/>
        </p:nvSpPr>
        <p:spPr>
          <a:xfrm>
            <a:off x="808567" y="-7260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773545" y="447675"/>
            <a:ext cx="5234305" cy="3119755"/>
          </a:xfrm>
          <a:prstGeom prst="rect">
            <a:avLst/>
          </a:prstGeom>
          <a:noFill/>
          <a:ln w="9525">
            <a:noFill/>
          </a:ln>
        </p:spPr>
      </p:pic>
      <p:sp>
        <p:nvSpPr>
          <p:cNvPr id="9" name="Title 3"/>
          <p:cNvSpPr txBox="1">
            <a:spLocks/>
          </p:cNvSpPr>
          <p:nvPr/>
        </p:nvSpPr>
        <p:spPr bwMode="auto">
          <a:xfrm>
            <a:off x="119170" y="2121862"/>
            <a:ext cx="6761153" cy="1091108"/>
          </a:xfrm>
          <a:prstGeom prst="roundRect">
            <a:avLst/>
          </a:prstGeom>
          <a:gradFill rotWithShape="1">
            <a:gsLst>
              <a:gs pos="0">
                <a:schemeClr val="bg1"/>
              </a:gs>
              <a:gs pos="80000">
                <a:schemeClr val="bg1"/>
              </a:gs>
              <a:gs pos="100000">
                <a:schemeClr val="bg1"/>
              </a:gs>
            </a:gsLst>
            <a:lin ang="16200000" scaled="0"/>
          </a:gradFill>
          <a:ln w="9525" cmpd="sng">
            <a:noFill/>
            <a:prstDash val="solid"/>
            <a:miter lim="800000"/>
          </a:ln>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lvl1pPr algn="ctr" rtl="0" eaLnBrk="0" fontAlgn="base" hangingPunct="0">
              <a:spcBef>
                <a:spcPct val="0"/>
              </a:spcBef>
              <a:spcAft>
                <a:spcPct val="0"/>
              </a:spcAft>
              <a:defRPr sz="4400">
                <a:solidFill>
                  <a:schemeClr val="lt1"/>
                </a:solidFill>
                <a:latin typeface="+mn-lt"/>
                <a:ea typeface="+mn-ea"/>
                <a:cs typeface="+mn-cs"/>
              </a:defRPr>
            </a:lvl1pPr>
            <a:lvl2pPr algn="ctr" rtl="0" eaLnBrk="0" fontAlgn="base" hangingPunct="0">
              <a:spcBef>
                <a:spcPct val="0"/>
              </a:spcBef>
              <a:spcAft>
                <a:spcPct val="0"/>
              </a:spcAft>
              <a:defRPr sz="4400">
                <a:solidFill>
                  <a:schemeClr val="lt1"/>
                </a:solidFill>
                <a:latin typeface="+mn-lt"/>
                <a:ea typeface="+mn-ea"/>
                <a:cs typeface="+mn-cs"/>
              </a:defRPr>
            </a:lvl2pPr>
            <a:lvl3pPr algn="ctr" rtl="0" eaLnBrk="0" fontAlgn="base" hangingPunct="0">
              <a:spcBef>
                <a:spcPct val="0"/>
              </a:spcBef>
              <a:spcAft>
                <a:spcPct val="0"/>
              </a:spcAft>
              <a:defRPr sz="4400">
                <a:solidFill>
                  <a:schemeClr val="lt1"/>
                </a:solidFill>
                <a:latin typeface="+mn-lt"/>
                <a:ea typeface="+mn-ea"/>
                <a:cs typeface="+mn-cs"/>
              </a:defRPr>
            </a:lvl3pPr>
            <a:lvl4pPr algn="ctr" rtl="0" eaLnBrk="0" fontAlgn="base" hangingPunct="0">
              <a:spcBef>
                <a:spcPct val="0"/>
              </a:spcBef>
              <a:spcAft>
                <a:spcPct val="0"/>
              </a:spcAft>
              <a:defRPr sz="4400">
                <a:solidFill>
                  <a:schemeClr val="lt1"/>
                </a:solidFill>
                <a:latin typeface="+mn-lt"/>
                <a:ea typeface="+mn-ea"/>
                <a:cs typeface="+mn-cs"/>
              </a:defRPr>
            </a:lvl4pPr>
            <a:lvl5pPr algn="ctr" rtl="0" eaLnBrk="0" fontAlgn="base" hangingPunct="0">
              <a:spcBef>
                <a:spcPct val="0"/>
              </a:spcBef>
              <a:spcAft>
                <a:spcPct val="0"/>
              </a:spcAft>
              <a:defRPr sz="4400">
                <a:solidFill>
                  <a:schemeClr val="lt1"/>
                </a:solidFill>
                <a:latin typeface="+mn-lt"/>
                <a:ea typeface="+mn-ea"/>
                <a:cs typeface="+mn-cs"/>
              </a:defRPr>
            </a:lvl5pPr>
            <a:lvl6pPr marL="457200" algn="ctr" rtl="0" fontAlgn="base">
              <a:spcBef>
                <a:spcPct val="0"/>
              </a:spcBef>
              <a:spcAft>
                <a:spcPct val="0"/>
              </a:spcAft>
              <a:defRPr sz="4400">
                <a:solidFill>
                  <a:schemeClr val="lt1"/>
                </a:solidFill>
                <a:latin typeface="+mn-lt"/>
                <a:ea typeface="+mn-ea"/>
                <a:cs typeface="+mn-cs"/>
              </a:defRPr>
            </a:lvl6pPr>
            <a:lvl7pPr marL="914400" algn="ctr" rtl="0" fontAlgn="base">
              <a:spcBef>
                <a:spcPct val="0"/>
              </a:spcBef>
              <a:spcAft>
                <a:spcPct val="0"/>
              </a:spcAft>
              <a:defRPr sz="4400">
                <a:solidFill>
                  <a:schemeClr val="lt1"/>
                </a:solidFill>
                <a:latin typeface="+mn-lt"/>
                <a:ea typeface="+mn-ea"/>
                <a:cs typeface="+mn-cs"/>
              </a:defRPr>
            </a:lvl7pPr>
            <a:lvl8pPr marL="1371600" algn="ctr" rtl="0" fontAlgn="base">
              <a:spcBef>
                <a:spcPct val="0"/>
              </a:spcBef>
              <a:spcAft>
                <a:spcPct val="0"/>
              </a:spcAft>
              <a:defRPr sz="4400">
                <a:solidFill>
                  <a:schemeClr val="lt1"/>
                </a:solidFill>
                <a:latin typeface="+mn-lt"/>
                <a:ea typeface="+mn-ea"/>
                <a:cs typeface="+mn-cs"/>
              </a:defRPr>
            </a:lvl8pPr>
            <a:lvl9pPr marL="1828800" algn="ctr" rtl="0" fontAlgn="base">
              <a:spcBef>
                <a:spcPct val="0"/>
              </a:spcBef>
              <a:spcAft>
                <a:spcPct val="0"/>
              </a:spcAft>
              <a:defRPr sz="4400">
                <a:solidFill>
                  <a:schemeClr val="lt1"/>
                </a:solidFill>
                <a:latin typeface="+mn-lt"/>
                <a:ea typeface="+mn-ea"/>
                <a:cs typeface="+mn-cs"/>
              </a:defRPr>
            </a:lvl9pPr>
          </a:lstStyle>
          <a:p>
            <a:r>
              <a:rPr lang="en-US" altLang="x-none" sz="2400" b="1" i="1" kern="0" dirty="0" smtClean="0">
                <a:solidFill>
                  <a:srgbClr val="FF0000"/>
                </a:solidFill>
                <a:latin typeface="Times New Roman" panose="02020603050405020304" pitchFamily="18" charset="0"/>
                <a:cs typeface="Times New Roman" panose="02020603050405020304" pitchFamily="18" charset="0"/>
              </a:rPr>
              <a:t>1.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Khái</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niệm</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và</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nguồn</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gốc</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hình</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thành</a:t>
            </a:r>
            <a:endParaRPr lang="en-US" altLang="x-none" sz="2400" b="1" i="1" kern="0"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46159026"/>
      </p:ext>
    </p:extLst>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695325" y="1700760"/>
            <a:ext cx="8497105" cy="180025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Điều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kinh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tế</a:t>
            </a:r>
            <a:r>
              <a:rPr lang="en-US" altLang="en-US" sz="2400" dirty="0" smtClean="0">
                <a:latin typeface="Times New Roman" panose="02020603050405020304" pitchFamily="18" charset="0"/>
                <a:cs typeface="Times New Roman" panose="02020603050405020304" pitchFamily="18" charset="0"/>
              </a:rPr>
              <a:t> - </a:t>
            </a:r>
            <a:r>
              <a:rPr lang="en-US" altLang="en-US" sz="2400" dirty="0" err="1" smtClean="0">
                <a:latin typeface="Times New Roman" panose="02020603050405020304" pitchFamily="18" charset="0"/>
                <a:cs typeface="Times New Roman" panose="02020603050405020304" pitchFamily="18" charset="0"/>
              </a:rPr>
              <a:t>xã</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hội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Những</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năm</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40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của</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thế</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kỷ</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XIX: PTSX TBCN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phát</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triển</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gắn</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liền</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với</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sự</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ra</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đời</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và</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lớn</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mạnh</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của</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nền</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đại</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công</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50000"/>
                  </a:schemeClr>
                </a:solidFill>
                <a:latin typeface="Times New Roman" panose="02020603050405020304" pitchFamily="18" charset="0"/>
                <a:cs typeface="Times New Roman" panose="02020603050405020304" pitchFamily="18" charset="0"/>
              </a:rPr>
              <a:t>nghiệp</a:t>
            </a:r>
            <a:r>
              <a:rPr lang="en-US" altLang="en-US" sz="2400" dirty="0">
                <a:solidFill>
                  <a:schemeClr val="tx1">
                    <a:lumMod val="50000"/>
                  </a:schemeClr>
                </a:solidFill>
                <a:latin typeface="Times New Roman" panose="02020603050405020304" pitchFamily="18" charset="0"/>
                <a:cs typeface="Times New Roman" panose="02020603050405020304" pitchFamily="18" charset="0"/>
              </a:rPr>
              <a:t/>
            </a:r>
            <a:br>
              <a:rPr lang="en-US" altLang="en-US" sz="2400" dirty="0">
                <a:solidFill>
                  <a:schemeClr val="tx1">
                    <a:lumMod val="50000"/>
                  </a:schemeClr>
                </a:solidFill>
                <a:latin typeface="Times New Roman" panose="02020603050405020304" pitchFamily="18" charset="0"/>
                <a:cs typeface="Times New Roman" panose="02020603050405020304" pitchFamily="18" charset="0"/>
              </a:rPr>
            </a:b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altLang="en-US" sz="2400" u="sng" dirty="0" smtClean="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34963" y="331788"/>
            <a:ext cx="11449050" cy="1081087"/>
          </a:xfrm>
          <a:ln w="28575">
            <a:solidFill>
              <a:srgbClr val="FF0000"/>
            </a:solidFill>
          </a:ln>
        </p:spPr>
        <p:txBody>
          <a:bodyPr>
            <a:normAutofit fontScale="70000" lnSpcReduction="20000"/>
          </a:bodyPr>
          <a:lstStyle/>
          <a:p>
            <a:pPr marL="0" indent="0">
              <a:buFontTx/>
              <a:buNone/>
              <a:defRPr/>
            </a:pPr>
            <a:r>
              <a:rPr lang="nl-NL" sz="2600" b="1" dirty="0" smtClean="0">
                <a:solidFill>
                  <a:srgbClr val="0000FF"/>
                </a:solidFill>
                <a:latin typeface="Times New Roman" panose="02020603050405020304" pitchFamily="18" charset="0"/>
                <a:cs typeface="Times New Roman" panose="02020603050405020304" pitchFamily="18" charset="0"/>
              </a:rPr>
              <a:t>I</a:t>
            </a:r>
            <a:r>
              <a:rPr lang="nl-NL" sz="3400" b="1" dirty="0" smtClean="0">
                <a:solidFill>
                  <a:srgbClr val="0000FF"/>
                </a:solidFill>
                <a:latin typeface="Times New Roman" panose="02020603050405020304" pitchFamily="18" charset="0"/>
                <a:cs typeface="Times New Roman" panose="02020603050405020304" pitchFamily="18" charset="0"/>
              </a:rPr>
              <a:t>/ </a:t>
            </a:r>
            <a:r>
              <a:rPr lang="en-US" sz="3400" b="1" dirty="0" err="1" smtClean="0">
                <a:solidFill>
                  <a:srgbClr val="0000FF"/>
                </a:solidFill>
                <a:latin typeface="Times New Roman" panose="02020603050405020304" pitchFamily="18" charset="0"/>
                <a:cs typeface="Times New Roman" panose="02020603050405020304" pitchFamily="18" charset="0"/>
              </a:rPr>
              <a:t>Khái</a:t>
            </a:r>
            <a:r>
              <a:rPr lang="en-US" sz="3400" b="1" dirty="0" smtClean="0">
                <a:solidFill>
                  <a:srgbClr val="0000FF"/>
                </a:solidFill>
                <a:latin typeface="Times New Roman" panose="02020603050405020304" pitchFamily="18" charset="0"/>
                <a:cs typeface="Times New Roman" panose="02020603050405020304" pitchFamily="18" charset="0"/>
              </a:rPr>
              <a:t> </a:t>
            </a:r>
            <a:r>
              <a:rPr lang="en-US" sz="3400" b="1" dirty="0" err="1">
                <a:solidFill>
                  <a:srgbClr val="0000FF"/>
                </a:solidFill>
                <a:latin typeface="Times New Roman" panose="02020603050405020304" pitchFamily="18" charset="0"/>
                <a:cs typeface="Times New Roman" panose="02020603050405020304" pitchFamily="18" charset="0"/>
              </a:rPr>
              <a:t>niệm</a:t>
            </a:r>
            <a:r>
              <a:rPr lang="en-US" sz="3400" b="1" dirty="0">
                <a:solidFill>
                  <a:srgbClr val="0000FF"/>
                </a:solidFill>
                <a:latin typeface="Times New Roman" panose="02020603050405020304" pitchFamily="18" charset="0"/>
                <a:cs typeface="Times New Roman" panose="02020603050405020304" pitchFamily="18" charset="0"/>
              </a:rPr>
              <a:t> c</a:t>
            </a:r>
            <a:r>
              <a:rPr lang="vi-VN" sz="3400" b="1" dirty="0">
                <a:solidFill>
                  <a:srgbClr val="0000FF"/>
                </a:solidFill>
                <a:latin typeface="Times New Roman" panose="02020603050405020304" pitchFamily="18" charset="0"/>
                <a:cs typeface="Times New Roman" panose="02020603050405020304" pitchFamily="18" charset="0"/>
              </a:rPr>
              <a:t>hủ nghĩa Mác – Lênin </a:t>
            </a:r>
            <a:endParaRPr lang="en-US" sz="3400" b="1" dirty="0">
              <a:solidFill>
                <a:srgbClr val="0000FF"/>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v"/>
              <a:defRPr/>
            </a:pPr>
            <a:r>
              <a:rPr lang="en-US" altLang="en-US" sz="3400" b="1" i="1" dirty="0" err="1" smtClean="0">
                <a:latin typeface="Times New Roman" panose="02020603050405020304" pitchFamily="18" charset="0"/>
                <a:cs typeface="Times New Roman" panose="02020603050405020304" pitchFamily="18" charset="0"/>
              </a:rPr>
              <a:t>Nguồn</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gốc</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hình</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thành</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chủ</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nghĩa</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Mác</a:t>
            </a:r>
            <a:r>
              <a:rPr lang="en-US" altLang="en-US" sz="3400" i="1" dirty="0" smtClean="0">
                <a:latin typeface="Times New Roman" panose="02020603050405020304" pitchFamily="18" charset="0"/>
                <a:cs typeface="Times New Roman" panose="02020603050405020304" pitchFamily="18" charset="0"/>
              </a:rPr>
              <a:t/>
            </a:r>
            <a:br>
              <a:rPr lang="en-US" altLang="en-US" sz="3400" i="1" dirty="0" smtClean="0">
                <a:latin typeface="Times New Roman" panose="02020603050405020304" pitchFamily="18" charset="0"/>
                <a:cs typeface="Times New Roman" panose="02020603050405020304" pitchFamily="18" charset="0"/>
              </a:rPr>
            </a:br>
            <a:endParaRPr lang="en-US" sz="3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8939086"/>
      </p:ext>
    </p:extLst>
  </p:cSld>
  <p:clrMapOvr>
    <a:masterClrMapping/>
  </p:clrMapOvr>
  <p:transition spd="slow">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695325" y="1700760"/>
            <a:ext cx="8497105" cy="180025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Tiền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tư</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tưởng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lý</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luận</a:t>
            </a:r>
            <a:r>
              <a:rPr lang="en-US" altLang="en-US" sz="2400" dirty="0" smtClean="0">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itchFamily="18" charset="0"/>
                <a:cs typeface="Times New Roman" pitchFamily="18" charset="0"/>
              </a:rPr>
              <a:t>Triết</a:t>
            </a:r>
            <a:r>
              <a:rPr lang="en-US" sz="2400" dirty="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học</a:t>
            </a:r>
            <a:r>
              <a:rPr lang="en-US" sz="2400" dirty="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cổ</a:t>
            </a:r>
            <a:r>
              <a:rPr lang="en-US" sz="2400" dirty="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điển</a:t>
            </a:r>
            <a:r>
              <a:rPr lang="en-US" sz="2400" dirty="0">
                <a:solidFill>
                  <a:srgbClr val="000000"/>
                </a:solidFill>
                <a:latin typeface="Times New Roman" pitchFamily="18" charset="0"/>
                <a:cs typeface="Times New Roman" pitchFamily="18" charset="0"/>
              </a:rPr>
              <a:t> </a:t>
            </a:r>
            <a:r>
              <a:rPr lang="en-US" sz="2400" dirty="0" err="1" smtClean="0">
                <a:solidFill>
                  <a:srgbClr val="000000"/>
                </a:solidFill>
                <a:latin typeface="Times New Roman" pitchFamily="18" charset="0"/>
                <a:cs typeface="Times New Roman" pitchFamily="18" charset="0"/>
              </a:rPr>
              <a:t>Đức</a:t>
            </a:r>
            <a:r>
              <a:rPr lang="en-US" sz="2400" dirty="0" smtClean="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Kinh</a:t>
            </a:r>
            <a:r>
              <a:rPr lang="en-US" sz="2400" dirty="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tế</a:t>
            </a:r>
            <a:r>
              <a:rPr lang="en-US" sz="2400" dirty="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chính</a:t>
            </a:r>
            <a:r>
              <a:rPr lang="en-US" sz="2400" dirty="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trị</a:t>
            </a:r>
            <a:r>
              <a:rPr lang="en-US" sz="2400" dirty="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học</a:t>
            </a:r>
            <a:r>
              <a:rPr lang="en-US" sz="2400" dirty="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cổ</a:t>
            </a:r>
            <a:r>
              <a:rPr lang="en-US" sz="2400" dirty="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điển</a:t>
            </a:r>
            <a:r>
              <a:rPr lang="en-US" sz="2400" dirty="0">
                <a:solidFill>
                  <a:srgbClr val="000000"/>
                </a:solidFill>
                <a:latin typeface="Times New Roman" pitchFamily="18" charset="0"/>
                <a:cs typeface="Times New Roman" pitchFamily="18" charset="0"/>
              </a:rPr>
              <a:t> </a:t>
            </a:r>
            <a:r>
              <a:rPr lang="en-US" sz="2400" dirty="0" err="1" smtClean="0">
                <a:solidFill>
                  <a:srgbClr val="000000"/>
                </a:solidFill>
                <a:latin typeface="Times New Roman" pitchFamily="18" charset="0"/>
                <a:cs typeface="Times New Roman" pitchFamily="18" charset="0"/>
              </a:rPr>
              <a:t>Anh</a:t>
            </a:r>
            <a:r>
              <a:rPr lang="en-US" sz="2400" dirty="0" smtClean="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Chủ</a:t>
            </a:r>
            <a:r>
              <a:rPr lang="en-US" sz="2400" dirty="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nghĩa</a:t>
            </a:r>
            <a:r>
              <a:rPr lang="en-US" sz="2400" dirty="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xã</a:t>
            </a:r>
            <a:r>
              <a:rPr lang="en-US" sz="2400" dirty="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hội</a:t>
            </a:r>
            <a:r>
              <a:rPr lang="en-US" sz="2400" dirty="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không</a:t>
            </a:r>
            <a:r>
              <a:rPr lang="en-US" sz="2400" dirty="0">
                <a:solidFill>
                  <a:srgbClr val="000000"/>
                </a:solidFill>
                <a:latin typeface="Times New Roman" pitchFamily="18" charset="0"/>
                <a:cs typeface="Times New Roman" pitchFamily="18" charset="0"/>
              </a:rPr>
              <a:t> </a:t>
            </a:r>
            <a:r>
              <a:rPr lang="en-US" sz="2400" dirty="0" err="1">
                <a:solidFill>
                  <a:srgbClr val="000000"/>
                </a:solidFill>
                <a:latin typeface="Times New Roman" pitchFamily="18" charset="0"/>
                <a:cs typeface="Times New Roman" pitchFamily="18" charset="0"/>
              </a:rPr>
              <a:t>tưởng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altLang="en-US" sz="2400" u="sng" dirty="0" smtClean="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34963" y="331788"/>
            <a:ext cx="11449050" cy="1081087"/>
          </a:xfrm>
          <a:ln w="28575">
            <a:solidFill>
              <a:srgbClr val="FF0000"/>
            </a:solidFill>
          </a:ln>
        </p:spPr>
        <p:txBody>
          <a:bodyPr>
            <a:normAutofit fontScale="70000" lnSpcReduction="20000"/>
          </a:bodyPr>
          <a:lstStyle/>
          <a:p>
            <a:pPr marL="0" indent="0">
              <a:buFontTx/>
              <a:buNone/>
              <a:defRPr/>
            </a:pPr>
            <a:r>
              <a:rPr lang="nl-NL" sz="2600" b="1" dirty="0" smtClean="0">
                <a:solidFill>
                  <a:srgbClr val="0000FF"/>
                </a:solidFill>
                <a:latin typeface="Times New Roman" panose="02020603050405020304" pitchFamily="18" charset="0"/>
                <a:cs typeface="Times New Roman" panose="02020603050405020304" pitchFamily="18" charset="0"/>
              </a:rPr>
              <a:t>I</a:t>
            </a:r>
            <a:r>
              <a:rPr lang="nl-NL" sz="3400" b="1" dirty="0" smtClean="0">
                <a:solidFill>
                  <a:srgbClr val="0000FF"/>
                </a:solidFill>
                <a:latin typeface="Times New Roman" panose="02020603050405020304" pitchFamily="18" charset="0"/>
                <a:cs typeface="Times New Roman" panose="02020603050405020304" pitchFamily="18" charset="0"/>
              </a:rPr>
              <a:t>/ </a:t>
            </a:r>
            <a:r>
              <a:rPr lang="en-US" sz="3400" b="1" dirty="0" err="1" smtClean="0">
                <a:solidFill>
                  <a:srgbClr val="0000FF"/>
                </a:solidFill>
                <a:latin typeface="Times New Roman" panose="02020603050405020304" pitchFamily="18" charset="0"/>
                <a:cs typeface="Times New Roman" panose="02020603050405020304" pitchFamily="18" charset="0"/>
              </a:rPr>
              <a:t>Khái</a:t>
            </a:r>
            <a:r>
              <a:rPr lang="en-US" sz="3400" b="1" dirty="0" smtClean="0">
                <a:solidFill>
                  <a:srgbClr val="0000FF"/>
                </a:solidFill>
                <a:latin typeface="Times New Roman" panose="02020603050405020304" pitchFamily="18" charset="0"/>
                <a:cs typeface="Times New Roman" panose="02020603050405020304" pitchFamily="18" charset="0"/>
              </a:rPr>
              <a:t> </a:t>
            </a:r>
            <a:r>
              <a:rPr lang="en-US" sz="3400" b="1" dirty="0" err="1">
                <a:solidFill>
                  <a:srgbClr val="0000FF"/>
                </a:solidFill>
                <a:latin typeface="Times New Roman" panose="02020603050405020304" pitchFamily="18" charset="0"/>
                <a:cs typeface="Times New Roman" panose="02020603050405020304" pitchFamily="18" charset="0"/>
              </a:rPr>
              <a:t>niệm</a:t>
            </a:r>
            <a:r>
              <a:rPr lang="en-US" sz="3400" b="1" dirty="0">
                <a:solidFill>
                  <a:srgbClr val="0000FF"/>
                </a:solidFill>
                <a:latin typeface="Times New Roman" panose="02020603050405020304" pitchFamily="18" charset="0"/>
                <a:cs typeface="Times New Roman" panose="02020603050405020304" pitchFamily="18" charset="0"/>
              </a:rPr>
              <a:t> c</a:t>
            </a:r>
            <a:r>
              <a:rPr lang="vi-VN" sz="3400" b="1" dirty="0">
                <a:solidFill>
                  <a:srgbClr val="0000FF"/>
                </a:solidFill>
                <a:latin typeface="Times New Roman" panose="02020603050405020304" pitchFamily="18" charset="0"/>
                <a:cs typeface="Times New Roman" panose="02020603050405020304" pitchFamily="18" charset="0"/>
              </a:rPr>
              <a:t>hủ nghĩa Mác – Lênin </a:t>
            </a:r>
            <a:endParaRPr lang="en-US" sz="3400" b="1" dirty="0">
              <a:solidFill>
                <a:srgbClr val="0000FF"/>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v"/>
              <a:defRPr/>
            </a:pPr>
            <a:r>
              <a:rPr lang="en-US" altLang="en-US" sz="3400" b="1" i="1" dirty="0" err="1" smtClean="0">
                <a:latin typeface="Times New Roman" panose="02020603050405020304" pitchFamily="18" charset="0"/>
                <a:cs typeface="Times New Roman" panose="02020603050405020304" pitchFamily="18" charset="0"/>
              </a:rPr>
              <a:t>Nguồn</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gốc</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hình</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thành</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chủ</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nghĩa</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Mác</a:t>
            </a:r>
            <a:r>
              <a:rPr lang="en-US" altLang="en-US" sz="3400" i="1" dirty="0" smtClean="0">
                <a:latin typeface="Times New Roman" panose="02020603050405020304" pitchFamily="18" charset="0"/>
                <a:cs typeface="Times New Roman" panose="02020603050405020304" pitchFamily="18" charset="0"/>
              </a:rPr>
              <a:t/>
            </a:r>
            <a:br>
              <a:rPr lang="en-US" altLang="en-US" sz="3400" i="1" dirty="0" smtClean="0">
                <a:latin typeface="Times New Roman" panose="02020603050405020304" pitchFamily="18" charset="0"/>
                <a:cs typeface="Times New Roman" panose="02020603050405020304" pitchFamily="18" charset="0"/>
              </a:rPr>
            </a:br>
            <a:endParaRPr lang="en-US" sz="3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1409719"/>
      </p:ext>
    </p:extLst>
  </p:cSld>
  <p:clrMapOvr>
    <a:masterClrMapping/>
  </p:clrMapOvr>
  <p:transition spd="slow">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695325" y="1700760"/>
            <a:ext cx="8497105" cy="180025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Tiền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khoa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học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solidFill>
                  <a:srgbClr val="000000"/>
                </a:solidFill>
                <a:latin typeface="Times New Roman" pitchFamily="18" charset="0"/>
                <a:cs typeface="Times New Roman" pitchFamily="18" charset="0"/>
              </a:rPr>
              <a:t>Định</a:t>
            </a:r>
            <a:r>
              <a:rPr lang="en-US" altLang="en-US" sz="2400" dirty="0" smtClean="0">
                <a:solidFill>
                  <a:srgbClr val="000000"/>
                </a:solidFill>
                <a:latin typeface="Times New Roman" pitchFamily="18" charset="0"/>
                <a:cs typeface="Times New Roman" pitchFamily="18" charset="0"/>
              </a:rPr>
              <a:t> </a:t>
            </a:r>
            <a:r>
              <a:rPr lang="en-US" altLang="en-US" sz="2400" dirty="0" err="1" smtClean="0">
                <a:solidFill>
                  <a:srgbClr val="000000"/>
                </a:solidFill>
                <a:latin typeface="Times New Roman" pitchFamily="18" charset="0"/>
                <a:cs typeface="Times New Roman" pitchFamily="18" charset="0"/>
              </a:rPr>
              <a:t>luật</a:t>
            </a:r>
            <a:r>
              <a:rPr lang="en-US" altLang="en-US" sz="2400" dirty="0" smtClean="0">
                <a:solidFill>
                  <a:srgbClr val="000000"/>
                </a:solidFill>
                <a:latin typeface="Times New Roman" pitchFamily="18" charset="0"/>
                <a:cs typeface="Times New Roman" pitchFamily="18" charset="0"/>
              </a:rPr>
              <a:t> </a:t>
            </a:r>
            <a:r>
              <a:rPr lang="en-US" altLang="en-US" sz="2400" dirty="0" err="1" smtClean="0">
                <a:solidFill>
                  <a:srgbClr val="000000"/>
                </a:solidFill>
                <a:latin typeface="Times New Roman" pitchFamily="18" charset="0"/>
                <a:cs typeface="Times New Roman" pitchFamily="18" charset="0"/>
              </a:rPr>
              <a:t>bảo</a:t>
            </a:r>
            <a:r>
              <a:rPr lang="en-US" altLang="en-US" sz="2400" dirty="0" smtClean="0">
                <a:solidFill>
                  <a:srgbClr val="000000"/>
                </a:solidFill>
                <a:latin typeface="Times New Roman" pitchFamily="18" charset="0"/>
                <a:cs typeface="Times New Roman" pitchFamily="18" charset="0"/>
              </a:rPr>
              <a:t> </a:t>
            </a:r>
            <a:r>
              <a:rPr lang="en-US" altLang="en-US" sz="2400" dirty="0" err="1" smtClean="0">
                <a:solidFill>
                  <a:srgbClr val="000000"/>
                </a:solidFill>
                <a:latin typeface="Times New Roman" pitchFamily="18" charset="0"/>
                <a:cs typeface="Times New Roman" pitchFamily="18" charset="0"/>
              </a:rPr>
              <a:t>toàn</a:t>
            </a:r>
            <a:r>
              <a:rPr lang="en-US" altLang="en-US" sz="2400" dirty="0" smtClean="0">
                <a:solidFill>
                  <a:srgbClr val="000000"/>
                </a:solidFill>
                <a:latin typeface="Times New Roman" pitchFamily="18" charset="0"/>
                <a:cs typeface="Times New Roman" pitchFamily="18" charset="0"/>
              </a:rPr>
              <a:t> </a:t>
            </a:r>
            <a:r>
              <a:rPr lang="en-US" altLang="en-US" sz="2400" dirty="0" err="1" smtClean="0">
                <a:solidFill>
                  <a:srgbClr val="000000"/>
                </a:solidFill>
                <a:latin typeface="Times New Roman" pitchFamily="18" charset="0"/>
                <a:cs typeface="Times New Roman" pitchFamily="18" charset="0"/>
              </a:rPr>
              <a:t>và</a:t>
            </a:r>
            <a:r>
              <a:rPr lang="en-US" altLang="en-US" sz="2400" dirty="0" smtClean="0">
                <a:solidFill>
                  <a:srgbClr val="000000"/>
                </a:solidFill>
                <a:latin typeface="Times New Roman" pitchFamily="18" charset="0"/>
                <a:cs typeface="Times New Roman" pitchFamily="18" charset="0"/>
              </a:rPr>
              <a:t> </a:t>
            </a:r>
            <a:r>
              <a:rPr lang="en-US" altLang="en-US" sz="2400" dirty="0" err="1" smtClean="0">
                <a:solidFill>
                  <a:srgbClr val="000000"/>
                </a:solidFill>
                <a:latin typeface="Times New Roman" pitchFamily="18" charset="0"/>
                <a:cs typeface="Times New Roman" pitchFamily="18" charset="0"/>
              </a:rPr>
              <a:t>chuyển</a:t>
            </a:r>
            <a:r>
              <a:rPr lang="en-US" altLang="en-US" sz="2400" dirty="0" smtClean="0">
                <a:solidFill>
                  <a:srgbClr val="000000"/>
                </a:solidFill>
                <a:latin typeface="Times New Roman" pitchFamily="18" charset="0"/>
                <a:cs typeface="Times New Roman" pitchFamily="18" charset="0"/>
              </a:rPr>
              <a:t> </a:t>
            </a:r>
            <a:r>
              <a:rPr lang="en-US" altLang="en-US" sz="2400" dirty="0" err="1" smtClean="0">
                <a:solidFill>
                  <a:srgbClr val="000000"/>
                </a:solidFill>
                <a:latin typeface="Times New Roman" pitchFamily="18" charset="0"/>
                <a:cs typeface="Times New Roman" pitchFamily="18" charset="0"/>
              </a:rPr>
              <a:t>hóa</a:t>
            </a:r>
            <a:r>
              <a:rPr lang="en-US" altLang="en-US" sz="2400" dirty="0" smtClean="0">
                <a:solidFill>
                  <a:srgbClr val="000000"/>
                </a:solidFill>
                <a:latin typeface="Times New Roman" pitchFamily="18" charset="0"/>
                <a:cs typeface="Times New Roman" pitchFamily="18" charset="0"/>
              </a:rPr>
              <a:t> </a:t>
            </a:r>
            <a:r>
              <a:rPr lang="en-US" altLang="en-US" sz="2400" dirty="0" err="1" smtClean="0">
                <a:solidFill>
                  <a:srgbClr val="000000"/>
                </a:solidFill>
                <a:latin typeface="Times New Roman" pitchFamily="18" charset="0"/>
                <a:cs typeface="Times New Roman" pitchFamily="18" charset="0"/>
              </a:rPr>
              <a:t>năng</a:t>
            </a:r>
            <a:r>
              <a:rPr lang="en-US" altLang="en-US" sz="2400" dirty="0" smtClean="0">
                <a:solidFill>
                  <a:srgbClr val="000000"/>
                </a:solidFill>
                <a:latin typeface="Times New Roman" pitchFamily="18" charset="0"/>
                <a:cs typeface="Times New Roman" pitchFamily="18" charset="0"/>
              </a:rPr>
              <a:t> </a:t>
            </a:r>
            <a:r>
              <a:rPr lang="en-US" altLang="en-US" sz="2400" dirty="0" err="1" smtClean="0">
                <a:solidFill>
                  <a:srgbClr val="000000"/>
                </a:solidFill>
                <a:latin typeface="Times New Roman" pitchFamily="18" charset="0"/>
                <a:cs typeface="Times New Roman" pitchFamily="18" charset="0"/>
              </a:rPr>
              <a:t>lượng</a:t>
            </a:r>
            <a:r>
              <a:rPr lang="en-US" altLang="en-US" sz="2400" dirty="0" smtClean="0">
                <a:solidFill>
                  <a:srgbClr val="000000"/>
                </a:solidFill>
                <a:latin typeface="Times New Roman" pitchFamily="18" charset="0"/>
                <a:cs typeface="Times New Roman" pitchFamily="18" charset="0"/>
              </a:rPr>
              <a:t>, </a:t>
            </a:r>
            <a:r>
              <a:rPr lang="en-US" altLang="en-US" sz="2400" dirty="0" err="1" smtClean="0">
                <a:solidFill>
                  <a:srgbClr val="000000"/>
                </a:solidFill>
                <a:latin typeface="Times New Roman" pitchFamily="18" charset="0"/>
                <a:cs typeface="Times New Roman" pitchFamily="18" charset="0"/>
              </a:rPr>
              <a:t>thuyết</a:t>
            </a:r>
            <a:r>
              <a:rPr lang="en-US" altLang="en-US" sz="2400" dirty="0" smtClean="0">
                <a:solidFill>
                  <a:srgbClr val="000000"/>
                </a:solidFill>
                <a:latin typeface="Times New Roman" pitchFamily="18" charset="0"/>
                <a:cs typeface="Times New Roman" pitchFamily="18" charset="0"/>
              </a:rPr>
              <a:t> </a:t>
            </a:r>
            <a:r>
              <a:rPr lang="en-US" altLang="en-US" sz="2400" dirty="0" err="1" smtClean="0">
                <a:solidFill>
                  <a:srgbClr val="000000"/>
                </a:solidFill>
                <a:latin typeface="Times New Roman" pitchFamily="18" charset="0"/>
                <a:cs typeface="Times New Roman" pitchFamily="18" charset="0"/>
              </a:rPr>
              <a:t>tế</a:t>
            </a:r>
            <a:r>
              <a:rPr lang="en-US" altLang="en-US" sz="2400" dirty="0" smtClean="0">
                <a:solidFill>
                  <a:srgbClr val="000000"/>
                </a:solidFill>
                <a:latin typeface="Times New Roman" pitchFamily="18" charset="0"/>
                <a:cs typeface="Times New Roman" pitchFamily="18" charset="0"/>
              </a:rPr>
              <a:t> </a:t>
            </a:r>
            <a:r>
              <a:rPr lang="en-US" altLang="en-US" sz="2400" dirty="0" err="1" smtClean="0">
                <a:solidFill>
                  <a:srgbClr val="000000"/>
                </a:solidFill>
                <a:latin typeface="Times New Roman" pitchFamily="18" charset="0"/>
                <a:cs typeface="Times New Roman" pitchFamily="18" charset="0"/>
              </a:rPr>
              <a:t>bào</a:t>
            </a:r>
            <a:r>
              <a:rPr lang="en-US" altLang="en-US" sz="2400" dirty="0" smtClean="0">
                <a:solidFill>
                  <a:srgbClr val="000000"/>
                </a:solidFill>
                <a:latin typeface="Times New Roman" pitchFamily="18" charset="0"/>
                <a:cs typeface="Times New Roman" pitchFamily="18" charset="0"/>
              </a:rPr>
              <a:t>, </a:t>
            </a:r>
            <a:r>
              <a:rPr lang="en-US" altLang="en-US" sz="2400" dirty="0" err="1" smtClean="0">
                <a:solidFill>
                  <a:srgbClr val="000000"/>
                </a:solidFill>
                <a:latin typeface="Times New Roman" pitchFamily="18" charset="0"/>
                <a:cs typeface="Times New Roman" pitchFamily="18" charset="0"/>
              </a:rPr>
              <a:t>thuyết</a:t>
            </a:r>
            <a:r>
              <a:rPr lang="en-US" altLang="en-US" sz="2400" dirty="0" smtClean="0">
                <a:solidFill>
                  <a:srgbClr val="000000"/>
                </a:solidFill>
                <a:latin typeface="Times New Roman" pitchFamily="18" charset="0"/>
                <a:cs typeface="Times New Roman" pitchFamily="18" charset="0"/>
              </a:rPr>
              <a:t> </a:t>
            </a:r>
            <a:r>
              <a:rPr lang="en-US" altLang="en-US" sz="2400" dirty="0" err="1" smtClean="0">
                <a:solidFill>
                  <a:srgbClr val="000000"/>
                </a:solidFill>
                <a:latin typeface="Times New Roman" pitchFamily="18" charset="0"/>
                <a:cs typeface="Times New Roman" pitchFamily="18" charset="0"/>
              </a:rPr>
              <a:t>tiến</a:t>
            </a:r>
            <a:r>
              <a:rPr lang="en-US" altLang="en-US" sz="2400" dirty="0" smtClean="0">
                <a:solidFill>
                  <a:srgbClr val="000000"/>
                </a:solidFill>
                <a:latin typeface="Times New Roman" pitchFamily="18" charset="0"/>
                <a:cs typeface="Times New Roman" pitchFamily="18" charset="0"/>
              </a:rPr>
              <a:t> </a:t>
            </a:r>
            <a:r>
              <a:rPr lang="en-US" altLang="en-US" sz="2400" dirty="0" err="1" smtClean="0">
                <a:solidFill>
                  <a:srgbClr val="000000"/>
                </a:solidFill>
                <a:latin typeface="Times New Roman" pitchFamily="18" charset="0"/>
                <a:cs typeface="Times New Roman" pitchFamily="18" charset="0"/>
              </a:rPr>
              <a:t>hóa</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altLang="en-US" sz="2400" u="sng" dirty="0" smtClean="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34963" y="331788"/>
            <a:ext cx="11449050" cy="1081087"/>
          </a:xfrm>
          <a:ln w="28575">
            <a:solidFill>
              <a:srgbClr val="FF0000"/>
            </a:solidFill>
          </a:ln>
        </p:spPr>
        <p:txBody>
          <a:bodyPr>
            <a:normAutofit fontScale="70000" lnSpcReduction="20000"/>
          </a:bodyPr>
          <a:lstStyle/>
          <a:p>
            <a:pPr marL="0" indent="0">
              <a:buFontTx/>
              <a:buNone/>
              <a:defRPr/>
            </a:pPr>
            <a:r>
              <a:rPr lang="nl-NL" sz="2600" b="1" dirty="0" smtClean="0">
                <a:solidFill>
                  <a:srgbClr val="0000FF"/>
                </a:solidFill>
                <a:latin typeface="Times New Roman" panose="02020603050405020304" pitchFamily="18" charset="0"/>
                <a:cs typeface="Times New Roman" panose="02020603050405020304" pitchFamily="18" charset="0"/>
              </a:rPr>
              <a:t>I</a:t>
            </a:r>
            <a:r>
              <a:rPr lang="nl-NL" sz="3400" b="1" dirty="0" smtClean="0">
                <a:solidFill>
                  <a:srgbClr val="0000FF"/>
                </a:solidFill>
                <a:latin typeface="Times New Roman" panose="02020603050405020304" pitchFamily="18" charset="0"/>
                <a:cs typeface="Times New Roman" panose="02020603050405020304" pitchFamily="18" charset="0"/>
              </a:rPr>
              <a:t>/ </a:t>
            </a:r>
            <a:r>
              <a:rPr lang="en-US" sz="3400" b="1" dirty="0" err="1" smtClean="0">
                <a:solidFill>
                  <a:srgbClr val="0000FF"/>
                </a:solidFill>
                <a:latin typeface="Times New Roman" panose="02020603050405020304" pitchFamily="18" charset="0"/>
                <a:cs typeface="Times New Roman" panose="02020603050405020304" pitchFamily="18" charset="0"/>
              </a:rPr>
              <a:t>Khái</a:t>
            </a:r>
            <a:r>
              <a:rPr lang="en-US" sz="3400" b="1" dirty="0" smtClean="0">
                <a:solidFill>
                  <a:srgbClr val="0000FF"/>
                </a:solidFill>
                <a:latin typeface="Times New Roman" panose="02020603050405020304" pitchFamily="18" charset="0"/>
                <a:cs typeface="Times New Roman" panose="02020603050405020304" pitchFamily="18" charset="0"/>
              </a:rPr>
              <a:t> </a:t>
            </a:r>
            <a:r>
              <a:rPr lang="en-US" sz="3400" b="1" dirty="0" err="1">
                <a:solidFill>
                  <a:srgbClr val="0000FF"/>
                </a:solidFill>
                <a:latin typeface="Times New Roman" panose="02020603050405020304" pitchFamily="18" charset="0"/>
                <a:cs typeface="Times New Roman" panose="02020603050405020304" pitchFamily="18" charset="0"/>
              </a:rPr>
              <a:t>niệm</a:t>
            </a:r>
            <a:r>
              <a:rPr lang="en-US" sz="3400" b="1" dirty="0">
                <a:solidFill>
                  <a:srgbClr val="0000FF"/>
                </a:solidFill>
                <a:latin typeface="Times New Roman" panose="02020603050405020304" pitchFamily="18" charset="0"/>
                <a:cs typeface="Times New Roman" panose="02020603050405020304" pitchFamily="18" charset="0"/>
              </a:rPr>
              <a:t> c</a:t>
            </a:r>
            <a:r>
              <a:rPr lang="vi-VN" sz="3400" b="1" dirty="0">
                <a:solidFill>
                  <a:srgbClr val="0000FF"/>
                </a:solidFill>
                <a:latin typeface="Times New Roman" panose="02020603050405020304" pitchFamily="18" charset="0"/>
                <a:cs typeface="Times New Roman" panose="02020603050405020304" pitchFamily="18" charset="0"/>
              </a:rPr>
              <a:t>hủ nghĩa Mác – Lênin </a:t>
            </a:r>
            <a:endParaRPr lang="en-US" sz="3400" b="1" dirty="0">
              <a:solidFill>
                <a:srgbClr val="0000FF"/>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v"/>
              <a:defRPr/>
            </a:pPr>
            <a:r>
              <a:rPr lang="en-US" altLang="en-US" sz="3400" b="1" i="1" dirty="0" err="1" smtClean="0">
                <a:latin typeface="Times New Roman" panose="02020603050405020304" pitchFamily="18" charset="0"/>
                <a:cs typeface="Times New Roman" panose="02020603050405020304" pitchFamily="18" charset="0"/>
              </a:rPr>
              <a:t>Nguồn</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gốc</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hình</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thành</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chủ</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nghĩa</a:t>
            </a:r>
            <a:r>
              <a:rPr lang="en-US" altLang="en-US" sz="3400" b="1" i="1" dirty="0" smtClean="0">
                <a:latin typeface="Times New Roman" panose="02020603050405020304" pitchFamily="18" charset="0"/>
                <a:cs typeface="Times New Roman" panose="02020603050405020304" pitchFamily="18" charset="0"/>
              </a:rPr>
              <a:t> </a:t>
            </a:r>
            <a:r>
              <a:rPr lang="en-US" altLang="en-US" sz="3400" b="1" i="1" dirty="0" err="1" smtClean="0">
                <a:latin typeface="Times New Roman" panose="02020603050405020304" pitchFamily="18" charset="0"/>
                <a:cs typeface="Times New Roman" panose="02020603050405020304" pitchFamily="18" charset="0"/>
              </a:rPr>
              <a:t>Mác</a:t>
            </a:r>
            <a:r>
              <a:rPr lang="en-US" altLang="en-US" sz="3400" i="1" dirty="0" smtClean="0">
                <a:latin typeface="Times New Roman" panose="02020603050405020304" pitchFamily="18" charset="0"/>
                <a:cs typeface="Times New Roman" panose="02020603050405020304" pitchFamily="18" charset="0"/>
              </a:rPr>
              <a:t/>
            </a:r>
            <a:br>
              <a:rPr lang="en-US" altLang="en-US" sz="3400" i="1" dirty="0" smtClean="0">
                <a:latin typeface="Times New Roman" panose="02020603050405020304" pitchFamily="18" charset="0"/>
                <a:cs typeface="Times New Roman" panose="02020603050405020304" pitchFamily="18" charset="0"/>
              </a:rPr>
            </a:br>
            <a:endParaRPr lang="en-US" sz="3400" b="1" i="1"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695251" y="3933070"/>
            <a:ext cx="4896680" cy="1800250"/>
          </a:xfrm>
          <a:prstGeom prst="rect">
            <a:avLst/>
          </a:prstGeom>
          <a:noFill/>
          <a:ln w="28575">
            <a:solidFill>
              <a:schemeClr val="tx1"/>
            </a:solidFill>
            <a:miter lim="800000"/>
            <a:headEnd/>
            <a:tailEnd/>
          </a:ln>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algn="l"/>
            <a:r>
              <a:rPr lang="en-US" altLang="en-US" sz="2400" kern="0" dirty="0" smtClean="0">
                <a:latin typeface="Times New Roman" panose="02020603050405020304" pitchFamily="18" charset="0"/>
                <a:cs typeface="Times New Roman" panose="02020603050405020304" pitchFamily="18" charset="0"/>
              </a:rPr>
              <a:t/>
            </a:r>
            <a:br>
              <a:rPr lang="en-US" altLang="en-US" sz="2400" kern="0" dirty="0" smtClean="0">
                <a:latin typeface="Times New Roman" panose="02020603050405020304" pitchFamily="18" charset="0"/>
                <a:cs typeface="Times New Roman" panose="02020603050405020304" pitchFamily="18" charset="0"/>
              </a:rPr>
            </a:br>
            <a:r>
              <a:rPr lang="en-US" altLang="en-US" sz="2400" kern="0" dirty="0" smtClean="0">
                <a:latin typeface="Times New Roman" panose="02020603050405020304" pitchFamily="18" charset="0"/>
                <a:cs typeface="Times New Roman" panose="02020603050405020304" pitchFamily="18" charset="0"/>
              </a:rPr>
              <a:t>- </a:t>
            </a:r>
            <a:r>
              <a:rPr lang="en-US" altLang="en-US" sz="2400" b="1" i="1" kern="0" dirty="0" err="1" smtClean="0">
                <a:solidFill>
                  <a:srgbClr val="FF0000"/>
                </a:solidFill>
                <a:latin typeface="Times New Roman" panose="02020603050405020304" pitchFamily="18" charset="0"/>
                <a:cs typeface="Times New Roman" panose="02020603050405020304" pitchFamily="18" charset="0"/>
              </a:rPr>
              <a:t>Vai</a:t>
            </a:r>
            <a:r>
              <a:rPr lang="en-US" altLang="en-US" sz="2400" b="1" i="1" kern="0" dirty="0" smtClean="0">
                <a:solidFill>
                  <a:srgbClr val="FF0000"/>
                </a:solidFill>
                <a:latin typeface="Times New Roman" panose="02020603050405020304" pitchFamily="18" charset="0"/>
                <a:cs typeface="Times New Roman" panose="02020603050405020304" pitchFamily="18" charset="0"/>
              </a:rPr>
              <a:t> </a:t>
            </a:r>
            <a:r>
              <a:rPr lang="en-US" altLang="en-US" sz="2400" b="1" i="1" kern="0" dirty="0" err="1" smtClean="0">
                <a:solidFill>
                  <a:srgbClr val="FF0000"/>
                </a:solidFill>
                <a:latin typeface="Times New Roman" panose="02020603050405020304" pitchFamily="18" charset="0"/>
                <a:cs typeface="Times New Roman" panose="02020603050405020304" pitchFamily="18" charset="0"/>
              </a:rPr>
              <a:t>trò</a:t>
            </a:r>
            <a:r>
              <a:rPr lang="en-US" altLang="en-US" sz="2400" b="1" i="1" kern="0" dirty="0" smtClean="0">
                <a:solidFill>
                  <a:srgbClr val="FF0000"/>
                </a:solidFill>
                <a:latin typeface="Times New Roman" panose="02020603050405020304" pitchFamily="18" charset="0"/>
                <a:cs typeface="Times New Roman" panose="02020603050405020304" pitchFamily="18" charset="0"/>
              </a:rPr>
              <a:t> </a:t>
            </a:r>
            <a:r>
              <a:rPr lang="en-US" altLang="en-US" sz="2400" b="1" i="1" kern="0" dirty="0" err="1" smtClean="0">
                <a:solidFill>
                  <a:srgbClr val="FF0000"/>
                </a:solidFill>
                <a:latin typeface="Times New Roman" panose="02020603050405020304" pitchFamily="18" charset="0"/>
                <a:cs typeface="Times New Roman" panose="02020603050405020304" pitchFamily="18" charset="0"/>
              </a:rPr>
              <a:t>của</a:t>
            </a:r>
            <a:r>
              <a:rPr lang="en-US" altLang="en-US" sz="2400" b="1" i="1" kern="0" dirty="0" smtClean="0">
                <a:solidFill>
                  <a:srgbClr val="FF0000"/>
                </a:solidFill>
                <a:latin typeface="Times New Roman" panose="02020603050405020304" pitchFamily="18" charset="0"/>
                <a:cs typeface="Times New Roman" panose="02020603050405020304" pitchFamily="18" charset="0"/>
              </a:rPr>
              <a:t> </a:t>
            </a:r>
            <a:r>
              <a:rPr lang="en-US" altLang="en-US" sz="2400" b="1" i="1" kern="0" dirty="0" err="1" smtClean="0">
                <a:solidFill>
                  <a:srgbClr val="FF0000"/>
                </a:solidFill>
                <a:latin typeface="Times New Roman" panose="02020603050405020304" pitchFamily="18" charset="0"/>
                <a:cs typeface="Times New Roman" panose="02020603050405020304" pitchFamily="18" charset="0"/>
              </a:rPr>
              <a:t>nhân</a:t>
            </a:r>
            <a:r>
              <a:rPr lang="en-US" altLang="en-US" sz="2400" b="1" i="1" kern="0" dirty="0" smtClean="0">
                <a:solidFill>
                  <a:srgbClr val="FF0000"/>
                </a:solidFill>
                <a:latin typeface="Times New Roman" panose="02020603050405020304" pitchFamily="18" charset="0"/>
                <a:cs typeface="Times New Roman" panose="02020603050405020304" pitchFamily="18" charset="0"/>
              </a:rPr>
              <a:t> </a:t>
            </a:r>
            <a:r>
              <a:rPr lang="en-US" altLang="en-US" sz="2400" b="1" i="1" kern="0" dirty="0" err="1" smtClean="0">
                <a:solidFill>
                  <a:srgbClr val="FF0000"/>
                </a:solidFill>
                <a:latin typeface="Times New Roman" panose="02020603050405020304" pitchFamily="18" charset="0"/>
                <a:cs typeface="Times New Roman" panose="02020603050405020304" pitchFamily="18" charset="0"/>
              </a:rPr>
              <a:t>tố</a:t>
            </a:r>
            <a:r>
              <a:rPr lang="en-US" altLang="en-US" sz="2400" b="1" i="1" kern="0" dirty="0" smtClean="0">
                <a:solidFill>
                  <a:srgbClr val="FF0000"/>
                </a:solidFill>
                <a:latin typeface="Times New Roman" panose="02020603050405020304" pitchFamily="18" charset="0"/>
                <a:cs typeface="Times New Roman" panose="02020603050405020304" pitchFamily="18" charset="0"/>
              </a:rPr>
              <a:t> </a:t>
            </a:r>
            <a:r>
              <a:rPr lang="en-US" altLang="en-US" sz="2400" b="1" i="1" kern="0" dirty="0" err="1" smtClean="0">
                <a:solidFill>
                  <a:srgbClr val="FF0000"/>
                </a:solidFill>
                <a:latin typeface="Times New Roman" panose="02020603050405020304" pitchFamily="18" charset="0"/>
                <a:cs typeface="Times New Roman" panose="02020603050405020304" pitchFamily="18" charset="0"/>
              </a:rPr>
              <a:t>chủ</a:t>
            </a:r>
            <a:r>
              <a:rPr lang="en-US" altLang="en-US" sz="2400" b="1" i="1" kern="0" dirty="0" smtClean="0">
                <a:solidFill>
                  <a:srgbClr val="FF0000"/>
                </a:solidFill>
                <a:latin typeface="Times New Roman" panose="02020603050405020304" pitchFamily="18" charset="0"/>
                <a:cs typeface="Times New Roman" panose="02020603050405020304" pitchFamily="18" charset="0"/>
              </a:rPr>
              <a:t> </a:t>
            </a:r>
            <a:r>
              <a:rPr lang="en-US" altLang="en-US" sz="2400" b="1" i="1" kern="0" dirty="0" err="1" smtClean="0">
                <a:solidFill>
                  <a:srgbClr val="FF0000"/>
                </a:solidFill>
                <a:latin typeface="Times New Roman" panose="02020603050405020304" pitchFamily="18" charset="0"/>
                <a:cs typeface="Times New Roman" panose="02020603050405020304" pitchFamily="18" charset="0"/>
              </a:rPr>
              <a:t>quan</a:t>
            </a:r>
            <a:r>
              <a:rPr lang="en-US" altLang="en-US" sz="2400" b="1" i="1" kern="0" dirty="0" smtClean="0">
                <a:solidFill>
                  <a:srgbClr val="FF0000"/>
                </a:solidFill>
                <a:latin typeface="Times New Roman" panose="02020603050405020304" pitchFamily="18" charset="0"/>
                <a:cs typeface="Times New Roman" panose="02020603050405020304" pitchFamily="18" charset="0"/>
              </a:rPr>
              <a:t/>
            </a:r>
            <a:br>
              <a:rPr lang="en-US" altLang="en-US" sz="2400" b="1" i="1" kern="0" dirty="0" smtClean="0">
                <a:solidFill>
                  <a:srgbClr val="FF0000"/>
                </a:solidFill>
                <a:latin typeface="Times New Roman" panose="02020603050405020304" pitchFamily="18" charset="0"/>
                <a:cs typeface="Times New Roman" panose="02020603050405020304" pitchFamily="18" charset="0"/>
              </a:rPr>
            </a:br>
            <a:endParaRPr lang="en-US" altLang="en-US" sz="2400" b="1" i="1" u="sng" kern="0" dirty="0" smtClean="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2682843"/>
      </p:ext>
    </p:extLst>
  </p:cSld>
  <p:clrMapOvr>
    <a:masterClrMapping/>
  </p:clrMapOvr>
  <p:transition spd="slow">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4"/>
          <p:cNvSpPr txBox="1">
            <a:spLocks noChangeArrowheads="1"/>
          </p:cNvSpPr>
          <p:nvPr/>
        </p:nvSpPr>
        <p:spPr bwMode="auto">
          <a:xfrm>
            <a:off x="5448300" y="2708276"/>
            <a:ext cx="44640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ClrTx/>
              <a:buFontTx/>
              <a:buNone/>
            </a:pPr>
            <a:endParaRPr lang="en-US" altLang="en-US" sz="1800" b="0">
              <a:latin typeface="Arial" panose="020B0604020202020204" pitchFamily="34" charset="0"/>
            </a:endParaRPr>
          </a:p>
        </p:txBody>
      </p:sp>
      <p:grpSp>
        <p:nvGrpSpPr>
          <p:cNvPr id="2" name="Group 5"/>
          <p:cNvGrpSpPr>
            <a:grpSpLocks/>
          </p:cNvGrpSpPr>
          <p:nvPr/>
        </p:nvGrpSpPr>
        <p:grpSpPr bwMode="auto">
          <a:xfrm>
            <a:off x="623240" y="836614"/>
            <a:ext cx="11017529" cy="5254625"/>
            <a:chOff x="224" y="1620"/>
            <a:chExt cx="5100" cy="3310"/>
          </a:xfrm>
        </p:grpSpPr>
        <p:grpSp>
          <p:nvGrpSpPr>
            <p:cNvPr id="17412" name="Group 6"/>
            <p:cNvGrpSpPr>
              <a:grpSpLocks/>
            </p:cNvGrpSpPr>
            <p:nvPr/>
          </p:nvGrpSpPr>
          <p:grpSpPr bwMode="auto">
            <a:xfrm>
              <a:off x="224" y="1620"/>
              <a:ext cx="1360" cy="2581"/>
              <a:chOff x="161" y="1620"/>
              <a:chExt cx="1360" cy="2581"/>
            </a:xfrm>
          </p:grpSpPr>
          <p:grpSp>
            <p:nvGrpSpPr>
              <p:cNvPr id="17414" name="Group 7"/>
              <p:cNvGrpSpPr>
                <a:grpSpLocks/>
              </p:cNvGrpSpPr>
              <p:nvPr/>
            </p:nvGrpSpPr>
            <p:grpSpPr bwMode="auto">
              <a:xfrm>
                <a:off x="271" y="3793"/>
                <a:ext cx="1250" cy="408"/>
                <a:chOff x="271" y="3793"/>
                <a:chExt cx="1250" cy="408"/>
              </a:xfrm>
            </p:grpSpPr>
            <p:sp>
              <p:nvSpPr>
                <p:cNvPr id="17416" name="Text Box 8"/>
                <p:cNvSpPr txBox="1">
                  <a:spLocks noChangeArrowheads="1"/>
                </p:cNvSpPr>
                <p:nvPr/>
              </p:nvSpPr>
              <p:spPr bwMode="auto">
                <a:xfrm>
                  <a:off x="593" y="3793"/>
                  <a:ext cx="540"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vi-VN" altLang="en-US" sz="1800" i="1">
                      <a:solidFill>
                        <a:srgbClr val="FF0000"/>
                      </a:solidFill>
                      <a:latin typeface="Arial" panose="020B0604020202020204" pitchFamily="34" charset="0"/>
                    </a:rPr>
                    <a:t>C.Mác</a:t>
                  </a:r>
                </a:p>
                <a:p>
                  <a:pPr>
                    <a:spcBef>
                      <a:spcPct val="0"/>
                    </a:spcBef>
                    <a:buClrTx/>
                    <a:buFontTx/>
                    <a:buNone/>
                  </a:pPr>
                  <a:endParaRPr lang="vi-VN" altLang="en-US" sz="1800" i="1">
                    <a:solidFill>
                      <a:srgbClr val="FF0000"/>
                    </a:solidFill>
                    <a:latin typeface="Arial" panose="020B0604020202020204" pitchFamily="34" charset="0"/>
                  </a:endParaRPr>
                </a:p>
              </p:txBody>
            </p:sp>
            <p:sp>
              <p:nvSpPr>
                <p:cNvPr id="17417" name="Text Box 9"/>
                <p:cNvSpPr txBox="1">
                  <a:spLocks noChangeArrowheads="1"/>
                </p:cNvSpPr>
                <p:nvPr/>
              </p:nvSpPr>
              <p:spPr bwMode="auto">
                <a:xfrm>
                  <a:off x="271" y="4009"/>
                  <a:ext cx="125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en-US" sz="1400">
                      <a:solidFill>
                        <a:srgbClr val="FF0000"/>
                      </a:solidFill>
                      <a:latin typeface="Arial" panose="020B0604020202020204" pitchFamily="34" charset="0"/>
                    </a:rPr>
                    <a:t>(5/5/1818 - 14/3/1883</a:t>
                  </a:r>
                  <a:r>
                    <a:rPr lang="vi-VN" altLang="en-US" sz="1400">
                      <a:solidFill>
                        <a:srgbClr val="FF0000"/>
                      </a:solidFill>
                      <a:latin typeface="Arial" panose="020B0604020202020204" pitchFamily="34" charset="0"/>
                    </a:rPr>
                    <a:t>) </a:t>
                  </a:r>
                </a:p>
              </p:txBody>
            </p:sp>
          </p:grpSp>
          <p:pic>
            <p:nvPicPr>
              <p:cNvPr id="11" name="Picture 5" descr="Karl_Marx"/>
              <p:cNvPicPr>
                <a:picLocks noChangeAspect="1" noChangeArrowheads="1"/>
              </p:cNvPicPr>
              <p:nvPr/>
            </p:nvPicPr>
            <p:blipFill>
              <a:blip r:embed="rId3"/>
              <a:srcRect/>
              <a:stretch>
                <a:fillRect/>
              </a:stretch>
            </p:blipFill>
            <p:spPr bwMode="auto">
              <a:xfrm>
                <a:off x="161" y="1620"/>
                <a:ext cx="1218" cy="1410"/>
              </a:xfrm>
              <a:prstGeom prst="ellipse">
                <a:avLst/>
              </a:prstGeom>
              <a:ln>
                <a:noFill/>
              </a:ln>
              <a:effectLst>
                <a:softEdge rad="112500"/>
              </a:effectLst>
            </p:spPr>
          </p:pic>
        </p:grpSp>
        <p:sp>
          <p:nvSpPr>
            <p:cNvPr id="17413" name="Text Box 11"/>
            <p:cNvSpPr txBox="1">
              <a:spLocks noChangeArrowheads="1"/>
            </p:cNvSpPr>
            <p:nvPr/>
          </p:nvSpPr>
          <p:spPr bwMode="auto">
            <a:xfrm>
              <a:off x="1649" y="1847"/>
              <a:ext cx="3675" cy="3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50000"/>
                </a:spcBef>
                <a:buClrTx/>
                <a:buFontTx/>
                <a:buNone/>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Thành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phần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đình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trí</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thức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bố</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là</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luật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sư</a:t>
              </a:r>
              <a:r>
                <a:rPr lang="en-US" altLang="en-US" sz="2400" b="0" dirty="0">
                  <a:solidFill>
                    <a:srgbClr val="000000"/>
                  </a:solidFill>
                  <a:latin typeface="Times New Roman" panose="02020603050405020304" pitchFamily="18" charset="0"/>
                  <a:cs typeface="Times New Roman" panose="02020603050405020304" pitchFamily="18" charset="0"/>
                </a:rPr>
                <a:t>)</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Sinh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ra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trong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một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đình</a:t>
              </a:r>
              <a:r>
                <a:rPr lang="en-US" altLang="en-US" sz="2400" b="0" dirty="0">
                  <a:solidFill>
                    <a:srgbClr val="000000"/>
                  </a:solidFill>
                  <a:latin typeface="Times New Roman" panose="02020603050405020304" pitchFamily="18" charset="0"/>
                  <a:cs typeface="Times New Roman" panose="02020603050405020304" pitchFamily="18" charset="0"/>
                </a:rPr>
                <a:t> Do </a:t>
              </a:r>
              <a:r>
                <a:rPr lang="en-US" altLang="en-US" sz="2400" b="0" dirty="0" err="1">
                  <a:solidFill>
                    <a:srgbClr val="000000"/>
                  </a:solidFill>
                  <a:latin typeface="Times New Roman" panose="02020603050405020304" pitchFamily="18" charset="0"/>
                  <a:cs typeface="Times New Roman" panose="02020603050405020304" pitchFamily="18" charset="0"/>
                </a:rPr>
                <a:t>Thái</a:t>
              </a:r>
              <a:r>
                <a:rPr lang="en-US" altLang="en-US" sz="2400" b="0" dirty="0">
                  <a:solidFill>
                    <a:srgbClr val="000000"/>
                  </a:solidFill>
                  <a:latin typeface="Times New Roman" panose="02020603050405020304" pitchFamily="18" charset="0"/>
                  <a:cs typeface="Times New Roman" panose="02020603050405020304" pitchFamily="18" charset="0"/>
                </a:rPr>
                <a:t> ở </a:t>
              </a:r>
              <a:r>
                <a:rPr lang="en-US" altLang="en-US" sz="2400" b="0" dirty="0" err="1">
                  <a:solidFill>
                    <a:srgbClr val="000000"/>
                  </a:solidFill>
                  <a:latin typeface="Times New Roman" panose="02020603050405020304" pitchFamily="18" charset="0"/>
                  <a:cs typeface="Times New Roman" panose="02020603050405020304" pitchFamily="18" charset="0"/>
                </a:rPr>
                <a:t>thành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phố</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Tơrevơ</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tỉnh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Ranh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nước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Đức</a:t>
              </a:r>
              <a:r>
                <a:rPr lang="en-US" altLang="en-US" sz="2400" b="0" dirty="0">
                  <a:solidFill>
                    <a:srgbClr val="000000"/>
                  </a:solidFill>
                  <a:latin typeface="Times New Roman" panose="02020603050405020304" pitchFamily="18" charset="0"/>
                  <a:cs typeface="Times New Roman" panose="02020603050405020304" pitchFamily="18" charset="0"/>
                </a:rPr>
                <a:t>.</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17 </a:t>
              </a:r>
              <a:r>
                <a:rPr lang="en-US" altLang="en-US" sz="2400" b="0" dirty="0" err="1">
                  <a:solidFill>
                    <a:srgbClr val="000000"/>
                  </a:solidFill>
                  <a:latin typeface="Times New Roman" panose="02020603050405020304" pitchFamily="18" charset="0"/>
                  <a:cs typeface="Times New Roman" panose="02020603050405020304" pitchFamily="18" charset="0"/>
                </a:rPr>
                <a:t>tuổi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Vào</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Luật</a:t>
              </a:r>
              <a:r>
                <a:rPr lang="en-US" altLang="en-US" sz="2400" b="0" dirty="0">
                  <a:solidFill>
                    <a:srgbClr val="000000"/>
                  </a:solidFill>
                  <a:latin typeface="Times New Roman" panose="02020603050405020304" pitchFamily="18" charset="0"/>
                  <a:cs typeface="Times New Roman" panose="02020603050405020304" pitchFamily="18" charset="0"/>
                </a:rPr>
                <a:t> ở </a:t>
              </a:r>
              <a:r>
                <a:rPr lang="en-US" altLang="en-US" sz="2400" b="0" dirty="0" err="1">
                  <a:solidFill>
                    <a:srgbClr val="000000"/>
                  </a:solidFill>
                  <a:latin typeface="Times New Roman" panose="02020603050405020304" pitchFamily="18" charset="0"/>
                  <a:cs typeface="Times New Roman" panose="02020603050405020304" pitchFamily="18" charset="0"/>
                </a:rPr>
                <a:t>Đại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Born</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Đỗ</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tiến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sỹ</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năm</a:t>
              </a:r>
              <a:r>
                <a:rPr lang="en-US" altLang="en-US" sz="2400" b="0" dirty="0">
                  <a:solidFill>
                    <a:srgbClr val="000000"/>
                  </a:solidFill>
                  <a:latin typeface="Times New Roman" panose="02020603050405020304" pitchFamily="18" charset="0"/>
                  <a:cs typeface="Times New Roman" panose="02020603050405020304" pitchFamily="18" charset="0"/>
                </a:rPr>
                <a:t> 1841 (23 </a:t>
              </a:r>
              <a:r>
                <a:rPr lang="en-US" altLang="en-US" sz="2400" b="0" dirty="0" err="1">
                  <a:solidFill>
                    <a:srgbClr val="000000"/>
                  </a:solidFill>
                  <a:latin typeface="Times New Roman" panose="02020603050405020304" pitchFamily="18" charset="0"/>
                  <a:cs typeface="Times New Roman" panose="02020603050405020304" pitchFamily="18" charset="0"/>
                </a:rPr>
                <a:t>tuổi</a:t>
              </a:r>
              <a:r>
                <a:rPr lang="en-US" altLang="en-US" sz="2400" b="0" dirty="0">
                  <a:solidFill>
                    <a:srgbClr val="000000"/>
                  </a:solidFill>
                  <a:latin typeface="Times New Roman" panose="02020603050405020304" pitchFamily="18" charset="0"/>
                  <a:cs typeface="Times New Roman" panose="02020603050405020304" pitchFamily="18" charset="0"/>
                </a:rPr>
                <a:t>)</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Từ</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qúa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trình</a:t>
              </a:r>
              <a:r>
                <a:rPr lang="en-US" altLang="en-US" sz="2400" b="0" dirty="0">
                  <a:solidFill>
                    <a:srgbClr val="000000"/>
                  </a:solidFill>
                  <a:latin typeface="Times New Roman" panose="02020603050405020304" pitchFamily="18" charset="0"/>
                  <a:cs typeface="Times New Roman" panose="02020603050405020304" pitchFamily="18" charset="0"/>
                </a:rPr>
                <a:t> say </a:t>
              </a:r>
              <a:r>
                <a:rPr lang="en-US" altLang="en-US" sz="2400" b="0" dirty="0" err="1">
                  <a:solidFill>
                    <a:srgbClr val="000000"/>
                  </a:solidFill>
                  <a:latin typeface="Times New Roman" panose="02020603050405020304" pitchFamily="18" charset="0"/>
                  <a:cs typeface="Times New Roman" panose="02020603050405020304" pitchFamily="18" charset="0"/>
                </a:rPr>
                <a:t>mê</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tập</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nghiên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cứu</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khoa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và</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hoạt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động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chính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trị</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xã</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hội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một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cách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tích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cực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ông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đã</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đạt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được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những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thành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qủa</a:t>
              </a:r>
              <a:r>
                <a:rPr lang="en-US" altLang="en-US" sz="2400" b="0" dirty="0">
                  <a:solidFill>
                    <a:srgbClr val="000000"/>
                  </a:solidFill>
                  <a:latin typeface="Times New Roman" panose="02020603050405020304" pitchFamily="18" charset="0"/>
                  <a:cs typeface="Times New Roman" panose="02020603050405020304" pitchFamily="18" charset="0"/>
                </a:rPr>
                <a:t> to </a:t>
              </a:r>
              <a:r>
                <a:rPr lang="en-US" altLang="en-US" sz="2400" b="0" dirty="0" err="1">
                  <a:solidFill>
                    <a:srgbClr val="000000"/>
                  </a:solidFill>
                  <a:latin typeface="Times New Roman" panose="02020603050405020304" pitchFamily="18" charset="0"/>
                  <a:cs typeface="Times New Roman" panose="02020603050405020304" pitchFamily="18" charset="0"/>
                </a:rPr>
                <a:t>lớn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về</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triết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kinh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tế</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chính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trị</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và</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trở</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thành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một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trong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những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lãnh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tụ</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của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phong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trào</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quốc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tế</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cộng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r>
                <a:rPr lang="en-US" altLang="en-US" sz="2400" b="0" dirty="0">
                  <a:solidFill>
                    <a:srgbClr val="000000"/>
                  </a:solidFill>
                  <a:latin typeface="Times New Roman" panose="02020603050405020304" pitchFamily="18" charset="0"/>
                  <a:cs typeface="Times New Roman" panose="02020603050405020304" pitchFamily="18" charset="0"/>
                </a:rPr>
                <a:t>.</a:t>
              </a:r>
            </a:p>
          </p:txBody>
        </p:sp>
      </p:grpSp>
    </p:spTree>
    <p:extLst>
      <p:ext uri="{BB962C8B-B14F-4D97-AF65-F5344CB8AC3E}">
        <p14:creationId xmlns:p14="http://schemas.microsoft.com/office/powerpoint/2010/main" val="136459442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amond(in)">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4"/>
          <p:cNvGrpSpPr>
            <a:grpSpLocks/>
          </p:cNvGrpSpPr>
          <p:nvPr/>
        </p:nvGrpSpPr>
        <p:grpSpPr bwMode="auto">
          <a:xfrm>
            <a:off x="335201" y="457200"/>
            <a:ext cx="4171714" cy="4337050"/>
            <a:chOff x="137" y="1389"/>
            <a:chExt cx="1879" cy="2732"/>
          </a:xfrm>
        </p:grpSpPr>
        <p:sp>
          <p:nvSpPr>
            <p:cNvPr id="19461" name="Text Box 5"/>
            <p:cNvSpPr txBox="1">
              <a:spLocks noChangeArrowheads="1"/>
            </p:cNvSpPr>
            <p:nvPr/>
          </p:nvSpPr>
          <p:spPr bwMode="auto">
            <a:xfrm>
              <a:off x="502" y="3698"/>
              <a:ext cx="96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vi-VN" altLang="en-US" sz="1800" i="1" dirty="0">
                  <a:solidFill>
                    <a:srgbClr val="FF0000"/>
                  </a:solidFill>
                  <a:latin typeface="Arial" panose="020B0604020202020204" pitchFamily="34" charset="0"/>
                </a:rPr>
                <a:t>Ph.Ăngghen</a:t>
              </a:r>
            </a:p>
          </p:txBody>
        </p:sp>
        <p:sp>
          <p:nvSpPr>
            <p:cNvPr id="19462" name="Text Box 6"/>
            <p:cNvSpPr txBox="1">
              <a:spLocks noChangeArrowheads="1"/>
            </p:cNvSpPr>
            <p:nvPr/>
          </p:nvSpPr>
          <p:spPr bwMode="auto">
            <a:xfrm>
              <a:off x="340" y="3929"/>
              <a:ext cx="131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en-US" sz="1400">
                  <a:solidFill>
                    <a:srgbClr val="FF0000"/>
                  </a:solidFill>
                  <a:latin typeface="Arial" panose="020B0604020202020204" pitchFamily="34" charset="0"/>
                </a:rPr>
                <a:t>(28/11/1820 - 5/8/1895)</a:t>
              </a:r>
              <a:r>
                <a:rPr lang="vi-VN" altLang="en-US" sz="1400">
                  <a:solidFill>
                    <a:srgbClr val="FF0000"/>
                  </a:solidFill>
                  <a:latin typeface="Arial" panose="020B0604020202020204" pitchFamily="34" charset="0"/>
                </a:rPr>
                <a:t> </a:t>
              </a:r>
            </a:p>
          </p:txBody>
        </p:sp>
        <p:pic>
          <p:nvPicPr>
            <p:cNvPr id="12" name="Picture 11" descr="Friedich Engels.jpg"/>
            <p:cNvPicPr>
              <a:picLocks noChangeAspect="1"/>
            </p:cNvPicPr>
            <p:nvPr/>
          </p:nvPicPr>
          <p:blipFill>
            <a:blip r:embed="rId3"/>
            <a:stretch>
              <a:fillRect/>
            </a:stretch>
          </p:blipFill>
          <p:spPr>
            <a:xfrm>
              <a:off x="140" y="1394"/>
              <a:ext cx="1872" cy="2279"/>
            </a:xfrm>
            <a:prstGeom prst="ellipse">
              <a:avLst/>
            </a:prstGeom>
            <a:ln>
              <a:noFill/>
            </a:ln>
            <a:effectLst>
              <a:softEdge rad="112500"/>
            </a:effectLst>
          </p:spPr>
        </p:pic>
      </p:grpSp>
      <p:sp>
        <p:nvSpPr>
          <p:cNvPr id="19459" name="Text Box 8"/>
          <p:cNvSpPr txBox="1">
            <a:spLocks noChangeArrowheads="1"/>
          </p:cNvSpPr>
          <p:nvPr/>
        </p:nvSpPr>
        <p:spPr bwMode="auto">
          <a:xfrm>
            <a:off x="4872039" y="2708276"/>
            <a:ext cx="54006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ClrTx/>
              <a:buFontTx/>
              <a:buNone/>
            </a:pPr>
            <a:endParaRPr lang="en-US" altLang="en-US" sz="1800" b="0">
              <a:latin typeface="Arial" panose="020B0604020202020204" pitchFamily="34" charset="0"/>
            </a:endParaRPr>
          </a:p>
        </p:txBody>
      </p:sp>
      <p:sp>
        <p:nvSpPr>
          <p:cNvPr id="119817" name="Text Box 9"/>
          <p:cNvSpPr txBox="1">
            <a:spLocks noChangeArrowheads="1"/>
          </p:cNvSpPr>
          <p:nvPr/>
        </p:nvSpPr>
        <p:spPr bwMode="auto">
          <a:xfrm>
            <a:off x="4419601" y="996950"/>
            <a:ext cx="7509209" cy="433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wrap="squar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50000"/>
              </a:spcBef>
              <a:buClrTx/>
              <a:buFontTx/>
              <a:buChar char="-"/>
            </a:pPr>
            <a:r>
              <a:rPr lang="en-US" altLang="en-US" sz="2400" dirty="0">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Thành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phần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đình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Tiểu</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tư</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endParaRPr lang="en-US" altLang="en-US" sz="2400" b="0" dirty="0">
              <a:solidFill>
                <a:srgbClr val="000000"/>
              </a:solidFill>
              <a:latin typeface="Times New Roman" panose="02020603050405020304" pitchFamily="18" charset="0"/>
              <a:cs typeface="Times New Roman" panose="02020603050405020304" pitchFamily="18" charset="0"/>
            </a:endParaRP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Nơi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sinh</a:t>
            </a:r>
            <a:r>
              <a:rPr lang="en-US" altLang="en-US" sz="2400" b="0" dirty="0">
                <a:solidFill>
                  <a:srgbClr val="000000"/>
                </a:solidFill>
                <a:latin typeface="Times New Roman" panose="02020603050405020304" pitchFamily="18" charset="0"/>
                <a:cs typeface="Times New Roman" panose="02020603050405020304" pitchFamily="18" charset="0"/>
              </a:rPr>
              <a:t>: Barmen, Rhine Province (</a:t>
            </a:r>
            <a:r>
              <a:rPr lang="en-US" altLang="en-US" sz="2400" b="0" dirty="0" err="1">
                <a:solidFill>
                  <a:srgbClr val="000000"/>
                </a:solidFill>
                <a:latin typeface="Times New Roman" panose="02020603050405020304" pitchFamily="18" charset="0"/>
                <a:cs typeface="Times New Roman" panose="02020603050405020304" pitchFamily="18" charset="0"/>
              </a:rPr>
              <a:t>vương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quốc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Phổ</a:t>
            </a:r>
            <a:r>
              <a:rPr lang="en-US" altLang="en-US" sz="2400" b="0" dirty="0">
                <a:solidFill>
                  <a:srgbClr val="000000"/>
                </a:solidFill>
                <a:latin typeface="Times New Roman" panose="02020603050405020304" pitchFamily="18" charset="0"/>
                <a:cs typeface="Times New Roman" panose="02020603050405020304" pitchFamily="18" charset="0"/>
              </a:rPr>
              <a:t>)</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Cùng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với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C.Mác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sáng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lập</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ra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thuyết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mácxít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lý</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luận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chủ</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nghĩa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cộng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khoa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triết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về</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chủ</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nghĩa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cộng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khoa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triết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về</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chủ</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nghĩa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duy</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vật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biện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chứng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và</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chủ</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nghĩa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duy</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vật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lịch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sử</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Là</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người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thầy</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vĩ</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đại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của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cấp</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vô</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r>
              <a:rPr lang="en-US" altLang="en-US" sz="2400" b="0" dirty="0">
                <a:solidFill>
                  <a:srgbClr val="000000"/>
                </a:solidFill>
                <a:latin typeface="Times New Roman" panose="02020603050405020304" pitchFamily="18" charset="0"/>
                <a:cs typeface="Times New Roman" panose="02020603050405020304" pitchFamily="18" charset="0"/>
              </a:rPr>
              <a:t>.</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Các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tác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phẩm</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tiêu</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biểu</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Tình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cảnh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cấp</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công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nhân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Anh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đình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thần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thánh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Tuyên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ngôn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của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Đảng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Cộng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Đồng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tác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giả</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với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C.Mác</a:t>
            </a:r>
            <a:r>
              <a:rPr lang="en-US" altLang="en-US" sz="2400" b="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644466799"/>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19817"/>
                                        </p:tgtEl>
                                        <p:attrNameLst>
                                          <p:attrName>style.visibility</p:attrName>
                                        </p:attrNameLst>
                                      </p:cBhvr>
                                      <p:to>
                                        <p:strVal val="visible"/>
                                      </p:to>
                                    </p:set>
                                    <p:animEffect transition="in" filter="checkerboard(across)">
                                      <p:cBhvr>
                                        <p:cTn id="12" dur="500"/>
                                        <p:tgtEl>
                                          <p:spTgt spid="1198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695325" y="1700760"/>
            <a:ext cx="8497105" cy="115216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r>
              <a:rPr lang="en-US" altLang="en-US" sz="2400" dirty="0" err="1">
                <a:latin typeface="Times New Roman" panose="02020603050405020304" pitchFamily="18" charset="0"/>
                <a:cs typeface="Times New Roman" panose="02020603050405020304" pitchFamily="18" charset="0"/>
              </a:rPr>
              <a:t>G</a:t>
            </a:r>
            <a:r>
              <a:rPr lang="en-US" altLang="en-US" sz="2400" dirty="0" err="1" smtClean="0">
                <a:latin typeface="Times New Roman" panose="02020603050405020304" pitchFamily="18" charset="0"/>
                <a:cs typeface="Times New Roman" panose="02020603050405020304" pitchFamily="18" charset="0"/>
              </a:rPr>
              <a:t>iai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đoạn</a:t>
            </a:r>
            <a:r>
              <a:rPr lang="en-US" altLang="en-US" sz="2400" dirty="0" smtClean="0">
                <a:latin typeface="Times New Roman" panose="02020603050405020304" pitchFamily="18" charset="0"/>
                <a:cs typeface="Times New Roman" panose="02020603050405020304" pitchFamily="18" charset="0"/>
              </a:rPr>
              <a:t> C. </a:t>
            </a:r>
            <a:r>
              <a:rPr lang="en-US" altLang="en-US" sz="2400" dirty="0" err="1" smtClean="0">
                <a:latin typeface="Times New Roman" panose="02020603050405020304" pitchFamily="18" charset="0"/>
                <a:cs typeface="Times New Roman" panose="02020603050405020304" pitchFamily="18" charset="0"/>
              </a:rPr>
              <a:t>Mác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và</a:t>
            </a:r>
            <a:r>
              <a:rPr lang="en-US" altLang="en-US" sz="2400" dirty="0" smtClean="0">
                <a:latin typeface="Times New Roman" panose="02020603050405020304" pitchFamily="18" charset="0"/>
                <a:cs typeface="Times New Roman" panose="02020603050405020304" pitchFamily="18" charset="0"/>
              </a:rPr>
              <a:t> Ph. </a:t>
            </a:r>
            <a:r>
              <a:rPr lang="en-US" altLang="en-US" sz="2400" dirty="0" err="1" smtClean="0">
                <a:latin typeface="Times New Roman" panose="02020603050405020304" pitchFamily="18" charset="0"/>
                <a:cs typeface="Times New Roman" panose="02020603050405020304" pitchFamily="18" charset="0"/>
              </a:rPr>
              <a:t>Ăngghen</a:t>
            </a:r>
            <a:r>
              <a:rPr lang="en-US" altLang="en-US" sz="2400" dirty="0" smtClean="0">
                <a:latin typeface="Times New Roman" panose="02020603050405020304" pitchFamily="18" charset="0"/>
                <a:cs typeface="Times New Roman" panose="02020603050405020304" pitchFamily="18" charset="0"/>
              </a:rPr>
              <a:t> ( 1948 – 1895)</a:t>
            </a:r>
            <a:br>
              <a:rPr lang="en-US" altLang="en-US" sz="2400" dirty="0" smtClean="0">
                <a:latin typeface="Times New Roman" panose="02020603050405020304" pitchFamily="18" charset="0"/>
                <a:cs typeface="Times New Roman" panose="02020603050405020304" pitchFamily="18" charset="0"/>
              </a:rPr>
            </a:br>
            <a:endParaRPr lang="en-US" altLang="en-US" sz="2400" u="sng" dirty="0" smtClean="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34963" y="331788"/>
            <a:ext cx="11449050" cy="1081087"/>
          </a:xfrm>
          <a:ln w="28575">
            <a:solidFill>
              <a:srgbClr val="FF0000"/>
            </a:solidFill>
          </a:ln>
        </p:spPr>
        <p:txBody>
          <a:bodyPr>
            <a:normAutofit/>
          </a:bodyPr>
          <a:lstStyle/>
          <a:p>
            <a:pPr marL="0" indent="0">
              <a:buFontTx/>
              <a:buNone/>
              <a:defRPr/>
            </a:pPr>
            <a:r>
              <a:rPr lang="nl-NL" sz="2600" b="1" dirty="0" smtClean="0">
                <a:solidFill>
                  <a:srgbClr val="0000FF"/>
                </a:solidFill>
                <a:latin typeface="Times New Roman" panose="02020603050405020304" pitchFamily="18" charset="0"/>
                <a:cs typeface="Times New Roman" panose="02020603050405020304" pitchFamily="18" charset="0"/>
              </a:rPr>
              <a:t>I</a:t>
            </a:r>
            <a:r>
              <a:rPr lang="nl-NL" sz="2800" b="1" dirty="0" smtClean="0">
                <a:solidFill>
                  <a:srgbClr val="0000FF"/>
                </a:solidFill>
                <a:latin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cs typeface="Times New Roman" panose="02020603050405020304" pitchFamily="18" charset="0"/>
              </a:rPr>
              <a:t>Khái</a:t>
            </a:r>
            <a:r>
              <a:rPr lang="en-US" sz="2800" b="1" dirty="0" smtClean="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niệm</a:t>
            </a:r>
            <a:r>
              <a:rPr lang="en-US" sz="2800" b="1" dirty="0">
                <a:solidFill>
                  <a:srgbClr val="0000FF"/>
                </a:solidFill>
                <a:latin typeface="Times New Roman" panose="02020603050405020304" pitchFamily="18" charset="0"/>
                <a:cs typeface="Times New Roman" panose="02020603050405020304" pitchFamily="18" charset="0"/>
              </a:rPr>
              <a:t> c</a:t>
            </a:r>
            <a:r>
              <a:rPr lang="vi-VN" sz="2800" b="1" dirty="0">
                <a:solidFill>
                  <a:srgbClr val="0000FF"/>
                </a:solidFill>
                <a:latin typeface="Times New Roman" panose="02020603050405020304" pitchFamily="18" charset="0"/>
                <a:cs typeface="Times New Roman" panose="02020603050405020304" pitchFamily="18" charset="0"/>
              </a:rPr>
              <a:t>hủ nghĩa Mác – Lênin </a:t>
            </a:r>
            <a:endParaRPr lang="en-US" sz="2800" b="1"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sz="2600" b="1" dirty="0" smtClean="0">
                <a:latin typeface="Times New Roman" panose="02020603050405020304" pitchFamily="18" charset="0"/>
                <a:cs typeface="Times New Roman" panose="02020603050405020304" pitchFamily="18" charset="0"/>
              </a:rPr>
              <a:t>2/ </a:t>
            </a:r>
            <a:r>
              <a:rPr lang="en-US" sz="2600" b="1" dirty="0" err="1" smtClean="0">
                <a:latin typeface="Times New Roman" panose="02020603050405020304" pitchFamily="18" charset="0"/>
                <a:cs typeface="Times New Roman" panose="02020603050405020304" pitchFamily="18" charset="0"/>
              </a:rPr>
              <a:t>Các</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giai</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đoạn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phát</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triển</a:t>
            </a:r>
            <a:endParaRPr lang="en-US"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5229464"/>
      </p:ext>
    </p:extLst>
  </p:cSld>
  <p:clrMapOvr>
    <a:masterClrMapping/>
  </p:clrMapOvr>
  <p:transition spd="slow">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a:defRPr/>
            </a:pPr>
            <a:r>
              <a:rPr lang="en-US" smtClean="0"/>
              <a:t>www.themegallery.com</a:t>
            </a:r>
            <a:endParaRPr lang="en-US"/>
          </a:p>
        </p:txBody>
      </p:sp>
      <p:pic>
        <p:nvPicPr>
          <p:cNvPr id="36868" name="Picture 2" descr="Kỷ niệm 150 năm Ngày sinh V.I.Lênin (22/4/1870- 22/4/2020): Lãnh tụ vĩ đại  của cách mạng vô sản thế giới - daithachthat.gov.v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35200" y="846138"/>
            <a:ext cx="3528492" cy="2736850"/>
          </a:xfrm>
          <a:noFill/>
        </p:spPr>
      </p:pic>
      <p:sp>
        <p:nvSpPr>
          <p:cNvPr id="5" name="TextBox 4"/>
          <p:cNvSpPr txBox="1"/>
          <p:nvPr/>
        </p:nvSpPr>
        <p:spPr>
          <a:xfrm>
            <a:off x="4165600" y="980660"/>
            <a:ext cx="7259140" cy="3323987"/>
          </a:xfrm>
          <a:prstGeom prst="rect">
            <a:avLst/>
          </a:prstGeom>
          <a:noFill/>
        </p:spPr>
        <p:txBody>
          <a:bodyPr wrap="square">
            <a:spAutoFit/>
          </a:bodyPr>
          <a:lstStyle/>
          <a:p>
            <a:pPr algn="just">
              <a:defRPr/>
            </a:pPr>
            <a:r>
              <a:rPr lang="en-US" b="1" dirty="0"/>
              <a:t>	</a:t>
            </a:r>
            <a:r>
              <a:rPr lang="en-US" sz="2400" dirty="0">
                <a:solidFill>
                  <a:srgbClr val="0000FF"/>
                </a:solidFill>
                <a:latin typeface="Times New Roman" panose="02020603050405020304" pitchFamily="18" charset="0"/>
                <a:cs typeface="Times New Roman" panose="02020603050405020304" pitchFamily="18" charset="0"/>
              </a:rPr>
              <a:t>V.I. </a:t>
            </a:r>
            <a:r>
              <a:rPr lang="en-US" sz="2400" dirty="0" err="1">
                <a:solidFill>
                  <a:srgbClr val="0000FF"/>
                </a:solidFill>
                <a:latin typeface="Times New Roman" panose="02020603050405020304" pitchFamily="18" charset="0"/>
                <a:cs typeface="Times New Roman" panose="02020603050405020304" pitchFamily="18" charset="0"/>
              </a:rPr>
              <a:t>Lênin</a:t>
            </a:r>
            <a:r>
              <a:rPr lang="en-US" sz="2400" dirty="0">
                <a:solidFill>
                  <a:srgbClr val="0000FF"/>
                </a:solidFill>
                <a:latin typeface="Times New Roman" panose="02020603050405020304" pitchFamily="18" charset="0"/>
                <a:cs typeface="Times New Roman" panose="02020603050405020304" pitchFamily="18" charset="0"/>
              </a:rPr>
              <a:t> (22/4/1870 - 1924)</a:t>
            </a:r>
          </a:p>
          <a:p>
            <a:pPr marL="285750" indent="-285750" algn="just">
              <a:buFontTx/>
              <a:buChar char="-"/>
              <a:defRPr/>
            </a:pPr>
            <a:r>
              <a:rPr lang="en-US" sz="2400" dirty="0" err="1">
                <a:solidFill>
                  <a:srgbClr val="000000"/>
                </a:solidFill>
                <a:latin typeface="Times New Roman" panose="02020603050405020304" pitchFamily="18" charset="0"/>
                <a:cs typeface="Times New Roman" panose="02020603050405020304" pitchFamily="18" charset="0"/>
              </a:rPr>
              <a:t>Nhà</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tư</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tưởng</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vĩ</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đại</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lãnh</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tụ</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thiên</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tài</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của</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giai</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cấp</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công</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nhân</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nhân</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dân</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lao</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động</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và</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các</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dân</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tộc</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bị</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áp</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bức</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trên</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toàn</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thế</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giới</a:t>
            </a:r>
            <a:endParaRPr lang="en-US" sz="2400" dirty="0">
              <a:solidFill>
                <a:srgbClr val="000000"/>
              </a:solidFill>
              <a:latin typeface="Times New Roman" panose="02020603050405020304" pitchFamily="18" charset="0"/>
              <a:cs typeface="Times New Roman" panose="02020603050405020304" pitchFamily="18" charset="0"/>
            </a:endParaRPr>
          </a:p>
          <a:p>
            <a:pPr marL="285750" indent="-285750" algn="just">
              <a:buFontTx/>
              <a:buChar char="-"/>
              <a:defRPr/>
            </a:pP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Người</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kế</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tục</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xuất</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sắc</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sự</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nghiệp</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giải</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phóng</a:t>
            </a:r>
            <a:r>
              <a:rPr lang="en-US" sz="2400" dirty="0">
                <a:solidFill>
                  <a:srgbClr val="000000"/>
                </a:solidFill>
                <a:latin typeface="Times New Roman" panose="02020603050405020304" pitchFamily="18" charset="0"/>
                <a:cs typeface="Times New Roman" panose="02020603050405020304" pitchFamily="18" charset="0"/>
              </a:rPr>
              <a:t> con </a:t>
            </a:r>
            <a:r>
              <a:rPr lang="en-US" sz="2400" dirty="0" err="1">
                <a:solidFill>
                  <a:srgbClr val="000000"/>
                </a:solidFill>
                <a:latin typeface="Times New Roman" panose="02020603050405020304" pitchFamily="18" charset="0"/>
                <a:cs typeface="Times New Roman" panose="02020603050405020304" pitchFamily="18" charset="0"/>
              </a:rPr>
              <a:t>người</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của</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C.Mác</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Ph.Ăng</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ghen</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người</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lãnh</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đạo</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thành</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công</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Cách</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mạng</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Tháng</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Mười</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Nga</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vĩ</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đại</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mở</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ra</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thời</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đại</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mới</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của</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nhân</a:t>
            </a:r>
            <a:r>
              <a:rPr lang="en-US" sz="2400" dirty="0">
                <a:solidFill>
                  <a:srgbClr val="000000"/>
                </a:solidFill>
                <a:latin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cs typeface="Times New Roman" panose="02020603050405020304" pitchFamily="18" charset="0"/>
              </a:rPr>
              <a:t>loại</a:t>
            </a:r>
            <a:r>
              <a:rPr lang="en-US" sz="2400" dirty="0">
                <a:solidFill>
                  <a:srgbClr val="000000"/>
                </a:solidFill>
                <a:latin typeface="Times New Roman" panose="02020603050405020304" pitchFamily="18" charset="0"/>
                <a:cs typeface="Times New Roman" panose="02020603050405020304" pitchFamily="18" charset="0"/>
              </a:rPr>
              <a:t> .</a:t>
            </a:r>
          </a:p>
          <a:p>
            <a:pPr>
              <a:defRPr/>
            </a:pPr>
            <a:endParaRPr lang="en-US" dirty="0"/>
          </a:p>
        </p:txBody>
      </p:sp>
    </p:spTree>
    <p:extLst>
      <p:ext uri="{BB962C8B-B14F-4D97-AF65-F5344CB8AC3E}">
        <p14:creationId xmlns:p14="http://schemas.microsoft.com/office/powerpoint/2010/main" val="1704946345"/>
      </p:ext>
    </p:extLst>
  </p:cSld>
  <p:clrMapOvr>
    <a:masterClrMapping/>
  </p:clrMapOvr>
  <p:transition>
    <p:wedg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695325" y="1700760"/>
            <a:ext cx="8497105" cy="115216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r>
              <a:rPr lang="en-US" altLang="en-US" sz="2400" dirty="0" err="1">
                <a:latin typeface="Times New Roman" panose="02020603050405020304" pitchFamily="18" charset="0"/>
                <a:cs typeface="Times New Roman" panose="02020603050405020304" pitchFamily="18" charset="0"/>
              </a:rPr>
              <a:t>G</a:t>
            </a:r>
            <a:r>
              <a:rPr lang="en-US" altLang="en-US" sz="2400" dirty="0" err="1" smtClean="0">
                <a:latin typeface="Times New Roman" panose="02020603050405020304" pitchFamily="18" charset="0"/>
                <a:cs typeface="Times New Roman" panose="02020603050405020304" pitchFamily="18" charset="0"/>
              </a:rPr>
              <a:t>iai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đoạn</a:t>
            </a:r>
            <a:r>
              <a:rPr lang="en-US" altLang="en-US" sz="2400" dirty="0" smtClean="0">
                <a:latin typeface="Times New Roman" panose="02020603050405020304" pitchFamily="18" charset="0"/>
                <a:cs typeface="Times New Roman" panose="02020603050405020304" pitchFamily="18" charset="0"/>
              </a:rPr>
              <a:t> C. </a:t>
            </a:r>
            <a:r>
              <a:rPr lang="en-US" altLang="en-US" sz="2400" dirty="0" err="1" smtClean="0">
                <a:latin typeface="Times New Roman" panose="02020603050405020304" pitchFamily="18" charset="0"/>
                <a:cs typeface="Times New Roman" panose="02020603050405020304" pitchFamily="18" charset="0"/>
              </a:rPr>
              <a:t>Mác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và</a:t>
            </a:r>
            <a:r>
              <a:rPr lang="en-US" altLang="en-US" sz="2400" dirty="0" smtClean="0">
                <a:latin typeface="Times New Roman" panose="02020603050405020304" pitchFamily="18" charset="0"/>
                <a:cs typeface="Times New Roman" panose="02020603050405020304" pitchFamily="18" charset="0"/>
              </a:rPr>
              <a:t> Ph. </a:t>
            </a:r>
            <a:r>
              <a:rPr lang="en-US" altLang="en-US" sz="2400" dirty="0" err="1" smtClean="0">
                <a:latin typeface="Times New Roman" panose="02020603050405020304" pitchFamily="18" charset="0"/>
                <a:cs typeface="Times New Roman" panose="02020603050405020304" pitchFamily="18" charset="0"/>
              </a:rPr>
              <a:t>Ăngghen</a:t>
            </a:r>
            <a:r>
              <a:rPr lang="en-US" altLang="en-US" sz="2400" dirty="0" smtClean="0">
                <a:latin typeface="Times New Roman" panose="02020603050405020304" pitchFamily="18" charset="0"/>
                <a:cs typeface="Times New Roman" panose="02020603050405020304" pitchFamily="18" charset="0"/>
              </a:rPr>
              <a:t> ( 1948 – 1895)</a:t>
            </a:r>
            <a:br>
              <a:rPr lang="en-US" altLang="en-US" sz="2400" dirty="0" smtClean="0">
                <a:latin typeface="Times New Roman" panose="02020603050405020304" pitchFamily="18" charset="0"/>
                <a:cs typeface="Times New Roman" panose="02020603050405020304" pitchFamily="18" charset="0"/>
              </a:rPr>
            </a:br>
            <a:endParaRPr lang="en-US" altLang="en-US" sz="2400" u="sng" dirty="0" smtClean="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34963" y="331788"/>
            <a:ext cx="11449050" cy="1081087"/>
          </a:xfrm>
          <a:ln w="28575">
            <a:solidFill>
              <a:srgbClr val="FF0000"/>
            </a:solidFill>
          </a:ln>
        </p:spPr>
        <p:txBody>
          <a:bodyPr>
            <a:normAutofit/>
          </a:bodyPr>
          <a:lstStyle/>
          <a:p>
            <a:pPr marL="0" indent="0">
              <a:buFontTx/>
              <a:buNone/>
              <a:defRPr/>
            </a:pPr>
            <a:r>
              <a:rPr lang="nl-NL" sz="2600" b="1" dirty="0" smtClean="0">
                <a:solidFill>
                  <a:srgbClr val="0000FF"/>
                </a:solidFill>
                <a:latin typeface="Times New Roman" panose="02020603050405020304" pitchFamily="18" charset="0"/>
                <a:cs typeface="Times New Roman" panose="02020603050405020304" pitchFamily="18" charset="0"/>
              </a:rPr>
              <a:t>I</a:t>
            </a:r>
            <a:r>
              <a:rPr lang="nl-NL" sz="2800" b="1" dirty="0" smtClean="0">
                <a:solidFill>
                  <a:srgbClr val="0000FF"/>
                </a:solidFill>
                <a:latin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cs typeface="Times New Roman" panose="02020603050405020304" pitchFamily="18" charset="0"/>
              </a:rPr>
              <a:t>Khái</a:t>
            </a:r>
            <a:r>
              <a:rPr lang="en-US" sz="2800" b="1" dirty="0" smtClean="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niệm</a:t>
            </a:r>
            <a:r>
              <a:rPr lang="en-US" sz="2800" b="1" dirty="0">
                <a:solidFill>
                  <a:srgbClr val="0000FF"/>
                </a:solidFill>
                <a:latin typeface="Times New Roman" panose="02020603050405020304" pitchFamily="18" charset="0"/>
                <a:cs typeface="Times New Roman" panose="02020603050405020304" pitchFamily="18" charset="0"/>
              </a:rPr>
              <a:t> c</a:t>
            </a:r>
            <a:r>
              <a:rPr lang="vi-VN" sz="2800" b="1" dirty="0">
                <a:solidFill>
                  <a:srgbClr val="0000FF"/>
                </a:solidFill>
                <a:latin typeface="Times New Roman" panose="02020603050405020304" pitchFamily="18" charset="0"/>
                <a:cs typeface="Times New Roman" panose="02020603050405020304" pitchFamily="18" charset="0"/>
              </a:rPr>
              <a:t>hủ nghĩa Mác – Lênin </a:t>
            </a:r>
            <a:endParaRPr lang="en-US" sz="2800" b="1"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sz="2600" b="1" dirty="0" smtClean="0">
                <a:latin typeface="Times New Roman" panose="02020603050405020304" pitchFamily="18" charset="0"/>
                <a:cs typeface="Times New Roman" panose="02020603050405020304" pitchFamily="18" charset="0"/>
              </a:rPr>
              <a:t>2/ </a:t>
            </a:r>
            <a:r>
              <a:rPr lang="en-US" sz="2600" b="1" dirty="0" err="1" smtClean="0">
                <a:latin typeface="Times New Roman" panose="02020603050405020304" pitchFamily="18" charset="0"/>
                <a:cs typeface="Times New Roman" panose="02020603050405020304" pitchFamily="18" charset="0"/>
              </a:rPr>
              <a:t>Các</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giai</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đoạn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phát</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triển</a:t>
            </a:r>
            <a:endParaRPr lang="en-US" sz="2600" b="1" dirty="0">
              <a:latin typeface="Times New Roman" panose="02020603050405020304" pitchFamily="18" charset="0"/>
              <a:cs typeface="Times New Roman" panose="02020603050405020304" pitchFamily="18" charset="0"/>
            </a:endParaRPr>
          </a:p>
        </p:txBody>
      </p:sp>
      <p:sp>
        <p:nvSpPr>
          <p:cNvPr id="6" name="Title 1"/>
          <p:cNvSpPr txBox="1">
            <a:spLocks/>
          </p:cNvSpPr>
          <p:nvPr/>
        </p:nvSpPr>
        <p:spPr>
          <a:xfrm>
            <a:off x="695250" y="3645030"/>
            <a:ext cx="8497105" cy="1008140"/>
          </a:xfrm>
          <a:prstGeom prst="rect">
            <a:avLst/>
          </a:prstGeom>
          <a:noFill/>
          <a:ln w="28575">
            <a:solidFill>
              <a:schemeClr val="tx1"/>
            </a:solidFill>
            <a:miter lim="800000"/>
            <a:headEnd/>
            <a:tailEnd/>
          </a:ln>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algn="l"/>
            <a:r>
              <a:rPr lang="en-US" altLang="en-US" sz="2400" kern="0" dirty="0" smtClean="0">
                <a:latin typeface="Times New Roman" panose="02020603050405020304" pitchFamily="18" charset="0"/>
                <a:cs typeface="Times New Roman" panose="02020603050405020304" pitchFamily="18" charset="0"/>
              </a:rPr>
              <a:t/>
            </a:r>
            <a:br>
              <a:rPr lang="en-US" altLang="en-US" sz="2400" kern="0" dirty="0" smtClean="0">
                <a:latin typeface="Times New Roman" panose="02020603050405020304" pitchFamily="18" charset="0"/>
                <a:cs typeface="Times New Roman" panose="02020603050405020304" pitchFamily="18" charset="0"/>
              </a:rPr>
            </a:br>
            <a:r>
              <a:rPr lang="en-US" altLang="en-US" sz="2400" kern="0" dirty="0" err="1" smtClean="0">
                <a:latin typeface="Times New Roman" panose="02020603050405020304" pitchFamily="18" charset="0"/>
                <a:cs typeface="Times New Roman" panose="02020603050405020304" pitchFamily="18" charset="0"/>
              </a:rPr>
              <a:t>V.I.Lênin</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phát</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triển</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chủ</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nghĩa</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Mác</a:t>
            </a:r>
            <a:r>
              <a:rPr lang="en-US" altLang="en-US" sz="2400" kern="0" dirty="0" smtClean="0">
                <a:latin typeface="Times New Roman" panose="02020603050405020304" pitchFamily="18" charset="0"/>
                <a:cs typeface="Times New Roman" panose="02020603050405020304" pitchFamily="18" charset="0"/>
              </a:rPr>
              <a:t> ( 1895 – 1924)</a:t>
            </a:r>
          </a:p>
          <a:p>
            <a:pPr algn="l"/>
            <a:endParaRPr lang="en-US" altLang="en-US" sz="2400" u="sng" kern="0" dirty="0" smtClean="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95250" y="5013220"/>
            <a:ext cx="8497105" cy="1008140"/>
          </a:xfrm>
          <a:prstGeom prst="rect">
            <a:avLst/>
          </a:prstGeom>
          <a:noFill/>
          <a:ln w="28575">
            <a:solidFill>
              <a:schemeClr val="tx1"/>
            </a:solidFill>
            <a:miter lim="800000"/>
            <a:headEnd/>
            <a:tailEnd/>
          </a:ln>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algn="l"/>
            <a:r>
              <a:rPr lang="en-US" altLang="en-US" sz="2400" kern="0" dirty="0" smtClean="0">
                <a:latin typeface="Times New Roman" panose="02020603050405020304" pitchFamily="18" charset="0"/>
                <a:cs typeface="Times New Roman" panose="02020603050405020304" pitchFamily="18" charset="0"/>
              </a:rPr>
              <a:t/>
            </a:r>
            <a:br>
              <a:rPr lang="en-US" altLang="en-US" sz="2400" kern="0" dirty="0" smtClean="0">
                <a:latin typeface="Times New Roman" panose="02020603050405020304" pitchFamily="18" charset="0"/>
                <a:cs typeface="Times New Roman" panose="02020603050405020304" pitchFamily="18" charset="0"/>
              </a:rPr>
            </a:br>
            <a:r>
              <a:rPr lang="en-US" altLang="en-US" sz="2400" kern="0" dirty="0" err="1" smtClean="0">
                <a:latin typeface="Times New Roman" panose="02020603050405020304" pitchFamily="18" charset="0"/>
                <a:cs typeface="Times New Roman" panose="02020603050405020304" pitchFamily="18" charset="0"/>
              </a:rPr>
              <a:t>Chủ</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nghĩa</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Mác</a:t>
            </a:r>
            <a:r>
              <a:rPr lang="en-US" altLang="en-US" sz="2400" kern="0" dirty="0" smtClean="0">
                <a:latin typeface="Times New Roman" panose="02020603050405020304" pitchFamily="18" charset="0"/>
                <a:cs typeface="Times New Roman" panose="02020603050405020304" pitchFamily="18" charset="0"/>
              </a:rPr>
              <a:t> – </a:t>
            </a:r>
            <a:r>
              <a:rPr lang="en-US" altLang="en-US" sz="2400" kern="0" dirty="0" err="1" smtClean="0">
                <a:latin typeface="Times New Roman" panose="02020603050405020304" pitchFamily="18" charset="0"/>
                <a:cs typeface="Times New Roman" panose="02020603050405020304" pitchFamily="18" charset="0"/>
              </a:rPr>
              <a:t>Lênin</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từ</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năm</a:t>
            </a:r>
            <a:r>
              <a:rPr lang="en-US" altLang="en-US" sz="2400" kern="0" dirty="0" smtClean="0">
                <a:latin typeface="Times New Roman" panose="02020603050405020304" pitchFamily="18" charset="0"/>
                <a:cs typeface="Times New Roman" panose="02020603050405020304" pitchFamily="18" charset="0"/>
              </a:rPr>
              <a:t> 1924 </a:t>
            </a:r>
            <a:r>
              <a:rPr lang="en-US" altLang="en-US" sz="2400" kern="0" dirty="0" err="1" smtClean="0">
                <a:latin typeface="Times New Roman" panose="02020603050405020304" pitchFamily="18" charset="0"/>
                <a:cs typeface="Times New Roman" panose="02020603050405020304" pitchFamily="18" charset="0"/>
              </a:rPr>
              <a:t>đến</a:t>
            </a:r>
            <a:r>
              <a:rPr lang="en-US" altLang="en-US" sz="2400" kern="0" dirty="0" smtClean="0">
                <a:latin typeface="Times New Roman" panose="02020603050405020304" pitchFamily="18" charset="0"/>
                <a:cs typeface="Times New Roman" panose="02020603050405020304" pitchFamily="18" charset="0"/>
              </a:rPr>
              <a:t> nay </a:t>
            </a:r>
            <a:endParaRPr lang="en-US" altLang="en-US" sz="2400" u="sng" kern="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9740267"/>
      </p:ext>
    </p:extLst>
  </p:cSld>
  <p:clrMapOvr>
    <a:masterClrMapping/>
  </p:clrMapOvr>
  <p:transition spd="slow">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311785" y="370840"/>
            <a:ext cx="11785600" cy="663575"/>
          </a:xfrm>
        </p:spPr>
        <p:txBody>
          <a:bodyPr vert="horz" wrap="square" lIns="121920" tIns="60960" rIns="121920" bIns="60960" anchor="ctr">
            <a:normAutofit fontScale="90000"/>
          </a:bodyPr>
          <a:lstStyle/>
          <a:p>
            <a:r>
              <a:rPr lang="en-US" altLang="en-US" sz="3200" b="1" dirty="0" smtClean="0">
                <a:solidFill>
                  <a:srgbClr val="0000FF"/>
                </a:solidFill>
              </a:rPr>
              <a:t>II</a:t>
            </a:r>
            <a:r>
              <a:rPr lang="vi-VN" altLang="en-US" sz="3200" b="1" dirty="0" smtClean="0">
                <a:solidFill>
                  <a:srgbClr val="0000FF"/>
                </a:solidFill>
              </a:rPr>
              <a:t>. </a:t>
            </a:r>
            <a:r>
              <a:rPr lang="vi-VN" altLang="en-US" sz="3200" b="1" dirty="0">
                <a:solidFill>
                  <a:srgbClr val="0000FF"/>
                </a:solidFill>
              </a:rPr>
              <a:t>Một số nội dung cơ bản của chủ nghĩa Mác -Lênin</a:t>
            </a:r>
            <a:r>
              <a:rPr lang="en-US" altLang="en-US" sz="3200" b="1" dirty="0">
                <a:solidFill>
                  <a:srgbClr val="0000FF"/>
                </a:solidFill>
              </a:rPr>
              <a:t/>
            </a:r>
            <a:br>
              <a:rPr lang="en-US" altLang="en-US" sz="3200" b="1" dirty="0">
                <a:solidFill>
                  <a:srgbClr val="0000FF"/>
                </a:solidFill>
              </a:rPr>
            </a:br>
            <a:endParaRPr lang="en-US" altLang="en-US" sz="3200" b="1" dirty="0">
              <a:solidFill>
                <a:srgbClr val="0000FF"/>
              </a:solidFill>
            </a:endParaRPr>
          </a:p>
        </p:txBody>
      </p:sp>
      <p:sp>
        <p:nvSpPr>
          <p:cNvPr id="4" name="AutoShape 3"/>
          <p:cNvSpPr>
            <a:spLocks noChangeArrowheads="1"/>
          </p:cNvSpPr>
          <p:nvPr/>
        </p:nvSpPr>
        <p:spPr bwMode="gray">
          <a:xfrm>
            <a:off x="95250" y="1333500"/>
            <a:ext cx="7969250" cy="1225550"/>
          </a:xfrm>
          <a:prstGeom prst="roundRect">
            <a:avLst>
              <a:gd name="adj" fmla="val 50000"/>
            </a:avLst>
          </a:prstGeom>
          <a:solidFill>
            <a:srgbClr val="006600"/>
          </a:solidFill>
          <a:ln w="28575" algn="ctr">
            <a:solidFill>
              <a:schemeClr val="bg1"/>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457200" lvl="0" indent="-457200" algn="just" defTabSz="0" eaLnBrk="1" hangingPunct="1">
              <a:spcBef>
                <a:spcPct val="0"/>
              </a:spcBef>
              <a:buNone/>
              <a:tabLst>
                <a:tab pos="269875" algn="l"/>
              </a:tabLst>
            </a:pPr>
            <a:r>
              <a:rPr lang="vi-VN" altLang="en-US" b="1" dirty="0" smtClean="0">
                <a:solidFill>
                  <a:schemeClr val="bg1"/>
                </a:solidFill>
                <a:cs typeface="Calibri" panose="020F0502020204030204" pitchFamily="34" charset="0"/>
              </a:rPr>
              <a:t>1</a:t>
            </a:r>
            <a:r>
              <a:rPr lang="vi-VN" altLang="en-US" b="1" dirty="0">
                <a:solidFill>
                  <a:schemeClr val="bg1"/>
                </a:solidFill>
                <a:cs typeface="Calibri" panose="020F0502020204030204" pitchFamily="34" charset="0"/>
              </a:rPr>
              <a:t>. Triết học Mác – Lênin</a:t>
            </a:r>
            <a:endParaRPr lang="vi-VN" altLang="en-US" b="1" dirty="0">
              <a:solidFill>
                <a:schemeClr val="bg1"/>
              </a:solidFill>
              <a:ea typeface="Calibri" panose="020F0502020204030204" pitchFamily="34" charset="0"/>
            </a:endParaRPr>
          </a:p>
        </p:txBody>
      </p:sp>
      <p:sp>
        <p:nvSpPr>
          <p:cNvPr id="5" name="AutoShape 3"/>
          <p:cNvSpPr>
            <a:spLocks noChangeArrowheads="1"/>
          </p:cNvSpPr>
          <p:nvPr/>
        </p:nvSpPr>
        <p:spPr bwMode="gray">
          <a:xfrm>
            <a:off x="1905000" y="3284220"/>
            <a:ext cx="7969250" cy="1329055"/>
          </a:xfrm>
          <a:prstGeom prst="roundRect">
            <a:avLst>
              <a:gd name="adj" fmla="val 50000"/>
            </a:avLst>
          </a:prstGeom>
          <a:solidFill>
            <a:srgbClr val="FFC000"/>
          </a:solidFill>
          <a:ln w="28575" algn="ctr">
            <a:solidFill>
              <a:schemeClr val="bg1"/>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457200" lvl="0" indent="-457200" algn="just" defTabSz="0" eaLnBrk="1" hangingPunct="1">
              <a:spcBef>
                <a:spcPct val="0"/>
              </a:spcBef>
              <a:buNone/>
              <a:tabLst>
                <a:tab pos="269875" algn="l"/>
              </a:tabLst>
            </a:pPr>
            <a:r>
              <a:rPr lang="vi-VN" altLang="en-US" b="1" dirty="0" smtClean="0">
                <a:solidFill>
                  <a:schemeClr val="bg1"/>
                </a:solidFill>
                <a:cs typeface="Calibri" panose="020F0502020204030204" pitchFamily="34" charset="0"/>
              </a:rPr>
              <a:t>2</a:t>
            </a:r>
            <a:r>
              <a:rPr lang="vi-VN" altLang="en-US" b="1" dirty="0">
                <a:solidFill>
                  <a:schemeClr val="bg1"/>
                </a:solidFill>
                <a:cs typeface="Calibri" panose="020F0502020204030204" pitchFamily="34" charset="0"/>
              </a:rPr>
              <a:t>. Kinh tế chính tri Mác – Lênin</a:t>
            </a:r>
          </a:p>
          <a:p>
            <a:pPr marL="457200" lvl="0" indent="-457200" algn="just" defTabSz="0" eaLnBrk="1" hangingPunct="1">
              <a:spcBef>
                <a:spcPct val="0"/>
              </a:spcBef>
              <a:buNone/>
              <a:tabLst>
                <a:tab pos="269875" algn="l"/>
              </a:tabLst>
            </a:pPr>
            <a:endParaRPr lang="en-US" altLang="en-US" b="1" dirty="0">
              <a:solidFill>
                <a:schemeClr val="bg1"/>
              </a:solidFill>
              <a:ea typeface="Calibri" panose="020F0502020204030204" pitchFamily="34" charset="0"/>
            </a:endParaRPr>
          </a:p>
        </p:txBody>
      </p:sp>
      <p:sp>
        <p:nvSpPr>
          <p:cNvPr id="6" name="AutoShape 3"/>
          <p:cNvSpPr>
            <a:spLocks noChangeArrowheads="1"/>
          </p:cNvSpPr>
          <p:nvPr/>
        </p:nvSpPr>
        <p:spPr bwMode="gray">
          <a:xfrm>
            <a:off x="4006851" y="5030047"/>
            <a:ext cx="7969251" cy="1585384"/>
          </a:xfrm>
          <a:prstGeom prst="roundRect">
            <a:avLst>
              <a:gd name="adj" fmla="val 50000"/>
            </a:avLst>
          </a:prstGeom>
          <a:solidFill>
            <a:srgbClr val="FF0000"/>
          </a:solidFill>
          <a:ln w="28575" algn="ctr">
            <a:solidFill>
              <a:schemeClr val="bg1"/>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457200" lvl="0" indent="-457200" algn="just" defTabSz="0" eaLnBrk="1" hangingPunct="1">
              <a:spcBef>
                <a:spcPct val="0"/>
              </a:spcBef>
              <a:buNone/>
              <a:tabLst>
                <a:tab pos="269875" algn="l"/>
              </a:tabLst>
            </a:pPr>
            <a:r>
              <a:rPr lang="en-US" altLang="en-US" b="1" dirty="0" smtClean="0">
                <a:solidFill>
                  <a:schemeClr val="bg1"/>
                </a:solidFill>
                <a:cs typeface="Calibri" panose="020F0502020204030204" pitchFamily="34" charset="0"/>
              </a:rPr>
              <a:t>3</a:t>
            </a:r>
            <a:r>
              <a:rPr lang="en-US" altLang="en-US" b="1" dirty="0">
                <a:solidFill>
                  <a:schemeClr val="bg1"/>
                </a:solidFill>
                <a:cs typeface="Calibri" panose="020F0502020204030204" pitchFamily="34" charset="0"/>
              </a:rPr>
              <a:t>. Chủ nghĩa xã hội khoa học</a:t>
            </a:r>
            <a:endParaRPr lang="en-US" altLang="en-US" b="1" dirty="0">
              <a:solidFill>
                <a:schemeClr val="bg1"/>
              </a:solidFill>
              <a:ea typeface="Calibri" panose="020F0502020204030204" pitchFamily="34" charset="0"/>
            </a:endParaRPr>
          </a:p>
        </p:txBody>
      </p:sp>
      <p:sp>
        <p:nvSpPr>
          <p:cNvPr id="8" name="Curved Right Arrow 7"/>
          <p:cNvSpPr/>
          <p:nvPr/>
        </p:nvSpPr>
        <p:spPr>
          <a:xfrm>
            <a:off x="285751" y="2857500"/>
            <a:ext cx="1333500" cy="1619251"/>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9" name="Curved Right Arrow 8"/>
          <p:cNvSpPr/>
          <p:nvPr/>
        </p:nvSpPr>
        <p:spPr>
          <a:xfrm>
            <a:off x="2190751" y="4903470"/>
            <a:ext cx="1333500" cy="1619251"/>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938450920"/>
      </p:ext>
    </p:extLst>
  </p:cSld>
  <p:clrMapOvr>
    <a:masterClrMapping/>
  </p:clrMapOvr>
  <p:transition>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695325" y="1557338"/>
            <a:ext cx="8064500" cy="107950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Chủ</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nghĩa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duy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vật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altLang="en-US" sz="2400" u="sng" dirty="0" smtClean="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34963" y="331788"/>
            <a:ext cx="11449050" cy="1225550"/>
          </a:xfrm>
          <a:ln w="28575">
            <a:solidFill>
              <a:srgbClr val="FF0000"/>
            </a:solidFill>
          </a:ln>
        </p:spPr>
        <p:txBody>
          <a:bodyPr>
            <a:normAutofit lnSpcReduction="10000"/>
          </a:bodyPr>
          <a:lstStyle/>
          <a:p>
            <a:pPr marL="457200" indent="-457200">
              <a:buFontTx/>
              <a:buAutoNum type="arabicPeriod"/>
              <a:defRPr/>
            </a:pPr>
            <a:r>
              <a:rPr lang="vi-VN" sz="2400" b="1" i="1" dirty="0" smtClean="0">
                <a:solidFill>
                  <a:srgbClr val="0000FF"/>
                </a:solidFill>
                <a:latin typeface="Times New Roman" panose="02020603050405020304" pitchFamily="18" charset="0"/>
                <a:cs typeface="Times New Roman" panose="02020603050405020304" pitchFamily="18" charset="0"/>
              </a:rPr>
              <a:t>Triết </a:t>
            </a:r>
            <a:r>
              <a:rPr lang="vi-VN" sz="2400" b="1" i="1" dirty="0">
                <a:solidFill>
                  <a:srgbClr val="0000FF"/>
                </a:solidFill>
                <a:latin typeface="Times New Roman" panose="02020603050405020304" pitchFamily="18" charset="0"/>
                <a:cs typeface="Times New Roman" panose="02020603050405020304" pitchFamily="18" charset="0"/>
              </a:rPr>
              <a:t>học Mác – </a:t>
            </a:r>
            <a:r>
              <a:rPr lang="vi-VN" sz="2400" b="1" i="1" dirty="0" smtClean="0">
                <a:solidFill>
                  <a:srgbClr val="0000FF"/>
                </a:solidFill>
                <a:latin typeface="Times New Roman" panose="02020603050405020304" pitchFamily="18" charset="0"/>
                <a:cs typeface="Times New Roman" panose="02020603050405020304" pitchFamily="18" charset="0"/>
              </a:rPr>
              <a:t>Lênin</a:t>
            </a:r>
            <a:endParaRPr lang="en-US" sz="2400" b="1" i="1"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400" dirty="0" smtClean="0">
                <a:latin typeface="Times New Roman" panose="02020603050405020304" pitchFamily="18" charset="0"/>
                <a:cs typeface="Times New Roman" panose="02020603050405020304" pitchFamily="18" charset="0"/>
              </a:rPr>
              <a:t>a</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Chủ</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nghĩa</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duy</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vật</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biện</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chứng</a:t>
            </a:r>
            <a:r>
              <a:rPr lang="en-US" altLang="en-US" sz="2400" b="1" i="1" dirty="0" smtClean="0">
                <a:latin typeface="Times New Roman" panose="02020603050405020304" pitchFamily="18" charset="0"/>
                <a:cs typeface="Times New Roman" panose="02020603050405020304" pitchFamily="18" charset="0"/>
              </a:rPr>
              <a:t/>
            </a:r>
            <a:br>
              <a:rPr lang="en-US" altLang="en-US" sz="2400" b="1" i="1" dirty="0" smtClean="0">
                <a:latin typeface="Times New Roman" panose="02020603050405020304" pitchFamily="18" charset="0"/>
                <a:cs typeface="Times New Roman" panose="02020603050405020304" pitchFamily="18" charset="0"/>
              </a:rPr>
            </a:br>
            <a:endParaRPr lang="en-US" sz="2400" b="1" i="1"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bwMode="auto">
          <a:xfrm>
            <a:off x="4511675" y="2781300"/>
            <a:ext cx="7489825" cy="316865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en-US" altLang="en-US" sz="2400">
                <a:solidFill>
                  <a:schemeClr val="tx2"/>
                </a:solidFill>
                <a:latin typeface="Times New Roman" panose="02020603050405020304" pitchFamily="18" charset="0"/>
                <a:cs typeface="Times New Roman" panose="02020603050405020304" pitchFamily="18" charset="0"/>
              </a:rPr>
              <a:t>“Vật chất là một </a:t>
            </a:r>
            <a:r>
              <a:rPr lang="en-US" altLang="en-US" sz="2400" u="sng">
                <a:solidFill>
                  <a:schemeClr val="tx2"/>
                </a:solidFill>
                <a:latin typeface="Times New Roman" panose="02020603050405020304" pitchFamily="18" charset="0"/>
                <a:cs typeface="Times New Roman" panose="02020603050405020304" pitchFamily="18" charset="0"/>
              </a:rPr>
              <a:t>phạm trù triết học </a:t>
            </a:r>
            <a:r>
              <a:rPr lang="en-US" altLang="en-US" sz="2400">
                <a:solidFill>
                  <a:schemeClr val="tx2"/>
                </a:solidFill>
                <a:latin typeface="Times New Roman" panose="02020603050405020304" pitchFamily="18" charset="0"/>
                <a:cs typeface="Times New Roman" panose="02020603050405020304" pitchFamily="18" charset="0"/>
              </a:rPr>
              <a:t>dùng để chỉ thực tại khách quan, </a:t>
            </a:r>
            <a:r>
              <a:rPr lang="en-US" altLang="en-US" sz="2400">
                <a:solidFill>
                  <a:srgbClr val="FF0000"/>
                </a:solidFill>
                <a:latin typeface="Times New Roman" panose="02020603050405020304" pitchFamily="18" charset="0"/>
                <a:cs typeface="Times New Roman" panose="02020603050405020304" pitchFamily="18" charset="0"/>
              </a:rPr>
              <a:t>được đem lại cho con người trong cảm giác</a:t>
            </a:r>
            <a:r>
              <a:rPr lang="en-US" altLang="en-US" sz="2400">
                <a:solidFill>
                  <a:schemeClr val="tx2"/>
                </a:solidFill>
                <a:latin typeface="Times New Roman" panose="02020603050405020304" pitchFamily="18" charset="0"/>
                <a:cs typeface="Times New Roman" panose="02020603050405020304" pitchFamily="18" charset="0"/>
              </a:rPr>
              <a:t>, được cảm giác của chúng ta chép lại, chụp lại, phản ánh và tồn tại không lệ thuộc vào cảm giác". ( Lênin) </a:t>
            </a:r>
          </a:p>
        </p:txBody>
      </p:sp>
      <p:pic>
        <p:nvPicPr>
          <p:cNvPr id="6" name="Picture 8" descr="列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663" y="2781300"/>
            <a:ext cx="3744912" cy="3822700"/>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521692"/>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AutoShape 2"/>
          <p:cNvSpPr>
            <a:spLocks noChangeArrowheads="1"/>
          </p:cNvSpPr>
          <p:nvPr/>
        </p:nvSpPr>
        <p:spPr bwMode="auto">
          <a:xfrm>
            <a:off x="203200" y="734695"/>
            <a:ext cx="2540000" cy="4464050"/>
          </a:xfrm>
          <a:prstGeom prst="verticalScroll">
            <a:avLst>
              <a:gd name="adj" fmla="val 12500"/>
            </a:avLst>
          </a:prstGeom>
          <a:noFill/>
          <a:ln w="9525">
            <a:solidFill>
              <a:srgbClr val="000066"/>
            </a:solidFill>
            <a:round/>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1" i="0" u="none" strike="noStrike" kern="1200" cap="none" spc="0" normalizeH="0" baseline="0" noProof="0" dirty="0" smtClean="0">
              <a:ln>
                <a:noFill/>
              </a:ln>
              <a:solidFill>
                <a:srgbClr val="000066"/>
              </a:solidFill>
              <a:effectLst/>
              <a:uLnTx/>
              <a:uFillTx/>
              <a:latin typeface="Times New Roman" panose="02020603050405020304" pitchFamily="18" charset="0"/>
              <a:ea typeface="+mn-ea"/>
              <a:cs typeface="Times New Roman" panose="02020603050405020304" pitchFamily="18" charset="0"/>
            </a:endParaRPr>
          </a:p>
        </p:txBody>
      </p:sp>
      <p:sp>
        <p:nvSpPr>
          <p:cNvPr id="114691" name="AutoShape 3"/>
          <p:cNvSpPr>
            <a:spLocks noChangeArrowheads="1"/>
          </p:cNvSpPr>
          <p:nvPr/>
        </p:nvSpPr>
        <p:spPr bwMode="auto">
          <a:xfrm>
            <a:off x="4064000" y="123190"/>
            <a:ext cx="7721600" cy="1997075"/>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dirty="0">
                <a:solidFill>
                  <a:schemeClr val="tx1"/>
                </a:solidFill>
                <a:cs typeface="Arial" panose="020B0604020202020204" pitchFamily="34" charset="0"/>
              </a:rPr>
              <a:t>G</a:t>
            </a:r>
            <a:r>
              <a:rPr lang="en-US" altLang="x-none" dirty="0">
                <a:solidFill>
                  <a:schemeClr val="tx1"/>
                </a:solidFill>
                <a:latin typeface="Times New Roman" panose="02020603050405020304" pitchFamily="18" charset="0"/>
                <a:cs typeface="Times New Roman" panose="02020603050405020304" pitchFamily="18" charset="0"/>
              </a:rPr>
              <a:t>iải quyết được vấn đề cơ bản của triết</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 học theo lập trường duy vật biện chứng</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4692" name="AutoShape 4"/>
          <p:cNvSpPr>
            <a:spLocks noChangeArrowheads="1"/>
          </p:cNvSpPr>
          <p:nvPr/>
        </p:nvSpPr>
        <p:spPr bwMode="auto">
          <a:xfrm>
            <a:off x="4064000" y="2120265"/>
            <a:ext cx="7721600" cy="1918335"/>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Mở đường cho các ngành khoa học </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cụ thể đi sâu nghiên cứu thế giới, </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tìm thêm những dạng mới của vật chất</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4693" name="AutoShape 5"/>
          <p:cNvSpPr>
            <a:spLocks noChangeArrowheads="1"/>
          </p:cNvSpPr>
          <p:nvPr/>
        </p:nvSpPr>
        <p:spPr bwMode="auto">
          <a:xfrm>
            <a:off x="3962400" y="4396105"/>
            <a:ext cx="7823200" cy="2119630"/>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buNone/>
            </a:pPr>
            <a:r>
              <a:rPr lang="en-US" altLang="x-none" dirty="0">
                <a:solidFill>
                  <a:schemeClr val="tx1"/>
                </a:solidFill>
                <a:latin typeface="Times New Roman" panose="02020603050405020304" pitchFamily="18" charset="0"/>
                <a:cs typeface="Times New Roman" panose="02020603050405020304" pitchFamily="18" charset="0"/>
              </a:rPr>
              <a:t>Đem lại niềm tin cho con người trong </a:t>
            </a:r>
          </a:p>
          <a:p>
            <a:pPr marL="0" lvl="0" indent="0" algn="ctr">
              <a:buNone/>
            </a:pPr>
            <a:r>
              <a:rPr lang="en-US" altLang="x-none" dirty="0">
                <a:solidFill>
                  <a:schemeClr val="tx1"/>
                </a:solidFill>
                <a:latin typeface="Times New Roman" panose="02020603050405020304" pitchFamily="18" charset="0"/>
                <a:cs typeface="Times New Roman" panose="02020603050405020304" pitchFamily="18" charset="0"/>
              </a:rPr>
              <a:t>việc nhận thức thế giới và cải tạo thế giới.</a:t>
            </a:r>
            <a:endParaRPr lang="en-US" altLang="x-none" dirty="0">
              <a:solidFill>
                <a:schemeClr val="tx1"/>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114694" name="Line 6"/>
          <p:cNvSpPr/>
          <p:nvPr/>
        </p:nvSpPr>
        <p:spPr>
          <a:xfrm flipV="1">
            <a:off x="2438400" y="431800"/>
            <a:ext cx="1625600" cy="2671233"/>
          </a:xfrm>
          <a:prstGeom prst="line">
            <a:avLst/>
          </a:prstGeom>
          <a:ln w="9525" cap="flat" cmpd="sng">
            <a:solidFill>
              <a:srgbClr val="000066"/>
            </a:solidFill>
            <a:prstDash val="solid"/>
            <a:headEnd type="none" w="med" len="med"/>
            <a:tailEnd type="triangle" w="med" len="med"/>
          </a:ln>
        </p:spPr>
      </p:sp>
      <p:sp>
        <p:nvSpPr>
          <p:cNvPr id="114695" name="Line 7"/>
          <p:cNvSpPr/>
          <p:nvPr/>
        </p:nvSpPr>
        <p:spPr>
          <a:xfrm>
            <a:off x="2438400" y="3124200"/>
            <a:ext cx="1625600" cy="0"/>
          </a:xfrm>
          <a:prstGeom prst="line">
            <a:avLst/>
          </a:prstGeom>
          <a:ln w="9525" cap="flat" cmpd="sng">
            <a:solidFill>
              <a:srgbClr val="000066"/>
            </a:solidFill>
            <a:prstDash val="solid"/>
            <a:headEnd type="none" w="med" len="med"/>
            <a:tailEnd type="triangle" w="med" len="med"/>
          </a:ln>
        </p:spPr>
      </p:sp>
      <p:sp>
        <p:nvSpPr>
          <p:cNvPr id="114696" name="Line 8"/>
          <p:cNvSpPr/>
          <p:nvPr/>
        </p:nvSpPr>
        <p:spPr>
          <a:xfrm>
            <a:off x="2438400" y="3124200"/>
            <a:ext cx="1626235" cy="2647315"/>
          </a:xfrm>
          <a:prstGeom prst="line">
            <a:avLst/>
          </a:prstGeom>
          <a:ln w="9525" cap="flat" cmpd="sng">
            <a:solidFill>
              <a:srgbClr val="000066"/>
            </a:solidFill>
            <a:prstDash val="solid"/>
            <a:headEnd type="none" w="med" len="med"/>
            <a:tailEnd type="triangle" w="med" len="med"/>
          </a:ln>
        </p:spPr>
      </p:sp>
      <p:pic>
        <p:nvPicPr>
          <p:cNvPr id="48137" name="Picture 6"/>
          <p:cNvPicPr>
            <a:picLocks noChangeAspect="1"/>
          </p:cNvPicPr>
          <p:nvPr/>
        </p:nvPicPr>
        <p:blipFill>
          <a:blip r:embed="rId2"/>
          <a:stretch>
            <a:fillRect/>
          </a:stretch>
        </p:blipFill>
        <p:spPr>
          <a:xfrm>
            <a:off x="0" y="6252210"/>
            <a:ext cx="12192000" cy="457200"/>
          </a:xfrm>
          <a:prstGeom prst="rect">
            <a:avLst/>
          </a:prstGeom>
          <a:noFill/>
          <a:ln w="9525">
            <a:noFill/>
          </a:ln>
        </p:spPr>
      </p:pic>
      <p:sp>
        <p:nvSpPr>
          <p:cNvPr id="3" name="Text Box 2"/>
          <p:cNvSpPr txBox="1"/>
          <p:nvPr/>
        </p:nvSpPr>
        <p:spPr>
          <a:xfrm>
            <a:off x="973455" y="1988820"/>
            <a:ext cx="1377950" cy="521970"/>
          </a:xfrm>
          <a:prstGeom prst="rect">
            <a:avLst/>
          </a:prstGeom>
          <a:noFill/>
        </p:spPr>
        <p:txBody>
          <a:bodyPr wrap="square" rtlCol="0">
            <a:spAutoFit/>
          </a:bodyPr>
          <a:lstStyle/>
          <a:p>
            <a:r>
              <a:rPr lang="en-US" sz="2800">
                <a:solidFill>
                  <a:srgbClr val="0000FF"/>
                </a:solidFill>
                <a:latin typeface="Times New Roman" panose="02020603050405020304" pitchFamily="18" charset="0"/>
                <a:cs typeface="Times New Roman" panose="02020603050405020304" pitchFamily="18" charset="0"/>
              </a:rPr>
              <a:t>ý nghĩa</a:t>
            </a:r>
          </a:p>
        </p:txBody>
      </p:sp>
    </p:spTree>
    <p:extLst>
      <p:ext uri="{BB962C8B-B14F-4D97-AF65-F5344CB8AC3E}">
        <p14:creationId xmlns:p14="http://schemas.microsoft.com/office/powerpoint/2010/main" val="1929300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3237"/>
            <a:ext cx="10515600" cy="1325563"/>
          </a:xfrm>
        </p:spPr>
        <p:txBody>
          <a:bodyPr>
            <a:normAutofit fontScale="90000"/>
          </a:bodyPr>
          <a:lstStyle/>
          <a:p>
            <a:r>
              <a:rPr lang="en-US" sz="2800" b="1" dirty="0" err="1">
                <a:solidFill>
                  <a:srgbClr val="0000FF"/>
                </a:solidFill>
                <a:latin typeface="Times New Roman" panose="02020603050405020304" pitchFamily="18" charset="0"/>
                <a:cs typeface="Times New Roman" panose="02020603050405020304" pitchFamily="18" charset="0"/>
                <a:sym typeface="+mn-ea"/>
              </a:rPr>
              <a:t>Phương</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và</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hình</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tồn</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tại</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của</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vật</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chất</a:t>
            </a:r>
            <a:r>
              <a:rPr lang="en-US" sz="2800" b="1" dirty="0" smtClean="0">
                <a:solidFill>
                  <a:srgbClr val="0000FF"/>
                </a:solidFill>
                <a:latin typeface="Times New Roman" panose="02020603050405020304" pitchFamily="18" charset="0"/>
                <a:cs typeface="Times New Roman" panose="02020603050405020304" pitchFamily="18" charset="0"/>
                <a:sym typeface="+mn-ea"/>
              </a:rPr>
              <a:t>.</a:t>
            </a:r>
            <a:br>
              <a:rPr lang="en-US" sz="2800" b="1" dirty="0" smtClean="0">
                <a:solidFill>
                  <a:srgbClr val="0000FF"/>
                </a:solidFill>
                <a:latin typeface="Times New Roman" panose="02020603050405020304" pitchFamily="18" charset="0"/>
                <a:cs typeface="Times New Roman" panose="02020603050405020304" pitchFamily="18" charset="0"/>
                <a:sym typeface="+mn-ea"/>
              </a:rPr>
            </a:br>
            <a:r>
              <a:rPr lang="en-US" sz="2800" b="1" dirty="0">
                <a:solidFill>
                  <a:srgbClr val="0000FF"/>
                </a:solidFill>
                <a:latin typeface="Times New Roman" panose="02020603050405020304" pitchFamily="18" charset="0"/>
                <a:cs typeface="Times New Roman" panose="02020603050405020304" pitchFamily="18" charset="0"/>
              </a:rPr>
              <a:t/>
            </a:r>
            <a:br>
              <a:rPr lang="en-US" sz="2800" b="1" dirty="0">
                <a:solidFill>
                  <a:srgbClr val="0000FF"/>
                </a:solidFill>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09600" y="908650"/>
            <a:ext cx="10972800" cy="4525963"/>
          </a:xfrm>
        </p:spPr>
        <p:txBody>
          <a:bodyPr/>
          <a:lstStyle/>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
        <p:nvSpPr>
          <p:cNvPr id="20488" name="Rectangle 8" descr="Giấy Cói"/>
          <p:cNvSpPr>
            <a:spLocks noChangeArrowheads="1"/>
          </p:cNvSpPr>
          <p:nvPr/>
        </p:nvSpPr>
        <p:spPr bwMode="auto">
          <a:xfrm>
            <a:off x="5184140" y="2234213"/>
            <a:ext cx="5880550" cy="4454666"/>
          </a:xfrm>
          <a:prstGeom prst="rect">
            <a:avLst/>
          </a:prstGeom>
          <a:blipFill dpi="0" rotWithShape="0">
            <a:blip r:embed="rId2"/>
            <a:srcRect/>
            <a:tile tx="0" ty="0" sx="100000" sy="100000" flip="none" algn="tl"/>
          </a:blipFill>
          <a:ln w="76200" cmpd="tri">
            <a:solidFill>
              <a:srgbClr val="009900"/>
            </a:solidFill>
            <a:miter lim="800000"/>
          </a:ln>
        </p:spPr>
        <p:txBody>
          <a:bodyPr/>
          <a:lstStyle/>
          <a:p>
            <a:pPr marL="342900" indent="-342900" eaLnBrk="1" hangingPunct="1">
              <a:lnSpc>
                <a:spcPct val="80000"/>
              </a:lnSpc>
              <a:spcBef>
                <a:spcPct val="20000"/>
              </a:spcBef>
              <a:buClr>
                <a:srgbClr val="CCCCFF"/>
              </a:buClr>
              <a:buFont typeface="Wingdings" panose="05000000000000000000" pitchFamily="2" charset="2"/>
              <a:buChar char="l"/>
            </a:pPr>
            <a:r>
              <a:rPr lang="en-US" altLang="en-US" sz="3735" dirty="0">
                <a:solidFill>
                  <a:schemeClr val="tx2"/>
                </a:solidFill>
                <a:latin typeface=".VnTime" panose="020B7200000000000000" pitchFamily="34" charset="0"/>
                <a:cs typeface="Times New Roman" panose="02020603050405020304" pitchFamily="18" charset="0"/>
              </a:rPr>
              <a:t>"VËn ®éng hiÓu theo nghÜa chung nhÊt (...) bao gåm tÊt c¶ mäi sù thay ®æi v</a:t>
            </a:r>
            <a:r>
              <a:rPr lang="en-US" altLang="en-US" sz="3735" dirty="0">
                <a:solidFill>
                  <a:schemeClr val="tx2"/>
                </a:solidFill>
                <a:latin typeface=".VnTime" panose="020B7200000000000000" pitchFamily="34" charset="0"/>
                <a:ea typeface="Times New Roman" panose="02020603050405020304" pitchFamily="18" charset="0"/>
              </a:rPr>
              <a:t>µ</a:t>
            </a:r>
            <a:r>
              <a:rPr lang="en-US" altLang="en-US" sz="3735" dirty="0">
                <a:solidFill>
                  <a:schemeClr val="tx2"/>
                </a:solidFill>
                <a:latin typeface=".VnTime" panose="020B7200000000000000" pitchFamily="34" charset="0"/>
                <a:cs typeface="Times New Roman" panose="02020603050405020304" pitchFamily="18" charset="0"/>
              </a:rPr>
              <a:t> mäi qu¸ </a:t>
            </a:r>
            <a:r>
              <a:rPr lang="en-US" altLang="en-US" sz="3735" dirty="0">
                <a:solidFill>
                  <a:schemeClr val="tx2"/>
                </a:solidFill>
                <a:latin typeface="Times New Roman" panose="02020603050405020304" pitchFamily="18" charset="0"/>
                <a:cs typeface="Times New Roman" panose="02020603050405020304" pitchFamily="18" charset="0"/>
              </a:rPr>
              <a:t>trình</a:t>
            </a:r>
            <a:r>
              <a:rPr lang="en-US" altLang="en-US" sz="3735" dirty="0">
                <a:solidFill>
                  <a:schemeClr val="tx2"/>
                </a:solidFill>
                <a:latin typeface=".VnTime" panose="020B7200000000000000" pitchFamily="34" charset="0"/>
                <a:cs typeface="Times New Roman" panose="02020603050405020304" pitchFamily="18" charset="0"/>
              </a:rPr>
              <a:t> diÔn ra trong vò trô, kÓ tõ sù thay ®æi vÞ trÝ ®¬n gi¶n cho ®Õn t­ duy".</a:t>
            </a:r>
          </a:p>
          <a:p>
            <a:pPr eaLnBrk="1" hangingPunct="1">
              <a:lnSpc>
                <a:spcPct val="80000"/>
              </a:lnSpc>
              <a:spcBef>
                <a:spcPct val="20000"/>
              </a:spcBef>
              <a:buClr>
                <a:srgbClr val="CCCCFF"/>
              </a:buClr>
              <a:buFont typeface="Wingdings" panose="05000000000000000000" pitchFamily="2" charset="2"/>
            </a:pPr>
            <a:r>
              <a:rPr lang="en-US" altLang="en-US" sz="3735" dirty="0">
                <a:solidFill>
                  <a:srgbClr val="165D5D"/>
                </a:solidFill>
                <a:latin typeface=".VnTime" panose="020B7200000000000000" pitchFamily="34" charset="0"/>
                <a:cs typeface="Times New Roman" panose="02020603050405020304" pitchFamily="18" charset="0"/>
              </a:rPr>
              <a:t>		</a:t>
            </a:r>
            <a:r>
              <a:rPr lang="en-US" altLang="en-US" sz="3735" dirty="0">
                <a:solidFill>
                  <a:srgbClr val="165D5D"/>
                </a:solidFill>
                <a:latin typeface=".VnTime" panose="020B7200000000000000" pitchFamily="34" charset="0"/>
                <a:cs typeface="Times New Roman" panose="02020603050405020304" pitchFamily="18" charset="0"/>
                <a:hlinkClick r:id="" action="ppaction://noaction"/>
              </a:rPr>
              <a:t>C</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.M¸c v</a:t>
            </a:r>
            <a:r>
              <a:rPr lang="en-US" altLang="en-US" sz="2665" dirty="0">
                <a:solidFill>
                  <a:srgbClr val="165D5D"/>
                </a:solidFill>
                <a:latin typeface=".VnTime" panose="020B7200000000000000" pitchFamily="34" charset="0"/>
                <a:ea typeface="Times New Roman" panose="02020603050405020304" pitchFamily="18" charset="0"/>
                <a:hlinkClick r:id="" action="ppaction://noaction"/>
              </a:rPr>
              <a:t>µ</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 Ph.¡ngghen: </a:t>
            </a:r>
            <a:endParaRPr lang="en-US" altLang="en-US" sz="2665" dirty="0">
              <a:solidFill>
                <a:srgbClr val="165D5D"/>
              </a:solidFill>
              <a:latin typeface=".VnTime" panose="020B7200000000000000" pitchFamily="34" charset="0"/>
              <a:cs typeface="Times New Roman" panose="02020603050405020304" pitchFamily="18" charset="0"/>
            </a:endParaRPr>
          </a:p>
          <a:p>
            <a:pPr marL="342900" indent="-342900" algn="r" eaLnBrk="1" hangingPunct="1">
              <a:lnSpc>
                <a:spcPct val="80000"/>
              </a:lnSpc>
              <a:spcBef>
                <a:spcPct val="20000"/>
              </a:spcBef>
              <a:buClr>
                <a:srgbClr val="CCCCFF"/>
              </a:buClr>
              <a:buFont typeface="Wingdings" panose="05000000000000000000" pitchFamily="2" charset="2"/>
              <a:buNone/>
            </a:pPr>
            <a:r>
              <a:rPr lang="en-US" altLang="en-US" sz="2665" dirty="0">
                <a:solidFill>
                  <a:schemeClr val="tx2"/>
                </a:solidFill>
                <a:latin typeface=".VnTime" panose="020B7200000000000000" pitchFamily="34" charset="0"/>
                <a:cs typeface="Times New Roman" panose="02020603050405020304" pitchFamily="18" charset="0"/>
              </a:rPr>
              <a:t>To</a:t>
            </a:r>
            <a:r>
              <a:rPr lang="en-US" altLang="en-US" sz="2665" dirty="0">
                <a:solidFill>
                  <a:schemeClr val="tx2"/>
                </a:solidFill>
                <a:latin typeface=".VnTime" panose="020B7200000000000000" pitchFamily="34" charset="0"/>
                <a:ea typeface="Times New Roman" panose="02020603050405020304" pitchFamily="18" charset="0"/>
              </a:rPr>
              <a:t>µ</a:t>
            </a:r>
            <a:r>
              <a:rPr lang="en-US" altLang="en-US" sz="2665" dirty="0">
                <a:solidFill>
                  <a:schemeClr val="tx2"/>
                </a:solidFill>
                <a:latin typeface=".VnTime" panose="020B7200000000000000" pitchFamily="34" charset="0"/>
                <a:cs typeface="Times New Roman" panose="02020603050405020304" pitchFamily="18" charset="0"/>
              </a:rPr>
              <a:t>n tËp, Nxb. ChÝnh trÞ quèc gia, </a:t>
            </a:r>
          </a:p>
          <a:p>
            <a:pPr marL="342900" indent="-342900" algn="r" eaLnBrk="1" hangingPunct="1">
              <a:lnSpc>
                <a:spcPct val="80000"/>
              </a:lnSpc>
              <a:spcBef>
                <a:spcPct val="20000"/>
              </a:spcBef>
              <a:buClr>
                <a:srgbClr val="CCCCFF"/>
              </a:buClr>
              <a:buFont typeface="Wingdings" panose="05000000000000000000" pitchFamily="2" charset="2"/>
              <a:buNone/>
            </a:pPr>
            <a:r>
              <a:rPr lang="en-US" altLang="en-US" sz="2665" dirty="0">
                <a:solidFill>
                  <a:schemeClr val="tx2"/>
                </a:solidFill>
                <a:latin typeface=".VnTime" panose="020B7200000000000000" pitchFamily="34" charset="0"/>
                <a:cs typeface="Times New Roman" panose="02020603050405020304" pitchFamily="18" charset="0"/>
              </a:rPr>
              <a:t>H</a:t>
            </a:r>
            <a:r>
              <a:rPr lang="en-US" altLang="en-US" sz="2665" dirty="0">
                <a:solidFill>
                  <a:schemeClr val="tx2"/>
                </a:solidFill>
                <a:latin typeface=".VnTime" panose="020B7200000000000000" pitchFamily="34" charset="0"/>
                <a:ea typeface="Times New Roman" panose="02020603050405020304" pitchFamily="18" charset="0"/>
              </a:rPr>
              <a:t>µ</a:t>
            </a:r>
            <a:r>
              <a:rPr lang="en-US" altLang="en-US" sz="2665" dirty="0">
                <a:solidFill>
                  <a:schemeClr val="tx2"/>
                </a:solidFill>
                <a:latin typeface=".VnTime" panose="020B7200000000000000" pitchFamily="34" charset="0"/>
                <a:cs typeface="Times New Roman" panose="02020603050405020304" pitchFamily="18" charset="0"/>
              </a:rPr>
              <a:t> Néi, 1994, t.20, tr. 519 v</a:t>
            </a:r>
            <a:r>
              <a:rPr lang="vi-VN" altLang="en-US" sz="2665" dirty="0">
                <a:solidFill>
                  <a:schemeClr val="tx2"/>
                </a:solidFill>
                <a:latin typeface="Times New Roman" panose="02020603050405020304" pitchFamily="18" charset="0"/>
                <a:cs typeface="Times New Roman" panose="02020603050405020304" pitchFamily="18" charset="0"/>
              </a:rPr>
              <a:t>à</a:t>
            </a:r>
            <a:r>
              <a:rPr lang="en-US" altLang="en-US" sz="2665" dirty="0">
                <a:solidFill>
                  <a:schemeClr val="tx2"/>
                </a:solidFill>
                <a:latin typeface=".VnTime" panose="020B7200000000000000" pitchFamily="34" charset="0"/>
                <a:cs typeface="Times New Roman" panose="02020603050405020304" pitchFamily="18" charset="0"/>
              </a:rPr>
              <a:t> 89.</a:t>
            </a:r>
            <a:endParaRPr lang="vi-VN" altLang="en-US" sz="2665" dirty="0">
              <a:solidFill>
                <a:schemeClr val="tx2"/>
              </a:solidFill>
              <a:latin typeface="Times New Roman" panose="02020603050405020304" pitchFamily="18" charset="0"/>
              <a:ea typeface="Times New Roman" panose="02020603050405020304" pitchFamily="18" charset="0"/>
            </a:endParaRPr>
          </a:p>
        </p:txBody>
      </p:sp>
      <p:pic>
        <p:nvPicPr>
          <p:cNvPr id="20490" name="Picture 10" descr="恩格斯"/>
          <p:cNvPicPr>
            <a:picLocks noChangeAspect="1"/>
          </p:cNvPicPr>
          <p:nvPr/>
        </p:nvPicPr>
        <p:blipFill>
          <a:blip r:embed="rId3">
            <a:lum contrast="24000"/>
          </a:blip>
          <a:stretch>
            <a:fillRect/>
          </a:stretch>
        </p:blipFill>
        <p:spPr>
          <a:xfrm>
            <a:off x="609600" y="2348849"/>
            <a:ext cx="4425315" cy="4320555"/>
          </a:xfrm>
          <a:prstGeom prst="rect">
            <a:avLst/>
          </a:prstGeom>
          <a:noFill/>
          <a:ln w="9525" cap="flat" cmpd="sng">
            <a:solidFill>
              <a:srgbClr val="FFFF66"/>
            </a:solidFill>
            <a:prstDash val="solid"/>
            <a:miter/>
            <a:headEnd type="none" w="med" len="med"/>
            <a:tailEnd type="none" w="med" len="med"/>
          </a:ln>
        </p:spPr>
      </p:pic>
    </p:spTree>
    <p:extLst>
      <p:ext uri="{BB962C8B-B14F-4D97-AF65-F5344CB8AC3E}">
        <p14:creationId xmlns:p14="http://schemas.microsoft.com/office/powerpoint/2010/main" val="18168310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sz="quarter"/>
          </p:nvPr>
        </p:nvSpPr>
        <p:spPr>
          <a:xfrm>
            <a:off x="609600" y="274955"/>
            <a:ext cx="10972800" cy="546100"/>
          </a:xfrm>
        </p:spPr>
        <p:txBody>
          <a:bodyPr vert="horz" wrap="square" lIns="121920" tIns="60960" rIns="121920" bIns="60960" numCol="1" rtlCol="0" anchor="ctr" anchorCtr="0" compatLnSpc="1">
            <a:normAutofit fontScale="90000"/>
          </a:bodyPr>
          <a:lstStyle/>
          <a:p>
            <a:pPr eaLnBrk="1" hangingPunct="1"/>
            <a:r>
              <a:rPr lang="en-US" altLang="x-none" sz="3335" b="1" dirty="0"/>
              <a:t/>
            </a:r>
            <a:br>
              <a:rPr lang="en-US" altLang="x-none" sz="3335" b="1" dirty="0"/>
            </a:br>
            <a:r>
              <a:rPr lang="en-US" altLang="x-none" sz="2665" b="1" dirty="0">
                <a:solidFill>
                  <a:schemeClr val="tx1"/>
                </a:solidFill>
                <a:cs typeface="Times New Roman" panose="02020603050405020304" pitchFamily="18" charset="0"/>
              </a:rPr>
              <a:t>Vận động là phương thức tồn tại của vật chất </a:t>
            </a:r>
            <a:br>
              <a:rPr lang="en-US" altLang="x-none" sz="2665" b="1" dirty="0">
                <a:solidFill>
                  <a:schemeClr val="tx1"/>
                </a:solidFill>
                <a:cs typeface="Times New Roman" panose="02020603050405020304" pitchFamily="18" charset="0"/>
              </a:rPr>
            </a:br>
            <a:endParaRPr lang="en-US" altLang="x-none" sz="2665" b="1" dirty="0">
              <a:solidFill>
                <a:schemeClr val="tx1"/>
              </a:solidFill>
              <a:ea typeface="Times New Roman" panose="02020603050405020304" pitchFamily="18" charset="0"/>
              <a:cs typeface="Times New Roman" panose="02020603050405020304" pitchFamily="18" charset="0"/>
            </a:endParaRPr>
          </a:p>
        </p:txBody>
      </p:sp>
      <p:pic>
        <p:nvPicPr>
          <p:cNvPr id="2" name="Content Placeholder 1"/>
          <p:cNvPicPr>
            <a:picLocks noGrp="1" noChangeAspect="1"/>
          </p:cNvPicPr>
          <p:nvPr>
            <p:ph sz="quarter" idx="1"/>
          </p:nvPr>
        </p:nvPicPr>
        <p:blipFill>
          <a:blip r:embed="rId3"/>
          <a:stretch>
            <a:fillRect/>
          </a:stretch>
        </p:blipFill>
        <p:spPr>
          <a:xfrm>
            <a:off x="1127310" y="1038013"/>
            <a:ext cx="4867090" cy="2818553"/>
          </a:xfrm>
          <a:prstGeom prst="rect">
            <a:avLst/>
          </a:prstGeom>
        </p:spPr>
      </p:pic>
      <p:pic>
        <p:nvPicPr>
          <p:cNvPr id="4" name="Content Placeholder 3"/>
          <p:cNvPicPr>
            <a:picLocks noGrp="1" noChangeAspect="1"/>
          </p:cNvPicPr>
          <p:nvPr>
            <p:ph sz="quarter" idx="2"/>
          </p:nvPr>
        </p:nvPicPr>
        <p:blipFill>
          <a:blip r:embed="rId4"/>
          <a:stretch>
            <a:fillRect/>
          </a:stretch>
        </p:blipFill>
        <p:spPr>
          <a:xfrm>
            <a:off x="6328833" y="990600"/>
            <a:ext cx="5120640" cy="2915073"/>
          </a:xfrm>
          <a:prstGeom prst="rect">
            <a:avLst/>
          </a:prstGeom>
        </p:spPr>
      </p:pic>
      <p:pic>
        <p:nvPicPr>
          <p:cNvPr id="5" name="Content Placeholder 4"/>
          <p:cNvPicPr>
            <a:picLocks noGrp="1" noChangeAspect="1"/>
          </p:cNvPicPr>
          <p:nvPr>
            <p:ph sz="quarter" idx="3"/>
          </p:nvPr>
        </p:nvPicPr>
        <p:blipFill>
          <a:blip r:embed="rId5"/>
          <a:stretch>
            <a:fillRect/>
          </a:stretch>
        </p:blipFill>
        <p:spPr>
          <a:xfrm>
            <a:off x="1661319" y="3938588"/>
            <a:ext cx="3281362" cy="2187575"/>
          </a:xfrm>
          <a:prstGeom prst="rect">
            <a:avLst/>
          </a:prstGeom>
        </p:spPr>
      </p:pic>
      <p:pic>
        <p:nvPicPr>
          <p:cNvPr id="6" name="Content Placeholder 5"/>
          <p:cNvPicPr>
            <a:picLocks noGrp="1" noChangeAspect="1"/>
          </p:cNvPicPr>
          <p:nvPr>
            <p:ph sz="quarter" idx="4"/>
          </p:nvPr>
        </p:nvPicPr>
        <p:blipFill>
          <a:blip r:embed="rId6"/>
          <a:stretch>
            <a:fillRect/>
          </a:stretch>
        </p:blipFill>
        <p:spPr>
          <a:xfrm>
            <a:off x="6271260" y="4109085"/>
            <a:ext cx="5178425" cy="2416345"/>
          </a:xfrm>
          <a:prstGeom prst="rect">
            <a:avLst/>
          </a:prstGeom>
        </p:spPr>
      </p:pic>
    </p:spTree>
    <p:extLst>
      <p:ext uri="{BB962C8B-B14F-4D97-AF65-F5344CB8AC3E}">
        <p14:creationId xmlns:p14="http://schemas.microsoft.com/office/powerpoint/2010/main" val="1370080372"/>
      </p:ext>
    </p:extLst>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z="3200" i="1">
                <a:latin typeface="Times New Roman" panose="02020603050405020304" pitchFamily="18" charset="0"/>
                <a:cs typeface="Times New Roman" panose="02020603050405020304" pitchFamily="18" charset="0"/>
                <a:sym typeface="+mn-ea"/>
              </a:rPr>
              <a:t>Ph. Ăngghen chia vận động thành 5 hình thức cơ bản: </a:t>
            </a:r>
            <a:endParaRPr lang="en-US" sz="320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half" idx="1"/>
          </p:nvPr>
        </p:nvSpPr>
        <p:spPr/>
        <p:txBody>
          <a:bodyPr/>
          <a:lstStyle/>
          <a:p>
            <a:pPr marL="0" indent="0">
              <a:buNone/>
            </a:pPr>
            <a:endParaRPr lang="en-US" i="1">
              <a:latin typeface="Times New Roman" panose="02020603050405020304" pitchFamily="18" charset="0"/>
              <a:cs typeface="Times New Roman" panose="02020603050405020304" pitchFamily="18" charset="0"/>
            </a:endParaRPr>
          </a:p>
          <a:p>
            <a:r>
              <a:rPr lang="en-US">
                <a:latin typeface="Times New Roman" panose="02020603050405020304" pitchFamily="18" charset="0"/>
                <a:cs typeface="Times New Roman" panose="02020603050405020304" pitchFamily="18" charset="0"/>
              </a:rPr>
              <a:t>vận động cơ học</a:t>
            </a:r>
          </a:p>
          <a:p>
            <a:r>
              <a:rPr lang="en-US">
                <a:latin typeface="Times New Roman" panose="02020603050405020304" pitchFamily="18" charset="0"/>
                <a:cs typeface="Times New Roman" panose="02020603050405020304" pitchFamily="18" charset="0"/>
              </a:rPr>
              <a:t>Vận động lý học</a:t>
            </a:r>
          </a:p>
          <a:p>
            <a:r>
              <a:rPr lang="en-US">
                <a:latin typeface="Times New Roman" panose="02020603050405020304" pitchFamily="18" charset="0"/>
                <a:cs typeface="Times New Roman" panose="02020603050405020304" pitchFamily="18" charset="0"/>
              </a:rPr>
              <a:t>vận động hóa học</a:t>
            </a:r>
          </a:p>
          <a:p>
            <a:r>
              <a:rPr lang="en-US">
                <a:latin typeface="Times New Roman" panose="02020603050405020304" pitchFamily="18" charset="0"/>
                <a:cs typeface="Times New Roman" panose="02020603050405020304" pitchFamily="18" charset="0"/>
              </a:rPr>
              <a:t>vận động sinh học</a:t>
            </a:r>
          </a:p>
          <a:p>
            <a:r>
              <a:rPr lang="en-US">
                <a:latin typeface="Times New Roman" panose="02020603050405020304" pitchFamily="18" charset="0"/>
                <a:cs typeface="Times New Roman" panose="02020603050405020304" pitchFamily="18" charset="0"/>
              </a:rPr>
              <a:t>vận động xã hội</a:t>
            </a:r>
          </a:p>
          <a:p>
            <a:pPr marL="0" indent="0">
              <a:buNone/>
            </a:pPr>
            <a:endParaRPr lang="en-US">
              <a:latin typeface="Times New Roman" panose="02020603050405020304" pitchFamily="18" charset="0"/>
              <a:cs typeface="Times New Roman" panose="02020603050405020304" pitchFamily="18" charset="0"/>
            </a:endParaRPr>
          </a:p>
        </p:txBody>
      </p:sp>
      <p:pic>
        <p:nvPicPr>
          <p:cNvPr id="9" name="Content Placeholder 8"/>
          <p:cNvPicPr>
            <a:picLocks noGrp="1" noChangeAspect="1"/>
          </p:cNvPicPr>
          <p:nvPr>
            <p:ph sz="quarter" idx="2"/>
          </p:nvPr>
        </p:nvPicPr>
        <p:blipFill>
          <a:blip r:embed="rId2"/>
          <a:stretch>
            <a:fillRect/>
          </a:stretch>
        </p:blipFill>
        <p:spPr>
          <a:xfrm>
            <a:off x="5467350" y="1193800"/>
            <a:ext cx="6311265" cy="5247005"/>
          </a:xfrm>
          <a:prstGeom prst="rect">
            <a:avLst/>
          </a:prstGeom>
        </p:spPr>
      </p:pic>
    </p:spTree>
    <p:extLst>
      <p:ext uri="{BB962C8B-B14F-4D97-AF65-F5344CB8AC3E}">
        <p14:creationId xmlns:p14="http://schemas.microsoft.com/office/powerpoint/2010/main" val="14471017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sz="quarter" idx="1"/>
          </p:nvPr>
        </p:nvSpPr>
        <p:spPr>
          <a:xfrm>
            <a:off x="6399953" y="787400"/>
            <a:ext cx="5496560" cy="3232573"/>
          </a:xfrm>
          <a:noFill/>
          <a:ln>
            <a:solidFill>
              <a:srgbClr val="FF0000"/>
            </a:solidFill>
          </a:ln>
        </p:spPr>
        <p:txBody>
          <a:bodyPr vert="horz" wrap="square" lIns="121920" tIns="60960" rIns="121920" bIns="60960" numCol="1" anchor="t" anchorCtr="0" compatLnSpc="1"/>
          <a:lstStyle/>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Không gian</a:t>
            </a:r>
            <a:r>
              <a:rPr lang="en-US" altLang="x-none" dirty="0">
                <a:solidFill>
                  <a:schemeClr val="tx1"/>
                </a:solidFill>
                <a:latin typeface="Times New Roman" panose="02020603050405020304" pitchFamily="18" charset="0"/>
                <a:cs typeface="Times New Roman" panose="02020603050405020304" pitchFamily="18" charset="0"/>
              </a:rPr>
              <a:t>: dùng để chỉ vị trí tồn tại của sự vật, hiện tượng.</a:t>
            </a:r>
          </a:p>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Thời gian</a:t>
            </a:r>
            <a:r>
              <a:rPr lang="en-US" altLang="x-none" dirty="0">
                <a:solidFill>
                  <a:schemeClr val="tx1"/>
                </a:solidFill>
                <a:latin typeface="Times New Roman" panose="02020603050405020304" pitchFamily="18" charset="0"/>
                <a:cs typeface="Times New Roman" panose="02020603050405020304" pitchFamily="18" charset="0"/>
              </a:rPr>
              <a:t>: dùng để chỉ quá trình vận động, biến đổi của các sự vật, hiện tượng</a:t>
            </a:r>
            <a:endParaRPr lang="en-US" altLang="x-none" i="1"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latin typeface="Times New Roman" panose="02020603050405020304" pitchFamily="18" charset="0"/>
              <a:cs typeface="Times New Roman" panose="02020603050405020304" pitchFamily="18" charset="0"/>
            </a:endParaRPr>
          </a:p>
          <a:p>
            <a:pPr marL="0" indent="0" algn="just" eaLnBrk="1" hangingPunct="1">
              <a:buNone/>
            </a:pPr>
            <a:endParaRPr lang="en-US" altLang="x-none" i="1" dirty="0">
              <a:latin typeface="Times New Roman" panose="02020603050405020304" pitchFamily="18" charset="0"/>
            </a:endParaRPr>
          </a:p>
        </p:txBody>
      </p:sp>
      <p:pic>
        <p:nvPicPr>
          <p:cNvPr id="124932" name="Picture 4" descr="neptune"/>
          <p:cNvPicPr>
            <a:picLocks noChangeAspect="1"/>
          </p:cNvPicPr>
          <p:nvPr/>
        </p:nvPicPr>
        <p:blipFill>
          <a:blip r:embed="rId2"/>
          <a:stretch>
            <a:fillRect/>
          </a:stretch>
        </p:blipFill>
        <p:spPr>
          <a:xfrm>
            <a:off x="527051" y="1802554"/>
            <a:ext cx="3634316" cy="2235200"/>
          </a:xfrm>
          <a:prstGeom prst="rect">
            <a:avLst/>
          </a:prstGeom>
          <a:noFill/>
          <a:ln w="9525">
            <a:noFill/>
          </a:ln>
        </p:spPr>
      </p:pic>
      <p:pic>
        <p:nvPicPr>
          <p:cNvPr id="124933" name="Picture 5" descr="Thien nhien-CM 70 Ng Chi Thanh (16)"/>
          <p:cNvPicPr>
            <a:picLocks noChangeAspect="1"/>
          </p:cNvPicPr>
          <p:nvPr/>
        </p:nvPicPr>
        <p:blipFill>
          <a:blip r:embed="rId3"/>
          <a:stretch>
            <a:fillRect/>
          </a:stretch>
        </p:blipFill>
        <p:spPr>
          <a:xfrm>
            <a:off x="2844800" y="4164965"/>
            <a:ext cx="3556000" cy="2235200"/>
          </a:xfrm>
          <a:prstGeom prst="rect">
            <a:avLst/>
          </a:prstGeom>
          <a:noFill/>
          <a:ln w="9525">
            <a:noFill/>
          </a:ln>
        </p:spPr>
      </p:pic>
      <p:sp>
        <p:nvSpPr>
          <p:cNvPr id="9" name="Rectangle 8"/>
          <p:cNvSpPr/>
          <p:nvPr/>
        </p:nvSpPr>
        <p:spPr>
          <a:xfrm>
            <a:off x="527051" y="623358"/>
            <a:ext cx="5400675" cy="583565"/>
          </a:xfrm>
          <a:prstGeom prst="rect">
            <a:avLst/>
          </a:prstGeom>
          <a:noFill/>
        </p:spPr>
        <p:txBody>
          <a:bodyPr wrap="none">
            <a:spAutoFit/>
          </a:bodyPr>
          <a:lstStyle/>
          <a:p>
            <a:pPr indent="457200" eaLnBrk="1" hangingPunct="1">
              <a:spcBef>
                <a:spcPts val="300"/>
              </a:spcBef>
              <a:spcAft>
                <a:spcPts val="300"/>
              </a:spcAft>
            </a:pPr>
            <a:r>
              <a:rPr lang="en-US" altLang="x-none" sz="3200" b="1" dirty="0">
                <a:solidFill>
                  <a:srgbClr val="660066"/>
                </a:solidFill>
                <a:latin typeface="Arial" panose="020B0604020202020204" pitchFamily="34" charset="0"/>
              </a:rPr>
              <a:t> </a:t>
            </a:r>
            <a:r>
              <a:rPr lang="en-US" altLang="x-none" sz="3200" b="1" u="sng" dirty="0">
                <a:solidFill>
                  <a:srgbClr val="660066"/>
                </a:solidFill>
                <a:latin typeface="Arial" panose="020B0604020202020204" pitchFamily="34" charset="0"/>
              </a:rPr>
              <a:t>Không gian và thời g</a:t>
            </a:r>
            <a:r>
              <a:rPr lang="en-US" altLang="x-none" sz="3200" b="1" dirty="0">
                <a:solidFill>
                  <a:srgbClr val="660066"/>
                </a:solidFill>
                <a:latin typeface="Arial" panose="020B0604020202020204" pitchFamily="34" charset="0"/>
              </a:rPr>
              <a:t>ian</a:t>
            </a:r>
            <a:endParaRPr lang="en-US" altLang="x-none" sz="3200" b="1" u="sng" dirty="0">
              <a:solidFill>
                <a:srgbClr val="660066"/>
              </a:solidFill>
              <a:latin typeface=".VnTime" panose="020B7200000000000000" pitchFamily="34" charset="0"/>
            </a:endParaRPr>
          </a:p>
        </p:txBody>
      </p:sp>
    </p:spTree>
    <p:extLst>
      <p:ext uri="{BB962C8B-B14F-4D97-AF65-F5344CB8AC3E}">
        <p14:creationId xmlns:p14="http://schemas.microsoft.com/office/powerpoint/2010/main" val="4957701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bwMode="auto">
          <a:xfrm>
            <a:off x="609600" y="276225"/>
            <a:ext cx="11149965" cy="708025"/>
          </a:xfrm>
          <a:prstGeom prst="roundRect">
            <a:avLst/>
          </a:prstGeom>
          <a:noFill/>
          <a:ln w="9525" cmpd="sng">
            <a:noFill/>
            <a:prstDash val="solid"/>
            <a:miter lim="800000"/>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p>
            <a:pPr algn="ctr"/>
            <a:r>
              <a:rPr lang="en-US" altLang="x-none" sz="3065" b="1" i="1" dirty="0" smtClean="0">
                <a:solidFill>
                  <a:srgbClr val="0000FF"/>
                </a:solidFill>
                <a:effectLst/>
                <a:latin typeface="Times New Roman" panose="02020603050405020304" pitchFamily="18" charset="0"/>
                <a:cs typeface="Times New Roman" panose="02020603050405020304" pitchFamily="18" charset="0"/>
              </a:rPr>
              <a:t> </a:t>
            </a:r>
            <a:r>
              <a:rPr lang="en-US" altLang="x-none" sz="3065" b="1" i="1" dirty="0">
                <a:solidFill>
                  <a:srgbClr val="0000FF"/>
                </a:solidFill>
                <a:effectLst/>
                <a:latin typeface="Times New Roman" panose="02020603050405020304" pitchFamily="18" charset="0"/>
                <a:cs typeface="Times New Roman" panose="02020603050405020304" pitchFamily="18" charset="0"/>
              </a:rPr>
              <a:t>Quan điểm của chủ nghĩa duy vật biện chứng về ý thức</a:t>
            </a:r>
            <a:endParaRPr lang="en-US" altLang="x-none" sz="3065" b="1"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TextBox 9"/>
          <p:cNvSpPr txBox="1"/>
          <p:nvPr/>
        </p:nvSpPr>
        <p:spPr>
          <a:xfrm>
            <a:off x="2844800" y="2526665"/>
            <a:ext cx="2133600" cy="583565"/>
          </a:xfrm>
          <a:prstGeom prst="rect">
            <a:avLst/>
          </a:prstGeom>
          <a:solidFill>
            <a:srgbClr val="CCCC00"/>
          </a:solidFill>
          <a:scene3d>
            <a:camera prst="orthographicFront"/>
            <a:lightRig rig="threePt" dir="t"/>
          </a:scene3d>
          <a:sp3d>
            <a:bevelT prst="convex"/>
          </a:sp3d>
        </p:spPr>
        <p:txBody>
          <a:bodyPr>
            <a:spAutoFit/>
          </a:bodyPr>
          <a:lstStyle/>
          <a:p>
            <a:pPr algn="ctr" eaLnBrk="1" hangingPunct="1"/>
            <a:r>
              <a:rPr lang="en-US" altLang="x-none" sz="3200" b="1" dirty="0">
                <a:solidFill>
                  <a:srgbClr val="990000"/>
                </a:solidFill>
                <a:latin typeface="Arial" panose="020B0604020202020204" pitchFamily="34" charset="0"/>
              </a:rPr>
              <a:t>Tự nhiên</a:t>
            </a:r>
          </a:p>
        </p:txBody>
      </p:sp>
      <p:sp>
        <p:nvSpPr>
          <p:cNvPr id="11" name="TextBox 10"/>
          <p:cNvSpPr txBox="1"/>
          <p:nvPr/>
        </p:nvSpPr>
        <p:spPr>
          <a:xfrm>
            <a:off x="3048000" y="5275342"/>
            <a:ext cx="2133600" cy="583565"/>
          </a:xfrm>
          <a:prstGeom prst="rect">
            <a:avLst/>
          </a:prstGeom>
          <a:solidFill>
            <a:srgbClr val="CCCC00"/>
          </a:solidFill>
          <a:scene3d>
            <a:camera prst="orthographicFront"/>
            <a:lightRig rig="threePt" dir="t"/>
          </a:scene3d>
          <a:sp3d>
            <a:bevelT prst="convex"/>
          </a:sp3d>
        </p:spPr>
        <p:txBody>
          <a:bodyPr>
            <a:spAutoFit/>
          </a:bodyPr>
          <a:lstStyle/>
          <a:p>
            <a:pPr algn="ctr" eaLnBrk="1" hangingPunct="1"/>
            <a:r>
              <a:rPr lang="en-US" altLang="x-none" sz="3200" b="1" dirty="0">
                <a:solidFill>
                  <a:srgbClr val="990000"/>
                </a:solidFill>
                <a:latin typeface="Arial" panose="020B0604020202020204" pitchFamily="34" charset="0"/>
              </a:rPr>
              <a:t>Xã hội</a:t>
            </a:r>
          </a:p>
        </p:txBody>
      </p:sp>
      <p:sp>
        <p:nvSpPr>
          <p:cNvPr id="15" name="TextBox 14"/>
          <p:cNvSpPr txBox="1"/>
          <p:nvPr/>
        </p:nvSpPr>
        <p:spPr>
          <a:xfrm>
            <a:off x="406400" y="3225800"/>
            <a:ext cx="1930400" cy="1691640"/>
          </a:xfrm>
          <a:prstGeom prst="rect">
            <a:avLst/>
          </a:prstGeom>
          <a:solidFill>
            <a:schemeClr val="accent1">
              <a:lumMod val="90000"/>
            </a:schemeClr>
          </a:solidFill>
          <a:scene3d>
            <a:camera prst="orthographicFront"/>
            <a:lightRig rig="threePt" dir="t"/>
          </a:scene3d>
          <a:sp3d>
            <a:bevelT prst="convex"/>
          </a:sp3d>
        </p:spPr>
        <p:txBody>
          <a:bodyPr>
            <a:spAutoFit/>
          </a:bodyPr>
          <a:lstStyle/>
          <a:p>
            <a:pPr algn="ctr" eaLnBrk="1" hangingPunct="1"/>
            <a:r>
              <a:rPr lang="en-US" altLang="x-none" sz="3465" b="1" dirty="0">
                <a:solidFill>
                  <a:srgbClr val="0D0D0D"/>
                </a:solidFill>
                <a:latin typeface="Times New Roman" panose="02020603050405020304" pitchFamily="18" charset="0"/>
                <a:cs typeface="Times New Roman" panose="02020603050405020304" pitchFamily="18" charset="0"/>
              </a:rPr>
              <a:t>Nguồn gốc của ý thức</a:t>
            </a:r>
          </a:p>
        </p:txBody>
      </p:sp>
      <p:sp>
        <p:nvSpPr>
          <p:cNvPr id="8206" name="AutoShape 5" descr="Dotted grid"/>
          <p:cNvSpPr/>
          <p:nvPr/>
        </p:nvSpPr>
        <p:spPr>
          <a:xfrm>
            <a:off x="6400800" y="1092200"/>
            <a:ext cx="4267200" cy="10160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Bộ óc người</a:t>
            </a:r>
            <a:endParaRPr lang="en-US" altLang="en-US" sz="3465" dirty="0">
              <a:latin typeface="Times New Roman" panose="02020603050405020304" pitchFamily="18" charset="0"/>
              <a:ea typeface="Times New Roman" panose="02020603050405020304" pitchFamily="18" charset="0"/>
            </a:endParaRPr>
          </a:p>
        </p:txBody>
      </p:sp>
      <p:sp>
        <p:nvSpPr>
          <p:cNvPr id="8207" name="AutoShape 5" descr="Dotted grid"/>
          <p:cNvSpPr/>
          <p:nvPr/>
        </p:nvSpPr>
        <p:spPr>
          <a:xfrm>
            <a:off x="6299200" y="2717800"/>
            <a:ext cx="4368800" cy="11176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3500" lvl="0" indent="-63500" eaLnBrk="1" hangingPunct="1">
              <a:buNone/>
            </a:pPr>
            <a:r>
              <a:rPr lang="en-US" altLang="en-US" sz="3465" dirty="0">
                <a:latin typeface="Times New Roman" panose="02020603050405020304" pitchFamily="18" charset="0"/>
                <a:cs typeface="Times New Roman" panose="02020603050405020304" pitchFamily="18" charset="0"/>
              </a:rPr>
              <a:t>      Thế giới khách </a:t>
            </a:r>
            <a:endParaRPr lang="en-US" altLang="en-US" sz="3465" dirty="0">
              <a:latin typeface="Times New Roman" panose="02020603050405020304" pitchFamily="18" charset="0"/>
              <a:ea typeface="Times New Roman" panose="02020603050405020304" pitchFamily="18" charset="0"/>
            </a:endParaRPr>
          </a:p>
        </p:txBody>
      </p:sp>
      <p:sp>
        <p:nvSpPr>
          <p:cNvPr id="8208" name="AutoShape 5" descr="Dotted grid"/>
          <p:cNvSpPr/>
          <p:nvPr/>
        </p:nvSpPr>
        <p:spPr>
          <a:xfrm>
            <a:off x="6502400" y="4193540"/>
            <a:ext cx="4368800" cy="12192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Lao động</a:t>
            </a:r>
            <a:endParaRPr lang="en-US" altLang="en-US" sz="3465" dirty="0">
              <a:latin typeface="Times New Roman" panose="02020603050405020304" pitchFamily="18" charset="0"/>
              <a:ea typeface="Times New Roman" panose="02020603050405020304" pitchFamily="18" charset="0"/>
            </a:endParaRPr>
          </a:p>
        </p:txBody>
      </p:sp>
      <p:sp>
        <p:nvSpPr>
          <p:cNvPr id="8209" name="AutoShape 5" descr="Dotted grid"/>
          <p:cNvSpPr/>
          <p:nvPr/>
        </p:nvSpPr>
        <p:spPr>
          <a:xfrm>
            <a:off x="6400800" y="5747385"/>
            <a:ext cx="4673600" cy="10160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Ngôn ngữ</a:t>
            </a:r>
            <a:endParaRPr lang="en-US" altLang="en-US" sz="3465" dirty="0">
              <a:latin typeface="Times New Roman" panose="02020603050405020304" pitchFamily="18" charset="0"/>
              <a:ea typeface="Times New Roman" panose="02020603050405020304" pitchFamily="18" charset="0"/>
            </a:endParaRPr>
          </a:p>
        </p:txBody>
      </p:sp>
      <p:grpSp>
        <p:nvGrpSpPr>
          <p:cNvPr id="6" name="Group 12"/>
          <p:cNvGrpSpPr/>
          <p:nvPr/>
        </p:nvGrpSpPr>
        <p:grpSpPr>
          <a:xfrm rot="-5400000">
            <a:off x="1628140" y="3937000"/>
            <a:ext cx="2336800" cy="914400"/>
            <a:chOff x="2592" y="768"/>
            <a:chExt cx="768" cy="768"/>
          </a:xfrm>
        </p:grpSpPr>
        <p:sp>
          <p:nvSpPr>
            <p:cNvPr id="7"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8"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grpSp>
        <p:nvGrpSpPr>
          <p:cNvPr id="9" name="Group 12"/>
          <p:cNvGrpSpPr/>
          <p:nvPr/>
        </p:nvGrpSpPr>
        <p:grpSpPr>
          <a:xfrm rot="-5400000">
            <a:off x="4380653" y="2097193"/>
            <a:ext cx="2336800" cy="914400"/>
            <a:chOff x="2592" y="768"/>
            <a:chExt cx="768" cy="768"/>
          </a:xfrm>
        </p:grpSpPr>
        <p:sp>
          <p:nvSpPr>
            <p:cNvPr id="12"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3"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grpSp>
        <p:nvGrpSpPr>
          <p:cNvPr id="14" name="Group 12"/>
          <p:cNvGrpSpPr/>
          <p:nvPr/>
        </p:nvGrpSpPr>
        <p:grpSpPr>
          <a:xfrm rot="-5400000">
            <a:off x="4572000" y="4991312"/>
            <a:ext cx="2336800" cy="914400"/>
            <a:chOff x="2592" y="768"/>
            <a:chExt cx="768" cy="768"/>
          </a:xfrm>
        </p:grpSpPr>
        <p:sp>
          <p:nvSpPr>
            <p:cNvPr id="16"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9"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Tree>
    <p:extLst>
      <p:ext uri="{BB962C8B-B14F-4D97-AF65-F5344CB8AC3E}">
        <p14:creationId xmlns:p14="http://schemas.microsoft.com/office/powerpoint/2010/main" val="551770034"/>
      </p:ext>
    </p:extLst>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Content Placeholder 2"/>
          <p:cNvSpPr>
            <a:spLocks noGrp="1"/>
          </p:cNvSpPr>
          <p:nvPr>
            <p:ph idx="1"/>
          </p:nvPr>
        </p:nvSpPr>
        <p:spPr/>
        <p:txBody>
          <a:bodyPr/>
          <a:lstStyle/>
          <a:p>
            <a:pPr marL="0" indent="0" algn="just">
              <a:buFontTx/>
              <a:buNone/>
            </a:pPr>
            <a:r>
              <a:rPr lang="en-US" altLang="vi-VN" sz="2400" i="1" smtClean="0">
                <a:latin typeface="Times New Roman" panose="02020603050405020304" pitchFamily="18" charset="0"/>
                <a:cs typeface="Times New Roman" panose="02020603050405020304" pitchFamily="18" charset="0"/>
              </a:rPr>
              <a:t>+ </a:t>
            </a:r>
            <a:r>
              <a:rPr lang="vi-VN" altLang="vi-VN" sz="2400" i="1" smtClean="0">
                <a:latin typeface="Times New Roman" panose="02020603050405020304" pitchFamily="18" charset="0"/>
                <a:cs typeface="Times New Roman" panose="02020603050405020304" pitchFamily="18" charset="0"/>
              </a:rPr>
              <a:t>Ý thức</a:t>
            </a:r>
            <a:r>
              <a:rPr lang="vi-VN" altLang="vi-VN" sz="2400" smtClean="0">
                <a:latin typeface="Times New Roman" panose="02020603050405020304" pitchFamily="18" charset="0"/>
                <a:cs typeface="Times New Roman" panose="02020603050405020304" pitchFamily="18" charset="0"/>
              </a:rPr>
              <a:t> là sự phản ánh thế giới khách quan vào trong bộ não người một cách năng động, sáng tạo</a:t>
            </a:r>
            <a:r>
              <a:rPr lang="en-US" altLang="vi-VN" sz="2400" smtClean="0">
                <a:latin typeface="Times New Roman" panose="02020603050405020304" pitchFamily="18" charset="0"/>
                <a:cs typeface="Times New Roman" panose="02020603050405020304" pitchFamily="18" charset="0"/>
              </a:rPr>
              <a:t>, </a:t>
            </a:r>
            <a:r>
              <a:rPr lang="vi-VN" altLang="en-US" sz="2400" smtClean="0">
                <a:latin typeface="Times New Roman" panose="02020603050405020304" pitchFamily="18" charset="0"/>
                <a:cs typeface="Times New Roman" panose="02020603050405020304" pitchFamily="18" charset="0"/>
              </a:rPr>
              <a:t>là hình ảnh chủ quan của thế giới khách quan</a:t>
            </a:r>
            <a:endParaRPr lang="vi-VN" altLang="vi-VN" sz="2400" smtClean="0">
              <a:latin typeface="Times New Roman" panose="02020603050405020304" pitchFamily="18" charset="0"/>
              <a:cs typeface="Times New Roman" panose="02020603050405020304" pitchFamily="18" charset="0"/>
            </a:endParaRPr>
          </a:p>
        </p:txBody>
      </p:sp>
      <p:pic>
        <p:nvPicPr>
          <p:cNvPr id="41988" name="Picture 15" descr="http://media6.tiin.vn/media01/50fd0e563d0b9/2013/09/22/208cbb70-bf90-48aa-915a-a417087b38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763" y="2505075"/>
            <a:ext cx="4814887"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pic>
        <p:nvPicPr>
          <p:cNvPr id="41991" name="Picture 7" descr="Sự khác biệt trong tư duy người giàu và người nghèo qua 17 bức ảnh - Trường  Cao đẳng Việt Mỹ Xét Tuyển Cao Đẳng Chính Quy năm học 2020 - 20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2300" y="2505075"/>
            <a:ext cx="5715000"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028510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41988"/>
                                        </p:tgtEl>
                                        <p:attrNameLst>
                                          <p:attrName>style.visibility</p:attrName>
                                        </p:attrNameLst>
                                      </p:cBhvr>
                                      <p:to>
                                        <p:strVal val="visible"/>
                                      </p:to>
                                    </p:set>
                                    <p:animEffect transition="in" filter="circle(in)">
                                      <p:cBhvr>
                                        <p:cTn id="7" dur="2000"/>
                                        <p:tgtEl>
                                          <p:spTgt spid="4198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1987">
                                            <p:txEl>
                                              <p:pRg st="0" end="0"/>
                                            </p:txEl>
                                          </p:spTgt>
                                        </p:tgtEl>
                                        <p:attrNameLst>
                                          <p:attrName>style.visibility</p:attrName>
                                        </p:attrNameLst>
                                      </p:cBhvr>
                                      <p:to>
                                        <p:strVal val="visible"/>
                                      </p:to>
                                    </p:set>
                                    <p:animEffect transition="in" filter="circle(in)">
                                      <p:cBhvr>
                                        <p:cTn id="10" dur="2000"/>
                                        <p:tgtEl>
                                          <p:spTgt spid="41987">
                                            <p:txEl>
                                              <p:pRg st="0" end="0"/>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41991"/>
                                        </p:tgtEl>
                                        <p:attrNameLst>
                                          <p:attrName>style.visibility</p:attrName>
                                        </p:attrNameLst>
                                      </p:cBhvr>
                                      <p:to>
                                        <p:strVal val="visible"/>
                                      </p:to>
                                    </p:set>
                                    <p:animEffect transition="in" filter="circle(in)">
                                      <p:cBhvr>
                                        <p:cTn id="13" dur="2000"/>
                                        <p:tgtEl>
                                          <p:spTgt spid="419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sz="2800" dirty="0"/>
          </a:p>
        </p:txBody>
      </p:sp>
      <p:sp>
        <p:nvSpPr>
          <p:cNvPr id="6" name="Content Placeholder 5"/>
          <p:cNvSpPr>
            <a:spLocks noGrp="1"/>
          </p:cNvSpPr>
          <p:nvPr>
            <p:ph sz="half" idx="1"/>
          </p:nvPr>
        </p:nvSpPr>
        <p:spPr>
          <a:xfrm>
            <a:off x="623240" y="1825625"/>
            <a:ext cx="6692740" cy="4351338"/>
          </a:xfrm>
        </p:spPr>
        <p:txBody>
          <a:bodyPr/>
          <a:lstStyle/>
          <a:p>
            <a:pPr marL="0" indent="0">
              <a:buNone/>
            </a:pPr>
            <a:r>
              <a:rPr lang="en-US" altLang="en-US" dirty="0" smtClean="0">
                <a:solidFill>
                  <a:srgbClr val="0000FF"/>
                </a:solidFill>
                <a:latin typeface="Times New Roman" panose="02020603050405020304" pitchFamily="18" charset="0"/>
                <a:cs typeface="Times New Roman" panose="02020603050405020304" pitchFamily="18" charset="0"/>
              </a:rPr>
              <a:t>- </a:t>
            </a:r>
            <a:r>
              <a:rPr lang="en-US" altLang="en-US" dirty="0" err="1" smtClean="0">
                <a:solidFill>
                  <a:srgbClr val="0000FF"/>
                </a:solidFill>
                <a:latin typeface="Times New Roman" panose="02020603050405020304" pitchFamily="18" charset="0"/>
                <a:cs typeface="Times New Roman" panose="02020603050405020304" pitchFamily="18" charset="0"/>
              </a:rPr>
              <a:t>Vật</a:t>
            </a:r>
            <a:r>
              <a:rPr lang="en-US" altLang="en-US" dirty="0" smtClean="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chất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quyết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định</a:t>
            </a:r>
            <a:r>
              <a:rPr lang="en-US" altLang="en-US" dirty="0">
                <a:solidFill>
                  <a:srgbClr val="0000FF"/>
                </a:solidFill>
                <a:latin typeface="Times New Roman" panose="02020603050405020304" pitchFamily="18" charset="0"/>
                <a:cs typeface="Times New Roman" panose="02020603050405020304" pitchFamily="18" charset="0"/>
              </a:rPr>
              <a:t> ý </a:t>
            </a:r>
            <a:r>
              <a:rPr lang="en-US" altLang="en-US" dirty="0" err="1">
                <a:solidFill>
                  <a:srgbClr val="0000FF"/>
                </a:solidFill>
                <a:latin typeface="Times New Roman" panose="02020603050405020304" pitchFamily="18" charset="0"/>
                <a:cs typeface="Times New Roman" panose="02020603050405020304" pitchFamily="18" charset="0"/>
              </a:rPr>
              <a:t>thức</a:t>
            </a:r>
            <a:r>
              <a:rPr lang="en-US" altLang="en-US" dirty="0">
                <a:solidFill>
                  <a:srgbClr val="0000FF"/>
                </a:solidFill>
                <a:latin typeface="Times New Roman" panose="02020603050405020304" pitchFamily="18" charset="0"/>
                <a:cs typeface="Times New Roman" panose="02020603050405020304" pitchFamily="18" charset="0"/>
              </a:rPr>
              <a:t/>
            </a:r>
            <a:br>
              <a:rPr lang="en-US" altLang="en-US" dirty="0">
                <a:solidFill>
                  <a:srgbClr val="0000FF"/>
                </a:solidFill>
                <a:latin typeface="Times New Roman" panose="02020603050405020304" pitchFamily="18" charset="0"/>
                <a:cs typeface="Times New Roman" panose="02020603050405020304" pitchFamily="18" charset="0"/>
              </a:rPr>
            </a:br>
            <a:endParaRPr lang="en-US"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Vật</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nguồn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smtClean="0">
                <a:latin typeface="Times New Roman" pitchFamily="18" charset="0"/>
                <a:cs typeface="Times New Roman" pitchFamily="18" charset="0"/>
              </a:rPr>
              <a:t>thức</a:t>
            </a:r>
            <a:endParaRPr lang="en-US" dirty="0" smtClean="0">
              <a:latin typeface="Times New Roman" pitchFamily="18" charset="0"/>
              <a:cs typeface="Times New Roman" pitchFamily="18" charset="0"/>
            </a:endParaRPr>
          </a:p>
          <a:p>
            <a:pPr algn="just"/>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nội</a:t>
            </a:r>
            <a:r>
              <a:rPr lang="en-US" dirty="0">
                <a:latin typeface="Times New Roman" pitchFamily="18" charset="0"/>
                <a:cs typeface="Times New Roman" pitchFamily="18" charset="0"/>
              </a:rPr>
              <a:t> dung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smtClean="0">
                <a:latin typeface="Times New Roman" pitchFamily="18" charset="0"/>
                <a:cs typeface="Times New Roman" pitchFamily="18" charset="0"/>
              </a:rPr>
              <a:t>thức</a:t>
            </a:r>
            <a:endParaRPr lang="en-US"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Vật</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a:latin typeface="Times New Roman" pitchFamily="18" charset="0"/>
                <a:cs typeface="Times New Roman" pitchFamily="18" charset="0"/>
              </a:rPr>
              <a:t>thức</a:t>
            </a:r>
            <a:endParaRPr lang="en-US" dirty="0">
              <a:latin typeface="Times New Roman" pitchFamily="18" charset="0"/>
              <a:cs typeface="Times New Roman" pitchFamily="18" charset="0"/>
            </a:endParaRPr>
          </a:p>
          <a:p>
            <a:endParaRPr lang="en-US" b="1" dirty="0">
              <a:solidFill>
                <a:srgbClr val="FFFF00"/>
              </a:solidFill>
              <a:latin typeface="Times New Roman" pitchFamily="18" charset="0"/>
              <a:cs typeface="Times New Roman" pitchFamily="18" charset="0"/>
            </a:endParaRPr>
          </a:p>
          <a:p>
            <a:endParaRPr lang="en-US" dirty="0"/>
          </a:p>
        </p:txBody>
      </p:sp>
      <p:sp>
        <p:nvSpPr>
          <p:cNvPr id="8" name="Content Placeholder 7"/>
          <p:cNvSpPr>
            <a:spLocks noGrp="1"/>
          </p:cNvSpPr>
          <p:nvPr>
            <p:ph sz="half" idx="2"/>
          </p:nvPr>
        </p:nvSpPr>
        <p:spPr>
          <a:xfrm>
            <a:off x="7392180" y="1825625"/>
            <a:ext cx="3961620" cy="4351338"/>
          </a:xfrm>
        </p:spPr>
        <p:txBody>
          <a:bodyPr/>
          <a:lstStyle/>
          <a:p>
            <a:endParaRPr lang="en-US" dirty="0"/>
          </a:p>
        </p:txBody>
      </p:sp>
      <p:sp>
        <p:nvSpPr>
          <p:cNvPr id="9" name="Rounded Rectangle 8"/>
          <p:cNvSpPr/>
          <p:nvPr/>
        </p:nvSpPr>
        <p:spPr>
          <a:xfrm>
            <a:off x="1933404" y="381000"/>
            <a:ext cx="8195156" cy="762000"/>
          </a:xfrm>
          <a:prstGeom prst="roundRect">
            <a:avLst/>
          </a:prstGeom>
          <a:gradFill>
            <a:gsLst>
              <a:gs pos="100000">
                <a:srgbClr val="7824AC"/>
              </a:gs>
              <a:gs pos="100000">
                <a:schemeClr val="accent4">
                  <a:lumMod val="99000"/>
                  <a:satMod val="120000"/>
                  <a:shade val="78000"/>
                </a:schemeClr>
              </a:gs>
            </a:gsLst>
          </a:gradFill>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r>
              <a:rPr lang="en-US" sz="2400" b="1"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MỐI QUAN HỆ GIỮA VẬT CHẤT VÀ Ý THỨC</a:t>
            </a:r>
          </a:p>
        </p:txBody>
      </p:sp>
      <p:pic>
        <p:nvPicPr>
          <p:cNvPr id="10" name="Picture 9" descr="http://3.bp.blogspot.com/-jbAmGcbF_Cc/UlIlH-BOzAI/AAAAAAAAaiU/441zrnz76b0/s1600/cuoc-song-trong-hang-do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210" y="1604963"/>
            <a:ext cx="4038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7176150" y="6237390"/>
            <a:ext cx="4757136" cy="369332"/>
          </a:xfrm>
          <a:prstGeom prst="rect">
            <a:avLst/>
          </a:prstGeom>
        </p:spPr>
        <p:txBody>
          <a:bodyPr wrap="none">
            <a:spAutoFit/>
          </a:bodyPr>
          <a:lstStyle/>
          <a:p>
            <a:pPr eaLnBrk="1" hangingPunct="1"/>
            <a:r>
              <a:rPr lang="en-US" altLang="en-US" b="1" dirty="0">
                <a:solidFill>
                  <a:srgbClr val="0000CC"/>
                </a:solidFill>
                <a:latin typeface="Times New Roman" panose="02020603050405020304" pitchFamily="18" charset="0"/>
                <a:cs typeface="Times New Roman" panose="02020603050405020304" pitchFamily="18" charset="0"/>
              </a:rPr>
              <a:t>CUỘC SỐNG CỦA NGƯỜI NGUYÊN THỦY</a:t>
            </a:r>
          </a:p>
        </p:txBody>
      </p:sp>
    </p:spTree>
    <p:extLst>
      <p:ext uri="{BB962C8B-B14F-4D97-AF65-F5344CB8AC3E}">
        <p14:creationId xmlns:p14="http://schemas.microsoft.com/office/powerpoint/2010/main" val="235819180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loud Callout 6"/>
          <p:cNvSpPr/>
          <p:nvPr/>
        </p:nvSpPr>
        <p:spPr>
          <a:xfrm>
            <a:off x="3143590" y="1628750"/>
            <a:ext cx="1970088" cy="1295400"/>
          </a:xfrm>
          <a:prstGeom prst="cloudCallout">
            <a:avLst>
              <a:gd name="adj1" fmla="val -13345"/>
              <a:gd name="adj2" fmla="val 73504"/>
            </a:avLst>
          </a:prstGeom>
          <a:solidFill>
            <a:schemeClr val="accent6">
              <a:lumMod val="40000"/>
              <a:lumOff val="6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i="1" dirty="0" err="1">
                <a:solidFill>
                  <a:srgbClr val="0000CC"/>
                </a:solidFill>
                <a:latin typeface="Times New Roman" pitchFamily="18" charset="0"/>
                <a:cs typeface="Times New Roman" pitchFamily="18" charset="0"/>
              </a:rPr>
              <a:t>Làm</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gì</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bây</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giờ</a:t>
            </a:r>
            <a:r>
              <a:rPr lang="en-US" b="1" i="1" dirty="0">
                <a:solidFill>
                  <a:srgbClr val="0000CC"/>
                </a:solidFill>
                <a:latin typeface="Times New Roman" pitchFamily="18" charset="0"/>
                <a:cs typeface="Times New Roman" pitchFamily="18" charset="0"/>
              </a:rPr>
              <a:t> ???</a:t>
            </a:r>
          </a:p>
        </p:txBody>
      </p:sp>
      <p:sp>
        <p:nvSpPr>
          <p:cNvPr id="12298" name="Rectangle 7"/>
          <p:cNvSpPr>
            <a:spLocks noChangeArrowheads="1"/>
          </p:cNvSpPr>
          <p:nvPr/>
        </p:nvSpPr>
        <p:spPr bwMode="auto">
          <a:xfrm>
            <a:off x="1905000" y="5867401"/>
            <a:ext cx="82296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r>
              <a:rPr lang="en-US" altLang="en-US" sz="2000" b="1">
                <a:latin typeface="Times New Roman" panose="02020603050405020304" pitchFamily="18" charset="0"/>
                <a:cs typeface="Times New Roman" panose="02020603050405020304" pitchFamily="18" charset="0"/>
              </a:rPr>
              <a:t>       </a:t>
            </a:r>
            <a:r>
              <a:rPr lang="en-US" altLang="en-US" sz="2600" b="1" i="1">
                <a:latin typeface="Times New Roman" panose="02020603050405020304" pitchFamily="18" charset="0"/>
                <a:cs typeface="Times New Roman" panose="02020603050405020304" pitchFamily="18" charset="0"/>
              </a:rPr>
              <a:t>Phương thức tác động: Tác động </a:t>
            </a:r>
            <a:r>
              <a:rPr lang="en-US" altLang="en-US" sz="2600" b="1" i="1">
                <a:solidFill>
                  <a:srgbClr val="FF0000"/>
                </a:solidFill>
                <a:latin typeface="Times New Roman" panose="02020603050405020304" pitchFamily="18" charset="0"/>
                <a:cs typeface="Times New Roman" panose="02020603050405020304" pitchFamily="18" charset="0"/>
              </a:rPr>
              <a:t>gián tiếp </a:t>
            </a:r>
            <a:r>
              <a:rPr lang="en-US" altLang="en-US" sz="2600" b="1" i="1">
                <a:latin typeface="Times New Roman" panose="02020603050405020304" pitchFamily="18" charset="0"/>
                <a:cs typeface="Times New Roman" panose="02020603050405020304" pitchFamily="18" charset="0"/>
              </a:rPr>
              <a:t>thông qua hoạt động thực tiễn của con người</a:t>
            </a:r>
            <a:endParaRPr lang="en-US" altLang="en-US" sz="2600" b="1" i="1"/>
          </a:p>
        </p:txBody>
      </p:sp>
      <p:pic>
        <p:nvPicPr>
          <p:cNvPr id="12300" name="Picture 12" descr="http://api.lichvansu.wap.vn:8080/upload/images/news/30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402" y="2053115"/>
            <a:ext cx="2438400" cy="260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2" name="Picture 14" descr="https://encrypted-tbn2.gstatic.com/images?q=tbn:ANd9GcTbwS6ZOPtyr1KgYnlNy-kg8kKZEOUpoZeC4ufwTlxNwxvi0GC6x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27560" y="3140960"/>
            <a:ext cx="2744788"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39402" y="365125"/>
            <a:ext cx="5756598" cy="1325563"/>
          </a:xfrm>
        </p:spPr>
        <p:txBody>
          <a:bodyPr>
            <a:normAutofit/>
          </a:bodyPr>
          <a:lstStyle/>
          <a:p>
            <a:r>
              <a:rPr lang="en-US" sz="3200" dirty="0" smtClean="0">
                <a:solidFill>
                  <a:srgbClr val="0000FF"/>
                </a:solidFill>
                <a:latin typeface="Times New Roman" panose="02020603050405020304" pitchFamily="18" charset="0"/>
                <a:cs typeface="Times New Roman" panose="02020603050405020304" pitchFamily="18" charset="0"/>
              </a:rPr>
              <a:t>- Ý </a:t>
            </a:r>
            <a:r>
              <a:rPr lang="en-US" sz="3200" dirty="0" err="1" smtClean="0">
                <a:solidFill>
                  <a:srgbClr val="0000FF"/>
                </a:solidFill>
                <a:latin typeface="Times New Roman" panose="02020603050405020304" pitchFamily="18" charset="0"/>
                <a:cs typeface="Times New Roman" panose="02020603050405020304" pitchFamily="18" charset="0"/>
              </a:rPr>
              <a:t>thức</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tác</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động</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trở</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lại</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vật</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chất</a:t>
            </a:r>
            <a:endParaRPr lang="en-US" sz="3200" dirty="0">
              <a:solidFill>
                <a:srgbClr val="0000FF"/>
              </a:solidFill>
              <a:latin typeface="Times New Roman" panose="02020603050405020304" pitchFamily="18" charset="0"/>
              <a:cs typeface="Times New Roman" panose="02020603050405020304" pitchFamily="18" charset="0"/>
            </a:endParaRPr>
          </a:p>
        </p:txBody>
      </p:sp>
      <p:pic>
        <p:nvPicPr>
          <p:cNvPr id="4" name="nhan thuc.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7"/>
          <a:stretch>
            <a:fillRect/>
          </a:stretch>
        </p:blipFill>
        <p:spPr>
          <a:xfrm>
            <a:off x="5894388" y="681038"/>
            <a:ext cx="6034087" cy="4525962"/>
          </a:xfrm>
        </p:spPr>
      </p:pic>
    </p:spTree>
    <p:extLst>
      <p:ext uri="{BB962C8B-B14F-4D97-AF65-F5344CB8AC3E}">
        <p14:creationId xmlns:p14="http://schemas.microsoft.com/office/powerpoint/2010/main" val="5613878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2300"/>
                                        </p:tgtEl>
                                        <p:attrNameLst>
                                          <p:attrName>style.visibility</p:attrName>
                                        </p:attrNameLst>
                                      </p:cBhvr>
                                      <p:to>
                                        <p:strVal val="visible"/>
                                      </p:to>
                                    </p:set>
                                    <p:animEffect transition="in" filter="checkerboard(across)">
                                      <p:cBhvr>
                                        <p:cTn id="7" dur="500"/>
                                        <p:tgtEl>
                                          <p:spTgt spid="12300"/>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500"/>
                                        <p:tgtEl>
                                          <p:spTgt spid="7"/>
                                        </p:tgtEl>
                                      </p:cBhvr>
                                    </p:animEffect>
                                  </p:childTnLst>
                                </p:cTn>
                              </p:par>
                              <p:par>
                                <p:cTn id="11" presetID="5" presetClass="entr" presetSubtype="10" fill="hold" nodeType="withEffect">
                                  <p:stCondLst>
                                    <p:cond delay="0"/>
                                  </p:stCondLst>
                                  <p:childTnLst>
                                    <p:set>
                                      <p:cBhvr>
                                        <p:cTn id="12" dur="1" fill="hold">
                                          <p:stCondLst>
                                            <p:cond delay="0"/>
                                          </p:stCondLst>
                                        </p:cTn>
                                        <p:tgtEl>
                                          <p:spTgt spid="12302"/>
                                        </p:tgtEl>
                                        <p:attrNameLst>
                                          <p:attrName>style.visibility</p:attrName>
                                        </p:attrNameLst>
                                      </p:cBhvr>
                                      <p:to>
                                        <p:strVal val="visible"/>
                                      </p:to>
                                    </p:set>
                                    <p:animEffect transition="in" filter="checkerboard(across)">
                                      <p:cBhvr>
                                        <p:cTn id="13" dur="500"/>
                                        <p:tgtEl>
                                          <p:spTgt spid="12302"/>
                                        </p:tgtEl>
                                      </p:cBhvr>
                                    </p:animEffect>
                                  </p:childTnLst>
                                </p:cTn>
                              </p:par>
                            </p:childTnLst>
                          </p:cTn>
                        </p:par>
                        <p:par>
                          <p:cTn id="14" fill="hold" nodeType="afterGroup">
                            <p:stCondLst>
                              <p:cond delay="500"/>
                            </p:stCondLst>
                            <p:childTnLst>
                              <p:par>
                                <p:cTn id="15" presetID="4" presetClass="entr" presetSubtype="16" fill="hold" grpId="0" nodeType="afterEffect">
                                  <p:stCondLst>
                                    <p:cond delay="0"/>
                                  </p:stCondLst>
                                  <p:childTnLst>
                                    <p:set>
                                      <p:cBhvr>
                                        <p:cTn id="16" dur="1" fill="hold">
                                          <p:stCondLst>
                                            <p:cond delay="0"/>
                                          </p:stCondLst>
                                        </p:cTn>
                                        <p:tgtEl>
                                          <p:spTgt spid="12298"/>
                                        </p:tgtEl>
                                        <p:attrNameLst>
                                          <p:attrName>style.visibility</p:attrName>
                                        </p:attrNameLst>
                                      </p:cBhvr>
                                      <p:to>
                                        <p:strVal val="visible"/>
                                      </p:to>
                                    </p:set>
                                    <p:animEffect transition="in" filter="box(in)">
                                      <p:cBhvr>
                                        <p:cTn id="17" dur="500"/>
                                        <p:tgtEl>
                                          <p:spTgt spid="1229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video>
              <p:cMediaNode vol="80000">
                <p:cTn id="23" fill="hold" display="0">
                  <p:stCondLst>
                    <p:cond delay="indefinite"/>
                  </p:stCondLst>
                </p:cTn>
                <p:tgtEl>
                  <p:spTgt spid="4"/>
                </p:tgtEl>
              </p:cMediaNode>
            </p:video>
          </p:childTnLst>
        </p:cTn>
      </p:par>
    </p:tnLst>
    <p:bldLst>
      <p:bldP spid="7" grpId="0" animBg="1"/>
      <p:bldP spid="1229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5" descr="Dotted grid"/>
          <p:cNvSpPr/>
          <p:nvPr/>
        </p:nvSpPr>
        <p:spPr>
          <a:xfrm>
            <a:off x="3657600" y="194310"/>
            <a:ext cx="7416800" cy="252349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algn="just" eaLnBrk="1" hangingPunct="1">
              <a:buNone/>
            </a:pPr>
            <a:r>
              <a:rPr lang="en-US" altLang="en-US" dirty="0">
                <a:latin typeface="Times New Roman" panose="02020603050405020304" pitchFamily="18" charset="0"/>
                <a:cs typeface="Times New Roman" panose="02020603050405020304" pitchFamily="18" charset="0"/>
              </a:rPr>
              <a:t> </a:t>
            </a:r>
            <a:endParaRPr lang="en-US" altLang="en-US" dirty="0">
              <a:latin typeface="Constantia" panose="02030602050306030303" pitchFamily="18" charset="0"/>
              <a:ea typeface="Arial" panose="020B0604020202020204" pitchFamily="34" charset="0"/>
            </a:endParaRPr>
          </a:p>
        </p:txBody>
      </p:sp>
      <p:sp>
        <p:nvSpPr>
          <p:cNvPr id="15363" name="AutoShape 6" descr="Dotted grid"/>
          <p:cNvSpPr/>
          <p:nvPr/>
        </p:nvSpPr>
        <p:spPr>
          <a:xfrm>
            <a:off x="3860800" y="3632200"/>
            <a:ext cx="7213600" cy="2844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endParaRPr lang="en-US" altLang="en-US" dirty="0">
              <a:latin typeface="Constantia" panose="02030602050306030303" pitchFamily="18" charset="0"/>
              <a:ea typeface="Arial" panose="020B0604020202020204" pitchFamily="34" charset="0"/>
            </a:endParaRPr>
          </a:p>
        </p:txBody>
      </p:sp>
      <p:sp>
        <p:nvSpPr>
          <p:cNvPr id="15364" name="AutoShape 11" descr="Dotted grid"/>
          <p:cNvSpPr/>
          <p:nvPr/>
        </p:nvSpPr>
        <p:spPr>
          <a:xfrm>
            <a:off x="914400" y="1905000"/>
            <a:ext cx="2133600" cy="3352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dirty="0">
                <a:latin typeface="VNI-Ariston" pitchFamily="2" charset="0"/>
                <a:cs typeface="Arial" panose="020B0604020202020204" pitchFamily="34" charset="0"/>
              </a:rPr>
              <a:t>Chie</a:t>
            </a:r>
            <a:r>
              <a:rPr lang="en-US" altLang="en-US" sz="3735" dirty="0">
                <a:latin typeface="VNI-Ariston" pitchFamily="2" charset="0"/>
                <a:ea typeface="Arial" panose="020B0604020202020204" pitchFamily="34" charset="0"/>
              </a:rPr>
              <a:t>à</a:t>
            </a:r>
            <a:r>
              <a:rPr lang="en-US" altLang="en-US" sz="3735" dirty="0">
                <a:latin typeface="VNI-Ariston" pitchFamily="2" charset="0"/>
                <a:cs typeface="Arial" panose="020B0604020202020204" pitchFamily="34" charset="0"/>
              </a:rPr>
              <a:t>u </a:t>
            </a:r>
          </a:p>
          <a:p>
            <a:pPr marL="0" lvl="0" indent="0" eaLnBrk="1" hangingPunct="1">
              <a:spcBef>
                <a:spcPct val="0"/>
              </a:spcBef>
              <a:buNone/>
            </a:pPr>
            <a:r>
              <a:rPr lang="en-US" altLang="en-US" sz="3735" dirty="0">
                <a:latin typeface="VNI-Ariston" pitchFamily="2" charset="0"/>
                <a:cs typeface="Arial" panose="020B0604020202020204" pitchFamily="34" charset="0"/>
              </a:rPr>
              <a:t>höôùng </a:t>
            </a:r>
          </a:p>
          <a:p>
            <a:pPr marL="0" lvl="0" indent="0" eaLnBrk="1" hangingPunct="1">
              <a:spcBef>
                <a:spcPct val="0"/>
              </a:spcBef>
              <a:buNone/>
            </a:pPr>
            <a:r>
              <a:rPr lang="en-US" altLang="en-US" sz="3735" dirty="0">
                <a:latin typeface="VNI-Ariston" pitchFamily="2" charset="0"/>
                <a:cs typeface="Arial" panose="020B0604020202020204" pitchFamily="34" charset="0"/>
              </a:rPr>
              <a:t>taùc ñoäng</a:t>
            </a:r>
            <a:endParaRPr lang="en-US" altLang="en-US" sz="3735" dirty="0">
              <a:latin typeface="VNI-Ariston" pitchFamily="2" charset="0"/>
              <a:ea typeface="Arial" panose="020B0604020202020204" pitchFamily="34" charset="0"/>
            </a:endParaRPr>
          </a:p>
        </p:txBody>
      </p:sp>
      <p:sp>
        <p:nvSpPr>
          <p:cNvPr id="15365" name="TextBox 7"/>
          <p:cNvSpPr txBox="1"/>
          <p:nvPr/>
        </p:nvSpPr>
        <p:spPr>
          <a:xfrm>
            <a:off x="3759200" y="405130"/>
            <a:ext cx="72136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Constantia" panose="02030602050306030303" pitchFamily="18" charset="0"/>
                <a:cs typeface="Arial" panose="020B0604020202020204" pitchFamily="34" charset="0"/>
              </a:rPr>
              <a:t>T</a:t>
            </a:r>
            <a:r>
              <a:rPr lang="en-US" altLang="en-US" sz="2800" b="1" i="1" dirty="0">
                <a:solidFill>
                  <a:srgbClr val="FF0000"/>
                </a:solidFill>
                <a:latin typeface="Times New Roman" panose="02020603050405020304" pitchFamily="18" charset="0"/>
                <a:cs typeface="Times New Roman" panose="02020603050405020304" pitchFamily="18" charset="0"/>
              </a:rPr>
              <a:t>ích cực: </a:t>
            </a:r>
            <a:r>
              <a:rPr lang="en-US" altLang="en-US" sz="2800" i="1" dirty="0">
                <a:latin typeface="Times New Roman" panose="02020603050405020304" pitchFamily="18" charset="0"/>
                <a:cs typeface="Times New Roman" panose="02020603050405020304" pitchFamily="18" charset="0"/>
              </a:rPr>
              <a:t>Khi ý thức phản ánh đúng đắn về thế giới vật chất =&gt; cơ sở để con người đề ra đường lối, phương pháp đúng cho hoạt động thực tiễn =&gt; </a:t>
            </a:r>
            <a:r>
              <a:rPr lang="en-US" altLang="en-US" sz="2800" i="1" dirty="0">
                <a:solidFill>
                  <a:srgbClr val="0000CC"/>
                </a:solidFill>
                <a:latin typeface="Times New Roman" panose="02020603050405020304" pitchFamily="18" charset="0"/>
                <a:cs typeface="Times New Roman" panose="02020603050405020304" pitchFamily="18" charset="0"/>
              </a:rPr>
              <a:t>thúc đẩy </a:t>
            </a:r>
            <a:r>
              <a:rPr lang="en-US" altLang="en-US" sz="2800" i="1" dirty="0">
                <a:latin typeface="Times New Roman" panose="02020603050405020304" pitchFamily="18" charset="0"/>
                <a:cs typeface="Times New Roman" panose="02020603050405020304" pitchFamily="18" charset="0"/>
              </a:rPr>
              <a:t>sự vận động, phát triển của thế giới vật chất</a:t>
            </a:r>
            <a:endParaRPr lang="en-US" altLang="en-US" sz="2800" i="1" dirty="0">
              <a:latin typeface="Constantia" panose="02030602050306030303" pitchFamily="18" charset="0"/>
              <a:ea typeface="Arial" panose="020B0604020202020204" pitchFamily="34" charset="0"/>
            </a:endParaRPr>
          </a:p>
        </p:txBody>
      </p:sp>
      <p:sp>
        <p:nvSpPr>
          <p:cNvPr id="15366" name="TextBox 8"/>
          <p:cNvSpPr txBox="1"/>
          <p:nvPr/>
        </p:nvSpPr>
        <p:spPr>
          <a:xfrm>
            <a:off x="4165600" y="3733800"/>
            <a:ext cx="69088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Times New Roman" panose="02020603050405020304" pitchFamily="18" charset="0"/>
                <a:cs typeface="Times New Roman" panose="02020603050405020304" pitchFamily="18" charset="0"/>
              </a:rPr>
              <a:t>Tiêu cực</a:t>
            </a:r>
            <a:r>
              <a:rPr lang="en-US" altLang="en-US" sz="2800" dirty="0">
                <a:solidFill>
                  <a:srgbClr val="FF0000"/>
                </a:solidFill>
                <a:latin typeface="Times New Roman" panose="02020603050405020304" pitchFamily="18" charset="0"/>
                <a:cs typeface="Times New Roman" panose="02020603050405020304" pitchFamily="18" charset="0"/>
              </a:rPr>
              <a:t>:</a:t>
            </a:r>
            <a:r>
              <a:rPr lang="en-US" altLang="en-US" sz="2800" dirty="0">
                <a:latin typeface="Times New Roman" panose="02020603050405020304" pitchFamily="18" charset="0"/>
                <a:cs typeface="Times New Roman" panose="02020603050405020304" pitchFamily="18" charset="0"/>
              </a:rPr>
              <a:t> </a:t>
            </a:r>
            <a:r>
              <a:rPr lang="en-US" altLang="en-US" sz="2800" i="1" dirty="0">
                <a:latin typeface="Times New Roman" panose="02020603050405020304" pitchFamily="18" charset="0"/>
                <a:cs typeface="Times New Roman" panose="02020603050405020304" pitchFamily="18" charset="0"/>
              </a:rPr>
              <a:t>Khi ý thức phản ánh sai lệch bản chất quy luật vận động của thế giới vật chất =&gt; đề ra đường lối, phương pháp cho thực tiễn sai =&gt; </a:t>
            </a:r>
            <a:r>
              <a:rPr lang="en-US" altLang="en-US" sz="2800" i="1" dirty="0">
                <a:solidFill>
                  <a:srgbClr val="0000CC"/>
                </a:solidFill>
                <a:latin typeface="Times New Roman" panose="02020603050405020304" pitchFamily="18" charset="0"/>
                <a:cs typeface="Times New Roman" panose="02020603050405020304" pitchFamily="18" charset="0"/>
              </a:rPr>
              <a:t>kìm hãm </a:t>
            </a:r>
            <a:r>
              <a:rPr lang="en-US" altLang="en-US" sz="2800" i="1" dirty="0">
                <a:latin typeface="Times New Roman" panose="02020603050405020304" pitchFamily="18" charset="0"/>
                <a:cs typeface="Times New Roman" panose="02020603050405020304" pitchFamily="18" charset="0"/>
              </a:rPr>
              <a:t>sự phát triển của thế giới vật chất</a:t>
            </a:r>
            <a:endParaRPr lang="en-US" altLang="en-US" sz="2800" i="1" dirty="0">
              <a:latin typeface="Times New Roman" panose="02020603050405020304" pitchFamily="18" charset="0"/>
              <a:ea typeface="Times New Roman" panose="02020603050405020304" pitchFamily="18" charset="0"/>
            </a:endParaRPr>
          </a:p>
        </p:txBody>
      </p:sp>
      <p:grpSp>
        <p:nvGrpSpPr>
          <p:cNvPr id="2" name="Group 8"/>
          <p:cNvGrpSpPr/>
          <p:nvPr/>
        </p:nvGrpSpPr>
        <p:grpSpPr>
          <a:xfrm rot="-5400000">
            <a:off x="2692400" y="2971800"/>
            <a:ext cx="1828800" cy="111760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Tree>
    <p:extLst>
      <p:ext uri="{BB962C8B-B14F-4D97-AF65-F5344CB8AC3E}">
        <p14:creationId xmlns:p14="http://schemas.microsoft.com/office/powerpoint/2010/main" val="386846625"/>
      </p:ext>
    </p:extLst>
  </p:cSld>
  <p:clrMapOvr>
    <a:masterClrMapping/>
  </p:clrMapOvr>
  <p:transition spd="slow">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978573" y="2836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47"/>
          <p:cNvSpPr>
            <a:spLocks noChangeArrowheads="1"/>
          </p:cNvSpPr>
          <p:nvPr/>
        </p:nvSpPr>
        <p:spPr bwMode="ltGray">
          <a:xfrm rot="5400000" flipH="1">
            <a:off x="-2115185" y="846244"/>
            <a:ext cx="5376333"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nvGrpSpPr>
          <p:cNvPr id="2" name="Group 60"/>
          <p:cNvGrpSpPr/>
          <p:nvPr/>
        </p:nvGrpSpPr>
        <p:grpSpPr>
          <a:xfrm>
            <a:off x="2540000" y="5489624"/>
            <a:ext cx="522784" cy="653952"/>
            <a:chOff x="2078" y="1448"/>
            <a:chExt cx="1662" cy="2079"/>
          </a:xfrm>
        </p:grpSpPr>
        <p:sp>
          <p:nvSpPr>
            <p:cNvPr id="70675" name="Oval 61"/>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6" name="Oval 62"/>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6" name="Oval 63"/>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8" name="Oval 64"/>
            <p:cNvSpPr/>
            <p:nvPr/>
          </p:nvSpPr>
          <p:spPr>
            <a:xfrm>
              <a:off x="2254" y="1449"/>
              <a:ext cx="1486" cy="2078"/>
            </a:xfrm>
            <a:prstGeom prst="ellipse">
              <a:avLst/>
            </a:prstGeom>
            <a:gradFill rotWithShape="1">
              <a:gsLst>
                <a:gs pos="0">
                  <a:srgbClr val="000000"/>
                </a:gs>
                <a:gs pos="100000">
                  <a:srgbClr val="48BE67"/>
                </a:gs>
              </a:gsLst>
              <a:lin ang="27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8" name="Oval 65"/>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80" name="Oval 66"/>
            <p:cNvSpPr/>
            <p:nvPr/>
          </p:nvSpPr>
          <p:spPr>
            <a:xfrm>
              <a:off x="2337" y="1451"/>
              <a:ext cx="1096" cy="2074"/>
            </a:xfrm>
            <a:prstGeom prst="ellipse">
              <a:avLst/>
            </a:prstGeom>
            <a:gradFill rotWithShape="1">
              <a:gsLst>
                <a:gs pos="0">
                  <a:srgbClr val="48BE67"/>
                </a:gs>
                <a:gs pos="100000">
                  <a:srgbClr val="235C32"/>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grpSp>
        <p:nvGrpSpPr>
          <p:cNvPr id="3" name="Group 67"/>
          <p:cNvGrpSpPr/>
          <p:nvPr/>
        </p:nvGrpSpPr>
        <p:grpSpPr>
          <a:xfrm>
            <a:off x="2336800" y="2441624"/>
            <a:ext cx="522784" cy="653952"/>
            <a:chOff x="2078" y="1448"/>
            <a:chExt cx="1662" cy="2079"/>
          </a:xfrm>
        </p:grpSpPr>
        <p:sp>
          <p:nvSpPr>
            <p:cNvPr id="70669" name="Oval 68"/>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0" name="Oval 69"/>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3" name="Oval 70"/>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2" name="Oval 71"/>
            <p:cNvSpPr/>
            <p:nvPr/>
          </p:nvSpPr>
          <p:spPr>
            <a:xfrm>
              <a:off x="2254" y="1449"/>
              <a:ext cx="1486" cy="2078"/>
            </a:xfrm>
            <a:prstGeom prst="ellipse">
              <a:avLst/>
            </a:prstGeom>
            <a:gradFill rotWithShape="1">
              <a:gsLst>
                <a:gs pos="0">
                  <a:srgbClr val="21B3E1"/>
                </a:gs>
                <a:gs pos="100000">
                  <a:srgbClr val="0F5368"/>
                </a:gs>
              </a:gsLst>
              <a:lin ang="54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5" name="Oval 72"/>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4" name="Oval 73"/>
            <p:cNvSpPr/>
            <p:nvPr/>
          </p:nvSpPr>
          <p:spPr>
            <a:xfrm>
              <a:off x="2337" y="1451"/>
              <a:ext cx="1096" cy="2074"/>
            </a:xfrm>
            <a:prstGeom prst="ellipse">
              <a:avLst/>
            </a:prstGeom>
            <a:gradFill rotWithShape="1">
              <a:gsLst>
                <a:gs pos="0">
                  <a:srgbClr val="21B3E1"/>
                </a:gs>
                <a:gs pos="100000">
                  <a:srgbClr val="10576D"/>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sp>
        <p:nvSpPr>
          <p:cNvPr id="37" name="Rounded Rectangle 36"/>
          <p:cNvSpPr/>
          <p:nvPr/>
        </p:nvSpPr>
        <p:spPr>
          <a:xfrm>
            <a:off x="553720" y="247650"/>
            <a:ext cx="10927080" cy="779145"/>
          </a:xfrm>
          <a:prstGeom prst="roundRect">
            <a:avLst/>
          </a:prstGeom>
          <a:noFill/>
        </p:spPr>
        <p:style>
          <a:lnRef idx="0">
            <a:schemeClr val="accent4"/>
          </a:lnRef>
          <a:fillRef idx="3">
            <a:schemeClr val="accent4"/>
          </a:fillRef>
          <a:effectRef idx="3">
            <a:schemeClr val="accent4"/>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4265" b="1" dirty="0">
                <a:solidFill>
                  <a:srgbClr val="FFFF00"/>
                </a:solidFill>
                <a:latin typeface="Times New Roman" panose="02020603050405020304" pitchFamily="18" charset="0"/>
                <a:cs typeface="Times New Roman" panose="02020603050405020304" pitchFamily="18" charset="0"/>
              </a:rPr>
              <a:t> </a:t>
            </a:r>
            <a:r>
              <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Ý nghĩa của vấn đề</a:t>
            </a:r>
            <a:endPar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251835" y="1295400"/>
            <a:ext cx="8228965" cy="21336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39" name="AutoShape 50">
            <a:hlinkClick r:id="" action="ppaction://noaction"/>
          </p:cNvPr>
          <p:cNvSpPr>
            <a:spLocks noChangeArrowheads="1"/>
          </p:cNvSpPr>
          <p:nvPr/>
        </p:nvSpPr>
        <p:spPr bwMode="gray">
          <a:xfrm>
            <a:off x="3251200" y="4445000"/>
            <a:ext cx="8229600" cy="22352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18443" name="TextBox 40"/>
          <p:cNvSpPr txBox="1"/>
          <p:nvPr/>
        </p:nvSpPr>
        <p:spPr>
          <a:xfrm>
            <a:off x="3556000" y="1852295"/>
            <a:ext cx="7213600" cy="119888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Xuất phát từ thực tế khách quan, tôn trọng khách quan</a:t>
            </a:r>
            <a:endParaRPr lang="en-US" altLang="en-US" sz="3600" dirty="0">
              <a:latin typeface="Times New Roman" panose="02020603050405020304" pitchFamily="18" charset="0"/>
              <a:ea typeface="Times New Roman" panose="02020603050405020304" pitchFamily="18" charset="0"/>
            </a:endParaRPr>
          </a:p>
        </p:txBody>
      </p:sp>
      <p:sp>
        <p:nvSpPr>
          <p:cNvPr id="18444" name="TextBox 42"/>
          <p:cNvSpPr txBox="1"/>
          <p:nvPr/>
        </p:nvSpPr>
        <p:spPr>
          <a:xfrm>
            <a:off x="3556000" y="5270500"/>
            <a:ext cx="7112000" cy="6451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Phát huy tính năng động chủ quan</a:t>
            </a:r>
            <a:endParaRPr lang="en-US" altLang="en-US" sz="3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0870627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Text Placeholder 2"/>
          <p:cNvSpPr>
            <a:spLocks noGrp="1"/>
          </p:cNvSpPr>
          <p:nvPr>
            <p:ph type="body" idx="1"/>
          </p:nvPr>
        </p:nvSpPr>
        <p:spPr/>
        <p:txBody>
          <a:bodyPr/>
          <a:lstStyle/>
          <a:p>
            <a:endParaRPr lang="en-US"/>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64027" y="250825"/>
            <a:ext cx="4392610" cy="3684588"/>
          </a:xfrm>
        </p:spPr>
      </p:pic>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pic>
        <p:nvPicPr>
          <p:cNvPr id="19460" name="Picture 10" descr="http://hndnhaiduong.haiduong.edu.vn/upload/duk/content/cay-nghe-nghiep_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030" y="365125"/>
            <a:ext cx="5547946" cy="582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7" descr="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943600"/>
            <a:ext cx="4572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9" descr="Káº¿t quáº£ hÃ¬nh áº£nh cho nguyá»n ngá»c kÃ½ máº¥t chÆ°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58997" y="3821113"/>
            <a:ext cx="3443273"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839452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sp>
        <p:nvSpPr>
          <p:cNvPr id="25603" name="Title 1"/>
          <p:cNvSpPr>
            <a:spLocks noGrp="1"/>
          </p:cNvSpPr>
          <p:nvPr>
            <p:ph type="title"/>
          </p:nvPr>
        </p:nvSpPr>
        <p:spPr>
          <a:xfrm>
            <a:off x="695325" y="1557338"/>
            <a:ext cx="7056438" cy="863600"/>
          </a:xfrm>
          <a:ln w="28575">
            <a:solidFill>
              <a:schemeClr val="tx1"/>
            </a:solidFill>
            <a:miter lim="800000"/>
            <a:headEnd/>
            <a:tailEnd/>
          </a:ln>
        </p:spPr>
        <p:txBody>
          <a:bodyPr/>
          <a:lstStyle/>
          <a:p>
            <a:pPr algn="l"/>
            <a:r>
              <a:rPr lang="en-US" altLang="en-US" sz="2400" smtClean="0">
                <a:latin typeface="Times New Roman" panose="02020603050405020304" pitchFamily="18" charset="0"/>
                <a:cs typeface="Times New Roman" panose="02020603050405020304" pitchFamily="18" charset="0"/>
              </a:rPr>
              <a:t>- Phép biện chứng duy vật</a:t>
            </a:r>
            <a:endParaRPr lang="en-US" altLang="en-US" sz="2400" u="sng" smtClean="0">
              <a:latin typeface="Times New Roman" panose="02020603050405020304" pitchFamily="18" charset="0"/>
              <a:cs typeface="Times New Roman" panose="02020603050405020304" pitchFamily="18" charset="0"/>
            </a:endParaRPr>
          </a:p>
        </p:txBody>
      </p:sp>
      <p:sp>
        <p:nvSpPr>
          <p:cNvPr id="12" name="Title 1"/>
          <p:cNvSpPr txBox="1">
            <a:spLocks/>
          </p:cNvSpPr>
          <p:nvPr/>
        </p:nvSpPr>
        <p:spPr bwMode="auto">
          <a:xfrm>
            <a:off x="5880100" y="3068638"/>
            <a:ext cx="6192838" cy="208915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a:solidFill>
                  <a:schemeClr val="tx2"/>
                </a:solidFill>
                <a:latin typeface="Times New Roman" panose="02020603050405020304" pitchFamily="18" charset="0"/>
                <a:cs typeface="Times New Roman" panose="02020603050405020304" pitchFamily="18" charset="0"/>
              </a:rPr>
              <a:t>+ </a:t>
            </a:r>
            <a:r>
              <a:rPr lang="vi-VN" altLang="vi-VN" sz="2400" i="1">
                <a:solidFill>
                  <a:schemeClr val="tx2"/>
                </a:solidFill>
                <a:latin typeface="Times New Roman" panose="02020603050405020304" pitchFamily="18" charset="0"/>
                <a:cs typeface="Times New Roman" panose="02020603050405020304" pitchFamily="18" charset="0"/>
              </a:rPr>
              <a:t>Nguyên lý về mối liên hệ phổ biến </a:t>
            </a:r>
            <a:r>
              <a:rPr lang="vi-VN" altLang="vi-VN" sz="2400">
                <a:solidFill>
                  <a:schemeClr val="tx2"/>
                </a:solidFill>
                <a:latin typeface="Times New Roman" panose="02020603050405020304" pitchFamily="18" charset="0"/>
                <a:cs typeface="Times New Roman" panose="02020603050405020304" pitchFamily="18" charset="0"/>
              </a:rPr>
              <a:t>chỉ ra rằng: các sự vật, hiện tượng, các quá trình khác nhau vừa tồn tại độc lập, vừa quy định, tác động qua lại, chuyển hóa lẫn nhau. </a:t>
            </a:r>
          </a:p>
        </p:txBody>
      </p:sp>
      <p:pic>
        <p:nvPicPr>
          <p:cNvPr id="13" name="Content Placeholder 3"/>
          <p:cNvPicPr>
            <a:picLocks noGrp="1" noChangeAspect="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a:xfrm>
            <a:off x="695325" y="2708275"/>
            <a:ext cx="4730750" cy="3509963"/>
          </a:xfrm>
        </p:spPr>
      </p:pic>
    </p:spTree>
    <p:extLst>
      <p:ext uri="{BB962C8B-B14F-4D97-AF65-F5344CB8AC3E}">
        <p14:creationId xmlns:p14="http://schemas.microsoft.com/office/powerpoint/2010/main" val="373249371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610235" y="541655"/>
            <a:ext cx="10972165" cy="4582795"/>
          </a:xfrm>
        </p:spPr>
        <p:txBody>
          <a:bodyPr/>
          <a:lstStyle/>
          <a:p>
            <a:r>
              <a:rPr lang="en-US" b="1" i="1">
                <a:latin typeface="Times New Roman" panose="02020603050405020304" pitchFamily="18" charset="0"/>
                <a:cs typeface="Times New Roman" panose="02020603050405020304" pitchFamily="18" charset="0"/>
              </a:rPr>
              <a:t>Tính chất</a:t>
            </a:r>
            <a:r>
              <a:rPr lang="en-US">
                <a:latin typeface="Times New Roman" panose="02020603050405020304" pitchFamily="18" charset="0"/>
                <a:cs typeface="Times New Roman" panose="02020603050405020304" pitchFamily="18" charset="0"/>
              </a:rPr>
              <a:t>: Tính khách quan, tính phổ biến và tính đa dạng</a:t>
            </a:r>
          </a:p>
          <a:p>
            <a:endParaRPr lang="en-US">
              <a:latin typeface="Times New Roman" panose="02020603050405020304" pitchFamily="18" charset="0"/>
              <a:cs typeface="Times New Roman" panose="02020603050405020304" pitchFamily="18" charset="0"/>
            </a:endParaRPr>
          </a:p>
          <a:p>
            <a:r>
              <a:rPr lang="en-US" b="1" i="1">
                <a:latin typeface="Times New Roman" panose="02020603050405020304" pitchFamily="18" charset="0"/>
                <a:cs typeface="Times New Roman" panose="02020603050405020304" pitchFamily="18" charset="0"/>
              </a:rPr>
              <a:t>Ý nghĩa của vấn đề</a:t>
            </a:r>
            <a:r>
              <a:rPr lang="en-US">
                <a:latin typeface="Times New Roman" panose="02020603050405020304" pitchFamily="18" charset="0"/>
                <a:cs typeface="Times New Roman" panose="02020603050405020304" pitchFamily="18" charset="0"/>
              </a:rPr>
              <a:t>: </a:t>
            </a:r>
          </a:p>
        </p:txBody>
      </p:sp>
      <p:pic>
        <p:nvPicPr>
          <p:cNvPr id="14" name="Content Placeholder 13"/>
          <p:cNvPicPr>
            <a:picLocks noGrp="1" noChangeAspect="1"/>
          </p:cNvPicPr>
          <p:nvPr>
            <p:ph sz="quarter" idx="2"/>
          </p:nvPr>
        </p:nvPicPr>
        <p:blipFill>
          <a:blip r:embed="rId2"/>
          <a:stretch>
            <a:fillRect/>
          </a:stretch>
        </p:blipFill>
        <p:spPr>
          <a:xfrm>
            <a:off x="372745" y="2703830"/>
            <a:ext cx="4813935" cy="3153410"/>
          </a:xfrm>
          <a:prstGeom prst="rect">
            <a:avLst/>
          </a:prstGeom>
        </p:spPr>
      </p:pic>
      <p:pic>
        <p:nvPicPr>
          <p:cNvPr id="16" name="Content Placeholder 15"/>
          <p:cNvPicPr>
            <a:picLocks noGrp="1" noChangeAspect="1"/>
          </p:cNvPicPr>
          <p:nvPr>
            <p:ph sz="quarter" idx="3"/>
          </p:nvPr>
        </p:nvPicPr>
        <p:blipFill>
          <a:blip r:embed="rId3"/>
          <a:stretch>
            <a:fillRect/>
          </a:stretch>
        </p:blipFill>
        <p:spPr>
          <a:xfrm>
            <a:off x="5967095" y="3392805"/>
            <a:ext cx="4523740" cy="3125470"/>
          </a:xfrm>
          <a:prstGeom prst="rect">
            <a:avLst/>
          </a:prstGeom>
        </p:spPr>
      </p:pic>
      <p:grpSp>
        <p:nvGrpSpPr>
          <p:cNvPr id="8" name="Group 8"/>
          <p:cNvGrpSpPr/>
          <p:nvPr/>
        </p:nvGrpSpPr>
        <p:grpSpPr>
          <a:xfrm rot="-5400000">
            <a:off x="4715510" y="1612900"/>
            <a:ext cx="1405255" cy="1100455"/>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9" name="Text Box 8"/>
          <p:cNvSpPr txBox="1"/>
          <p:nvPr/>
        </p:nvSpPr>
        <p:spPr>
          <a:xfrm>
            <a:off x="6325658" y="1320800"/>
            <a:ext cx="4008120"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điểm toàn diện</a:t>
            </a:r>
          </a:p>
        </p:txBody>
      </p:sp>
      <p:sp>
        <p:nvSpPr>
          <p:cNvPr id="12" name="Text Box 11"/>
          <p:cNvSpPr txBox="1"/>
          <p:nvPr/>
        </p:nvSpPr>
        <p:spPr>
          <a:xfrm>
            <a:off x="8531860" y="4763347"/>
            <a:ext cx="309880" cy="112395"/>
          </a:xfrm>
          <a:prstGeom prst="rect">
            <a:avLst/>
          </a:prstGeom>
          <a:noFill/>
        </p:spPr>
        <p:txBody>
          <a:bodyPr wrap="none" rtlCol="0">
            <a:spAutoFit/>
          </a:bodyPr>
          <a:lstStyle/>
          <a:p>
            <a:endParaRPr lang="en-US" sz="135"/>
          </a:p>
        </p:txBody>
      </p:sp>
      <p:sp>
        <p:nvSpPr>
          <p:cNvPr id="13" name="Text Box 12"/>
          <p:cNvSpPr txBox="1"/>
          <p:nvPr/>
        </p:nvSpPr>
        <p:spPr>
          <a:xfrm>
            <a:off x="6138545" y="2426123"/>
            <a:ext cx="4751493"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diểm lịch sử - cụ thể</a:t>
            </a:r>
          </a:p>
        </p:txBody>
      </p:sp>
    </p:spTree>
    <p:extLst>
      <p:ext uri="{BB962C8B-B14F-4D97-AF65-F5344CB8AC3E}">
        <p14:creationId xmlns:p14="http://schemas.microsoft.com/office/powerpoint/2010/main" val="218613524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sp>
        <p:nvSpPr>
          <p:cNvPr id="26627" name="Title 1"/>
          <p:cNvSpPr>
            <a:spLocks noGrp="1"/>
          </p:cNvSpPr>
          <p:nvPr>
            <p:ph type="title"/>
          </p:nvPr>
        </p:nvSpPr>
        <p:spPr>
          <a:xfrm>
            <a:off x="695325" y="1557338"/>
            <a:ext cx="7056438" cy="863600"/>
          </a:xfrm>
          <a:ln w="28575">
            <a:solidFill>
              <a:schemeClr val="tx1"/>
            </a:solidFill>
            <a:miter lim="800000"/>
            <a:headEnd/>
            <a:tailEnd/>
          </a:ln>
        </p:spPr>
        <p:txBody>
          <a:bodyPr/>
          <a:lstStyle/>
          <a:p>
            <a:pPr algn="l"/>
            <a:r>
              <a:rPr lang="en-US" altLang="en-US" sz="2400" smtClean="0">
                <a:latin typeface="Times New Roman" panose="02020603050405020304" pitchFamily="18" charset="0"/>
                <a:cs typeface="Times New Roman" panose="02020603050405020304" pitchFamily="18" charset="0"/>
              </a:rPr>
              <a:t>- Phép biện chứng duy vật</a:t>
            </a:r>
            <a:endParaRPr lang="en-US" altLang="en-US" sz="2400" u="sng" smtClean="0">
              <a:latin typeface="Times New Roman" panose="02020603050405020304" pitchFamily="18" charset="0"/>
              <a:cs typeface="Times New Roman" panose="02020603050405020304" pitchFamily="18" charset="0"/>
            </a:endParaRPr>
          </a:p>
        </p:txBody>
      </p:sp>
      <p:sp>
        <p:nvSpPr>
          <p:cNvPr id="12" name="Title 1"/>
          <p:cNvSpPr txBox="1">
            <a:spLocks/>
          </p:cNvSpPr>
          <p:nvPr/>
        </p:nvSpPr>
        <p:spPr bwMode="auto">
          <a:xfrm>
            <a:off x="6240463" y="3068638"/>
            <a:ext cx="5832475" cy="208915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a:solidFill>
                  <a:schemeClr val="tx2"/>
                </a:solidFill>
                <a:latin typeface="Times New Roman" panose="02020603050405020304" pitchFamily="18" charset="0"/>
                <a:cs typeface="Times New Roman" panose="02020603050405020304" pitchFamily="18" charset="0"/>
              </a:rPr>
              <a:t>+ </a:t>
            </a:r>
            <a:r>
              <a:rPr lang="en-US" altLang="en-US" sz="2400" i="1">
                <a:solidFill>
                  <a:schemeClr val="tx2"/>
                </a:solidFill>
                <a:latin typeface="Times New Roman" panose="02020603050405020304" pitchFamily="18" charset="0"/>
                <a:cs typeface="Times New Roman" panose="02020603050405020304" pitchFamily="18" charset="0"/>
              </a:rPr>
              <a:t>Nguyên lý về sự phát triển</a:t>
            </a:r>
            <a:r>
              <a:rPr lang="en-US" altLang="en-US" sz="2400">
                <a:solidFill>
                  <a:schemeClr val="tx2"/>
                </a:solidFill>
                <a:latin typeface="Times New Roman" panose="02020603050405020304" pitchFamily="18" charset="0"/>
                <a:cs typeface="Times New Roman" panose="02020603050405020304" pitchFamily="18" charset="0"/>
              </a:rPr>
              <a:t> chỉ ra rằng: phát triển là quá trình vận động tiến lên từ thấp đến cao, từ đơn giản đến phức tạp, từ kém hoàn thiện đến hoàn thiện hơn của sự vật</a:t>
            </a:r>
            <a:r>
              <a:rPr lang="vi-VN" altLang="vi-VN" sz="2400">
                <a:solidFill>
                  <a:schemeClr val="tx2"/>
                </a:solidFill>
                <a:latin typeface="Times New Roman" panose="02020603050405020304" pitchFamily="18" charset="0"/>
                <a:cs typeface="Times New Roman" panose="02020603050405020304" pitchFamily="18" charset="0"/>
              </a:rPr>
              <a:t>. </a:t>
            </a:r>
          </a:p>
        </p:txBody>
      </p:sp>
      <p:pic>
        <p:nvPicPr>
          <p:cNvPr id="7" name="Content Placeholder 5"/>
          <p:cNvPicPr>
            <a:picLocks noGrp="1" noChangeAspect="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a:xfrm>
            <a:off x="642938" y="2586038"/>
            <a:ext cx="5416550" cy="3803650"/>
          </a:xfrm>
        </p:spPr>
      </p:pic>
    </p:spTree>
    <p:extLst>
      <p:ext uri="{BB962C8B-B14F-4D97-AF65-F5344CB8AC3E}">
        <p14:creationId xmlns:p14="http://schemas.microsoft.com/office/powerpoint/2010/main" val="51125081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ircle(in)">
                                      <p:cBhvr>
                                        <p:cTn id="1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236855" y="443865"/>
            <a:ext cx="11584940" cy="5766435"/>
          </a:xfrm>
        </p:spPr>
        <p:txBody>
          <a:bodyPr/>
          <a:lstStyle/>
          <a:p>
            <a:r>
              <a:rPr lang="en-US" b="1" i="1" dirty="0" err="1">
                <a:latin typeface="Times New Roman" panose="02020603050405020304" pitchFamily="18" charset="0"/>
                <a:cs typeface="Times New Roman" panose="02020603050405020304" pitchFamily="18" charset="0"/>
              </a:rPr>
              <a:t>Tính</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phổ</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dạng</a:t>
            </a: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b="1" i="1" dirty="0">
                <a:latin typeface="Times New Roman" panose="02020603050405020304" pitchFamily="18" charset="0"/>
                <a:cs typeface="Times New Roman" panose="02020603050405020304" pitchFamily="18" charset="0"/>
              </a:rPr>
              <a:t>Ý </a:t>
            </a:r>
            <a:r>
              <a:rPr lang="en-US" b="1" i="1" dirty="0" err="1">
                <a:latin typeface="Times New Roman" panose="02020603050405020304" pitchFamily="18" charset="0"/>
                <a:cs typeface="Times New Roman" panose="02020603050405020304" pitchFamily="18" charset="0"/>
              </a:rPr>
              <a:t>nghĩa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của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vấn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đề</a:t>
            </a:r>
            <a:r>
              <a:rPr lang="en-US" dirty="0">
                <a:latin typeface="Times New Roman" panose="02020603050405020304" pitchFamily="18" charset="0"/>
                <a:cs typeface="Times New Roman" panose="02020603050405020304" pitchFamily="18" charset="0"/>
              </a:rPr>
              <a:t>: </a:t>
            </a:r>
          </a:p>
        </p:txBody>
      </p:sp>
      <p:grpSp>
        <p:nvGrpSpPr>
          <p:cNvPr id="8" name="Group 8"/>
          <p:cNvGrpSpPr/>
          <p:nvPr/>
        </p:nvGrpSpPr>
        <p:grpSpPr>
          <a:xfrm rot="-5400000">
            <a:off x="4288578" y="2111587"/>
            <a:ext cx="1828800" cy="1100667"/>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9" name="Text Box 8"/>
          <p:cNvSpPr txBox="1"/>
          <p:nvPr/>
        </p:nvSpPr>
        <p:spPr>
          <a:xfrm>
            <a:off x="5966883" y="1177290"/>
            <a:ext cx="4008120"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điểm phát triển</a:t>
            </a:r>
          </a:p>
        </p:txBody>
      </p:sp>
      <p:sp>
        <p:nvSpPr>
          <p:cNvPr id="12" name="Text Box 11"/>
          <p:cNvSpPr txBox="1"/>
          <p:nvPr/>
        </p:nvSpPr>
        <p:spPr>
          <a:xfrm>
            <a:off x="8531860" y="4763347"/>
            <a:ext cx="309880" cy="112395"/>
          </a:xfrm>
          <a:prstGeom prst="rect">
            <a:avLst/>
          </a:prstGeom>
          <a:noFill/>
        </p:spPr>
        <p:txBody>
          <a:bodyPr wrap="none" rtlCol="0">
            <a:spAutoFit/>
          </a:bodyPr>
          <a:lstStyle/>
          <a:p>
            <a:endParaRPr lang="en-US" sz="135"/>
          </a:p>
        </p:txBody>
      </p:sp>
      <p:sp>
        <p:nvSpPr>
          <p:cNvPr id="13" name="Text Box 12"/>
          <p:cNvSpPr txBox="1"/>
          <p:nvPr/>
        </p:nvSpPr>
        <p:spPr>
          <a:xfrm>
            <a:off x="5923280" y="3215428"/>
            <a:ext cx="4751493" cy="58356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diểm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 </a:t>
            </a:r>
            <a:r>
              <a:rPr lang="en-US" sz="3200" dirty="0" err="1">
                <a:latin typeface="Times New Roman" panose="02020603050405020304" pitchFamily="18" charset="0"/>
                <a:cs typeface="Times New Roman" panose="02020603050405020304" pitchFamily="18" charset="0"/>
              </a:rPr>
              <a:t>cụ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84329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sp>
        <p:nvSpPr>
          <p:cNvPr id="27651" name="Title 1"/>
          <p:cNvSpPr>
            <a:spLocks noGrp="1"/>
          </p:cNvSpPr>
          <p:nvPr>
            <p:ph type="title"/>
          </p:nvPr>
        </p:nvSpPr>
        <p:spPr>
          <a:xfrm>
            <a:off x="695325" y="1557338"/>
            <a:ext cx="3887788" cy="863600"/>
          </a:xfrm>
          <a:ln w="28575">
            <a:solidFill>
              <a:schemeClr val="tx1"/>
            </a:solidFill>
            <a:miter lim="800000"/>
            <a:headEnd/>
            <a:tailEnd/>
          </a:ln>
        </p:spPr>
        <p:txBody>
          <a:bodyPr/>
          <a:lstStyle/>
          <a:p>
            <a:pPr algn="l"/>
            <a:r>
              <a:rPr lang="en-US" altLang="en-US" sz="2400" smtClean="0">
                <a:latin typeface="Times New Roman" panose="02020603050405020304" pitchFamily="18" charset="0"/>
                <a:cs typeface="Times New Roman" panose="02020603050405020304" pitchFamily="18" charset="0"/>
              </a:rPr>
              <a:t>- Phép biện chứng duy vật</a:t>
            </a:r>
            <a:endParaRPr lang="en-US" altLang="en-US" sz="2400" u="sng" smtClean="0">
              <a:latin typeface="Times New Roman" panose="02020603050405020304" pitchFamily="18" charset="0"/>
              <a:cs typeface="Times New Roman" panose="02020603050405020304" pitchFamily="18" charset="0"/>
            </a:endParaRPr>
          </a:p>
        </p:txBody>
      </p:sp>
      <p:sp>
        <p:nvSpPr>
          <p:cNvPr id="12" name="Title 1">
            <a:extLst>
              <a:ext uri="{FF2B5EF4-FFF2-40B4-BE49-F238E27FC236}">
                <a16:creationId xmlns:a16="http://schemas.microsoft.com/office/drawing/2014/main" id="{978D8218-CD13-4FCA-B298-678F9EFFC239}"/>
              </a:ext>
            </a:extLst>
          </p:cNvPr>
          <p:cNvSpPr txBox="1">
            <a:spLocks/>
          </p:cNvSpPr>
          <p:nvPr/>
        </p:nvSpPr>
        <p:spPr bwMode="auto">
          <a:xfrm>
            <a:off x="190500" y="2565400"/>
            <a:ext cx="6913563" cy="3095625"/>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lgn="just">
              <a:defRPr/>
            </a:pPr>
            <a:endParaRPr lang="en-US" altLang="vi-VN" sz="2400" dirty="0" smtClean="0">
              <a:latin typeface="Times New Roman" panose="02020603050405020304" pitchFamily="18" charset="0"/>
              <a:cs typeface="Times New Roman" panose="02020603050405020304" pitchFamily="18" charset="0"/>
            </a:endParaRPr>
          </a:p>
          <a:p>
            <a:pPr algn="just">
              <a:defRPr/>
            </a:pPr>
            <a:endParaRPr lang="en-US" altLang="vi-VN" sz="2400" dirty="0" smtClean="0">
              <a:latin typeface="Times New Roman" panose="02020603050405020304" pitchFamily="18" charset="0"/>
              <a:cs typeface="Times New Roman" panose="02020603050405020304" pitchFamily="18" charset="0"/>
            </a:endParaRPr>
          </a:p>
          <a:p>
            <a:pPr algn="just">
              <a:defRPr/>
            </a:pPr>
            <a:endParaRPr lang="en-US" altLang="vi-VN" sz="2400" dirty="0" smtClean="0">
              <a:latin typeface="Times New Roman" panose="02020603050405020304" pitchFamily="18" charset="0"/>
              <a:cs typeface="Times New Roman" panose="02020603050405020304" pitchFamily="18" charset="0"/>
            </a:endParaRPr>
          </a:p>
          <a:p>
            <a:pPr algn="just">
              <a:defRPr/>
            </a:pPr>
            <a:r>
              <a:rPr lang="en-US" altLang="vi-VN" sz="2400" dirty="0" smtClean="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Những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quy</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luật</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cơ</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bản</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của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phép</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biện</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chứng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duy</a:t>
            </a:r>
            <a:r>
              <a:rPr lang="en-US" sz="2400" i="1" dirty="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vật</a:t>
            </a:r>
            <a:r>
              <a:rPr lang="en-US" sz="2400" i="1" dirty="0" smtClean="0">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ü"/>
              <a:defRPr/>
            </a:pPr>
            <a:r>
              <a:rPr lang="vi-VN" altLang="vi-VN" sz="2400" dirty="0">
                <a:latin typeface="Times New Roman" panose="02020603050405020304" pitchFamily="18" charset="0"/>
                <a:cs typeface="Times New Roman" panose="02020603050405020304" pitchFamily="18" charset="0"/>
              </a:rPr>
              <a:t>Quy luật thống nhất và đấu tranh của các mặt </a:t>
            </a:r>
            <a:r>
              <a:rPr lang="vi-VN" altLang="vi-VN" sz="2400" dirty="0" smtClean="0">
                <a:latin typeface="Times New Roman" panose="02020603050405020304" pitchFamily="18" charset="0"/>
                <a:cs typeface="Times New Roman" panose="02020603050405020304" pitchFamily="18" charset="0"/>
              </a:rPr>
              <a:t>đối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lập</a:t>
            </a:r>
            <a:endParaRPr lang="en-US" altLang="vi-VN" sz="2400" dirty="0" smtClean="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vi-VN" altLang="vi-VN" sz="2400" dirty="0">
                <a:latin typeface="Times New Roman" panose="02020603050405020304" pitchFamily="18" charset="0"/>
                <a:cs typeface="Times New Roman" panose="02020603050405020304" pitchFamily="18" charset="0"/>
              </a:rPr>
              <a:t>Quy luật chuyển hoá từ những biến đổi về lượng thành những sự biến đổi về chất và ngược lại</a:t>
            </a:r>
            <a:endParaRPr lang="en-US" altLang="vi-VN"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vi-VN" altLang="vi-VN" sz="2400" dirty="0">
                <a:latin typeface="Times New Roman" panose="02020603050405020304" pitchFamily="18" charset="0"/>
                <a:cs typeface="Times New Roman" panose="02020603050405020304" pitchFamily="18" charset="0"/>
              </a:rPr>
              <a:t>Quy luật phủ định của phủ định</a:t>
            </a:r>
          </a:p>
          <a:p>
            <a:pPr marL="342900" indent="-342900" algn="just">
              <a:buFont typeface="Wingdings" panose="05000000000000000000" pitchFamily="2" charset="2"/>
              <a:buChar char="ü"/>
              <a:defRPr/>
            </a:pPr>
            <a:endParaRPr lang="en-US" altLang="vi-VN" sz="2400" dirty="0" smtClean="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endParaRPr lang="en-US" altLang="vi-VN"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endParaRPr lang="en-US" sz="2400" i="1" dirty="0" smtClean="0">
              <a:latin typeface="Times New Roman" panose="02020603050405020304" pitchFamily="18" charset="0"/>
              <a:cs typeface="Times New Roman" panose="02020603050405020304" pitchFamily="18" charset="0"/>
            </a:endParaRPr>
          </a:p>
          <a:p>
            <a:pPr marL="342900" indent="-342900" algn="just">
              <a:buFont typeface="Courier New" panose="02070309020205020404" pitchFamily="49" charset="0"/>
              <a:buChar char="o"/>
              <a:defRPr/>
            </a:pPr>
            <a:endParaRPr lang="vi-VN" altLang="vi-VN" sz="2400" dirty="0">
              <a:latin typeface="Times New Roman" panose="02020603050405020304" pitchFamily="18" charset="0"/>
              <a:cs typeface="Times New Roman" panose="02020603050405020304" pitchFamily="18" charset="0"/>
            </a:endParaRPr>
          </a:p>
        </p:txBody>
      </p:sp>
      <p:pic>
        <p:nvPicPr>
          <p:cNvPr id="8" name="Content Placeholder 5"/>
          <p:cNvPicPr>
            <a:picLocks noGrp="1" noChangeAspect="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a:xfrm>
            <a:off x="7104063" y="2319338"/>
            <a:ext cx="4840287" cy="3803650"/>
          </a:xfrm>
        </p:spPr>
      </p:pic>
    </p:spTree>
    <p:extLst>
      <p:ext uri="{BB962C8B-B14F-4D97-AF65-F5344CB8AC3E}">
        <p14:creationId xmlns:p14="http://schemas.microsoft.com/office/powerpoint/2010/main" val="116226254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vert="horz" wrap="square" lIns="121920" tIns="60960" rIns="121920" bIns="60960" anchor="ctr">
            <a:normAutofit/>
          </a:bodyPr>
          <a:lstStyle/>
          <a:p>
            <a:pPr>
              <a:buFont typeface="Wingdings" panose="05000000000000000000" pitchFamily="2" charset="2"/>
              <a:buChar char="v"/>
            </a:pPr>
            <a:r>
              <a:rPr lang="en-US" altLang="en-US" sz="2800" b="1" dirty="0">
                <a:solidFill>
                  <a:srgbClr val="0000FF"/>
                </a:solidFill>
                <a:latin typeface="Times New Roman" panose="02020603050405020304" pitchFamily="18" charset="0"/>
                <a:ea typeface="Times New Roman" panose="02020603050405020304" pitchFamily="18" charset="0"/>
              </a:rPr>
              <a:t>Quy luật thống nhất và đấu tranh của các mặt đối lập ( quy luật mâu thuẫn)</a:t>
            </a:r>
          </a:p>
        </p:txBody>
      </p:sp>
      <p:sp>
        <p:nvSpPr>
          <p:cNvPr id="2" name="Content Placeholder 1"/>
          <p:cNvSpPr>
            <a:spLocks noGrp="1"/>
          </p:cNvSpPr>
          <p:nvPr>
            <p:ph idx="1"/>
          </p:nvPr>
        </p:nvSpPr>
        <p:spPr/>
        <p:txBody>
          <a:bodyPr/>
          <a:lstStyle/>
          <a:p>
            <a:pPr marL="0" indent="0" algn="just">
              <a:buNone/>
            </a:pPr>
            <a:r>
              <a:rPr lang="en-US">
                <a:latin typeface="Times New Roman" panose="02020603050405020304" pitchFamily="18" charset="0"/>
                <a:cs typeface="Times New Roman" panose="02020603050405020304" pitchFamily="18" charset="0"/>
              </a:rPr>
              <a:t>- </a:t>
            </a:r>
            <a:r>
              <a:rPr lang="en-US" b="1" i="1">
                <a:latin typeface="Times New Roman" panose="02020603050405020304" pitchFamily="18" charset="0"/>
                <a:cs typeface="Times New Roman" panose="02020603050405020304" pitchFamily="18" charset="0"/>
              </a:rPr>
              <a:t>Vai trò:</a:t>
            </a:r>
            <a:r>
              <a:rPr lang="en-US">
                <a:latin typeface="Times New Roman" panose="02020603050405020304" pitchFamily="18" charset="0"/>
                <a:cs typeface="Times New Roman" panose="02020603050405020304" pitchFamily="18" charset="0"/>
              </a:rPr>
              <a:t> Vạch ra nguồn gốc động lực của sự vận động, phát triển của sự vật hiện tượng</a:t>
            </a:r>
          </a:p>
          <a:p>
            <a:pPr marL="0" indent="0" algn="just">
              <a:buNone/>
            </a:pPr>
            <a:r>
              <a:rPr lang="en-US">
                <a:latin typeface="Times New Roman" panose="02020603050405020304" pitchFamily="18" charset="0"/>
                <a:cs typeface="Times New Roman" panose="02020603050405020304" pitchFamily="18" charset="0"/>
              </a:rPr>
              <a:t>- </a:t>
            </a:r>
            <a:r>
              <a:rPr lang="en-US" b="1" i="1">
                <a:latin typeface="Times New Roman" panose="02020603050405020304" pitchFamily="18" charset="0"/>
                <a:cs typeface="Times New Roman" panose="02020603050405020304" pitchFamily="18" charset="0"/>
              </a:rPr>
              <a:t>Khái niệm:</a:t>
            </a:r>
            <a:endParaRPr lang="en-US">
              <a:latin typeface="Times New Roman" panose="02020603050405020304" pitchFamily="18" charset="0"/>
              <a:cs typeface="Times New Roman" panose="02020603050405020304" pitchFamily="18" charset="0"/>
            </a:endParaRPr>
          </a:p>
          <a:p>
            <a:pPr marL="0" indent="0" algn="just">
              <a:buNone/>
            </a:pPr>
            <a:r>
              <a:rPr lang="en-US" i="1">
                <a:latin typeface="Times New Roman" panose="02020603050405020304" pitchFamily="18" charset="0"/>
                <a:cs typeface="Times New Roman" panose="02020603050405020304" pitchFamily="18" charset="0"/>
              </a:rPr>
              <a:t>+ Mâu thuẫn:</a:t>
            </a:r>
            <a:r>
              <a:rPr lang="en-US">
                <a:latin typeface="Times New Roman" panose="02020603050405020304" pitchFamily="18" charset="0"/>
                <a:cs typeface="Times New Roman" panose="02020603050405020304" pitchFamily="18" charset="0"/>
              </a:rPr>
              <a:t> dùng để chỉ mối liên hệ </a:t>
            </a:r>
            <a:r>
              <a:rPr lang="en-US" u="sng">
                <a:latin typeface="Times New Roman" panose="02020603050405020304" pitchFamily="18" charset="0"/>
                <a:cs typeface="Times New Roman" panose="02020603050405020304" pitchFamily="18" charset="0"/>
              </a:rPr>
              <a:t>thống nhất</a:t>
            </a:r>
            <a:r>
              <a:rPr lang="en-US">
                <a:latin typeface="Times New Roman" panose="02020603050405020304" pitchFamily="18" charset="0"/>
                <a:cs typeface="Times New Roman" panose="02020603050405020304" pitchFamily="18" charset="0"/>
              </a:rPr>
              <a:t>, </a:t>
            </a:r>
            <a:r>
              <a:rPr lang="en-US" u="sng">
                <a:solidFill>
                  <a:srgbClr val="FF3300"/>
                </a:solidFill>
                <a:latin typeface="Times New Roman" panose="02020603050405020304" pitchFamily="18" charset="0"/>
                <a:cs typeface="Times New Roman" panose="02020603050405020304" pitchFamily="18" charset="0"/>
              </a:rPr>
              <a:t>đấu tranh</a:t>
            </a:r>
            <a:r>
              <a:rPr lang="en-US">
                <a:latin typeface="Times New Roman" panose="02020603050405020304" pitchFamily="18" charset="0"/>
                <a:cs typeface="Times New Roman" panose="02020603050405020304" pitchFamily="18" charset="0"/>
              </a:rPr>
              <a:t> và </a:t>
            </a:r>
            <a:r>
              <a:rPr lang="en-US" u="sng">
                <a:latin typeface="Times New Roman" panose="02020603050405020304" pitchFamily="18" charset="0"/>
                <a:cs typeface="Times New Roman" panose="02020603050405020304" pitchFamily="18" charset="0"/>
              </a:rPr>
              <a:t>chuyển hóa</a:t>
            </a:r>
            <a:r>
              <a:rPr lang="en-US">
                <a:latin typeface="Times New Roman" panose="02020603050405020304" pitchFamily="18" charset="0"/>
                <a:cs typeface="Times New Roman" panose="02020603050405020304" pitchFamily="18" charset="0"/>
              </a:rPr>
              <a:t> giữa </a:t>
            </a:r>
            <a:r>
              <a:rPr lang="en-US">
                <a:solidFill>
                  <a:srgbClr val="FF3300"/>
                </a:solidFill>
                <a:latin typeface="Times New Roman" panose="02020603050405020304" pitchFamily="18" charset="0"/>
                <a:cs typeface="Times New Roman" panose="02020603050405020304" pitchFamily="18" charset="0"/>
              </a:rPr>
              <a:t>các mặt đối lập</a:t>
            </a:r>
            <a:r>
              <a:rPr lang="en-US">
                <a:latin typeface="Times New Roman" panose="02020603050405020304" pitchFamily="18" charset="0"/>
                <a:cs typeface="Times New Roman" panose="02020603050405020304" pitchFamily="18" charset="0"/>
              </a:rPr>
              <a:t> của mỗi sự vật, hiện tượng hoặc giữa các sự vật, hiện tượng với nhau.</a:t>
            </a:r>
          </a:p>
        </p:txBody>
      </p:sp>
    </p:spTree>
    <p:extLst>
      <p:ext uri="{BB962C8B-B14F-4D97-AF65-F5344CB8AC3E}">
        <p14:creationId xmlns:p14="http://schemas.microsoft.com/office/powerpoint/2010/main" val="2507391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861743"/>
            <a:ext cx="10972800" cy="1415097"/>
          </a:xfrm>
        </p:spPr>
        <p:txBody>
          <a:bodyPr>
            <a:normAutofit fontScale="90000"/>
          </a:bodyPr>
          <a:lstStyle/>
          <a:p>
            <a:r>
              <a:rPr lang="en-US" altLang="en-US" sz="2600" dirty="0">
                <a:latin typeface="Times New Roman" panose="02020603050405020304" pitchFamily="18" charset="0"/>
                <a:cs typeface="Times New Roman" panose="02020603050405020304" pitchFamily="18" charset="0"/>
                <a:sym typeface="+mn-ea"/>
              </a:rPr>
              <a:t>	</a:t>
            </a:r>
            <a:r>
              <a:rPr lang="en-US" altLang="en-US" sz="3100" i="1" dirty="0">
                <a:solidFill>
                  <a:srgbClr val="0000FF"/>
                </a:solidFill>
                <a:latin typeface="Times New Roman" panose="02020603050405020304" pitchFamily="18" charset="0"/>
                <a:cs typeface="Times New Roman" panose="02020603050405020304" pitchFamily="18" charset="0"/>
                <a:sym typeface="+mn-ea"/>
              </a:rPr>
              <a:t>Mặt đối lập biện chứng</a:t>
            </a:r>
            <a:r>
              <a:rPr lang="en-US" altLang="en-US" sz="3100" i="1" dirty="0">
                <a:latin typeface="Times New Roman" panose="02020603050405020304" pitchFamily="18" charset="0"/>
                <a:cs typeface="Times New Roman" panose="02020603050405020304" pitchFamily="18" charset="0"/>
                <a:sym typeface="+mn-ea"/>
              </a:rPr>
              <a:t>:</a:t>
            </a:r>
            <a:r>
              <a:rPr lang="en-US" altLang="en-US" sz="3100" dirty="0">
                <a:latin typeface="Times New Roman" panose="02020603050405020304" pitchFamily="18" charset="0"/>
                <a:cs typeface="Times New Roman" panose="02020603050405020304" pitchFamily="18" charset="0"/>
                <a:sym typeface="+mn-ea"/>
              </a:rPr>
              <a:t>  là những mặt, những yếu tố có khuynh hướng vận động, phát triển trái ngược nhau nhưng cùng tồn tại trong </a:t>
            </a:r>
            <a:r>
              <a:rPr lang="en-US" altLang="en-US" sz="3100" dirty="0" err="1">
                <a:latin typeface="Times New Roman" panose="02020603050405020304" pitchFamily="18" charset="0"/>
                <a:cs typeface="Times New Roman" panose="02020603050405020304" pitchFamily="18" charset="0"/>
                <a:sym typeface="+mn-ea"/>
              </a:rPr>
              <a:t>một</a:t>
            </a:r>
            <a:r>
              <a:rPr lang="en-US" altLang="en-US" sz="3100" dirty="0">
                <a:latin typeface="Times New Roman" panose="02020603050405020304" pitchFamily="18" charset="0"/>
                <a:cs typeface="Times New Roman" panose="02020603050405020304" pitchFamily="18" charset="0"/>
                <a:sym typeface="+mn-ea"/>
              </a:rPr>
              <a:t> </a:t>
            </a:r>
            <a:r>
              <a:rPr lang="en-US" altLang="en-US" sz="3100" dirty="0" err="1" smtClean="0">
                <a:latin typeface="Times New Roman" panose="02020603050405020304" pitchFamily="18" charset="0"/>
                <a:cs typeface="Times New Roman" panose="02020603050405020304" pitchFamily="18" charset="0"/>
                <a:sym typeface="+mn-ea"/>
              </a:rPr>
              <a:t>chỉnh</a:t>
            </a:r>
            <a:r>
              <a:rPr lang="en-US" altLang="en-US" sz="3100" dirty="0" smtClean="0">
                <a:latin typeface="Times New Roman" panose="02020603050405020304" pitchFamily="18" charset="0"/>
                <a:cs typeface="Times New Roman" panose="02020603050405020304" pitchFamily="18" charset="0"/>
                <a:sym typeface="+mn-ea"/>
              </a:rPr>
              <a:t> </a:t>
            </a:r>
            <a:r>
              <a:rPr lang="en-US" altLang="en-US" sz="3100" dirty="0" err="1" smtClean="0">
                <a:latin typeface="Times New Roman" panose="02020603050405020304" pitchFamily="18" charset="0"/>
                <a:cs typeface="Times New Roman" panose="02020603050405020304" pitchFamily="18" charset="0"/>
                <a:sym typeface="+mn-ea"/>
              </a:rPr>
              <a:t>thể</a:t>
            </a:r>
            <a:r>
              <a:rPr lang="en-US" altLang="en-US" sz="3100" dirty="0">
                <a:latin typeface="Times New Roman" panose="02020603050405020304" pitchFamily="18" charset="0"/>
                <a:cs typeface="Times New Roman" panose="02020603050405020304" pitchFamily="18" charset="0"/>
              </a:rPr>
              <a:t/>
            </a:r>
            <a:br>
              <a:rPr lang="en-US" alt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77827" name="Content Placeholder 2"/>
          <p:cNvSpPr>
            <a:spLocks noGrp="1"/>
          </p:cNvSpPr>
          <p:nvPr>
            <p:ph sz="half" idx="1"/>
          </p:nvPr>
        </p:nvSpPr>
        <p:spPr>
          <a:xfrm>
            <a:off x="609601" y="1600200"/>
            <a:ext cx="9590970" cy="4526280"/>
          </a:xfrm>
        </p:spPr>
        <p:txBody>
          <a:bodyPr vert="horz" wrap="square" lIns="121920" tIns="60960" rIns="121920" bIns="60960" anchor="t"/>
          <a:lstStyle/>
          <a:p>
            <a:pPr marL="0" indent="398780" algn="just">
              <a:lnSpc>
                <a:spcPct val="150000"/>
              </a:lnSpc>
              <a:buNone/>
            </a:pPr>
            <a:endParaRPr lang="en-US" altLang="en-US" sz="2600" dirty="0">
              <a:latin typeface="Times New Roman" panose="02020603050405020304" pitchFamily="18" charset="0"/>
              <a:cs typeface="Times New Roman" panose="02020603050405020304" pitchFamily="18" charset="0"/>
            </a:endParaRPr>
          </a:p>
          <a:p>
            <a:pPr marL="0" indent="398780" algn="just">
              <a:lnSpc>
                <a:spcPct val="150000"/>
              </a:lnSpc>
              <a:buNone/>
            </a:pPr>
            <a:endParaRPr lang="en-US" altLang="en-US" sz="2600" dirty="0" smtClean="0">
              <a:latin typeface="Times New Roman" panose="02020603050405020304" pitchFamily="18" charset="0"/>
              <a:cs typeface="Times New Roman" panose="02020603050405020304" pitchFamily="18" charset="0"/>
            </a:endParaRPr>
          </a:p>
          <a:p>
            <a:pPr marL="0" indent="398780" algn="just">
              <a:lnSpc>
                <a:spcPct val="150000"/>
              </a:lnSpc>
              <a:buNone/>
            </a:pPr>
            <a:r>
              <a:rPr lang="en-US" altLang="en-US" sz="2600" dirty="0" err="1" smtClean="0">
                <a:latin typeface="Times New Roman" panose="02020603050405020304" pitchFamily="18" charset="0"/>
                <a:cs typeface="Times New Roman" panose="02020603050405020304" pitchFamily="18" charset="0"/>
              </a:rPr>
              <a:t>Xã</a:t>
            </a:r>
            <a:r>
              <a:rPr lang="en-US" altLang="en-US" sz="2600" dirty="0" smtClean="0">
                <a:latin typeface="Times New Roman" panose="02020603050405020304" pitchFamily="18" charset="0"/>
                <a:cs typeface="Times New Roman" panose="02020603050405020304" pitchFamily="18" charset="0"/>
              </a:rPr>
              <a:t> </a:t>
            </a:r>
            <a:r>
              <a:rPr lang="en-US" altLang="en-US" sz="2600" dirty="0">
                <a:latin typeface="Times New Roman" panose="02020603050405020304" pitchFamily="18" charset="0"/>
                <a:cs typeface="Times New Roman" panose="02020603050405020304" pitchFamily="18" charset="0"/>
              </a:rPr>
              <a:t>hội phong kiến </a:t>
            </a:r>
          </a:p>
        </p:txBody>
      </p:sp>
      <p:pic>
        <p:nvPicPr>
          <p:cNvPr id="2" name="Content Placeholder 1"/>
          <p:cNvPicPr>
            <a:picLocks noGrp="1" noChangeAspect="1"/>
          </p:cNvPicPr>
          <p:nvPr>
            <p:ph sz="half" idx="2"/>
          </p:nvPr>
        </p:nvPicPr>
        <p:blipFill>
          <a:blip r:embed="rId2"/>
          <a:stretch>
            <a:fillRect/>
          </a:stretch>
        </p:blipFill>
        <p:spPr>
          <a:xfrm>
            <a:off x="7608211" y="2248290"/>
            <a:ext cx="4558388" cy="3845080"/>
          </a:xfrm>
          <a:prstGeom prst="rect">
            <a:avLst/>
          </a:prstGeom>
        </p:spPr>
      </p:pic>
      <p:grpSp>
        <p:nvGrpSpPr>
          <p:cNvPr id="8" name="Group 8"/>
          <p:cNvGrpSpPr/>
          <p:nvPr/>
        </p:nvGrpSpPr>
        <p:grpSpPr>
          <a:xfrm rot="-5400000">
            <a:off x="3698875" y="3070860"/>
            <a:ext cx="1316355" cy="69215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4" name="Text Box 3"/>
          <p:cNvSpPr txBox="1"/>
          <p:nvPr/>
        </p:nvSpPr>
        <p:spPr>
          <a:xfrm>
            <a:off x="5015230" y="2420620"/>
            <a:ext cx="2769235" cy="521970"/>
          </a:xfrm>
          <a:prstGeom prst="rect">
            <a:avLst/>
          </a:prstGeom>
          <a:noFill/>
        </p:spPr>
        <p:txBody>
          <a:bodyPr wrap="square" rtlCol="0">
            <a:spAutoFit/>
          </a:bodyPr>
          <a:lstStyle/>
          <a:p>
            <a:r>
              <a:rPr lang="en-US" sz="2800">
                <a:latin typeface="Times New Roman" panose="02020603050405020304" pitchFamily="18" charset="0"/>
                <a:cs typeface="Times New Roman" panose="02020603050405020304" pitchFamily="18" charset="0"/>
              </a:rPr>
              <a:t>Giai cấp địa chủ</a:t>
            </a:r>
          </a:p>
        </p:txBody>
      </p:sp>
      <p:sp>
        <p:nvSpPr>
          <p:cNvPr id="5" name="Text Box 4"/>
          <p:cNvSpPr txBox="1"/>
          <p:nvPr/>
        </p:nvSpPr>
        <p:spPr>
          <a:xfrm>
            <a:off x="4879975" y="3644900"/>
            <a:ext cx="3016250" cy="52197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Giai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19713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Content Placeholder 2"/>
          <p:cNvSpPr>
            <a:spLocks noGrp="1"/>
          </p:cNvSpPr>
          <p:nvPr>
            <p:ph idx="1"/>
          </p:nvPr>
        </p:nvSpPr>
        <p:spPr>
          <a:xfrm>
            <a:off x="609600" y="980660"/>
            <a:ext cx="10972800" cy="6034617"/>
          </a:xfrm>
        </p:spPr>
        <p:txBody>
          <a:bodyPr vert="horz" wrap="square" lIns="121920" tIns="60960" rIns="121920" bIns="60960" anchor="t"/>
          <a:lstStyle/>
          <a:p>
            <a:pPr marL="0" indent="0" algn="just">
              <a:lnSpc>
                <a:spcPct val="150000"/>
              </a:lnSpc>
              <a:buNone/>
            </a:pP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Nội</a:t>
            </a:r>
            <a:r>
              <a:rPr lang="en-US" altLang="en-US" b="1" i="1" dirty="0" smtClean="0">
                <a:latin typeface="Times New Roman" panose="02020603050405020304" pitchFamily="18" charset="0"/>
                <a:cs typeface="Times New Roman" panose="02020603050405020304" pitchFamily="18" charset="0"/>
              </a:rPr>
              <a:t> dung </a:t>
            </a:r>
            <a:r>
              <a:rPr lang="en-US" altLang="en-US" b="1" i="1" dirty="0" err="1" smtClean="0">
                <a:latin typeface="Times New Roman" panose="02020603050405020304" pitchFamily="18" charset="0"/>
                <a:cs typeface="Times New Roman" panose="02020603050405020304" pitchFamily="18" charset="0"/>
              </a:rPr>
              <a:t>quy</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luật</a:t>
            </a:r>
            <a:r>
              <a:rPr lang="en-US" altLang="en-US" b="1" i="1" dirty="0" smtClean="0">
                <a:latin typeface="Times New Roman" panose="02020603050405020304" pitchFamily="18" charset="0"/>
                <a:cs typeface="Times New Roman" panose="02020603050405020304" pitchFamily="18" charset="0"/>
              </a:rPr>
              <a:t>:</a:t>
            </a:r>
          </a:p>
          <a:p>
            <a:pPr algn="just">
              <a:lnSpc>
                <a:spcPct val="150000"/>
              </a:lnSpc>
            </a:pPr>
            <a:r>
              <a:rPr lang="en-US" altLang="en-US" dirty="0" err="1" smtClean="0">
                <a:latin typeface="Times New Roman" panose="02020603050405020304" pitchFamily="18" charset="0"/>
                <a:cs typeface="Times New Roman" panose="02020603050405020304" pitchFamily="18" charset="0"/>
              </a:rPr>
              <a:t>Sự</a:t>
            </a:r>
            <a:r>
              <a:rPr lang="en-US" altLang="en-US" dirty="0" smtClean="0">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vật n</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cũng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thể thống nhất của các mặt đối lập</a:t>
            </a:r>
          </a:p>
          <a:p>
            <a:pPr algn="just">
              <a:lnSpc>
                <a:spcPct val="150000"/>
              </a:lnSpc>
            </a:pPr>
            <a:r>
              <a:rPr lang="en-US" altLang="en-US" dirty="0">
                <a:latin typeface="Times New Roman" panose="02020603050405020304" pitchFamily="18" charset="0"/>
                <a:cs typeface="Times New Roman" panose="02020603050405020304" pitchFamily="18" charset="0"/>
              </a:rPr>
              <a:t>Các mặt đối lập vừa thống nhất vừa đấu tranh với nhau</a:t>
            </a:r>
          </a:p>
          <a:p>
            <a:pPr algn="just">
              <a:lnSpc>
                <a:spcPct val="150000"/>
              </a:lnSpc>
            </a:pPr>
            <a:r>
              <a:rPr lang="en-US" altLang="en-US" dirty="0">
                <a:latin typeface="Times New Roman" panose="02020603050405020304" pitchFamily="18" charset="0"/>
                <a:cs typeface="Times New Roman" panose="02020603050405020304" pitchFamily="18" charset="0"/>
              </a:rPr>
              <a:t>Đấu tranh của các mặt đối lập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nguồn gốc của sự phát triển</a:t>
            </a:r>
          </a:p>
          <a:p>
            <a:pPr algn="just">
              <a:lnSpc>
                <a:spcPct val="150000"/>
              </a:lnSpc>
              <a:buNone/>
            </a:pPr>
            <a:r>
              <a:rPr lang="en-US" altLang="en-US" b="1" i="1" dirty="0">
                <a:latin typeface="VNI-Times" pitchFamily="2" charset="0"/>
              </a:rPr>
              <a:t>	Trong moät maâu thuaãn söï thoáng nhaát giöõa caùc maët ñoái laäp chæ laø töông ñoái taïm thôøi coøn ñaáu tranh giöõa caùc maët ñoái laäp laø tuyeät ñoái vónh vieãn.</a:t>
            </a:r>
            <a:endParaRPr lang="en-US" alt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009910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609600" y="836641"/>
            <a:ext cx="10671120" cy="5688790"/>
          </a:xfrm>
        </p:spPr>
        <p:txBody>
          <a:bodyPr vert="horz" wrap="square" lIns="121920" tIns="60960" rIns="121920" bIns="60960" numCol="1" anchor="t" anchorCtr="0" compatLnSpc="1"/>
          <a:lstStyle/>
          <a:p>
            <a:pPr marL="0" indent="0" algn="just">
              <a:buNone/>
            </a:pPr>
            <a:r>
              <a:rPr lang="en-US" b="1" i="1" dirty="0" smtClean="0">
                <a:latin typeface="Times New Roman" panose="02020603050405020304" pitchFamily="18" charset="0"/>
                <a:cs typeface="Times New Roman" panose="02020603050405020304" pitchFamily="18" charset="0"/>
              </a:rPr>
              <a:t>- </a:t>
            </a:r>
            <a:r>
              <a:rPr lang="vi-VN" b="1" i="1" dirty="0" smtClean="0">
                <a:latin typeface="Times New Roman" panose="02020603050405020304" pitchFamily="18" charset="0"/>
                <a:cs typeface="Times New Roman" panose="02020603050405020304" pitchFamily="18" charset="0"/>
              </a:rPr>
              <a:t>Ý </a:t>
            </a:r>
            <a:r>
              <a:rPr lang="vi-VN" b="1" i="1" dirty="0">
                <a:latin typeface="Times New Roman" panose="02020603050405020304" pitchFamily="18" charset="0"/>
                <a:cs typeface="Times New Roman" panose="02020603050405020304" pitchFamily="18" charset="0"/>
              </a:rPr>
              <a:t>nghĩa phương pháp luận</a:t>
            </a:r>
            <a:r>
              <a:rPr lang="vi-VN" b="1" dirty="0">
                <a:latin typeface="Times New Roman" panose="02020603050405020304" pitchFamily="18" charset="0"/>
                <a:cs typeface="Times New Roman" panose="02020603050405020304" pitchFamily="18" charset="0"/>
              </a:rPr>
              <a:t>:</a:t>
            </a: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tiễn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chúng</a:t>
            </a:r>
            <a:r>
              <a:rPr lang="en-US" dirty="0">
                <a:latin typeface="Times New Roman" panose="02020603050405020304" pitchFamily="18" charset="0"/>
                <a:cs typeface="Times New Roman" panose="02020603050405020304" pitchFamily="18" charset="0"/>
              </a:rPr>
              <a:t> ta </a:t>
            </a:r>
            <a:r>
              <a:rPr lang="en-US" dirty="0" err="1">
                <a:latin typeface="Times New Roman" panose="02020603050405020304" pitchFamily="18" charset="0"/>
                <a:cs typeface="Times New Roman" panose="02020603050405020304" pitchFamily="18" charset="0"/>
              </a:rPr>
              <a:t>cần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khoa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học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điểm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lịch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thể</a:t>
            </a:r>
            <a:r>
              <a:rPr lang="en-US" dirty="0">
                <a:latin typeface="Times New Roman" panose="02020603050405020304" pitchFamily="18" charset="0"/>
                <a:cs typeface="Times New Roman" panose="02020603050405020304" pitchFamily="18" charset="0"/>
              </a:rPr>
              <a:t>:</a:t>
            </a: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thì</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cũng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-&gt;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endParaRPr lang="en-US" dirty="0">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30000"/>
              </a:lnSpc>
              <a:spcBef>
                <a:spcPct val="50000"/>
              </a:spcBef>
              <a:spcAft>
                <a:spcPct val="0"/>
              </a:spcAft>
              <a:buClrTx/>
              <a:buSzTx/>
              <a:buFont typeface="Arial" panose="020B0604020202020204" pitchFamily="34" charset="0"/>
              <a:buNone/>
              <a:defRPr/>
            </a:pPr>
            <a:endParaRPr kumimoji="0" lang="en-US" b="0" i="0" u="none" strike="noStrike" kern="0" cap="none" spc="0" normalizeH="0" baseline="0" noProof="0" dirty="0" smtClean="0">
              <a:ln>
                <a:noFill/>
              </a:ln>
              <a:solidFill>
                <a:srgbClr val="0000CC"/>
              </a:solidFill>
              <a:effectLst/>
              <a:uLnTx/>
              <a:uFillTx/>
              <a:latin typeface="VNI-Times" pitchFamily="2" charset="0"/>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en-US" b="0" i="0" u="none" strike="noStrike" kern="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606788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p:txBody>
          <a:bodyPr vert="horz" wrap="square" lIns="121920" tIns="60960" rIns="121920" bIns="60960" anchor="ctr">
            <a:normAutofit fontScale="90000"/>
          </a:bodyPr>
          <a:lstStyle/>
          <a:p>
            <a:r>
              <a:rPr lang="en-US" altLang="en-US" sz="4000" b="1" i="1" dirty="0">
                <a:solidFill>
                  <a:srgbClr val="0000CC"/>
                </a:solidFill>
                <a:latin typeface="VNI-Times" pitchFamily="2" charset="0"/>
                <a:cs typeface="Times New Roman" panose="02020603050405020304" pitchFamily="18" charset="0"/>
              </a:rPr>
              <a:t>	</a:t>
            </a:r>
            <a:r>
              <a:rPr lang="vi-VN" b="1" i="1" dirty="0"/>
              <a:t> </a:t>
            </a:r>
            <a:r>
              <a:rPr lang="vi-VN" sz="2700" b="1" i="1" dirty="0">
                <a:solidFill>
                  <a:srgbClr val="0000FF"/>
                </a:solidFill>
              </a:rPr>
              <a:t>Quy luật chuyển hoá từ sự thay đổi về lượng dẫn đến sự thay đổi về chất và ngược lại (quy luật  lượng chất)</a:t>
            </a:r>
            <a:r>
              <a:rPr lang="en-US" altLang="en-US" sz="2700" b="1" i="1" dirty="0">
                <a:solidFill>
                  <a:srgbClr val="0000CC"/>
                </a:solidFill>
                <a:latin typeface="VNI-Times" pitchFamily="2" charset="0"/>
                <a:cs typeface="Times New Roman" panose="02020603050405020304" pitchFamily="18" charset="0"/>
              </a:rPr>
              <a:t/>
            </a:r>
            <a:br>
              <a:rPr lang="en-US" altLang="en-US" sz="2700" b="1" i="1" dirty="0">
                <a:solidFill>
                  <a:srgbClr val="0000CC"/>
                </a:solidFill>
                <a:latin typeface="VNI-Times" pitchFamily="2" charset="0"/>
                <a:cs typeface="Times New Roman" panose="02020603050405020304" pitchFamily="18" charset="0"/>
              </a:rPr>
            </a:br>
            <a:endParaRPr lang="en-US" altLang="en-US" sz="2700" i="1" dirty="0">
              <a:solidFill>
                <a:srgbClr val="0000CC"/>
              </a:solidFill>
              <a:latin typeface="Times New Roman" panose="02020603050405020304" pitchFamily="18" charset="0"/>
              <a:ea typeface="Times New Roman" panose="02020603050405020304" pitchFamily="18" charset="0"/>
            </a:endParaRPr>
          </a:p>
        </p:txBody>
      </p:sp>
      <p:sp>
        <p:nvSpPr>
          <p:cNvPr id="83971" name="Content Placeholder 2"/>
          <p:cNvSpPr>
            <a:spLocks noGrp="1"/>
          </p:cNvSpPr>
          <p:nvPr>
            <p:ph idx="1"/>
          </p:nvPr>
        </p:nvSpPr>
        <p:spPr/>
        <p:txBody>
          <a:bodyPr vert="horz" wrap="square" lIns="121920" tIns="60960" rIns="121920" bIns="60960" anchor="t"/>
          <a:lstStyle/>
          <a:p>
            <a:pPr algn="just">
              <a:lnSpc>
                <a:spcPct val="150000"/>
              </a:lnSpc>
              <a:buNone/>
            </a:pPr>
            <a:r>
              <a:rPr lang="en-US" altLang="en-US" b="1" i="1" dirty="0">
                <a:solidFill>
                  <a:srgbClr val="0000CC"/>
                </a:solidFill>
                <a:latin typeface="VNI-Times" pitchFamily="2" charset="0"/>
                <a:cs typeface="Times New Roman" panose="02020603050405020304" pitchFamily="18" charset="0"/>
              </a:rPr>
              <a:t>	</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Vai</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trò</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Quy</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luật</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này</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chỉ</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ra</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cách</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thức</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vận</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động</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phát</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triển</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của</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sự</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vật</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hiện</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tượng</a:t>
            </a:r>
            <a:r>
              <a:rPr lang="en-US" altLang="en-US" b="1" i="1" dirty="0" smtClean="0">
                <a:latin typeface="Times New Roman" panose="02020603050405020304" pitchFamily="18" charset="0"/>
                <a:cs typeface="Times New Roman" panose="02020603050405020304" pitchFamily="18" charset="0"/>
              </a:rPr>
              <a:t>.</a:t>
            </a:r>
            <a:endParaRPr lang="en-US" altLang="en-US" b="1" i="1" dirty="0">
              <a:latin typeface="VNI-Times" pitchFamily="2" charset="0"/>
              <a:cs typeface="Times New Roman" panose="02020603050405020304" pitchFamily="18" charset="0"/>
            </a:endParaRPr>
          </a:p>
        </p:txBody>
      </p:sp>
    </p:spTree>
    <p:extLst>
      <p:ext uri="{BB962C8B-B14F-4D97-AF65-F5344CB8AC3E}">
        <p14:creationId xmlns:p14="http://schemas.microsoft.com/office/powerpoint/2010/main" val="35368022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p:cNvSpPr>
            <a:spLocks noGrp="1"/>
          </p:cNvSpPr>
          <p:nvPr>
            <p:ph type="title"/>
          </p:nvPr>
        </p:nvSpPr>
        <p:spPr/>
        <p:txBody>
          <a:bodyPr vert="horz" wrap="square" lIns="121920" tIns="60960" rIns="121920" bIns="60960" anchor="ctr">
            <a:normAutofit/>
          </a:bodyPr>
          <a:lstStyle/>
          <a:p>
            <a:r>
              <a:rPr lang="en-US" altLang="en-US" sz="2800" b="1" i="1" dirty="0" smtClean="0">
                <a:latin typeface="Times New Roman" panose="02020603050405020304" pitchFamily="18" charset="0"/>
                <a:cs typeface="Times New Roman" panose="02020603050405020304" pitchFamily="18" charset="0"/>
              </a:rPr>
              <a:t>- </a:t>
            </a:r>
            <a:r>
              <a:rPr lang="en-US" altLang="en-US" sz="2800" b="1" i="1" dirty="0" err="1" smtClean="0">
                <a:latin typeface="Times New Roman" panose="02020603050405020304" pitchFamily="18" charset="0"/>
                <a:cs typeface="Times New Roman" panose="02020603050405020304" pitchFamily="18" charset="0"/>
              </a:rPr>
              <a:t>Khái</a:t>
            </a:r>
            <a:r>
              <a:rPr lang="en-US" altLang="en-US" sz="2800" b="1" i="1" dirty="0" smtClean="0">
                <a:latin typeface="Times New Roman" panose="02020603050405020304" pitchFamily="18" charset="0"/>
                <a:cs typeface="Times New Roman" panose="02020603050405020304" pitchFamily="18" charset="0"/>
              </a:rPr>
              <a:t> </a:t>
            </a:r>
            <a:r>
              <a:rPr lang="en-US" altLang="en-US" sz="2800" b="1" i="1" dirty="0" err="1" smtClean="0">
                <a:latin typeface="Times New Roman" panose="02020603050405020304" pitchFamily="18" charset="0"/>
                <a:cs typeface="Times New Roman" panose="02020603050405020304" pitchFamily="18" charset="0"/>
              </a:rPr>
              <a:t>niệm</a:t>
            </a:r>
            <a:r>
              <a:rPr lang="en-US" altLang="en-US" sz="2800" b="1" i="1" dirty="0" smtClean="0">
                <a:latin typeface="Times New Roman" panose="02020603050405020304" pitchFamily="18" charset="0"/>
                <a:cs typeface="Times New Roman" panose="02020603050405020304" pitchFamily="18" charset="0"/>
              </a:rPr>
              <a:t>: </a:t>
            </a:r>
            <a:endParaRPr lang="en-US" altLang="en-US" sz="2800" b="1" i="1" dirty="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sz="half" idx="1"/>
          </p:nvPr>
        </p:nvSpPr>
        <p:spPr/>
        <p:txBody>
          <a:bodyPr/>
          <a:lstStyle/>
          <a:p>
            <a:pPr marL="0" indent="0" algn="just">
              <a:lnSpc>
                <a:spcPct val="150000"/>
              </a:lnSpc>
              <a:buNone/>
            </a:pPr>
            <a:r>
              <a:rPr lang="en-US" b="1" i="1" dirty="0" smtClean="0">
                <a:latin typeface="+mj-lt"/>
              </a:rPr>
              <a:t>+ </a:t>
            </a:r>
            <a:r>
              <a:rPr lang="vi-VN" b="1" i="1" dirty="0" smtClean="0">
                <a:latin typeface="+mj-lt"/>
              </a:rPr>
              <a:t>Chất </a:t>
            </a:r>
            <a:r>
              <a:rPr lang="vi-VN" b="1" dirty="0" smtClean="0">
                <a:latin typeface="+mj-lt"/>
              </a:rPr>
              <a:t>: </a:t>
            </a:r>
            <a:r>
              <a:rPr lang="vi-VN" dirty="0">
                <a:latin typeface="+mj-lt"/>
              </a:rPr>
              <a:t>Là </a:t>
            </a:r>
            <a:r>
              <a:rPr lang="vi-VN" u="sng" dirty="0">
                <a:latin typeface="+mj-lt"/>
              </a:rPr>
              <a:t>tổng hợp những thuộc tính khách quan </a:t>
            </a:r>
            <a:r>
              <a:rPr lang="vi-VN" dirty="0">
                <a:latin typeface="+mj-lt"/>
              </a:rPr>
              <a:t>vốn có của các sự vật hiện tượng nói lên nó là cái gì, </a:t>
            </a:r>
            <a:r>
              <a:rPr lang="vi-VN" dirty="0">
                <a:solidFill>
                  <a:srgbClr val="FF0000"/>
                </a:solidFill>
                <a:latin typeface="+mj-lt"/>
              </a:rPr>
              <a:t>để phân biệt nó với cái khác.</a:t>
            </a:r>
          </a:p>
          <a:p>
            <a:pPr marL="0" indent="0">
              <a:buNone/>
            </a:pPr>
            <a:endParaRPr lang="en-US" dirty="0"/>
          </a:p>
        </p:txBody>
      </p:sp>
      <p:sp>
        <p:nvSpPr>
          <p:cNvPr id="3" name="Content Placeholder 2"/>
          <p:cNvSpPr>
            <a:spLocks noGrp="1"/>
          </p:cNvSpPr>
          <p:nvPr>
            <p:ph sz="half" idx="2"/>
          </p:nvPr>
        </p:nvSpPr>
        <p:spPr/>
        <p:txBody>
          <a:bodyPr/>
          <a:lstStyle/>
          <a:p>
            <a:endParaRPr lang="en-US"/>
          </a:p>
        </p:txBody>
      </p:sp>
      <p:pic>
        <p:nvPicPr>
          <p:cNvPr id="1026" name="Picture 2" descr="biển dưới nước sinh học Cá san hô Rạn san hô Rạn san hô bể nuôi cá môi trường sống Hệ sinh thái bể cá môi trường tự nhiên sinh vật biển Cá rạn san hô Pomacentrid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417637"/>
            <a:ext cx="5703195" cy="49753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93833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sz="half" idx="1"/>
          </p:nvPr>
        </p:nvSpPr>
        <p:spPr>
          <a:xfrm>
            <a:off x="838200" y="620610"/>
            <a:ext cx="5181600" cy="5556353"/>
          </a:xfrm>
        </p:spPr>
        <p:txBody>
          <a:bodyPr vert="horz" wrap="square" lIns="121920" tIns="60960" rIns="121920" bIns="60960" numCol="1" anchor="t" anchorCtr="0" compatLnSpc="1">
            <a:normAutofit fontScale="62500" lnSpcReduction="20000"/>
          </a:bodyPr>
          <a:lstStyle/>
          <a:p>
            <a:pPr algn="just">
              <a:lnSpc>
                <a:spcPct val="170000"/>
              </a:lnSpc>
            </a:pPr>
            <a:r>
              <a:rPr kumimoji="0" lang="en-US" sz="4500" b="1" i="0" u="none" strike="noStrike" kern="0" cap="none" spc="0" normalizeH="0" baseline="0" noProof="0" dirty="0" smtClean="0">
                <a:ln>
                  <a:noFill/>
                </a:ln>
                <a:solidFill>
                  <a:srgbClr val="FF0000"/>
                </a:solidFill>
                <a:effectLst/>
                <a:uLnTx/>
                <a:uFillTx/>
                <a:latin typeface="Times New Roman" panose="02020603050405020304" pitchFamily="18" charset="0"/>
                <a:cs typeface="Times New Roman" panose="02020603050405020304" pitchFamily="18" charset="0"/>
              </a:rPr>
              <a:t> </a:t>
            </a:r>
            <a:r>
              <a:rPr lang="vi-VN" sz="4500" b="1" i="1" dirty="0" smtClean="0">
                <a:latin typeface="Times New Roman" panose="02020603050405020304" pitchFamily="18" charset="0"/>
                <a:cs typeface="Times New Roman" panose="02020603050405020304" pitchFamily="18" charset="0"/>
              </a:rPr>
              <a:t>Lượng</a:t>
            </a:r>
            <a:r>
              <a:rPr lang="vi-VN" sz="4500" b="1" dirty="0" smtClean="0">
                <a:latin typeface="Times New Roman" panose="02020603050405020304" pitchFamily="18" charset="0"/>
                <a:cs typeface="Times New Roman" panose="02020603050405020304" pitchFamily="18" charset="0"/>
              </a:rPr>
              <a:t>: </a:t>
            </a:r>
            <a:r>
              <a:rPr lang="vi-VN" sz="4500" dirty="0">
                <a:latin typeface="Times New Roman" panose="02020603050405020304" pitchFamily="18" charset="0"/>
                <a:cs typeface="Times New Roman" panose="02020603050405020304" pitchFamily="18" charset="0"/>
              </a:rPr>
              <a:t>Là khái niệm biểu thị các </a:t>
            </a:r>
            <a:r>
              <a:rPr lang="vi-VN" sz="4500" b="1" dirty="0">
                <a:latin typeface="Times New Roman" panose="02020603050405020304" pitchFamily="18" charset="0"/>
                <a:cs typeface="Times New Roman" panose="02020603050405020304" pitchFamily="18" charset="0"/>
              </a:rPr>
              <a:t>con số </a:t>
            </a:r>
            <a:r>
              <a:rPr lang="vi-VN" sz="4500" dirty="0">
                <a:latin typeface="Times New Roman" panose="02020603050405020304" pitchFamily="18" charset="0"/>
                <a:cs typeface="Times New Roman" panose="02020603050405020304" pitchFamily="18" charset="0"/>
              </a:rPr>
              <a:t>của các yếu tố, các thuộc tính cấu thành nó: về độ lớn (to, nhỏ); quy mô (lớn, bé); trình độ (cao, thấp); tốc độ (nhanh, chậm); Màu sắc (đậm, nhạt) </a:t>
            </a:r>
          </a:p>
          <a:p>
            <a:pPr marL="0" marR="0" lvl="0" indent="465455" algn="just" defTabSz="914400" rtl="0" eaLnBrk="1" fontAlgn="base" latinLnBrk="0" hangingPunct="1">
              <a:lnSpc>
                <a:spcPct val="170000"/>
              </a:lnSpc>
              <a:spcBef>
                <a:spcPct val="20000"/>
              </a:spcBef>
              <a:spcAft>
                <a:spcPct val="0"/>
              </a:spcAft>
              <a:buClrTx/>
              <a:buSzTx/>
              <a:buFontTx/>
              <a:buNone/>
              <a:defRPr/>
            </a:pPr>
            <a:r>
              <a:rPr kumimoji="0" lang="en-US" sz="3735" b="0" i="0" u="none" strike="noStrike" kern="0" cap="none" spc="0" normalizeH="0" baseline="0" noProof="0" dirty="0" smtClean="0">
                <a:ln>
                  <a:noFill/>
                </a:ln>
                <a:solidFill>
                  <a:schemeClr val="tx1"/>
                </a:solidFill>
                <a:effectLst/>
                <a:uLnTx/>
                <a:uFillTx/>
                <a:latin typeface="VNI-Times" pitchFamily="2" charset="0"/>
                <a:ea typeface="+mn-ea"/>
                <a:cs typeface="Times New Roman" panose="02020603050405020304" pitchFamily="18" charset="0"/>
              </a:rPr>
              <a:t>     </a:t>
            </a:r>
          </a:p>
          <a:p>
            <a:pPr marL="0" marR="0" lvl="0" indent="465455" algn="l" defTabSz="914400" rtl="0" eaLnBrk="1" fontAlgn="base" latinLnBrk="0" hangingPunct="1">
              <a:lnSpc>
                <a:spcPct val="120000"/>
              </a:lnSpc>
              <a:spcBef>
                <a:spcPct val="20000"/>
              </a:spcBef>
              <a:spcAft>
                <a:spcPct val="0"/>
              </a:spcAft>
              <a:buClrTx/>
              <a:buSzTx/>
              <a:buFontTx/>
              <a:buNone/>
              <a:defRPr/>
            </a:pPr>
            <a:endParaRPr kumimoji="0" lang="en-US" sz="3735" b="0" i="0" u="none" strike="noStrike" kern="0" cap="none" spc="0" normalizeH="0" baseline="0" noProof="0" dirty="0" smtClean="0">
              <a:ln>
                <a:noFill/>
              </a:ln>
              <a:solidFill>
                <a:schemeClr val="tx1"/>
              </a:solidFill>
              <a:effectLst/>
              <a:uLnTx/>
              <a:uFillTx/>
              <a:latin typeface="+mn-lt"/>
              <a:ea typeface="+mn-ea"/>
              <a:cs typeface="+mn-cs"/>
            </a:endParaRPr>
          </a:p>
        </p:txBody>
      </p:sp>
      <p:sp>
        <p:nvSpPr>
          <p:cNvPr id="3" name="Content Placeholder 2"/>
          <p:cNvSpPr>
            <a:spLocks noGrp="1"/>
          </p:cNvSpPr>
          <p:nvPr>
            <p:ph sz="half" idx="2"/>
          </p:nvPr>
        </p:nvSpPr>
        <p:spPr/>
        <p:txBody>
          <a:bodyPr>
            <a:normAutofit fontScale="62500" lnSpcReduction="20000"/>
          </a:bodyPr>
          <a:lstStyle/>
          <a:p>
            <a:endParaRPr lang="en-US" dirty="0"/>
          </a:p>
        </p:txBody>
      </p:sp>
      <p:pic>
        <p:nvPicPr>
          <p:cNvPr id="7170" name="Picture 2" descr="biển dưới nước sinh học Cá san hô Rạn san hô Rạn san hô bể nuôi cá môi trường sống Hệ sinh thái bể cá môi trường tự nhiên sinh vật biển Cá rạn san hô Pomacentrid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764630"/>
            <a:ext cx="5692590" cy="4968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795573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4"/>
          <p:cNvSpPr>
            <a:spLocks noChangeArrowheads="1"/>
          </p:cNvSpPr>
          <p:nvPr/>
        </p:nvSpPr>
        <p:spPr bwMode="auto">
          <a:xfrm>
            <a:off x="3276600" y="2362200"/>
            <a:ext cx="6553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800" dirty="0">
              <a:latin typeface="Times New Roman" panose="02020603050405020304" pitchFamily="18" charset="0"/>
              <a:cs typeface="Times New Roman" panose="02020603050405020304" pitchFamily="18" charset="0"/>
            </a:endParaRPr>
          </a:p>
        </p:txBody>
      </p:sp>
      <p:sp>
        <p:nvSpPr>
          <p:cNvPr id="64521" name="Rectangle 9"/>
          <p:cNvSpPr>
            <a:spLocks noChangeArrowheads="1"/>
          </p:cNvSpPr>
          <p:nvPr/>
        </p:nvSpPr>
        <p:spPr bwMode="auto">
          <a:xfrm>
            <a:off x="3581400" y="2057400"/>
            <a:ext cx="6705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400" b="1">
              <a:solidFill>
                <a:srgbClr val="0033CC"/>
              </a:solidFill>
            </a:endParaRPr>
          </a:p>
        </p:txBody>
      </p:sp>
      <p:sp>
        <p:nvSpPr>
          <p:cNvPr id="64522" name="Line 10"/>
          <p:cNvSpPr>
            <a:spLocks noChangeShapeType="1"/>
          </p:cNvSpPr>
          <p:nvPr/>
        </p:nvSpPr>
        <p:spPr bwMode="auto">
          <a:xfrm>
            <a:off x="3657600" y="5638800"/>
            <a:ext cx="6781800" cy="0"/>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23" name="Line 11"/>
          <p:cNvSpPr>
            <a:spLocks noChangeShapeType="1"/>
          </p:cNvSpPr>
          <p:nvPr/>
        </p:nvSpPr>
        <p:spPr bwMode="auto">
          <a:xfrm>
            <a:off x="51054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4" name="Line 12"/>
          <p:cNvSpPr>
            <a:spLocks noChangeShapeType="1"/>
          </p:cNvSpPr>
          <p:nvPr/>
        </p:nvSpPr>
        <p:spPr bwMode="auto">
          <a:xfrm>
            <a:off x="79248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5" name="Line 13"/>
          <p:cNvSpPr>
            <a:spLocks noChangeShapeType="1"/>
          </p:cNvSpPr>
          <p:nvPr/>
        </p:nvSpPr>
        <p:spPr bwMode="auto">
          <a:xfrm>
            <a:off x="5105400" y="5638800"/>
            <a:ext cx="2819400"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6" name="Text Box 14"/>
          <p:cNvSpPr txBox="1">
            <a:spLocks noChangeArrowheads="1"/>
          </p:cNvSpPr>
          <p:nvPr/>
        </p:nvSpPr>
        <p:spPr bwMode="auto">
          <a:xfrm>
            <a:off x="4648200" y="4953001"/>
            <a:ext cx="1066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0</a:t>
            </a:r>
            <a:r>
              <a:rPr lang="en-US" altLang="en-US" sz="2800" baseline="30000"/>
              <a:t>0</a:t>
            </a:r>
            <a:r>
              <a:rPr lang="en-US" altLang="en-US" sz="2800"/>
              <a:t>C</a:t>
            </a:r>
          </a:p>
        </p:txBody>
      </p:sp>
      <p:sp>
        <p:nvSpPr>
          <p:cNvPr id="64527" name="Text Box 15"/>
          <p:cNvSpPr txBox="1">
            <a:spLocks noChangeArrowheads="1"/>
          </p:cNvSpPr>
          <p:nvPr/>
        </p:nvSpPr>
        <p:spPr bwMode="auto">
          <a:xfrm>
            <a:off x="7162800" y="4967288"/>
            <a:ext cx="17526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100</a:t>
            </a:r>
            <a:r>
              <a:rPr lang="en-US" altLang="en-US" sz="2800" baseline="30000"/>
              <a:t>0</a:t>
            </a:r>
            <a:r>
              <a:rPr lang="en-US" altLang="en-US" sz="2800"/>
              <a:t>C</a:t>
            </a:r>
          </a:p>
        </p:txBody>
      </p:sp>
      <p:sp>
        <p:nvSpPr>
          <p:cNvPr id="64528" name="Oval 16"/>
          <p:cNvSpPr>
            <a:spLocks noChangeArrowheads="1"/>
          </p:cNvSpPr>
          <p:nvPr/>
        </p:nvSpPr>
        <p:spPr bwMode="auto">
          <a:xfrm>
            <a:off x="5105400" y="5410200"/>
            <a:ext cx="381000" cy="381000"/>
          </a:xfrm>
          <a:prstGeom prst="ellipse">
            <a:avLst/>
          </a:prstGeom>
          <a:solidFill>
            <a:srgbClr val="FFFF00"/>
          </a:solidFill>
          <a:ln w="19050" algn="ctr">
            <a:solidFill>
              <a:srgbClr val="000000"/>
            </a:solidFill>
            <a:round/>
            <a:headEnd/>
            <a:tailEnd/>
          </a:ln>
        </p:spPr>
        <p:txBody>
          <a:bodyPr wrap="none" anchor="ct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FontTx/>
              <a:buChar char="•"/>
            </a:pPr>
            <a:endParaRPr lang="en-US" altLang="en-US" sz="2800">
              <a:solidFill>
                <a:srgbClr val="0000FF"/>
              </a:solidFill>
            </a:endParaRPr>
          </a:p>
        </p:txBody>
      </p:sp>
      <p:sp>
        <p:nvSpPr>
          <p:cNvPr id="64529" name="Text Box 17"/>
          <p:cNvSpPr txBox="1">
            <a:spLocks noChangeArrowheads="1"/>
          </p:cNvSpPr>
          <p:nvPr/>
        </p:nvSpPr>
        <p:spPr bwMode="auto">
          <a:xfrm>
            <a:off x="3505200" y="5105400"/>
            <a:ext cx="1219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rắn</a:t>
            </a:r>
          </a:p>
        </p:txBody>
      </p:sp>
      <p:sp>
        <p:nvSpPr>
          <p:cNvPr id="64530" name="Text Box 18"/>
          <p:cNvSpPr txBox="1">
            <a:spLocks noChangeArrowheads="1"/>
          </p:cNvSpPr>
          <p:nvPr/>
        </p:nvSpPr>
        <p:spPr bwMode="auto">
          <a:xfrm>
            <a:off x="6019800" y="5043488"/>
            <a:ext cx="1295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lỏng</a:t>
            </a:r>
          </a:p>
        </p:txBody>
      </p:sp>
      <p:sp>
        <p:nvSpPr>
          <p:cNvPr id="64531" name="Text Box 19"/>
          <p:cNvSpPr txBox="1">
            <a:spLocks noChangeArrowheads="1"/>
          </p:cNvSpPr>
          <p:nvPr/>
        </p:nvSpPr>
        <p:spPr bwMode="auto">
          <a:xfrm>
            <a:off x="8382000" y="5029200"/>
            <a:ext cx="1752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hơi</a:t>
            </a:r>
          </a:p>
        </p:txBody>
      </p:sp>
      <p:sp>
        <p:nvSpPr>
          <p:cNvPr id="64533" name="AutoShape 21"/>
          <p:cNvSpPr>
            <a:spLocks/>
          </p:cNvSpPr>
          <p:nvPr/>
        </p:nvSpPr>
        <p:spPr bwMode="auto">
          <a:xfrm rot="16200000">
            <a:off x="6324600" y="4572000"/>
            <a:ext cx="381000" cy="2819400"/>
          </a:xfrm>
          <a:prstGeom prst="leftBrace">
            <a:avLst>
              <a:gd name="adj1" fmla="val 6166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4" name="Text Box 22"/>
          <p:cNvSpPr txBox="1">
            <a:spLocks noChangeArrowheads="1"/>
          </p:cNvSpPr>
          <p:nvPr/>
        </p:nvSpPr>
        <p:spPr bwMode="auto">
          <a:xfrm>
            <a:off x="6324600" y="6299200"/>
            <a:ext cx="4206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Độ</a:t>
            </a:r>
          </a:p>
        </p:txBody>
      </p:sp>
      <p:sp>
        <p:nvSpPr>
          <p:cNvPr id="64535" name="AutoShape 23"/>
          <p:cNvSpPr>
            <a:spLocks/>
          </p:cNvSpPr>
          <p:nvPr/>
        </p:nvSpPr>
        <p:spPr bwMode="auto">
          <a:xfrm>
            <a:off x="6553201" y="4343400"/>
            <a:ext cx="1274763" cy="457200"/>
          </a:xfrm>
          <a:prstGeom prst="borderCallout1">
            <a:avLst>
              <a:gd name="adj1" fmla="val 25000"/>
              <a:gd name="adj2" fmla="val 105977"/>
              <a:gd name="adj3" fmla="val 279861"/>
              <a:gd name="adj4" fmla="val 105977"/>
            </a:avLst>
          </a:prstGeom>
          <a:solidFill>
            <a:schemeClr val="accent1"/>
          </a:solidFill>
          <a:ln w="9525">
            <a:solidFill>
              <a:schemeClr val="tx1"/>
            </a:solidFill>
            <a:miter lim="800000"/>
            <a:headEnd/>
            <a:tailEnd type="triangle" w="med" len="me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1400" b="1"/>
              <a:t>Điểm nút</a:t>
            </a:r>
          </a:p>
        </p:txBody>
      </p:sp>
      <p:sp>
        <p:nvSpPr>
          <p:cNvPr id="64536" name="Arc 24"/>
          <p:cNvSpPr>
            <a:spLocks/>
          </p:cNvSpPr>
          <p:nvPr/>
        </p:nvSpPr>
        <p:spPr bwMode="auto">
          <a:xfrm rot="19286087">
            <a:off x="7138988" y="4913314"/>
            <a:ext cx="1689100" cy="1355725"/>
          </a:xfrm>
          <a:custGeom>
            <a:avLst/>
            <a:gdLst>
              <a:gd name="T0" fmla="*/ 0 w 29407"/>
              <a:gd name="T1" fmla="*/ 2147483647 h 31001"/>
              <a:gd name="T2" fmla="*/ 2147483647 w 29407"/>
              <a:gd name="T3" fmla="*/ 2147483647 h 31001"/>
              <a:gd name="T4" fmla="*/ 2147483647 w 29407"/>
              <a:gd name="T5" fmla="*/ 2147483647 h 31001"/>
              <a:gd name="T6" fmla="*/ 0 60000 65536"/>
              <a:gd name="T7" fmla="*/ 0 60000 65536"/>
              <a:gd name="T8" fmla="*/ 0 60000 65536"/>
              <a:gd name="T9" fmla="*/ 0 w 29407"/>
              <a:gd name="T10" fmla="*/ 0 h 31001"/>
              <a:gd name="T11" fmla="*/ 29407 w 29407"/>
              <a:gd name="T12" fmla="*/ 31001 h 31001"/>
            </a:gdLst>
            <a:ahLst/>
            <a:cxnLst>
              <a:cxn ang="T6">
                <a:pos x="T0" y="T1"/>
              </a:cxn>
              <a:cxn ang="T7">
                <a:pos x="T2" y="T3"/>
              </a:cxn>
              <a:cxn ang="T8">
                <a:pos x="T4" y="T5"/>
              </a:cxn>
            </a:cxnLst>
            <a:rect l="T9" t="T10" r="T11" b="T12"/>
            <a:pathLst>
              <a:path w="29407" h="31001" fill="none" extrusionOk="0">
                <a:moveTo>
                  <a:pt x="0" y="1460"/>
                </a:moveTo>
                <a:cubicBezTo>
                  <a:pt x="2489" y="495"/>
                  <a:pt x="5136" y="-1"/>
                  <a:pt x="7807" y="0"/>
                </a:cubicBezTo>
                <a:cubicBezTo>
                  <a:pt x="19736" y="0"/>
                  <a:pt x="29407" y="9670"/>
                  <a:pt x="29407" y="21600"/>
                </a:cubicBezTo>
                <a:cubicBezTo>
                  <a:pt x="29407" y="24855"/>
                  <a:pt x="28670" y="28069"/>
                  <a:pt x="27253" y="31000"/>
                </a:cubicBezTo>
              </a:path>
              <a:path w="29407" h="31001" stroke="0" extrusionOk="0">
                <a:moveTo>
                  <a:pt x="0" y="1460"/>
                </a:moveTo>
                <a:cubicBezTo>
                  <a:pt x="2489" y="495"/>
                  <a:pt x="5136" y="-1"/>
                  <a:pt x="7807" y="0"/>
                </a:cubicBezTo>
                <a:cubicBezTo>
                  <a:pt x="19736" y="0"/>
                  <a:pt x="29407" y="9670"/>
                  <a:pt x="29407" y="21600"/>
                </a:cubicBezTo>
                <a:cubicBezTo>
                  <a:pt x="29407" y="24855"/>
                  <a:pt x="28670" y="28069"/>
                  <a:pt x="27253" y="31000"/>
                </a:cubicBezTo>
                <a:lnTo>
                  <a:pt x="7807" y="21600"/>
                </a:lnTo>
                <a:close/>
              </a:path>
            </a:pathLst>
          </a:custGeom>
          <a:noFill/>
          <a:ln w="381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7" name="Text Box 25"/>
          <p:cNvSpPr txBox="1">
            <a:spLocks noChangeArrowheads="1"/>
          </p:cNvSpPr>
          <p:nvPr/>
        </p:nvSpPr>
        <p:spPr bwMode="auto">
          <a:xfrm>
            <a:off x="7620001" y="4648200"/>
            <a:ext cx="11287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Bước nhảy</a:t>
            </a:r>
          </a:p>
        </p:txBody>
      </p:sp>
      <p:sp>
        <p:nvSpPr>
          <p:cNvPr id="2" name="Title 1"/>
          <p:cNvSpPr>
            <a:spLocks noGrp="1"/>
          </p:cNvSpPr>
          <p:nvPr>
            <p:ph type="title"/>
          </p:nvPr>
        </p:nvSpPr>
        <p:spPr/>
        <p:txBody>
          <a:bodyPr>
            <a:noAutofit/>
          </a:bodyPr>
          <a:lstStyle/>
          <a:p>
            <a:r>
              <a:rPr lang="en-US" sz="3200" b="1" i="1" dirty="0" smtClean="0"/>
              <a:t/>
            </a:r>
            <a:br>
              <a:rPr lang="en-US" sz="3200" b="1" i="1" dirty="0" smtClean="0"/>
            </a:br>
            <a:r>
              <a:rPr lang="vi-VN" sz="3200" b="1" i="1" dirty="0" smtClean="0">
                <a:solidFill>
                  <a:srgbClr val="0000FF"/>
                </a:solidFill>
              </a:rPr>
              <a:t>Mối </a:t>
            </a:r>
            <a:r>
              <a:rPr lang="vi-VN" sz="3200" b="1" i="1" dirty="0">
                <a:solidFill>
                  <a:srgbClr val="0000FF"/>
                </a:solidFill>
              </a:rPr>
              <a:t>quan hệ biện chứng giữa lượng và chất:</a:t>
            </a:r>
            <a:r>
              <a:rPr lang="vi-VN" sz="3200" dirty="0">
                <a:solidFill>
                  <a:srgbClr val="0000FF"/>
                </a:solidFill>
              </a:rPr>
              <a:t/>
            </a:r>
            <a:br>
              <a:rPr lang="vi-VN" sz="3200" dirty="0">
                <a:solidFill>
                  <a:srgbClr val="0000FF"/>
                </a:solidFill>
              </a:rPr>
            </a:br>
            <a:r>
              <a:rPr lang="vi-VN" sz="3200" b="1" dirty="0">
                <a:solidFill>
                  <a:srgbClr val="0000FF"/>
                </a:solidFill>
              </a:rPr>
              <a:t/>
            </a:r>
            <a:br>
              <a:rPr lang="vi-VN" sz="3200" b="1" dirty="0">
                <a:solidFill>
                  <a:srgbClr val="0000FF"/>
                </a:solidFill>
              </a:rPr>
            </a:br>
            <a:endParaRPr lang="en-US" sz="3200" dirty="0">
              <a:solidFill>
                <a:srgbClr val="0000FF"/>
              </a:solidFill>
            </a:endParaRPr>
          </a:p>
        </p:txBody>
      </p:sp>
      <p:sp>
        <p:nvSpPr>
          <p:cNvPr id="3" name="Content Placeholder 2"/>
          <p:cNvSpPr>
            <a:spLocks noGrp="1"/>
          </p:cNvSpPr>
          <p:nvPr>
            <p:ph idx="1"/>
          </p:nvPr>
        </p:nvSpPr>
        <p:spPr/>
        <p:txBody>
          <a:bodyPr/>
          <a:lstStyle/>
          <a:p>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lượng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dẫn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đến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chất</a:t>
            </a:r>
            <a:r>
              <a:rPr lang="en-US" altLang="en-US" b="1" dirty="0" smtClean="0">
                <a:latin typeface="Times New Roman" panose="02020603050405020304" pitchFamily="18" charset="0"/>
                <a:cs typeface="Times New Roman" panose="02020603050405020304" pitchFamily="18" charset="0"/>
              </a:rPr>
              <a:t>:</a:t>
            </a:r>
          </a:p>
          <a:p>
            <a:pPr marL="0" indent="0">
              <a:buNone/>
            </a:pP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Sự</a:t>
            </a:r>
            <a:r>
              <a:rPr lang="en-US" altLang="en-US" dirty="0" smtClean="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lượng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thể</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chưa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a:t>
            </a:r>
            <a:r>
              <a:rPr lang="en-US" altLang="en-US" dirty="0" err="1">
                <a:latin typeface="Times New Roman" panose="02020603050405020304" pitchFamily="18" charset="0"/>
                <a:ea typeface="Times New Roman" panose="02020603050405020304" pitchFamily="18" charset="0"/>
              </a:rPr>
              <a:t>à</a:t>
            </a:r>
            <a:r>
              <a:rPr lang="en-US" altLang="en-US" dirty="0" err="1">
                <a:latin typeface="Times New Roman" panose="02020603050405020304" pitchFamily="18" charset="0"/>
                <a:cs typeface="Times New Roman" panose="02020603050405020304" pitchFamily="18" charset="0"/>
              </a:rPr>
              <a:t>m</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ngay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lập</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tức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chất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của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vật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m</a:t>
            </a:r>
            <a:r>
              <a:rPr lang="en-US" altLang="en-US" dirty="0" err="1">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tích</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luỹ</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p>
          <a:p>
            <a:pPr marL="0" indent="0">
              <a:buNone/>
            </a:pPr>
            <a:r>
              <a:rPr lang="en-US" altLang="en-US" sz="2000" b="1" dirty="0">
                <a:solidFill>
                  <a:srgbClr val="0033CC"/>
                </a:solidFill>
              </a:rPr>
              <a:t/>
            </a:r>
            <a:br>
              <a:rPr lang="en-US" altLang="en-US" sz="2000" b="1" dirty="0">
                <a:solidFill>
                  <a:srgbClr val="0033CC"/>
                </a:solidFill>
              </a:rPr>
            </a:br>
            <a:endParaRPr lang="en-US" dirty="0"/>
          </a:p>
        </p:txBody>
      </p:sp>
    </p:spTree>
    <p:extLst>
      <p:ext uri="{BB962C8B-B14F-4D97-AF65-F5344CB8AC3E}">
        <p14:creationId xmlns:p14="http://schemas.microsoft.com/office/powerpoint/2010/main" val="18721674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nodePh="1">
                                  <p:stCondLst>
                                    <p:cond delay="0"/>
                                  </p:stCondLst>
                                  <p:endCondLst>
                                    <p:cond evt="begin" delay="0">
                                      <p:tn val="5"/>
                                    </p:cond>
                                  </p:endCondLst>
                                  <p:childTnLst>
                                    <p:set>
                                      <p:cBhvr>
                                        <p:cTn id="6" dur="1" fill="hold">
                                          <p:stCondLst>
                                            <p:cond delay="0"/>
                                          </p:stCondLst>
                                        </p:cTn>
                                        <p:tgtEl>
                                          <p:spTgt spid="64521"/>
                                        </p:tgtEl>
                                        <p:attrNameLst>
                                          <p:attrName>style.visibility</p:attrName>
                                        </p:attrNameLst>
                                      </p:cBhvr>
                                      <p:to>
                                        <p:strVal val="visible"/>
                                      </p:to>
                                    </p:set>
                                    <p:animEffect transition="in" filter="blinds(horizontal)">
                                      <p:cBhvr>
                                        <p:cTn id="7" dur="500"/>
                                        <p:tgtEl>
                                          <p:spTgt spid="645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64516"/>
                                        </p:tgtEl>
                                        <p:attrNameLst>
                                          <p:attrName>style.visibility</p:attrName>
                                        </p:attrNameLst>
                                      </p:cBhvr>
                                      <p:to>
                                        <p:strVal val="visible"/>
                                      </p:to>
                                    </p:set>
                                    <p:animEffect transition="in" filter="box(in)">
                                      <p:cBhvr>
                                        <p:cTn id="12" dur="500"/>
                                        <p:tgtEl>
                                          <p:spTgt spid="645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7" presetClass="entr" presetSubtype="8" fill="hold" nodeType="clickEffect">
                                  <p:stCondLst>
                                    <p:cond delay="0"/>
                                  </p:stCondLst>
                                  <p:childTnLst>
                                    <p:set>
                                      <p:cBhvr>
                                        <p:cTn id="16" dur="1" fill="hold">
                                          <p:stCondLst>
                                            <p:cond delay="0"/>
                                          </p:stCondLst>
                                        </p:cTn>
                                        <p:tgtEl>
                                          <p:spTgt spid="64522"/>
                                        </p:tgtEl>
                                        <p:attrNameLst>
                                          <p:attrName>style.visibility</p:attrName>
                                        </p:attrNameLst>
                                      </p:cBhvr>
                                      <p:to>
                                        <p:strVal val="visible"/>
                                      </p:to>
                                    </p:set>
                                    <p:anim calcmode="lin" valueType="num">
                                      <p:cBhvr>
                                        <p:cTn id="17" dur="1000" fill="hold"/>
                                        <p:tgtEl>
                                          <p:spTgt spid="64522"/>
                                        </p:tgtEl>
                                        <p:attrNameLst>
                                          <p:attrName>ppt_x</p:attrName>
                                        </p:attrNameLst>
                                      </p:cBhvr>
                                      <p:tavLst>
                                        <p:tav tm="0">
                                          <p:val>
                                            <p:strVal val="#ppt_x-#ppt_w/2"/>
                                          </p:val>
                                        </p:tav>
                                        <p:tav tm="100000">
                                          <p:val>
                                            <p:strVal val="#ppt_x"/>
                                          </p:val>
                                        </p:tav>
                                      </p:tavLst>
                                    </p:anim>
                                    <p:anim calcmode="lin" valueType="num">
                                      <p:cBhvr>
                                        <p:cTn id="18" dur="1000" fill="hold"/>
                                        <p:tgtEl>
                                          <p:spTgt spid="64522"/>
                                        </p:tgtEl>
                                        <p:attrNameLst>
                                          <p:attrName>ppt_y</p:attrName>
                                        </p:attrNameLst>
                                      </p:cBhvr>
                                      <p:tavLst>
                                        <p:tav tm="0">
                                          <p:val>
                                            <p:strVal val="#ppt_y"/>
                                          </p:val>
                                        </p:tav>
                                        <p:tav tm="100000">
                                          <p:val>
                                            <p:strVal val="#ppt_y"/>
                                          </p:val>
                                        </p:tav>
                                      </p:tavLst>
                                    </p:anim>
                                    <p:anim calcmode="lin" valueType="num">
                                      <p:cBhvr>
                                        <p:cTn id="19" dur="1000" fill="hold"/>
                                        <p:tgtEl>
                                          <p:spTgt spid="64522"/>
                                        </p:tgtEl>
                                        <p:attrNameLst>
                                          <p:attrName>ppt_w</p:attrName>
                                        </p:attrNameLst>
                                      </p:cBhvr>
                                      <p:tavLst>
                                        <p:tav tm="0">
                                          <p:val>
                                            <p:fltVal val="0"/>
                                          </p:val>
                                        </p:tav>
                                        <p:tav tm="100000">
                                          <p:val>
                                            <p:strVal val="#ppt_w"/>
                                          </p:val>
                                        </p:tav>
                                      </p:tavLst>
                                    </p:anim>
                                    <p:anim calcmode="lin" valueType="num">
                                      <p:cBhvr>
                                        <p:cTn id="20" dur="1000" fill="hold"/>
                                        <p:tgtEl>
                                          <p:spTgt spid="64522"/>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1000"/>
                            </p:stCondLst>
                            <p:childTnLst>
                              <p:par>
                                <p:cTn id="22" presetID="4" presetClass="entr" presetSubtype="16" fill="hold" nodeType="afterEffect">
                                  <p:stCondLst>
                                    <p:cond delay="0"/>
                                  </p:stCondLst>
                                  <p:childTnLst>
                                    <p:set>
                                      <p:cBhvr>
                                        <p:cTn id="23" dur="1" fill="hold">
                                          <p:stCondLst>
                                            <p:cond delay="0"/>
                                          </p:stCondLst>
                                        </p:cTn>
                                        <p:tgtEl>
                                          <p:spTgt spid="64523"/>
                                        </p:tgtEl>
                                        <p:attrNameLst>
                                          <p:attrName>style.visibility</p:attrName>
                                        </p:attrNameLst>
                                      </p:cBhvr>
                                      <p:to>
                                        <p:strVal val="visible"/>
                                      </p:to>
                                    </p:set>
                                    <p:animEffect transition="in" filter="box(in)">
                                      <p:cBhvr>
                                        <p:cTn id="24" dur="1000"/>
                                        <p:tgtEl>
                                          <p:spTgt spid="64523"/>
                                        </p:tgtEl>
                                      </p:cBhvr>
                                    </p:animEffect>
                                  </p:childTnLst>
                                </p:cTn>
                              </p:par>
                            </p:childTnLst>
                          </p:cTn>
                        </p:par>
                        <p:par>
                          <p:cTn id="25" fill="hold" nodeType="afterGroup">
                            <p:stCondLst>
                              <p:cond delay="2000"/>
                            </p:stCondLst>
                            <p:childTnLst>
                              <p:par>
                                <p:cTn id="26" presetID="4" presetClass="entr" presetSubtype="16" fill="hold" nodeType="afterEffect">
                                  <p:stCondLst>
                                    <p:cond delay="0"/>
                                  </p:stCondLst>
                                  <p:childTnLst>
                                    <p:set>
                                      <p:cBhvr>
                                        <p:cTn id="27" dur="1" fill="hold">
                                          <p:stCondLst>
                                            <p:cond delay="0"/>
                                          </p:stCondLst>
                                        </p:cTn>
                                        <p:tgtEl>
                                          <p:spTgt spid="64524"/>
                                        </p:tgtEl>
                                        <p:attrNameLst>
                                          <p:attrName>style.visibility</p:attrName>
                                        </p:attrNameLst>
                                      </p:cBhvr>
                                      <p:to>
                                        <p:strVal val="visible"/>
                                      </p:to>
                                    </p:set>
                                    <p:animEffect transition="in" filter="box(in)">
                                      <p:cBhvr>
                                        <p:cTn id="28" dur="1000"/>
                                        <p:tgtEl>
                                          <p:spTgt spid="64524"/>
                                        </p:tgtEl>
                                      </p:cBhvr>
                                    </p:animEffect>
                                  </p:childTnLst>
                                </p:cTn>
                              </p:par>
                            </p:childTnLst>
                          </p:cTn>
                        </p:par>
                        <p:par>
                          <p:cTn id="29" fill="hold" nodeType="afterGroup">
                            <p:stCondLst>
                              <p:cond delay="3000"/>
                            </p:stCondLst>
                            <p:childTnLst>
                              <p:par>
                                <p:cTn id="30" presetID="4" presetClass="entr" presetSubtype="16" fill="hold" grpId="0" nodeType="afterEffect">
                                  <p:stCondLst>
                                    <p:cond delay="0"/>
                                  </p:stCondLst>
                                  <p:childTnLst>
                                    <p:set>
                                      <p:cBhvr>
                                        <p:cTn id="31" dur="1" fill="hold">
                                          <p:stCondLst>
                                            <p:cond delay="0"/>
                                          </p:stCondLst>
                                        </p:cTn>
                                        <p:tgtEl>
                                          <p:spTgt spid="64526"/>
                                        </p:tgtEl>
                                        <p:attrNameLst>
                                          <p:attrName>style.visibility</p:attrName>
                                        </p:attrNameLst>
                                      </p:cBhvr>
                                      <p:to>
                                        <p:strVal val="visible"/>
                                      </p:to>
                                    </p:set>
                                    <p:animEffect transition="in" filter="box(in)">
                                      <p:cBhvr>
                                        <p:cTn id="32" dur="1000"/>
                                        <p:tgtEl>
                                          <p:spTgt spid="64526"/>
                                        </p:tgtEl>
                                      </p:cBhvr>
                                    </p:animEffect>
                                  </p:childTnLst>
                                </p:cTn>
                              </p:par>
                            </p:childTnLst>
                          </p:cTn>
                        </p:par>
                        <p:par>
                          <p:cTn id="33" fill="hold" nodeType="afterGroup">
                            <p:stCondLst>
                              <p:cond delay="4000"/>
                            </p:stCondLst>
                            <p:childTnLst>
                              <p:par>
                                <p:cTn id="34" presetID="4" presetClass="entr" presetSubtype="16" fill="hold" grpId="0" nodeType="afterEffect">
                                  <p:stCondLst>
                                    <p:cond delay="0"/>
                                  </p:stCondLst>
                                  <p:childTnLst>
                                    <p:set>
                                      <p:cBhvr>
                                        <p:cTn id="35" dur="1" fill="hold">
                                          <p:stCondLst>
                                            <p:cond delay="0"/>
                                          </p:stCondLst>
                                        </p:cTn>
                                        <p:tgtEl>
                                          <p:spTgt spid="64527"/>
                                        </p:tgtEl>
                                        <p:attrNameLst>
                                          <p:attrName>style.visibility</p:attrName>
                                        </p:attrNameLst>
                                      </p:cBhvr>
                                      <p:to>
                                        <p:strVal val="visible"/>
                                      </p:to>
                                    </p:set>
                                    <p:animEffect transition="in" filter="box(in)">
                                      <p:cBhvr>
                                        <p:cTn id="36" dur="1000"/>
                                        <p:tgtEl>
                                          <p:spTgt spid="64527"/>
                                        </p:tgtEl>
                                      </p:cBhvr>
                                    </p:animEffect>
                                  </p:childTnLst>
                                </p:cTn>
                              </p:par>
                            </p:childTnLst>
                          </p:cTn>
                        </p:par>
                        <p:par>
                          <p:cTn id="37" fill="hold" nodeType="afterGroup">
                            <p:stCondLst>
                              <p:cond delay="5000"/>
                            </p:stCondLst>
                            <p:childTnLst>
                              <p:par>
                                <p:cTn id="38" presetID="4" presetClass="entr" presetSubtype="16" fill="hold" nodeType="afterEffect">
                                  <p:stCondLst>
                                    <p:cond delay="0"/>
                                  </p:stCondLst>
                                  <p:childTnLst>
                                    <p:set>
                                      <p:cBhvr>
                                        <p:cTn id="39" dur="1" fill="hold">
                                          <p:stCondLst>
                                            <p:cond delay="0"/>
                                          </p:stCondLst>
                                        </p:cTn>
                                        <p:tgtEl>
                                          <p:spTgt spid="64525"/>
                                        </p:tgtEl>
                                        <p:attrNameLst>
                                          <p:attrName>style.visibility</p:attrName>
                                        </p:attrNameLst>
                                      </p:cBhvr>
                                      <p:to>
                                        <p:strVal val="visible"/>
                                      </p:to>
                                    </p:set>
                                    <p:animEffect transition="in" filter="box(in)">
                                      <p:cBhvr>
                                        <p:cTn id="40" dur="1000"/>
                                        <p:tgtEl>
                                          <p:spTgt spid="64525"/>
                                        </p:tgtEl>
                                      </p:cBhvr>
                                    </p:animEffect>
                                  </p:childTnLst>
                                </p:cTn>
                              </p:par>
                            </p:childTnLst>
                          </p:cTn>
                        </p:par>
                        <p:par>
                          <p:cTn id="41" fill="hold" nodeType="afterGroup">
                            <p:stCondLst>
                              <p:cond delay="6000"/>
                            </p:stCondLst>
                            <p:childTnLst>
                              <p:par>
                                <p:cTn id="42" presetID="4" presetClass="entr" presetSubtype="16" fill="hold" grpId="1" nodeType="afterEffect">
                                  <p:stCondLst>
                                    <p:cond delay="0"/>
                                  </p:stCondLst>
                                  <p:childTnLst>
                                    <p:set>
                                      <p:cBhvr>
                                        <p:cTn id="43" dur="1" fill="hold">
                                          <p:stCondLst>
                                            <p:cond delay="0"/>
                                          </p:stCondLst>
                                        </p:cTn>
                                        <p:tgtEl>
                                          <p:spTgt spid="64528"/>
                                        </p:tgtEl>
                                        <p:attrNameLst>
                                          <p:attrName>style.visibility</p:attrName>
                                        </p:attrNameLst>
                                      </p:cBhvr>
                                      <p:to>
                                        <p:strVal val="visible"/>
                                      </p:to>
                                    </p:set>
                                    <p:animEffect transition="in" filter="box(in)">
                                      <p:cBhvr>
                                        <p:cTn id="44" dur="1000"/>
                                        <p:tgtEl>
                                          <p:spTgt spid="64528"/>
                                        </p:tgtEl>
                                      </p:cBhvr>
                                    </p:animEffect>
                                  </p:childTnLst>
                                </p:cTn>
                              </p:par>
                            </p:childTnLst>
                          </p:cTn>
                        </p:par>
                        <p:par>
                          <p:cTn id="45" fill="hold" nodeType="afterGroup">
                            <p:stCondLst>
                              <p:cond delay="7000"/>
                            </p:stCondLst>
                            <p:childTnLst>
                              <p:par>
                                <p:cTn id="46" presetID="4" presetClass="entr" presetSubtype="16" fill="hold" grpId="0" nodeType="afterEffect">
                                  <p:stCondLst>
                                    <p:cond delay="0"/>
                                  </p:stCondLst>
                                  <p:childTnLst>
                                    <p:set>
                                      <p:cBhvr>
                                        <p:cTn id="47" dur="1" fill="hold">
                                          <p:stCondLst>
                                            <p:cond delay="0"/>
                                          </p:stCondLst>
                                        </p:cTn>
                                        <p:tgtEl>
                                          <p:spTgt spid="64531"/>
                                        </p:tgtEl>
                                        <p:attrNameLst>
                                          <p:attrName>style.visibility</p:attrName>
                                        </p:attrNameLst>
                                      </p:cBhvr>
                                      <p:to>
                                        <p:strVal val="visible"/>
                                      </p:to>
                                    </p:set>
                                    <p:animEffect transition="in" filter="box(in)">
                                      <p:cBhvr>
                                        <p:cTn id="48" dur="500"/>
                                        <p:tgtEl>
                                          <p:spTgt spid="64531"/>
                                        </p:tgtEl>
                                      </p:cBhvr>
                                    </p:animEffect>
                                  </p:childTnLst>
                                </p:cTn>
                              </p:par>
                            </p:childTnLst>
                          </p:cTn>
                        </p:par>
                        <p:par>
                          <p:cTn id="49" fill="hold" nodeType="afterGroup">
                            <p:stCondLst>
                              <p:cond delay="7500"/>
                            </p:stCondLst>
                            <p:childTnLst>
                              <p:par>
                                <p:cTn id="50" presetID="4" presetClass="entr" presetSubtype="16" fill="hold" grpId="0" nodeType="afterEffect">
                                  <p:stCondLst>
                                    <p:cond delay="0"/>
                                  </p:stCondLst>
                                  <p:childTnLst>
                                    <p:set>
                                      <p:cBhvr>
                                        <p:cTn id="51" dur="1" fill="hold">
                                          <p:stCondLst>
                                            <p:cond delay="0"/>
                                          </p:stCondLst>
                                        </p:cTn>
                                        <p:tgtEl>
                                          <p:spTgt spid="64530"/>
                                        </p:tgtEl>
                                        <p:attrNameLst>
                                          <p:attrName>style.visibility</p:attrName>
                                        </p:attrNameLst>
                                      </p:cBhvr>
                                      <p:to>
                                        <p:strVal val="visible"/>
                                      </p:to>
                                    </p:set>
                                    <p:animEffect transition="in" filter="box(in)">
                                      <p:cBhvr>
                                        <p:cTn id="52" dur="500"/>
                                        <p:tgtEl>
                                          <p:spTgt spid="64530"/>
                                        </p:tgtEl>
                                      </p:cBhvr>
                                    </p:animEffect>
                                  </p:childTnLst>
                                </p:cTn>
                              </p:par>
                            </p:childTnLst>
                          </p:cTn>
                        </p:par>
                        <p:par>
                          <p:cTn id="53" fill="hold" nodeType="afterGroup">
                            <p:stCondLst>
                              <p:cond delay="8000"/>
                            </p:stCondLst>
                            <p:childTnLst>
                              <p:par>
                                <p:cTn id="54" presetID="4" presetClass="entr" presetSubtype="16" fill="hold" grpId="0" nodeType="afterEffect">
                                  <p:stCondLst>
                                    <p:cond delay="0"/>
                                  </p:stCondLst>
                                  <p:childTnLst>
                                    <p:set>
                                      <p:cBhvr>
                                        <p:cTn id="55" dur="1" fill="hold">
                                          <p:stCondLst>
                                            <p:cond delay="0"/>
                                          </p:stCondLst>
                                        </p:cTn>
                                        <p:tgtEl>
                                          <p:spTgt spid="64529"/>
                                        </p:tgtEl>
                                        <p:attrNameLst>
                                          <p:attrName>style.visibility</p:attrName>
                                        </p:attrNameLst>
                                      </p:cBhvr>
                                      <p:to>
                                        <p:strVal val="visible"/>
                                      </p:to>
                                    </p:set>
                                    <p:animEffect transition="in" filter="box(in)">
                                      <p:cBhvr>
                                        <p:cTn id="56" dur="500"/>
                                        <p:tgtEl>
                                          <p:spTgt spid="64529"/>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64533"/>
                                        </p:tgtEl>
                                        <p:attrNameLst>
                                          <p:attrName>style.visibility</p:attrName>
                                        </p:attrNameLst>
                                      </p:cBhvr>
                                      <p:to>
                                        <p:strVal val="visible"/>
                                      </p:to>
                                    </p:set>
                                    <p:animEffect transition="in" filter="blinds(horizontal)">
                                      <p:cBhvr>
                                        <p:cTn id="61" dur="500"/>
                                        <p:tgtEl>
                                          <p:spTgt spid="64533"/>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0" presetClass="path" presetSubtype="0" repeatCount="indefinite" accel="50000" decel="50000" fill="hold" grpId="0" nodeType="clickEffect">
                                  <p:stCondLst>
                                    <p:cond delay="0"/>
                                  </p:stCondLst>
                                  <p:childTnLst>
                                    <p:animMotion origin="layout" path="M 0 0.00555 C 0 0.00555 0.27778 0.00555 0.27778 0.00555 C 0.27778 0.00555 0 0.00555 0 0.00555 Z " pathEditMode="fixed" rAng="0" ptsTypes="aaa">
                                      <p:cBhvr>
                                        <p:cTn id="65" dur="2000" spd="-100000" fill="hold"/>
                                        <p:tgtEl>
                                          <p:spTgt spid="64528"/>
                                        </p:tgtEl>
                                        <p:attrNameLst>
                                          <p:attrName>ppt_x</p:attrName>
                                          <p:attrName>ppt_y</p:attrName>
                                        </p:attrNameLst>
                                      </p:cBhvr>
                                      <p:rCtr x="13889" y="0"/>
                                    </p:animMotion>
                                  </p:childTnLst>
                                </p:cTn>
                              </p:par>
                            </p:childTnLst>
                          </p:cTn>
                        </p:par>
                      </p:childTnLst>
                    </p:cTn>
                  </p:par>
                  <p:par>
                    <p:cTn id="66" fill="hold" nodeType="clickPar">
                      <p:stCondLst>
                        <p:cond delay="indefinite"/>
                      </p:stCondLst>
                      <p:childTnLst>
                        <p:par>
                          <p:cTn id="67" fill="hold" nodeType="withGroup">
                            <p:stCondLst>
                              <p:cond delay="0"/>
                            </p:stCondLst>
                            <p:childTnLst>
                              <p:par>
                                <p:cTn id="68" presetID="5" presetClass="exit" presetSubtype="10" fill="hold" grpId="2" nodeType="clickEffect">
                                  <p:stCondLst>
                                    <p:cond delay="0"/>
                                  </p:stCondLst>
                                  <p:childTnLst>
                                    <p:animEffect transition="out" filter="checkerboard(across)">
                                      <p:cBhvr>
                                        <p:cTn id="69" dur="500"/>
                                        <p:tgtEl>
                                          <p:spTgt spid="64528"/>
                                        </p:tgtEl>
                                      </p:cBhvr>
                                    </p:animEffect>
                                    <p:set>
                                      <p:cBhvr>
                                        <p:cTn id="70" dur="1" fill="hold">
                                          <p:stCondLst>
                                            <p:cond delay="499"/>
                                          </p:stCondLst>
                                        </p:cTn>
                                        <p:tgtEl>
                                          <p:spTgt spid="64528"/>
                                        </p:tgtEl>
                                        <p:attrNameLst>
                                          <p:attrName>style.visibility</p:attrName>
                                        </p:attrNameLst>
                                      </p:cBhvr>
                                      <p:to>
                                        <p:strVal val="hidden"/>
                                      </p:to>
                                    </p:set>
                                  </p:childTnLst>
                                </p:cTn>
                              </p:par>
                              <p:par>
                                <p:cTn id="71" presetID="3" presetClass="entr" presetSubtype="10" fill="hold" grpId="0" nodeType="withEffect">
                                  <p:stCondLst>
                                    <p:cond delay="0"/>
                                  </p:stCondLst>
                                  <p:childTnLst>
                                    <p:set>
                                      <p:cBhvr>
                                        <p:cTn id="72" dur="1" fill="hold">
                                          <p:stCondLst>
                                            <p:cond delay="0"/>
                                          </p:stCondLst>
                                        </p:cTn>
                                        <p:tgtEl>
                                          <p:spTgt spid="64534"/>
                                        </p:tgtEl>
                                        <p:attrNameLst>
                                          <p:attrName>style.visibility</p:attrName>
                                        </p:attrNameLst>
                                      </p:cBhvr>
                                      <p:to>
                                        <p:strVal val="visible"/>
                                      </p:to>
                                    </p:set>
                                    <p:animEffect transition="in" filter="blinds(horizontal)">
                                      <p:cBhvr>
                                        <p:cTn id="73" dur="500"/>
                                        <p:tgtEl>
                                          <p:spTgt spid="64534"/>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 presetClass="entr" presetSubtype="10" fill="hold" grpId="0" nodeType="clickEffect">
                                  <p:stCondLst>
                                    <p:cond delay="0"/>
                                  </p:stCondLst>
                                  <p:childTnLst>
                                    <p:set>
                                      <p:cBhvr>
                                        <p:cTn id="77" dur="1" fill="hold">
                                          <p:stCondLst>
                                            <p:cond delay="0"/>
                                          </p:stCondLst>
                                        </p:cTn>
                                        <p:tgtEl>
                                          <p:spTgt spid="64535"/>
                                        </p:tgtEl>
                                        <p:attrNameLst>
                                          <p:attrName>style.visibility</p:attrName>
                                        </p:attrNameLst>
                                      </p:cBhvr>
                                      <p:to>
                                        <p:strVal val="visible"/>
                                      </p:to>
                                    </p:set>
                                    <p:animEffect transition="in" filter="checkerboard(across)">
                                      <p:cBhvr>
                                        <p:cTn id="78" dur="500"/>
                                        <p:tgtEl>
                                          <p:spTgt spid="64535"/>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64536"/>
                                        </p:tgtEl>
                                        <p:attrNameLst>
                                          <p:attrName>style.visibility</p:attrName>
                                        </p:attrNameLst>
                                      </p:cBhvr>
                                      <p:to>
                                        <p:strVal val="visible"/>
                                      </p:to>
                                    </p:set>
                                    <p:animEffect transition="in" filter="wipe(left)">
                                      <p:cBhvr>
                                        <p:cTn id="83" dur="500"/>
                                        <p:tgtEl>
                                          <p:spTgt spid="64536"/>
                                        </p:tgtEl>
                                      </p:cBhvr>
                                    </p:animEffect>
                                  </p:childTnLst>
                                </p:cTn>
                              </p:par>
                              <p:par>
                                <p:cTn id="84" presetID="4" presetClass="entr" presetSubtype="16" fill="hold" grpId="0" nodeType="withEffect">
                                  <p:stCondLst>
                                    <p:cond delay="0"/>
                                  </p:stCondLst>
                                  <p:childTnLst>
                                    <p:set>
                                      <p:cBhvr>
                                        <p:cTn id="85" dur="1" fill="hold">
                                          <p:stCondLst>
                                            <p:cond delay="0"/>
                                          </p:stCondLst>
                                        </p:cTn>
                                        <p:tgtEl>
                                          <p:spTgt spid="64537"/>
                                        </p:tgtEl>
                                        <p:attrNameLst>
                                          <p:attrName>style.visibility</p:attrName>
                                        </p:attrNameLst>
                                      </p:cBhvr>
                                      <p:to>
                                        <p:strVal val="visible"/>
                                      </p:to>
                                    </p:set>
                                    <p:animEffect transition="in" filter="box(in)">
                                      <p:cBhvr>
                                        <p:cTn id="86" dur="500"/>
                                        <p:tgtEl>
                                          <p:spTgt spid="645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6" grpId="0"/>
      <p:bldP spid="64521" grpId="0"/>
      <p:bldP spid="64526" grpId="0"/>
      <p:bldP spid="64527" grpId="0"/>
      <p:bldP spid="64528" grpId="0" animBg="1"/>
      <p:bldP spid="64528" grpId="1" animBg="1"/>
      <p:bldP spid="64528" grpId="2" animBg="1"/>
      <p:bldP spid="64529" grpId="0"/>
      <p:bldP spid="64530" grpId="0"/>
      <p:bldP spid="64531" grpId="0"/>
      <p:bldP spid="64533" grpId="0" animBg="1"/>
      <p:bldP spid="64534" grpId="0"/>
      <p:bldP spid="64535" grpId="0" animBg="1"/>
      <p:bldP spid="64536" grpId="0" animBg="1"/>
      <p:bldP spid="6453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a:xfrm>
            <a:off x="838200" y="365125"/>
            <a:ext cx="11018600" cy="1325563"/>
          </a:xfrm>
        </p:spPr>
        <p:txBody>
          <a:bodyPr/>
          <a:lstStyle/>
          <a:p>
            <a:pPr marL="457200" indent="-457200">
              <a:buFont typeface="Arial" panose="020B0604020202020204" pitchFamily="34" charset="0"/>
              <a:buChar char="•"/>
            </a:pPr>
            <a:r>
              <a:rPr lang="en-US" altLang="en-US" sz="3200" b="1" dirty="0">
                <a:solidFill>
                  <a:srgbClr val="FF0000"/>
                </a:solidFill>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chất</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dẫn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đến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lượng</a:t>
            </a:r>
            <a:r>
              <a:rPr lang="en-US" altLang="en-US" sz="3200" b="1" i="1" dirty="0">
                <a:latin typeface="Times New Roman" panose="02020603050405020304" pitchFamily="18" charset="0"/>
                <a:cs typeface="Times New Roman" panose="02020603050405020304" pitchFamily="18" charset="0"/>
              </a:rPr>
              <a:t>.</a:t>
            </a:r>
            <a:endParaRPr lang="en-US" altLang="en-US" sz="3200" dirty="0"/>
          </a:p>
        </p:txBody>
      </p:sp>
      <p:sp>
        <p:nvSpPr>
          <p:cNvPr id="3" name="Content Placeholder 2"/>
          <p:cNvSpPr>
            <a:spLocks noGrp="1"/>
          </p:cNvSpPr>
          <p:nvPr>
            <p:ph idx="1"/>
          </p:nvPr>
        </p:nvSpPr>
        <p:spPr>
          <a:xfrm>
            <a:off x="479220" y="1690688"/>
            <a:ext cx="11377580" cy="4435476"/>
          </a:xfrm>
        </p:spPr>
        <p:txBody>
          <a:bodyPr/>
          <a:lstStyle/>
          <a:p>
            <a:pPr marL="0" indent="341313">
              <a:buNone/>
              <a:defRPr/>
            </a:pPr>
            <a:r>
              <a:rPr lang="en-US" dirty="0" err="1">
                <a:latin typeface="Times New Roman" pitchFamily="18" charset="0"/>
                <a:cs typeface="Times New Roman" pitchFamily="18" charset="0"/>
              </a:rPr>
              <a:t>Sau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đời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sẽ</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a:t>
            </a:r>
          </a:p>
          <a:p>
            <a:pPr marL="0" indent="341313">
              <a:buNone/>
              <a:defRPr/>
            </a:pP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mô</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a:t>
            </a:r>
          </a:p>
          <a:p>
            <a:pPr marL="0" indent="341313">
              <a:buNone/>
              <a:defRPr/>
            </a:pP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nhịp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triển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đó</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0" indent="341313">
              <a:buNone/>
              <a:defRPr/>
            </a:pPr>
            <a:endParaRPr lang="en-US" dirty="0" smtClean="0">
              <a:latin typeface="Times New Roman" pitchFamily="18" charset="0"/>
              <a:cs typeface="Times New Roman" pitchFamily="18" charset="0"/>
            </a:endParaRPr>
          </a:p>
          <a:p>
            <a:pPr marL="0" indent="341313">
              <a:buNone/>
              <a:defRPr/>
            </a:pPr>
            <a:r>
              <a:rPr lang="en-US" altLang="en-US" b="1" i="1" dirty="0" err="1">
                <a:latin typeface="Times New Roman" panose="02020603050405020304" pitchFamily="18" charset="0"/>
                <a:cs typeface="Times New Roman" panose="02020603050405020304" pitchFamily="18" charset="0"/>
              </a:rPr>
              <a:t>Chất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và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lượng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hai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mặt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đối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lập</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nằm</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trong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một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thể</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thống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được</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giới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hạn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trong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một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độ</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định</a:t>
            </a:r>
            <a:r>
              <a:rPr lang="en-US" altLang="en-US" b="1" i="1" dirty="0">
                <a:latin typeface="Times New Roman" panose="02020603050405020304" pitchFamily="18" charset="0"/>
                <a:cs typeface="Times New Roman" panose="02020603050405020304" pitchFamily="18" charset="0"/>
              </a:rPr>
              <a:t>)=&gt; </a:t>
            </a:r>
            <a:r>
              <a:rPr lang="en-US" altLang="en-US" b="1" i="1" dirty="0" err="1">
                <a:latin typeface="Times New Roman" panose="02020603050405020304" pitchFamily="18" charset="0"/>
                <a:cs typeface="Times New Roman" panose="02020603050405020304" pitchFamily="18" charset="0"/>
              </a:rPr>
              <a:t>Khi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lượng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thay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đổi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đến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điểm</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nút</a:t>
            </a:r>
            <a:r>
              <a:rPr lang="en-US" altLang="en-US" b="1" i="1" dirty="0">
                <a:latin typeface="Times New Roman" panose="02020603050405020304" pitchFamily="18" charset="0"/>
                <a:cs typeface="Times New Roman" panose="02020603050405020304" pitchFamily="18" charset="0"/>
              </a:rPr>
              <a:t> =&gt; </a:t>
            </a:r>
            <a:r>
              <a:rPr lang="en-US" altLang="en-US" b="1" i="1" dirty="0" err="1">
                <a:latin typeface="Times New Roman" panose="02020603050405020304" pitchFamily="18" charset="0"/>
                <a:cs typeface="Times New Roman" panose="02020603050405020304" pitchFamily="18" charset="0"/>
              </a:rPr>
              <a:t>chất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phải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thay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đổi</a:t>
            </a:r>
            <a:r>
              <a:rPr lang="en-US" altLang="en-US" b="1" i="1" dirty="0">
                <a:latin typeface="Times New Roman" panose="02020603050405020304" pitchFamily="18" charset="0"/>
                <a:cs typeface="Times New Roman" panose="02020603050405020304" pitchFamily="18" charset="0"/>
              </a:rPr>
              <a:t>.</a:t>
            </a:r>
          </a:p>
          <a:p>
            <a:pPr marL="0" indent="341313">
              <a:buNone/>
              <a:defRPr/>
            </a:pPr>
            <a:endParaRPr lang="en-US" dirty="0">
              <a:latin typeface="Times New Roman" pitchFamily="18" charset="0"/>
              <a:cs typeface="Times New Roman" pitchFamily="18" charset="0"/>
            </a:endParaRPr>
          </a:p>
          <a:p>
            <a:pPr>
              <a:buFont typeface="Arial" charset="0"/>
              <a:buChar char="•"/>
              <a:defRPr/>
            </a:pPr>
            <a:endParaRPr lang="en-US" dirty="0"/>
          </a:p>
        </p:txBody>
      </p:sp>
    </p:spTree>
    <p:extLst>
      <p:ext uri="{BB962C8B-B14F-4D97-AF65-F5344CB8AC3E}">
        <p14:creationId xmlns:p14="http://schemas.microsoft.com/office/powerpoint/2010/main" val="380830550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4"/>
          <p:cNvSpPr txBox="1">
            <a:spLocks noChangeArrowheads="1"/>
          </p:cNvSpPr>
          <p:nvPr/>
        </p:nvSpPr>
        <p:spPr bwMode="auto">
          <a:xfrm>
            <a:off x="2514600" y="609601"/>
            <a:ext cx="5867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endParaRPr lang="en-US" altLang="en-US"/>
          </a:p>
        </p:txBody>
      </p:sp>
      <p:sp>
        <p:nvSpPr>
          <p:cNvPr id="4" name="Title 3"/>
          <p:cNvSpPr>
            <a:spLocks noGrp="1"/>
          </p:cNvSpPr>
          <p:nvPr>
            <p:ph type="title"/>
          </p:nvPr>
        </p:nvSpPr>
        <p:spPr/>
        <p:txBody>
          <a:bodyPr>
            <a:normAutofit/>
          </a:bodyPr>
          <a:lstStyle/>
          <a:p>
            <a:pPr algn="ctr"/>
            <a:r>
              <a:rPr lang="vi-VN" sz="3200" b="1" i="1" dirty="0">
                <a:solidFill>
                  <a:srgbClr val="0000FF"/>
                </a:solidFill>
              </a:rPr>
              <a:t>Ý nghĩa</a:t>
            </a:r>
            <a:r>
              <a:rPr lang="en-US" sz="3200" b="1" i="1" dirty="0">
                <a:solidFill>
                  <a:srgbClr val="0000FF"/>
                </a:solidFill>
              </a:rPr>
              <a:t> </a:t>
            </a:r>
            <a:r>
              <a:rPr lang="en-US" sz="3200" b="1" i="1" dirty="0" err="1">
                <a:solidFill>
                  <a:srgbClr val="0000FF"/>
                </a:solidFill>
                <a:latin typeface="Times New Roman" panose="02020603050405020304" pitchFamily="18" charset="0"/>
                <a:cs typeface="Times New Roman" panose="02020603050405020304" pitchFamily="18" charset="0"/>
              </a:rPr>
              <a:t>của</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quy</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luật</a:t>
            </a:r>
            <a:r>
              <a:rPr lang="vi-VN" sz="3200" b="1" i="1" dirty="0">
                <a:solidFill>
                  <a:srgbClr val="0000FF"/>
                </a:solidFill>
                <a:latin typeface="Times New Roman" panose="02020603050405020304" pitchFamily="18" charset="0"/>
                <a:cs typeface="Times New Roman" panose="02020603050405020304" pitchFamily="18" charset="0"/>
              </a:rPr>
              <a:t>: </a:t>
            </a:r>
            <a:r>
              <a:rPr lang="en-US" sz="3200" b="1" i="1" dirty="0">
                <a:solidFill>
                  <a:srgbClr val="0000FF"/>
                </a:solidFill>
              </a:rPr>
              <a:t/>
            </a:r>
            <a:br>
              <a:rPr lang="en-US" sz="3200" b="1" i="1" dirty="0">
                <a:solidFill>
                  <a:srgbClr val="0000FF"/>
                </a:solidFill>
              </a:rPr>
            </a:br>
            <a:endParaRPr lang="en-US" sz="3200" b="1" i="1" dirty="0"/>
          </a:p>
        </p:txBody>
      </p:sp>
      <p:sp>
        <p:nvSpPr>
          <p:cNvPr id="3" name="Content Placeholder 2"/>
          <p:cNvSpPr>
            <a:spLocks noGrp="1"/>
          </p:cNvSpPr>
          <p:nvPr>
            <p:ph idx="1"/>
          </p:nvPr>
        </p:nvSpPr>
        <p:spPr>
          <a:xfrm>
            <a:off x="479220" y="1825625"/>
            <a:ext cx="11377580" cy="4351338"/>
          </a:xfrm>
        </p:spPr>
        <p:txBody>
          <a:bodyPr/>
          <a:lstStyle/>
          <a:p>
            <a:pPr marL="0" indent="0">
              <a:buNone/>
            </a:pPr>
            <a:r>
              <a:rPr lang="vi-VN" dirty="0" smtClean="0">
                <a:latin typeface="+mj-lt"/>
              </a:rPr>
              <a:t>Trong </a:t>
            </a:r>
            <a:r>
              <a:rPr lang="vi-VN" dirty="0">
                <a:latin typeface="+mj-lt"/>
              </a:rPr>
              <a:t>nhận thức cũng như hoạt động thực tiễn chúng ta phải:</a:t>
            </a:r>
          </a:p>
          <a:p>
            <a:pPr marL="0" indent="0">
              <a:buNone/>
            </a:pPr>
            <a:r>
              <a:rPr lang="vi-VN" dirty="0">
                <a:latin typeface="+mj-lt"/>
              </a:rPr>
              <a:t>+ tích cực chuẩn bị về lượng</a:t>
            </a:r>
          </a:p>
          <a:p>
            <a:pPr marL="0" indent="0">
              <a:buNone/>
            </a:pPr>
            <a:r>
              <a:rPr lang="vi-VN" dirty="0">
                <a:latin typeface="+mj-lt"/>
              </a:rPr>
              <a:t>+ khắc phục 2 khuynh hướng tả khuynh và hữu khuynh</a:t>
            </a:r>
          </a:p>
          <a:p>
            <a:r>
              <a:rPr lang="vi-VN" dirty="0">
                <a:latin typeface="+mj-lt"/>
              </a:rPr>
              <a:t>Tả khuynh: nôn nóng muốn đốt cháy giai đoạn, muốn có sự phát triển về chất nhưng không tích cực chuẩn bị về lượng.</a:t>
            </a:r>
          </a:p>
          <a:p>
            <a:r>
              <a:rPr lang="vi-VN" dirty="0">
                <a:latin typeface="+mj-lt"/>
              </a:rPr>
              <a:t> Hữu khuynh:do dự, nhút nhát mặc dù đã tích lũy đủ về lượng nhưng không thực hiện bước nhảy về chất</a:t>
            </a:r>
          </a:p>
          <a:p>
            <a:endParaRPr lang="en-US" dirty="0"/>
          </a:p>
        </p:txBody>
      </p:sp>
    </p:spTree>
    <p:extLst>
      <p:ext uri="{BB962C8B-B14F-4D97-AF65-F5344CB8AC3E}">
        <p14:creationId xmlns:p14="http://schemas.microsoft.com/office/powerpoint/2010/main" val="1026149380"/>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876" y="499921"/>
            <a:ext cx="10515600" cy="1325563"/>
          </a:xfrm>
        </p:spPr>
        <p:txBody>
          <a:bodyPr>
            <a:normAutofit fontScale="90000"/>
          </a:bodyPr>
          <a:lstStyle/>
          <a:p>
            <a:r>
              <a:rPr lang="en-US" altLang="en-US" b="1" i="1" dirty="0" smtClean="0">
                <a:solidFill>
                  <a:srgbClr val="FF0000"/>
                </a:solidFill>
                <a:latin typeface="VNI-Times" pitchFamily="2" charset="0"/>
              </a:rPr>
              <a:t/>
            </a:r>
            <a:br>
              <a:rPr lang="en-US" altLang="en-US" b="1" i="1" dirty="0" smtClean="0">
                <a:solidFill>
                  <a:srgbClr val="FF0000"/>
                </a:solidFill>
                <a:latin typeface="VNI-Times" pitchFamily="2" charset="0"/>
              </a:rPr>
            </a:br>
            <a:r>
              <a:rPr lang="en-US" sz="3100" b="1" i="1" dirty="0" err="1">
                <a:latin typeface="Times New Roman" panose="02020603050405020304" pitchFamily="18" charset="0"/>
                <a:cs typeface="Times New Roman" panose="02020603050405020304" pitchFamily="18" charset="0"/>
              </a:rPr>
              <a:t>Quy</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luật</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phủ</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định</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của</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phủ</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định</a:t>
            </a:r>
            <a:r>
              <a:rPr lang="en-US" sz="3100" b="1" dirty="0">
                <a:latin typeface="Times New Roman" panose="02020603050405020304" pitchFamily="18" charset="0"/>
                <a:cs typeface="Times New Roman" panose="02020603050405020304" pitchFamily="18" charset="0"/>
              </a:rPr>
              <a:t/>
            </a:r>
            <a:br>
              <a:rPr lang="en-US" sz="3100" b="1" dirty="0">
                <a:latin typeface="Times New Roman" panose="02020603050405020304" pitchFamily="18" charset="0"/>
                <a:cs typeface="Times New Roman" panose="02020603050405020304" pitchFamily="18" charset="0"/>
              </a:rPr>
            </a:br>
            <a:r>
              <a:rPr lang="en-US" sz="3100" dirty="0">
                <a:latin typeface="Times New Roman" panose="02020603050405020304" pitchFamily="18" charset="0"/>
                <a:cs typeface="Times New Roman" panose="02020603050405020304" pitchFamily="18" charset="0"/>
              </a:rPr>
              <a:t/>
            </a:r>
            <a:br>
              <a:rPr 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b="1" i="1" dirty="0" smtClean="0">
                <a:solidFill>
                  <a:srgbClr val="0000FF"/>
                </a:solidFill>
                <a:latin typeface="Times New Roman" panose="02020603050405020304" pitchFamily="18" charset="0"/>
                <a:cs typeface="Times New Roman" panose="02020603050405020304" pitchFamily="18" charset="0"/>
              </a:rPr>
              <a:t>- </a:t>
            </a:r>
            <a:r>
              <a:rPr lang="en-US" b="1" i="1" dirty="0" err="1" smtClean="0">
                <a:solidFill>
                  <a:srgbClr val="0000FF"/>
                </a:solidFill>
                <a:latin typeface="Times New Roman" panose="02020603050405020304" pitchFamily="18" charset="0"/>
                <a:cs typeface="Times New Roman" panose="02020603050405020304" pitchFamily="18" charset="0"/>
              </a:rPr>
              <a:t>Vai</a:t>
            </a:r>
            <a:r>
              <a:rPr lang="en-US" b="1" i="1" dirty="0" smtClean="0">
                <a:solidFill>
                  <a:srgbClr val="0000FF"/>
                </a:solidFill>
                <a:latin typeface="Times New Roman" panose="02020603050405020304" pitchFamily="18" charset="0"/>
                <a:cs typeface="Times New Roman" panose="02020603050405020304" pitchFamily="18" charset="0"/>
              </a:rPr>
              <a:t> </a:t>
            </a:r>
            <a:r>
              <a:rPr lang="en-US" b="1" i="1" dirty="0" err="1" smtClean="0">
                <a:solidFill>
                  <a:srgbClr val="0000FF"/>
                </a:solidFill>
                <a:latin typeface="Times New Roman" panose="02020603050405020304" pitchFamily="18" charset="0"/>
                <a:cs typeface="Times New Roman" panose="02020603050405020304" pitchFamily="18" charset="0"/>
              </a:rPr>
              <a:t>trò</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luật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này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ra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khuynh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hướng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triển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hiện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tượng</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9375736"/>
      </p:ext>
    </p:extLst>
  </p:cSld>
  <p:clrMapOvr>
    <a:masterClrMapping/>
  </p:clrMapOvr>
  <p:transition>
    <p:wedg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Text Box 5"/>
          <p:cNvSpPr txBox="1"/>
          <p:nvPr/>
        </p:nvSpPr>
        <p:spPr>
          <a:xfrm>
            <a:off x="1510130" y="623739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cs typeface="Arial" panose="020B0604020202020204" pitchFamily="34" charset="0"/>
              </a:rPr>
              <a:t>M</a:t>
            </a:r>
            <a:r>
              <a:rPr lang="en-US" altLang="en-US" sz="2400" b="1" dirty="0">
                <a:latin typeface="Times New Roman" panose="02020603050405020304" pitchFamily="18" charset="0"/>
                <a:cs typeface="Times New Roman" panose="02020603050405020304" pitchFamily="18" charset="0"/>
              </a:rPr>
              <a:t>ầm đậu</a:t>
            </a:r>
            <a:endParaRPr lang="en-US" altLang="en-US" sz="2400" b="1" dirty="0">
              <a:ea typeface="Arial" panose="020B0604020202020204" pitchFamily="34" charset="0"/>
            </a:endParaRPr>
          </a:p>
        </p:txBody>
      </p:sp>
      <p:sp>
        <p:nvSpPr>
          <p:cNvPr id="16394" name="Text Box 10"/>
          <p:cNvSpPr txBox="1"/>
          <p:nvPr/>
        </p:nvSpPr>
        <p:spPr>
          <a:xfrm>
            <a:off x="1117600" y="3022600"/>
            <a:ext cx="29464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Mầm đậu</a:t>
            </a:r>
            <a:endParaRPr lang="en-US" altLang="en-US" sz="2400" b="1" dirty="0">
              <a:latin typeface="Times New Roman" panose="02020603050405020304" pitchFamily="18" charset="0"/>
              <a:ea typeface="Times New Roman" panose="02020603050405020304" pitchFamily="18" charset="0"/>
            </a:endParaRPr>
          </a:p>
        </p:txBody>
      </p:sp>
      <p:sp>
        <p:nvSpPr>
          <p:cNvPr id="16396" name="Text Box 12"/>
          <p:cNvSpPr txBox="1"/>
          <p:nvPr/>
        </p:nvSpPr>
        <p:spPr>
          <a:xfrm>
            <a:off x="5283200" y="1111251"/>
            <a:ext cx="15240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 </a:t>
            </a:r>
            <a:endParaRPr lang="en-US" altLang="en-US" sz="2400" b="1" dirty="0">
              <a:latin typeface="Times New Roman" panose="02020603050405020304" pitchFamily="18" charset="0"/>
              <a:ea typeface="Times New Roman" panose="02020603050405020304" pitchFamily="18" charset="0"/>
            </a:endParaRPr>
          </a:p>
        </p:txBody>
      </p:sp>
      <p:sp>
        <p:nvSpPr>
          <p:cNvPr id="91141" name="Text Box 13"/>
          <p:cNvSpPr txBox="1"/>
          <p:nvPr/>
        </p:nvSpPr>
        <p:spPr>
          <a:xfrm>
            <a:off x="4267200" y="4140200"/>
            <a:ext cx="1524000"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3735" b="1" dirty="0">
                <a:cs typeface="Arial" panose="020B0604020202020204" pitchFamily="34" charset="0"/>
              </a:rPr>
              <a:t> </a:t>
            </a:r>
            <a:endParaRPr lang="en-US" altLang="en-US" sz="3735" b="1" dirty="0">
              <a:ea typeface="Arial" panose="020B0604020202020204" pitchFamily="34" charset="0"/>
            </a:endParaRPr>
          </a:p>
        </p:txBody>
      </p:sp>
      <p:pic>
        <p:nvPicPr>
          <p:cNvPr id="9224" name="Picture 20" descr="DSC01232"/>
          <p:cNvPicPr>
            <a:picLocks noChangeAspect="1"/>
          </p:cNvPicPr>
          <p:nvPr/>
        </p:nvPicPr>
        <p:blipFill>
          <a:blip r:embed="rId2"/>
          <a:stretch>
            <a:fillRect/>
          </a:stretch>
        </p:blipFill>
        <p:spPr>
          <a:xfrm>
            <a:off x="304800" y="404580"/>
            <a:ext cx="4368800" cy="2666704"/>
          </a:xfrm>
          <a:prstGeom prst="rect">
            <a:avLst/>
          </a:prstGeom>
          <a:noFill/>
          <a:ln w="9525">
            <a:noFill/>
          </a:ln>
        </p:spPr>
      </p:pic>
      <p:pic>
        <p:nvPicPr>
          <p:cNvPr id="9225" name="Picture 21" descr="DSC01232"/>
          <p:cNvPicPr>
            <a:picLocks noChangeAspect="1"/>
          </p:cNvPicPr>
          <p:nvPr/>
        </p:nvPicPr>
        <p:blipFill>
          <a:blip r:embed="rId3"/>
          <a:stretch>
            <a:fillRect/>
          </a:stretch>
        </p:blipFill>
        <p:spPr>
          <a:xfrm>
            <a:off x="6807200" y="3613832"/>
            <a:ext cx="4775200" cy="2335518"/>
          </a:xfrm>
          <a:prstGeom prst="rect">
            <a:avLst/>
          </a:prstGeom>
          <a:noFill/>
          <a:ln w="9525">
            <a:noFill/>
          </a:ln>
        </p:spPr>
      </p:pic>
      <p:pic>
        <p:nvPicPr>
          <p:cNvPr id="9226" name="Picture 20" descr="DSC01232"/>
          <p:cNvPicPr>
            <a:picLocks noChangeAspect="1"/>
          </p:cNvPicPr>
          <p:nvPr/>
        </p:nvPicPr>
        <p:blipFill>
          <a:blip r:embed="rId2"/>
          <a:stretch>
            <a:fillRect/>
          </a:stretch>
        </p:blipFill>
        <p:spPr>
          <a:xfrm>
            <a:off x="203200" y="3613833"/>
            <a:ext cx="4531784" cy="2479538"/>
          </a:xfrm>
          <a:prstGeom prst="rect">
            <a:avLst/>
          </a:prstGeom>
          <a:noFill/>
          <a:ln w="9525">
            <a:noFill/>
          </a:ln>
        </p:spPr>
      </p:pic>
      <p:pic>
        <p:nvPicPr>
          <p:cNvPr id="9227" name="Picture 23" descr="DSC01232"/>
          <p:cNvPicPr>
            <a:picLocks noChangeAspect="1"/>
          </p:cNvPicPr>
          <p:nvPr/>
        </p:nvPicPr>
        <p:blipFill>
          <a:blip r:embed="rId4"/>
          <a:stretch>
            <a:fillRect/>
          </a:stretch>
        </p:blipFill>
        <p:spPr>
          <a:xfrm>
            <a:off x="6807200" y="404580"/>
            <a:ext cx="4775200" cy="2719620"/>
          </a:xfrm>
          <a:prstGeom prst="rect">
            <a:avLst/>
          </a:prstGeom>
          <a:noFill/>
          <a:ln w="9525">
            <a:noFill/>
          </a:ln>
        </p:spPr>
      </p:pic>
      <p:sp>
        <p:nvSpPr>
          <p:cNvPr id="9230" name="TextBox 30"/>
          <p:cNvSpPr txBox="1"/>
          <p:nvPr/>
        </p:nvSpPr>
        <p:spPr>
          <a:xfrm>
            <a:off x="7620000" y="302260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Đậu 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a:t>
            </a:r>
            <a:endParaRPr lang="en-US" altLang="en-US" sz="2400" b="1" dirty="0">
              <a:latin typeface="Times New Roman" panose="02020603050405020304" pitchFamily="18" charset="0"/>
              <a:ea typeface="Times New Roman" panose="02020603050405020304" pitchFamily="18" charset="0"/>
            </a:endParaRPr>
          </a:p>
        </p:txBody>
      </p:sp>
      <p:sp>
        <p:nvSpPr>
          <p:cNvPr id="9231" name="TextBox 31"/>
          <p:cNvSpPr txBox="1"/>
          <p:nvPr/>
        </p:nvSpPr>
        <p:spPr>
          <a:xfrm>
            <a:off x="8256300" y="6093370"/>
            <a:ext cx="2880400" cy="4616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Cây đậu</a:t>
            </a:r>
            <a:endParaRPr lang="en-US" altLang="en-US" sz="2400" b="1" dirty="0">
              <a:latin typeface="Times New Roman" panose="02020603050405020304" pitchFamily="18" charset="0"/>
              <a:ea typeface="Times New Roman" panose="02020603050405020304" pitchFamily="18" charset="0"/>
            </a:endParaRPr>
          </a:p>
        </p:txBody>
      </p:sp>
      <p:sp>
        <p:nvSpPr>
          <p:cNvPr id="9232" name="TextBox 32"/>
          <p:cNvSpPr txBox="1"/>
          <p:nvPr/>
        </p:nvSpPr>
        <p:spPr>
          <a:xfrm>
            <a:off x="4775200" y="4343400"/>
            <a:ext cx="2540000" cy="82994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VNI-Times" pitchFamily="2" charset="0"/>
                <a:cs typeface="Arial" panose="020B0604020202020204" pitchFamily="34" charset="0"/>
              </a:rPr>
              <a:t>Ñie</a:t>
            </a:r>
            <a:r>
              <a:rPr lang="en-US" altLang="en-US" sz="2400" b="1" dirty="0">
                <a:latin typeface="VNI-Times" pitchFamily="2" charset="0"/>
                <a:ea typeface="Arial" panose="020B0604020202020204" pitchFamily="34" charset="0"/>
              </a:rPr>
              <a:t>à</a:t>
            </a:r>
            <a:r>
              <a:rPr lang="en-US" altLang="en-US" sz="2400" b="1" dirty="0">
                <a:latin typeface="VNI-Times" pitchFamily="2" charset="0"/>
                <a:cs typeface="Arial" panose="020B0604020202020204" pitchFamily="34" charset="0"/>
              </a:rPr>
              <a:t>u kieän</a:t>
            </a:r>
          </a:p>
          <a:p>
            <a:pPr marL="0" lvl="0" indent="0" eaLnBrk="1" hangingPunct="1">
              <a:spcBef>
                <a:spcPct val="0"/>
              </a:spcBef>
              <a:buNone/>
            </a:pPr>
            <a:r>
              <a:rPr lang="en-US" altLang="en-US" sz="2400" b="1" dirty="0">
                <a:latin typeface="VNI-Times" pitchFamily="2" charset="0"/>
                <a:cs typeface="Arial" panose="020B0604020202020204" pitchFamily="34" charset="0"/>
              </a:rPr>
              <a:t>bình thöôøng</a:t>
            </a:r>
            <a:endParaRPr lang="en-US" altLang="en-US" sz="2400" b="1" dirty="0">
              <a:latin typeface="VNI-Times" pitchFamily="2" charset="0"/>
              <a:ea typeface="Arial" panose="020B0604020202020204" pitchFamily="34" charset="0"/>
            </a:endParaRPr>
          </a:p>
        </p:txBody>
      </p:sp>
      <p:sp>
        <p:nvSpPr>
          <p:cNvPr id="17" name="Line 4"/>
          <p:cNvSpPr/>
          <p:nvPr/>
        </p:nvSpPr>
        <p:spPr>
          <a:xfrm>
            <a:off x="4876800" y="1803400"/>
            <a:ext cx="1625600" cy="0"/>
          </a:xfrm>
          <a:prstGeom prst="line">
            <a:avLst/>
          </a:prstGeom>
          <a:ln w="57150" cap="flat" cmpd="sng">
            <a:solidFill>
              <a:srgbClr val="FF0066"/>
            </a:solidFill>
            <a:prstDash val="solid"/>
            <a:headEnd type="none" w="med" len="med"/>
            <a:tailEnd type="triangle" w="med" len="med"/>
          </a:ln>
        </p:spPr>
      </p:sp>
      <p:sp>
        <p:nvSpPr>
          <p:cNvPr id="18" name="Line 4"/>
          <p:cNvSpPr/>
          <p:nvPr/>
        </p:nvSpPr>
        <p:spPr>
          <a:xfrm>
            <a:off x="4876800" y="5301260"/>
            <a:ext cx="1625600" cy="0"/>
          </a:xfrm>
          <a:prstGeom prst="line">
            <a:avLst/>
          </a:prstGeom>
          <a:ln w="57150" cap="flat" cmpd="sng">
            <a:solidFill>
              <a:srgbClr val="FF0066"/>
            </a:solidFill>
            <a:prstDash val="solid"/>
            <a:headEnd type="none" w="med" len="med"/>
            <a:tailEnd type="triangle" w="med" len="med"/>
          </a:ln>
        </p:spPr>
      </p:sp>
    </p:spTree>
    <p:extLst>
      <p:ext uri="{BB962C8B-B14F-4D97-AF65-F5344CB8AC3E}">
        <p14:creationId xmlns:p14="http://schemas.microsoft.com/office/powerpoint/2010/main" val="2977854084"/>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checkerboard(across)">
                                      <p:cBhvr>
                                        <p:cTn id="7" dur="500"/>
                                        <p:tgtEl>
                                          <p:spTgt spid="922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6394"/>
                                        </p:tgtEl>
                                        <p:attrNameLst>
                                          <p:attrName>style.visibility</p:attrName>
                                        </p:attrNameLst>
                                      </p:cBhvr>
                                      <p:to>
                                        <p:strVal val="visible"/>
                                      </p:to>
                                    </p:set>
                                    <p:animEffect transition="in" filter="checkerboard(across)">
                                      <p:cBhvr>
                                        <p:cTn id="10" dur="500"/>
                                        <p:tgtEl>
                                          <p:spTgt spid="16394"/>
                                        </p:tgtEl>
                                      </p:cBhvr>
                                    </p:animEffect>
                                  </p:childTnLst>
                                </p:cTn>
                              </p:par>
                              <p:par>
                                <p:cTn id="11" presetID="5" presetClass="entr" presetSubtype="10" fill="hold" nodeType="withEffect">
                                  <p:stCondLst>
                                    <p:cond delay="0"/>
                                  </p:stCondLst>
                                  <p:childTnLst>
                                    <p:set>
                                      <p:cBhvr>
                                        <p:cTn id="12" dur="1" fill="hold">
                                          <p:stCondLst>
                                            <p:cond delay="0"/>
                                          </p:stCondLst>
                                        </p:cTn>
                                        <p:tgtEl>
                                          <p:spTgt spid="9226"/>
                                        </p:tgtEl>
                                        <p:attrNameLst>
                                          <p:attrName>style.visibility</p:attrName>
                                        </p:attrNameLst>
                                      </p:cBhvr>
                                      <p:to>
                                        <p:strVal val="visible"/>
                                      </p:to>
                                    </p:set>
                                    <p:animEffect transition="in" filter="checkerboard(across)">
                                      <p:cBhvr>
                                        <p:cTn id="13" dur="500"/>
                                        <p:tgtEl>
                                          <p:spTgt spid="922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6389"/>
                                        </p:tgtEl>
                                        <p:attrNameLst>
                                          <p:attrName>style.visibility</p:attrName>
                                        </p:attrNameLst>
                                      </p:cBhvr>
                                      <p:to>
                                        <p:strVal val="visible"/>
                                      </p:to>
                                    </p:set>
                                    <p:animEffect transition="in" filter="checkerboard(across)">
                                      <p:cBhvr>
                                        <p:cTn id="16" dur="500"/>
                                        <p:tgtEl>
                                          <p:spTgt spid="16389"/>
                                        </p:tgtEl>
                                      </p:cBhvr>
                                    </p:animEffect>
                                  </p:childTnLst>
                                </p:cTn>
                              </p:par>
                              <p:par>
                                <p:cTn id="17" presetID="5" presetClass="entr" presetSubtype="1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checkerboard(across)">
                                      <p:cBhvr>
                                        <p:cTn id="19" dur="500"/>
                                        <p:tgtEl>
                                          <p:spTgt spid="1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232"/>
                                        </p:tgtEl>
                                        <p:attrNameLst>
                                          <p:attrName>style.visibility</p:attrName>
                                        </p:attrNameLst>
                                      </p:cBhvr>
                                      <p:to>
                                        <p:strVal val="visible"/>
                                      </p:to>
                                    </p:set>
                                    <p:animEffect transition="in" filter="checkerboard(across)">
                                      <p:cBhvr>
                                        <p:cTn id="22" dur="500"/>
                                        <p:tgtEl>
                                          <p:spTgt spid="9232"/>
                                        </p:tgtEl>
                                      </p:cBhvr>
                                    </p:animEffect>
                                  </p:childTnLst>
                                </p:cTn>
                              </p:par>
                              <p:par>
                                <p:cTn id="23" presetID="5" presetClass="entr" presetSubtype="1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heckerboard(across)">
                                      <p:cBhvr>
                                        <p:cTn id="25" dur="500"/>
                                        <p:tgtEl>
                                          <p:spTgt spid="17"/>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16396"/>
                                        </p:tgtEl>
                                        <p:attrNameLst>
                                          <p:attrName>style.visibility</p:attrName>
                                        </p:attrNameLst>
                                      </p:cBhvr>
                                      <p:to>
                                        <p:strVal val="visible"/>
                                      </p:to>
                                    </p:set>
                                    <p:animEffect transition="in" filter="checkerboard(across)">
                                      <p:cBhvr>
                                        <p:cTn id="28" dur="500"/>
                                        <p:tgtEl>
                                          <p:spTgt spid="16396"/>
                                        </p:tgtEl>
                                      </p:cBhvr>
                                    </p:animEffect>
                                  </p:childTnLst>
                                </p:cTn>
                              </p:par>
                              <p:par>
                                <p:cTn id="29" presetID="5" presetClass="entr" presetSubtype="10" fill="hold" nodeType="withEffect">
                                  <p:stCondLst>
                                    <p:cond delay="0"/>
                                  </p:stCondLst>
                                  <p:childTnLst>
                                    <p:set>
                                      <p:cBhvr>
                                        <p:cTn id="30" dur="1" fill="hold">
                                          <p:stCondLst>
                                            <p:cond delay="0"/>
                                          </p:stCondLst>
                                        </p:cTn>
                                        <p:tgtEl>
                                          <p:spTgt spid="9227"/>
                                        </p:tgtEl>
                                        <p:attrNameLst>
                                          <p:attrName>style.visibility</p:attrName>
                                        </p:attrNameLst>
                                      </p:cBhvr>
                                      <p:to>
                                        <p:strVal val="visible"/>
                                      </p:to>
                                    </p:set>
                                    <p:animEffect transition="in" filter="checkerboard(across)">
                                      <p:cBhvr>
                                        <p:cTn id="31" dur="500"/>
                                        <p:tgtEl>
                                          <p:spTgt spid="9227"/>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9230"/>
                                        </p:tgtEl>
                                        <p:attrNameLst>
                                          <p:attrName>style.visibility</p:attrName>
                                        </p:attrNameLst>
                                      </p:cBhvr>
                                      <p:to>
                                        <p:strVal val="visible"/>
                                      </p:to>
                                    </p:set>
                                    <p:animEffect transition="in" filter="checkerboard(across)">
                                      <p:cBhvr>
                                        <p:cTn id="34" dur="500"/>
                                        <p:tgtEl>
                                          <p:spTgt spid="9230"/>
                                        </p:tgtEl>
                                      </p:cBhvr>
                                    </p:animEffect>
                                  </p:childTnLst>
                                </p:cTn>
                              </p:par>
                              <p:par>
                                <p:cTn id="35" presetID="5" presetClass="entr" presetSubtype="10" fill="hold" nodeType="withEffect">
                                  <p:stCondLst>
                                    <p:cond delay="0"/>
                                  </p:stCondLst>
                                  <p:childTnLst>
                                    <p:set>
                                      <p:cBhvr>
                                        <p:cTn id="36" dur="1" fill="hold">
                                          <p:stCondLst>
                                            <p:cond delay="0"/>
                                          </p:stCondLst>
                                        </p:cTn>
                                        <p:tgtEl>
                                          <p:spTgt spid="9225"/>
                                        </p:tgtEl>
                                        <p:attrNameLst>
                                          <p:attrName>style.visibility</p:attrName>
                                        </p:attrNameLst>
                                      </p:cBhvr>
                                      <p:to>
                                        <p:strVal val="visible"/>
                                      </p:to>
                                    </p:set>
                                    <p:animEffect transition="in" filter="checkerboard(across)">
                                      <p:cBhvr>
                                        <p:cTn id="37" dur="500"/>
                                        <p:tgtEl>
                                          <p:spTgt spid="9225"/>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9231"/>
                                        </p:tgtEl>
                                        <p:attrNameLst>
                                          <p:attrName>style.visibility</p:attrName>
                                        </p:attrNameLst>
                                      </p:cBhvr>
                                      <p:to>
                                        <p:strVal val="visible"/>
                                      </p:to>
                                    </p:set>
                                    <p:animEffect transition="in" filter="checkerboard(across)">
                                      <p:cBhvr>
                                        <p:cTn id="40" dur="500"/>
                                        <p:tgtEl>
                                          <p:spTgt spid="9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P spid="16394" grpId="0"/>
      <p:bldP spid="16396" grpId="0"/>
      <p:bldP spid="9230" grpId="0"/>
      <p:bldP spid="9231" grpId="0"/>
      <p:bldP spid="923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p:nvPr>
        </p:nvSpPr>
        <p:spPr>
          <a:xfrm>
            <a:off x="203200" y="1250900"/>
            <a:ext cx="11480800" cy="1530010"/>
          </a:xfrm>
        </p:spPr>
        <p:txBody>
          <a:bodyPr vert="horz" wrap="square" lIns="121920" tIns="60960" rIns="121920" bIns="60960" anchor="t">
            <a:normAutofit lnSpcReduction="10000"/>
          </a:bodyPr>
          <a:lstStyle/>
          <a:p>
            <a:r>
              <a:rPr lang="vi-VN" b="1" i="1" dirty="0" smtClean="0">
                <a:latin typeface="+mj-lt"/>
              </a:rPr>
              <a:t>Phủ </a:t>
            </a:r>
            <a:r>
              <a:rPr lang="vi-VN" b="1" i="1" dirty="0">
                <a:latin typeface="+mj-lt"/>
              </a:rPr>
              <a:t>định:</a:t>
            </a:r>
            <a:r>
              <a:rPr lang="vi-VN" dirty="0">
                <a:latin typeface="+mj-lt"/>
              </a:rPr>
              <a:t> là một dạng vật chất </a:t>
            </a:r>
            <a:r>
              <a:rPr lang="vi-VN" dirty="0" smtClean="0">
                <a:latin typeface="+mj-lt"/>
              </a:rPr>
              <a:t>n</a:t>
            </a:r>
            <a:r>
              <a:rPr lang="en-US" dirty="0" err="1" smtClean="0">
                <a:latin typeface="Times New Roman" panose="02020603050405020304" pitchFamily="18" charset="0"/>
                <a:cs typeface="Times New Roman" panose="02020603050405020304" pitchFamily="18" charset="0"/>
              </a:rPr>
              <a:t>ào</a:t>
            </a:r>
            <a:r>
              <a:rPr lang="vi-VN" dirty="0" smtClean="0">
                <a:latin typeface="+mj-lt"/>
              </a:rPr>
              <a:t> </a:t>
            </a:r>
            <a:r>
              <a:rPr lang="vi-VN" dirty="0">
                <a:latin typeface="+mj-lt"/>
              </a:rPr>
              <a:t>đó xuất hiện rồi mất đi, được thay thế bằng một dạng vật chất khác (Sự thay thế đó gọi là phủ định).</a:t>
            </a:r>
          </a:p>
        </p:txBody>
      </p:sp>
      <p:sp>
        <p:nvSpPr>
          <p:cNvPr id="92163" name="Rectangle 4"/>
          <p:cNvSpPr/>
          <p:nvPr/>
        </p:nvSpPr>
        <p:spPr>
          <a:xfrm>
            <a:off x="1320800" y="3733800"/>
            <a:ext cx="2839085" cy="91249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5335" b="1" i="1" dirty="0">
                <a:latin typeface="VNI-Times" pitchFamily="2" charset="0"/>
                <a:cs typeface="Times New Roman" panose="02020603050405020304" pitchFamily="18" charset="0"/>
              </a:rPr>
              <a:t>Phuû ñònh</a:t>
            </a:r>
            <a:endParaRPr lang="en-US" altLang="en-US" sz="5335" dirty="0">
              <a:latin typeface=".VnTime" panose="020B7200000000000000" pitchFamily="34" charset="0"/>
              <a:ea typeface="Arial" panose="020B0604020202020204" pitchFamily="34" charset="0"/>
            </a:endParaRPr>
          </a:p>
        </p:txBody>
      </p:sp>
      <p:sp>
        <p:nvSpPr>
          <p:cNvPr id="92164" name="Line 7"/>
          <p:cNvSpPr/>
          <p:nvPr/>
        </p:nvSpPr>
        <p:spPr>
          <a:xfrm flipV="1">
            <a:off x="4267200" y="3530600"/>
            <a:ext cx="1219200" cy="812800"/>
          </a:xfrm>
          <a:prstGeom prst="line">
            <a:avLst/>
          </a:prstGeom>
          <a:ln w="9525" cap="flat" cmpd="sng">
            <a:solidFill>
              <a:schemeClr val="tx1"/>
            </a:solidFill>
            <a:prstDash val="solid"/>
            <a:headEnd type="none" w="med" len="med"/>
            <a:tailEnd type="triangle" w="med" len="med"/>
          </a:ln>
        </p:spPr>
      </p:sp>
      <p:sp>
        <p:nvSpPr>
          <p:cNvPr id="92165" name="Line 6"/>
          <p:cNvSpPr/>
          <p:nvPr/>
        </p:nvSpPr>
        <p:spPr>
          <a:xfrm>
            <a:off x="4267200" y="4445000"/>
            <a:ext cx="1219200" cy="1117600"/>
          </a:xfrm>
          <a:prstGeom prst="line">
            <a:avLst/>
          </a:prstGeom>
          <a:ln w="9525" cap="flat" cmpd="sng">
            <a:solidFill>
              <a:schemeClr val="tx1"/>
            </a:solidFill>
            <a:prstDash val="solid"/>
            <a:headEnd type="none" w="med" len="med"/>
            <a:tailEnd type="triangle" w="med" len="med"/>
          </a:ln>
        </p:spPr>
      </p:sp>
      <p:sp>
        <p:nvSpPr>
          <p:cNvPr id="8" name="AutoShape 4" descr="Dotted grid"/>
          <p:cNvSpPr txBox="1">
            <a:spLocks noChangeArrowheads="1"/>
          </p:cNvSpPr>
          <p:nvPr/>
        </p:nvSpPr>
        <p:spPr>
          <a:xfrm>
            <a:off x="5486400" y="3022600"/>
            <a:ext cx="6400800" cy="1422400"/>
          </a:xfrm>
          <a:prstGeom prst="roundRect">
            <a:avLst>
              <a:gd name="adj" fmla="val 16667"/>
            </a:avLst>
          </a:prstGeom>
          <a:pattFill prst="dotGrid">
            <a:fgClr>
              <a:srgbClr val="FF99FF"/>
            </a:fgClr>
            <a:bgClr>
              <a:schemeClr val="bg1"/>
            </a:bgClr>
          </a:pattFill>
          <a:ln>
            <a:solidFill>
              <a:srgbClr val="0000FF"/>
            </a:solidFill>
            <a:round/>
          </a:ln>
        </p:spPr>
        <p:txBody>
          <a:bodyPr/>
          <a:lstStyle/>
          <a:p>
            <a:pPr marL="342900" marR="0" indent="-342900" algn="ctr" defTabSz="914400" eaLnBrk="1" hangingPunct="1">
              <a:spcBef>
                <a:spcPct val="20000"/>
              </a:spcBef>
              <a:buClrTx/>
              <a:buSzTx/>
              <a:buFontTx/>
              <a:buChar char="•"/>
              <a:defRPr/>
            </a:pPr>
            <a:r>
              <a:rPr kumimoji="0" lang="en-US" sz="4265" b="1" kern="0" cap="none" spc="0" normalizeH="0" baseline="0" noProof="0">
                <a:latin typeface="VNI-Ariston" pitchFamily="2" charset="0"/>
                <a:ea typeface="+mn-ea"/>
                <a:cs typeface="Arial" panose="020B0604020202020204" pitchFamily="34" charset="0"/>
              </a:rPr>
              <a:t>Phuû ñònh sieâu hình</a:t>
            </a:r>
          </a:p>
        </p:txBody>
      </p:sp>
      <p:sp>
        <p:nvSpPr>
          <p:cNvPr id="92167" name="AutoShape 5" descr="Dotted grid"/>
          <p:cNvSpPr/>
          <p:nvPr/>
        </p:nvSpPr>
        <p:spPr>
          <a:xfrm>
            <a:off x="5588000" y="5054600"/>
            <a:ext cx="6400800" cy="1320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4265" b="1" dirty="0">
                <a:latin typeface="VNI-Ariston" pitchFamily="2" charset="0"/>
                <a:cs typeface="Arial" panose="020B0604020202020204" pitchFamily="34" charset="0"/>
              </a:rPr>
              <a:t>Phuû ñònh bieän chöùng</a:t>
            </a:r>
            <a:endParaRPr lang="en-US" altLang="en-US" sz="4265" b="1" dirty="0">
              <a:latin typeface="VNI-Ariston" pitchFamily="2" charset="0"/>
              <a:ea typeface="Arial" panose="020B0604020202020204" pitchFamily="34" charset="0"/>
            </a:endParaRPr>
          </a:p>
        </p:txBody>
      </p:sp>
    </p:spTree>
    <p:extLst>
      <p:ext uri="{BB962C8B-B14F-4D97-AF65-F5344CB8AC3E}">
        <p14:creationId xmlns:p14="http://schemas.microsoft.com/office/powerpoint/2010/main" val="129715578"/>
      </p:ext>
    </p:extLst>
  </p:cSld>
  <p:clrMapOvr>
    <a:masterClrMapping/>
  </p:clrMapOvr>
  <p:transition spd="slow">
    <p:checke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800" b="1" i="1" dirty="0" err="1" smtClean="0">
                <a:latin typeface="Times New Roman" panose="02020603050405020304" pitchFamily="18" charset="0"/>
                <a:cs typeface="Times New Roman" panose="02020603050405020304" pitchFamily="18" charset="0"/>
              </a:rPr>
              <a:t>Đặc</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điểm</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của</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phủ</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định</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biện</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chứng</a:t>
            </a:r>
            <a:endParaRPr lang="en-US" sz="2800" b="1" i="1" dirty="0">
              <a:latin typeface="Times New Roman" panose="02020603050405020304" pitchFamily="18" charset="0"/>
              <a:cs typeface="Times New Roman" panose="02020603050405020304" pitchFamily="18" charset="0"/>
            </a:endParaRPr>
          </a:p>
        </p:txBody>
      </p:sp>
      <p:sp>
        <p:nvSpPr>
          <p:cNvPr id="95234" name="Content Placeholder 2"/>
          <p:cNvSpPr>
            <a:spLocks noGrp="1"/>
          </p:cNvSpPr>
          <p:nvPr>
            <p:ph idx="1"/>
          </p:nvPr>
        </p:nvSpPr>
        <p:spPr/>
        <p:txBody>
          <a:bodyPr vert="horz" wrap="square" lIns="121920" tIns="60960" rIns="121920" bIns="60960" anchor="t"/>
          <a:lstStyle/>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khách quan: </a:t>
            </a:r>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sự tự thân phủ định</a:t>
            </a:r>
          </a:p>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kế thừa: </a:t>
            </a:r>
            <a:r>
              <a:rPr lang="en-US" altLang="en-US" dirty="0">
                <a:latin typeface="Times New Roman" panose="02020603050405020304" pitchFamily="18" charset="0"/>
                <a:cs typeface="Times New Roman" panose="02020603050405020304" pitchFamily="18" charset="0"/>
              </a:rPr>
              <a:t>Cái mới ra đời trong lòng cái cũ. Giữ lại yếu tố tích cực, loại bỏ yếu tố lỗi thời</a:t>
            </a:r>
          </a:p>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vô tận:  </a:t>
            </a:r>
            <a:r>
              <a:rPr lang="en-US" altLang="en-US" dirty="0">
                <a:latin typeface="Times New Roman" panose="02020603050405020304" pitchFamily="18" charset="0"/>
                <a:cs typeface="Times New Roman" panose="02020603050405020304" pitchFamily="18" charset="0"/>
              </a:rPr>
              <a:t>không có lần phủ định n</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phủ định lần cuối</a:t>
            </a:r>
          </a:p>
          <a:p>
            <a:pPr>
              <a:buNone/>
            </a:pPr>
            <a:endParaRPr lang="en-US" altLang="en-US" dirty="0"/>
          </a:p>
        </p:txBody>
      </p:sp>
    </p:spTree>
    <p:extLst>
      <p:ext uri="{BB962C8B-B14F-4D97-AF65-F5344CB8AC3E}">
        <p14:creationId xmlns:p14="http://schemas.microsoft.com/office/powerpoint/2010/main" val="782601232"/>
      </p:ext>
    </p:extLst>
  </p:cSld>
  <p:clrMapOvr>
    <a:masterClrMapping/>
  </p:clrMapOvr>
  <p:transition>
    <p:wedg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giongmoi"/>
          <p:cNvPicPr>
            <a:picLocks noGrp="1" noChangeAspect="1"/>
          </p:cNvPicPr>
          <p:nvPr>
            <p:ph sz="half" idx="1"/>
          </p:nvPr>
        </p:nvPicPr>
        <p:blipFill>
          <a:blip r:embed="rId2"/>
          <a:srcRect/>
          <a:stretch>
            <a:fillRect/>
          </a:stretch>
        </p:blipFill>
        <p:spPr>
          <a:xfrm>
            <a:off x="203200" y="889000"/>
            <a:ext cx="4470400" cy="4267200"/>
          </a:xfrm>
          <a:ln w="38100">
            <a:solidFill>
              <a:srgbClr val="FF9900">
                <a:alpha val="100000"/>
              </a:srgbClr>
            </a:solidFill>
            <a:miter lim="800000"/>
            <a:headEnd/>
            <a:tailEnd/>
          </a:ln>
        </p:spPr>
      </p:pic>
      <p:pic>
        <p:nvPicPr>
          <p:cNvPr id="20488" name="Picture 8" descr="DSC01232"/>
          <p:cNvPicPr>
            <a:picLocks noGrp="1" noChangeAspect="1"/>
          </p:cNvPicPr>
          <p:nvPr>
            <p:ph sz="half" idx="2"/>
          </p:nvPr>
        </p:nvPicPr>
        <p:blipFill>
          <a:blip r:embed="rId3"/>
          <a:srcRect/>
          <a:stretch>
            <a:fillRect/>
          </a:stretch>
        </p:blipFill>
        <p:spPr>
          <a:xfrm>
            <a:off x="6299200" y="889000"/>
            <a:ext cx="5568951" cy="4368800"/>
          </a:xfrm>
        </p:spPr>
      </p:pic>
      <p:sp>
        <p:nvSpPr>
          <p:cNvPr id="24581" name="Rectangle 5"/>
          <p:cNvSpPr/>
          <p:nvPr/>
        </p:nvSpPr>
        <p:spPr>
          <a:xfrm>
            <a:off x="3962400" y="-18580"/>
            <a:ext cx="3962400" cy="711200"/>
          </a:xfrm>
          <a:prstGeom prst="rect">
            <a:avLst/>
          </a:prstGeom>
          <a:noFill/>
          <a:ln w="2857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b="1" dirty="0">
              <a:solidFill>
                <a:srgbClr val="FF00FF"/>
              </a:solidFill>
              <a:latin typeface="Times New Roman" panose="02020603050405020304" pitchFamily="18" charset="0"/>
              <a:ea typeface="Arial" panose="020B0604020202020204" pitchFamily="34" charset="0"/>
            </a:endParaRPr>
          </a:p>
        </p:txBody>
      </p:sp>
      <p:sp>
        <p:nvSpPr>
          <p:cNvPr id="24582" name="Text Box 6"/>
          <p:cNvSpPr txBox="1"/>
          <p:nvPr/>
        </p:nvSpPr>
        <p:spPr>
          <a:xfrm>
            <a:off x="4165600" y="57875"/>
            <a:ext cx="3962400" cy="5847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b="1" dirty="0">
                <a:latin typeface="VNI-Times" pitchFamily="2" charset="0"/>
                <a:cs typeface="Arial" panose="020B0604020202020204" pitchFamily="34" charset="0"/>
              </a:rPr>
              <a:t>Phuû ñònh la</a:t>
            </a:r>
            <a:r>
              <a:rPr lang="en-US" altLang="en-US" b="1" dirty="0">
                <a:latin typeface="VNI-Times" pitchFamily="2" charset="0"/>
                <a:ea typeface="Arial" panose="020B0604020202020204" pitchFamily="34" charset="0"/>
              </a:rPr>
              <a:t>à</a:t>
            </a:r>
            <a:r>
              <a:rPr lang="en-US" altLang="en-US" b="1" dirty="0">
                <a:latin typeface="VNI-Times" pitchFamily="2" charset="0"/>
                <a:cs typeface="Arial" panose="020B0604020202020204" pitchFamily="34" charset="0"/>
              </a:rPr>
              <a:t>n 1</a:t>
            </a:r>
            <a:endParaRPr lang="en-US" altLang="en-US" b="1" dirty="0">
              <a:latin typeface="VNI-Times" pitchFamily="2" charset="0"/>
              <a:ea typeface="Arial" panose="020B0604020202020204" pitchFamily="34" charset="0"/>
            </a:endParaRPr>
          </a:p>
        </p:txBody>
      </p:sp>
      <p:sp>
        <p:nvSpPr>
          <p:cNvPr id="24583" name="AutoShape 7"/>
          <p:cNvSpPr/>
          <p:nvPr/>
        </p:nvSpPr>
        <p:spPr>
          <a:xfrm>
            <a:off x="4775200" y="2717800"/>
            <a:ext cx="1422400" cy="812800"/>
          </a:xfrm>
          <a:prstGeom prst="rightArrow">
            <a:avLst>
              <a:gd name="adj1" fmla="val 50000"/>
              <a:gd name="adj2" fmla="val 43750"/>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19463" name="TextBox 8"/>
          <p:cNvSpPr txBox="1"/>
          <p:nvPr/>
        </p:nvSpPr>
        <p:spPr>
          <a:xfrm>
            <a:off x="1828800" y="5562600"/>
            <a:ext cx="9245600" cy="89255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Times New Roman" panose="02020603050405020304" pitchFamily="18" charset="0"/>
                <a:cs typeface="Arial" panose="020B0604020202020204" pitchFamily="34" charset="0"/>
              </a:rPr>
              <a:t>Hạt lúa đem gieo trong điều kiện bình thường trở th</a:t>
            </a:r>
            <a:r>
              <a:rPr lang="en-US" altLang="en-US" sz="2800" dirty="0">
                <a:latin typeface="Times New Roman" panose="02020603050405020304" pitchFamily="18" charset="0"/>
                <a:ea typeface="Arial" panose="020B0604020202020204" pitchFamily="34" charset="0"/>
              </a:rPr>
              <a:t>à</a:t>
            </a:r>
            <a:r>
              <a:rPr lang="en-US" altLang="en-US" sz="2800" dirty="0">
                <a:latin typeface="Times New Roman" panose="02020603050405020304" pitchFamily="18" charset="0"/>
                <a:cs typeface="Arial" panose="020B0604020202020204" pitchFamily="34" charset="0"/>
              </a:rPr>
              <a:t>nh cây lúa.</a:t>
            </a:r>
          </a:p>
          <a:p>
            <a:pPr marL="0" lvl="0" indent="0" eaLnBrk="1" hangingPunct="1">
              <a:spcBef>
                <a:spcPct val="0"/>
              </a:spcBef>
              <a:buNone/>
            </a:pPr>
            <a:endParaRPr lang="en-US" altLang="en-US" sz="2400" dirty="0">
              <a:ea typeface="Arial" panose="020B0604020202020204" pitchFamily="34" charset="0"/>
            </a:endParaRPr>
          </a:p>
        </p:txBody>
      </p:sp>
    </p:spTree>
    <p:extLst>
      <p:ext uri="{BB962C8B-B14F-4D97-AF65-F5344CB8AC3E}">
        <p14:creationId xmlns:p14="http://schemas.microsoft.com/office/powerpoint/2010/main" val="4274152000"/>
      </p:ext>
    </p:extLst>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checkerboard(across)">
                                      <p:cBhvr>
                                        <p:cTn id="7" dur="500"/>
                                        <p:tgtEl>
                                          <p:spTgt spid="2457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4583"/>
                                        </p:tgtEl>
                                        <p:attrNameLst>
                                          <p:attrName>style.visibility</p:attrName>
                                        </p:attrNameLst>
                                      </p:cBhvr>
                                      <p:to>
                                        <p:strVal val="visible"/>
                                      </p:to>
                                    </p:set>
                                    <p:animEffect transition="in" filter="checkerboard(across)">
                                      <p:cBhvr>
                                        <p:cTn id="10" dur="500"/>
                                        <p:tgtEl>
                                          <p:spTgt spid="2458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9463"/>
                                        </p:tgtEl>
                                        <p:attrNameLst>
                                          <p:attrName>style.visibility</p:attrName>
                                        </p:attrNameLst>
                                      </p:cBhvr>
                                      <p:to>
                                        <p:strVal val="visible"/>
                                      </p:to>
                                    </p:set>
                                    <p:animEffect transition="in" filter="checkerboard(across)">
                                      <p:cBhvr>
                                        <p:cTn id="13" dur="500"/>
                                        <p:tgtEl>
                                          <p:spTgt spid="19463"/>
                                        </p:tgtEl>
                                      </p:cBhvr>
                                    </p:animEffect>
                                  </p:childTnLst>
                                </p:cTn>
                              </p:par>
                              <p:par>
                                <p:cTn id="14" presetID="5" presetClass="entr" presetSubtype="10" fill="hold" nodeType="withEffect">
                                  <p:stCondLst>
                                    <p:cond delay="0"/>
                                  </p:stCondLst>
                                  <p:childTnLst>
                                    <p:set>
                                      <p:cBhvr>
                                        <p:cTn id="15" dur="1" fill="hold">
                                          <p:stCondLst>
                                            <p:cond delay="0"/>
                                          </p:stCondLst>
                                        </p:cTn>
                                        <p:tgtEl>
                                          <p:spTgt spid="20488"/>
                                        </p:tgtEl>
                                        <p:attrNameLst>
                                          <p:attrName>style.visibility</p:attrName>
                                        </p:attrNameLst>
                                      </p:cBhvr>
                                      <p:to>
                                        <p:strVal val="visible"/>
                                      </p:to>
                                    </p:set>
                                    <p:animEffect transition="in" filter="checkerboard(across)">
                                      <p:cBhvr>
                                        <p:cTn id="16" dur="500"/>
                                        <p:tgtEl>
                                          <p:spTgt spid="20488"/>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4582"/>
                                        </p:tgtEl>
                                        <p:attrNameLst>
                                          <p:attrName>style.visibility</p:attrName>
                                        </p:attrNameLst>
                                      </p:cBhvr>
                                      <p:to>
                                        <p:strVal val="visible"/>
                                      </p:to>
                                    </p:set>
                                    <p:animEffect transition="in" filter="checkerboard(across)">
                                      <p:cBhvr>
                                        <p:cTn id="21" dur="500"/>
                                        <p:tgtEl>
                                          <p:spTgt spid="24582"/>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24581"/>
                                        </p:tgtEl>
                                        <p:attrNameLst>
                                          <p:attrName>style.visibility</p:attrName>
                                        </p:attrNameLst>
                                      </p:cBhvr>
                                      <p:to>
                                        <p:strVal val="visible"/>
                                      </p:to>
                                    </p:set>
                                    <p:animEffect transition="in" filter="checkerboard(across)">
                                      <p:cBhvr>
                                        <p:cTn id="24" dur="5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bldLvl="0" animBg="1"/>
      <p:bldP spid="24582" grpId="0"/>
      <p:bldP spid="24583" grpId="0" bldLvl="0" animBg="1"/>
      <p:bldP spid="1946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AutoShape 4"/>
          <p:cNvSpPr/>
          <p:nvPr/>
        </p:nvSpPr>
        <p:spPr>
          <a:xfrm>
            <a:off x="5588000" y="2514600"/>
            <a:ext cx="1117600" cy="812800"/>
          </a:xfrm>
          <a:prstGeom prst="rightArrow">
            <a:avLst>
              <a:gd name="adj1" fmla="val 50000"/>
              <a:gd name="adj2" fmla="val 53128"/>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5605" name="Rectangle 5"/>
          <p:cNvSpPr/>
          <p:nvPr/>
        </p:nvSpPr>
        <p:spPr>
          <a:xfrm>
            <a:off x="5303890" y="0"/>
            <a:ext cx="2304320" cy="764630"/>
          </a:xfrm>
          <a:prstGeom prst="rect">
            <a:avLst/>
          </a:prstGeom>
          <a:no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VNI-Times" pitchFamily="2" charset="0"/>
                <a:cs typeface="Arial" panose="020B0604020202020204" pitchFamily="34" charset="0"/>
              </a:rPr>
              <a:t>Phuû ñònh la</a:t>
            </a:r>
            <a:r>
              <a:rPr lang="en-US" altLang="en-US" sz="2400" b="1" dirty="0">
                <a:latin typeface="VNI-Times" pitchFamily="2" charset="0"/>
                <a:ea typeface="Arial" panose="020B0604020202020204" pitchFamily="34" charset="0"/>
              </a:rPr>
              <a:t>à</a:t>
            </a:r>
            <a:r>
              <a:rPr lang="en-US" altLang="en-US" sz="2400" b="1" dirty="0">
                <a:latin typeface="VNI-Times" pitchFamily="2" charset="0"/>
                <a:cs typeface="Arial" panose="020B0604020202020204" pitchFamily="34" charset="0"/>
              </a:rPr>
              <a:t>n 2</a:t>
            </a:r>
            <a:endParaRPr lang="en-US" altLang="en-US" sz="2400" b="1" dirty="0">
              <a:latin typeface="VNI-Times" pitchFamily="2" charset="0"/>
              <a:ea typeface="Arial" panose="020B0604020202020204" pitchFamily="34" charset="0"/>
            </a:endParaRPr>
          </a:p>
        </p:txBody>
      </p:sp>
      <p:sp>
        <p:nvSpPr>
          <p:cNvPr id="20485" name="Rectangle 5"/>
          <p:cNvSpPr/>
          <p:nvPr/>
        </p:nvSpPr>
        <p:spPr>
          <a:xfrm>
            <a:off x="581891" y="5589300"/>
            <a:ext cx="10842849" cy="954107"/>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VNI-Times" pitchFamily="2" charset="0"/>
                <a:cs typeface="Arial" panose="020B0604020202020204" pitchFamily="34" charset="0"/>
              </a:rPr>
              <a:t>Caây luùa lôùn leân, ra hoa, thuï phaán vaø sinh </a:t>
            </a:r>
            <a:r>
              <a:rPr lang="en-US" altLang="en-US" sz="2800" dirty="0" err="1">
                <a:latin typeface="VNI-Times" pitchFamily="2" charset="0"/>
                <a:cs typeface="Arial" panose="020B0604020202020204" pitchFamily="34" charset="0"/>
              </a:rPr>
              <a:t>ra</a:t>
            </a:r>
            <a:r>
              <a:rPr lang="en-US" altLang="en-US" sz="2800" dirty="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nhöõng</a:t>
            </a:r>
            <a:r>
              <a:rPr lang="en-US" altLang="en-US" sz="2800" dirty="0" smtClean="0">
                <a:latin typeface="VNI-Times" pitchFamily="2" charset="0"/>
                <a:cs typeface="Arial" panose="020B0604020202020204" pitchFamily="34" charset="0"/>
              </a:rPr>
              <a:t> </a:t>
            </a:r>
            <a:r>
              <a:rPr lang="en-US" altLang="en-US" sz="2800" dirty="0">
                <a:latin typeface="VNI-Times" pitchFamily="2" charset="0"/>
                <a:cs typeface="Arial" panose="020B0604020202020204" pitchFamily="34" charset="0"/>
              </a:rPr>
              <a:t>haït thoùc môùi, khi haït thoùc ñaõ </a:t>
            </a:r>
            <a:r>
              <a:rPr lang="en-US" altLang="en-US" sz="2800" dirty="0" err="1">
                <a:latin typeface="VNI-Times" pitchFamily="2" charset="0"/>
                <a:cs typeface="Arial" panose="020B0604020202020204" pitchFamily="34" charset="0"/>
              </a:rPr>
              <a:t>chín</a:t>
            </a:r>
            <a:r>
              <a:rPr lang="en-US" altLang="en-US" sz="2800" dirty="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thì</a:t>
            </a:r>
            <a:r>
              <a:rPr lang="en-US" altLang="en-US" sz="2800" dirty="0" smtClean="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thaân</a:t>
            </a:r>
            <a:r>
              <a:rPr lang="en-US" altLang="en-US" sz="2800" dirty="0" smtClean="0">
                <a:latin typeface="VNI-Times" pitchFamily="2" charset="0"/>
                <a:cs typeface="Arial" panose="020B0604020202020204" pitchFamily="34" charset="0"/>
              </a:rPr>
              <a:t> </a:t>
            </a:r>
            <a:r>
              <a:rPr lang="en-US" altLang="en-US" sz="2800" dirty="0">
                <a:latin typeface="VNI-Times" pitchFamily="2" charset="0"/>
                <a:cs typeface="Arial" panose="020B0604020202020204" pitchFamily="34" charset="0"/>
              </a:rPr>
              <a:t>caây cheát ñi, baûn thaân noù bò phuû ñònh</a:t>
            </a:r>
            <a:endParaRPr lang="en-US" altLang="en-US" sz="2800" dirty="0">
              <a:latin typeface="VNI-Times" pitchFamily="2" charset="0"/>
              <a:ea typeface="Arial" panose="020B0604020202020204" pitchFamily="34" charset="0"/>
            </a:endParaRPr>
          </a:p>
        </p:txBody>
      </p:sp>
      <p:pic>
        <p:nvPicPr>
          <p:cNvPr id="20486" name="Picture 6" descr="DSC01232"/>
          <p:cNvPicPr>
            <a:picLocks noGrp="1" noChangeAspect="1"/>
          </p:cNvPicPr>
          <p:nvPr>
            <p:ph/>
          </p:nvPr>
        </p:nvPicPr>
        <p:blipFill>
          <a:blip r:embed="rId2"/>
          <a:srcRect/>
          <a:stretch>
            <a:fillRect/>
          </a:stretch>
        </p:blipFill>
        <p:spPr>
          <a:xfrm>
            <a:off x="6705600" y="584200"/>
            <a:ext cx="5181600" cy="4673600"/>
          </a:xfrm>
        </p:spPr>
      </p:pic>
      <p:pic>
        <p:nvPicPr>
          <p:cNvPr id="7" name="Picture 8" descr="DSC01232"/>
          <p:cNvPicPr>
            <a:picLocks noChangeAspect="1"/>
          </p:cNvPicPr>
          <p:nvPr/>
        </p:nvPicPr>
        <p:blipFill>
          <a:blip r:embed="rId3"/>
          <a:stretch>
            <a:fillRect/>
          </a:stretch>
        </p:blipFill>
        <p:spPr>
          <a:xfrm>
            <a:off x="304800" y="584200"/>
            <a:ext cx="5264151" cy="4673600"/>
          </a:xfrm>
          <a:prstGeom prst="rect">
            <a:avLst/>
          </a:prstGeom>
          <a:noFill/>
          <a:ln w="9525">
            <a:noFill/>
          </a:ln>
        </p:spPr>
      </p:pic>
    </p:spTree>
    <p:extLst>
      <p:ext uri="{BB962C8B-B14F-4D97-AF65-F5344CB8AC3E}">
        <p14:creationId xmlns:p14="http://schemas.microsoft.com/office/powerpoint/2010/main" val="986974188"/>
      </p:ext>
    </p:extLst>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5604"/>
                                        </p:tgtEl>
                                        <p:attrNameLst>
                                          <p:attrName>style.visibility</p:attrName>
                                        </p:attrNameLst>
                                      </p:cBhvr>
                                      <p:to>
                                        <p:strVal val="visible"/>
                                      </p:to>
                                    </p:set>
                                    <p:animEffect transition="in" filter="checkerboard(across)">
                                      <p:cBhvr>
                                        <p:cTn id="10" dur="500"/>
                                        <p:tgtEl>
                                          <p:spTgt spid="25604"/>
                                        </p:tgtEl>
                                      </p:cBhvr>
                                    </p:animEffect>
                                  </p:childTnLst>
                                </p:cTn>
                              </p:par>
                              <p:par>
                                <p:cTn id="11" presetID="5" presetClass="entr" presetSubtype="10" fill="hold" nodeType="withEffect">
                                  <p:stCondLst>
                                    <p:cond delay="0"/>
                                  </p:stCondLst>
                                  <p:childTnLst>
                                    <p:set>
                                      <p:cBhvr>
                                        <p:cTn id="12" dur="1" fill="hold">
                                          <p:stCondLst>
                                            <p:cond delay="0"/>
                                          </p:stCondLst>
                                        </p:cTn>
                                        <p:tgtEl>
                                          <p:spTgt spid="20486"/>
                                        </p:tgtEl>
                                        <p:attrNameLst>
                                          <p:attrName>style.visibility</p:attrName>
                                        </p:attrNameLst>
                                      </p:cBhvr>
                                      <p:to>
                                        <p:strVal val="visible"/>
                                      </p:to>
                                    </p:set>
                                    <p:animEffect transition="in" filter="checkerboard(across)">
                                      <p:cBhvr>
                                        <p:cTn id="13" dur="500"/>
                                        <p:tgtEl>
                                          <p:spTgt spid="2048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20485"/>
                                        </p:tgtEl>
                                        <p:attrNameLst>
                                          <p:attrName>style.visibility</p:attrName>
                                        </p:attrNameLst>
                                      </p:cBhvr>
                                      <p:to>
                                        <p:strVal val="visible"/>
                                      </p:to>
                                    </p:set>
                                    <p:animEffect transition="in" filter="checkerboard(across)">
                                      <p:cBhvr>
                                        <p:cTn id="16" dur="500"/>
                                        <p:tgtEl>
                                          <p:spTgt spid="20485"/>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5605"/>
                                        </p:tgtEl>
                                        <p:attrNameLst>
                                          <p:attrName>style.visibility</p:attrName>
                                        </p:attrNameLst>
                                      </p:cBhvr>
                                      <p:to>
                                        <p:strVal val="visible"/>
                                      </p:to>
                                    </p:set>
                                    <p:animEffect transition="in" filter="checkerboard(across)">
                                      <p:cBhvr>
                                        <p:cTn id="21" dur="500"/>
                                        <p:tgtEl>
                                          <p:spTgt spid="25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bldLvl="0" animBg="1"/>
      <p:bldP spid="25605" grpId="0" bldLvl="0" animBg="1"/>
      <p:bldP spid="2048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descr="Dotted grid"/>
          <p:cNvSpPr/>
          <p:nvPr/>
        </p:nvSpPr>
        <p:spPr>
          <a:xfrm>
            <a:off x="812800" y="1803400"/>
            <a:ext cx="284480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a:t>
            </a:r>
          </a:p>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ñang to</a:t>
            </a:r>
            <a:r>
              <a:rPr lang="en-US" altLang="en-US" sz="3735" b="1" dirty="0">
                <a:solidFill>
                  <a:srgbClr val="0000CC"/>
                </a:solidFill>
                <a:latin typeface="VNI-Times" pitchFamily="2" charset="0"/>
                <a:ea typeface="Arial" panose="020B0604020202020204" pitchFamily="34" charset="0"/>
              </a:rPr>
              <a:t>à</a:t>
            </a:r>
            <a:r>
              <a:rPr lang="en-US" altLang="en-US" sz="3735" b="1" dirty="0">
                <a:solidFill>
                  <a:srgbClr val="0000CC"/>
                </a:solidFill>
                <a:latin typeface="VNI-Times" pitchFamily="2" charset="0"/>
                <a:cs typeface="Arial" panose="020B0604020202020204" pitchFamily="34" charset="0"/>
              </a:rPr>
              <a:t>n taïi</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khẳng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7" name="Rectangle 3" descr="Dotted grid"/>
          <p:cNvSpPr/>
          <p:nvPr/>
        </p:nvSpPr>
        <p:spPr>
          <a:xfrm>
            <a:off x="8737600" y="1701800"/>
            <a:ext cx="3149600" cy="22352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a:t>
            </a:r>
          </a:p>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môùi hôn</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phủ định của </a:t>
            </a:r>
          </a:p>
          <a:p>
            <a:pPr marL="0" lvl="0" indent="0" eaLnBrk="1" hangingPunct="1">
              <a:spcBef>
                <a:spcPct val="0"/>
              </a:spcBef>
              <a:buNone/>
            </a:pP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8" name="Rectangle 4" descr="Dotted grid"/>
          <p:cNvSpPr/>
          <p:nvPr/>
        </p:nvSpPr>
        <p:spPr>
          <a:xfrm>
            <a:off x="4572000" y="1803400"/>
            <a:ext cx="304800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 môù</a:t>
            </a:r>
            <a:r>
              <a:rPr lang="en-US" altLang="en-US" sz="3735" b="1" dirty="0">
                <a:solidFill>
                  <a:srgbClr val="0000CC"/>
                </a:solidFill>
                <a:latin typeface=".VnTime" panose="020B7200000000000000" pitchFamily="34" charset="0"/>
                <a:cs typeface="Arial" panose="020B0604020202020204" pitchFamily="34" charset="0"/>
              </a:rPr>
              <a:t>i</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 </a:t>
            </a: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9" name="Line 5"/>
          <p:cNvSpPr/>
          <p:nvPr/>
        </p:nvSpPr>
        <p:spPr>
          <a:xfrm>
            <a:off x="3657600" y="2921000"/>
            <a:ext cx="812800" cy="0"/>
          </a:xfrm>
          <a:prstGeom prst="line">
            <a:avLst/>
          </a:prstGeom>
          <a:ln w="28575" cap="flat" cmpd="sng">
            <a:solidFill>
              <a:srgbClr val="0000CC"/>
            </a:solidFill>
            <a:prstDash val="solid"/>
            <a:headEnd type="none" w="med" len="med"/>
            <a:tailEnd type="triangle" w="med" len="med"/>
          </a:ln>
        </p:spPr>
      </p:sp>
      <p:sp>
        <p:nvSpPr>
          <p:cNvPr id="26630" name="Line 6"/>
          <p:cNvSpPr/>
          <p:nvPr/>
        </p:nvSpPr>
        <p:spPr>
          <a:xfrm>
            <a:off x="7620000" y="2921000"/>
            <a:ext cx="1016000" cy="0"/>
          </a:xfrm>
          <a:prstGeom prst="line">
            <a:avLst/>
          </a:prstGeom>
          <a:ln w="28575" cap="flat" cmpd="sng">
            <a:solidFill>
              <a:srgbClr val="0000CC"/>
            </a:solidFill>
            <a:prstDash val="solid"/>
            <a:headEnd type="none" w="med" len="med"/>
            <a:tailEnd type="triangle" w="med" len="med"/>
          </a:ln>
        </p:spPr>
      </p:sp>
      <p:sp>
        <p:nvSpPr>
          <p:cNvPr id="26631" name="AutoShape 7"/>
          <p:cNvSpPr/>
          <p:nvPr/>
        </p:nvSpPr>
        <p:spPr>
          <a:xfrm rot="-5400000">
            <a:off x="40132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2" name="AutoShape 8"/>
          <p:cNvSpPr/>
          <p:nvPr/>
        </p:nvSpPr>
        <p:spPr>
          <a:xfrm rot="-5400000">
            <a:off x="81788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3" name="Text Box 9"/>
          <p:cNvSpPr txBox="1"/>
          <p:nvPr/>
        </p:nvSpPr>
        <p:spPr>
          <a:xfrm>
            <a:off x="2540000" y="4546600"/>
            <a:ext cx="3212465" cy="6661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FF0000"/>
                </a:solidFill>
                <a:latin typeface="VNI-Times" pitchFamily="2" charset="0"/>
                <a:cs typeface="Arial" panose="020B0604020202020204" pitchFamily="34" charset="0"/>
              </a:rPr>
              <a:t>Phuû ñònh la</a:t>
            </a:r>
            <a:r>
              <a:rPr lang="en-US" altLang="en-US" sz="3735" b="1" dirty="0">
                <a:solidFill>
                  <a:srgbClr val="FF0000"/>
                </a:solidFill>
                <a:latin typeface="VNI-Times" pitchFamily="2" charset="0"/>
                <a:ea typeface="Arial" panose="020B0604020202020204" pitchFamily="34" charset="0"/>
              </a:rPr>
              <a:t>à</a:t>
            </a:r>
            <a:r>
              <a:rPr lang="en-US" altLang="en-US" sz="3735" b="1" dirty="0">
                <a:solidFill>
                  <a:srgbClr val="FF0000"/>
                </a:solidFill>
                <a:latin typeface="VNI-Times" pitchFamily="2" charset="0"/>
                <a:cs typeface="Arial" panose="020B0604020202020204" pitchFamily="34" charset="0"/>
              </a:rPr>
              <a:t>n </a:t>
            </a:r>
            <a:r>
              <a:rPr lang="en-US" altLang="en-US" sz="3735" b="1" dirty="0">
                <a:solidFill>
                  <a:srgbClr val="FF0000"/>
                </a:solidFill>
                <a:cs typeface="Arial" panose="020B0604020202020204" pitchFamily="34" charset="0"/>
              </a:rPr>
              <a:t>1</a:t>
            </a:r>
            <a:endParaRPr lang="en-US" altLang="en-US" sz="3735" b="1" dirty="0">
              <a:solidFill>
                <a:srgbClr val="FF0000"/>
              </a:solidFill>
              <a:ea typeface="Arial" panose="020B0604020202020204" pitchFamily="34" charset="0"/>
            </a:endParaRPr>
          </a:p>
        </p:txBody>
      </p:sp>
      <p:sp>
        <p:nvSpPr>
          <p:cNvPr id="26634" name="Text Box 10"/>
          <p:cNvSpPr txBox="1"/>
          <p:nvPr/>
        </p:nvSpPr>
        <p:spPr>
          <a:xfrm>
            <a:off x="6642100" y="4546600"/>
            <a:ext cx="3185160" cy="124142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FF0000"/>
                </a:solidFill>
                <a:latin typeface="VNI-Times" pitchFamily="2" charset="0"/>
                <a:cs typeface="Arial" panose="020B0604020202020204" pitchFamily="34" charset="0"/>
              </a:rPr>
              <a:t>Phuû ñònh la</a:t>
            </a:r>
            <a:r>
              <a:rPr lang="en-US" altLang="en-US" sz="3735" b="1" dirty="0">
                <a:solidFill>
                  <a:srgbClr val="FF0000"/>
                </a:solidFill>
                <a:latin typeface="VNI-Times" pitchFamily="2" charset="0"/>
                <a:ea typeface="Arial" panose="020B0604020202020204" pitchFamily="34" charset="0"/>
              </a:rPr>
              <a:t>à</a:t>
            </a:r>
            <a:r>
              <a:rPr lang="en-US" altLang="en-US" sz="3735" b="1" dirty="0">
                <a:solidFill>
                  <a:srgbClr val="FF0000"/>
                </a:solidFill>
                <a:latin typeface="VNI-Times" pitchFamily="2" charset="0"/>
                <a:cs typeface="Arial" panose="020B0604020202020204" pitchFamily="34" charset="0"/>
              </a:rPr>
              <a:t>n 2</a:t>
            </a:r>
          </a:p>
          <a:p>
            <a:pPr marL="0" lvl="0" indent="0" eaLnBrk="1" hangingPunct="1">
              <a:spcBef>
                <a:spcPct val="0"/>
              </a:spcBef>
              <a:buNone/>
            </a:pPr>
            <a:endParaRPr lang="en-US" altLang="en-US" sz="3735" b="1" dirty="0">
              <a:solidFill>
                <a:srgbClr val="FF0000"/>
              </a:solidFill>
              <a:ea typeface="Arial" panose="020B0604020202020204" pitchFamily="34" charset="0"/>
            </a:endParaRPr>
          </a:p>
        </p:txBody>
      </p:sp>
    </p:spTree>
    <p:extLst>
      <p:ext uri="{BB962C8B-B14F-4D97-AF65-F5344CB8AC3E}">
        <p14:creationId xmlns:p14="http://schemas.microsoft.com/office/powerpoint/2010/main" val="3568080961"/>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p:cTn id="7" dur="500" fill="hold"/>
                                        <p:tgtEl>
                                          <p:spTgt spid="26626"/>
                                        </p:tgtEl>
                                        <p:attrNameLst>
                                          <p:attrName>ppt_w</p:attrName>
                                        </p:attrNameLst>
                                      </p:cBhvr>
                                      <p:tavLst>
                                        <p:tav tm="0">
                                          <p:val>
                                            <p:fltVal val="0"/>
                                          </p:val>
                                        </p:tav>
                                        <p:tav tm="100000">
                                          <p:val>
                                            <p:strVal val="#ppt_w"/>
                                          </p:val>
                                        </p:tav>
                                      </p:tavLst>
                                    </p:anim>
                                    <p:anim calcmode="lin" valueType="num">
                                      <p:cBhvr>
                                        <p:cTn id="8" dur="500" fill="hold"/>
                                        <p:tgtEl>
                                          <p:spTgt spid="2662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26629"/>
                                        </p:tgtEl>
                                        <p:attrNameLst>
                                          <p:attrName>style.visibility</p:attrName>
                                        </p:attrNameLst>
                                      </p:cBhvr>
                                      <p:to>
                                        <p:strVal val="visible"/>
                                      </p:to>
                                    </p:set>
                                    <p:anim calcmode="lin" valueType="num">
                                      <p:cBhvr>
                                        <p:cTn id="12" dur="500" fill="hold"/>
                                        <p:tgtEl>
                                          <p:spTgt spid="26629"/>
                                        </p:tgtEl>
                                        <p:attrNameLst>
                                          <p:attrName>ppt_w</p:attrName>
                                        </p:attrNameLst>
                                      </p:cBhvr>
                                      <p:tavLst>
                                        <p:tav tm="0">
                                          <p:val>
                                            <p:fltVal val="0"/>
                                          </p:val>
                                        </p:tav>
                                        <p:tav tm="100000">
                                          <p:val>
                                            <p:strVal val="#ppt_w"/>
                                          </p:val>
                                        </p:tav>
                                      </p:tavLst>
                                    </p:anim>
                                    <p:anim calcmode="lin" valueType="num">
                                      <p:cBhvr>
                                        <p:cTn id="13" dur="500" fill="hold"/>
                                        <p:tgtEl>
                                          <p:spTgt spid="26629"/>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26628"/>
                                        </p:tgtEl>
                                        <p:attrNameLst>
                                          <p:attrName>style.visibility</p:attrName>
                                        </p:attrNameLst>
                                      </p:cBhvr>
                                      <p:to>
                                        <p:strVal val="visible"/>
                                      </p:to>
                                    </p:set>
                                    <p:anim calcmode="lin" valueType="num">
                                      <p:cBhvr>
                                        <p:cTn id="17" dur="500" fill="hold"/>
                                        <p:tgtEl>
                                          <p:spTgt spid="26628"/>
                                        </p:tgtEl>
                                        <p:attrNameLst>
                                          <p:attrName>ppt_w</p:attrName>
                                        </p:attrNameLst>
                                      </p:cBhvr>
                                      <p:tavLst>
                                        <p:tav tm="0">
                                          <p:val>
                                            <p:fltVal val="0"/>
                                          </p:val>
                                        </p:tav>
                                        <p:tav tm="100000">
                                          <p:val>
                                            <p:strVal val="#ppt_w"/>
                                          </p:val>
                                        </p:tav>
                                      </p:tavLst>
                                    </p:anim>
                                    <p:anim calcmode="lin" valueType="num">
                                      <p:cBhvr>
                                        <p:cTn id="18" dur="500" fill="hold"/>
                                        <p:tgtEl>
                                          <p:spTgt spid="26628"/>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nodeType="afterEffect">
                                  <p:stCondLst>
                                    <p:cond delay="0"/>
                                  </p:stCondLst>
                                  <p:childTnLst>
                                    <p:set>
                                      <p:cBhvr>
                                        <p:cTn id="21" dur="1" fill="hold">
                                          <p:stCondLst>
                                            <p:cond delay="0"/>
                                          </p:stCondLst>
                                        </p:cTn>
                                        <p:tgtEl>
                                          <p:spTgt spid="26630"/>
                                        </p:tgtEl>
                                        <p:attrNameLst>
                                          <p:attrName>style.visibility</p:attrName>
                                        </p:attrNameLst>
                                      </p:cBhvr>
                                      <p:to>
                                        <p:strVal val="visible"/>
                                      </p:to>
                                    </p:set>
                                    <p:anim calcmode="lin" valueType="num">
                                      <p:cBhvr>
                                        <p:cTn id="22" dur="500" fill="hold"/>
                                        <p:tgtEl>
                                          <p:spTgt spid="26630"/>
                                        </p:tgtEl>
                                        <p:attrNameLst>
                                          <p:attrName>ppt_w</p:attrName>
                                        </p:attrNameLst>
                                      </p:cBhvr>
                                      <p:tavLst>
                                        <p:tav tm="0">
                                          <p:val>
                                            <p:fltVal val="0"/>
                                          </p:val>
                                        </p:tav>
                                        <p:tav tm="100000">
                                          <p:val>
                                            <p:strVal val="#ppt_w"/>
                                          </p:val>
                                        </p:tav>
                                      </p:tavLst>
                                    </p:anim>
                                    <p:anim calcmode="lin" valueType="num">
                                      <p:cBhvr>
                                        <p:cTn id="23" dur="500" fill="hold"/>
                                        <p:tgtEl>
                                          <p:spTgt spid="26630"/>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26627"/>
                                        </p:tgtEl>
                                        <p:attrNameLst>
                                          <p:attrName>style.visibility</p:attrName>
                                        </p:attrNameLst>
                                      </p:cBhvr>
                                      <p:to>
                                        <p:strVal val="visible"/>
                                      </p:to>
                                    </p:set>
                                    <p:anim calcmode="lin" valueType="num">
                                      <p:cBhvr>
                                        <p:cTn id="27" dur="500" fill="hold"/>
                                        <p:tgtEl>
                                          <p:spTgt spid="26627"/>
                                        </p:tgtEl>
                                        <p:attrNameLst>
                                          <p:attrName>ppt_w</p:attrName>
                                        </p:attrNameLst>
                                      </p:cBhvr>
                                      <p:tavLst>
                                        <p:tav tm="0">
                                          <p:val>
                                            <p:fltVal val="0"/>
                                          </p:val>
                                        </p:tav>
                                        <p:tav tm="100000">
                                          <p:val>
                                            <p:strVal val="#ppt_w"/>
                                          </p:val>
                                        </p:tav>
                                      </p:tavLst>
                                    </p:anim>
                                    <p:anim calcmode="lin" valueType="num">
                                      <p:cBhvr>
                                        <p:cTn id="28" dur="500" fill="hold"/>
                                        <p:tgtEl>
                                          <p:spTgt spid="26627"/>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26631"/>
                                        </p:tgtEl>
                                        <p:attrNameLst>
                                          <p:attrName>style.visibility</p:attrName>
                                        </p:attrNameLst>
                                      </p:cBhvr>
                                      <p:to>
                                        <p:strVal val="visible"/>
                                      </p:to>
                                    </p:set>
                                    <p:anim calcmode="lin" valueType="num">
                                      <p:cBhvr>
                                        <p:cTn id="32" dur="500" fill="hold"/>
                                        <p:tgtEl>
                                          <p:spTgt spid="26631"/>
                                        </p:tgtEl>
                                        <p:attrNameLst>
                                          <p:attrName>ppt_w</p:attrName>
                                        </p:attrNameLst>
                                      </p:cBhvr>
                                      <p:tavLst>
                                        <p:tav tm="0">
                                          <p:val>
                                            <p:fltVal val="0"/>
                                          </p:val>
                                        </p:tav>
                                        <p:tav tm="100000">
                                          <p:val>
                                            <p:strVal val="#ppt_w"/>
                                          </p:val>
                                        </p:tav>
                                      </p:tavLst>
                                    </p:anim>
                                    <p:anim calcmode="lin" valueType="num">
                                      <p:cBhvr>
                                        <p:cTn id="33" dur="500" fill="hold"/>
                                        <p:tgtEl>
                                          <p:spTgt spid="26631"/>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26633"/>
                                        </p:tgtEl>
                                        <p:attrNameLst>
                                          <p:attrName>style.visibility</p:attrName>
                                        </p:attrNameLst>
                                      </p:cBhvr>
                                      <p:to>
                                        <p:strVal val="visible"/>
                                      </p:to>
                                    </p:set>
                                    <p:anim calcmode="lin" valueType="num">
                                      <p:cBhvr>
                                        <p:cTn id="37" dur="500" fill="hold"/>
                                        <p:tgtEl>
                                          <p:spTgt spid="26633"/>
                                        </p:tgtEl>
                                        <p:attrNameLst>
                                          <p:attrName>ppt_w</p:attrName>
                                        </p:attrNameLst>
                                      </p:cBhvr>
                                      <p:tavLst>
                                        <p:tav tm="0">
                                          <p:val>
                                            <p:fltVal val="0"/>
                                          </p:val>
                                        </p:tav>
                                        <p:tav tm="100000">
                                          <p:val>
                                            <p:strVal val="#ppt_w"/>
                                          </p:val>
                                        </p:tav>
                                      </p:tavLst>
                                    </p:anim>
                                    <p:anim calcmode="lin" valueType="num">
                                      <p:cBhvr>
                                        <p:cTn id="38" dur="500" fill="hold"/>
                                        <p:tgtEl>
                                          <p:spTgt spid="26633"/>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26632"/>
                                        </p:tgtEl>
                                        <p:attrNameLst>
                                          <p:attrName>style.visibility</p:attrName>
                                        </p:attrNameLst>
                                      </p:cBhvr>
                                      <p:to>
                                        <p:strVal val="visible"/>
                                      </p:to>
                                    </p:set>
                                    <p:anim calcmode="lin" valueType="num">
                                      <p:cBhvr>
                                        <p:cTn id="42" dur="500" fill="hold"/>
                                        <p:tgtEl>
                                          <p:spTgt spid="26632"/>
                                        </p:tgtEl>
                                        <p:attrNameLst>
                                          <p:attrName>ppt_w</p:attrName>
                                        </p:attrNameLst>
                                      </p:cBhvr>
                                      <p:tavLst>
                                        <p:tav tm="0">
                                          <p:val>
                                            <p:fltVal val="0"/>
                                          </p:val>
                                        </p:tav>
                                        <p:tav tm="100000">
                                          <p:val>
                                            <p:strVal val="#ppt_w"/>
                                          </p:val>
                                        </p:tav>
                                      </p:tavLst>
                                    </p:anim>
                                    <p:anim calcmode="lin" valueType="num">
                                      <p:cBhvr>
                                        <p:cTn id="43" dur="500" fill="hold"/>
                                        <p:tgtEl>
                                          <p:spTgt spid="26632"/>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grpId="0" nodeType="afterEffect">
                                  <p:stCondLst>
                                    <p:cond delay="0"/>
                                  </p:stCondLst>
                                  <p:childTnLst>
                                    <p:set>
                                      <p:cBhvr>
                                        <p:cTn id="46" dur="1" fill="hold">
                                          <p:stCondLst>
                                            <p:cond delay="0"/>
                                          </p:stCondLst>
                                        </p:cTn>
                                        <p:tgtEl>
                                          <p:spTgt spid="26634"/>
                                        </p:tgtEl>
                                        <p:attrNameLst>
                                          <p:attrName>style.visibility</p:attrName>
                                        </p:attrNameLst>
                                      </p:cBhvr>
                                      <p:to>
                                        <p:strVal val="visible"/>
                                      </p:to>
                                    </p:set>
                                    <p:anim calcmode="lin" valueType="num">
                                      <p:cBhvr>
                                        <p:cTn id="47" dur="500" fill="hold"/>
                                        <p:tgtEl>
                                          <p:spTgt spid="26634"/>
                                        </p:tgtEl>
                                        <p:attrNameLst>
                                          <p:attrName>ppt_w</p:attrName>
                                        </p:attrNameLst>
                                      </p:cBhvr>
                                      <p:tavLst>
                                        <p:tav tm="0">
                                          <p:val>
                                            <p:fltVal val="0"/>
                                          </p:val>
                                        </p:tav>
                                        <p:tav tm="100000">
                                          <p:val>
                                            <p:strVal val="#ppt_w"/>
                                          </p:val>
                                        </p:tav>
                                      </p:tavLst>
                                    </p:anim>
                                    <p:anim calcmode="lin" valueType="num">
                                      <p:cBhvr>
                                        <p:cTn id="48" dur="500" fill="hold"/>
                                        <p:tgtEl>
                                          <p:spTgt spid="266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ldLvl="0" animBg="1"/>
      <p:bldP spid="26627" grpId="0" bldLvl="0" animBg="1"/>
      <p:bldP spid="26628" grpId="0" bldLvl="0" animBg="1"/>
      <p:bldP spid="26631" grpId="0" bldLvl="0" animBg="1"/>
      <p:bldP spid="26632" grpId="0" bldLvl="0" animBg="1"/>
      <p:bldP spid="26633" grpId="0"/>
      <p:bldP spid="2663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000FF"/>
                </a:solidFill>
                <a:latin typeface="Times New Roman" panose="02020603050405020304" pitchFamily="18" charset="0"/>
                <a:cs typeface="Times New Roman" panose="02020603050405020304" pitchFamily="18" charset="0"/>
              </a:rPr>
              <a:t> </a:t>
            </a:r>
            <a:r>
              <a:rPr lang="en-US" sz="3600" b="1" dirty="0" smtClean="0">
                <a:solidFill>
                  <a:srgbClr val="0000FF"/>
                </a:solidFill>
                <a:latin typeface="Times New Roman" panose="02020603050405020304" pitchFamily="18" charset="0"/>
                <a:cs typeface="Times New Roman" panose="02020603050405020304" pitchFamily="18" charset="0"/>
              </a:rPr>
              <a:t>- Ý </a:t>
            </a:r>
            <a:r>
              <a:rPr lang="en-US" sz="3600" b="1" dirty="0" err="1">
                <a:solidFill>
                  <a:srgbClr val="0000FF"/>
                </a:solidFill>
                <a:latin typeface="Times New Roman" panose="02020603050405020304" pitchFamily="18" charset="0"/>
                <a:cs typeface="Times New Roman" panose="02020603050405020304" pitchFamily="18" charset="0"/>
              </a:rPr>
              <a:t>nghĩa</a:t>
            </a:r>
            <a:r>
              <a:rPr lang="en-US" sz="3600" b="1" dirty="0">
                <a:solidFill>
                  <a:srgbClr val="0000FF"/>
                </a:solidFill>
                <a:latin typeface="Times New Roman" panose="02020603050405020304" pitchFamily="18" charset="0"/>
                <a:cs typeface="Times New Roman" panose="02020603050405020304" pitchFamily="18" charset="0"/>
              </a:rPr>
              <a:t>:</a:t>
            </a:r>
            <a:r>
              <a:rPr lang="en-US" dirty="0"/>
              <a:t/>
            </a:r>
            <a:br>
              <a:rPr lang="en-US" dirty="0"/>
            </a:br>
            <a:endParaRPr lang="en-US" dirty="0"/>
          </a:p>
        </p:txBody>
      </p:sp>
      <p:sp>
        <p:nvSpPr>
          <p:cNvPr id="99330" name="Content Placeholder 1"/>
          <p:cNvSpPr>
            <a:spLocks noGrp="1"/>
          </p:cNvSpPr>
          <p:nvPr>
            <p:ph idx="1"/>
          </p:nvPr>
        </p:nvSpPr>
        <p:spPr/>
        <p:txBody>
          <a:bodyPr vert="horz" wrap="square" lIns="121920" tIns="60960" rIns="121920" bIns="60960" anchor="t">
            <a:normAutofit lnSpcReduction="10000"/>
          </a:bodyPr>
          <a:lstStyle/>
          <a:p>
            <a:pPr marL="0" indent="0" algn="just">
              <a:buNone/>
            </a:pPr>
            <a:r>
              <a:rPr lang="en-US"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Trong nhận thức và hoạt động thực tiễn cần chống thái độ phủ định sạch trơn; đồng thời, phải biết sàng lọc những gì tích cực của cái cũ.</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Chống </a:t>
            </a:r>
            <a:r>
              <a:rPr lang="vi-VN" dirty="0" smtClean="0">
                <a:latin typeface="Times New Roman" panose="02020603050405020304" pitchFamily="18" charset="0"/>
                <a:cs typeface="Times New Roman" panose="02020603050405020304" pitchFamily="18" charset="0"/>
              </a:rPr>
              <a:t>bảo </a:t>
            </a:r>
            <a:r>
              <a:rPr lang="vi-VN" dirty="0">
                <a:latin typeface="Times New Roman" panose="02020603050405020304" pitchFamily="18" charset="0"/>
                <a:cs typeface="Times New Roman" panose="02020603050405020304" pitchFamily="18" charset="0"/>
              </a:rPr>
              <a:t>thủ khư khư ôm lấy những gì đã lạc hậu lỗi thời, không chịu đổi </a:t>
            </a:r>
            <a:r>
              <a:rPr lang="vi-VN" dirty="0" smtClean="0">
                <a:latin typeface="Times New Roman" panose="02020603050405020304" pitchFamily="18" charset="0"/>
                <a:cs typeface="Times New Roman" panose="02020603050405020304" pitchFamily="18" charset="0"/>
              </a:rPr>
              <a:t>mới</a:t>
            </a:r>
            <a:endParaRPr lang="en-US" dirty="0" smtClean="0">
              <a:latin typeface="Times New Roman" panose="02020603050405020304" pitchFamily="18" charset="0"/>
              <a:cs typeface="Times New Roman" panose="02020603050405020304" pitchFamily="18" charset="0"/>
            </a:endParaRPr>
          </a:p>
          <a:p>
            <a:pPr marL="0" indent="0" algn="just">
              <a:buNone/>
            </a:pPr>
            <a:r>
              <a:rPr lang="en-US" dirty="0" smtClean="0">
                <a:latin typeface="Times New Roman" panose="02020603050405020304" pitchFamily="18" charset="0"/>
                <a:cs typeface="Times New Roman" panose="02020603050405020304" pitchFamily="18" charset="0"/>
              </a:rPr>
              <a:t>+ </a:t>
            </a:r>
            <a:r>
              <a:rPr lang="vi-VN" dirty="0">
                <a:latin typeface="+mj-lt"/>
              </a:rPr>
              <a:t>Sự phát triển đi lên theo đường “xoáy ốc” do vậy cần kiên trì chờ đợi , tin tưởng cái mới sẽ chiến thắng</a:t>
            </a:r>
            <a:endParaRPr lang="en-US" dirty="0" smtClean="0">
              <a:latin typeface="+mj-lt"/>
              <a:cs typeface="Times New Roman" panose="02020603050405020304" pitchFamily="18" charset="0"/>
            </a:endParaRPr>
          </a:p>
          <a:p>
            <a:pPr marL="0" indent="0" algn="just">
              <a:buNone/>
            </a:pPr>
            <a:r>
              <a:rPr lang="vi-VN" dirty="0" smtClean="0">
                <a:latin typeface="Times New Roman" panose="02020603050405020304" pitchFamily="18" charset="0"/>
                <a:cs typeface="Times New Roman" panose="02020603050405020304" pitchFamily="18" charset="0"/>
              </a:rPr>
              <a:t> </a:t>
            </a:r>
            <a:r>
              <a:rPr lang="vi-VN" altLang="en-US" dirty="0"/>
              <a:t/>
            </a:r>
            <a:br>
              <a:rPr lang="vi-VN" altLang="en-US" dirty="0"/>
            </a:br>
            <a:endParaRPr lang="en-US" altLang="en-US" dirty="0">
              <a:latin typeface="VNI-Times" pitchFamily="2" charset="0"/>
              <a:ea typeface="Times New Roman" panose="02020603050405020304" pitchFamily="18" charset="0"/>
            </a:endParaRPr>
          </a:p>
        </p:txBody>
      </p:sp>
    </p:spTree>
    <p:extLst>
      <p:ext uri="{BB962C8B-B14F-4D97-AF65-F5344CB8AC3E}">
        <p14:creationId xmlns:p14="http://schemas.microsoft.com/office/powerpoint/2010/main" val="2920532217"/>
      </p:ext>
    </p:extLst>
  </p:cSld>
  <p:clrMapOvr>
    <a:masterClrMapping/>
  </p:clrMapOvr>
  <p:transition>
    <p:wedg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sp>
        <p:nvSpPr>
          <p:cNvPr id="26627" name="Title 1"/>
          <p:cNvSpPr>
            <a:spLocks noGrp="1"/>
          </p:cNvSpPr>
          <p:nvPr>
            <p:ph type="title"/>
          </p:nvPr>
        </p:nvSpPr>
        <p:spPr>
          <a:xfrm>
            <a:off x="695325" y="1557338"/>
            <a:ext cx="7056438" cy="86360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Lý</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luận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nhận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thức</a:t>
            </a:r>
            <a:endParaRPr lang="en-US" altLang="en-US" sz="2400" u="sng" dirty="0" smtClean="0">
              <a:latin typeface="Times New Roman" panose="02020603050405020304" pitchFamily="18" charset="0"/>
              <a:cs typeface="Times New Roman" panose="02020603050405020304" pitchFamily="18" charset="0"/>
            </a:endParaRPr>
          </a:p>
        </p:txBody>
      </p:sp>
      <p:sp>
        <p:nvSpPr>
          <p:cNvPr id="12" name="Title 1"/>
          <p:cNvSpPr txBox="1">
            <a:spLocks/>
          </p:cNvSpPr>
          <p:nvPr/>
        </p:nvSpPr>
        <p:spPr bwMode="auto">
          <a:xfrm>
            <a:off x="119170" y="3068638"/>
            <a:ext cx="6624920" cy="2520662"/>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dirty="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Nhận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thức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là</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u="sng" dirty="0" err="1" smtClean="0">
                <a:solidFill>
                  <a:schemeClr val="tx2"/>
                </a:solidFill>
                <a:latin typeface="Times New Roman" panose="02020603050405020304" pitchFamily="18" charset="0"/>
                <a:cs typeface="Times New Roman" panose="02020603050405020304" pitchFamily="18" charset="0"/>
              </a:rPr>
              <a:t>quá</a:t>
            </a:r>
            <a:r>
              <a:rPr lang="en-US" altLang="en-US" sz="2400" u="sng" dirty="0" smtClean="0">
                <a:solidFill>
                  <a:schemeClr val="tx2"/>
                </a:solidFill>
                <a:latin typeface="Times New Roman" panose="02020603050405020304" pitchFamily="18" charset="0"/>
                <a:cs typeface="Times New Roman" panose="02020603050405020304" pitchFamily="18" charset="0"/>
              </a:rPr>
              <a:t> </a:t>
            </a:r>
            <a:r>
              <a:rPr lang="en-US" altLang="en-US" sz="2400" u="sng" dirty="0" err="1" smtClean="0">
                <a:solidFill>
                  <a:schemeClr val="tx2"/>
                </a:solidFill>
                <a:latin typeface="Times New Roman" panose="02020603050405020304" pitchFamily="18" charset="0"/>
                <a:cs typeface="Times New Roman" panose="02020603050405020304" pitchFamily="18" charset="0"/>
              </a:rPr>
              <a:t>trình</a:t>
            </a:r>
            <a:r>
              <a:rPr lang="en-US" altLang="en-US" sz="2400" u="sng"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phản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ánh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chủ</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động</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tích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cực</a:t>
            </a:r>
            <a:r>
              <a:rPr lang="en-US" altLang="en-US" sz="2400" dirty="0" smtClean="0">
                <a:solidFill>
                  <a:schemeClr val="tx2"/>
                </a:solidFill>
                <a:latin typeface="Times New Roman" panose="02020603050405020304" pitchFamily="18" charset="0"/>
                <a:cs typeface="Times New Roman" panose="02020603050405020304" pitchFamily="18" charset="0"/>
              </a:rPr>
              <a:t>, sang </a:t>
            </a:r>
            <a:r>
              <a:rPr lang="en-US" altLang="en-US" sz="2400" dirty="0" err="1" smtClean="0">
                <a:solidFill>
                  <a:schemeClr val="tx2"/>
                </a:solidFill>
                <a:latin typeface="Times New Roman" panose="02020603050405020304" pitchFamily="18" charset="0"/>
                <a:cs typeface="Times New Roman" panose="02020603050405020304" pitchFamily="18" charset="0"/>
              </a:rPr>
              <a:t>tạo</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thế</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giới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khách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quan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vào</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trong</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đầu</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óc</a:t>
            </a:r>
            <a:r>
              <a:rPr lang="en-US" altLang="en-US" sz="2400" dirty="0" smtClean="0">
                <a:solidFill>
                  <a:schemeClr val="tx2"/>
                </a:solidFill>
                <a:latin typeface="Times New Roman" panose="02020603050405020304" pitchFamily="18" charset="0"/>
                <a:cs typeface="Times New Roman" panose="02020603050405020304" pitchFamily="18" charset="0"/>
              </a:rPr>
              <a:t> con </a:t>
            </a:r>
            <a:r>
              <a:rPr lang="en-US" altLang="en-US" sz="2400" dirty="0" err="1" smtClean="0">
                <a:solidFill>
                  <a:schemeClr val="tx2"/>
                </a:solidFill>
                <a:latin typeface="Times New Roman" panose="02020603050405020304" pitchFamily="18" charset="0"/>
                <a:cs typeface="Times New Roman" panose="02020603050405020304" pitchFamily="18" charset="0"/>
              </a:rPr>
              <a:t>người</a:t>
            </a:r>
            <a:r>
              <a:rPr lang="en-US" altLang="en-US" sz="2400" dirty="0" smtClean="0">
                <a:solidFill>
                  <a:schemeClr val="tx2"/>
                </a:solidFill>
                <a:latin typeface="Times New Roman" panose="02020603050405020304" pitchFamily="18" charset="0"/>
                <a:cs typeface="Times New Roman" panose="02020603050405020304" pitchFamily="18" charset="0"/>
              </a:rPr>
              <a:t>.</a:t>
            </a:r>
          </a:p>
          <a:p>
            <a:pPr algn="just">
              <a:spcBef>
                <a:spcPct val="0"/>
              </a:spcBef>
              <a:buFontTx/>
              <a:buNone/>
            </a:pP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Nhận</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thức</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của</a:t>
            </a:r>
            <a:r>
              <a:rPr lang="en-US" altLang="vi-VN" sz="2400" dirty="0" smtClean="0">
                <a:solidFill>
                  <a:schemeClr val="tx2"/>
                </a:solidFill>
                <a:latin typeface="Times New Roman" panose="02020603050405020304" pitchFamily="18" charset="0"/>
                <a:cs typeface="Times New Roman" panose="02020603050405020304" pitchFamily="18" charset="0"/>
              </a:rPr>
              <a:t> con </a:t>
            </a:r>
            <a:r>
              <a:rPr lang="en-US" altLang="vi-VN" sz="2400" dirty="0" err="1" smtClean="0">
                <a:solidFill>
                  <a:schemeClr val="tx2"/>
                </a:solidFill>
                <a:latin typeface="Times New Roman" panose="02020603050405020304" pitchFamily="18" charset="0"/>
                <a:cs typeface="Times New Roman" panose="02020603050405020304" pitchFamily="18" charset="0"/>
              </a:rPr>
              <a:t>người</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là</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quá</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trỉnh</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biện</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chứng</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từ</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trực</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quan</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sinh</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động</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đến</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tư</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duy</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trừu</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tượng</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và</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từ</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tư</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duy</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trừu</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tượng</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đến</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thực</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tiễn</a:t>
            </a:r>
            <a:r>
              <a:rPr lang="en-US" altLang="vi-VN" sz="2400" dirty="0" smtClean="0">
                <a:solidFill>
                  <a:schemeClr val="tx2"/>
                </a:solidFill>
                <a:latin typeface="Times New Roman" panose="02020603050405020304" pitchFamily="18" charset="0"/>
                <a:cs typeface="Times New Roman" panose="02020603050405020304" pitchFamily="18" charset="0"/>
              </a:rPr>
              <a:t>.</a:t>
            </a:r>
            <a:endParaRPr lang="vi-VN" altLang="vi-VN" sz="2400" dirty="0">
              <a:solidFill>
                <a:schemeClr val="tx2"/>
              </a:solidFill>
              <a:latin typeface="Times New Roman" panose="02020603050405020304" pitchFamily="18" charset="0"/>
              <a:cs typeface="Times New Roman" panose="02020603050405020304" pitchFamily="18" charset="0"/>
            </a:endParaRPr>
          </a:p>
        </p:txBody>
      </p:sp>
      <p:sp>
        <p:nvSpPr>
          <p:cNvPr id="2" name="AutoShape 2" descr="Kết quả hình ảnh cho cây ca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Kết quả hình ảnh cho cây ca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Kết quả hình ảnh cho cây cam"/>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8" descr="Kết quả hình ảnh cho cây ca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4" name="Picture 10" descr="Kết quả hình ảnh cho cây c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0120" y="2539440"/>
            <a:ext cx="4823893" cy="3884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0749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sp>
        <p:nvSpPr>
          <p:cNvPr id="26627" name="Title 1"/>
          <p:cNvSpPr>
            <a:spLocks noGrp="1"/>
          </p:cNvSpPr>
          <p:nvPr>
            <p:ph type="title"/>
          </p:nvPr>
        </p:nvSpPr>
        <p:spPr>
          <a:xfrm>
            <a:off x="695325" y="1557338"/>
            <a:ext cx="7056438" cy="86360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Thực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tiễn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và</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cai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trò</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với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nhận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thức</a:t>
            </a:r>
            <a:endParaRPr lang="en-US" altLang="en-US" sz="2400" u="sng" dirty="0" smtClean="0">
              <a:latin typeface="Times New Roman" panose="02020603050405020304" pitchFamily="18" charset="0"/>
              <a:cs typeface="Times New Roman" panose="02020603050405020304" pitchFamily="18" charset="0"/>
            </a:endParaRPr>
          </a:p>
        </p:txBody>
      </p:sp>
      <p:sp>
        <p:nvSpPr>
          <p:cNvPr id="12" name="Title 1"/>
          <p:cNvSpPr txBox="1">
            <a:spLocks/>
          </p:cNvSpPr>
          <p:nvPr/>
        </p:nvSpPr>
        <p:spPr bwMode="auto">
          <a:xfrm>
            <a:off x="119170" y="3068638"/>
            <a:ext cx="6624920" cy="2520662"/>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dirty="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Thực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tiễn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là</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toàn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bộ</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hoạt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động</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vật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chất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cảm</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tính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có</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tính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chất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lịch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sử</a:t>
            </a:r>
            <a:r>
              <a:rPr lang="en-US" altLang="en-US" sz="2400" dirty="0" smtClean="0">
                <a:solidFill>
                  <a:schemeClr val="tx2"/>
                </a:solidFill>
                <a:latin typeface="Times New Roman" panose="02020603050405020304" pitchFamily="18" charset="0"/>
                <a:cs typeface="Times New Roman" panose="02020603050405020304" pitchFamily="18" charset="0"/>
              </a:rPr>
              <a:t> - </a:t>
            </a:r>
            <a:r>
              <a:rPr lang="en-US" altLang="en-US" sz="2400" dirty="0" err="1" smtClean="0">
                <a:solidFill>
                  <a:schemeClr val="tx2"/>
                </a:solidFill>
                <a:latin typeface="Times New Roman" panose="02020603050405020304" pitchFamily="18" charset="0"/>
                <a:cs typeface="Times New Roman" panose="02020603050405020304" pitchFamily="18" charset="0"/>
              </a:rPr>
              <a:t>xã</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hội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của</a:t>
            </a:r>
            <a:r>
              <a:rPr lang="en-US" altLang="en-US" sz="2400" dirty="0" smtClean="0">
                <a:solidFill>
                  <a:schemeClr val="tx2"/>
                </a:solidFill>
                <a:latin typeface="Times New Roman" panose="02020603050405020304" pitchFamily="18" charset="0"/>
                <a:cs typeface="Times New Roman" panose="02020603050405020304" pitchFamily="18" charset="0"/>
              </a:rPr>
              <a:t> con </a:t>
            </a:r>
            <a:r>
              <a:rPr lang="en-US" altLang="en-US" sz="2400" dirty="0" err="1" smtClean="0">
                <a:solidFill>
                  <a:schemeClr val="tx2"/>
                </a:solidFill>
                <a:latin typeface="Times New Roman" panose="02020603050405020304" pitchFamily="18" charset="0"/>
                <a:cs typeface="Times New Roman" panose="02020603050405020304" pitchFamily="18" charset="0"/>
              </a:rPr>
              <a:t>người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nhằm</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cải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tạo</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thế</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giới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khách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quan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để</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phục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vụ</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nhu</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cầu</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của</a:t>
            </a:r>
            <a:r>
              <a:rPr lang="en-US" altLang="en-US" sz="2400" dirty="0" smtClean="0">
                <a:solidFill>
                  <a:schemeClr val="tx2"/>
                </a:solidFill>
                <a:latin typeface="Times New Roman" panose="02020603050405020304" pitchFamily="18" charset="0"/>
                <a:cs typeface="Times New Roman" panose="02020603050405020304" pitchFamily="18" charset="0"/>
              </a:rPr>
              <a:t> con </a:t>
            </a:r>
            <a:r>
              <a:rPr lang="en-US" altLang="en-US" sz="2400" dirty="0" err="1" smtClean="0">
                <a:solidFill>
                  <a:schemeClr val="tx2"/>
                </a:solidFill>
                <a:latin typeface="Times New Roman" panose="02020603050405020304" pitchFamily="18" charset="0"/>
                <a:cs typeface="Times New Roman" panose="02020603050405020304" pitchFamily="18" charset="0"/>
              </a:rPr>
              <a:t>người</a:t>
            </a:r>
            <a:r>
              <a:rPr lang="en-US" altLang="en-US" sz="2400" dirty="0" smtClean="0">
                <a:solidFill>
                  <a:schemeClr val="tx2"/>
                </a:solidFill>
                <a:latin typeface="Times New Roman" panose="02020603050405020304" pitchFamily="18" charset="0"/>
                <a:cs typeface="Times New Roman" panose="02020603050405020304" pitchFamily="18" charset="0"/>
              </a:rPr>
              <a:t>.</a:t>
            </a:r>
          </a:p>
        </p:txBody>
      </p:sp>
      <p:sp>
        <p:nvSpPr>
          <p:cNvPr id="2" name="AutoShape 2" descr="Kết quả hình ảnh cho cây ca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Kết quả hình ảnh cho cây ca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Kết quả hình ảnh cho cây cam"/>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8" descr="Kết quả hình ảnh cho cây ca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4994424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7705307"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sp>
        <p:nvSpPr>
          <p:cNvPr id="26627" name="Title 1"/>
          <p:cNvSpPr>
            <a:spLocks noGrp="1"/>
          </p:cNvSpPr>
          <p:nvPr>
            <p:ph type="title"/>
          </p:nvPr>
        </p:nvSpPr>
        <p:spPr>
          <a:xfrm>
            <a:off x="695325" y="1557338"/>
            <a:ext cx="7056438" cy="86360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Thực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tiễn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và</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a:t>
            </a:r>
            <a:r>
              <a:rPr lang="en-US" altLang="en-US" sz="2400" dirty="0" err="1" smtClean="0">
                <a:latin typeface="Times New Roman" panose="02020603050405020304" pitchFamily="18" charset="0"/>
                <a:cs typeface="Times New Roman" panose="02020603050405020304" pitchFamily="18" charset="0"/>
              </a:rPr>
              <a:t>ai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trò</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với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nhận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thức</a:t>
            </a:r>
            <a:endParaRPr lang="en-US" altLang="en-US" sz="2400" u="sng" dirty="0" smtClean="0">
              <a:latin typeface="Times New Roman" panose="02020603050405020304" pitchFamily="18" charset="0"/>
              <a:cs typeface="Times New Roman" panose="02020603050405020304" pitchFamily="18" charset="0"/>
            </a:endParaRPr>
          </a:p>
        </p:txBody>
      </p:sp>
      <p:sp>
        <p:nvSpPr>
          <p:cNvPr id="12" name="Title 1"/>
          <p:cNvSpPr txBox="1">
            <a:spLocks/>
          </p:cNvSpPr>
          <p:nvPr/>
        </p:nvSpPr>
        <p:spPr bwMode="auto">
          <a:xfrm>
            <a:off x="119170" y="3068638"/>
            <a:ext cx="5472760" cy="2520662"/>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dirty="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Thực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tiễn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là</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toàn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bộ</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hoạt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động</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vật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chất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cảm</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tính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có</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tính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chất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lịch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sử</a:t>
            </a:r>
            <a:r>
              <a:rPr lang="en-US" altLang="en-US" sz="2400" dirty="0" smtClean="0">
                <a:solidFill>
                  <a:schemeClr val="tx2"/>
                </a:solidFill>
                <a:latin typeface="Times New Roman" panose="02020603050405020304" pitchFamily="18" charset="0"/>
                <a:cs typeface="Times New Roman" panose="02020603050405020304" pitchFamily="18" charset="0"/>
              </a:rPr>
              <a:t> - </a:t>
            </a:r>
            <a:r>
              <a:rPr lang="en-US" altLang="en-US" sz="2400" dirty="0" err="1" smtClean="0">
                <a:solidFill>
                  <a:schemeClr val="tx2"/>
                </a:solidFill>
                <a:latin typeface="Times New Roman" panose="02020603050405020304" pitchFamily="18" charset="0"/>
                <a:cs typeface="Times New Roman" panose="02020603050405020304" pitchFamily="18" charset="0"/>
              </a:rPr>
              <a:t>xã</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hội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của</a:t>
            </a:r>
            <a:r>
              <a:rPr lang="en-US" altLang="en-US" sz="2400" dirty="0" smtClean="0">
                <a:solidFill>
                  <a:schemeClr val="tx2"/>
                </a:solidFill>
                <a:latin typeface="Times New Roman" panose="02020603050405020304" pitchFamily="18" charset="0"/>
                <a:cs typeface="Times New Roman" panose="02020603050405020304" pitchFamily="18" charset="0"/>
              </a:rPr>
              <a:t> con </a:t>
            </a:r>
            <a:r>
              <a:rPr lang="en-US" altLang="en-US" sz="2400" dirty="0" err="1" smtClean="0">
                <a:solidFill>
                  <a:schemeClr val="tx2"/>
                </a:solidFill>
                <a:latin typeface="Times New Roman" panose="02020603050405020304" pitchFamily="18" charset="0"/>
                <a:cs typeface="Times New Roman" panose="02020603050405020304" pitchFamily="18" charset="0"/>
              </a:rPr>
              <a:t>người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nhằm</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cải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tạo</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thế</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giới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khách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quan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để</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phục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vụ</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nhu</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cầu</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của</a:t>
            </a:r>
            <a:r>
              <a:rPr lang="en-US" altLang="en-US" sz="2400" dirty="0" smtClean="0">
                <a:solidFill>
                  <a:schemeClr val="tx2"/>
                </a:solidFill>
                <a:latin typeface="Times New Roman" panose="02020603050405020304" pitchFamily="18" charset="0"/>
                <a:cs typeface="Times New Roman" panose="02020603050405020304" pitchFamily="18" charset="0"/>
              </a:rPr>
              <a:t> con </a:t>
            </a:r>
            <a:r>
              <a:rPr lang="en-US" altLang="en-US" sz="2400" dirty="0" err="1" smtClean="0">
                <a:solidFill>
                  <a:schemeClr val="tx2"/>
                </a:solidFill>
                <a:latin typeface="Times New Roman" panose="02020603050405020304" pitchFamily="18" charset="0"/>
                <a:cs typeface="Times New Roman" panose="02020603050405020304" pitchFamily="18" charset="0"/>
              </a:rPr>
              <a:t>người</a:t>
            </a:r>
            <a:r>
              <a:rPr lang="en-US" altLang="en-US" sz="2400" dirty="0" smtClean="0">
                <a:solidFill>
                  <a:schemeClr val="tx2"/>
                </a:solidFill>
                <a:latin typeface="Times New Roman" panose="02020603050405020304" pitchFamily="18" charset="0"/>
                <a:cs typeface="Times New Roman" panose="02020603050405020304" pitchFamily="18" charset="0"/>
              </a:rPr>
              <a:t>.</a:t>
            </a:r>
          </a:p>
        </p:txBody>
      </p:sp>
      <p:sp>
        <p:nvSpPr>
          <p:cNvPr id="2" name="AutoShape 2" descr="Kết quả hình ảnh cho cây ca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Kết quả hình ảnh cho cây ca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Kết quả hình ảnh cho cây cam"/>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8" descr="Kết quả hình ảnh cho cây ca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46" name="Picture 2" descr="Kết quả hình ảnh cho rừng câ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1763" y="160337"/>
            <a:ext cx="4440237" cy="391675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Kết quả hình ảnh cho bàn ghế"/>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35950" y="4077090"/>
            <a:ext cx="3600500" cy="2588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23700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7705307"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sp>
        <p:nvSpPr>
          <p:cNvPr id="26627" name="Title 1"/>
          <p:cNvSpPr>
            <a:spLocks noGrp="1"/>
          </p:cNvSpPr>
          <p:nvPr>
            <p:ph type="title"/>
          </p:nvPr>
        </p:nvSpPr>
        <p:spPr>
          <a:xfrm>
            <a:off x="695325" y="1557338"/>
            <a:ext cx="7056438" cy="86360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Thực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tiễn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và</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a:t>
            </a:r>
            <a:r>
              <a:rPr lang="en-US" altLang="en-US" sz="2400" dirty="0" err="1" smtClean="0">
                <a:latin typeface="Times New Roman" panose="02020603050405020304" pitchFamily="18" charset="0"/>
                <a:cs typeface="Times New Roman" panose="02020603050405020304" pitchFamily="18" charset="0"/>
              </a:rPr>
              <a:t>ai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trò</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với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nhận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thức</a:t>
            </a:r>
            <a:endParaRPr lang="en-US" altLang="en-US" sz="2400" u="sng" dirty="0" smtClean="0">
              <a:latin typeface="Times New Roman" panose="02020603050405020304" pitchFamily="18" charset="0"/>
              <a:cs typeface="Times New Roman" panose="02020603050405020304" pitchFamily="18" charset="0"/>
            </a:endParaRPr>
          </a:p>
        </p:txBody>
      </p:sp>
      <p:sp>
        <p:nvSpPr>
          <p:cNvPr id="12" name="Title 1"/>
          <p:cNvSpPr txBox="1">
            <a:spLocks/>
          </p:cNvSpPr>
          <p:nvPr/>
        </p:nvSpPr>
        <p:spPr bwMode="auto">
          <a:xfrm>
            <a:off x="119170" y="3068638"/>
            <a:ext cx="8353160" cy="2520662"/>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dirty="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Vai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trò</a:t>
            </a:r>
            <a:r>
              <a:rPr lang="en-US" altLang="en-US" sz="2400" dirty="0" smtClean="0">
                <a:solidFill>
                  <a:schemeClr val="tx2"/>
                </a:solidFill>
                <a:latin typeface="Times New Roman" panose="02020603050405020304" pitchFamily="18" charset="0"/>
                <a:cs typeface="Times New Roman" panose="02020603050405020304" pitchFamily="18" charset="0"/>
              </a:rPr>
              <a:t>:</a:t>
            </a:r>
          </a:p>
          <a:p>
            <a:pPr marL="342900" indent="-342900" algn="just">
              <a:spcBef>
                <a:spcPct val="0"/>
              </a:spcBef>
              <a:buFont typeface="Wingdings" panose="05000000000000000000" pitchFamily="2" charset="2"/>
              <a:buChar char="ü"/>
            </a:pPr>
            <a:r>
              <a:rPr lang="en-US" altLang="en-US" sz="2400" dirty="0" err="1" smtClean="0">
                <a:solidFill>
                  <a:schemeClr val="tx2"/>
                </a:solidFill>
                <a:latin typeface="Times New Roman" panose="02020603050405020304" pitchFamily="18" charset="0"/>
                <a:cs typeface="Times New Roman" panose="02020603050405020304" pitchFamily="18" charset="0"/>
              </a:rPr>
              <a:t>Thực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tiễn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là</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cơ</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sở</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của</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nhận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thức</a:t>
            </a:r>
            <a:endParaRPr lang="en-US" altLang="en-US" sz="2400" dirty="0" smtClean="0">
              <a:solidFill>
                <a:schemeClr val="tx2"/>
              </a:solidFill>
              <a:latin typeface="Times New Roman" panose="02020603050405020304" pitchFamily="18" charset="0"/>
              <a:cs typeface="Times New Roman" panose="02020603050405020304" pitchFamily="18" charset="0"/>
            </a:endParaRPr>
          </a:p>
          <a:p>
            <a:pPr marL="342900" indent="-342900" algn="just">
              <a:spcBef>
                <a:spcPct val="0"/>
              </a:spcBef>
              <a:buFont typeface="Wingdings" panose="05000000000000000000" pitchFamily="2" charset="2"/>
              <a:buChar char="ü"/>
            </a:pPr>
            <a:r>
              <a:rPr lang="en-US" altLang="en-US" sz="2400" dirty="0" err="1" smtClean="0">
                <a:solidFill>
                  <a:schemeClr val="tx2"/>
                </a:solidFill>
                <a:latin typeface="Times New Roman" panose="02020603050405020304" pitchFamily="18" charset="0"/>
                <a:cs typeface="Times New Roman" panose="02020603050405020304" pitchFamily="18" charset="0"/>
              </a:rPr>
              <a:t>Thực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tiễn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là</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mục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đích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động</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lực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của</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nhận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thức</a:t>
            </a:r>
            <a:endParaRPr lang="en-US" altLang="en-US" sz="2400" dirty="0" smtClean="0">
              <a:solidFill>
                <a:schemeClr val="tx2"/>
              </a:solidFill>
              <a:latin typeface="Times New Roman" panose="02020603050405020304" pitchFamily="18" charset="0"/>
              <a:cs typeface="Times New Roman" panose="02020603050405020304" pitchFamily="18" charset="0"/>
            </a:endParaRPr>
          </a:p>
          <a:p>
            <a:pPr marL="342900" indent="-342900" algn="just">
              <a:spcBef>
                <a:spcPct val="0"/>
              </a:spcBef>
              <a:buFont typeface="Wingdings" panose="05000000000000000000" pitchFamily="2" charset="2"/>
              <a:buChar char="ü"/>
            </a:pPr>
            <a:r>
              <a:rPr lang="en-US" altLang="en-US" sz="2400" dirty="0" err="1" smtClean="0">
                <a:solidFill>
                  <a:schemeClr val="tx2"/>
                </a:solidFill>
                <a:latin typeface="Times New Roman" panose="02020603050405020304" pitchFamily="18" charset="0"/>
                <a:cs typeface="Times New Roman" panose="02020603050405020304" pitchFamily="18" charset="0"/>
              </a:rPr>
              <a:t>Thực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tiễn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là</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tiêu</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chuẩn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của</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chân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lý</a:t>
            </a:r>
            <a:endParaRPr lang="en-US" altLang="en-US" sz="2400" dirty="0" smtClean="0">
              <a:solidFill>
                <a:schemeClr val="tx2"/>
              </a:solidFill>
              <a:latin typeface="Times New Roman" panose="02020603050405020304" pitchFamily="18" charset="0"/>
              <a:cs typeface="Times New Roman" panose="02020603050405020304" pitchFamily="18" charset="0"/>
            </a:endParaRPr>
          </a:p>
        </p:txBody>
      </p:sp>
      <p:sp>
        <p:nvSpPr>
          <p:cNvPr id="2" name="AutoShape 2" descr="Kết quả hình ảnh cho cây ca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Kết quả hình ảnh cho cây ca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Kết quả hình ảnh cho cây cam"/>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8" descr="Kết quả hình ảnh cho cây ca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59595980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a:latin typeface="Times New Roman" panose="02020603050405020304" pitchFamily="18" charset="0"/>
                <a:cs typeface="Times New Roman" panose="02020603050405020304" pitchFamily="18" charset="0"/>
              </a:rPr>
              <a:t>b</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lịch</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sử</a:t>
            </a:r>
            <a:endParaRPr lang="en-US" sz="2400" b="1" i="1" kern="0" dirty="0">
              <a:latin typeface="Times New Roman" panose="02020603050405020304" pitchFamily="18" charset="0"/>
              <a:cs typeface="Times New Roman" panose="02020603050405020304" pitchFamily="18" charset="0"/>
            </a:endParaRPr>
          </a:p>
        </p:txBody>
      </p:sp>
      <p:sp>
        <p:nvSpPr>
          <p:cNvPr id="28675" name="Title 1"/>
          <p:cNvSpPr>
            <a:spLocks noGrp="1"/>
          </p:cNvSpPr>
          <p:nvPr>
            <p:ph type="title"/>
          </p:nvPr>
        </p:nvSpPr>
        <p:spPr>
          <a:xfrm>
            <a:off x="695325" y="1557338"/>
            <a:ext cx="8785225" cy="2519362"/>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luật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sự</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phù</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hợp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quan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hệ</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sản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xuất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với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độ</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phát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triển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lực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lượng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sản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xuất</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luật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quan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hệ</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giữa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cơ</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sở</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hạ</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tầng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và</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kiến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trúc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thượng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tầng</a:t>
            </a:r>
            <a:endParaRPr lang="en-US" altLang="en-US" sz="2400" u="sng"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5190497"/>
      </p:ext>
    </p:extLst>
  </p:cSld>
  <p:clrMapOvr>
    <a:masterClrMapping/>
  </p:clrMapOvr>
  <p:transition>
    <p:wedg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56740"/>
            <a:ext cx="10515600" cy="4620223"/>
          </a:xfrm>
        </p:spPr>
        <p:txBody>
          <a:bodyPr/>
          <a:lstStyle/>
          <a:p>
            <a:pPr marL="0" lvl="0" indent="0">
              <a:buNone/>
            </a:pPr>
            <a:r>
              <a:rPr lang="en-US" altLang="en-US" i="1" dirty="0" smtClean="0">
                <a:latin typeface="Times New Roman" panose="02020603050405020304" pitchFamily="18" charset="0"/>
                <a:cs typeface="Times New Roman" panose="02020603050405020304" pitchFamily="18" charset="0"/>
              </a:rPr>
              <a:t>	</a:t>
            </a:r>
            <a:r>
              <a:rPr lang="vi-VN" altLang="en-US" sz="2400" i="1" dirty="0" smtClean="0">
                <a:latin typeface="Times New Roman" panose="02020603050405020304" pitchFamily="18" charset="0"/>
                <a:cs typeface="Times New Roman" panose="02020603050405020304" pitchFamily="18" charset="0"/>
              </a:rPr>
              <a:t>Phương </a:t>
            </a:r>
            <a:r>
              <a:rPr lang="vi-VN" altLang="en-US" sz="2400" i="1" dirty="0">
                <a:latin typeface="Times New Roman" panose="02020603050405020304" pitchFamily="18" charset="0"/>
                <a:cs typeface="Times New Roman" panose="02020603050405020304" pitchFamily="18" charset="0"/>
              </a:rPr>
              <a:t>thức sản xuất</a:t>
            </a:r>
            <a:r>
              <a:rPr lang="vi-VN" altLang="en-US" sz="2400" dirty="0">
                <a:latin typeface="Times New Roman" panose="02020603050405020304" pitchFamily="18" charset="0"/>
                <a:cs typeface="Times New Roman" panose="02020603050405020304" pitchFamily="18" charset="0"/>
              </a:rPr>
              <a:t> l</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 cách thức tiến h</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nh sản xuất vật chất trong một giai </a:t>
            </a:r>
            <a:r>
              <a:rPr lang="en-US" altLang="en-US" sz="2400" dirty="0" err="1">
                <a:latin typeface="Times New Roman" panose="02020603050405020304" pitchFamily="18" charset="0"/>
                <a:cs typeface="Times New Roman" panose="02020603050405020304" pitchFamily="18" charset="0"/>
              </a:rPr>
              <a:t>đoạn</a:t>
            </a:r>
            <a:r>
              <a:rPr lang="vi-VN" altLang="en-US" sz="2400" dirty="0">
                <a:latin typeface="Times New Roman" panose="02020603050405020304" pitchFamily="18" charset="0"/>
                <a:cs typeface="Times New Roman" panose="02020603050405020304" pitchFamily="18" charset="0"/>
              </a:rPr>
              <a:t> nhất định của lịch sử. Mỗi phương thức sản xuất gồm hai mặt cấu th</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nh l</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 lực lượng sản xuất v</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 quan hệ sản xuất.</a:t>
            </a:r>
            <a:endParaRPr lang="vi-VN" altLang="en-US" sz="2400" dirty="0">
              <a:latin typeface="Times New Roman" panose="02020603050405020304" pitchFamily="18" charset="0"/>
              <a:ea typeface="Times New Roman" panose="02020603050405020304" pitchFamily="18" charset="0"/>
            </a:endParaRPr>
          </a:p>
          <a:p>
            <a:pPr marL="0" indent="0">
              <a:buNone/>
            </a:pPr>
            <a:endParaRPr lang="en-US" dirty="0"/>
          </a:p>
        </p:txBody>
      </p:sp>
      <p:pic>
        <p:nvPicPr>
          <p:cNvPr id="4" name="Picture 9" descr="http://3.bp.blogspot.com/-jbAmGcbF_Cc/UlIlH-BOzAI/AAAAAAAAaiU/441zrnz76b0/s1600/cuoc-song-trong-hang-dong.png"/>
          <p:cNvPicPr>
            <a:picLocks noChangeAspect="1"/>
          </p:cNvPicPr>
          <p:nvPr/>
        </p:nvPicPr>
        <p:blipFill>
          <a:blip r:embed="rId2"/>
          <a:stretch>
            <a:fillRect/>
          </a:stretch>
        </p:blipFill>
        <p:spPr>
          <a:xfrm>
            <a:off x="856810" y="3645030"/>
            <a:ext cx="2959100" cy="2990633"/>
          </a:xfrm>
          <a:prstGeom prst="rect">
            <a:avLst/>
          </a:prstGeom>
          <a:noFill/>
          <a:ln w="9525">
            <a:noFill/>
          </a:ln>
        </p:spPr>
      </p:pic>
      <p:pic>
        <p:nvPicPr>
          <p:cNvPr id="5" name="Picture 3" descr="D:\Mr Quynh\E Quynh\VIEC GIANG DAY\Thao Giang 2014\Thao Giang\hinh anh\tải xuống (2).jpg"/>
          <p:cNvPicPr>
            <a:picLocks noChangeAspect="1"/>
          </p:cNvPicPr>
          <p:nvPr/>
        </p:nvPicPr>
        <p:blipFill>
          <a:blip r:embed="rId3"/>
          <a:stretch>
            <a:fillRect/>
          </a:stretch>
        </p:blipFill>
        <p:spPr>
          <a:xfrm>
            <a:off x="3910585" y="3356990"/>
            <a:ext cx="3289300" cy="3247140"/>
          </a:xfrm>
          <a:prstGeom prst="rect">
            <a:avLst/>
          </a:prstGeom>
          <a:noFill/>
          <a:ln w="9525">
            <a:noFill/>
          </a:ln>
        </p:spPr>
      </p:pic>
      <p:pic>
        <p:nvPicPr>
          <p:cNvPr id="8194" name="Picture 2" descr="robot làm việc nhà - KhoaHoc.tv"/>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4560" y="3163655"/>
            <a:ext cx="3354358" cy="3226892"/>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p:cNvSpPr>
            <a:spLocks noGrp="1"/>
          </p:cNvSpPr>
          <p:nvPr>
            <p:ph type="title"/>
          </p:nvPr>
        </p:nvSpPr>
        <p:spPr/>
        <p:txBody>
          <a:bodyPr/>
          <a:lstStyle/>
          <a:p>
            <a:r>
              <a:rPr lang="en-US" altLang="en-US" sz="2800" b="1" i="1" dirty="0" err="1">
                <a:solidFill>
                  <a:srgbClr val="0000FF"/>
                </a:solidFill>
                <a:latin typeface="Times New Roman" panose="02020603050405020304" pitchFamily="18" charset="0"/>
                <a:cs typeface="Times New Roman" panose="02020603050405020304" pitchFamily="18" charset="0"/>
              </a:rPr>
              <a:t>Quy</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luật</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về</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sự</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phù</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hợp</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của</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quan</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hệ</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sản</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xuất</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với</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trình</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độ</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phát</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triển</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của</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lực</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lượng</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sản</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xuất</a:t>
            </a:r>
            <a:r>
              <a:rPr lang="en-US" altLang="en-US" sz="2800" b="1" i="1" dirty="0">
                <a:solidFill>
                  <a:srgbClr val="0000FF"/>
                </a:solidFill>
                <a:latin typeface="Times New Roman" panose="02020603050405020304" pitchFamily="18" charset="0"/>
                <a:cs typeface="Times New Roman" panose="02020603050405020304" pitchFamily="18" charset="0"/>
              </a:rPr>
              <a:t/>
            </a:r>
            <a:br>
              <a:rPr lang="en-US" altLang="en-US" sz="2800" b="1" i="1" dirty="0">
                <a:solidFill>
                  <a:srgbClr val="0000FF"/>
                </a:solidFill>
                <a:latin typeface="Times New Roman" panose="02020603050405020304" pitchFamily="18" charset="0"/>
                <a:cs typeface="Times New Roman" panose="02020603050405020304" pitchFamily="18" charset="0"/>
              </a:rPr>
            </a:br>
            <a:endParaRPr lang="en-US" sz="2800" b="1" i="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175884"/>
      </p:ext>
    </p:extLst>
  </p:cSld>
  <p:clrMapOvr>
    <a:masterClrMapping/>
  </p:clrMapOvr>
  <p:transition>
    <p:wedg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AutoShape 3"/>
          <p:cNvSpPr>
            <a:spLocks noChangeArrowheads="1"/>
          </p:cNvSpPr>
          <p:nvPr/>
        </p:nvSpPr>
        <p:spPr bwMode="auto">
          <a:xfrm>
            <a:off x="78317" y="2097617"/>
            <a:ext cx="2161117" cy="1344084"/>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Lực lượng</a:t>
            </a:r>
          </a:p>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Sản xuất</a:t>
            </a:r>
          </a:p>
        </p:txBody>
      </p:sp>
      <p:sp>
        <p:nvSpPr>
          <p:cNvPr id="11268" name="AutoShape 4"/>
          <p:cNvSpPr>
            <a:spLocks noChangeArrowheads="1"/>
          </p:cNvSpPr>
          <p:nvPr/>
        </p:nvSpPr>
        <p:spPr bwMode="auto">
          <a:xfrm>
            <a:off x="3130551" y="599017"/>
            <a:ext cx="1847851"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Người</a:t>
            </a:r>
          </a:p>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lao động</a:t>
            </a:r>
          </a:p>
        </p:txBody>
      </p:sp>
      <p:sp>
        <p:nvSpPr>
          <p:cNvPr id="11269" name="AutoShape 5"/>
          <p:cNvSpPr>
            <a:spLocks noChangeArrowheads="1"/>
          </p:cNvSpPr>
          <p:nvPr/>
        </p:nvSpPr>
        <p:spPr bwMode="auto">
          <a:xfrm>
            <a:off x="3371851" y="3850217"/>
            <a:ext cx="1786467"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sản xuất</a:t>
            </a:r>
          </a:p>
        </p:txBody>
      </p:sp>
      <p:sp>
        <p:nvSpPr>
          <p:cNvPr id="11270" name="Line 6"/>
          <p:cNvSpPr/>
          <p:nvPr/>
        </p:nvSpPr>
        <p:spPr>
          <a:xfrm flipV="1">
            <a:off x="2402417" y="1682751"/>
            <a:ext cx="550333" cy="912283"/>
          </a:xfrm>
          <a:prstGeom prst="line">
            <a:avLst/>
          </a:prstGeom>
          <a:ln w="38100" cap="flat" cmpd="sng">
            <a:solidFill>
              <a:schemeClr val="tx1"/>
            </a:solidFill>
            <a:prstDash val="solid"/>
            <a:headEnd type="none" w="med" len="med"/>
            <a:tailEnd type="triangle" w="med" len="med"/>
          </a:ln>
        </p:spPr>
      </p:sp>
      <p:sp>
        <p:nvSpPr>
          <p:cNvPr id="11271" name="Line 7"/>
          <p:cNvSpPr/>
          <p:nvPr/>
        </p:nvSpPr>
        <p:spPr>
          <a:xfrm>
            <a:off x="2402417" y="3361267"/>
            <a:ext cx="927100" cy="829733"/>
          </a:xfrm>
          <a:prstGeom prst="line">
            <a:avLst/>
          </a:prstGeom>
          <a:ln w="38100" cap="flat" cmpd="sng">
            <a:solidFill>
              <a:schemeClr val="tx1"/>
            </a:solidFill>
            <a:prstDash val="solid"/>
            <a:headEnd type="none" w="med" len="med"/>
            <a:tailEnd type="triangle" w="med" len="med"/>
          </a:ln>
        </p:spPr>
      </p:sp>
      <p:sp>
        <p:nvSpPr>
          <p:cNvPr id="11285" name="AutoShape 21"/>
          <p:cNvSpPr>
            <a:spLocks noChangeArrowheads="1"/>
          </p:cNvSpPr>
          <p:nvPr/>
        </p:nvSpPr>
        <p:spPr bwMode="auto">
          <a:xfrm>
            <a:off x="5941484" y="2468033"/>
            <a:ext cx="2061633"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Đối tượng</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LĐ</a:t>
            </a:r>
          </a:p>
        </p:txBody>
      </p:sp>
      <p:sp>
        <p:nvSpPr>
          <p:cNvPr id="11286" name="AutoShape 22"/>
          <p:cNvSpPr>
            <a:spLocks noChangeArrowheads="1"/>
          </p:cNvSpPr>
          <p:nvPr/>
        </p:nvSpPr>
        <p:spPr bwMode="auto">
          <a:xfrm>
            <a:off x="5858933" y="4725180"/>
            <a:ext cx="2400300" cy="679451"/>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 LĐ</a:t>
            </a:r>
          </a:p>
        </p:txBody>
      </p:sp>
      <p:sp>
        <p:nvSpPr>
          <p:cNvPr id="11287" name="Line 23"/>
          <p:cNvSpPr/>
          <p:nvPr/>
        </p:nvSpPr>
        <p:spPr>
          <a:xfrm flipV="1">
            <a:off x="5283200" y="3073400"/>
            <a:ext cx="575733" cy="1344084"/>
          </a:xfrm>
          <a:prstGeom prst="line">
            <a:avLst/>
          </a:prstGeom>
          <a:ln w="38100" cap="flat" cmpd="sng">
            <a:solidFill>
              <a:schemeClr val="tx1"/>
            </a:solidFill>
            <a:prstDash val="solid"/>
            <a:headEnd type="none" w="med" len="med"/>
            <a:tailEnd type="triangle" w="med" len="med"/>
          </a:ln>
        </p:spPr>
      </p:sp>
      <p:sp>
        <p:nvSpPr>
          <p:cNvPr id="11288" name="Line 24"/>
          <p:cNvSpPr/>
          <p:nvPr/>
        </p:nvSpPr>
        <p:spPr>
          <a:xfrm>
            <a:off x="5283200" y="4417484"/>
            <a:ext cx="575733" cy="863600"/>
          </a:xfrm>
          <a:prstGeom prst="line">
            <a:avLst/>
          </a:prstGeom>
          <a:ln w="38100" cap="flat" cmpd="sng">
            <a:solidFill>
              <a:schemeClr val="tx1"/>
            </a:solidFill>
            <a:prstDash val="solid"/>
            <a:headEnd type="none" w="med" len="med"/>
            <a:tailEnd type="triangle" w="med" len="med"/>
          </a:ln>
        </p:spPr>
      </p:sp>
      <p:sp>
        <p:nvSpPr>
          <p:cNvPr id="11295" name="AutoShape 31"/>
          <p:cNvSpPr>
            <a:spLocks noChangeArrowheads="1"/>
          </p:cNvSpPr>
          <p:nvPr/>
        </p:nvSpPr>
        <p:spPr bwMode="auto">
          <a:xfrm>
            <a:off x="9347201" y="4365130"/>
            <a:ext cx="2618317" cy="1126067"/>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Kết cấu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hạ tầng của SX</a:t>
            </a:r>
          </a:p>
        </p:txBody>
      </p:sp>
      <p:sp>
        <p:nvSpPr>
          <p:cNvPr id="11296" name="AutoShape 32"/>
          <p:cNvSpPr>
            <a:spLocks noChangeArrowheads="1"/>
          </p:cNvSpPr>
          <p:nvPr/>
        </p:nvSpPr>
        <p:spPr bwMode="auto">
          <a:xfrm>
            <a:off x="9408584" y="3068950"/>
            <a:ext cx="2377017" cy="658284"/>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Công cụ LĐ</a:t>
            </a:r>
          </a:p>
        </p:txBody>
      </p:sp>
      <p:sp>
        <p:nvSpPr>
          <p:cNvPr id="11299" name="Line 35"/>
          <p:cNvSpPr/>
          <p:nvPr/>
        </p:nvSpPr>
        <p:spPr>
          <a:xfrm flipV="1">
            <a:off x="8287810" y="3422115"/>
            <a:ext cx="1145116" cy="1666201"/>
          </a:xfrm>
          <a:prstGeom prst="line">
            <a:avLst/>
          </a:prstGeom>
          <a:ln w="38100" cap="flat" cmpd="sng">
            <a:solidFill>
              <a:schemeClr val="tx1"/>
            </a:solidFill>
            <a:prstDash val="solid"/>
            <a:headEnd type="none" w="med" len="med"/>
            <a:tailEnd type="triangle" w="med" len="med"/>
          </a:ln>
        </p:spPr>
      </p:sp>
      <p:sp>
        <p:nvSpPr>
          <p:cNvPr id="11300" name="Line 36"/>
          <p:cNvSpPr/>
          <p:nvPr/>
        </p:nvSpPr>
        <p:spPr>
          <a:xfrm flipV="1">
            <a:off x="8259232" y="5088316"/>
            <a:ext cx="1059391" cy="60681"/>
          </a:xfrm>
          <a:prstGeom prst="line">
            <a:avLst/>
          </a:prstGeom>
          <a:ln w="38100" cap="flat" cmpd="sng">
            <a:solidFill>
              <a:schemeClr val="tx1"/>
            </a:solidFill>
            <a:prstDash val="solid"/>
            <a:headEnd type="none" w="med" len="med"/>
            <a:tailEnd type="triangle" w="med" len="med"/>
          </a:ln>
        </p:spPr>
      </p:sp>
      <p:sp>
        <p:nvSpPr>
          <p:cNvPr id="104475" name="Rectangle 35"/>
          <p:cNvSpPr/>
          <p:nvPr/>
        </p:nvSpPr>
        <p:spPr>
          <a:xfrm>
            <a:off x="-101600" y="-1233064"/>
            <a:ext cx="4246245" cy="82994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228600">
              <a:lnSpc>
                <a:spcPct val="150000"/>
              </a:lnSpc>
              <a:spcBef>
                <a:spcPct val="0"/>
              </a:spcBef>
              <a:buNone/>
            </a:pPr>
            <a:r>
              <a:rPr lang="en-US" altLang="en-US" b="1" dirty="0">
                <a:solidFill>
                  <a:srgbClr val="FF0000"/>
                </a:solidFill>
                <a:latin typeface="Times New Roman" panose="02020603050405020304" pitchFamily="18" charset="0"/>
                <a:cs typeface="Times New Roman" panose="02020603050405020304" pitchFamily="18" charset="0"/>
              </a:rPr>
              <a:t>+ Lực lượng sản xuất:</a:t>
            </a:r>
            <a:endParaRPr lang="en-US" altLang="en-US" b="1" dirty="0">
              <a:solidFill>
                <a:srgbClr val="FF0000"/>
              </a:solidFill>
              <a:latin typeface="Times New Roman" panose="02020603050405020304" pitchFamily="18" charset="0"/>
              <a:ea typeface="Times New Roman" panose="02020603050405020304" pitchFamily="18" charset="0"/>
            </a:endParaRPr>
          </a:p>
        </p:txBody>
      </p:sp>
      <p:sp>
        <p:nvSpPr>
          <p:cNvPr id="28" name="TextBox 27"/>
          <p:cNvSpPr txBox="1"/>
          <p:nvPr/>
        </p:nvSpPr>
        <p:spPr>
          <a:xfrm>
            <a:off x="0" y="6023780"/>
            <a:ext cx="12192000" cy="501650"/>
          </a:xfrm>
          <a:prstGeom prst="rect">
            <a:avLst/>
          </a:prstGeom>
          <a:solidFill>
            <a:srgbClr val="FFC000"/>
          </a:solid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665" b="1" dirty="0">
                <a:latin typeface="Times New Roman" panose="02020603050405020304" pitchFamily="18" charset="0"/>
                <a:cs typeface="Times New Roman" panose="02020603050405020304" pitchFamily="18" charset="0"/>
              </a:rPr>
              <a:t>Trong các nhân tố tạo th</a:t>
            </a:r>
            <a:r>
              <a:rPr lang="en-US" altLang="en-US" sz="2665" b="1" dirty="0">
                <a:latin typeface="Times New Roman" panose="02020603050405020304" pitchFamily="18" charset="0"/>
                <a:ea typeface="Times New Roman" panose="02020603050405020304" pitchFamily="18" charset="0"/>
              </a:rPr>
              <a:t>à</a:t>
            </a:r>
            <a:r>
              <a:rPr lang="en-US" altLang="en-US" sz="2665" b="1" dirty="0">
                <a:latin typeface="Times New Roman" panose="02020603050405020304" pitchFamily="18" charset="0"/>
                <a:cs typeface="Times New Roman" panose="02020603050405020304" pitchFamily="18" charset="0"/>
              </a:rPr>
              <a:t>nh LLSX, người lao động giữ vai trò quyết định </a:t>
            </a:r>
            <a:endParaRPr lang="en-US" altLang="en-US" sz="2665"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2136574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p:stCondLst>
                              <p:cond delay="1250"/>
                            </p:stCondLst>
                            <p:childTnLst>
                              <p:par>
                                <p:cTn id="17" presetID="22" presetClass="entr" presetSubtype="8" fill="hold" nodeType="afterEffect">
                                  <p:stCondLst>
                                    <p:cond delay="0"/>
                                  </p:stCondLst>
                                  <p:childTnLst>
                                    <p:set>
                                      <p:cBhvr>
                                        <p:cTn id="18" dur="1" fill="hold">
                                          <p:stCondLst>
                                            <p:cond delay="0"/>
                                          </p:stCondLst>
                                        </p:cTn>
                                        <p:tgtEl>
                                          <p:spTgt spid="11271"/>
                                        </p:tgtEl>
                                        <p:attrNameLst>
                                          <p:attrName>style.visibility</p:attrName>
                                        </p:attrNameLst>
                                      </p:cBhvr>
                                      <p:to>
                                        <p:strVal val="visible"/>
                                      </p:to>
                                    </p:set>
                                    <p:animEffect transition="in" filter="wipe(left)">
                                      <p:cBhvr>
                                        <p:cTn id="19" dur="250"/>
                                        <p:tgtEl>
                                          <p:spTgt spid="11271"/>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1269"/>
                                        </p:tgtEl>
                                        <p:attrNameLst>
                                          <p:attrName>style.visibility</p:attrName>
                                        </p:attrNameLst>
                                      </p:cBhvr>
                                      <p:to>
                                        <p:strVal val="visible"/>
                                      </p:to>
                                    </p:set>
                                    <p:animEffect transition="in" filter="wipe(left)">
                                      <p:cBhvr>
                                        <p:cTn id="23" dur="250"/>
                                        <p:tgtEl>
                                          <p:spTgt spid="11269"/>
                                        </p:tgtEl>
                                      </p:cBhvr>
                                    </p:animEffect>
                                  </p:childTnLst>
                                </p:cTn>
                              </p:par>
                            </p:childTnLst>
                          </p:cTn>
                        </p:par>
                        <p:par>
                          <p:cTn id="24" fill="hold">
                            <p:stCondLst>
                              <p:cond delay="1750"/>
                            </p:stCondLst>
                            <p:childTnLst>
                              <p:par>
                                <p:cTn id="25" presetID="22" presetClass="entr" presetSubtype="8" fill="hold" nodeType="afterEffect">
                                  <p:stCondLst>
                                    <p:cond delay="0"/>
                                  </p:stCondLst>
                                  <p:childTnLst>
                                    <p:set>
                                      <p:cBhvr>
                                        <p:cTn id="26" dur="1" fill="hold">
                                          <p:stCondLst>
                                            <p:cond delay="0"/>
                                          </p:stCondLst>
                                        </p:cTn>
                                        <p:tgtEl>
                                          <p:spTgt spid="11287"/>
                                        </p:tgtEl>
                                        <p:attrNameLst>
                                          <p:attrName>style.visibility</p:attrName>
                                        </p:attrNameLst>
                                      </p:cBhvr>
                                      <p:to>
                                        <p:strVal val="visible"/>
                                      </p:to>
                                    </p:set>
                                    <p:animEffect transition="in" filter="wipe(left)">
                                      <p:cBhvr>
                                        <p:cTn id="27" dur="250"/>
                                        <p:tgtEl>
                                          <p:spTgt spid="11287"/>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11285"/>
                                        </p:tgtEl>
                                        <p:attrNameLst>
                                          <p:attrName>style.visibility</p:attrName>
                                        </p:attrNameLst>
                                      </p:cBhvr>
                                      <p:to>
                                        <p:strVal val="visible"/>
                                      </p:to>
                                    </p:set>
                                    <p:animEffect transition="in" filter="wipe(left)">
                                      <p:cBhvr>
                                        <p:cTn id="31" dur="250"/>
                                        <p:tgtEl>
                                          <p:spTgt spid="11285"/>
                                        </p:tgtEl>
                                      </p:cBhvr>
                                    </p:animEffect>
                                  </p:childTnLst>
                                </p:cTn>
                              </p:par>
                            </p:childTnLst>
                          </p:cTn>
                        </p:par>
                        <p:par>
                          <p:cTn id="32" fill="hold">
                            <p:stCondLst>
                              <p:cond delay="2250"/>
                            </p:stCondLst>
                            <p:childTnLst>
                              <p:par>
                                <p:cTn id="33" presetID="22" presetClass="entr" presetSubtype="8" fill="hold" nodeType="afterEffect">
                                  <p:stCondLst>
                                    <p:cond delay="0"/>
                                  </p:stCondLst>
                                  <p:childTnLst>
                                    <p:set>
                                      <p:cBhvr>
                                        <p:cTn id="34" dur="1" fill="hold">
                                          <p:stCondLst>
                                            <p:cond delay="0"/>
                                          </p:stCondLst>
                                        </p:cTn>
                                        <p:tgtEl>
                                          <p:spTgt spid="11288"/>
                                        </p:tgtEl>
                                        <p:attrNameLst>
                                          <p:attrName>style.visibility</p:attrName>
                                        </p:attrNameLst>
                                      </p:cBhvr>
                                      <p:to>
                                        <p:strVal val="visible"/>
                                      </p:to>
                                    </p:set>
                                    <p:animEffect transition="in" filter="wipe(left)">
                                      <p:cBhvr>
                                        <p:cTn id="35" dur="250"/>
                                        <p:tgtEl>
                                          <p:spTgt spid="11288"/>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1286"/>
                                        </p:tgtEl>
                                        <p:attrNameLst>
                                          <p:attrName>style.visibility</p:attrName>
                                        </p:attrNameLst>
                                      </p:cBhvr>
                                      <p:to>
                                        <p:strVal val="visible"/>
                                      </p:to>
                                    </p:set>
                                    <p:animEffect transition="in" filter="wipe(left)">
                                      <p:cBhvr>
                                        <p:cTn id="39" dur="250"/>
                                        <p:tgtEl>
                                          <p:spTgt spid="11286"/>
                                        </p:tgtEl>
                                      </p:cBhvr>
                                    </p:animEffect>
                                  </p:childTnLst>
                                </p:cTn>
                              </p:par>
                            </p:childTnLst>
                          </p:cTn>
                        </p:par>
                        <p:par>
                          <p:cTn id="40" fill="hold">
                            <p:stCondLst>
                              <p:cond delay="2750"/>
                            </p:stCondLst>
                            <p:childTnLst>
                              <p:par>
                                <p:cTn id="41" presetID="22" presetClass="entr" presetSubtype="8" fill="hold" nodeType="afterEffect">
                                  <p:stCondLst>
                                    <p:cond delay="0"/>
                                  </p:stCondLst>
                                  <p:childTnLst>
                                    <p:set>
                                      <p:cBhvr>
                                        <p:cTn id="42" dur="1" fill="hold">
                                          <p:stCondLst>
                                            <p:cond delay="0"/>
                                          </p:stCondLst>
                                        </p:cTn>
                                        <p:tgtEl>
                                          <p:spTgt spid="11299"/>
                                        </p:tgtEl>
                                        <p:attrNameLst>
                                          <p:attrName>style.visibility</p:attrName>
                                        </p:attrNameLst>
                                      </p:cBhvr>
                                      <p:to>
                                        <p:strVal val="visible"/>
                                      </p:to>
                                    </p:set>
                                    <p:animEffect transition="in" filter="wipe(left)">
                                      <p:cBhvr>
                                        <p:cTn id="43" dur="250"/>
                                        <p:tgtEl>
                                          <p:spTgt spid="11299"/>
                                        </p:tgtEl>
                                      </p:cBhvr>
                                    </p:animEffect>
                                  </p:childTnLst>
                                </p:cTn>
                              </p:par>
                            </p:childTnLst>
                          </p:cTn>
                        </p:par>
                        <p:par>
                          <p:cTn id="44" fill="hold">
                            <p:stCondLst>
                              <p:cond delay="3000"/>
                            </p:stCondLst>
                            <p:childTnLst>
                              <p:par>
                                <p:cTn id="45" presetID="22" presetClass="entr" presetSubtype="8" fill="hold" grpId="0" nodeType="afterEffect">
                                  <p:stCondLst>
                                    <p:cond delay="0"/>
                                  </p:stCondLst>
                                  <p:childTnLst>
                                    <p:set>
                                      <p:cBhvr>
                                        <p:cTn id="46" dur="1" fill="hold">
                                          <p:stCondLst>
                                            <p:cond delay="0"/>
                                          </p:stCondLst>
                                        </p:cTn>
                                        <p:tgtEl>
                                          <p:spTgt spid="11296"/>
                                        </p:tgtEl>
                                        <p:attrNameLst>
                                          <p:attrName>style.visibility</p:attrName>
                                        </p:attrNameLst>
                                      </p:cBhvr>
                                      <p:to>
                                        <p:strVal val="visible"/>
                                      </p:to>
                                    </p:set>
                                    <p:animEffect transition="in" filter="wipe(left)">
                                      <p:cBhvr>
                                        <p:cTn id="47" dur="250"/>
                                        <p:tgtEl>
                                          <p:spTgt spid="11296"/>
                                        </p:tgtEl>
                                      </p:cBhvr>
                                    </p:animEffect>
                                  </p:childTnLst>
                                </p:cTn>
                              </p:par>
                            </p:childTnLst>
                          </p:cTn>
                        </p:par>
                        <p:par>
                          <p:cTn id="48" fill="hold">
                            <p:stCondLst>
                              <p:cond delay="3250"/>
                            </p:stCondLst>
                            <p:childTnLst>
                              <p:par>
                                <p:cTn id="49" presetID="22" presetClass="entr" presetSubtype="8" fill="hold" nodeType="afterEffect">
                                  <p:stCondLst>
                                    <p:cond delay="0"/>
                                  </p:stCondLst>
                                  <p:childTnLst>
                                    <p:set>
                                      <p:cBhvr>
                                        <p:cTn id="50" dur="1" fill="hold">
                                          <p:stCondLst>
                                            <p:cond delay="0"/>
                                          </p:stCondLst>
                                        </p:cTn>
                                        <p:tgtEl>
                                          <p:spTgt spid="11300"/>
                                        </p:tgtEl>
                                        <p:attrNameLst>
                                          <p:attrName>style.visibility</p:attrName>
                                        </p:attrNameLst>
                                      </p:cBhvr>
                                      <p:to>
                                        <p:strVal val="visible"/>
                                      </p:to>
                                    </p:set>
                                    <p:animEffect transition="in" filter="wipe(left)">
                                      <p:cBhvr>
                                        <p:cTn id="51" dur="250"/>
                                        <p:tgtEl>
                                          <p:spTgt spid="11300"/>
                                        </p:tgtEl>
                                      </p:cBhvr>
                                    </p:animEffect>
                                  </p:childTnLst>
                                </p:cTn>
                              </p:par>
                            </p:childTnLst>
                          </p:cTn>
                        </p:par>
                        <p:par>
                          <p:cTn id="52" fill="hold">
                            <p:stCondLst>
                              <p:cond delay="3500"/>
                            </p:stCondLst>
                            <p:childTnLst>
                              <p:par>
                                <p:cTn id="53" presetID="22" presetClass="entr" presetSubtype="8" fill="hold" grpId="0" nodeType="afterEffect">
                                  <p:stCondLst>
                                    <p:cond delay="0"/>
                                  </p:stCondLst>
                                  <p:childTnLst>
                                    <p:set>
                                      <p:cBhvr>
                                        <p:cTn id="54" dur="1" fill="hold">
                                          <p:stCondLst>
                                            <p:cond delay="0"/>
                                          </p:stCondLst>
                                        </p:cTn>
                                        <p:tgtEl>
                                          <p:spTgt spid="11295"/>
                                        </p:tgtEl>
                                        <p:attrNameLst>
                                          <p:attrName>style.visibility</p:attrName>
                                        </p:attrNameLst>
                                      </p:cBhvr>
                                      <p:to>
                                        <p:strVal val="visible"/>
                                      </p:to>
                                    </p:set>
                                    <p:animEffect transition="in" filter="wipe(left)">
                                      <p:cBhvr>
                                        <p:cTn id="55" dur="250"/>
                                        <p:tgtEl>
                                          <p:spTgt spid="11295"/>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additive="base">
                                        <p:cTn id="60" dur="500" fill="hold"/>
                                        <p:tgtEl>
                                          <p:spTgt spid="28"/>
                                        </p:tgtEl>
                                        <p:attrNameLst>
                                          <p:attrName>ppt_x</p:attrName>
                                        </p:attrNameLst>
                                      </p:cBhvr>
                                      <p:tavLst>
                                        <p:tav tm="0">
                                          <p:val>
                                            <p:strVal val="#ppt_x"/>
                                          </p:val>
                                        </p:tav>
                                        <p:tav tm="100000">
                                          <p:val>
                                            <p:strVal val="#ppt_x"/>
                                          </p:val>
                                        </p:tav>
                                      </p:tavLst>
                                    </p:anim>
                                    <p:anim calcmode="lin" valueType="num">
                                      <p:cBhvr additive="base">
                                        <p:cTn id="61"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ldLvl="0" animBg="1"/>
      <p:bldP spid="11268" grpId="0" bldLvl="0" animBg="1"/>
      <p:bldP spid="11285" grpId="0" bldLvl="0" animBg="1"/>
      <p:bldP spid="11286" grpId="0" bldLvl="0" animBg="1"/>
      <p:bldP spid="11295" grpId="0" bldLvl="0" animBg="1"/>
      <p:bldP spid="11296" grpId="0" bldLvl="0" animBg="1"/>
      <p:bldP spid="28" grpId="0" bldLvl="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48600"/>
            <a:ext cx="10515600" cy="1142088"/>
          </a:xfrm>
        </p:spPr>
        <p:txBody>
          <a:bodyPr>
            <a:noAutofit/>
          </a:bodyPr>
          <a:lstStyle/>
          <a:p>
            <a:pPr lvl="0"/>
            <a:r>
              <a:rPr lang="vi-VN" altLang="en-US" sz="2800" i="1" dirty="0">
                <a:solidFill>
                  <a:srgbClr val="0000FF"/>
                </a:solidFill>
                <a:cs typeface="Times New Roman" panose="02020603050405020304" pitchFamily="18" charset="0"/>
              </a:rPr>
              <a:t>Quan hệ sản xuất</a:t>
            </a:r>
            <a:r>
              <a:rPr lang="vi-VN" altLang="en-US" sz="2800" dirty="0">
                <a:solidFill>
                  <a:srgbClr val="0000FF"/>
                </a:solidFill>
                <a:cs typeface="Times New Roman" panose="02020603050405020304" pitchFamily="18" charset="0"/>
              </a:rPr>
              <a:t> </a:t>
            </a:r>
            <a:r>
              <a:rPr lang="vi-VN" altLang="en-US" sz="2800" dirty="0">
                <a:cs typeface="Times New Roman" panose="02020603050405020304" pitchFamily="18" charset="0"/>
              </a:rPr>
              <a:t>l</a:t>
            </a:r>
            <a:r>
              <a:rPr lang="vi-VN" altLang="en-US" sz="2800" dirty="0">
                <a:ea typeface="Times New Roman" panose="02020603050405020304" pitchFamily="18" charset="0"/>
              </a:rPr>
              <a:t>à</a:t>
            </a:r>
            <a:r>
              <a:rPr lang="vi-VN" altLang="en-US" sz="2800" dirty="0">
                <a:cs typeface="Times New Roman" panose="02020603050405020304" pitchFamily="18" charset="0"/>
              </a:rPr>
              <a:t> mối quan hệ giữa người với người trong quá trình sản xuất, l</a:t>
            </a:r>
            <a:r>
              <a:rPr lang="vi-VN" altLang="en-US" sz="2800" dirty="0">
                <a:ea typeface="Times New Roman" panose="02020603050405020304" pitchFamily="18" charset="0"/>
              </a:rPr>
              <a:t>à</a:t>
            </a:r>
            <a:r>
              <a:rPr lang="vi-VN" altLang="en-US" sz="2800" dirty="0">
                <a:cs typeface="Times New Roman" panose="02020603050405020304" pitchFamily="18" charset="0"/>
              </a:rPr>
              <a:t> mặt xã hội của phương thức sản xuất</a:t>
            </a:r>
            <a:r>
              <a:rPr lang="en-US" altLang="en-US" sz="2800" dirty="0">
                <a:latin typeface="Times New Roman" panose="02020603050405020304" pitchFamily="18" charset="0"/>
                <a:ea typeface="Times New Roman" panose="02020603050405020304" pitchFamily="18" charset="0"/>
              </a:rPr>
              <a:t/>
            </a:r>
            <a:br>
              <a:rPr lang="en-US" altLang="en-US" sz="2800" dirty="0">
                <a:latin typeface="Times New Roman" panose="02020603050405020304" pitchFamily="18" charset="0"/>
                <a:ea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695250" y="1825625"/>
            <a:ext cx="6336880" cy="4351338"/>
          </a:xfrm>
        </p:spPr>
        <p:txBody>
          <a:bodyPr/>
          <a:lstStyle/>
          <a:p>
            <a:pPr marL="0" indent="0">
              <a:buNone/>
            </a:pPr>
            <a:r>
              <a:rPr lang="en-US" dirty="0" smtClean="0">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Quan</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hệ</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sản</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xuất</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bao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gồm</a:t>
            </a:r>
            <a:r>
              <a:rPr lang="en-US" i="1" dirty="0" smtClean="0">
                <a:latin typeface="Times New Roman" panose="02020603050405020304" pitchFamily="18" charset="0"/>
                <a:cs typeface="Times New Roman" panose="02020603050405020304" pitchFamily="18" charset="0"/>
              </a:rPr>
              <a:t>:</a:t>
            </a:r>
          </a:p>
          <a:p>
            <a:pPr algn="just"/>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sở</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hữu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người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lao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với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liệu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xuất</a:t>
            </a:r>
            <a:endParaRPr lang="en-US" dirty="0" smtClean="0">
              <a:latin typeface="Times New Roman" panose="02020603050405020304" pitchFamily="18" charset="0"/>
              <a:cs typeface="Times New Roman" panose="02020603050405020304" pitchFamily="18" charset="0"/>
            </a:endParaRPr>
          </a:p>
          <a:p>
            <a:pPr algn="just"/>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họ</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quá</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tổ</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lao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endParaRPr lang="en-US" dirty="0" smtClean="0">
              <a:latin typeface="Times New Roman" panose="02020603050405020304" pitchFamily="18" charset="0"/>
              <a:cs typeface="Times New Roman" panose="02020603050405020304" pitchFamily="18" charset="0"/>
            </a:endParaRPr>
          </a:p>
          <a:p>
            <a:pPr algn="just"/>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họ</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phẩm</a:t>
            </a:r>
            <a:endParaRPr lang="en-US" dirty="0" smtClean="0">
              <a:latin typeface="Times New Roman" panose="02020603050405020304" pitchFamily="18" charset="0"/>
              <a:cs typeface="Times New Roman" panose="02020603050405020304" pitchFamily="18" charset="0"/>
            </a:endParaRPr>
          </a:p>
          <a:p>
            <a:endParaRPr lang="en-US" dirty="0"/>
          </a:p>
        </p:txBody>
      </p:sp>
      <p:pic>
        <p:nvPicPr>
          <p:cNvPr id="12290" name="Picture 2" descr="Đừng “ngồi bàn giấy” phán xét về mồ hôi công sức NLĐ | Lao Động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176150" y="1690688"/>
            <a:ext cx="4608640" cy="4038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91528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30" y="980660"/>
            <a:ext cx="10804158" cy="710028"/>
          </a:xfrm>
        </p:spPr>
        <p:txBody>
          <a:bodyPr>
            <a:normAutofit fontScale="90000"/>
          </a:bodyPr>
          <a:lstStyle/>
          <a:p>
            <a:pPr lvl="0">
              <a:lnSpc>
                <a:spcPct val="100000"/>
              </a:lnSpc>
            </a:pPr>
            <a:r>
              <a:rPr lang="en-US" altLang="en-US" sz="3200" dirty="0">
                <a:solidFill>
                  <a:srgbClr val="FF0000"/>
                </a:solidFill>
                <a:latin typeface="Times New Roman" panose="02020603050405020304" pitchFamily="18" charset="0"/>
                <a:cs typeface="Times New Roman" panose="02020603050405020304" pitchFamily="18" charset="0"/>
              </a:rPr>
              <a:t/>
            </a:r>
            <a:br>
              <a:rPr lang="en-US" altLang="en-US" sz="3200" dirty="0">
                <a:solidFill>
                  <a:srgbClr val="FF0000"/>
                </a:solidFill>
                <a:latin typeface="Times New Roman" panose="02020603050405020304" pitchFamily="18" charset="0"/>
                <a:cs typeface="Times New Roman" panose="02020603050405020304" pitchFamily="18" charset="0"/>
              </a:rPr>
            </a:br>
            <a:r>
              <a:rPr lang="pt-BR" altLang="en-US" sz="3200" b="1" i="1" dirty="0">
                <a:solidFill>
                  <a:srgbClr val="0000FF"/>
                </a:solidFill>
                <a:latin typeface="Times New Roman" panose="02020603050405020304" pitchFamily="18" charset="0"/>
                <a:cs typeface="Times New Roman" panose="02020603050405020304" pitchFamily="18" charset="0"/>
              </a:rPr>
              <a:t> Quy luật về sự </a:t>
            </a:r>
            <a:r>
              <a:rPr lang="pt-BR" altLang="en-US" sz="3200" b="1" i="1" dirty="0" smtClean="0">
                <a:solidFill>
                  <a:srgbClr val="0000FF"/>
                </a:solidFill>
                <a:latin typeface="Times New Roman" panose="02020603050405020304" pitchFamily="18" charset="0"/>
                <a:cs typeface="Times New Roman" panose="02020603050405020304" pitchFamily="18" charset="0"/>
              </a:rPr>
              <a:t>phù </a:t>
            </a:r>
            <a:r>
              <a:rPr lang="pt-BR" altLang="en-US" sz="3200" b="1" i="1" dirty="0">
                <a:solidFill>
                  <a:srgbClr val="0000FF"/>
                </a:solidFill>
                <a:latin typeface="Times New Roman" panose="02020603050405020304" pitchFamily="18" charset="0"/>
                <a:cs typeface="Times New Roman" panose="02020603050405020304" pitchFamily="18" charset="0"/>
              </a:rPr>
              <a:t>hợp của quan hệ sản xuất với trình độ phát triển của lực lượng sản xuất </a:t>
            </a:r>
            <a:r>
              <a:rPr lang="en-US" altLang="en-US" sz="3200" dirty="0">
                <a:solidFill>
                  <a:srgbClr val="0000FF"/>
                </a:solidFill>
                <a:latin typeface="Times New Roman" panose="02020603050405020304" pitchFamily="18" charset="0"/>
                <a:ea typeface="Times New Roman" panose="02020603050405020304" pitchFamily="18" charset="0"/>
              </a:rPr>
              <a:t/>
            </a:r>
            <a:br>
              <a:rPr lang="en-US" altLang="en-US" sz="3200" dirty="0">
                <a:solidFill>
                  <a:srgbClr val="0000FF"/>
                </a:solidFill>
                <a:latin typeface="Times New Roman" panose="02020603050405020304" pitchFamily="18" charset="0"/>
                <a:ea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263190" y="2505075"/>
            <a:ext cx="5734385" cy="3684588"/>
          </a:xfrm>
        </p:spPr>
        <p:txBody>
          <a:bodyPr/>
          <a:lstStyle/>
          <a:p>
            <a:pPr marL="0" lvl="0" indent="0" algn="just">
              <a:buNone/>
            </a:pPr>
            <a:r>
              <a:rPr lang="en-US" altLang="en-US" i="1" dirty="0" smtClean="0">
                <a:latin typeface="Times New Roman" panose="02020603050405020304" pitchFamily="18" charset="0"/>
                <a:cs typeface="Times New Roman" panose="02020603050405020304" pitchFamily="18" charset="0"/>
              </a:rPr>
              <a:t>	T</a:t>
            </a:r>
            <a:r>
              <a:rPr lang="vi-VN" altLang="en-US" i="1" dirty="0" smtClean="0">
                <a:latin typeface="Times New Roman" panose="02020603050405020304" pitchFamily="18" charset="0"/>
                <a:cs typeface="Times New Roman" panose="02020603050405020304" pitchFamily="18" charset="0"/>
              </a:rPr>
              <a:t>rình </a:t>
            </a:r>
            <a:r>
              <a:rPr lang="vi-VN" altLang="en-US" i="1" dirty="0">
                <a:latin typeface="Times New Roman" panose="02020603050405020304" pitchFamily="18" charset="0"/>
                <a:cs typeface="Times New Roman" panose="02020603050405020304" pitchFamily="18" charset="0"/>
              </a:rPr>
              <a:t>độ của lực lượng sản xuất</a:t>
            </a:r>
            <a:r>
              <a:rPr lang="vi-VN" altLang="en-US" dirty="0">
                <a:latin typeface="Times New Roman" panose="02020603050405020304" pitchFamily="18" charset="0"/>
                <a:cs typeface="Times New Roman" panose="02020603050405020304" pitchFamily="18" charset="0"/>
              </a:rPr>
              <a:t>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trình độ phát triển khoa học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công nghệ, công cụ lao động, phân công lao động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người lao động</a:t>
            </a:r>
            <a:endParaRPr lang="en-US" altLang="en-US" dirty="0">
              <a:latin typeface="Times New Roman" panose="02020603050405020304" pitchFamily="18" charset="0"/>
              <a:ea typeface="Times New Roman" panose="02020603050405020304" pitchFamily="18" charset="0"/>
            </a:endParaRPr>
          </a:p>
          <a:p>
            <a:endParaRPr lang="en-US" dirty="0"/>
          </a:p>
        </p:txBody>
      </p:sp>
      <p:pic>
        <p:nvPicPr>
          <p:cNvPr id="14" name="Picture 3" descr="D:\Mr Quynh\E Quynh\VIEC GIANG DAY\Thao Giang 2014\Thao Giang\hinh anh\images329480_7.jpg"/>
          <p:cNvPicPr>
            <a:picLocks noGrp="1" noChangeAspect="1"/>
          </p:cNvPicPr>
          <p:nvPr>
            <p:ph sz="quarter" idx="4"/>
          </p:nvPr>
        </p:nvPicPr>
        <p:blipFill>
          <a:blip r:embed="rId2"/>
          <a:stretch>
            <a:fillRect/>
          </a:stretch>
        </p:blipFill>
        <p:spPr>
          <a:xfrm>
            <a:off x="6620669" y="2756694"/>
            <a:ext cx="4286250" cy="3181350"/>
          </a:xfrm>
          <a:prstGeom prst="rect">
            <a:avLst/>
          </a:prstGeom>
          <a:noFill/>
          <a:ln w="9525">
            <a:noFill/>
          </a:ln>
        </p:spPr>
      </p:pic>
    </p:spTree>
    <p:extLst>
      <p:ext uri="{BB962C8B-B14F-4D97-AF65-F5344CB8AC3E}">
        <p14:creationId xmlns:p14="http://schemas.microsoft.com/office/powerpoint/2010/main" val="27123315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2495500" y="548600"/>
            <a:ext cx="7374467" cy="583565"/>
          </a:xfrm>
          <a:prstGeom prst="rect">
            <a:avLst/>
          </a:prstGeom>
          <a:noFill/>
          <a:ln w="25400" cap="flat" cmpd="sng">
            <a:solidFill>
              <a:srgbClr val="FF0000"/>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solidFill>
                  <a:srgbClr val="0000FF"/>
                </a:solidFill>
                <a:latin typeface="Times New Roman" panose="02020603050405020304" pitchFamily="18" charset="0"/>
                <a:cs typeface="Times New Roman" panose="02020603050405020304" pitchFamily="18" charset="0"/>
              </a:rPr>
              <a:t>LLSX quyết định QHSX</a:t>
            </a:r>
            <a:endParaRPr lang="en-US" altLang="en-US" b="1" dirty="0">
              <a:solidFill>
                <a:srgbClr val="0000FF"/>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110601" name="TextBox 7"/>
          <p:cNvSpPr txBox="1"/>
          <p:nvPr/>
        </p:nvSpPr>
        <p:spPr>
          <a:xfrm>
            <a:off x="285751" y="1772770"/>
            <a:ext cx="11474449" cy="95410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Times New Roman" panose="02020603050405020304" pitchFamily="18" charset="0"/>
                <a:cs typeface="Times New Roman" panose="02020603050405020304" pitchFamily="18" charset="0"/>
              </a:rPr>
              <a:t>+ LLSX như thế n</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o về trình độ thì QHSX phải phù hợp như thế ấy</a:t>
            </a:r>
          </a:p>
          <a:p>
            <a:pPr marL="0" lvl="0" indent="0" eaLnBrk="1" hangingPunct="1">
              <a:spcBef>
                <a:spcPct val="0"/>
              </a:spcBef>
              <a:buNone/>
            </a:pPr>
            <a:r>
              <a:rPr lang="en-US" altLang="en-US" sz="2800" dirty="0">
                <a:latin typeface="Times New Roman" panose="02020603050405020304" pitchFamily="18" charset="0"/>
                <a:cs typeface="Times New Roman" panose="02020603050405020304" pitchFamily="18" charset="0"/>
              </a:rPr>
              <a:t>+ LLSX thay đổi về trình độ thì QHSX cũng thay đổi theo</a:t>
            </a:r>
            <a:endParaRPr lang="en-US" altLang="en-US" sz="2800" dirty="0">
              <a:latin typeface="Times New Roman" panose="02020603050405020304" pitchFamily="18" charset="0"/>
              <a:ea typeface="Times New Roman" panose="02020603050405020304" pitchFamily="18" charset="0"/>
            </a:endParaRPr>
          </a:p>
        </p:txBody>
      </p:sp>
      <p:sp>
        <p:nvSpPr>
          <p:cNvPr id="8" name="TextBox 7"/>
          <p:cNvSpPr txBox="1">
            <a:spLocks noChangeArrowheads="1"/>
          </p:cNvSpPr>
          <p:nvPr/>
        </p:nvSpPr>
        <p:spPr bwMode="auto">
          <a:xfrm>
            <a:off x="2495500" y="2917445"/>
            <a:ext cx="7374467" cy="583565"/>
          </a:xfrm>
          <a:prstGeom prst="rect">
            <a:avLst/>
          </a:prstGeom>
          <a:noFill/>
          <a:ln w="25400">
            <a:solidFill>
              <a:srgbClr val="002060"/>
            </a:solidFill>
            <a:miter lim="800000"/>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b="1" dirty="0">
                <a:solidFill>
                  <a:srgbClr val="0000FF"/>
                </a:solidFill>
                <a:latin typeface="Times New Roman" panose="02020603050405020304" pitchFamily="18" charset="0"/>
                <a:cs typeface="Times New Roman" panose="02020603050405020304" pitchFamily="18" charset="0"/>
              </a:rPr>
              <a:t>QHSX tác động trở lại LLSX</a:t>
            </a:r>
            <a:endParaRPr lang="en-US" altLang="x-none" b="1" dirty="0">
              <a:solidFill>
                <a:srgbClr val="0000FF"/>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2" name="TextBox 1"/>
          <p:cNvSpPr txBox="1"/>
          <p:nvPr/>
        </p:nvSpPr>
        <p:spPr>
          <a:xfrm>
            <a:off x="285751" y="4149100"/>
            <a:ext cx="11474449" cy="2246769"/>
          </a:xfrm>
          <a:prstGeom prst="rect">
            <a:avLst/>
          </a:prstGeom>
          <a:noFill/>
        </p:spPr>
        <p:txBody>
          <a:bodyPr wrap="square" rtlCol="0">
            <a:spAutoFit/>
          </a:bodyPr>
          <a:lstStyle/>
          <a:p>
            <a:pPr lvl="0"/>
            <a:r>
              <a:rPr lang="en-US" altLang="en-US" sz="2800" dirty="0" smtClean="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rPr>
              <a:t>Q</a:t>
            </a:r>
            <a:r>
              <a:rPr lang="vi-VN" altLang="en-US" sz="2800" dirty="0" smtClean="0">
                <a:latin typeface="Times New Roman" panose="02020603050405020304" pitchFamily="18" charset="0"/>
                <a:cs typeface="Times New Roman" panose="02020603050405020304" pitchFamily="18" charset="0"/>
              </a:rPr>
              <a:t>uan </a:t>
            </a:r>
            <a:r>
              <a:rPr lang="vi-VN" altLang="en-US" sz="2800" dirty="0">
                <a:latin typeface="Times New Roman" panose="02020603050405020304" pitchFamily="18" charset="0"/>
                <a:cs typeface="Times New Roman" panose="02020603050405020304" pitchFamily="18" charset="0"/>
              </a:rPr>
              <a:t>hệ sản xuất phù hợp với trình độ của lực lượng sản xuất thì nó thúc đẩy lực lượng sản xuất phát triển. </a:t>
            </a:r>
            <a:endParaRPr lang="en-US" altLang="en-US" sz="2800" dirty="0" smtClean="0">
              <a:latin typeface="Times New Roman" panose="02020603050405020304" pitchFamily="18" charset="0"/>
              <a:cs typeface="Times New Roman" panose="02020603050405020304" pitchFamily="18" charset="0"/>
            </a:endParaRPr>
          </a:p>
          <a:p>
            <a:pPr lvl="0"/>
            <a:r>
              <a:rPr lang="en-US" altLang="en-US" sz="2800" dirty="0" smtClean="0">
                <a:latin typeface="Times New Roman" panose="02020603050405020304" pitchFamily="18" charset="0"/>
                <a:cs typeface="Times New Roman" panose="02020603050405020304" pitchFamily="18" charset="0"/>
              </a:rPr>
              <a:t>+ </a:t>
            </a:r>
            <a:r>
              <a:rPr lang="vi-VN" altLang="en-US" sz="2800" dirty="0" smtClean="0">
                <a:latin typeface="Times New Roman" panose="02020603050405020304" pitchFamily="18" charset="0"/>
                <a:cs typeface="Times New Roman" panose="02020603050405020304" pitchFamily="18" charset="0"/>
              </a:rPr>
              <a:t>Quan </a:t>
            </a:r>
            <a:r>
              <a:rPr lang="vi-VN" altLang="en-US" sz="2800" dirty="0">
                <a:latin typeface="Times New Roman" panose="02020603050405020304" pitchFamily="18" charset="0"/>
                <a:cs typeface="Times New Roman" panose="02020603050405020304" pitchFamily="18" charset="0"/>
              </a:rPr>
              <a:t>hệ sản xuất </a:t>
            </a:r>
            <a:r>
              <a:rPr lang="vi-VN" altLang="en-US" sz="2800" u="sng" dirty="0">
                <a:latin typeface="Times New Roman" panose="02020603050405020304" pitchFamily="18" charset="0"/>
                <a:cs typeface="Times New Roman" panose="02020603050405020304" pitchFamily="18" charset="0"/>
              </a:rPr>
              <a:t>không phù hợp </a:t>
            </a:r>
            <a:r>
              <a:rPr lang="vi-VN" altLang="en-US" sz="2800" dirty="0">
                <a:latin typeface="Times New Roman" panose="02020603050405020304" pitchFamily="18" charset="0"/>
                <a:cs typeface="Times New Roman" panose="02020603050405020304" pitchFamily="18" charset="0"/>
              </a:rPr>
              <a:t>thì nó kìm hãm, thậm chí phá vỡ lực lượng sản xuất</a:t>
            </a:r>
            <a:endParaRPr lang="en-US" altLang="en-US" sz="2800" dirty="0">
              <a:latin typeface="Times New Roman" panose="02020603050405020304" pitchFamily="18" charset="0"/>
              <a:ea typeface="Times New Roman" panose="02020603050405020304" pitchFamily="18" charset="0"/>
            </a:endParaRPr>
          </a:p>
          <a:p>
            <a:endParaRPr lang="en-US" sz="2800" dirty="0"/>
          </a:p>
        </p:txBody>
      </p:sp>
    </p:spTree>
    <p:extLst>
      <p:ext uri="{BB962C8B-B14F-4D97-AF65-F5344CB8AC3E}">
        <p14:creationId xmlns:p14="http://schemas.microsoft.com/office/powerpoint/2010/main" val="35353659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itle 1"/>
          <p:cNvSpPr>
            <a:spLocks noGrp="1"/>
          </p:cNvSpPr>
          <p:nvPr>
            <p:ph type="title"/>
          </p:nvPr>
        </p:nvSpPr>
        <p:spPr/>
        <p:txBody>
          <a:bodyPr vert="horz" wrap="square" lIns="121920" tIns="60960" rIns="121920" bIns="60960" anchor="ctr"/>
          <a:lstStyle/>
          <a:p>
            <a:r>
              <a:rPr lang="pt-BR" altLang="en-US" i="1" dirty="0" smtClean="0">
                <a:solidFill>
                  <a:srgbClr val="0000FF"/>
                </a:solidFill>
                <a:latin typeface="Times New Roman" panose="02020603050405020304" pitchFamily="18" charset="0"/>
                <a:cs typeface="Times New Roman" panose="02020603050405020304" pitchFamily="18" charset="0"/>
              </a:rPr>
              <a:t>-</a:t>
            </a:r>
            <a:r>
              <a:rPr lang="pt-BR" altLang="en-US" i="1" dirty="0" smtClean="0"/>
              <a:t> </a:t>
            </a:r>
            <a:r>
              <a:rPr lang="pt-BR" altLang="en-US" sz="2800" b="1" i="1" dirty="0" smtClean="0">
                <a:solidFill>
                  <a:srgbClr val="0000FF"/>
                </a:solidFill>
                <a:latin typeface="Times New Roman" panose="02020603050405020304" pitchFamily="18" charset="0"/>
                <a:cs typeface="Times New Roman" panose="02020603050405020304" pitchFamily="18" charset="0"/>
              </a:rPr>
              <a:t>Ý </a:t>
            </a:r>
            <a:r>
              <a:rPr lang="pt-BR" altLang="en-US" sz="2800" b="1" i="1" dirty="0">
                <a:solidFill>
                  <a:srgbClr val="0000FF"/>
                </a:solidFill>
                <a:latin typeface="Times New Roman" panose="02020603050405020304" pitchFamily="18" charset="0"/>
                <a:cs typeface="Times New Roman" panose="02020603050405020304" pitchFamily="18" charset="0"/>
              </a:rPr>
              <a:t>nghĩa của vấn đề</a:t>
            </a:r>
            <a:endParaRPr lang="en-US" altLang="en-US" sz="2800" b="1" dirty="0">
              <a:solidFill>
                <a:srgbClr val="0000FF"/>
              </a:solidFill>
              <a:latin typeface="Times New Roman" panose="02020603050405020304" pitchFamily="18" charset="0"/>
              <a:cs typeface="Times New Roman" panose="02020603050405020304" pitchFamily="18" charset="0"/>
            </a:endParaRPr>
          </a:p>
        </p:txBody>
      </p:sp>
      <p:sp>
        <p:nvSpPr>
          <p:cNvPr id="112643" name="Content Placeholder 2"/>
          <p:cNvSpPr>
            <a:spLocks noGrp="1"/>
          </p:cNvSpPr>
          <p:nvPr>
            <p:ph idx="1"/>
          </p:nvPr>
        </p:nvSpPr>
        <p:spPr/>
        <p:txBody>
          <a:bodyPr vert="horz" wrap="square" lIns="121920" tIns="60960" rIns="121920" bIns="60960" anchor="t"/>
          <a:lstStyle/>
          <a:p>
            <a:pPr algn="just">
              <a:buNone/>
            </a:pPr>
            <a:r>
              <a:rPr lang="pt-BR" altLang="en-US" dirty="0">
                <a:latin typeface="Times New Roman" panose="02020603050405020304" pitchFamily="18" charset="0"/>
                <a:cs typeface="Times New Roman" panose="02020603050405020304" pitchFamily="18" charset="0"/>
              </a:rPr>
              <a:t>  </a:t>
            </a:r>
            <a:r>
              <a:rPr lang="pt-BR" altLang="en-US" dirty="0" smtClean="0">
                <a:latin typeface="Times New Roman" panose="02020603050405020304" pitchFamily="18" charset="0"/>
                <a:cs typeface="Times New Roman" panose="02020603050405020304" pitchFamily="18" charset="0"/>
              </a:rPr>
              <a:t>+ Ở </a:t>
            </a:r>
            <a:r>
              <a:rPr lang="pt-BR" altLang="en-US" dirty="0">
                <a:latin typeface="Times New Roman" panose="02020603050405020304" pitchFamily="18" charset="0"/>
                <a:cs typeface="Times New Roman" panose="02020603050405020304" pitchFamily="18" charset="0"/>
              </a:rPr>
              <a:t>đâu có đối tượng lao động thì ở đó cần có người lao động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công cụ lao động tương ứng với trình độ, kỹ năng của người lao động. </a:t>
            </a:r>
            <a:endParaRPr lang="pt-BR" altLang="en-US" dirty="0" smtClean="0">
              <a:latin typeface="Times New Roman" panose="02020603050405020304" pitchFamily="18" charset="0"/>
              <a:cs typeface="Times New Roman" panose="02020603050405020304" pitchFamily="18" charset="0"/>
            </a:endParaRPr>
          </a:p>
          <a:p>
            <a:pPr algn="just">
              <a:buNone/>
            </a:pPr>
            <a:r>
              <a:rPr lang="pt-BR" altLang="en-US" dirty="0" smtClean="0">
                <a:latin typeface="Times New Roman" panose="02020603050405020304" pitchFamily="18" charset="0"/>
                <a:cs typeface="Times New Roman" panose="02020603050405020304" pitchFamily="18" charset="0"/>
              </a:rPr>
              <a:t>	+ Phải </a:t>
            </a:r>
            <a:r>
              <a:rPr lang="pt-BR" altLang="en-US" dirty="0">
                <a:latin typeface="Times New Roman" panose="02020603050405020304" pitchFamily="18" charset="0"/>
                <a:cs typeface="Times New Roman" panose="02020603050405020304" pitchFamily="18" charset="0"/>
              </a:rPr>
              <a:t>l</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m rõ các quan hệ sở hữu, cách thức tổ chức quản lý quá trình sản xuất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các hình thức phân phối phù hợp mới thúc đẩy lực lượng sản xuất phát triển.</a:t>
            </a:r>
            <a:endParaRPr lang="en-US" altLang="en-US" dirty="0">
              <a:latin typeface="Times New Roman" panose="02020603050405020304" pitchFamily="18" charset="0"/>
              <a:cs typeface="Times New Roman" panose="02020603050405020304" pitchFamily="18" charset="0"/>
            </a:endParaRPr>
          </a:p>
          <a:p>
            <a:pPr algn="just">
              <a:buNone/>
            </a:pPr>
            <a:endParaRPr lang="en-US" alt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001554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p:cNvSpPr>
            <a:spLocks noGrp="1"/>
          </p:cNvSpPr>
          <p:nvPr>
            <p:ph type="title"/>
          </p:nvPr>
        </p:nvSpPr>
        <p:spPr>
          <a:xfrm>
            <a:off x="838200" y="1268700"/>
            <a:ext cx="10515600" cy="936130"/>
          </a:xfrm>
        </p:spPr>
        <p:txBody>
          <a:bodyPr vert="horz" wrap="square" lIns="121920" tIns="60960" rIns="121920" bIns="60960" anchor="ctr">
            <a:normAutofit fontScale="90000"/>
          </a:bodyPr>
          <a:lstStyle/>
          <a:p>
            <a:pPr marL="457200" indent="-457200" algn="l">
              <a:buFont typeface="Wingdings" panose="05000000000000000000" pitchFamily="2" charset="2"/>
              <a:buChar char="v"/>
            </a:pPr>
            <a:r>
              <a:rPr lang="en-US" altLang="en-US" sz="3200" b="1" i="1" dirty="0" smtClean="0">
                <a:solidFill>
                  <a:srgbClr val="0070C0"/>
                </a:solidFill>
                <a:latin typeface="Times New Roman" panose="02020603050405020304" pitchFamily="18" charset="0"/>
                <a:cs typeface="Times New Roman" panose="02020603050405020304" pitchFamily="18" charset="0"/>
              </a:rPr>
              <a:t> </a:t>
            </a:r>
            <a:r>
              <a:rPr lang="vi-VN" altLang="en-US" sz="3200" b="1" i="1" dirty="0">
                <a:solidFill>
                  <a:srgbClr val="0070C0"/>
                </a:solidFill>
                <a:latin typeface="Times New Roman" panose="02020603050405020304" pitchFamily="18" charset="0"/>
                <a:cs typeface="Times New Roman" panose="02020603050405020304" pitchFamily="18" charset="0"/>
              </a:rPr>
              <a:t>Quy luật về mối quan hệ biện chứng giữa cơ sở hạ tầng v</a:t>
            </a:r>
            <a:r>
              <a:rPr lang="vi-VN" altLang="en-US" sz="3200" b="1" i="1" dirty="0">
                <a:solidFill>
                  <a:srgbClr val="0070C0"/>
                </a:solidFill>
                <a:latin typeface="Times New Roman" panose="02020603050405020304" pitchFamily="18" charset="0"/>
                <a:ea typeface="Times New Roman" panose="02020603050405020304" pitchFamily="18" charset="0"/>
              </a:rPr>
              <a:t>à</a:t>
            </a:r>
            <a:r>
              <a:rPr lang="vi-VN" altLang="en-US" sz="3200" b="1" i="1" dirty="0">
                <a:solidFill>
                  <a:srgbClr val="0070C0"/>
                </a:solidFill>
                <a:latin typeface="Times New Roman" panose="02020603050405020304" pitchFamily="18" charset="0"/>
                <a:cs typeface="Times New Roman" panose="02020603050405020304" pitchFamily="18" charset="0"/>
              </a:rPr>
              <a:t> kiến trúc thượng tầng</a:t>
            </a:r>
            <a:r>
              <a:rPr lang="vi-VN" altLang="en-US" b="1" i="1" dirty="0">
                <a:solidFill>
                  <a:srgbClr val="0070C0"/>
                </a:solidFill>
                <a:latin typeface="Times New Roman" panose="02020603050405020304" pitchFamily="18" charset="0"/>
                <a:cs typeface="Times New Roman" panose="02020603050405020304" pitchFamily="18" charset="0"/>
              </a:rPr>
              <a:t/>
            </a:r>
            <a:br>
              <a:rPr lang="vi-VN" altLang="en-US" b="1" i="1" dirty="0">
                <a:solidFill>
                  <a:srgbClr val="0070C0"/>
                </a:solidFill>
                <a:latin typeface="Times New Roman" panose="02020603050405020304" pitchFamily="18" charset="0"/>
                <a:cs typeface="Times New Roman" panose="02020603050405020304" pitchFamily="18" charset="0"/>
              </a:rPr>
            </a:br>
            <a:endParaRPr lang="en-US" altLang="en-US" b="1" i="1" dirty="0">
              <a:solidFill>
                <a:srgbClr val="0070C0"/>
              </a:solidFill>
            </a:endParaRPr>
          </a:p>
        </p:txBody>
      </p:sp>
      <p:sp>
        <p:nvSpPr>
          <p:cNvPr id="113667" name="Content Placeholder 2"/>
          <p:cNvSpPr>
            <a:spLocks noGrp="1"/>
          </p:cNvSpPr>
          <p:nvPr>
            <p:ph idx="1"/>
          </p:nvPr>
        </p:nvSpPr>
        <p:spPr>
          <a:xfrm>
            <a:off x="838200" y="2780909"/>
            <a:ext cx="10515600" cy="3396053"/>
          </a:xfrm>
        </p:spPr>
        <p:txBody>
          <a:bodyPr vert="horz" wrap="square" lIns="121920" tIns="60960" rIns="121920" bIns="60960" anchor="t">
            <a:normAutofit fontScale="85000" lnSpcReduction="10000"/>
          </a:bodyPr>
          <a:lstStyle/>
          <a:p>
            <a:pPr marL="0" indent="0" algn="just">
              <a:buNone/>
            </a:pPr>
            <a:r>
              <a:rPr lang="vi-VN" altLang="en-US" b="1" i="1" u="sng" dirty="0">
                <a:latin typeface="+mj-lt"/>
                <a:cs typeface="Times New Roman" panose="02020603050405020304" pitchFamily="18" charset="0"/>
              </a:rPr>
              <a:t>Cơ sở hạ tầng</a:t>
            </a:r>
            <a:r>
              <a:rPr lang="vi-VN" altLang="en-US" b="1" u="sng" dirty="0">
                <a:latin typeface="+mj-lt"/>
                <a:cs typeface="Times New Roman" panose="02020603050405020304" pitchFamily="18" charset="0"/>
              </a:rPr>
              <a:t> </a:t>
            </a:r>
            <a:r>
              <a:rPr lang="vi-VN" altLang="en-US" dirty="0">
                <a:latin typeface="+mj-lt"/>
                <a:cs typeface="Times New Roman" panose="02020603050405020304" pitchFamily="18" charset="0"/>
              </a:rPr>
              <a:t>l</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 to</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n bộ những quan hệ sản xuất hợp th</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nh cơ cấu kinh tế của một hình thái kinh tế- xã hội nhất định</a:t>
            </a:r>
            <a:r>
              <a:rPr lang="en-US" altLang="en-US" dirty="0" smtClean="0">
                <a:latin typeface="+mj-lt"/>
                <a:cs typeface="Times New Roman" panose="02020603050405020304" pitchFamily="18" charset="0"/>
              </a:rPr>
              <a:t>.</a:t>
            </a:r>
          </a:p>
          <a:p>
            <a:pPr marL="0" indent="0" algn="just">
              <a:buNone/>
            </a:pPr>
            <a:r>
              <a:rPr lang="vi-VN" b="1" i="1" u="sng" dirty="0">
                <a:latin typeface="+mj-lt"/>
                <a:cs typeface="Times New Roman" panose="02020603050405020304" pitchFamily="18" charset="0"/>
              </a:rPr>
              <a:t>Kiến trúc thượng tầng</a:t>
            </a:r>
            <a:r>
              <a:rPr lang="vi-VN" b="1" u="sng" dirty="0">
                <a:latin typeface="+mj-lt"/>
                <a:cs typeface="Times New Roman" panose="02020603050405020304" pitchFamily="18" charset="0"/>
              </a:rPr>
              <a:t> </a:t>
            </a:r>
            <a:r>
              <a:rPr lang="vi-VN" dirty="0">
                <a:latin typeface="+mj-lt"/>
                <a:cs typeface="Times New Roman" panose="02020603050405020304" pitchFamily="18" charset="0"/>
              </a:rPr>
              <a:t>l</a:t>
            </a:r>
            <a:r>
              <a:rPr lang="vi-VN" dirty="0">
                <a:latin typeface="+mj-lt"/>
                <a:ea typeface="Times New Roman" panose="02020603050405020304" pitchFamily="18" charset="0"/>
              </a:rPr>
              <a:t>à</a:t>
            </a:r>
            <a:r>
              <a:rPr lang="vi-VN" dirty="0">
                <a:latin typeface="+mj-lt"/>
                <a:cs typeface="Times New Roman" panose="02020603050405020304" pitchFamily="18" charset="0"/>
              </a:rPr>
              <a:t> to</a:t>
            </a:r>
            <a:r>
              <a:rPr lang="vi-VN" dirty="0">
                <a:latin typeface="+mj-lt"/>
                <a:ea typeface="Times New Roman" panose="02020603050405020304" pitchFamily="18" charset="0"/>
              </a:rPr>
              <a:t>à</a:t>
            </a:r>
            <a:r>
              <a:rPr lang="vi-VN" dirty="0">
                <a:latin typeface="+mj-lt"/>
                <a:cs typeface="Times New Roman" panose="02020603050405020304" pitchFamily="18" charset="0"/>
              </a:rPr>
              <a:t>n bộ những quan điểm tư tưởng chính trị pháp quyền, đạo đức, nghệ thuật, tôn giáo, triết học... v</a:t>
            </a:r>
            <a:r>
              <a:rPr lang="vi-VN" dirty="0">
                <a:latin typeface="+mj-lt"/>
                <a:ea typeface="Times New Roman" panose="02020603050405020304" pitchFamily="18" charset="0"/>
              </a:rPr>
              <a:t>à</a:t>
            </a:r>
            <a:r>
              <a:rPr lang="vi-VN" dirty="0">
                <a:latin typeface="+mj-lt"/>
                <a:cs typeface="Times New Roman" panose="02020603050405020304" pitchFamily="18" charset="0"/>
              </a:rPr>
              <a:t> những thiết chế tương ứng như nh</a:t>
            </a:r>
            <a:r>
              <a:rPr lang="vi-VN" dirty="0">
                <a:latin typeface="+mj-lt"/>
                <a:ea typeface="Times New Roman" panose="02020603050405020304" pitchFamily="18" charset="0"/>
              </a:rPr>
              <a:t>à</a:t>
            </a:r>
            <a:r>
              <a:rPr lang="vi-VN" dirty="0">
                <a:latin typeface="+mj-lt"/>
                <a:cs typeface="Times New Roman" panose="02020603050405020304" pitchFamily="18" charset="0"/>
              </a:rPr>
              <a:t> nước, đảng phái, giáo hội, các tổ chức quần chúng..., được hình th</a:t>
            </a:r>
            <a:r>
              <a:rPr lang="vi-VN" dirty="0">
                <a:latin typeface="+mj-lt"/>
                <a:ea typeface="Times New Roman" panose="02020603050405020304" pitchFamily="18" charset="0"/>
              </a:rPr>
              <a:t>à</a:t>
            </a:r>
            <a:r>
              <a:rPr lang="vi-VN" dirty="0">
                <a:latin typeface="+mj-lt"/>
                <a:cs typeface="Times New Roman" panose="02020603050405020304" pitchFamily="18" charset="0"/>
              </a:rPr>
              <a:t>nh trên cơ sở hạ tầng nhất định v</a:t>
            </a:r>
            <a:r>
              <a:rPr lang="vi-VN" dirty="0">
                <a:latin typeface="+mj-lt"/>
                <a:ea typeface="Times New Roman" panose="02020603050405020304" pitchFamily="18" charset="0"/>
              </a:rPr>
              <a:t>à</a:t>
            </a:r>
            <a:r>
              <a:rPr lang="vi-VN" dirty="0">
                <a:latin typeface="+mj-lt"/>
                <a:cs typeface="Times New Roman" panose="02020603050405020304" pitchFamily="18" charset="0"/>
              </a:rPr>
              <a:t> phản ánh cơ sở hạ tầng đó.</a:t>
            </a:r>
            <a:endParaRPr lang="vi-VN" dirty="0">
              <a:latin typeface="+mj-lt"/>
            </a:endParaRPr>
          </a:p>
          <a:p>
            <a:pPr marL="0" indent="0" algn="just">
              <a:buNone/>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16979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a:xfrm>
            <a:off x="838200" y="365125"/>
            <a:ext cx="10515600" cy="831565"/>
          </a:xfrm>
        </p:spPr>
        <p:txBody>
          <a:bodyPr vert="horz" wrap="square" lIns="121920" tIns="60960" rIns="121920" bIns="60960" anchor="ctr">
            <a:normAutofit/>
          </a:bodyPr>
          <a:lstStyle/>
          <a:p>
            <a:r>
              <a:rPr lang="en-US" altLang="en-US" sz="2800" dirty="0">
                <a:solidFill>
                  <a:srgbClr val="0070C0"/>
                </a:solidFill>
                <a:latin typeface="Times New Roman" panose="02020603050405020304" pitchFamily="18" charset="0"/>
                <a:cs typeface="Times New Roman" panose="02020603050405020304" pitchFamily="18" charset="0"/>
              </a:rPr>
              <a:t>Mối quan hệ biện chứng giữa cơ sở hạ tầng v</a:t>
            </a:r>
            <a:r>
              <a:rPr lang="en-US" altLang="en-US" sz="2800" dirty="0">
                <a:solidFill>
                  <a:srgbClr val="0070C0"/>
                </a:solidFill>
                <a:latin typeface="Times New Roman" panose="02020603050405020304" pitchFamily="18" charset="0"/>
                <a:ea typeface="Times New Roman" panose="02020603050405020304" pitchFamily="18" charset="0"/>
              </a:rPr>
              <a:t>à</a:t>
            </a:r>
            <a:r>
              <a:rPr lang="en-US" altLang="en-US" sz="2800" dirty="0">
                <a:solidFill>
                  <a:srgbClr val="0070C0"/>
                </a:solidFill>
                <a:latin typeface="Times New Roman" panose="02020603050405020304" pitchFamily="18" charset="0"/>
                <a:cs typeface="Times New Roman" panose="02020603050405020304" pitchFamily="18" charset="0"/>
              </a:rPr>
              <a:t> kiến trúc thượng tầng</a:t>
            </a:r>
            <a:endParaRPr lang="en-US" altLang="en-US" sz="2800" dirty="0">
              <a:solidFill>
                <a:srgbClr val="0070C0"/>
              </a:solidFill>
              <a:latin typeface="Times New Roman" panose="02020603050405020304" pitchFamily="18" charset="0"/>
              <a:ea typeface="Times New Roman" panose="02020603050405020304" pitchFamily="18" charset="0"/>
            </a:endParaRPr>
          </a:p>
        </p:txBody>
      </p:sp>
      <p:sp>
        <p:nvSpPr>
          <p:cNvPr id="115715" name="Content Placeholder 2"/>
          <p:cNvSpPr>
            <a:spLocks noGrp="1"/>
          </p:cNvSpPr>
          <p:nvPr>
            <p:ph idx="1"/>
          </p:nvPr>
        </p:nvSpPr>
        <p:spPr>
          <a:xfrm>
            <a:off x="479220" y="1484730"/>
            <a:ext cx="5616780" cy="4392609"/>
          </a:xfrm>
        </p:spPr>
        <p:txBody>
          <a:bodyPr vert="horz" wrap="square" lIns="121920" tIns="60960" rIns="121920" bIns="60960" anchor="t">
            <a:normAutofit fontScale="92500" lnSpcReduction="10000"/>
          </a:bodyPr>
          <a:lstStyle/>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Cơ sở hạ tầng như thế n</a:t>
            </a:r>
            <a:r>
              <a:rPr lang="vi-VN" altLang="en-US" sz="3000" dirty="0">
                <a:latin typeface="Times New Roman" panose="02020603050405020304" pitchFamily="18" charset="0"/>
                <a:ea typeface="Times New Roman" panose="02020603050405020304" pitchFamily="18" charset="0"/>
              </a:rPr>
              <a:t>à</a:t>
            </a:r>
            <a:r>
              <a:rPr lang="vi-VN" altLang="en-US" sz="3000" dirty="0">
                <a:latin typeface="Times New Roman" panose="02020603050405020304" pitchFamily="18" charset="0"/>
                <a:cs typeface="Times New Roman" panose="02020603050405020304" pitchFamily="18" charset="0"/>
              </a:rPr>
              <a:t>o thì kiến trúc thượng tầng xây dựng trên đó phải như thế ấy.</a:t>
            </a:r>
            <a:endParaRPr lang="en-US" altLang="en-US" sz="3000" dirty="0">
              <a:latin typeface="Times New Roman" panose="02020603050405020304" pitchFamily="18" charset="0"/>
              <a:cs typeface="Times New Roman" panose="02020603050405020304" pitchFamily="18" charset="0"/>
            </a:endParaRPr>
          </a:p>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Khi cơ sở hạ tầng biến đổi đòi hỏi kiến trúc thượng tầng cũng phải biến đổi theo.</a:t>
            </a:r>
            <a:endParaRPr lang="en-US" altLang="en-US" sz="3000" dirty="0">
              <a:latin typeface="Times New Roman" panose="02020603050405020304" pitchFamily="18" charset="0"/>
              <a:cs typeface="Times New Roman" panose="02020603050405020304" pitchFamily="18" charset="0"/>
            </a:endParaRPr>
          </a:p>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Khi cơ sở hạ tầng cũ mất đi, cơ sở hạ tầng mới ra đời thì sớm muộn kiến trúc thượng tầng cũ cũng mất đi v</a:t>
            </a:r>
            <a:r>
              <a:rPr lang="vi-VN" altLang="en-US" sz="3000" dirty="0">
                <a:latin typeface="Times New Roman" panose="02020603050405020304" pitchFamily="18" charset="0"/>
                <a:ea typeface="Times New Roman" panose="02020603050405020304" pitchFamily="18" charset="0"/>
              </a:rPr>
              <a:t>à</a:t>
            </a:r>
            <a:r>
              <a:rPr lang="vi-VN" altLang="en-US" sz="3000" dirty="0">
                <a:latin typeface="Times New Roman" panose="02020603050405020304" pitchFamily="18" charset="0"/>
                <a:cs typeface="Times New Roman" panose="02020603050405020304" pitchFamily="18" charset="0"/>
              </a:rPr>
              <a:t> kiến trúc thượng tầng mới ra đời. </a:t>
            </a:r>
            <a:endParaRPr lang="en-US" altLang="en-US" sz="3000" dirty="0">
              <a:latin typeface="Times New Roman" panose="02020603050405020304" pitchFamily="18" charset="0"/>
              <a:cs typeface="Times New Roman" panose="02020603050405020304" pitchFamily="18" charset="0"/>
            </a:endParaRPr>
          </a:p>
          <a:p>
            <a:pPr marL="0" indent="0" algn="just">
              <a:buNone/>
            </a:pPr>
            <a:endParaRPr lang="en-US" altLang="en-US" dirty="0"/>
          </a:p>
        </p:txBody>
      </p:sp>
      <p:pic>
        <p:nvPicPr>
          <p:cNvPr id="13314" name="Picture 2" descr="img.loigiaihay.com/picture/article/2014/0806/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20" y="3933070"/>
            <a:ext cx="3960550" cy="273638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Hình ảnh người nông dân trong xã hội phong kiến xư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318" name="Picture 6" descr="Suy nghĩ vụn cuối năm | Tiếng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0500" y="1040598"/>
            <a:ext cx="3801344" cy="2863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34941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1" name="WordArt 36"/>
          <p:cNvSpPr>
            <a:spLocks noTextEdit="1"/>
          </p:cNvSpPr>
          <p:nvPr/>
        </p:nvSpPr>
        <p:spPr>
          <a:xfrm>
            <a:off x="334433" y="7234767"/>
            <a:ext cx="11425767" cy="575733"/>
          </a:xfrm>
          <a:prstGeom prst="rect">
            <a:avLst/>
          </a:prstGeom>
        </p:spPr>
        <p:txBody>
          <a:bodyPr wrap="none" fromWordArt="1">
            <a:prstTxWarp prst="textPlain">
              <a:avLst>
                <a:gd name="adj" fmla="val 50000"/>
              </a:avLst>
            </a:prstTxWarp>
            <a:normAutofit fontScale="37500" lnSpcReduction="20000"/>
          </a:bodyPr>
          <a:lstStyle/>
          <a:p>
            <a:pPr algn="ctr"/>
            <a:r>
              <a:rPr lang="en-US" sz="4800" b="1">
                <a:solidFill>
                  <a:srgbClr val="FF0000"/>
                </a:solidFill>
                <a:latin typeface="Times New Roman" panose="02020603050405020304" pitchFamily="18" charset="0"/>
                <a:ea typeface="Times New Roman" panose="02020603050405020304" pitchFamily="18" charset="0"/>
              </a:rPr>
              <a:t>CÁC NHÂN TỐ CỦA KTTT THƯỜNG XUYÊN TÁC ĐỘNG TRỞ LẠI CSHT</a:t>
            </a:r>
          </a:p>
          <a:p>
            <a:pPr algn="ctr"/>
            <a:r>
              <a:rPr lang="en-US" sz="4800" b="1">
                <a:solidFill>
                  <a:srgbClr val="FF0000"/>
                </a:solidFill>
                <a:latin typeface="Times New Roman" panose="02020603050405020304" pitchFamily="18" charset="0"/>
                <a:ea typeface="Times New Roman" panose="02020603050405020304" pitchFamily="18" charset="0"/>
              </a:rPr>
              <a:t> BẰNG NHIỀU PHƯƠNG THỨC, ĐẶC BIỆT  QUAN TRỌNG LÀ NHÂN TỐ NHÀ NƯỚC</a:t>
            </a:r>
          </a:p>
        </p:txBody>
      </p:sp>
      <p:sp>
        <p:nvSpPr>
          <p:cNvPr id="116751" name="Rectangle 20"/>
          <p:cNvSpPr/>
          <p:nvPr/>
        </p:nvSpPr>
        <p:spPr>
          <a:xfrm>
            <a:off x="130704" y="-1126807"/>
            <a:ext cx="10537825" cy="66611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360680" algn="just" defTabSz="0">
              <a:spcBef>
                <a:spcPct val="0"/>
              </a:spcBef>
              <a:tabLst>
                <a:tab pos="180975" algn="l"/>
              </a:tabLst>
            </a:pPr>
            <a:r>
              <a:rPr lang="vi-VN" altLang="en-US" sz="3735" i="1" dirty="0">
                <a:latin typeface="Times New Roman" panose="02020603050405020304" pitchFamily="18" charset="0"/>
                <a:cs typeface="Times New Roman" panose="02020603050405020304" pitchFamily="18" charset="0"/>
              </a:rPr>
              <a:t>Kiến trúc thượng tầng tác động trở lại cơ sở hạ tầng</a:t>
            </a:r>
            <a:endParaRPr lang="vi-VN" altLang="en-US" sz="3735" dirty="0">
              <a:latin typeface="Times New Roman" panose="02020603050405020304" pitchFamily="18" charset="0"/>
              <a:ea typeface="Times New Roman" panose="02020603050405020304" pitchFamily="18" charset="0"/>
            </a:endParaRPr>
          </a:p>
        </p:txBody>
      </p:sp>
      <p:sp>
        <p:nvSpPr>
          <p:cNvPr id="5" name="Content Placeholder 4"/>
          <p:cNvSpPr>
            <a:spLocks noGrp="1"/>
          </p:cNvSpPr>
          <p:nvPr>
            <p:ph idx="1"/>
          </p:nvPr>
        </p:nvSpPr>
        <p:spPr>
          <a:xfrm>
            <a:off x="838200" y="1412720"/>
            <a:ext cx="10370510" cy="4764243"/>
          </a:xfrm>
        </p:spPr>
        <p:txBody>
          <a:bodyPr/>
          <a:lstStyle/>
          <a:p>
            <a:pPr marL="0" lvl="0" indent="360680" algn="just" defTabSz="0">
              <a:spcBef>
                <a:spcPct val="0"/>
              </a:spcBef>
              <a:buNone/>
              <a:tabLst>
                <a:tab pos="180975" algn="l"/>
              </a:tabLst>
            </a:pPr>
            <a:r>
              <a:rPr lang="en-US" altLang="en-US" dirty="0" smtClean="0">
                <a:latin typeface="Times New Roman" panose="02020603050405020304" pitchFamily="18" charset="0"/>
                <a:cs typeface="Times New Roman" panose="02020603050405020304" pitchFamily="18" charset="0"/>
              </a:rPr>
              <a:t>+  </a:t>
            </a:r>
            <a:r>
              <a:rPr lang="vi-VN" altLang="en-US" dirty="0">
                <a:latin typeface="Times New Roman" panose="02020603050405020304" pitchFamily="18" charset="0"/>
                <a:cs typeface="Times New Roman" panose="02020603050405020304" pitchFamily="18" charset="0"/>
              </a:rPr>
              <a:t>Kiến trúc thượng tầng bảo vệ cơ sở hạ tầng đã sinh ra nó. </a:t>
            </a:r>
            <a:endParaRPr lang="en-US" altLang="en-US" dirty="0">
              <a:latin typeface="Times New Roman" panose="02020603050405020304" pitchFamily="18" charset="0"/>
              <a:cs typeface="Times New Roman" panose="02020603050405020304" pitchFamily="18" charset="0"/>
            </a:endParaRPr>
          </a:p>
          <a:p>
            <a:pPr marL="0" lvl="0" indent="0" algn="just" defTabSz="0">
              <a:spcBef>
                <a:spcPct val="0"/>
              </a:spcBef>
              <a:buNone/>
              <a:tabLst>
                <a:tab pos="180975" algn="l"/>
              </a:tabLst>
            </a:pPr>
            <a:r>
              <a:rPr lang="en-US" altLang="en-US" dirty="0" smtClean="0">
                <a:latin typeface="Times New Roman" panose="02020603050405020304" pitchFamily="18" charset="0"/>
                <a:cs typeface="Times New Roman" panose="02020603050405020304" pitchFamily="18" charset="0"/>
              </a:rPr>
              <a:t>    + </a:t>
            </a:r>
            <a:r>
              <a:rPr lang="en-US" altLang="en-US" dirty="0" err="1" smtClean="0">
                <a:latin typeface="Times New Roman" panose="02020603050405020304" pitchFamily="18" charset="0"/>
                <a:cs typeface="Times New Roman" panose="02020603050405020304" pitchFamily="18" charset="0"/>
              </a:rPr>
              <a:t>Nếu</a:t>
            </a:r>
            <a:r>
              <a:rPr lang="en-US" altLang="en-US" dirty="0" smtClean="0">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k</a:t>
            </a:r>
            <a:r>
              <a:rPr lang="vi-VN" altLang="en-US" dirty="0">
                <a:latin typeface="Times New Roman" panose="02020603050405020304" pitchFamily="18" charset="0"/>
                <a:cs typeface="Times New Roman" panose="02020603050405020304" pitchFamily="18" charset="0"/>
              </a:rPr>
              <a:t>iến trúc thượng tầng tiên tiến thì nó tác động thúc đẩy cơ sở hạ tầng phát triển.</a:t>
            </a:r>
            <a:r>
              <a:rPr lang="en-US" altLang="en-US" dirty="0">
                <a:latin typeface="Times New Roman" panose="02020603050405020304" pitchFamily="18" charset="0"/>
                <a:cs typeface="Times New Roman" panose="02020603050405020304" pitchFamily="18" charset="0"/>
              </a:rPr>
              <a:t> </a:t>
            </a:r>
          </a:p>
          <a:p>
            <a:pPr marL="0" lvl="0" indent="0" algn="just" defTabSz="0">
              <a:spcBef>
                <a:spcPct val="0"/>
              </a:spcBef>
              <a:buNone/>
              <a:tabLst>
                <a:tab pos="180975" algn="l"/>
              </a:tabLst>
            </a:pPr>
            <a:r>
              <a:rPr lang="en-US" altLang="en-US" dirty="0" smtClean="0">
                <a:latin typeface="Times New Roman" panose="02020603050405020304" pitchFamily="18" charset="0"/>
                <a:cs typeface="Times New Roman" panose="02020603050405020304" pitchFamily="18" charset="0"/>
              </a:rPr>
              <a:t>    + N</a:t>
            </a:r>
            <a:r>
              <a:rPr lang="vi-VN" altLang="en-US" dirty="0">
                <a:latin typeface="Times New Roman" panose="02020603050405020304" pitchFamily="18" charset="0"/>
                <a:cs typeface="Times New Roman" panose="02020603050405020304" pitchFamily="18" charset="0"/>
              </a:rPr>
              <a:t>ếu kiến trúc hạ tầng bảo thủ, lạc hậu sẽ tác động kìm hãm sự phát triển cơ sở hạ tầng. Nhưng sự kìm hãm đó chỉ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nhất thời, sớm muộn cũng tất yếu thay thế bằng kiến trúc thượng tầng mới.</a:t>
            </a:r>
            <a:endParaRPr lang="vi-VN" altLang="en-US" dirty="0">
              <a:latin typeface="Times New Roman" panose="02020603050405020304" pitchFamily="18" charset="0"/>
              <a:ea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023192"/>
      </p:ext>
    </p:extLst>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ChangeArrowheads="1"/>
          </p:cNvSpPr>
          <p:nvPr/>
        </p:nvSpPr>
        <p:spPr bwMode="auto">
          <a:xfrm>
            <a:off x="381000" y="1312087"/>
            <a:ext cx="10858500" cy="3150093"/>
          </a:xfrm>
          <a:prstGeom prst="rect">
            <a:avLst/>
          </a:prstGeom>
          <a:noFill/>
          <a:ln w="9525">
            <a:noFill/>
            <a:miter lim="800000"/>
          </a:ln>
          <a:effectLst>
            <a:prstShdw prst="shdw17" dist="17961" dir="2700000">
              <a:schemeClr val="accent1">
                <a:gamma/>
                <a:shade val="60000"/>
                <a:invGamma/>
              </a:schemeClr>
            </a:prstShdw>
          </a:effectLst>
        </p:spPr>
        <p:txBody>
          <a:bodyPr anchor="ctr">
            <a:spAutoFit/>
          </a:bodyPr>
          <a:lstStyle/>
          <a:p>
            <a:pPr indent="457200" algn="ctr" defTabSz="0">
              <a:tabLst>
                <a:tab pos="5257800" algn="l"/>
              </a:tabLst>
            </a:pPr>
            <a:r>
              <a:rPr lang="pt-BR" altLang="x-none" sz="2800" b="1" i="1" dirty="0">
                <a:solidFill>
                  <a:srgbClr val="0000FF"/>
                </a:solidFill>
                <a:latin typeface="Times New Roman" panose="02020603050405020304" pitchFamily="18" charset="0"/>
                <a:cs typeface="Times New Roman" panose="02020603050405020304" pitchFamily="18" charset="0"/>
              </a:rPr>
              <a:t>Ý nghĩa của vấn đề:</a:t>
            </a:r>
          </a:p>
          <a:p>
            <a:pPr indent="457200" algn="ctr" defTabSz="0">
              <a:tabLst>
                <a:tab pos="5257800" algn="l"/>
              </a:tabLst>
            </a:pPr>
            <a:endParaRPr lang="pt-BR" altLang="x-none" sz="3735" i="1" dirty="0">
              <a:latin typeface="Times New Roman" panose="02020603050405020304" pitchFamily="18" charset="0"/>
              <a:cs typeface="Times New Roman" panose="02020603050405020304" pitchFamily="18" charset="0"/>
            </a:endParaRPr>
          </a:p>
          <a:p>
            <a:pPr indent="457200" algn="just" defTabSz="0">
              <a:tabLst>
                <a:tab pos="5257800" algn="l"/>
              </a:tabLst>
            </a:pPr>
            <a:r>
              <a:rPr lang="pt-BR" altLang="x-none" sz="3735" dirty="0">
                <a:latin typeface="Times New Roman" panose="02020603050405020304" pitchFamily="18" charset="0"/>
                <a:cs typeface="Times New Roman" panose="02020603050405020304" pitchFamily="18" charset="0"/>
              </a:rPr>
              <a:t> </a:t>
            </a:r>
            <a:r>
              <a:rPr lang="pt-BR" altLang="x-none" sz="3200" dirty="0">
                <a:latin typeface="Times New Roman" panose="02020603050405020304" pitchFamily="18" charset="0"/>
                <a:cs typeface="Times New Roman" panose="02020603050405020304" pitchFamily="18" charset="0"/>
              </a:rPr>
              <a:t>Kinh tế quyết định chính trị, muốn hiểu các hiện tượng, quá trình xã hội phải xem xét cơ sở kinh tế nảy sinh các hiện tượng xã hội đó. Nhưng chính trị l</a:t>
            </a:r>
            <a:r>
              <a:rPr lang="pt-BR" altLang="x-none" sz="3200" dirty="0">
                <a:latin typeface="Times New Roman" panose="02020603050405020304" pitchFamily="18" charset="0"/>
                <a:ea typeface="Times New Roman" panose="02020603050405020304" pitchFamily="18" charset="0"/>
                <a:cs typeface="Times New Roman" panose="02020603050405020304" pitchFamily="18" charset="0"/>
              </a:rPr>
              <a:t>à</a:t>
            </a:r>
            <a:r>
              <a:rPr lang="pt-BR" altLang="x-none" sz="3200" dirty="0">
                <a:latin typeface="Times New Roman" panose="02020603050405020304" pitchFamily="18" charset="0"/>
                <a:cs typeface="Times New Roman" panose="02020603050405020304" pitchFamily="18" charset="0"/>
              </a:rPr>
              <a:t> biểu hiện tập trung của kinh tế, có khả năng thúc đẩy, phát triển kinh tế. </a:t>
            </a:r>
          </a:p>
        </p:txBody>
      </p:sp>
    </p:spTree>
    <p:extLst>
      <p:ext uri="{BB962C8B-B14F-4D97-AF65-F5344CB8AC3E}">
        <p14:creationId xmlns:p14="http://schemas.microsoft.com/office/powerpoint/2010/main" val="15706664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và</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thặng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dư</a:t>
            </a:r>
            <a:endParaRPr lang="en-US" sz="2400" b="1" i="1" kern="0"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5951538" y="2708275"/>
            <a:ext cx="5832475" cy="172878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lgn="l">
              <a:defRPr/>
            </a:pPr>
            <a:r>
              <a:rPr lang="en-US" sz="2400" i="1" kern="0" dirty="0" smtClean="0">
                <a:latin typeface="Times New Roman" panose="02020603050405020304" pitchFamily="18" charset="0"/>
                <a:cs typeface="Times New Roman" panose="02020603050405020304" pitchFamily="18" charset="0"/>
              </a:rPr>
              <a:t>- </a:t>
            </a:r>
            <a:r>
              <a:rPr lang="en-US" sz="2400" i="1" kern="0" dirty="0" err="1" smtClean="0">
                <a:latin typeface="Times New Roman" panose="02020603050405020304" pitchFamily="18" charset="0"/>
                <a:cs typeface="Times New Roman" panose="02020603050405020304" pitchFamily="18" charset="0"/>
              </a:rPr>
              <a:t>Khái</a:t>
            </a:r>
            <a:r>
              <a:rPr lang="en-US" sz="2400" i="1" kern="0" dirty="0" smtClean="0">
                <a:latin typeface="Times New Roman" panose="02020603050405020304" pitchFamily="18" charset="0"/>
                <a:cs typeface="Times New Roman" panose="02020603050405020304" pitchFamily="18" charset="0"/>
              </a:rPr>
              <a:t> </a:t>
            </a:r>
            <a:r>
              <a:rPr lang="en-US" sz="2400" i="1" kern="0" dirty="0" err="1" smtClean="0">
                <a:latin typeface="Times New Roman" panose="02020603050405020304" pitchFamily="18" charset="0"/>
                <a:cs typeface="Times New Roman" panose="02020603050405020304" pitchFamily="18" charset="0"/>
              </a:rPr>
              <a:t>niệm</a:t>
            </a:r>
            <a:r>
              <a:rPr lang="en-US" sz="2400" i="1" kern="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rPr>
              <a:t>Hàng</a:t>
            </a:r>
            <a:r>
              <a:rPr lang="en-US" altLang="vi-VN" sz="2400" dirty="0" smtClean="0">
                <a:latin typeface="Times New Roman" panose="02020603050405020304" pitchFamily="18" charset="0"/>
              </a:rPr>
              <a:t> </a:t>
            </a:r>
            <a:r>
              <a:rPr lang="en-US" altLang="vi-VN" sz="2400" dirty="0" err="1" smtClean="0">
                <a:latin typeface="Times New Roman" panose="02020603050405020304" pitchFamily="18" charset="0"/>
              </a:rPr>
              <a:t>hóa</a:t>
            </a:r>
            <a:r>
              <a:rPr lang="en-US" altLang="vi-VN" sz="2400" dirty="0" smtClean="0">
                <a:latin typeface="Times New Roman" panose="02020603050405020304" pitchFamily="18" charset="0"/>
              </a:rPr>
              <a:t> </a:t>
            </a:r>
            <a:r>
              <a:rPr lang="en-US" altLang="vi-VN" sz="2400" dirty="0" err="1" smtClean="0">
                <a:latin typeface="Times New Roman" panose="02020603050405020304" pitchFamily="18" charset="0"/>
              </a:rPr>
              <a:t>là</a:t>
            </a:r>
            <a:r>
              <a:rPr lang="en-US" altLang="vi-VN" sz="2400" dirty="0" smtClean="0">
                <a:latin typeface="Times New Roman" panose="02020603050405020304" pitchFamily="18" charset="0"/>
              </a:rPr>
              <a:t> </a:t>
            </a:r>
            <a:r>
              <a:rPr lang="en-US" altLang="vi-VN" sz="2400" u="sng" dirty="0" err="1" smtClean="0">
                <a:latin typeface="Times New Roman" panose="02020603050405020304" pitchFamily="18" charset="0"/>
              </a:rPr>
              <a:t>sản</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phẩm</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của</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lao</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động</a:t>
            </a:r>
            <a:r>
              <a:rPr lang="en-US" altLang="vi-VN" sz="2400" dirty="0" smtClean="0">
                <a:latin typeface="Times New Roman" panose="02020603050405020304" pitchFamily="18" charset="0"/>
              </a:rPr>
              <a:t>, </a:t>
            </a:r>
            <a:r>
              <a:rPr lang="en-US" altLang="vi-VN" sz="2400" u="sng" dirty="0" err="1" smtClean="0">
                <a:latin typeface="Times New Roman" panose="02020603050405020304" pitchFamily="18" charset="0"/>
              </a:rPr>
              <a:t>thỏa</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mãn</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nhu</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cầu</a:t>
            </a:r>
            <a:r>
              <a:rPr lang="en-US" altLang="vi-VN" sz="2400" u="sng" dirty="0" smtClean="0">
                <a:latin typeface="Times New Roman" panose="02020603050405020304" pitchFamily="18" charset="0"/>
              </a:rPr>
              <a:t> </a:t>
            </a:r>
            <a:r>
              <a:rPr lang="en-US" altLang="vi-VN" sz="2400" dirty="0" err="1" smtClean="0">
                <a:latin typeface="Times New Roman" panose="02020603050405020304" pitchFamily="18" charset="0"/>
              </a:rPr>
              <a:t>nào</a:t>
            </a:r>
            <a:r>
              <a:rPr lang="en-US" altLang="vi-VN" sz="2400" dirty="0" smtClean="0">
                <a:latin typeface="Times New Roman" panose="02020603050405020304" pitchFamily="18" charset="0"/>
              </a:rPr>
              <a:t> </a:t>
            </a:r>
            <a:r>
              <a:rPr lang="en-US" altLang="vi-VN" sz="2400" dirty="0" err="1" smtClean="0">
                <a:latin typeface="Times New Roman" panose="02020603050405020304" pitchFamily="18" charset="0"/>
              </a:rPr>
              <a:t>đó</a:t>
            </a:r>
            <a:r>
              <a:rPr lang="en-US" altLang="vi-VN" sz="2400" dirty="0" smtClean="0">
                <a:latin typeface="Times New Roman" panose="02020603050405020304" pitchFamily="18" charset="0"/>
              </a:rPr>
              <a:t> </a:t>
            </a:r>
            <a:r>
              <a:rPr lang="en-US" altLang="vi-VN" sz="2400" dirty="0" err="1" smtClean="0">
                <a:latin typeface="Times New Roman" panose="02020603050405020304" pitchFamily="18" charset="0"/>
              </a:rPr>
              <a:t>của</a:t>
            </a:r>
            <a:r>
              <a:rPr lang="en-US" altLang="vi-VN" sz="2400" dirty="0" smtClean="0">
                <a:latin typeface="Times New Roman" panose="02020603050405020304" pitchFamily="18" charset="0"/>
              </a:rPr>
              <a:t> con </a:t>
            </a:r>
            <a:r>
              <a:rPr lang="en-US" altLang="vi-VN" sz="2400" dirty="0" err="1" smtClean="0">
                <a:latin typeface="Times New Roman" panose="02020603050405020304" pitchFamily="18" charset="0"/>
              </a:rPr>
              <a:t>người</a:t>
            </a:r>
            <a:r>
              <a:rPr lang="en-US" altLang="vi-VN" sz="2400" dirty="0" smtClean="0">
                <a:latin typeface="Times New Roman" panose="02020603050405020304" pitchFamily="18" charset="0"/>
              </a:rPr>
              <a:t>, </a:t>
            </a:r>
            <a:r>
              <a:rPr lang="en-US" altLang="vi-VN" sz="2400" dirty="0" err="1" smtClean="0">
                <a:latin typeface="Times New Roman" panose="02020603050405020304" pitchFamily="18" charset="0"/>
              </a:rPr>
              <a:t>thông</a:t>
            </a:r>
            <a:r>
              <a:rPr lang="en-US" altLang="vi-VN" sz="2400" dirty="0" smtClean="0">
                <a:latin typeface="Times New Roman" panose="02020603050405020304" pitchFamily="18" charset="0"/>
              </a:rPr>
              <a:t> qua </a:t>
            </a:r>
            <a:r>
              <a:rPr lang="en-US" altLang="vi-VN" sz="2400" u="sng" dirty="0" err="1" smtClean="0">
                <a:latin typeface="Times New Roman" panose="02020603050405020304" pitchFamily="18" charset="0"/>
              </a:rPr>
              <a:t>trao</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đổi</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mua</a:t>
            </a:r>
            <a:r>
              <a:rPr lang="en-US" altLang="vi-VN" sz="2400" u="sng" dirty="0" smtClean="0">
                <a:latin typeface="Times New Roman" panose="02020603050405020304" pitchFamily="18" charset="0"/>
              </a:rPr>
              <a:t> – </a:t>
            </a:r>
            <a:r>
              <a:rPr lang="en-US" altLang="vi-VN" sz="2400" u="sng" dirty="0" err="1" smtClean="0">
                <a:latin typeface="Times New Roman" panose="02020603050405020304" pitchFamily="18" charset="0"/>
              </a:rPr>
              <a:t>bán</a:t>
            </a:r>
            <a:r>
              <a:rPr lang="en-US" altLang="vi-VN" sz="2400" dirty="0" smtClean="0">
                <a:latin typeface="Times New Roman" panose="02020603050405020304" pitchFamily="18" charset="0"/>
              </a:rPr>
              <a:t>.</a:t>
            </a:r>
            <a:endParaRPr lang="en-US" altLang="vi-VN" sz="2400" dirty="0" smtClean="0">
              <a:solidFill>
                <a:srgbClr val="660033"/>
              </a:solidFill>
              <a:latin typeface="Times New Roman" panose="02020603050405020304" pitchFamily="18" charset="0"/>
            </a:endParaRPr>
          </a:p>
          <a:p>
            <a:pPr algn="l">
              <a:defRPr/>
            </a:pPr>
            <a:endParaRPr lang="en-US" altLang="en-US" sz="2400" u="sng" kern="0" dirty="0">
              <a:latin typeface="Times New Roman" panose="02020603050405020304" pitchFamily="18" charset="0"/>
              <a:cs typeface="Times New Roman" panose="02020603050405020304" pitchFamily="18" charset="0"/>
            </a:endParaRPr>
          </a:p>
        </p:txBody>
      </p:sp>
      <p:pic>
        <p:nvPicPr>
          <p:cNvPr id="162818" name="Picture 2" descr="Tấp nập chợ hoa ngày cận Tế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963" y="2700338"/>
            <a:ext cx="5400675"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807724"/>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par>
                                <p:cTn id="13" presetID="16" presetClass="entr" presetSubtype="21" fill="hold" nodeType="withEffect">
                                  <p:stCondLst>
                                    <p:cond delay="0"/>
                                  </p:stCondLst>
                                  <p:childTnLst>
                                    <p:set>
                                      <p:cBhvr>
                                        <p:cTn id="14" dur="1" fill="hold">
                                          <p:stCondLst>
                                            <p:cond delay="0"/>
                                          </p:stCondLst>
                                        </p:cTn>
                                        <p:tgtEl>
                                          <p:spTgt spid="162818"/>
                                        </p:tgtEl>
                                        <p:attrNameLst>
                                          <p:attrName>style.visibility</p:attrName>
                                        </p:attrNameLst>
                                      </p:cBhvr>
                                      <p:to>
                                        <p:strVal val="visible"/>
                                      </p:to>
                                    </p:set>
                                    <p:animEffect transition="in" filter="barn(inVertical)">
                                      <p:cBhvr>
                                        <p:cTn id="15" dur="500"/>
                                        <p:tgtEl>
                                          <p:spTgt spid="162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sp>
        <p:nvSpPr>
          <p:cNvPr id="30723"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479425" y="2708275"/>
            <a:ext cx="6048375" cy="172878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342900" indent="-342900" algn="l">
              <a:buFontTx/>
              <a:buChar char="-"/>
              <a:defRPr/>
            </a:pPr>
            <a:r>
              <a:rPr lang="en-US" sz="2400" dirty="0" smtClean="0">
                <a:latin typeface="Times New Roman" panose="02020603050405020304" pitchFamily="18" charset="0"/>
                <a:cs typeface="Times New Roman" panose="02020603050405020304" pitchFamily="18" charset="0"/>
              </a:rPr>
              <a:t>Hai </a:t>
            </a:r>
            <a:r>
              <a:rPr lang="en-US" sz="2400" dirty="0" err="1">
                <a:latin typeface="Times New Roman" panose="02020603050405020304" pitchFamily="18" charset="0"/>
                <a:cs typeface="Times New Roman" panose="02020603050405020304" pitchFamily="18" charset="0"/>
              </a:rPr>
              <a:t>thuộc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endParaRPr lang="en-US" sz="2400" dirty="0" smtClean="0">
              <a:latin typeface="Times New Roman" panose="02020603050405020304" pitchFamily="18" charset="0"/>
              <a:cs typeface="Times New Roman" panose="02020603050405020304" pitchFamily="18" charset="0"/>
            </a:endParaRPr>
          </a:p>
          <a:p>
            <a:pPr algn="l">
              <a:defRPr/>
            </a:pPr>
            <a:r>
              <a:rPr lang="en-US" altLang="en-US" sz="2400" kern="0" dirty="0" smtClean="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Giá</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trị</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sử</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của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hàng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vật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thoả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endParaRPr lang="en-US" altLang="en-US" sz="2400" kern="0" dirty="0">
              <a:latin typeface="Times New Roman" panose="02020603050405020304" pitchFamily="18" charset="0"/>
              <a:cs typeface="Times New Roman" panose="02020603050405020304" pitchFamily="18" charset="0"/>
            </a:endParaRPr>
          </a:p>
        </p:txBody>
      </p:sp>
      <p:pic>
        <p:nvPicPr>
          <p:cNvPr id="168962" name="Picture 2" descr="Giá lúa tiếp tục nhích lên và dự báo tăng tiế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2263" y="1628775"/>
            <a:ext cx="5329237"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4955706"/>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22" presetClass="entr" presetSubtype="4" fill="hold" nodeType="withEffect">
                                  <p:stCondLst>
                                    <p:cond delay="0"/>
                                  </p:stCondLst>
                                  <p:childTnLst>
                                    <p:set>
                                      <p:cBhvr>
                                        <p:cTn id="9" dur="1" fill="hold">
                                          <p:stCondLst>
                                            <p:cond delay="0"/>
                                          </p:stCondLst>
                                        </p:cTn>
                                        <p:tgtEl>
                                          <p:spTgt spid="168962"/>
                                        </p:tgtEl>
                                        <p:attrNameLst>
                                          <p:attrName>style.visibility</p:attrName>
                                        </p:attrNameLst>
                                      </p:cBhvr>
                                      <p:to>
                                        <p:strVal val="visible"/>
                                      </p:to>
                                    </p:set>
                                    <p:animEffect transition="in" filter="wipe(down)">
                                      <p:cBhvr>
                                        <p:cTn id="10" dur="500"/>
                                        <p:tgtEl>
                                          <p:spTgt spid="168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pic>
        <p:nvPicPr>
          <p:cNvPr id="31747" name="Picture 4" descr="Nền kinh tế trao đổi hiện vật là gì? Những hạn chế của nền kinh tế trao đổi  hiện vậ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800" y="1557338"/>
            <a:ext cx="54737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Title 1"/>
          <p:cNvSpPr>
            <a:spLocks noGrp="1"/>
          </p:cNvSpPr>
          <p:nvPr>
            <p:ph type="title"/>
          </p:nvPr>
        </p:nvSpPr>
        <p:spPr>
          <a:xfrm>
            <a:off x="982663" y="1844675"/>
            <a:ext cx="4968875" cy="936625"/>
          </a:xfrm>
          <a:ln w="28575">
            <a:solidFill>
              <a:schemeClr val="tx1"/>
            </a:solidFill>
            <a:miter lim="800000"/>
            <a:headEnd/>
            <a:tailEnd/>
          </a:ln>
        </p:spPr>
        <p:txBody>
          <a:bodyPr/>
          <a:lstStyle/>
          <a:p>
            <a:r>
              <a:rPr lang="en-US" altLang="en-US" sz="2400" b="1" smtClean="0">
                <a:latin typeface="Times New Roman" panose="02020603050405020304" pitchFamily="18" charset="0"/>
                <a:cs typeface="Times New Roman" panose="02020603050405020304" pitchFamily="18" charset="0"/>
              </a:rPr>
              <a:t>Hàng hóa (A) = Hàng hoá (B)</a:t>
            </a:r>
            <a:endParaRPr lang="en-US" altLang="en-US" sz="2400" smtClean="0">
              <a:latin typeface="Times New Roman" panose="02020603050405020304" pitchFamily="18" charset="0"/>
              <a:cs typeface="Times New Roman" panose="02020603050405020304" pitchFamily="18" charset="0"/>
            </a:endParaRPr>
          </a:p>
        </p:txBody>
      </p:sp>
      <p:sp>
        <p:nvSpPr>
          <p:cNvPr id="5" name="Title 1"/>
          <p:cNvSpPr txBox="1">
            <a:spLocks/>
          </p:cNvSpPr>
          <p:nvPr/>
        </p:nvSpPr>
        <p:spPr bwMode="auto">
          <a:xfrm>
            <a:off x="1055688" y="2997200"/>
            <a:ext cx="4968875" cy="9366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defRPr/>
            </a:pPr>
            <a:r>
              <a:rPr lang="en-US" altLang="en-US" sz="2400" b="1" kern="0" dirty="0" err="1" smtClean="0">
                <a:latin typeface="Times New Roman" panose="02020603050405020304" pitchFamily="18" charset="0"/>
                <a:cs typeface="Times New Roman" panose="02020603050405020304" pitchFamily="18" charset="0"/>
              </a:rPr>
              <a:t>Cơ</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sở</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chung</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Hao</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phí</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lao</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động</a:t>
            </a:r>
            <a:endParaRPr lang="en-US" altLang="en-US" sz="2400" kern="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6108676"/>
      </p:ext>
    </p:extLst>
  </p:cSld>
  <p:clrMapOvr>
    <a:masterClrMapping/>
  </p:clrMapOvr>
  <p:transition spd="slow">
    <p:dissolv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sp>
        <p:nvSpPr>
          <p:cNvPr id="32771"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479425" y="2708275"/>
            <a:ext cx="5832475" cy="172878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342900" indent="-342900" algn="l">
              <a:buFontTx/>
              <a:buChar char="-"/>
              <a:defRPr/>
            </a:pPr>
            <a:r>
              <a:rPr lang="en-US" sz="2400" dirty="0" smtClean="0">
                <a:latin typeface="Times New Roman" panose="02020603050405020304" pitchFamily="18" charset="0"/>
                <a:cs typeface="Times New Roman" panose="02020603050405020304" pitchFamily="18" charset="0"/>
              </a:rPr>
              <a:t>Hai </a:t>
            </a:r>
            <a:r>
              <a:rPr lang="en-US" sz="2400" dirty="0" err="1">
                <a:latin typeface="Times New Roman" panose="02020603050405020304" pitchFamily="18" charset="0"/>
                <a:cs typeface="Times New Roman" panose="02020603050405020304" pitchFamily="18" charset="0"/>
              </a:rPr>
              <a:t>thuộc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endParaRPr lang="en-US" sz="2400" dirty="0" smtClean="0">
              <a:latin typeface="Times New Roman" panose="02020603050405020304" pitchFamily="18" charset="0"/>
              <a:cs typeface="Times New Roman" panose="02020603050405020304" pitchFamily="18" charset="0"/>
            </a:endParaRPr>
          </a:p>
          <a:p>
            <a:pPr algn="l">
              <a:defRPr/>
            </a:pPr>
            <a:r>
              <a:rPr lang="en-US" altLang="en-US" sz="2400" kern="0" dirty="0" smtClean="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Giá</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trị</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của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hàng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endParaRPr lang="en-US" altLang="en-US" sz="2400" kern="0" dirty="0">
              <a:latin typeface="Times New Roman" panose="02020603050405020304" pitchFamily="18" charset="0"/>
              <a:cs typeface="Times New Roman" panose="02020603050405020304" pitchFamily="18" charset="0"/>
            </a:endParaRPr>
          </a:p>
        </p:txBody>
      </p:sp>
      <p:pic>
        <p:nvPicPr>
          <p:cNvPr id="32773" name="Picture 4" descr="Nền kinh tế trao đổi hiện vật là gì? Những hạn chế của nền kinh tế trao đổi  hiện vậ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800" y="1557338"/>
            <a:ext cx="54737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4977505"/>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sp>
        <p:nvSpPr>
          <p:cNvPr id="32771"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479425" y="2708275"/>
            <a:ext cx="5832475" cy="172878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342900" indent="-342900" algn="l">
              <a:buFontTx/>
              <a:buChar char="-"/>
              <a:defRPr/>
            </a:pPr>
            <a:r>
              <a:rPr lang="en-US" sz="2400" dirty="0" smtClean="0">
                <a:latin typeface="Times New Roman" panose="02020603050405020304" pitchFamily="18" charset="0"/>
                <a:cs typeface="Times New Roman" panose="02020603050405020304" pitchFamily="18" charset="0"/>
              </a:rPr>
              <a:t>Hai </a:t>
            </a:r>
            <a:r>
              <a:rPr lang="en-US" sz="2400" dirty="0" err="1">
                <a:latin typeface="Times New Roman" panose="02020603050405020304" pitchFamily="18" charset="0"/>
                <a:cs typeface="Times New Roman" panose="02020603050405020304" pitchFamily="18" charset="0"/>
              </a:rPr>
              <a:t>thuộc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endParaRPr lang="en-US" sz="2400" dirty="0" smtClean="0">
              <a:latin typeface="Times New Roman" panose="02020603050405020304" pitchFamily="18" charset="0"/>
              <a:cs typeface="Times New Roman" panose="02020603050405020304" pitchFamily="18" charset="0"/>
            </a:endParaRPr>
          </a:p>
          <a:p>
            <a:pPr algn="l">
              <a:defRPr/>
            </a:pPr>
            <a:r>
              <a:rPr lang="en-US" altLang="en-US" sz="2400" kern="0" dirty="0" smtClean="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Giá</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trị</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của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hàng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endParaRPr lang="en-US" altLang="en-US" sz="2400" kern="0" dirty="0">
              <a:latin typeface="Times New Roman" panose="02020603050405020304" pitchFamily="18" charset="0"/>
              <a:cs typeface="Times New Roman" panose="02020603050405020304" pitchFamily="18" charset="0"/>
            </a:endParaRPr>
          </a:p>
        </p:txBody>
      </p:sp>
      <p:pic>
        <p:nvPicPr>
          <p:cNvPr id="32773" name="Picture 4" descr="Nền kinh tế trao đổi hiện vật là gì? Những hạn chế của nền kinh tế trao đổi  hiện vậ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800" y="1557338"/>
            <a:ext cx="54737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5851734"/>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sp>
        <p:nvSpPr>
          <p:cNvPr id="33795"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Quy luật giá trị</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5951538" y="2708275"/>
            <a:ext cx="5832475" cy="230505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lgn="just">
              <a:defRPr/>
            </a:pPr>
            <a:r>
              <a:rPr lang="pt-BR" sz="2400" dirty="0" smtClean="0">
                <a:latin typeface="Times New Roman" panose="02020603050405020304" pitchFamily="18" charset="0"/>
                <a:cs typeface="Times New Roman" panose="02020603050405020304" pitchFamily="18" charset="0"/>
              </a:rPr>
              <a:t>- Ở </a:t>
            </a:r>
            <a:r>
              <a:rPr lang="pt-BR" sz="2400" dirty="0">
                <a:latin typeface="Times New Roman" panose="02020603050405020304" pitchFamily="18" charset="0"/>
                <a:cs typeface="Times New Roman" panose="02020603050405020304" pitchFamily="18" charset="0"/>
              </a:rPr>
              <a:t>đâu có sản xuất và trao đổi hàng hoá thì ở đó có sự tồn tại và phát huy tác dụng của quy luật giá trị. </a:t>
            </a:r>
            <a:endParaRPr lang="en-US" altLang="en-US" sz="2400" u="sng" kern="0" dirty="0">
              <a:latin typeface="Times New Roman" panose="02020603050405020304" pitchFamily="18" charset="0"/>
              <a:cs typeface="Times New Roman" panose="02020603050405020304" pitchFamily="18" charset="0"/>
            </a:endParaRPr>
          </a:p>
        </p:txBody>
      </p:sp>
      <p:pic>
        <p:nvPicPr>
          <p:cNvPr id="8" name="Picture 2" descr="Tả Cánh đồng Lúa Chín Vào Buổi Sáng - Cánh đồng Lúa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525" y="2708275"/>
            <a:ext cx="5545138" cy="374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3186578"/>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Nội</a:t>
            </a:r>
            <a:r>
              <a:rPr lang="en-US" sz="3200" b="1" i="1" dirty="0" smtClean="0">
                <a:solidFill>
                  <a:srgbClr val="0000FF"/>
                </a:solidFill>
                <a:latin typeface="Times New Roman" panose="02020603050405020304" pitchFamily="18" charset="0"/>
                <a:cs typeface="Times New Roman" panose="02020603050405020304" pitchFamily="18" charset="0"/>
              </a:rPr>
              <a:t> dung </a:t>
            </a:r>
            <a:r>
              <a:rPr lang="en-US" sz="3200" b="1" i="1" dirty="0" err="1" smtClean="0">
                <a:solidFill>
                  <a:srgbClr val="0000FF"/>
                </a:solidFill>
                <a:latin typeface="Times New Roman" panose="02020603050405020304" pitchFamily="18" charset="0"/>
                <a:cs typeface="Times New Roman" panose="02020603050405020304" pitchFamily="18" charset="0"/>
              </a:rPr>
              <a:t>của</a:t>
            </a:r>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quy</a:t>
            </a:r>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luật</a:t>
            </a:r>
            <a:r>
              <a:rPr lang="en-US" sz="3200" b="1" i="1" dirty="0" smtClean="0">
                <a:solidFill>
                  <a:srgbClr val="0000FF"/>
                </a:solidFill>
                <a:latin typeface="Times New Roman" panose="02020603050405020304" pitchFamily="18" charset="0"/>
                <a:cs typeface="Times New Roman" panose="02020603050405020304" pitchFamily="18" charset="0"/>
              </a:rPr>
              <a:t> </a:t>
            </a:r>
            <a:endParaRPr lang="en-US" sz="3200" b="1" i="1" dirty="0">
              <a:solidFill>
                <a:srgbClr val="0000FF"/>
              </a:solidFill>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335200" y="1825625"/>
            <a:ext cx="11018600" cy="4351338"/>
          </a:xfrm>
        </p:spPr>
        <p:txBody>
          <a:bodyPr/>
          <a:lstStyle/>
          <a:p>
            <a:pPr algn="just"/>
            <a:r>
              <a:rPr lang="en-US" altLang="en-US" sz="2400" dirty="0" err="1">
                <a:latin typeface="Times New Roman" panose="02020603050405020304" pitchFamily="18" charset="0"/>
                <a:cs typeface="Arial" panose="020B0604020202020204" pitchFamily="34" charset="0"/>
              </a:rPr>
              <a:t>Trong</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sản</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xuất</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v</a:t>
            </a:r>
            <a:r>
              <a:rPr lang="en-US" altLang="en-US" sz="2400" dirty="0" err="1">
                <a:latin typeface="Times New Roman" panose="02020603050405020304" pitchFamily="18" charset="0"/>
                <a:ea typeface="Arial" panose="020B0604020202020204" pitchFamily="34" charset="0"/>
              </a:rPr>
              <a:t>à</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trao</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đổi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h</a:t>
            </a:r>
            <a:r>
              <a:rPr lang="en-US" altLang="en-US" sz="2400" dirty="0" err="1">
                <a:latin typeface="Times New Roman" panose="02020603050405020304" pitchFamily="18" charset="0"/>
                <a:ea typeface="Arial" panose="020B0604020202020204" pitchFamily="34" charset="0"/>
              </a:rPr>
              <a:t>à</a:t>
            </a:r>
            <a:r>
              <a:rPr lang="en-US" altLang="en-US" sz="2400" dirty="0" err="1">
                <a:latin typeface="Times New Roman" panose="02020603050405020304" pitchFamily="18" charset="0"/>
                <a:cs typeface="Arial" panose="020B0604020202020204" pitchFamily="34" charset="0"/>
              </a:rPr>
              <a:t>ng</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hóa</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phải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dựa</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trên</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cơ</a:t>
            </a:r>
            <a:r>
              <a:rPr lang="en-US" altLang="en-US" sz="2400" dirty="0">
                <a:latin typeface="Times New Roman" panose="02020603050405020304" pitchFamily="18" charset="0"/>
                <a:cs typeface="Arial" panose="020B0604020202020204" pitchFamily="34" charset="0"/>
              </a:rPr>
              <a:t> </a:t>
            </a:r>
            <a:r>
              <a:rPr lang="en-US" altLang="en-US" sz="2400" dirty="0" err="1" smtClean="0">
                <a:latin typeface="Times New Roman" panose="02020603050405020304" pitchFamily="18" charset="0"/>
                <a:cs typeface="Arial" panose="020B0604020202020204" pitchFamily="34" charset="0"/>
              </a:rPr>
              <a:t>sở</a:t>
            </a:r>
            <a:r>
              <a:rPr lang="en-US" altLang="en-US" sz="2400"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hao</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phí</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lao</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động</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xã</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hội</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cần</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thiết</a:t>
            </a:r>
            <a:endParaRPr lang="en-US" altLang="en-US" sz="2400" i="1" dirty="0" smtClean="0">
              <a:latin typeface="Times New Roman" panose="02020603050405020304" pitchFamily="18" charset="0"/>
              <a:cs typeface="Arial" panose="020B0604020202020204" pitchFamily="34" charset="0"/>
            </a:endParaRPr>
          </a:p>
          <a:p>
            <a:pPr lvl="0" algn="just"/>
            <a:r>
              <a:rPr lang="en-US" altLang="en-US" sz="2400" dirty="0" err="1">
                <a:latin typeface="Times New Roman" panose="02020603050405020304" pitchFamily="18" charset="0"/>
                <a:cs typeface="Arial" panose="020B0604020202020204" pitchFamily="34" charset="0"/>
              </a:rPr>
              <a:t>Yêu</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cầu</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trong</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sản</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xuất</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đòi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hỏi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giá</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trị</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cá</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biệt</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phải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luôn</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luôn</a:t>
            </a:r>
            <a:r>
              <a:rPr lang="en-US" altLang="en-US" sz="2400" dirty="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thấp</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hơn</a:t>
            </a:r>
            <a:r>
              <a:rPr lang="en-US" altLang="en-US" sz="2400" i="1" dirty="0" smtClean="0">
                <a:latin typeface="Times New Roman" panose="02020603050405020304" pitchFamily="18" charset="0"/>
                <a:cs typeface="Arial" panose="020B0604020202020204" pitchFamily="34" charset="0"/>
              </a:rPr>
              <a:t> </a:t>
            </a:r>
            <a:r>
              <a:rPr lang="en-US" altLang="en-US" sz="2400" dirty="0" smtClean="0">
                <a:latin typeface="Times New Roman" panose="02020603050405020304" pitchFamily="18" charset="0"/>
                <a:cs typeface="Arial" panose="020B0604020202020204" pitchFamily="34" charset="0"/>
              </a:rPr>
              <a:t>so </a:t>
            </a:r>
            <a:r>
              <a:rPr lang="en-US" altLang="en-US" sz="2400" dirty="0" err="1">
                <a:latin typeface="Times New Roman" panose="02020603050405020304" pitchFamily="18" charset="0"/>
                <a:cs typeface="Arial" panose="020B0604020202020204" pitchFamily="34" charset="0"/>
              </a:rPr>
              <a:t>với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giá</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trị</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xã</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hội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v</a:t>
            </a:r>
            <a:r>
              <a:rPr lang="en-US" altLang="en-US" sz="2400" dirty="0" err="1">
                <a:latin typeface="Times New Roman" panose="02020603050405020304" pitchFamily="18" charset="0"/>
                <a:ea typeface="Arial" panose="020B0604020202020204" pitchFamily="34" charset="0"/>
              </a:rPr>
              <a:t>à</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không</a:t>
            </a:r>
            <a:r>
              <a:rPr lang="en-US" altLang="en-US" sz="2400" dirty="0">
                <a:latin typeface="Times New Roman" panose="02020603050405020304" pitchFamily="18" charset="0"/>
                <a:cs typeface="Arial" panose="020B0604020202020204" pitchFamily="34" charset="0"/>
              </a:rPr>
              <a:t> </a:t>
            </a:r>
            <a:r>
              <a:rPr lang="en-US" altLang="en-US" sz="2400" dirty="0" err="1" smtClean="0">
                <a:latin typeface="Times New Roman" panose="02020603050405020304" pitchFamily="18" charset="0"/>
                <a:cs typeface="Arial" panose="020B0604020202020204" pitchFamily="34" charset="0"/>
              </a:rPr>
              <a:t>được</a:t>
            </a:r>
            <a:r>
              <a:rPr lang="en-US" altLang="en-US" sz="2400"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vượt</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quá</a:t>
            </a:r>
            <a:r>
              <a:rPr lang="en-US" altLang="en-US" sz="2400" i="1" dirty="0" smtClean="0">
                <a:latin typeface="Times New Roman" panose="02020603050405020304" pitchFamily="18" charset="0"/>
                <a:cs typeface="Arial" panose="020B0604020202020204" pitchFamily="34" charset="0"/>
              </a:rPr>
              <a:t> </a:t>
            </a:r>
            <a:r>
              <a:rPr lang="en-US" altLang="en-US" sz="2400" dirty="0" err="1" smtClean="0">
                <a:latin typeface="Times New Roman" panose="02020603050405020304" pitchFamily="18" charset="0"/>
                <a:cs typeface="Arial" panose="020B0604020202020204" pitchFamily="34" charset="0"/>
              </a:rPr>
              <a:t>giá</a:t>
            </a:r>
            <a:r>
              <a:rPr lang="en-US" altLang="en-US" sz="2400" dirty="0" smtClean="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trị</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xã</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hội</a:t>
            </a:r>
            <a:r>
              <a:rPr lang="en-US" altLang="en-US" sz="2400" dirty="0">
                <a:latin typeface="Times New Roman" panose="02020603050405020304" pitchFamily="18" charset="0"/>
                <a:cs typeface="Arial" panose="020B0604020202020204" pitchFamily="34" charset="0"/>
              </a:rPr>
              <a:t>. </a:t>
            </a:r>
            <a:endParaRPr lang="en-US" altLang="en-US" sz="2400" dirty="0" smtClean="0">
              <a:latin typeface="Times New Roman" panose="02020603050405020304" pitchFamily="18" charset="0"/>
              <a:cs typeface="Arial" panose="020B0604020202020204" pitchFamily="34" charset="0"/>
            </a:endParaRPr>
          </a:p>
          <a:p>
            <a:pPr lvl="0" algn="just"/>
            <a:r>
              <a:rPr lang="en-US" altLang="en-US" sz="2400" dirty="0" err="1">
                <a:latin typeface="Times New Roman" panose="02020603050405020304" pitchFamily="18" charset="0"/>
                <a:cs typeface="Arial" panose="020B0604020202020204" pitchFamily="34" charset="0"/>
              </a:rPr>
              <a:t>Yêu</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cầu</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trong</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trao</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đổi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lưu</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thông</a:t>
            </a:r>
            <a:r>
              <a:rPr lang="en-US" altLang="en-US" sz="2400" dirty="0">
                <a:latin typeface="Times New Roman" panose="02020603050405020304" pitchFamily="18" charset="0"/>
                <a:cs typeface="Arial" panose="020B0604020202020204" pitchFamily="34" charset="0"/>
              </a:rPr>
              <a:t> HH </a:t>
            </a:r>
            <a:r>
              <a:rPr lang="en-US" altLang="en-US" sz="2400" dirty="0" err="1">
                <a:latin typeface="Times New Roman" panose="02020603050405020304" pitchFamily="18" charset="0"/>
                <a:cs typeface="Arial" panose="020B0604020202020204" pitchFamily="34" charset="0"/>
              </a:rPr>
              <a:t>phải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đảm</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bảo</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nguyên</a:t>
            </a:r>
            <a:r>
              <a:rPr lang="en-US" altLang="en-US" sz="2400" dirty="0">
                <a:latin typeface="Times New Roman" panose="02020603050405020304" pitchFamily="18" charset="0"/>
                <a:cs typeface="Arial" panose="020B0604020202020204" pitchFamily="34" charset="0"/>
              </a:rPr>
              <a:t> </a:t>
            </a:r>
            <a:r>
              <a:rPr lang="en-US" altLang="en-US" sz="2400" dirty="0" err="1" smtClean="0">
                <a:latin typeface="Times New Roman" panose="02020603050405020304" pitchFamily="18" charset="0"/>
                <a:cs typeface="Arial" panose="020B0604020202020204" pitchFamily="34" charset="0"/>
              </a:rPr>
              <a:t>tắc</a:t>
            </a:r>
            <a:r>
              <a:rPr lang="en-US" altLang="en-US" sz="2400"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ngang</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giá</a:t>
            </a:r>
            <a:endParaRPr lang="en-US" altLang="en-US" sz="2400" i="1" dirty="0" smtClean="0">
              <a:latin typeface="Times New Roman" panose="02020603050405020304" pitchFamily="18" charset="0"/>
              <a:cs typeface="Arial" panose="020B0604020202020204" pitchFamily="34" charset="0"/>
            </a:endParaRPr>
          </a:p>
          <a:p>
            <a:endParaRPr lang="en-US" dirty="0"/>
          </a:p>
        </p:txBody>
      </p:sp>
      <p:cxnSp>
        <p:nvCxnSpPr>
          <p:cNvPr id="6" name="Straight Arrow Connector 5"/>
          <p:cNvCxnSpPr/>
          <p:nvPr/>
        </p:nvCxnSpPr>
        <p:spPr>
          <a:xfrm flipV="1">
            <a:off x="3359620" y="5589300"/>
            <a:ext cx="6840950" cy="720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Freeform 10"/>
          <p:cNvSpPr/>
          <p:nvPr/>
        </p:nvSpPr>
        <p:spPr>
          <a:xfrm>
            <a:off x="3358342" y="4555206"/>
            <a:ext cx="5652654" cy="1747060"/>
          </a:xfrm>
          <a:custGeom>
            <a:avLst/>
            <a:gdLst>
              <a:gd name="connsiteX0" fmla="*/ 0 w 5652654"/>
              <a:gd name="connsiteY0" fmla="*/ 1662714 h 1747060"/>
              <a:gd name="connsiteX1" fmla="*/ 1296785 w 5652654"/>
              <a:gd name="connsiteY1" fmla="*/ 169 h 1747060"/>
              <a:gd name="connsiteX2" fmla="*/ 3408218 w 5652654"/>
              <a:gd name="connsiteY2" fmla="*/ 1745841 h 1747060"/>
              <a:gd name="connsiteX3" fmla="*/ 5519651 w 5652654"/>
              <a:gd name="connsiteY3" fmla="*/ 299427 h 1747060"/>
              <a:gd name="connsiteX4" fmla="*/ 5519651 w 5652654"/>
              <a:gd name="connsiteY4" fmla="*/ 299427 h 1747060"/>
              <a:gd name="connsiteX5" fmla="*/ 5652654 w 5652654"/>
              <a:gd name="connsiteY5" fmla="*/ 199674 h 1747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52654" h="1747060">
                <a:moveTo>
                  <a:pt x="0" y="1662714"/>
                </a:moveTo>
                <a:cubicBezTo>
                  <a:pt x="364374" y="824514"/>
                  <a:pt x="728749" y="-13685"/>
                  <a:pt x="1296785" y="169"/>
                </a:cubicBezTo>
                <a:cubicBezTo>
                  <a:pt x="1864821" y="14023"/>
                  <a:pt x="2704407" y="1695965"/>
                  <a:pt x="3408218" y="1745841"/>
                </a:cubicBezTo>
                <a:cubicBezTo>
                  <a:pt x="4112029" y="1795717"/>
                  <a:pt x="5519651" y="299427"/>
                  <a:pt x="5519651" y="299427"/>
                </a:cubicBezTo>
                <a:lnTo>
                  <a:pt x="5519651" y="299427"/>
                </a:lnTo>
                <a:lnTo>
                  <a:pt x="5652654" y="19967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824AC"/>
              </a:solidFill>
            </a:endParaRPr>
          </a:p>
        </p:txBody>
      </p:sp>
      <p:sp>
        <p:nvSpPr>
          <p:cNvPr id="12" name="TextBox 11"/>
          <p:cNvSpPr txBox="1"/>
          <p:nvPr/>
        </p:nvSpPr>
        <p:spPr>
          <a:xfrm>
            <a:off x="9336450" y="4725180"/>
            <a:ext cx="2376330"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  TGLĐXHCT</a:t>
            </a:r>
          </a:p>
          <a:p>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G</a:t>
            </a:r>
            <a:r>
              <a:rPr lang="en-US" sz="2400" dirty="0" err="1" smtClean="0">
                <a:latin typeface="Times New Roman" panose="02020603050405020304" pitchFamily="18" charset="0"/>
                <a:cs typeface="Times New Roman" panose="02020603050405020304" pitchFamily="18" charset="0"/>
              </a:rPr>
              <a:t>iá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cxnSp>
        <p:nvCxnSpPr>
          <p:cNvPr id="15" name="Straight Arrow Connector 14"/>
          <p:cNvCxnSpPr/>
          <p:nvPr/>
        </p:nvCxnSpPr>
        <p:spPr>
          <a:xfrm flipV="1">
            <a:off x="5375900" y="4725180"/>
            <a:ext cx="504070" cy="3600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879970" y="4293120"/>
            <a:ext cx="194427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cả</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37266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sp>
        <p:nvSpPr>
          <p:cNvPr id="34819"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Quy luật giá trị</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5951538" y="2708275"/>
            <a:ext cx="5832475" cy="230505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342900" indent="-342900" algn="just">
              <a:buFontTx/>
              <a:buChar char="-"/>
              <a:defRPr/>
            </a:pPr>
            <a:r>
              <a:rPr lang="en-US" sz="2400" dirty="0" err="1" smtClean="0">
                <a:latin typeface="Times New Roman" panose="02020603050405020304" pitchFamily="18" charset="0"/>
                <a:cs typeface="Times New Roman" panose="02020603050405020304" pitchFamily="18" charset="0"/>
              </a:rPr>
              <a:t>Tác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a:t>
            </a:r>
          </a:p>
          <a:p>
            <a:pPr algn="just">
              <a:defRPr/>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tiết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endParaRPr lang="en-US" sz="2400" dirty="0" smtClean="0">
              <a:latin typeface="Times New Roman" panose="02020603050405020304" pitchFamily="18" charset="0"/>
              <a:cs typeface="Times New Roman" panose="02020603050405020304" pitchFamily="18" charset="0"/>
            </a:endParaRPr>
          </a:p>
          <a:p>
            <a:pPr algn="just">
              <a:defRPr/>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Thúc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đẩy</a:t>
            </a:r>
            <a:r>
              <a:rPr lang="en-US" sz="2400" dirty="0" smtClean="0">
                <a:latin typeface="Times New Roman" panose="02020603050405020304" pitchFamily="18" charset="0"/>
                <a:cs typeface="Times New Roman" panose="02020603050405020304" pitchFamily="18" charset="0"/>
              </a:rPr>
              <a:t> KHKT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endParaRPr lang="en-US" sz="2400" dirty="0" smtClean="0">
              <a:latin typeface="Times New Roman" panose="02020603050405020304" pitchFamily="18" charset="0"/>
              <a:cs typeface="Times New Roman" panose="02020603050405020304" pitchFamily="18" charset="0"/>
            </a:endParaRPr>
          </a:p>
          <a:p>
            <a:pPr algn="just">
              <a:defRPr/>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giàu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nghèo</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algn="l">
              <a:defRPr/>
            </a:pPr>
            <a:endParaRPr lang="en-US" altLang="en-US" sz="2400" u="sng" kern="0" dirty="0">
              <a:latin typeface="Times New Roman" panose="02020603050405020304" pitchFamily="18" charset="0"/>
              <a:cs typeface="Times New Roman" panose="02020603050405020304" pitchFamily="18" charset="0"/>
            </a:endParaRPr>
          </a:p>
        </p:txBody>
      </p:sp>
      <p:pic>
        <p:nvPicPr>
          <p:cNvPr id="172034" name="Picture 2" descr="Phát triển nông nghiệp ứng dụng công nghệ ca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988" y="2700338"/>
            <a:ext cx="5400675"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9896668"/>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203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Rectangle 74"/>
          <p:cNvSpPr/>
          <p:nvPr/>
        </p:nvSpPr>
        <p:spPr>
          <a:xfrm>
            <a:off x="4267200" y="704850"/>
            <a:ext cx="7677150" cy="53340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8" name="Picture 13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31" y="948"/>
            <a:ext cx="12187269" cy="6858767"/>
          </a:xfrm>
          <a:prstGeom prst="rect">
            <a:avLst/>
          </a:prstGeom>
        </p:spPr>
      </p:pic>
      <p:pic>
        <p:nvPicPr>
          <p:cNvPr id="124" name="den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25" name="den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954326" y="1090663"/>
            <a:ext cx="2639810" cy="2639810"/>
          </a:xfrm>
          <a:prstGeom prst="rect">
            <a:avLst/>
          </a:prstGeom>
        </p:spPr>
      </p:pic>
      <p:pic>
        <p:nvPicPr>
          <p:cNvPr id="126" name="den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30378" y="738002"/>
            <a:ext cx="2639810" cy="2645893"/>
          </a:xfrm>
          <a:prstGeom prst="rect">
            <a:avLst/>
          </a:prstGeom>
        </p:spPr>
      </p:pic>
      <p:pic>
        <p:nvPicPr>
          <p:cNvPr id="127" name="den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28" name="den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600992" y="3371485"/>
            <a:ext cx="2639810" cy="2639810"/>
          </a:xfrm>
          <a:prstGeom prst="rect">
            <a:avLst/>
          </a:prstGeom>
        </p:spPr>
      </p:pic>
      <p:pic>
        <p:nvPicPr>
          <p:cNvPr id="129" name="den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pic>
        <p:nvPicPr>
          <p:cNvPr id="146" name="Picture 14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91968" y="1101452"/>
            <a:ext cx="1168595" cy="1168595"/>
          </a:xfrm>
          <a:prstGeom prst="rect">
            <a:avLst/>
          </a:prstGeom>
        </p:spPr>
      </p:pic>
      <p:pic>
        <p:nvPicPr>
          <p:cNvPr id="147" name="Picture 14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703" y="883975"/>
            <a:ext cx="1061107" cy="1061107"/>
          </a:xfrm>
          <a:prstGeom prst="rect">
            <a:avLst/>
          </a:prstGeom>
        </p:spPr>
      </p:pic>
      <p:pic>
        <p:nvPicPr>
          <p:cNvPr id="148" name="Picture 147"/>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888250" y="1738168"/>
            <a:ext cx="1127571" cy="1127571"/>
          </a:xfrm>
          <a:prstGeom prst="rect">
            <a:avLst/>
          </a:prstGeom>
        </p:spPr>
      </p:pic>
      <p:pic>
        <p:nvPicPr>
          <p:cNvPr id="149" name="Picture 148"/>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04691" y="-974833"/>
            <a:ext cx="1761897" cy="6059949"/>
          </a:xfrm>
          <a:prstGeom prst="rect">
            <a:avLst/>
          </a:prstGeom>
        </p:spPr>
      </p:pic>
      <p:pic>
        <p:nvPicPr>
          <p:cNvPr id="150" name="Picture 149"/>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237939" y="5085116"/>
            <a:ext cx="647700" cy="904875"/>
          </a:xfrm>
          <a:prstGeom prst="rect">
            <a:avLst/>
          </a:prstGeom>
        </p:spPr>
      </p:pic>
      <p:pic>
        <p:nvPicPr>
          <p:cNvPr id="159" name="Picture 158">
            <a:hlinkClick r:id="rId18" action="ppaction://hlinksldjump"/>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1003419" y="5852160"/>
            <a:ext cx="1180821" cy="998220"/>
          </a:xfrm>
          <a:prstGeom prst="rect">
            <a:avLst/>
          </a:prstGeom>
        </p:spPr>
      </p:pic>
      <p:pic>
        <p:nvPicPr>
          <p:cNvPr id="4" name="vuideho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0"/>
          <a:stretch>
            <a:fillRect/>
          </a:stretch>
        </p:blipFill>
        <p:spPr>
          <a:xfrm>
            <a:off x="-12703" y="-671549"/>
            <a:ext cx="609600" cy="609600"/>
          </a:xfrm>
          <a:prstGeom prst="rect">
            <a:avLst/>
          </a:prstGeom>
        </p:spPr>
      </p:pic>
      <p:pic>
        <p:nvPicPr>
          <p:cNvPr id="139" name="mau1">
            <a:hlinkClick r:id="rId21" action="ppaction://hlinksldjump"/>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40" name="mau2">
            <a:hlinkClick r:id="rId23" action="ppaction://hlinksldjump"/>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6954326" y="1090663"/>
            <a:ext cx="2633741" cy="2639810"/>
          </a:xfrm>
          <a:prstGeom prst="rect">
            <a:avLst/>
          </a:prstGeom>
        </p:spPr>
      </p:pic>
      <p:pic>
        <p:nvPicPr>
          <p:cNvPr id="141" name="mau3">
            <a:hlinkClick r:id="rId25" action="ppaction://hlinksldjump"/>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9230378" y="738002"/>
            <a:ext cx="2639810" cy="2639810"/>
          </a:xfrm>
          <a:prstGeom prst="rect">
            <a:avLst/>
          </a:prstGeom>
        </p:spPr>
      </p:pic>
      <p:pic>
        <p:nvPicPr>
          <p:cNvPr id="142" name="mau4">
            <a:hlinkClick r:id="rId27" action="ppaction://hlinksldjump"/>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43" name="mau5">
            <a:hlinkClick r:id="rId29" action="ppaction://hlinksldjump"/>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6600992" y="3381011"/>
            <a:ext cx="2633741" cy="2639810"/>
          </a:xfrm>
          <a:prstGeom prst="rect">
            <a:avLst/>
          </a:prstGeom>
        </p:spPr>
      </p:pic>
      <p:pic>
        <p:nvPicPr>
          <p:cNvPr id="144" name="mau6">
            <a:hlinkClick r:id="rId31" action="ppaction://hlinksldjump"/>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spTree>
    <p:extLst>
      <p:ext uri="{BB962C8B-B14F-4D97-AF65-F5344CB8AC3E}">
        <p14:creationId xmlns:p14="http://schemas.microsoft.com/office/powerpoint/2010/main" val="3973300986"/>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275" fill="hold">
                                          <p:stCondLst>
                                            <p:cond delay="0"/>
                                          </p:stCondLst>
                                        </p:cTn>
                                        <p:tgtEl>
                                          <p:spTgt spid="149"/>
                                        </p:tgtEl>
                                        <p:attrNameLst>
                                          <p:attrName>r</p:attrName>
                                        </p:attrNameLst>
                                      </p:cBhvr>
                                    </p:animRot>
                                    <p:animRot by="-240000">
                                      <p:cBhvr>
                                        <p:cTn id="7" dur="550" fill="hold">
                                          <p:stCondLst>
                                            <p:cond delay="550"/>
                                          </p:stCondLst>
                                        </p:cTn>
                                        <p:tgtEl>
                                          <p:spTgt spid="149"/>
                                        </p:tgtEl>
                                        <p:attrNameLst>
                                          <p:attrName>r</p:attrName>
                                        </p:attrNameLst>
                                      </p:cBhvr>
                                    </p:animRot>
                                    <p:animRot by="240000">
                                      <p:cBhvr>
                                        <p:cTn id="8" dur="550" fill="hold">
                                          <p:stCondLst>
                                            <p:cond delay="1100"/>
                                          </p:stCondLst>
                                        </p:cTn>
                                        <p:tgtEl>
                                          <p:spTgt spid="149"/>
                                        </p:tgtEl>
                                        <p:attrNameLst>
                                          <p:attrName>r</p:attrName>
                                        </p:attrNameLst>
                                      </p:cBhvr>
                                    </p:animRot>
                                    <p:animRot by="-240000">
                                      <p:cBhvr>
                                        <p:cTn id="9" dur="550" fill="hold">
                                          <p:stCondLst>
                                            <p:cond delay="1650"/>
                                          </p:stCondLst>
                                        </p:cTn>
                                        <p:tgtEl>
                                          <p:spTgt spid="149"/>
                                        </p:tgtEl>
                                        <p:attrNameLst>
                                          <p:attrName>r</p:attrName>
                                        </p:attrNameLst>
                                      </p:cBhvr>
                                    </p:animRot>
                                    <p:animRot by="120000">
                                      <p:cBhvr>
                                        <p:cTn id="10" dur="550" fill="hold">
                                          <p:stCondLst>
                                            <p:cond delay="2200"/>
                                          </p:stCondLst>
                                        </p:cTn>
                                        <p:tgtEl>
                                          <p:spTgt spid="149"/>
                                        </p:tgtEl>
                                        <p:attrNameLst>
                                          <p:attrName>r</p:attrName>
                                        </p:attrNameLst>
                                      </p:cBhvr>
                                    </p:animRot>
                                  </p:childTnLst>
                                </p:cTn>
                              </p:par>
                              <p:par>
                                <p:cTn id="11" presetID="1" presetClass="mediacall" presetSubtype="0" fill="hold" nodeType="withEffect">
                                  <p:stCondLst>
                                    <p:cond delay="0"/>
                                  </p:stCondLst>
                                  <p:childTnLst>
                                    <p:cmd type="call" cmd="playFrom(0.0)">
                                      <p:cBhvr>
                                        <p:cTn id="12" dur="60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24"/>
                    </p:tgtEl>
                  </p:cond>
                </p:stCondLst>
                <p:endSync evt="end" delay="0">
                  <p:rtn val="all"/>
                </p:endSync>
                <p:childTnLst>
                  <p:par>
                    <p:cTn id="14" fill="hold">
                      <p:stCondLst>
                        <p:cond delay="0"/>
                      </p:stCondLst>
                      <p:childTnLst>
                        <p:par>
                          <p:cTn id="15" fill="hold">
                            <p:stCondLst>
                              <p:cond delay="0"/>
                            </p:stCondLst>
                            <p:childTnLst>
                              <p:par>
                                <p:cTn id="16" presetID="10" presetClass="exit" presetSubtype="0" fill="hold" nodeType="clickEffect">
                                  <p:stCondLst>
                                    <p:cond delay="0"/>
                                  </p:stCondLst>
                                  <p:childTnLst>
                                    <p:animEffect transition="out" filter="fade">
                                      <p:cBhvr>
                                        <p:cTn id="17" dur="500"/>
                                        <p:tgtEl>
                                          <p:spTgt spid="124"/>
                                        </p:tgtEl>
                                      </p:cBhvr>
                                    </p:animEffect>
                                    <p:set>
                                      <p:cBhvr>
                                        <p:cTn id="18" dur="1" fill="hold">
                                          <p:stCondLst>
                                            <p:cond delay="499"/>
                                          </p:stCondLst>
                                        </p:cTn>
                                        <p:tgtEl>
                                          <p:spTgt spid="124"/>
                                        </p:tgtEl>
                                        <p:attrNameLst>
                                          <p:attrName>style.visibility</p:attrName>
                                        </p:attrNameLst>
                                      </p:cBhvr>
                                      <p:to>
                                        <p:strVal val="hidden"/>
                                      </p:to>
                                    </p:set>
                                  </p:childTnLst>
                                  <p:subTnLst>
                                    <p:audio>
                                      <p:cMediaNode>
                                        <p:cTn display="0" masterRel="sameClick">
                                          <p:stCondLst>
                                            <p:cond evt="begin" delay="0">
                                              <p:tn val="1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4"/>
                  </p:tgtEl>
                </p:cond>
              </p:nextCondLst>
            </p:seq>
            <p:seq concurrent="1" nextAc="seek">
              <p:cTn id="19" restart="whenNotActive" fill="hold" evtFilter="cancelBubble" nodeType="interactiveSeq">
                <p:stCondLst>
                  <p:cond evt="onClick" delay="0">
                    <p:tgtEl>
                      <p:spTgt spid="125"/>
                    </p:tgtEl>
                  </p:cond>
                </p:stCondLst>
                <p:endSync evt="end" delay="0">
                  <p:rtn val="all"/>
                </p:endSync>
                <p:childTnLst>
                  <p:par>
                    <p:cTn id="20" fill="hold">
                      <p:stCondLst>
                        <p:cond delay="0"/>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125"/>
                                        </p:tgtEl>
                                      </p:cBhvr>
                                    </p:animEffect>
                                    <p:set>
                                      <p:cBhvr>
                                        <p:cTn id="24" dur="1" fill="hold">
                                          <p:stCondLst>
                                            <p:cond delay="499"/>
                                          </p:stCondLst>
                                        </p:cTn>
                                        <p:tgtEl>
                                          <p:spTgt spid="125"/>
                                        </p:tgtEl>
                                        <p:attrNameLst>
                                          <p:attrName>style.visibility</p:attrName>
                                        </p:attrNameLst>
                                      </p:cBhvr>
                                      <p:to>
                                        <p:strVal val="hidden"/>
                                      </p:to>
                                    </p:set>
                                  </p:childTnLst>
                                  <p:subTnLst>
                                    <p:audio>
                                      <p:cMediaNode>
                                        <p:cTn display="0" masterRel="sameClick">
                                          <p:stCondLst>
                                            <p:cond evt="begin" delay="0">
                                              <p:tn val="22"/>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5"/>
                  </p:tgtEl>
                </p:cond>
              </p:nextCondLst>
            </p:seq>
            <p:seq concurrent="1" nextAc="seek">
              <p:cTn id="25" restart="whenNotActive" fill="hold" evtFilter="cancelBubble" nodeType="interactiveSeq">
                <p:stCondLst>
                  <p:cond evt="onClick" delay="0">
                    <p:tgtEl>
                      <p:spTgt spid="126"/>
                    </p:tgtEl>
                  </p:cond>
                </p:stCondLst>
                <p:endSync evt="end" delay="0">
                  <p:rtn val="all"/>
                </p:endSync>
                <p:childTnLst>
                  <p:par>
                    <p:cTn id="26" fill="hold">
                      <p:stCondLst>
                        <p:cond delay="0"/>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126"/>
                                        </p:tgtEl>
                                      </p:cBhvr>
                                    </p:animEffect>
                                    <p:set>
                                      <p:cBhvr>
                                        <p:cTn id="30" dur="1" fill="hold">
                                          <p:stCondLst>
                                            <p:cond delay="499"/>
                                          </p:stCondLst>
                                        </p:cTn>
                                        <p:tgtEl>
                                          <p:spTgt spid="126"/>
                                        </p:tgtEl>
                                        <p:attrNameLst>
                                          <p:attrName>style.visibility</p:attrName>
                                        </p:attrNameLst>
                                      </p:cBhvr>
                                      <p:to>
                                        <p:strVal val="hidden"/>
                                      </p:to>
                                    </p:set>
                                  </p:childTnLst>
                                  <p:subTnLst>
                                    <p:audio>
                                      <p:cMediaNode>
                                        <p:cTn display="0" masterRel="sameClick">
                                          <p:stCondLst>
                                            <p:cond evt="begin" delay="0">
                                              <p:tn val="28"/>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6"/>
                  </p:tgtEl>
                </p:cond>
              </p:nextCondLst>
            </p:seq>
            <p:seq concurrent="1" nextAc="seek">
              <p:cTn id="31" restart="whenNotActive" fill="hold" evtFilter="cancelBubble" nodeType="interactiveSeq">
                <p:stCondLst>
                  <p:cond evt="onClick" delay="0">
                    <p:tgtEl>
                      <p:spTgt spid="127"/>
                    </p:tgtEl>
                  </p:cond>
                </p:stCondLst>
                <p:endSync evt="end" delay="0">
                  <p:rtn val="all"/>
                </p:endSync>
                <p:childTnLst>
                  <p:par>
                    <p:cTn id="32" fill="hold">
                      <p:stCondLst>
                        <p:cond delay="0"/>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127"/>
                                        </p:tgtEl>
                                      </p:cBhvr>
                                    </p:animEffect>
                                    <p:set>
                                      <p:cBhvr>
                                        <p:cTn id="36" dur="1" fill="hold">
                                          <p:stCondLst>
                                            <p:cond delay="499"/>
                                          </p:stCondLst>
                                        </p:cTn>
                                        <p:tgtEl>
                                          <p:spTgt spid="127"/>
                                        </p:tgtEl>
                                        <p:attrNameLst>
                                          <p:attrName>style.visibility</p:attrName>
                                        </p:attrNameLst>
                                      </p:cBhvr>
                                      <p:to>
                                        <p:strVal val="hidden"/>
                                      </p:to>
                                    </p:set>
                                  </p:childTnLst>
                                  <p:subTnLst>
                                    <p:audio>
                                      <p:cMediaNode>
                                        <p:cTn display="0" masterRel="sameClick">
                                          <p:stCondLst>
                                            <p:cond evt="begin" delay="0">
                                              <p:tn val="34"/>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7"/>
                  </p:tgtEl>
                </p:cond>
              </p:nextCondLst>
            </p:seq>
            <p:seq concurrent="1" nextAc="seek">
              <p:cTn id="37" restart="whenNotActive" fill="hold" evtFilter="cancelBubble" nodeType="interactiveSeq">
                <p:stCondLst>
                  <p:cond evt="onClick" delay="0">
                    <p:tgtEl>
                      <p:spTgt spid="128"/>
                    </p:tgtEl>
                  </p:cond>
                </p:stCondLst>
                <p:endSync evt="end" delay="0">
                  <p:rtn val="all"/>
                </p:endSync>
                <p:childTnLst>
                  <p:par>
                    <p:cTn id="38" fill="hold">
                      <p:stCondLst>
                        <p:cond delay="0"/>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128"/>
                                        </p:tgtEl>
                                      </p:cBhvr>
                                    </p:animEffect>
                                    <p:set>
                                      <p:cBhvr>
                                        <p:cTn id="42" dur="1" fill="hold">
                                          <p:stCondLst>
                                            <p:cond delay="499"/>
                                          </p:stCondLst>
                                        </p:cTn>
                                        <p:tgtEl>
                                          <p:spTgt spid="128"/>
                                        </p:tgtEl>
                                        <p:attrNameLst>
                                          <p:attrName>style.visibility</p:attrName>
                                        </p:attrNameLst>
                                      </p:cBhvr>
                                      <p:to>
                                        <p:strVal val="hidden"/>
                                      </p:to>
                                    </p:set>
                                  </p:childTnLst>
                                  <p:subTnLst>
                                    <p:audio>
                                      <p:cMediaNode>
                                        <p:cTn display="0" masterRel="sameClick">
                                          <p:stCondLst>
                                            <p:cond evt="begin" delay="0">
                                              <p:tn val="40"/>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8"/>
                  </p:tgtEl>
                </p:cond>
              </p:nextCondLst>
            </p:seq>
            <p:seq concurrent="1" nextAc="seek">
              <p:cTn id="43" restart="whenNotActive" fill="hold" evtFilter="cancelBubble" nodeType="interactiveSeq">
                <p:stCondLst>
                  <p:cond evt="onClick" delay="0">
                    <p:tgtEl>
                      <p:spTgt spid="129"/>
                    </p:tgtEl>
                  </p:cond>
                </p:stCondLst>
                <p:endSync evt="end" delay="0">
                  <p:rtn val="all"/>
                </p:endSync>
                <p:childTnLst>
                  <p:par>
                    <p:cTn id="44" fill="hold">
                      <p:stCondLst>
                        <p:cond delay="0"/>
                      </p:stCondLst>
                      <p:childTnLst>
                        <p:par>
                          <p:cTn id="45" fill="hold">
                            <p:stCondLst>
                              <p:cond delay="0"/>
                            </p:stCondLst>
                            <p:childTnLst>
                              <p:par>
                                <p:cTn id="46" presetID="10" presetClass="exit" presetSubtype="0" fill="hold" nodeType="clickEffect">
                                  <p:stCondLst>
                                    <p:cond delay="0"/>
                                  </p:stCondLst>
                                  <p:childTnLst>
                                    <p:animEffect transition="out" filter="fade">
                                      <p:cBhvr>
                                        <p:cTn id="47" dur="500"/>
                                        <p:tgtEl>
                                          <p:spTgt spid="129"/>
                                        </p:tgtEl>
                                      </p:cBhvr>
                                    </p:animEffect>
                                    <p:set>
                                      <p:cBhvr>
                                        <p:cTn id="48" dur="1" fill="hold">
                                          <p:stCondLst>
                                            <p:cond delay="499"/>
                                          </p:stCondLst>
                                        </p:cTn>
                                        <p:tgtEl>
                                          <p:spTgt spid="129"/>
                                        </p:tgtEl>
                                        <p:attrNameLst>
                                          <p:attrName>style.visibility</p:attrName>
                                        </p:attrNameLst>
                                      </p:cBhvr>
                                      <p:to>
                                        <p:strVal val="hidden"/>
                                      </p:to>
                                    </p:set>
                                  </p:childTnLst>
                                  <p:subTnLst>
                                    <p:audio>
                                      <p:cMediaNode>
                                        <p:cTn display="0" masterRel="sameClick">
                                          <p:stCondLst>
                                            <p:cond evt="begin" delay="0">
                                              <p:tn val="4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9"/>
                  </p:tgtEl>
                </p:cond>
              </p:nextCondLst>
            </p:seq>
            <p:seq concurrent="1" nextAc="seek">
              <p:cTn id="49" restart="whenNotActive" fill="hold" evtFilter="cancelBubble" nodeType="interactiveSeq">
                <p:stCondLst>
                  <p:cond evt="onClick" delay="0">
                    <p:tgtEl>
                      <p:spTgt spid="139"/>
                    </p:tgtEl>
                  </p:cond>
                </p:stCondLst>
                <p:endSync evt="end" delay="0">
                  <p:rtn val="all"/>
                </p:endSync>
                <p:childTnLst>
                  <p:par>
                    <p:cTn id="50" fill="hold">
                      <p:stCondLst>
                        <p:cond delay="0"/>
                      </p:stCondLst>
                      <p:childTnLst>
                        <p:par>
                          <p:cTn id="51" fill="hold">
                            <p:stCondLst>
                              <p:cond delay="0"/>
                            </p:stCondLst>
                            <p:childTnLst>
                              <p:par>
                                <p:cTn id="52" presetID="10" presetClass="exit" presetSubtype="0" fill="hold" nodeType="clickEffect">
                                  <p:stCondLst>
                                    <p:cond delay="0"/>
                                  </p:stCondLst>
                                  <p:childTnLst>
                                    <p:animEffect transition="out" filter="fade">
                                      <p:cBhvr>
                                        <p:cTn id="53" dur="500"/>
                                        <p:tgtEl>
                                          <p:spTgt spid="139"/>
                                        </p:tgtEl>
                                      </p:cBhvr>
                                    </p:animEffect>
                                    <p:set>
                                      <p:cBhvr>
                                        <p:cTn id="54" dur="1" fill="hold">
                                          <p:stCondLst>
                                            <p:cond delay="499"/>
                                          </p:stCondLst>
                                        </p:cTn>
                                        <p:tgtEl>
                                          <p:spTgt spid="139"/>
                                        </p:tgtEl>
                                        <p:attrNameLst>
                                          <p:attrName>style.visibility</p:attrName>
                                        </p:attrNameLst>
                                      </p:cBhvr>
                                      <p:to>
                                        <p:strVal val="hidden"/>
                                      </p:to>
                                    </p:set>
                                  </p:childTnLst>
                                </p:cTn>
                              </p:par>
                            </p:childTnLst>
                          </p:cTn>
                        </p:par>
                      </p:childTnLst>
                    </p:cTn>
                  </p:par>
                </p:childTnLst>
              </p:cTn>
              <p:nextCondLst>
                <p:cond evt="onClick" delay="0">
                  <p:tgtEl>
                    <p:spTgt spid="139"/>
                  </p:tgtEl>
                </p:cond>
              </p:nextCondLst>
            </p:seq>
            <p:seq concurrent="1" nextAc="seek">
              <p:cTn id="55" restart="whenNotActive" fill="hold" evtFilter="cancelBubble" nodeType="interactiveSeq">
                <p:stCondLst>
                  <p:cond evt="onClick" delay="0">
                    <p:tgtEl>
                      <p:spTgt spid="140"/>
                    </p:tgtEl>
                  </p:cond>
                </p:stCondLst>
                <p:endSync evt="end" delay="0">
                  <p:rtn val="all"/>
                </p:endSync>
                <p:childTnLst>
                  <p:par>
                    <p:cTn id="56" fill="hold">
                      <p:stCondLst>
                        <p:cond delay="0"/>
                      </p:stCondLst>
                      <p:childTnLst>
                        <p:par>
                          <p:cTn id="57" fill="hold">
                            <p:stCondLst>
                              <p:cond delay="0"/>
                            </p:stCondLst>
                            <p:childTnLst>
                              <p:par>
                                <p:cTn id="58" presetID="10" presetClass="exit" presetSubtype="0" fill="hold" nodeType="clickEffect">
                                  <p:stCondLst>
                                    <p:cond delay="0"/>
                                  </p:stCondLst>
                                  <p:childTnLst>
                                    <p:animEffect transition="out" filter="fade">
                                      <p:cBhvr>
                                        <p:cTn id="59" dur="500"/>
                                        <p:tgtEl>
                                          <p:spTgt spid="140"/>
                                        </p:tgtEl>
                                      </p:cBhvr>
                                    </p:animEffect>
                                    <p:set>
                                      <p:cBhvr>
                                        <p:cTn id="60" dur="1" fill="hold">
                                          <p:stCondLst>
                                            <p:cond delay="499"/>
                                          </p:stCondLst>
                                        </p:cTn>
                                        <p:tgtEl>
                                          <p:spTgt spid="140"/>
                                        </p:tgtEl>
                                        <p:attrNameLst>
                                          <p:attrName>style.visibility</p:attrName>
                                        </p:attrNameLst>
                                      </p:cBhvr>
                                      <p:to>
                                        <p:strVal val="hidden"/>
                                      </p:to>
                                    </p:set>
                                  </p:childTnLst>
                                </p:cTn>
                              </p:par>
                            </p:childTnLst>
                          </p:cTn>
                        </p:par>
                      </p:childTnLst>
                    </p:cTn>
                  </p:par>
                </p:childTnLst>
              </p:cTn>
              <p:nextCondLst>
                <p:cond evt="onClick" delay="0">
                  <p:tgtEl>
                    <p:spTgt spid="140"/>
                  </p:tgtEl>
                </p:cond>
              </p:nextCondLst>
            </p:seq>
            <p:seq concurrent="1" nextAc="seek">
              <p:cTn id="61" restart="whenNotActive" fill="hold" evtFilter="cancelBubble" nodeType="interactiveSeq">
                <p:stCondLst>
                  <p:cond evt="onClick" delay="0">
                    <p:tgtEl>
                      <p:spTgt spid="141"/>
                    </p:tgtEl>
                  </p:cond>
                </p:stCondLst>
                <p:endSync evt="end" delay="0">
                  <p:rtn val="all"/>
                </p:endSync>
                <p:childTnLst>
                  <p:par>
                    <p:cTn id="62" fill="hold">
                      <p:stCondLst>
                        <p:cond delay="0"/>
                      </p:stCondLst>
                      <p:childTnLst>
                        <p:par>
                          <p:cTn id="63" fill="hold">
                            <p:stCondLst>
                              <p:cond delay="0"/>
                            </p:stCondLst>
                            <p:childTnLst>
                              <p:par>
                                <p:cTn id="64" presetID="10" presetClass="exit" presetSubtype="0" fill="hold" nodeType="clickEffect">
                                  <p:stCondLst>
                                    <p:cond delay="0"/>
                                  </p:stCondLst>
                                  <p:childTnLst>
                                    <p:animEffect transition="out" filter="fade">
                                      <p:cBhvr>
                                        <p:cTn id="65" dur="500"/>
                                        <p:tgtEl>
                                          <p:spTgt spid="141"/>
                                        </p:tgtEl>
                                      </p:cBhvr>
                                    </p:animEffect>
                                    <p:set>
                                      <p:cBhvr>
                                        <p:cTn id="66" dur="1" fill="hold">
                                          <p:stCondLst>
                                            <p:cond delay="499"/>
                                          </p:stCondLst>
                                        </p:cTn>
                                        <p:tgtEl>
                                          <p:spTgt spid="141"/>
                                        </p:tgtEl>
                                        <p:attrNameLst>
                                          <p:attrName>style.visibility</p:attrName>
                                        </p:attrNameLst>
                                      </p:cBhvr>
                                      <p:to>
                                        <p:strVal val="hidden"/>
                                      </p:to>
                                    </p:set>
                                  </p:childTnLst>
                                </p:cTn>
                              </p:par>
                            </p:childTnLst>
                          </p:cTn>
                        </p:par>
                      </p:childTnLst>
                    </p:cTn>
                  </p:par>
                </p:childTnLst>
              </p:cTn>
              <p:nextCondLst>
                <p:cond evt="onClick" delay="0">
                  <p:tgtEl>
                    <p:spTgt spid="141"/>
                  </p:tgtEl>
                </p:cond>
              </p:nextCondLst>
            </p:seq>
            <p:seq concurrent="1" nextAc="seek">
              <p:cTn id="67" restart="whenNotActive" fill="hold" evtFilter="cancelBubble" nodeType="interactiveSeq">
                <p:stCondLst>
                  <p:cond evt="onClick" delay="0">
                    <p:tgtEl>
                      <p:spTgt spid="142"/>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nodeType="clickEffect">
                                  <p:stCondLst>
                                    <p:cond delay="0"/>
                                  </p:stCondLst>
                                  <p:childTnLst>
                                    <p:animEffect transition="out" filter="fade">
                                      <p:cBhvr>
                                        <p:cTn id="71" dur="500"/>
                                        <p:tgtEl>
                                          <p:spTgt spid="142"/>
                                        </p:tgtEl>
                                      </p:cBhvr>
                                    </p:animEffect>
                                    <p:set>
                                      <p:cBhvr>
                                        <p:cTn id="72" dur="1" fill="hold">
                                          <p:stCondLst>
                                            <p:cond delay="499"/>
                                          </p:stCondLst>
                                        </p:cTn>
                                        <p:tgtEl>
                                          <p:spTgt spid="142"/>
                                        </p:tgtEl>
                                        <p:attrNameLst>
                                          <p:attrName>style.visibility</p:attrName>
                                        </p:attrNameLst>
                                      </p:cBhvr>
                                      <p:to>
                                        <p:strVal val="hidden"/>
                                      </p:to>
                                    </p:set>
                                  </p:childTnLst>
                                </p:cTn>
                              </p:par>
                            </p:childTnLst>
                          </p:cTn>
                        </p:par>
                      </p:childTnLst>
                    </p:cTn>
                  </p:par>
                </p:childTnLst>
              </p:cTn>
              <p:nextCondLst>
                <p:cond evt="onClick" delay="0">
                  <p:tgtEl>
                    <p:spTgt spid="142"/>
                  </p:tgtEl>
                </p:cond>
              </p:nextCondLst>
            </p:seq>
            <p:seq concurrent="1" nextAc="seek">
              <p:cTn id="73" restart="whenNotActive" fill="hold" evtFilter="cancelBubble" nodeType="interactiveSeq">
                <p:stCondLst>
                  <p:cond evt="onClick" delay="0">
                    <p:tgtEl>
                      <p:spTgt spid="143"/>
                    </p:tgtEl>
                  </p:cond>
                </p:stCondLst>
                <p:endSync evt="end" delay="0">
                  <p:rtn val="all"/>
                </p:endSync>
                <p:childTnLst>
                  <p:par>
                    <p:cTn id="74" fill="hold">
                      <p:stCondLst>
                        <p:cond delay="0"/>
                      </p:stCondLst>
                      <p:childTnLst>
                        <p:par>
                          <p:cTn id="75" fill="hold">
                            <p:stCondLst>
                              <p:cond delay="0"/>
                            </p:stCondLst>
                            <p:childTnLst>
                              <p:par>
                                <p:cTn id="76" presetID="10" presetClass="exit" presetSubtype="0" fill="hold" nodeType="clickEffect">
                                  <p:stCondLst>
                                    <p:cond delay="0"/>
                                  </p:stCondLst>
                                  <p:childTnLst>
                                    <p:animEffect transition="out" filter="fade">
                                      <p:cBhvr>
                                        <p:cTn id="77" dur="500"/>
                                        <p:tgtEl>
                                          <p:spTgt spid="143"/>
                                        </p:tgtEl>
                                      </p:cBhvr>
                                    </p:animEffect>
                                    <p:set>
                                      <p:cBhvr>
                                        <p:cTn id="78" dur="1" fill="hold">
                                          <p:stCondLst>
                                            <p:cond delay="499"/>
                                          </p:stCondLst>
                                        </p:cTn>
                                        <p:tgtEl>
                                          <p:spTgt spid="143"/>
                                        </p:tgtEl>
                                        <p:attrNameLst>
                                          <p:attrName>style.visibility</p:attrName>
                                        </p:attrNameLst>
                                      </p:cBhvr>
                                      <p:to>
                                        <p:strVal val="hidden"/>
                                      </p:to>
                                    </p:set>
                                  </p:childTnLst>
                                </p:cTn>
                              </p:par>
                            </p:childTnLst>
                          </p:cTn>
                        </p:par>
                      </p:childTnLst>
                    </p:cTn>
                  </p:par>
                </p:childTnLst>
              </p:cTn>
              <p:nextCondLst>
                <p:cond evt="onClick" delay="0">
                  <p:tgtEl>
                    <p:spTgt spid="143"/>
                  </p:tgtEl>
                </p:cond>
              </p:nextCondLst>
            </p:seq>
            <p:seq concurrent="1" nextAc="seek">
              <p:cTn id="79" restart="whenNotActive" fill="hold" evtFilter="cancelBubble" nodeType="interactiveSeq">
                <p:stCondLst>
                  <p:cond evt="onClick" delay="0">
                    <p:tgtEl>
                      <p:spTgt spid="144"/>
                    </p:tgtEl>
                  </p:cond>
                </p:stCondLst>
                <p:endSync evt="end" delay="0">
                  <p:rtn val="all"/>
                </p:endSync>
                <p:childTnLst>
                  <p:par>
                    <p:cTn id="80" fill="hold">
                      <p:stCondLst>
                        <p:cond delay="0"/>
                      </p:stCondLst>
                      <p:childTnLst>
                        <p:par>
                          <p:cTn id="81" fill="hold">
                            <p:stCondLst>
                              <p:cond delay="0"/>
                            </p:stCondLst>
                            <p:childTnLst>
                              <p:par>
                                <p:cTn id="82" presetID="10" presetClass="exit" presetSubtype="0" fill="hold" nodeType="clickEffect">
                                  <p:stCondLst>
                                    <p:cond delay="0"/>
                                  </p:stCondLst>
                                  <p:childTnLst>
                                    <p:animEffect transition="out" filter="fade">
                                      <p:cBhvr>
                                        <p:cTn id="83" dur="500"/>
                                        <p:tgtEl>
                                          <p:spTgt spid="144"/>
                                        </p:tgtEl>
                                      </p:cBhvr>
                                    </p:animEffect>
                                    <p:set>
                                      <p:cBhvr>
                                        <p:cTn id="84" dur="1" fill="hold">
                                          <p:stCondLst>
                                            <p:cond delay="499"/>
                                          </p:stCondLst>
                                        </p:cTn>
                                        <p:tgtEl>
                                          <p:spTgt spid="144"/>
                                        </p:tgtEl>
                                        <p:attrNameLst>
                                          <p:attrName>style.visibility</p:attrName>
                                        </p:attrNameLst>
                                      </p:cBhvr>
                                      <p:to>
                                        <p:strVal val="hidden"/>
                                      </p:to>
                                    </p:set>
                                  </p:childTnLst>
                                </p:cTn>
                              </p:par>
                            </p:childTnLst>
                          </p:cTn>
                        </p:par>
                      </p:childTnLst>
                    </p:cTn>
                  </p:par>
                </p:childTnLst>
              </p:cTn>
              <p:nextCondLst>
                <p:cond evt="onClick" delay="0">
                  <p:tgtEl>
                    <p:spTgt spid="144"/>
                  </p:tgtEl>
                </p:cond>
              </p:nextCondLst>
            </p:seq>
            <p:audio>
              <p:cMediaNode vol="80000">
                <p:cTn id="85" fill="hold" display="0">
                  <p:stCondLst>
                    <p:cond delay="indefinite"/>
                  </p:stCondLst>
                  <p:endCondLst>
                    <p:cond evt="onStopAudio" delay="0">
                      <p:tgtEl>
                        <p:sldTgt/>
                      </p:tgtEl>
                    </p:cond>
                  </p:endCondLst>
                </p:cTn>
                <p:tgtEl>
                  <p:spTgt spid="4"/>
                </p:tgtEl>
              </p:cMediaNode>
            </p:audio>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000" b="1" dirty="0">
                <a:solidFill>
                  <a:schemeClr val="bg1"/>
                </a:solidFill>
              </a:rPr>
              <a:t>Bản chất của chủ nghĩa tư bản chính là quan hệ…... của tư bản đối với công nhân làm thuê nhằm chiếm đoạt giá trị thặng dư: </a:t>
            </a:r>
          </a:p>
          <a:p>
            <a:pPr algn="just"/>
            <a:r>
              <a:rPr lang="en-US" sz="2000" b="1" dirty="0" smtClean="0">
                <a:solidFill>
                  <a:schemeClr val="bg1"/>
                </a:solidFill>
              </a:rPr>
              <a:t>a. </a:t>
            </a:r>
            <a:r>
              <a:rPr lang="vi-VN" sz="2000" b="1" dirty="0" smtClean="0">
                <a:solidFill>
                  <a:schemeClr val="bg1"/>
                </a:solidFill>
              </a:rPr>
              <a:t>Thống trị</a:t>
            </a:r>
            <a:endParaRPr lang="en-US" sz="2000" b="1" dirty="0" smtClean="0">
              <a:solidFill>
                <a:schemeClr val="bg1"/>
              </a:solidFill>
            </a:endParaRPr>
          </a:p>
          <a:p>
            <a:pPr algn="just"/>
            <a:r>
              <a:rPr lang="en-US" sz="2000" b="1" dirty="0">
                <a:solidFill>
                  <a:schemeClr val="bg1"/>
                </a:solidFill>
              </a:rPr>
              <a:t>b</a:t>
            </a:r>
            <a:r>
              <a:rPr lang="vi-VN" sz="2000" b="1" dirty="0" smtClean="0">
                <a:solidFill>
                  <a:schemeClr val="bg1"/>
                </a:solidFill>
              </a:rPr>
              <a:t>. </a:t>
            </a:r>
            <a:r>
              <a:rPr lang="vi-VN" sz="2000" b="1" dirty="0">
                <a:solidFill>
                  <a:schemeClr val="bg1"/>
                </a:solidFill>
              </a:rPr>
              <a:t>Bóc lột</a:t>
            </a:r>
          </a:p>
          <a:p>
            <a:pPr algn="just"/>
            <a:r>
              <a:rPr lang="vi-VN" sz="2000" b="1" dirty="0">
                <a:solidFill>
                  <a:schemeClr val="bg1"/>
                </a:solidFill>
              </a:rPr>
              <a:t>c. Tước đoạt</a:t>
            </a:r>
          </a:p>
          <a:p>
            <a:pPr algn="just"/>
            <a:r>
              <a:rPr lang="vi-VN" sz="2000" b="1" dirty="0">
                <a:solidFill>
                  <a:schemeClr val="bg1"/>
                </a:solidFill>
              </a:rPr>
              <a:t>d. Chiếm giữ</a:t>
            </a:r>
            <a:endParaRPr lang="en-US" sz="2000" b="1" dirty="0">
              <a:solidFill>
                <a:schemeClr val="bg1"/>
              </a:solidFill>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b. </a:t>
            </a:r>
            <a:r>
              <a:rPr lang="en-US" sz="3200" b="1" dirty="0" err="1">
                <a:solidFill>
                  <a:schemeClr val="bg1"/>
                </a:solidFill>
              </a:rPr>
              <a:t>Bóc</a:t>
            </a:r>
            <a:r>
              <a:rPr lang="en-US" sz="3200" b="1" dirty="0">
                <a:solidFill>
                  <a:schemeClr val="bg1"/>
                </a:solidFill>
              </a:rPr>
              <a:t> </a:t>
            </a:r>
            <a:r>
              <a:rPr lang="en-US" sz="3200" b="1" dirty="0" err="1">
                <a:solidFill>
                  <a:schemeClr val="bg1"/>
                </a:solidFill>
              </a:rPr>
              <a:t>lột</a:t>
            </a:r>
            <a:endParaRPr lang="en-US" sz="3200" b="1" dirty="0">
              <a:solidFill>
                <a:schemeClr val="bg1"/>
              </a:solidFill>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352431353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Lao động xã hội cần thiết của người sản xuất hàng hóa kết tinh trong hàng hóa được gọi là?</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thặng dư</a:t>
            </a:r>
          </a:p>
          <a:p>
            <a:pPr lvl="0" algn="just" eaLnBrk="1" fontAlgn="auto" hangingPunct="1">
              <a:spcBef>
                <a:spcPts val="0"/>
              </a:spcBef>
              <a:spcAft>
                <a:spcPts val="0"/>
              </a:spcAft>
              <a:defRPr/>
            </a:pPr>
            <a:r>
              <a:rPr lang="vi-VN" sz="2400" b="1" dirty="0">
                <a:solidFill>
                  <a:prstClr val="white"/>
                </a:solidFill>
                <a:latin typeface="Calibri" panose="020F0502020204030204"/>
              </a:rPr>
              <a:t>c. Giá trị sử dụng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d. Giá cả của hàng hóa</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3200" b="1" dirty="0">
                <a:solidFill>
                  <a:prstClr val="white"/>
                </a:solidFill>
              </a:rPr>
              <a:t>a. </a:t>
            </a:r>
            <a:r>
              <a:rPr lang="en-US" sz="3200" b="1" dirty="0" err="1">
                <a:solidFill>
                  <a:prstClr val="white"/>
                </a:solidFill>
              </a:rPr>
              <a:t>Giá</a:t>
            </a:r>
            <a:r>
              <a:rPr lang="en-US" sz="3200" b="1" dirty="0">
                <a:solidFill>
                  <a:prstClr val="white"/>
                </a:solidFill>
              </a:rPr>
              <a:t> </a:t>
            </a:r>
            <a:r>
              <a:rPr lang="en-US" sz="3200" b="1" dirty="0" err="1">
                <a:solidFill>
                  <a:prstClr val="white"/>
                </a:solidFill>
              </a:rPr>
              <a:t>trị</a:t>
            </a:r>
            <a:r>
              <a:rPr lang="en-US" sz="3200" b="1" dirty="0">
                <a:solidFill>
                  <a:prstClr val="white"/>
                </a:solidFill>
              </a:rPr>
              <a:t> </a:t>
            </a:r>
            <a:r>
              <a:rPr lang="en-US" sz="3200" b="1" dirty="0" err="1">
                <a:solidFill>
                  <a:prstClr val="white"/>
                </a:solidFill>
              </a:rPr>
              <a:t>của</a:t>
            </a:r>
            <a:r>
              <a:rPr lang="en-US" sz="3200" b="1" dirty="0">
                <a:solidFill>
                  <a:prstClr val="white"/>
                </a:solidFill>
              </a:rPr>
              <a:t> </a:t>
            </a:r>
            <a:r>
              <a:rPr lang="en-US" sz="3200" b="1" dirty="0" err="1">
                <a:solidFill>
                  <a:prstClr val="white"/>
                </a:solidFill>
              </a:rPr>
              <a:t>hàng</a:t>
            </a:r>
            <a:r>
              <a:rPr lang="en-US" sz="3200" b="1" dirty="0">
                <a:solidFill>
                  <a:prstClr val="white"/>
                </a:solidFill>
              </a:rPr>
              <a:t> </a:t>
            </a:r>
            <a:r>
              <a:rPr lang="en-US" sz="3200" b="1" dirty="0" err="1">
                <a:solidFill>
                  <a:prstClr val="white"/>
                </a:solidFill>
              </a:rPr>
              <a:t>hóa</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274622880"/>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mj-lt"/>
              </a:rPr>
              <a:t>Hàng hóa là:</a:t>
            </a:r>
          </a:p>
          <a:p>
            <a:pPr lvl="0" algn="just" eaLnBrk="1" fontAlgn="auto" hangingPunct="1">
              <a:spcBef>
                <a:spcPts val="0"/>
              </a:spcBef>
              <a:spcAft>
                <a:spcPts val="0"/>
              </a:spcAft>
              <a:defRPr/>
            </a:pPr>
            <a:r>
              <a:rPr lang="vi-VN" sz="2400" b="1" dirty="0">
                <a:solidFill>
                  <a:prstClr val="white"/>
                </a:solidFill>
                <a:latin typeface="+mj-lt"/>
              </a:rPr>
              <a:t>a. Sản phẩm của lao động</a:t>
            </a:r>
          </a:p>
          <a:p>
            <a:pPr lvl="0" algn="just" eaLnBrk="1" fontAlgn="auto" hangingPunct="1">
              <a:spcBef>
                <a:spcPts val="0"/>
              </a:spcBef>
              <a:spcAft>
                <a:spcPts val="0"/>
              </a:spcAft>
              <a:defRPr/>
            </a:pPr>
            <a:r>
              <a:rPr lang="vi-VN" sz="2400" b="1" dirty="0">
                <a:solidFill>
                  <a:prstClr val="white"/>
                </a:solidFill>
                <a:latin typeface="+mj-lt"/>
              </a:rPr>
              <a:t>b. Dùng để thỏa mãn nhu cầu nào đó của con người</a:t>
            </a:r>
          </a:p>
          <a:p>
            <a:pPr lvl="0" algn="just" eaLnBrk="1" fontAlgn="auto" hangingPunct="1">
              <a:spcBef>
                <a:spcPts val="0"/>
              </a:spcBef>
              <a:spcAft>
                <a:spcPts val="0"/>
              </a:spcAft>
              <a:defRPr/>
            </a:pPr>
            <a:r>
              <a:rPr lang="vi-VN" sz="2400" b="1" dirty="0">
                <a:solidFill>
                  <a:prstClr val="white"/>
                </a:solidFill>
                <a:latin typeface="+mj-lt"/>
              </a:rPr>
              <a:t>c. Thông qua trao đổi mua và bán</a:t>
            </a:r>
          </a:p>
          <a:p>
            <a:pPr lvl="0" algn="just" eaLnBrk="1" fontAlgn="auto" hangingPunct="1">
              <a:spcBef>
                <a:spcPts val="0"/>
              </a:spcBef>
              <a:spcAft>
                <a:spcPts val="0"/>
              </a:spcAft>
              <a:defRPr/>
            </a:pPr>
            <a:r>
              <a:rPr lang="vi-VN" sz="2400" b="1" dirty="0">
                <a:solidFill>
                  <a:prstClr val="white"/>
                </a:solidFill>
                <a:latin typeface="+mj-lt"/>
              </a:rPr>
              <a:t>d. Tất cả đều đúng</a:t>
            </a:r>
            <a:endParaRPr kumimoji="0" lang="en-US" sz="2400" b="1" i="0" u="none" strike="noStrike" kern="1200" cap="none" spc="0" normalizeH="0" baseline="0" noProof="0" dirty="0">
              <a:ln>
                <a:noFill/>
              </a:ln>
              <a:solidFill>
                <a:prstClr val="white"/>
              </a:solidFill>
              <a:effectLst/>
              <a:uLnTx/>
              <a:uFillTx/>
              <a:latin typeface="+mj-lt"/>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3200" b="1" dirty="0">
                <a:solidFill>
                  <a:prstClr val="white"/>
                </a:solidFill>
              </a:rPr>
              <a:t>d. </a:t>
            </a:r>
            <a:r>
              <a:rPr lang="en-US" sz="3200" b="1" dirty="0" err="1">
                <a:solidFill>
                  <a:prstClr val="white"/>
                </a:solidFill>
              </a:rPr>
              <a:t>Tất</a:t>
            </a:r>
            <a:r>
              <a:rPr lang="en-US" sz="3200" b="1" dirty="0">
                <a:solidFill>
                  <a:prstClr val="white"/>
                </a:solidFill>
              </a:rPr>
              <a:t> </a:t>
            </a:r>
            <a:r>
              <a:rPr lang="en-US" sz="3200" b="1" dirty="0" err="1">
                <a:solidFill>
                  <a:prstClr val="white"/>
                </a:solidFill>
              </a:rPr>
              <a:t>cả</a:t>
            </a:r>
            <a:r>
              <a:rPr lang="en-US" sz="3200" b="1" dirty="0">
                <a:solidFill>
                  <a:prstClr val="white"/>
                </a:solidFill>
              </a:rPr>
              <a:t> </a:t>
            </a:r>
            <a:r>
              <a:rPr lang="en-US" sz="3200" b="1" dirty="0" err="1">
                <a:solidFill>
                  <a:prstClr val="white"/>
                </a:solidFill>
              </a:rPr>
              <a:t>đều</a:t>
            </a:r>
            <a:r>
              <a:rPr lang="en-US" sz="3200" b="1" dirty="0">
                <a:solidFill>
                  <a:prstClr val="white"/>
                </a:solidFill>
              </a:rPr>
              <a:t> </a:t>
            </a:r>
            <a:r>
              <a:rPr lang="en-US" sz="3200" b="1" dirty="0" err="1">
                <a:solidFill>
                  <a:prstClr val="white"/>
                </a:solidFill>
              </a:rPr>
              <a:t>đúng</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568916838"/>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Quy luật giá trị có những tác động tiêu cực nào? </a:t>
            </a:r>
          </a:p>
          <a:p>
            <a:pPr lvl="0" algn="just" eaLnBrk="1" fontAlgn="auto" hangingPunct="1">
              <a:spcBef>
                <a:spcPts val="0"/>
              </a:spcBef>
              <a:spcAft>
                <a:spcPts val="0"/>
              </a:spcAft>
              <a:defRPr/>
            </a:pPr>
            <a:r>
              <a:rPr lang="vi-VN" sz="2400" b="1" dirty="0">
                <a:solidFill>
                  <a:prstClr val="white"/>
                </a:solidFill>
                <a:latin typeface="Calibri" panose="020F0502020204030204"/>
              </a:rPr>
              <a:t>a. Phân hóa giàu - nghèo trong xã hội</a:t>
            </a:r>
          </a:p>
          <a:p>
            <a:pPr lvl="0" algn="just" eaLnBrk="1" fontAlgn="auto" hangingPunct="1">
              <a:spcBef>
                <a:spcPts val="0"/>
              </a:spcBef>
              <a:spcAft>
                <a:spcPts val="0"/>
              </a:spcAft>
              <a:defRPr/>
            </a:pPr>
            <a:r>
              <a:rPr lang="vi-VN" sz="2400" b="1" dirty="0">
                <a:solidFill>
                  <a:prstClr val="white"/>
                </a:solidFill>
                <a:latin typeface="Calibri" panose="020F0502020204030204"/>
              </a:rPr>
              <a:t>b. Tiềm ẩn khung hoảng kinh tế</a:t>
            </a:r>
          </a:p>
          <a:p>
            <a:pPr lvl="0" algn="just" eaLnBrk="1" fontAlgn="auto" hangingPunct="1">
              <a:spcBef>
                <a:spcPts val="0"/>
              </a:spcBef>
              <a:spcAft>
                <a:spcPts val="0"/>
              </a:spcAft>
              <a:defRPr/>
            </a:pPr>
            <a:r>
              <a:rPr lang="vi-VN" sz="2400" b="1" dirty="0">
                <a:solidFill>
                  <a:prstClr val="white"/>
                </a:solidFill>
                <a:latin typeface="Calibri" panose="020F0502020204030204"/>
              </a:rPr>
              <a:t>c. Ô nhiễm môi trường </a:t>
            </a:r>
          </a:p>
          <a:p>
            <a:pPr lvl="0" algn="just" eaLnBrk="1" fontAlgn="auto" hangingPunct="1">
              <a:spcBef>
                <a:spcPts val="0"/>
              </a:spcBef>
              <a:spcAft>
                <a:spcPts val="0"/>
              </a:spcAft>
              <a:defRPr/>
            </a:pPr>
            <a:r>
              <a:rPr lang="vi-VN" sz="2400" b="1" dirty="0">
                <a:solidFill>
                  <a:prstClr val="white"/>
                </a:solidFill>
                <a:latin typeface="Calibri" panose="020F0502020204030204"/>
              </a:rPr>
              <a:t>d. Tất cả các đáp án của câu này đều đúng</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1" fontAlgn="auto" hangingPunct="1">
              <a:spcBef>
                <a:spcPts val="0"/>
              </a:spcBef>
              <a:spcAft>
                <a:spcPts val="0"/>
              </a:spcAft>
              <a:defRPr/>
            </a:pPr>
            <a:r>
              <a:rPr lang="vi-VN" sz="3200" b="1" dirty="0">
                <a:solidFill>
                  <a:prstClr val="white"/>
                </a:solidFill>
                <a:latin typeface="Calibri" panose="020F0502020204030204"/>
              </a:rPr>
              <a:t>d. Tất cả các đáp án của câu này đều đúng</a:t>
            </a:r>
            <a:endParaRPr lang="en-US" sz="3200" b="1" dirty="0">
              <a:solidFill>
                <a:prstClr val="white"/>
              </a:solidFill>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3058055898"/>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874045"/>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Trong quá trình lao động, sức lao động tạo ra một lượng giá trị mới lớn hơn giá trị của bản thân nó, phần giá trị dôi ra so với giá trị sức lao động là giá trị thặng dư, đây là thuộc tính nào của hàng hóa sức lao động ?</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sử dụng</a:t>
            </a:r>
          </a:p>
          <a:p>
            <a:pPr lvl="0" algn="just" eaLnBrk="1" fontAlgn="auto" hangingPunct="1">
              <a:spcBef>
                <a:spcPts val="0"/>
              </a:spcBef>
              <a:spcAft>
                <a:spcPts val="0"/>
              </a:spcAft>
              <a:defRPr/>
            </a:pPr>
            <a:r>
              <a:rPr lang="vi-VN" sz="2400" b="1" dirty="0">
                <a:solidFill>
                  <a:prstClr val="white"/>
                </a:solidFill>
                <a:latin typeface="Calibri" panose="020F0502020204030204"/>
              </a:rPr>
              <a:t>c. </a:t>
            </a:r>
            <a:r>
              <a:rPr lang="en-US" sz="2400" b="1" dirty="0" err="1" smtClean="0">
                <a:solidFill>
                  <a:prstClr val="white"/>
                </a:solidFill>
                <a:latin typeface="Calibri" panose="020F0502020204030204"/>
              </a:rPr>
              <a:t>Giá</a:t>
            </a:r>
            <a:r>
              <a:rPr lang="en-US" sz="2400" b="1" dirty="0" smtClean="0">
                <a:solidFill>
                  <a:prstClr val="white"/>
                </a:solidFill>
                <a:latin typeface="Calibri" panose="020F0502020204030204"/>
              </a:rPr>
              <a:t> </a:t>
            </a:r>
            <a:r>
              <a:rPr lang="en-US" sz="2400" b="1" dirty="0" err="1" smtClean="0">
                <a:solidFill>
                  <a:prstClr val="white"/>
                </a:solidFill>
                <a:latin typeface="Calibri" panose="020F0502020204030204"/>
              </a:rPr>
              <a:t>trị</a:t>
            </a:r>
            <a:r>
              <a:rPr lang="en-US" sz="2400" b="1" dirty="0" smtClean="0">
                <a:solidFill>
                  <a:prstClr val="white"/>
                </a:solidFill>
                <a:latin typeface="Calibri" panose="020F0502020204030204"/>
              </a:rPr>
              <a:t> </a:t>
            </a:r>
            <a:r>
              <a:rPr lang="en-US" sz="2400" b="1" dirty="0" err="1" smtClean="0">
                <a:solidFill>
                  <a:prstClr val="white"/>
                </a:solidFill>
                <a:latin typeface="Calibri" panose="020F0502020204030204"/>
              </a:rPr>
              <a:t>thặng</a:t>
            </a:r>
            <a:r>
              <a:rPr lang="en-US" sz="2400" b="1" dirty="0" smtClean="0">
                <a:solidFill>
                  <a:prstClr val="white"/>
                </a:solidFill>
                <a:latin typeface="Calibri" panose="020F0502020204030204"/>
              </a:rPr>
              <a:t> </a:t>
            </a:r>
            <a:r>
              <a:rPr lang="en-US" sz="2400" b="1" dirty="0" err="1" smtClean="0">
                <a:solidFill>
                  <a:prstClr val="white"/>
                </a:solidFill>
                <a:latin typeface="Calibri" panose="020F0502020204030204"/>
              </a:rPr>
              <a:t>dư</a:t>
            </a:r>
            <a:endParaRPr lang="vi-VN" sz="2400" b="1" dirty="0">
              <a:solidFill>
                <a:prstClr val="white"/>
              </a:solidFill>
              <a:latin typeface="Calibri" panose="020F0502020204030204"/>
            </a:endParaRPr>
          </a:p>
          <a:p>
            <a:pPr lvl="0" algn="just" eaLnBrk="1" fontAlgn="auto" hangingPunct="1">
              <a:spcBef>
                <a:spcPts val="0"/>
              </a:spcBef>
              <a:spcAft>
                <a:spcPts val="0"/>
              </a:spcAft>
              <a:defRPr/>
            </a:pPr>
            <a:r>
              <a:rPr lang="vi-VN" sz="2400" b="1" dirty="0">
                <a:solidFill>
                  <a:prstClr val="white"/>
                </a:solidFill>
                <a:latin typeface="Calibri" panose="020F0502020204030204"/>
              </a:rPr>
              <a:t>d. Giá trị trao đổi</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3577387"/>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3200" b="1" dirty="0">
                <a:solidFill>
                  <a:prstClr val="white"/>
                </a:solidFill>
                <a:latin typeface="Calibri" panose="020F0502020204030204"/>
              </a:rPr>
              <a:t>b. Giá trị sử dụng</a:t>
            </a: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2301496409"/>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Bản chất của chủ nghĩa tư bản chính là quan hệ bóc lột của tư bản đối với công nhân làm thuê nhằm chiếm đoạt ?</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thặng dư. </a:t>
            </a:r>
          </a:p>
          <a:p>
            <a:pPr lvl="0" algn="just" eaLnBrk="1" fontAlgn="auto" hangingPunct="1">
              <a:spcBef>
                <a:spcPts val="0"/>
              </a:spcBef>
              <a:spcAft>
                <a:spcPts val="0"/>
              </a:spcAft>
              <a:defRPr/>
            </a:pPr>
            <a:r>
              <a:rPr lang="vi-VN" sz="2400" b="1" dirty="0">
                <a:solidFill>
                  <a:prstClr val="white"/>
                </a:solidFill>
                <a:latin typeface="Calibri" panose="020F0502020204030204"/>
              </a:rPr>
              <a:t>c. Giá trị sử dụng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d. Giá cả của hàng hóa</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3200" b="1" dirty="0">
                <a:solidFill>
                  <a:prstClr val="white"/>
                </a:solidFill>
                <a:latin typeface="Calibri" panose="020F0502020204030204"/>
              </a:rPr>
              <a:t>b. Giá trị thặng dư. </a:t>
            </a: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92435472"/>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và</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thặng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dư</a:t>
            </a:r>
            <a:endParaRPr lang="en-US" sz="2400" b="1" i="1" kern="0" dirty="0">
              <a:latin typeface="Times New Roman" panose="02020603050405020304" pitchFamily="18" charset="0"/>
              <a:cs typeface="Times New Roman" panose="02020603050405020304" pitchFamily="18" charset="0"/>
            </a:endParaRPr>
          </a:p>
        </p:txBody>
      </p:sp>
      <p:sp>
        <p:nvSpPr>
          <p:cNvPr id="35843"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 sức lao động</a:t>
            </a:r>
            <a:endParaRPr lang="en-US" altLang="en-US" sz="2400" smtClean="0">
              <a:latin typeface="Times New Roman" panose="02020603050405020304" pitchFamily="18" charset="0"/>
              <a:cs typeface="Times New Roman" panose="02020603050405020304" pitchFamily="18" charset="0"/>
            </a:endParaRPr>
          </a:p>
        </p:txBody>
      </p:sp>
      <p:sp>
        <p:nvSpPr>
          <p:cNvPr id="7" name="Title 1"/>
          <p:cNvSpPr txBox="1">
            <a:spLocks/>
          </p:cNvSpPr>
          <p:nvPr/>
        </p:nvSpPr>
        <p:spPr bwMode="auto">
          <a:xfrm>
            <a:off x="479425" y="2708275"/>
            <a:ext cx="5832475" cy="172878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pt-BR" altLang="en-US" sz="2400">
                <a:solidFill>
                  <a:schemeClr val="tx2"/>
                </a:solidFill>
                <a:latin typeface="Times New Roman" panose="02020603050405020304" pitchFamily="18" charset="0"/>
                <a:cs typeface="Times New Roman" panose="02020603050405020304" pitchFamily="18" charset="0"/>
              </a:rPr>
              <a:t>-</a:t>
            </a:r>
            <a:r>
              <a:rPr lang="pt-BR" altLang="en-US" sz="4400">
                <a:solidFill>
                  <a:schemeClr val="tx2"/>
                </a:solidFill>
              </a:rPr>
              <a:t> </a:t>
            </a:r>
            <a:r>
              <a:rPr lang="pt-BR" altLang="en-US" sz="2400" i="1">
                <a:solidFill>
                  <a:schemeClr val="tx2"/>
                </a:solidFill>
                <a:latin typeface="Times New Roman" panose="02020603050405020304" pitchFamily="18" charset="0"/>
                <a:cs typeface="Times New Roman" panose="02020603050405020304" pitchFamily="18" charset="0"/>
              </a:rPr>
              <a:t>Khái niệm</a:t>
            </a:r>
            <a:r>
              <a:rPr lang="pt-BR" altLang="en-US" sz="2400">
                <a:solidFill>
                  <a:schemeClr val="tx2"/>
                </a:solidFill>
                <a:latin typeface="Times New Roman" panose="02020603050405020304" pitchFamily="18" charset="0"/>
                <a:cs typeface="Times New Roman" panose="02020603050405020304" pitchFamily="18" charset="0"/>
              </a:rPr>
              <a:t>: </a:t>
            </a:r>
            <a:r>
              <a:rPr lang="en-US" altLang="en-US" sz="2400">
                <a:solidFill>
                  <a:schemeClr val="tx2"/>
                </a:solidFill>
                <a:latin typeface="Times New Roman" panose="02020603050405020304" pitchFamily="18" charset="0"/>
                <a:cs typeface="Times New Roman" panose="02020603050405020304" pitchFamily="18" charset="0"/>
              </a:rPr>
              <a:t>Sức lao động là năng lực lao động của con người. Nó bao gồm thể lực, trí lực, kỹ năng của người lao động và được sử dụng trong quá trình lao động. </a:t>
            </a:r>
          </a:p>
        </p:txBody>
      </p:sp>
      <p:grpSp>
        <p:nvGrpSpPr>
          <p:cNvPr id="35845" name="Group 10"/>
          <p:cNvGrpSpPr>
            <a:grpSpLocks/>
          </p:cNvGrpSpPr>
          <p:nvPr/>
        </p:nvGrpSpPr>
        <p:grpSpPr bwMode="auto">
          <a:xfrm>
            <a:off x="6743700" y="1398588"/>
            <a:ext cx="5113338" cy="5202237"/>
            <a:chOff x="5638800" y="1371600"/>
            <a:chExt cx="3429000" cy="4297503"/>
          </a:xfrm>
        </p:grpSpPr>
        <p:pic>
          <p:nvPicPr>
            <p:cNvPr id="35846" name="Picture 43" descr="100trung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1371600"/>
              <a:ext cx="3200400" cy="3581400"/>
            </a:xfrm>
            <a:prstGeom prst="rect">
              <a:avLst/>
            </a:prstGeom>
            <a:noFill/>
            <a:ln w="57150">
              <a:solidFill>
                <a:srgbClr val="FFFF99"/>
              </a:solidFill>
              <a:miter lim="800000"/>
              <a:headEnd/>
              <a:tailEnd/>
            </a:ln>
            <a:extLst>
              <a:ext uri="{909E8E84-426E-40DD-AFC4-6F175D3DCCD1}">
                <a14:hiddenFill xmlns:a14="http://schemas.microsoft.com/office/drawing/2010/main">
                  <a:solidFill>
                    <a:srgbClr val="FFFFFF"/>
                  </a:solidFill>
                </a14:hiddenFill>
              </a:ext>
            </a:extLst>
          </p:spPr>
        </p:pic>
        <p:sp>
          <p:nvSpPr>
            <p:cNvPr id="35847" name="Rectangle 18"/>
            <p:cNvSpPr>
              <a:spLocks noChangeArrowheads="1"/>
            </p:cNvSpPr>
            <p:nvPr/>
          </p:nvSpPr>
          <p:spPr bwMode="auto">
            <a:xfrm>
              <a:off x="5638800" y="4677674"/>
              <a:ext cx="3429000" cy="991429"/>
            </a:xfrm>
            <a:prstGeom prst="rect">
              <a:avLst/>
            </a:prstGeom>
            <a:solidFill>
              <a:srgbClr val="FFFFCC"/>
            </a:solidFill>
            <a:ln w="9525">
              <a:solidFill>
                <a:schemeClr val="tx1"/>
              </a:solidFill>
              <a:miter lim="800000"/>
              <a:headEnd/>
              <a:tailEnd/>
            </a:ln>
            <a:effectLst>
              <a:outerShdw dist="107763" dir="2700000" algn="ctr" rotWithShape="0">
                <a:schemeClr val="bg2"/>
              </a:outerShdw>
            </a:effec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vi-VN" altLang="en-US" sz="2600" b="1">
                  <a:solidFill>
                    <a:srgbClr val="C00000"/>
                  </a:solidFill>
                  <a:latin typeface="Times New Roman" panose="02020603050405020304" pitchFamily="18" charset="0"/>
                  <a:cs typeface="Times New Roman" panose="02020603050405020304" pitchFamily="18" charset="0"/>
                </a:rPr>
                <a:t>Lao động l</a:t>
              </a:r>
              <a:r>
                <a:rPr lang="vi-VN" altLang="en-US" sz="2600" b="1">
                  <a:solidFill>
                    <a:srgbClr val="C00000"/>
                  </a:solidFill>
                  <a:latin typeface="Times New Roman" panose="02020603050405020304" pitchFamily="18" charset="0"/>
                  <a:ea typeface="Times New Roman" panose="02020603050405020304" pitchFamily="18" charset="0"/>
                </a:rPr>
                <a:t>à</a:t>
              </a:r>
              <a:r>
                <a:rPr lang="vi-VN" altLang="en-US" sz="2600" b="1">
                  <a:solidFill>
                    <a:srgbClr val="C00000"/>
                  </a:solidFill>
                  <a:latin typeface="Times New Roman" panose="02020603050405020304" pitchFamily="18" charset="0"/>
                  <a:cs typeface="Times New Roman" panose="02020603050405020304" pitchFamily="18" charset="0"/>
                </a:rPr>
                <a:t> sự vận dụng sức lao động vào quá tr</a:t>
              </a:r>
              <a:r>
                <a:rPr lang="en-US" altLang="en-US" sz="2600" b="1">
                  <a:solidFill>
                    <a:srgbClr val="C00000"/>
                  </a:solidFill>
                  <a:latin typeface="Times New Roman" panose="02020603050405020304" pitchFamily="18" charset="0"/>
                  <a:cs typeface="Times New Roman" panose="02020603050405020304" pitchFamily="18" charset="0"/>
                </a:rPr>
                <a:t>ì</a:t>
              </a:r>
              <a:r>
                <a:rPr lang="vi-VN" altLang="en-US" sz="2600" b="1">
                  <a:solidFill>
                    <a:srgbClr val="C00000"/>
                  </a:solidFill>
                  <a:latin typeface="Times New Roman" panose="02020603050405020304" pitchFamily="18" charset="0"/>
                  <a:cs typeface="Times New Roman" panose="02020603050405020304" pitchFamily="18" charset="0"/>
                </a:rPr>
                <a:t>nh sản xuất</a:t>
              </a:r>
            </a:p>
          </p:txBody>
        </p:sp>
      </p:grpSp>
    </p:spTree>
    <p:extLst>
      <p:ext uri="{BB962C8B-B14F-4D97-AF65-F5344CB8AC3E}">
        <p14:creationId xmlns:p14="http://schemas.microsoft.com/office/powerpoint/2010/main" val="313365528"/>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và</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thặng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dư</a:t>
            </a:r>
            <a:endParaRPr lang="en-US" sz="2400" b="1" i="1" kern="0" dirty="0">
              <a:latin typeface="Times New Roman" panose="02020603050405020304" pitchFamily="18" charset="0"/>
              <a:cs typeface="Times New Roman" panose="02020603050405020304" pitchFamily="18" charset="0"/>
            </a:endParaRPr>
          </a:p>
        </p:txBody>
      </p:sp>
      <p:sp>
        <p:nvSpPr>
          <p:cNvPr id="36867"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 sức lao động</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479425" y="2708275"/>
            <a:ext cx="5832475" cy="208915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342900" indent="-342900" algn="just">
              <a:buFontTx/>
              <a:buChar char="-"/>
              <a:defRPr/>
            </a:pPr>
            <a:r>
              <a:rPr lang="en-US" sz="2400" i="1" dirty="0" smtClean="0">
                <a:latin typeface="Times New Roman" panose="02020603050405020304" pitchFamily="18" charset="0"/>
                <a:cs typeface="Times New Roman" panose="02020603050405020304" pitchFamily="18" charset="0"/>
              </a:rPr>
              <a:t>Hai </a:t>
            </a:r>
            <a:r>
              <a:rPr lang="en-US" sz="2400" i="1" dirty="0" err="1" smtClean="0">
                <a:latin typeface="Times New Roman" panose="02020603050405020304" pitchFamily="18" charset="0"/>
                <a:cs typeface="Times New Roman" panose="02020603050405020304" pitchFamily="18" charset="0"/>
              </a:rPr>
              <a:t>điều</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kiện</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để</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sức</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lao</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động</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trở</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thành</a:t>
            </a:r>
            <a:r>
              <a:rPr lang="en-US" sz="2400" i="1" dirty="0" smtClean="0">
                <a:latin typeface="Times New Roman" panose="02020603050405020304" pitchFamily="18" charset="0"/>
                <a:cs typeface="Times New Roman" panose="02020603050405020304" pitchFamily="18" charset="0"/>
              </a:rPr>
              <a:t> hang </a:t>
            </a:r>
            <a:r>
              <a:rPr lang="en-US" sz="2400" i="1" dirty="0" err="1" smtClean="0">
                <a:latin typeface="Times New Roman" panose="02020603050405020304" pitchFamily="18" charset="0"/>
                <a:cs typeface="Times New Roman" panose="02020603050405020304" pitchFamily="18" charset="0"/>
              </a:rPr>
              <a:t>hóa</a:t>
            </a:r>
            <a:r>
              <a:rPr lang="en-US" sz="2400" i="1" dirty="0" smtClean="0">
                <a:latin typeface="Times New Roman" panose="02020603050405020304" pitchFamily="18" charset="0"/>
                <a:cs typeface="Times New Roman" panose="02020603050405020304" pitchFamily="18" charset="0"/>
              </a:rPr>
              <a:t>:</a:t>
            </a:r>
          </a:p>
          <a:p>
            <a:pPr algn="just">
              <a:defRPr/>
            </a:pPr>
            <a:r>
              <a:rPr lang="en-US" sz="2400" i="1" dirty="0" smtClean="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rPr>
              <a:t>Người lao động tự do về thân thể, có quyền bán sức lao động của </a:t>
            </a:r>
            <a:r>
              <a:rPr lang="pt-BR" sz="2400" dirty="0" smtClean="0">
                <a:latin typeface="Times New Roman" panose="02020603050405020304" pitchFamily="18" charset="0"/>
                <a:cs typeface="Times New Roman" panose="02020603050405020304" pitchFamily="18" charset="0"/>
              </a:rPr>
              <a:t>mình</a:t>
            </a:r>
          </a:p>
          <a:p>
            <a:pPr algn="just">
              <a:defRPr/>
            </a:pPr>
            <a:r>
              <a:rPr lang="pt-BR" sz="2400" dirty="0" smtClean="0">
                <a:latin typeface="Times New Roman" panose="02020603050405020304" pitchFamily="18" charset="0"/>
                <a:cs typeface="Times New Roman" panose="02020603050405020304" pitchFamily="18" charset="0"/>
              </a:rPr>
              <a:t>+ Người lao động </a:t>
            </a:r>
            <a:r>
              <a:rPr lang="pt-BR" sz="2400" dirty="0">
                <a:latin typeface="Times New Roman" panose="02020603050405020304" pitchFamily="18" charset="0"/>
                <a:cs typeface="Times New Roman" panose="02020603050405020304" pitchFamily="18" charset="0"/>
              </a:rPr>
              <a:t>không có tư liệu sản xuất</a:t>
            </a:r>
            <a:endParaRPr lang="en-US" sz="2400" dirty="0">
              <a:latin typeface="Times New Roman" panose="02020603050405020304" pitchFamily="18" charset="0"/>
              <a:cs typeface="Times New Roman" panose="02020603050405020304" pitchFamily="18" charset="0"/>
            </a:endParaRPr>
          </a:p>
        </p:txBody>
      </p:sp>
      <p:pic>
        <p:nvPicPr>
          <p:cNvPr id="173058" name="Picture 2" descr="Lịch sử 10 Bài 32 - Cuộc cách mạng công nghiệp ở Châu Âu - aibennhayhon.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800" y="1700213"/>
            <a:ext cx="5337175" cy="451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1635368"/>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3058"/>
                                        </p:tgtEl>
                                        <p:attrNameLst>
                                          <p:attrName>style.visibility</p:attrName>
                                        </p:attrNameLst>
                                      </p:cBhvr>
                                      <p:to>
                                        <p:strVal val="visible"/>
                                      </p:to>
                                    </p:set>
                                    <p:anim calcmode="lin" valueType="num">
                                      <p:cBhvr additive="base">
                                        <p:cTn id="11" dur="500" fill="hold"/>
                                        <p:tgtEl>
                                          <p:spTgt spid="173058"/>
                                        </p:tgtEl>
                                        <p:attrNameLst>
                                          <p:attrName>ppt_x</p:attrName>
                                        </p:attrNameLst>
                                      </p:cBhvr>
                                      <p:tavLst>
                                        <p:tav tm="0">
                                          <p:val>
                                            <p:strVal val="#ppt_x"/>
                                          </p:val>
                                        </p:tav>
                                        <p:tav tm="100000">
                                          <p:val>
                                            <p:strVal val="#ppt_x"/>
                                          </p:val>
                                        </p:tav>
                                      </p:tavLst>
                                    </p:anim>
                                    <p:anim calcmode="lin" valueType="num">
                                      <p:cBhvr additive="base">
                                        <p:cTn id="12" dur="500" fill="hold"/>
                                        <p:tgtEl>
                                          <p:spTgt spid="1730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6555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8"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60"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6554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2"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54"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r>
              <a:rPr lang="pt-BR" sz="2400" b="1" i="1" dirty="0">
                <a:solidFill>
                  <a:srgbClr val="0000FF"/>
                </a:solidFill>
                <a:latin typeface="Times New Roman" panose="02020603050405020304" pitchFamily="18" charset="0"/>
                <a:cs typeface="Times New Roman" panose="02020603050405020304" pitchFamily="18" charset="0"/>
              </a:rPr>
              <a:t>Hai thuộc tính của hàng hóa sức lao động</a:t>
            </a:r>
            <a:endParaRPr lang="vi-VN" sz="2400" b="1" i="1" dirty="0">
              <a:solidFill>
                <a:srgbClr val="0000FF"/>
              </a:solidFill>
              <a:latin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657600" y="1419748"/>
            <a:ext cx="7407090" cy="2009252"/>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005080"/>
            <a:ext cx="7390330" cy="254812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700760"/>
            <a:ext cx="674643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buFontTx/>
              <a:buNone/>
            </a:pPr>
            <a:r>
              <a:rPr lang="vi-VN" altLang="vi-VN" i="1" dirty="0"/>
              <a:t> </a:t>
            </a:r>
            <a:r>
              <a:rPr lang="en-US" altLang="vi-VN" i="1" dirty="0" smtClean="0"/>
              <a:t>	</a:t>
            </a:r>
            <a:r>
              <a:rPr lang="pt-BR" altLang="vi-VN" sz="2800" i="1" dirty="0" smtClean="0">
                <a:latin typeface="Times New Roman" panose="02020603050405020304" pitchFamily="18" charset="0"/>
                <a:cs typeface="Times New Roman" panose="02020603050405020304" pitchFamily="18" charset="0"/>
              </a:rPr>
              <a:t>Giá </a:t>
            </a:r>
            <a:r>
              <a:rPr lang="pt-BR" altLang="vi-VN" sz="2800" i="1" dirty="0">
                <a:latin typeface="Times New Roman" panose="02020603050405020304" pitchFamily="18" charset="0"/>
                <a:cs typeface="Times New Roman" panose="02020603050405020304" pitchFamily="18" charset="0"/>
              </a:rPr>
              <a:t>trị hàng hóa sức lao động:</a:t>
            </a:r>
            <a:r>
              <a:rPr lang="pt-BR" altLang="vi-VN" sz="2800" dirty="0">
                <a:latin typeface="Times New Roman" panose="02020603050405020304" pitchFamily="18" charset="0"/>
                <a:cs typeface="Times New Roman" panose="02020603050405020304" pitchFamily="18" charset="0"/>
              </a:rPr>
              <a:t> được quyết định bởi lượng lao động xã hội cần thiết để sản xuất và tái sản xuất ra nó. </a:t>
            </a:r>
            <a:endParaRPr lang="vi-VN"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51730" y="4221164"/>
            <a:ext cx="691296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buFontTx/>
              <a:buNone/>
            </a:pPr>
            <a:r>
              <a:rPr lang="pt-BR" altLang="vi-VN" i="1" dirty="0" smtClean="0">
                <a:latin typeface="Times New Roman" panose="02020603050405020304" pitchFamily="18" charset="0"/>
                <a:cs typeface="Times New Roman" panose="02020603050405020304" pitchFamily="18" charset="0"/>
              </a:rPr>
              <a:t> 	Giá </a:t>
            </a:r>
            <a:r>
              <a:rPr lang="pt-BR" altLang="vi-VN" i="1" dirty="0">
                <a:latin typeface="Times New Roman" panose="02020603050405020304" pitchFamily="18" charset="0"/>
                <a:cs typeface="Times New Roman" panose="02020603050405020304" pitchFamily="18" charset="0"/>
              </a:rPr>
              <a:t>trị sử dụng của hàng hóa sức lao động</a:t>
            </a:r>
            <a:r>
              <a:rPr lang="pt-BR" altLang="vi-VN" dirty="0">
                <a:latin typeface="Times New Roman" panose="02020603050405020304" pitchFamily="18" charset="0"/>
                <a:cs typeface="Times New Roman" panose="02020603050405020304" pitchFamily="18" charset="0"/>
              </a:rPr>
              <a:t> nhằm thỏa mãn nhu cầu của người mua. Nó có khả năng tạo ra một lượng giá trị mới lớn hơn giá trị bản thân nó. Đó chính là giá trị thặng dư. </a:t>
            </a:r>
            <a:endParaRPr lang="vi-VN" alt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216829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ChangeArrowheads="1"/>
          </p:cNvSpPr>
          <p:nvPr/>
        </p:nvSpPr>
        <p:spPr bwMode="auto">
          <a:xfrm>
            <a:off x="2057400" y="990600"/>
            <a:ext cx="8382000" cy="1600200"/>
          </a:xfrm>
          <a:prstGeom prst="foldedCorner">
            <a:avLst>
              <a:gd name="adj" fmla="val 12500"/>
            </a:avLst>
          </a:prstGeom>
          <a:solidFill>
            <a:schemeClr val="bg1"/>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eaLnBrk="1" fontAlgn="auto" hangingPunct="1">
              <a:spcBef>
                <a:spcPts val="0"/>
              </a:spcBef>
              <a:spcAft>
                <a:spcPts val="0"/>
              </a:spcAft>
              <a:defRPr/>
            </a:pPr>
            <a:endParaRPr lang="vi-VN" b="1">
              <a:latin typeface="+mn-lt"/>
            </a:endParaRPr>
          </a:p>
        </p:txBody>
      </p:sp>
      <p:sp>
        <p:nvSpPr>
          <p:cNvPr id="5" name="Text Box 4"/>
          <p:cNvSpPr txBox="1">
            <a:spLocks noChangeArrowheads="1"/>
          </p:cNvSpPr>
          <p:nvPr/>
        </p:nvSpPr>
        <p:spPr bwMode="auto">
          <a:xfrm>
            <a:off x="2057401" y="1967806"/>
            <a:ext cx="8093075" cy="1384995"/>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spAutoFit/>
          </a:bodyPr>
          <a:lstStyle/>
          <a:p>
            <a:pPr algn="justLow" eaLnBrk="1" hangingPunct="1">
              <a:defRPr/>
            </a:pPr>
            <a:r>
              <a:rPr lang="en-US" sz="2800" dirty="0" err="1" smtClean="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Là</a:t>
            </a:r>
            <a:r>
              <a:rPr lang="en-US" sz="2800" dirty="0" smtClean="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một</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bộ</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phận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của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giá</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trị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mới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dôi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ra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ngoài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giá</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trị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sức</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lao</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động</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do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công</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nhân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làm</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thuê</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tạo</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ra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và</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nhà</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tư</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bản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chiếm</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không</a:t>
            </a:r>
            <a:r>
              <a:rPr lang="en-US" sz="2800" dirty="0" smtClean="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a:t>
            </a:r>
            <a:endParaRPr lang="vi-VN"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endParaRPr>
          </a:p>
        </p:txBody>
      </p:sp>
      <p:sp>
        <p:nvSpPr>
          <p:cNvPr id="6" name="Rectangle 6"/>
          <p:cNvSpPr>
            <a:spLocks noChangeArrowheads="1"/>
          </p:cNvSpPr>
          <p:nvPr/>
        </p:nvSpPr>
        <p:spPr bwMode="auto">
          <a:xfrm>
            <a:off x="3733800" y="739490"/>
            <a:ext cx="4953000" cy="4572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eaLnBrk="1" fontAlgn="auto" hangingPunct="1">
              <a:spcBef>
                <a:spcPts val="0"/>
              </a:spcBef>
              <a:spcAft>
                <a:spcPts val="0"/>
              </a:spcAft>
              <a:defRPr/>
            </a:pPr>
            <a:r>
              <a:rPr lang="vi-VN" sz="2800" b="1" dirty="0">
                <a:solidFill>
                  <a:srgbClr val="0000FF"/>
                </a:solidFill>
                <a:latin typeface="Arial" charset="0"/>
              </a:rPr>
              <a:t>GIÁ TRỊ THẶNG DƯ (m)</a:t>
            </a:r>
          </a:p>
        </p:txBody>
      </p:sp>
      <p:pic>
        <p:nvPicPr>
          <p:cNvPr id="6759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1" y="4191001"/>
            <a:ext cx="11715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1" y="4953000"/>
            <a:ext cx="17637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4343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24857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par>
                                <p:cTn id="8"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9"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1" name="Picture 4" descr="Ammonia%20Manufacture%2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2584030"/>
            <a:ext cx="5580883" cy="3942183"/>
          </a:xfrm>
          <a:prstGeom prst="rect">
            <a:avLst/>
          </a:prstGeom>
          <a:noFill/>
          <a:ln w="57150">
            <a:solidFill>
              <a:srgbClr val="808000"/>
            </a:solidFill>
            <a:miter lim="800000"/>
            <a:headEnd/>
            <a:tailEnd/>
          </a:ln>
          <a:extLst>
            <a:ext uri="{909E8E84-426E-40DD-AFC4-6F175D3DCCD1}">
              <a14:hiddenFill xmlns:a14="http://schemas.microsoft.com/office/drawing/2010/main">
                <a:solidFill>
                  <a:srgbClr val="FFFFFF"/>
                </a:solidFill>
              </a14:hiddenFill>
            </a:ext>
          </a:extLst>
        </p:spPr>
      </p:pic>
      <p:sp>
        <p:nvSpPr>
          <p:cNvPr id="68612" name="Text Box 9"/>
          <p:cNvSpPr txBox="1">
            <a:spLocks noChangeArrowheads="1"/>
          </p:cNvSpPr>
          <p:nvPr/>
        </p:nvSpPr>
        <p:spPr bwMode="auto">
          <a:xfrm>
            <a:off x="695250" y="1700760"/>
            <a:ext cx="51721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tuyệt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3" name="Text Box 10"/>
          <p:cNvSpPr txBox="1">
            <a:spLocks noChangeArrowheads="1"/>
          </p:cNvSpPr>
          <p:nvPr/>
        </p:nvSpPr>
        <p:spPr bwMode="auto">
          <a:xfrm>
            <a:off x="6096000" y="1700760"/>
            <a:ext cx="5257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tương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4" name="Title 1"/>
          <p:cNvSpPr>
            <a:spLocks noGrp="1"/>
          </p:cNvSpPr>
          <p:nvPr>
            <p:ph type="title"/>
          </p:nvPr>
        </p:nvSpPr>
        <p:spPr/>
        <p:txBody>
          <a:bodyPr>
            <a:normAutofit fontScale="90000"/>
          </a:bodyPr>
          <a:lstStyle/>
          <a:p>
            <a:r>
              <a:rPr lang="pt-BR" altLang="en-US" sz="2800" dirty="0" smtClean="0">
                <a:latin typeface="Times New Roman" panose="02020603050405020304" pitchFamily="18" charset="0"/>
                <a:cs typeface="Times New Roman" panose="02020603050405020304" pitchFamily="18" charset="0"/>
              </a:rPr>
              <a:t>	Bản </a:t>
            </a:r>
            <a:r>
              <a:rPr lang="pt-BR" altLang="en-US" sz="2800" dirty="0">
                <a:latin typeface="Times New Roman" panose="02020603050405020304" pitchFamily="18" charset="0"/>
                <a:cs typeface="Times New Roman" panose="02020603050405020304" pitchFamily="18" charset="0"/>
              </a:rPr>
              <a:t>chất của chủ nghĩa tư bản chính là quan hệ bóc lột của tư bản đối với công nhân làm thuê nhằm chiếm đoạt giá trị thặng dư</a:t>
            </a:r>
            <a:r>
              <a:rPr lang="vi-VN" altLang="en-US" sz="2800" dirty="0">
                <a:cs typeface="Times New Roman" panose="02020603050405020304" pitchFamily="18" charset="0"/>
              </a:rPr>
              <a:t/>
            </a:r>
            <a:br>
              <a:rPr lang="vi-VN" altLang="en-US" sz="2800" dirty="0">
                <a:cs typeface="Times New Roman" panose="02020603050405020304" pitchFamily="18" charset="0"/>
              </a:rPr>
            </a:br>
            <a:endParaRPr lang="en-US" altLang="en-US" sz="2800" dirty="0" smtClean="0">
              <a:latin typeface="Times New Roman" panose="02020603050405020304" pitchFamily="18" charset="0"/>
              <a:cs typeface="Times New Roman" panose="02020603050405020304" pitchFamily="18" charset="0"/>
            </a:endParaRPr>
          </a:p>
        </p:txBody>
      </p:sp>
      <p:pic>
        <p:nvPicPr>
          <p:cNvPr id="2050" name="Picture 2" descr="Làm công nhân may có vất vả không? Có nên làm công nhân m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210" y="2584030"/>
            <a:ext cx="5292335" cy="3942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591915"/>
      </p:ext>
    </p:extLst>
  </p:cSld>
  <p:clrMapOvr>
    <a:masterClrMapping/>
  </p:clrMapOvr>
  <p:transition spd="med">
    <p:pull dir="d"/>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pt-BR" altLang="vi-VN" sz="2800" b="1" i="1" dirty="0">
                <a:solidFill>
                  <a:srgbClr val="0000FF"/>
                </a:solidFill>
                <a:latin typeface="Times New Roman" panose="02020603050405020304" pitchFamily="18" charset="0"/>
                <a:cs typeface="Times New Roman" panose="02020603050405020304" pitchFamily="18" charset="0"/>
              </a:rPr>
              <a:t>Ý nghĩa của học thuyết </a:t>
            </a:r>
            <a:r>
              <a:rPr lang="en-US" altLang="vi-VN" sz="2800" dirty="0"/>
              <a:t/>
            </a:r>
            <a:br>
              <a:rPr lang="en-US" altLang="vi-VN" sz="2800" dirty="0"/>
            </a:br>
            <a:endParaRPr lang="en-US" sz="28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p:txBody>
          <a:bodyPr>
            <a:normAutofit lnSpcReduction="10000"/>
          </a:bodyPr>
          <a:lstStyle/>
          <a:p>
            <a:pPr marL="0" indent="0" algn="just">
              <a:buNone/>
              <a:defRPr/>
            </a:pPr>
            <a:r>
              <a:rPr lang="pt-BR" dirty="0">
                <a:latin typeface="Times New Roman" pitchFamily="18" charset="0"/>
                <a:cs typeface="Times New Roman" pitchFamily="18" charset="0"/>
              </a:rPr>
              <a:t>- Học thuyết giá trị thặng dư đã </a:t>
            </a:r>
            <a:r>
              <a:rPr lang="pt-BR" u="sng" dirty="0">
                <a:latin typeface="Times New Roman" pitchFamily="18" charset="0"/>
                <a:cs typeface="Times New Roman" pitchFamily="18" charset="0"/>
              </a:rPr>
              <a:t>bóc trần bản chất của nền sản xuất tư bản chủ nghĩa</a:t>
            </a:r>
            <a:r>
              <a:rPr lang="pt-BR" dirty="0">
                <a:latin typeface="Times New Roman" pitchFamily="18" charset="0"/>
                <a:cs typeface="Times New Roman" pitchFamily="18" charset="0"/>
              </a:rPr>
              <a:t>; chứng minh khoa học về cách thức </a:t>
            </a:r>
            <a:r>
              <a:rPr lang="pt-BR" u="sng" dirty="0">
                <a:latin typeface="Times New Roman" pitchFamily="18" charset="0"/>
                <a:cs typeface="Times New Roman" pitchFamily="18" charset="0"/>
              </a:rPr>
              <a:t>bóc lột </a:t>
            </a:r>
            <a:r>
              <a:rPr lang="pt-BR" dirty="0">
                <a:latin typeface="Times New Roman" pitchFamily="18" charset="0"/>
                <a:cs typeface="Times New Roman" pitchFamily="18" charset="0"/>
              </a:rPr>
              <a:t>của giai cấp tư sản và luận chứng những mâu thuẫn nội tại của chủ nghĩa tư bản. </a:t>
            </a:r>
            <a:endParaRPr lang="en-US" dirty="0">
              <a:latin typeface="Times New Roman" pitchFamily="18" charset="0"/>
              <a:cs typeface="Times New Roman" pitchFamily="18" charset="0"/>
            </a:endParaRPr>
          </a:p>
          <a:p>
            <a:pPr marL="0" indent="0" algn="just">
              <a:buNone/>
              <a:defRPr/>
            </a:pPr>
            <a:r>
              <a:rPr lang="pt-BR" dirty="0">
                <a:latin typeface="Times New Roman" pitchFamily="18" charset="0"/>
                <a:cs typeface="Times New Roman" pitchFamily="18" charset="0"/>
              </a:rPr>
              <a:t>- Học thuyết giá trị thặng dư còn trang bị cho giai cấp công nhân và nhân dân lao động </a:t>
            </a:r>
            <a:r>
              <a:rPr lang="pt-BR" u="sng" dirty="0">
                <a:latin typeface="Times New Roman" pitchFamily="18" charset="0"/>
                <a:cs typeface="Times New Roman" pitchFamily="18" charset="0"/>
              </a:rPr>
              <a:t>công cụ nhận thức các quy luật kinh tế</a:t>
            </a:r>
            <a:r>
              <a:rPr lang="pt-BR" dirty="0">
                <a:latin typeface="Times New Roman" pitchFamily="18" charset="0"/>
                <a:cs typeface="Times New Roman" pitchFamily="18" charset="0"/>
              </a:rPr>
              <a:t>, thúc đẩy cải tiến kỹ thuật, phát triển lực lượng sản xuất, nâng cao năng suất lao động, tạo ra nhiều hàng hoá… </a:t>
            </a:r>
            <a:r>
              <a:rPr lang="pt-BR" u="sng" dirty="0">
                <a:latin typeface="Times New Roman" pitchFamily="18" charset="0"/>
                <a:cs typeface="Times New Roman" pitchFamily="18" charset="0"/>
              </a:rPr>
              <a:t>phục vụ cho sự nghiệp xây dựng xã hội mới, xã hội xã hội chủ nghĩa.</a:t>
            </a:r>
            <a:endParaRPr lang="en-US" u="sng" dirty="0">
              <a:latin typeface="Times New Roman" pitchFamily="18" charset="0"/>
              <a:cs typeface="Times New Roman"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1403547"/>
      </p:ext>
    </p:extLst>
  </p:cSld>
  <p:clrMapOvr>
    <a:masterClrMapping/>
  </p:clrMapOvr>
  <p:transition>
    <p:wedg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altLang="en-US" sz="2600" b="1" i="1" kern="0" dirty="0" smtClean="0">
                <a:solidFill>
                  <a:srgbClr val="0000FF"/>
                </a:solidFill>
                <a:latin typeface="Times New Roman" panose="02020603050405020304" pitchFamily="18" charset="0"/>
                <a:cs typeface="Times New Roman" panose="02020603050405020304" pitchFamily="18" charset="0"/>
              </a:rPr>
              <a:t>3.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Chủ</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nghĩa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xã</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hội</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khoa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học</a:t>
            </a:r>
            <a:endParaRPr lang="en-US" alt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pt-BR" sz="2400" b="1" dirty="0" smtClean="0">
                <a:latin typeface="Times New Roman" panose="02020603050405020304" pitchFamily="18" charset="0"/>
                <a:cs typeface="Times New Roman" panose="02020603050405020304" pitchFamily="18" charset="0"/>
              </a:rPr>
              <a:t>a. Lý luận về sứ mệnh lịch sử của giai cấp công nhân</a:t>
            </a:r>
            <a:endParaRPr lang="en-US" sz="2400"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1416050" y="1557338"/>
            <a:ext cx="5184775"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Định nghĩa giai cấp công nhân</a:t>
            </a:r>
            <a:endParaRPr lang="en-US" altLang="en-US" sz="2400" smtClean="0">
              <a:latin typeface="Times New Roman" panose="02020603050405020304" pitchFamily="18" charset="0"/>
              <a:cs typeface="Times New Roman" panose="02020603050405020304" pitchFamily="18" charset="0"/>
            </a:endParaRPr>
          </a:p>
        </p:txBody>
      </p:sp>
      <p:sp>
        <p:nvSpPr>
          <p:cNvPr id="7" name="Title 1"/>
          <p:cNvSpPr txBox="1">
            <a:spLocks/>
          </p:cNvSpPr>
          <p:nvPr/>
        </p:nvSpPr>
        <p:spPr bwMode="auto">
          <a:xfrm>
            <a:off x="334963" y="2708275"/>
            <a:ext cx="7993062" cy="3529013"/>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2400">
                <a:solidFill>
                  <a:schemeClr val="tx2"/>
                </a:solidFill>
                <a:latin typeface="Times New Roman" panose="02020603050405020304" pitchFamily="18" charset="0"/>
                <a:cs typeface="Times New Roman" panose="02020603050405020304" pitchFamily="18" charset="0"/>
              </a:rPr>
              <a:t>	Là một tập đoàn xã hội ổn định, hình thành và phát triển cùng với quá trình phát triển của nền công nghiệp hiện đại, với nhịp độ phát triển của lực lượng sản xuất có tính chất xã hội hóa ngày càng cao; </a:t>
            </a:r>
            <a:r>
              <a:rPr lang="en-US" altLang="en-US" sz="2400" u="sng">
                <a:solidFill>
                  <a:schemeClr val="tx2"/>
                </a:solidFill>
                <a:latin typeface="Times New Roman" panose="02020603050405020304" pitchFamily="18" charset="0"/>
                <a:cs typeface="Times New Roman" panose="02020603050405020304" pitchFamily="18" charset="0"/>
              </a:rPr>
              <a:t>là lực lượng lao động cơ bản tiên tiến trong các quy trình công nghệ, dịch vụ công nghiệp, trực tiếp hoặc gián tiếp tham gia vào quá trình sản xuất, tái sản xuất ra của cải vật chất và cải tạo các quan hệ xã hội; </a:t>
            </a:r>
            <a:r>
              <a:rPr lang="en-US" altLang="en-US" sz="2400">
                <a:solidFill>
                  <a:schemeClr val="tx2"/>
                </a:solidFill>
                <a:latin typeface="Times New Roman" panose="02020603050405020304" pitchFamily="18" charset="0"/>
                <a:cs typeface="Times New Roman" panose="02020603050405020304" pitchFamily="18" charset="0"/>
              </a:rPr>
              <a:t>đại biểu cho lực lượng sản xuất và phương thức sản xuất tiên tiến trong thời đại hiện nay. </a:t>
            </a:r>
          </a:p>
        </p:txBody>
      </p:sp>
      <p:pic>
        <p:nvPicPr>
          <p:cNvPr id="8" name="Picture 2" descr="Bạn nên làm gì khi bị căng thẳng ở nơi làm việc? - Website cho la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2488" y="1557338"/>
            <a:ext cx="3608387" cy="334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9446599"/>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3388" y="548600"/>
            <a:ext cx="6769100" cy="609600"/>
          </a:xfrm>
          <a:ln w="19050">
            <a:prstDash val="sysDash"/>
          </a:ln>
        </p:spPr>
        <p:txBody>
          <a:bodyPr/>
          <a:lstStyle/>
          <a:p>
            <a:pPr eaLnBrk="1" hangingPunct="1">
              <a:defRPr/>
            </a:pPr>
            <a:r>
              <a:rPr lang="en-US" sz="2800" b="1" i="1" dirty="0" err="1" smtClean="0">
                <a:solidFill>
                  <a:srgbClr val="0000FF"/>
                </a:solidFill>
                <a:latin typeface="Times New Roman" panose="02020603050405020304" pitchFamily="18" charset="0"/>
                <a:cs typeface="Times New Roman" panose="02020603050405020304" pitchFamily="18" charset="0"/>
              </a:rPr>
              <a:t>Đặc</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điểm</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của</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giai</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cấp</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công</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nhân</a:t>
            </a:r>
            <a:endParaRPr lang="en-US" sz="2800" b="1"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412720"/>
            <a:ext cx="10371138" cy="4043363"/>
          </a:xfrm>
        </p:spPr>
        <p:txBody>
          <a:bodyPr/>
          <a:lstStyle/>
          <a:p>
            <a:pPr algn="just" eaLnBrk="1" hangingPunct="1">
              <a:lnSpc>
                <a:spcPct val="150000"/>
              </a:lnSpc>
              <a:buFontTx/>
              <a:buChar char="-"/>
            </a:pPr>
            <a:r>
              <a:rPr lang="en-US" altLang="en-US" sz="2400" dirty="0" smtClean="0">
                <a:latin typeface="Times New Roman" panose="02020603050405020304" pitchFamily="18" charset="0"/>
                <a:cs typeface="Times New Roman" panose="02020603050405020304" pitchFamily="18" charset="0"/>
              </a:rPr>
              <a:t>Lao </a:t>
            </a:r>
            <a:r>
              <a:rPr lang="en-US" altLang="en-US" sz="2400" dirty="0" err="1" smtClean="0">
                <a:latin typeface="Times New Roman" panose="02020603050405020304" pitchFamily="18" charset="0"/>
                <a:cs typeface="Times New Roman" panose="02020603050405020304" pitchFamily="18" charset="0"/>
              </a:rPr>
              <a:t>động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bằng</a:t>
            </a:r>
            <a:r>
              <a:rPr lang="en-US" altLang="en-US" sz="2400" dirty="0" smtClean="0">
                <a:latin typeface="Times New Roman" panose="02020603050405020304" pitchFamily="18" charset="0"/>
                <a:cs typeface="Times New Roman" panose="02020603050405020304" pitchFamily="18" charset="0"/>
              </a:rPr>
              <a:t> </a:t>
            </a:r>
            <a:r>
              <a:rPr lang="en-US" altLang="en-US" sz="2400" u="sng" dirty="0" err="1" smtClean="0">
                <a:latin typeface="Times New Roman" panose="02020603050405020304" pitchFamily="18" charset="0"/>
                <a:cs typeface="Times New Roman" panose="02020603050405020304" pitchFamily="18" charset="0"/>
              </a:rPr>
              <a:t>phương</a:t>
            </a:r>
            <a:r>
              <a:rPr lang="en-US" altLang="en-US" sz="2400" u="sng" dirty="0" smtClean="0">
                <a:latin typeface="Times New Roman" panose="02020603050405020304" pitchFamily="18" charset="0"/>
                <a:cs typeface="Times New Roman" panose="02020603050405020304" pitchFamily="18" charset="0"/>
              </a:rPr>
              <a:t> </a:t>
            </a:r>
            <a:r>
              <a:rPr lang="en-US" altLang="en-US" sz="2400" u="sng" dirty="0" err="1" smtClean="0">
                <a:latin typeface="Times New Roman" panose="02020603050405020304" pitchFamily="18" charset="0"/>
                <a:cs typeface="Times New Roman" panose="02020603050405020304" pitchFamily="18" charset="0"/>
              </a:rPr>
              <a:t>thức</a:t>
            </a:r>
            <a:r>
              <a:rPr lang="en-US" altLang="en-US" sz="2400" u="sng" dirty="0" smtClean="0">
                <a:latin typeface="Times New Roman" panose="02020603050405020304" pitchFamily="18" charset="0"/>
                <a:cs typeface="Times New Roman" panose="02020603050405020304" pitchFamily="18" charset="0"/>
              </a:rPr>
              <a:t> </a:t>
            </a:r>
            <a:r>
              <a:rPr lang="en-US" altLang="en-US" sz="2400" u="sng" dirty="0" err="1" smtClean="0">
                <a:latin typeface="Times New Roman" panose="02020603050405020304" pitchFamily="18" charset="0"/>
                <a:cs typeface="Times New Roman" panose="02020603050405020304" pitchFamily="18" charset="0"/>
              </a:rPr>
              <a:t>công</a:t>
            </a:r>
            <a:r>
              <a:rPr lang="en-US" altLang="en-US" sz="2400" u="sng" dirty="0" smtClean="0">
                <a:latin typeface="Times New Roman" panose="02020603050405020304" pitchFamily="18" charset="0"/>
                <a:cs typeface="Times New Roman" panose="02020603050405020304" pitchFamily="18" charset="0"/>
              </a:rPr>
              <a:t> </a:t>
            </a:r>
            <a:r>
              <a:rPr lang="en-US" altLang="en-US" sz="2400" u="sng" dirty="0" err="1" smtClean="0">
                <a:latin typeface="Times New Roman" panose="02020603050405020304" pitchFamily="18" charset="0"/>
                <a:cs typeface="Times New Roman" panose="02020603050405020304" pitchFamily="18" charset="0"/>
              </a:rPr>
              <a:t>nghiệp</a:t>
            </a:r>
            <a:r>
              <a:rPr lang="en-US" altLang="en-US" sz="2400" u="sng"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với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đặc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trưng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công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cụ</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động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là</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máy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móc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tạo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ra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năng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suất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động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quá</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động</a:t>
            </a:r>
            <a:r>
              <a:rPr lang="en-US" altLang="en-US" sz="2400" dirty="0" smtClean="0">
                <a:latin typeface="Times New Roman" panose="02020603050405020304" pitchFamily="18" charset="0"/>
                <a:cs typeface="Times New Roman" panose="02020603050405020304" pitchFamily="18" charset="0"/>
              </a:rPr>
              <a:t> </a:t>
            </a:r>
            <a:r>
              <a:rPr lang="en-US" altLang="en-US" sz="2400" u="sng" dirty="0" err="1" smtClean="0">
                <a:latin typeface="Times New Roman" panose="02020603050405020304" pitchFamily="18" charset="0"/>
                <a:cs typeface="Times New Roman" panose="02020603050405020304" pitchFamily="18" charset="0"/>
              </a:rPr>
              <a:t>mang</a:t>
            </a:r>
            <a:r>
              <a:rPr lang="en-US" altLang="en-US" sz="2400" u="sng" dirty="0" smtClean="0">
                <a:latin typeface="Times New Roman" panose="02020603050405020304" pitchFamily="18" charset="0"/>
                <a:cs typeface="Times New Roman" panose="02020603050405020304" pitchFamily="18" charset="0"/>
              </a:rPr>
              <a:t> </a:t>
            </a:r>
            <a:r>
              <a:rPr lang="en-US" altLang="en-US" sz="2400" u="sng" dirty="0" err="1" smtClean="0">
                <a:latin typeface="Times New Roman" panose="02020603050405020304" pitchFamily="18" charset="0"/>
                <a:cs typeface="Times New Roman" panose="02020603050405020304" pitchFamily="18" charset="0"/>
              </a:rPr>
              <a:t>tính</a:t>
            </a:r>
            <a:r>
              <a:rPr lang="en-US" altLang="en-US" sz="2400" u="sng" dirty="0" smtClean="0">
                <a:latin typeface="Times New Roman" panose="02020603050405020304" pitchFamily="18" charset="0"/>
                <a:cs typeface="Times New Roman" panose="02020603050405020304" pitchFamily="18" charset="0"/>
              </a:rPr>
              <a:t> </a:t>
            </a:r>
            <a:r>
              <a:rPr lang="en-US" altLang="en-US" sz="2400" u="sng" dirty="0" err="1" smtClean="0">
                <a:latin typeface="Times New Roman" panose="02020603050405020304" pitchFamily="18" charset="0"/>
                <a:cs typeface="Times New Roman" panose="02020603050405020304" pitchFamily="18" charset="0"/>
              </a:rPr>
              <a:t>chất</a:t>
            </a:r>
            <a:r>
              <a:rPr lang="en-US" altLang="en-US" sz="2400" u="sng" dirty="0" smtClean="0">
                <a:latin typeface="Times New Roman" panose="02020603050405020304" pitchFamily="18" charset="0"/>
                <a:cs typeface="Times New Roman" panose="02020603050405020304" pitchFamily="18" charset="0"/>
              </a:rPr>
              <a:t> </a:t>
            </a:r>
            <a:r>
              <a:rPr lang="en-US" altLang="en-US" sz="2400" u="sng" dirty="0" err="1" smtClean="0">
                <a:latin typeface="Times New Roman" panose="02020603050405020304" pitchFamily="18" charset="0"/>
                <a:cs typeface="Times New Roman" panose="02020603050405020304" pitchFamily="18" charset="0"/>
              </a:rPr>
              <a:t>xã</a:t>
            </a:r>
            <a:r>
              <a:rPr lang="en-US" altLang="en-US" sz="2400" u="sng" dirty="0" smtClean="0">
                <a:latin typeface="Times New Roman" panose="02020603050405020304" pitchFamily="18" charset="0"/>
                <a:cs typeface="Times New Roman" panose="02020603050405020304" pitchFamily="18" charset="0"/>
              </a:rPr>
              <a:t> </a:t>
            </a:r>
            <a:r>
              <a:rPr lang="en-US" altLang="en-US" sz="2400" u="sng" dirty="0" err="1" smtClean="0">
                <a:latin typeface="Times New Roman" panose="02020603050405020304" pitchFamily="18" charset="0"/>
                <a:cs typeface="Times New Roman" panose="02020603050405020304" pitchFamily="18" charset="0"/>
              </a:rPr>
              <a:t>hội</a:t>
            </a:r>
            <a:r>
              <a:rPr lang="en-US" altLang="en-US" sz="2400" u="sng" dirty="0" smtClean="0">
                <a:latin typeface="Times New Roman" panose="02020603050405020304" pitchFamily="18" charset="0"/>
                <a:cs typeface="Times New Roman" panose="02020603050405020304" pitchFamily="18" charset="0"/>
              </a:rPr>
              <a:t> </a:t>
            </a:r>
            <a:r>
              <a:rPr lang="en-US" altLang="en-US" sz="2400" u="sng" dirty="0" err="1" smtClean="0">
                <a:latin typeface="Times New Roman" panose="02020603050405020304" pitchFamily="18" charset="0"/>
                <a:cs typeface="Times New Roman" panose="02020603050405020304" pitchFamily="18" charset="0"/>
              </a:rPr>
              <a:t>hóa</a:t>
            </a:r>
            <a:r>
              <a:rPr lang="en-US" altLang="en-US" sz="2400" dirty="0" smtClean="0">
                <a:latin typeface="Times New Roman" panose="02020603050405020304" pitchFamily="18" charset="0"/>
                <a:cs typeface="Times New Roman" panose="02020603050405020304" pitchFamily="18" charset="0"/>
              </a:rPr>
              <a:t>.</a:t>
            </a:r>
          </a:p>
          <a:p>
            <a:pPr algn="just" eaLnBrk="1" hangingPunct="1">
              <a:lnSpc>
                <a:spcPct val="150000"/>
              </a:lnSpc>
              <a:buFontTx/>
              <a:buChar char="-"/>
            </a:pPr>
            <a:r>
              <a:rPr lang="en-US" altLang="en-US" sz="2400" dirty="0" err="1" smtClean="0">
                <a:latin typeface="Times New Roman" panose="02020603050405020304" pitchFamily="18" charset="0"/>
                <a:cs typeface="Times New Roman" panose="02020603050405020304" pitchFamily="18" charset="0"/>
              </a:rPr>
              <a:t>Là</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sản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phẩm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bản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thân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nền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đại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công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nghiệp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là</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chủ</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thể</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quá</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sản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xuất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vật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chất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đại</a:t>
            </a:r>
            <a:r>
              <a:rPr lang="en-US" altLang="en-US" sz="2400" dirty="0" smtClean="0">
                <a:latin typeface="Times New Roman" panose="02020603050405020304" pitchFamily="18" charset="0"/>
                <a:cs typeface="Times New Roman" panose="02020603050405020304" pitchFamily="18" charset="0"/>
              </a:rPr>
              <a:t>.</a:t>
            </a:r>
          </a:p>
          <a:p>
            <a:pPr algn="just" eaLnBrk="1" hangingPunct="1">
              <a:lnSpc>
                <a:spcPct val="150000"/>
              </a:lnSpc>
              <a:buFontTx/>
              <a:buChar char="-"/>
            </a:pPr>
            <a:r>
              <a:rPr lang="en-US" altLang="en-US" sz="2400" dirty="0" err="1" smtClean="0">
                <a:latin typeface="Times New Roman" panose="02020603050405020304" pitchFamily="18" charset="0"/>
                <a:cs typeface="Times New Roman" panose="02020603050405020304" pitchFamily="18" charset="0"/>
              </a:rPr>
              <a:t>Nền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sản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xuất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đại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công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nghiệp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và</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phương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thức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sản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xuất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tiên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tiến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đã</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rèn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giai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cấp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công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nhân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những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phẩm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chất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đặc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biệt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tính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tổ</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chức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kỷ</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luật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động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thần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hợp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động</a:t>
            </a:r>
            <a:r>
              <a:rPr lang="en-US" altLang="en-US" sz="2400" dirty="0" smtClean="0">
                <a:latin typeface="Times New Roman" panose="02020603050405020304" pitchFamily="18" charset="0"/>
                <a:cs typeface="Times New Roman" panose="02020603050405020304" pitchFamily="18" charset="0"/>
              </a:rPr>
              <a:t>.</a:t>
            </a:r>
          </a:p>
          <a:p>
            <a:pPr algn="just" eaLnBrk="1" hangingPunct="1">
              <a:buFontTx/>
              <a:buChar char="-"/>
            </a:pPr>
            <a:endParaRPr lang="en-US" altLang="en-US" dirty="0" smtClean="0">
              <a:latin typeface="Times New Roman" panose="02020603050405020304" pitchFamily="18" charset="0"/>
              <a:cs typeface="Times New Roman" panose="02020603050405020304" pitchFamily="18" charset="0"/>
            </a:endParaRPr>
          </a:p>
          <a:p>
            <a:pPr algn="just" eaLnBrk="1" hangingPunct="1">
              <a:buFontTx/>
              <a:buChar char="-"/>
            </a:pPr>
            <a:endParaRPr lang="en-US" altLang="en-US" dirty="0" smtClean="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pPr>
              <a:defRPr/>
            </a:pPr>
            <a:r>
              <a:rPr lang="en-US" dirty="0" smtClean="0"/>
              <a:t>www.themegallery.com</a:t>
            </a:r>
            <a:endParaRPr lang="en-US" dirty="0"/>
          </a:p>
        </p:txBody>
      </p:sp>
    </p:spTree>
    <p:extLst>
      <p:ext uri="{BB962C8B-B14F-4D97-AF65-F5344CB8AC3E}">
        <p14:creationId xmlns:p14="http://schemas.microsoft.com/office/powerpoint/2010/main" val="248242149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4"/>
          <p:cNvSpPr>
            <a:spLocks noChangeArrowheads="1"/>
          </p:cNvSpPr>
          <p:nvPr/>
        </p:nvSpPr>
        <p:spPr bwMode="auto">
          <a:xfrm>
            <a:off x="1954213" y="1330325"/>
            <a:ext cx="781367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b="1">
                <a:solidFill>
                  <a:schemeClr val="bg1"/>
                </a:solidFill>
                <a:latin typeface="Times New Roman" panose="02020603050405020304" pitchFamily="18" charset="0"/>
                <a:cs typeface="Times New Roman" panose="02020603050405020304" pitchFamily="18" charset="0"/>
              </a:rPr>
              <a:t>1.2.1. Nội dung sứ mệnh lịch sử của GCCN</a:t>
            </a:r>
          </a:p>
        </p:txBody>
      </p:sp>
      <p:sp>
        <p:nvSpPr>
          <p:cNvPr id="5" name="TextBox 4"/>
          <p:cNvSpPr txBox="1">
            <a:spLocks noChangeArrowheads="1"/>
          </p:cNvSpPr>
          <p:nvPr/>
        </p:nvSpPr>
        <p:spPr bwMode="auto">
          <a:xfrm>
            <a:off x="4943475" y="2781300"/>
            <a:ext cx="69850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90000"/>
              </a:lnSpc>
              <a:spcBef>
                <a:spcPts val="1000"/>
              </a:spcBef>
              <a:buFontTx/>
              <a:buNone/>
            </a:pPr>
            <a:r>
              <a:rPr lang="en-US" altLang="en-US" sz="2400">
                <a:latin typeface="Times New Roman" panose="02020603050405020304" pitchFamily="18" charset="0"/>
                <a:cs typeface="Times New Roman" panose="02020603050405020304" pitchFamily="18" charset="0"/>
              </a:rPr>
              <a:t>	</a:t>
            </a:r>
            <a:r>
              <a:rPr lang="pt-BR" altLang="en-US" sz="2400">
                <a:latin typeface="Times New Roman" panose="02020603050405020304" pitchFamily="18" charset="0"/>
                <a:cs typeface="Times New Roman" panose="02020603050405020304" pitchFamily="18" charset="0"/>
              </a:rPr>
              <a:t>Là giai cấp tiên phong, lực lượng đi đầu trong cách mạng xã hội chủ nghĩa, xóa bỏ chế độ tư bản chủ nghĩa, xây dựng thành công hình thái kinh tế - xã hội xã hội chủ nghĩa và cuối cùng là cộng sản chủ nghĩa.</a:t>
            </a:r>
            <a:endParaRPr lang="en-US" altLang="en-US" sz="2400">
              <a:latin typeface="Times New Roman" panose="02020603050405020304" pitchFamily="18" charset="0"/>
              <a:cs typeface="Times New Roman" panose="02020603050405020304" pitchFamily="18" charset="0"/>
            </a:endParaRPr>
          </a:p>
        </p:txBody>
      </p:sp>
      <p:sp>
        <p:nvSpPr>
          <p:cNvPr id="7"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altLang="en-US" sz="2600" b="1" i="1" kern="0" dirty="0" smtClean="0">
                <a:solidFill>
                  <a:srgbClr val="0000FF"/>
                </a:solidFill>
                <a:latin typeface="Times New Roman" panose="02020603050405020304" pitchFamily="18" charset="0"/>
                <a:cs typeface="Times New Roman" panose="02020603050405020304" pitchFamily="18" charset="0"/>
              </a:rPr>
              <a:t>3.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Chủ</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nghĩa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xã</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hội</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khoa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học</a:t>
            </a:r>
            <a:endParaRPr lang="en-US" alt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pt-BR" sz="2400" b="1" dirty="0" smtClean="0">
                <a:latin typeface="Times New Roman" panose="02020603050405020304" pitchFamily="18" charset="0"/>
                <a:cs typeface="Times New Roman" panose="02020603050405020304" pitchFamily="18" charset="0"/>
              </a:rPr>
              <a:t>a. Lý luận về sứ mệnh lịch sử của giai cấp công nhân</a:t>
            </a:r>
            <a:endParaRPr lang="en-US" sz="2400" dirty="0">
              <a:latin typeface="Times New Roman" panose="02020603050405020304" pitchFamily="18" charset="0"/>
              <a:cs typeface="Times New Roman" panose="02020603050405020304" pitchFamily="18" charset="0"/>
            </a:endParaRPr>
          </a:p>
        </p:txBody>
      </p:sp>
      <p:sp>
        <p:nvSpPr>
          <p:cNvPr id="44037" name="Title 1"/>
          <p:cNvSpPr>
            <a:spLocks noGrp="1"/>
          </p:cNvSpPr>
          <p:nvPr>
            <p:ph type="title"/>
          </p:nvPr>
        </p:nvSpPr>
        <p:spPr>
          <a:xfrm>
            <a:off x="1416050" y="1557338"/>
            <a:ext cx="6264275"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dirty="0" err="1" smtClean="0">
                <a:latin typeface="Times New Roman" panose="02020603050405020304" pitchFamily="18" charset="0"/>
                <a:cs typeface="Times New Roman" panose="02020603050405020304" pitchFamily="18" charset="0"/>
              </a:rPr>
              <a:t>Sứ</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mệnh</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lịch</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sử</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của</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giai</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cấp</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công</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nhân</a:t>
            </a:r>
            <a:endParaRPr lang="en-US" altLang="en-US" sz="2400" dirty="0" smtClean="0">
              <a:latin typeface="Times New Roman" panose="02020603050405020304" pitchFamily="18" charset="0"/>
              <a:cs typeface="Times New Roman" panose="02020603050405020304" pitchFamily="18" charset="0"/>
            </a:endParaRPr>
          </a:p>
        </p:txBody>
      </p:sp>
      <p:pic>
        <p:nvPicPr>
          <p:cNvPr id="175106" name="Picture 2" descr="Vận dụng bài học của Cách mạng Tháng Mười Nga trong công tác xây dựng,  chỉnh đốn Đảng ở Việt Nam hiện nay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963" y="2781300"/>
            <a:ext cx="4608512"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8029008"/>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75106"/>
                                        </p:tgtEl>
                                        <p:attrNameLst>
                                          <p:attrName>style.visibility</p:attrName>
                                        </p:attrNameLst>
                                      </p:cBhvr>
                                      <p:to>
                                        <p:strVal val="visible"/>
                                      </p:to>
                                    </p:set>
                                    <p:animEffect transition="in" filter="fade">
                                      <p:cBhvr>
                                        <p:cTn id="7" dur="1000"/>
                                        <p:tgtEl>
                                          <p:spTgt spid="175106"/>
                                        </p:tgtEl>
                                      </p:cBhvr>
                                    </p:animEffect>
                                    <p:anim calcmode="lin" valueType="num">
                                      <p:cBhvr>
                                        <p:cTn id="8" dur="1000" fill="hold"/>
                                        <p:tgtEl>
                                          <p:spTgt spid="175106"/>
                                        </p:tgtEl>
                                        <p:attrNameLst>
                                          <p:attrName>ppt_x</p:attrName>
                                        </p:attrNameLst>
                                      </p:cBhvr>
                                      <p:tavLst>
                                        <p:tav tm="0">
                                          <p:val>
                                            <p:strVal val="#ppt_x"/>
                                          </p:val>
                                        </p:tav>
                                        <p:tav tm="100000">
                                          <p:val>
                                            <p:strVal val="#ppt_x"/>
                                          </p:val>
                                        </p:tav>
                                      </p:tavLst>
                                    </p:anim>
                                    <p:anim calcmode="lin" valueType="num">
                                      <p:cBhvr>
                                        <p:cTn id="9" dur="1000" fill="hold"/>
                                        <p:tgtEl>
                                          <p:spTgt spid="17510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3095625" y="5572125"/>
            <a:ext cx="7572375" cy="11430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ounded Rectangle 15"/>
          <p:cNvSpPr/>
          <p:nvPr/>
        </p:nvSpPr>
        <p:spPr>
          <a:xfrm>
            <a:off x="3095625" y="4286250"/>
            <a:ext cx="7572375" cy="1143000"/>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Rounded Rectangle 14"/>
          <p:cNvSpPr/>
          <p:nvPr/>
        </p:nvSpPr>
        <p:spPr>
          <a:xfrm>
            <a:off x="3095625" y="3033713"/>
            <a:ext cx="7572375" cy="11430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Rounded Rectangle 13"/>
          <p:cNvSpPr/>
          <p:nvPr/>
        </p:nvSpPr>
        <p:spPr>
          <a:xfrm>
            <a:off x="3095625" y="1785938"/>
            <a:ext cx="7572375" cy="1143000"/>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Oval 12"/>
          <p:cNvSpPr/>
          <p:nvPr/>
        </p:nvSpPr>
        <p:spPr>
          <a:xfrm>
            <a:off x="1524000" y="2571750"/>
            <a:ext cx="1357313" cy="300037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201" name="Content Placeholder 2"/>
          <p:cNvSpPr txBox="1">
            <a:spLocks/>
          </p:cNvSpPr>
          <p:nvPr/>
        </p:nvSpPr>
        <p:spPr bwMode="auto">
          <a:xfrm>
            <a:off x="1828800" y="1090613"/>
            <a:ext cx="82296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20000"/>
              </a:spcBef>
              <a:buFont typeface="Wingdings" panose="05000000000000000000" pitchFamily="2" charset="2"/>
              <a:buChar char="v"/>
            </a:pPr>
            <a:r>
              <a:rPr lang="en-US" altLang="en-US" sz="3200" b="1">
                <a:solidFill>
                  <a:srgbClr val="003366"/>
                </a:solidFill>
                <a:latin typeface="Times New Roman" panose="02020603050405020304" pitchFamily="18" charset="0"/>
                <a:cs typeface="Times New Roman" panose="02020603050405020304" pitchFamily="18" charset="0"/>
              </a:rPr>
              <a:t> Nội dung kinh tế:</a:t>
            </a:r>
          </a:p>
          <a:p>
            <a:pPr eaLnBrk="1" hangingPunct="1">
              <a:lnSpc>
                <a:spcPct val="100000"/>
              </a:lnSpc>
              <a:spcBef>
                <a:spcPct val="20000"/>
              </a:spcBef>
              <a:buFontTx/>
              <a:buNone/>
            </a:pPr>
            <a:endParaRPr lang="en-US" altLang="en-US" sz="3200" b="1">
              <a:solidFill>
                <a:srgbClr val="003366"/>
              </a:solidFill>
              <a:latin typeface="Times New Roman" panose="02020603050405020304" pitchFamily="18" charset="0"/>
              <a:cs typeface="Times New Roman" panose="02020603050405020304" pitchFamily="18" charset="0"/>
            </a:endParaRPr>
          </a:p>
        </p:txBody>
      </p:sp>
      <p:sp>
        <p:nvSpPr>
          <p:cNvPr id="8202" name="Content Placeholder 2"/>
          <p:cNvSpPr txBox="1">
            <a:spLocks/>
          </p:cNvSpPr>
          <p:nvPr/>
        </p:nvSpPr>
        <p:spPr bwMode="auto">
          <a:xfrm>
            <a:off x="2881313" y="1876425"/>
            <a:ext cx="7535862"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20000"/>
              </a:spcBef>
              <a:buFontTx/>
              <a:buNone/>
            </a:pPr>
            <a:r>
              <a:rPr lang="en-US" altLang="en-US" b="1">
                <a:solidFill>
                  <a:schemeClr val="bg1"/>
                </a:solidFill>
                <a:latin typeface="Times New Roman" panose="02020603050405020304" pitchFamily="18" charset="0"/>
                <a:cs typeface="Times New Roman" panose="02020603050405020304" pitchFamily="18" charset="0"/>
              </a:rPr>
              <a:t>	Là chủ thể của quá trình SX hiện đại, tạo tiền đề vật chất cho XH mới ra đời.</a:t>
            </a:r>
          </a:p>
        </p:txBody>
      </p:sp>
      <p:sp>
        <p:nvSpPr>
          <p:cNvPr id="8203" name="Content Placeholder 2"/>
          <p:cNvSpPr txBox="1">
            <a:spLocks/>
          </p:cNvSpPr>
          <p:nvPr/>
        </p:nvSpPr>
        <p:spPr bwMode="auto">
          <a:xfrm>
            <a:off x="3167063" y="3286125"/>
            <a:ext cx="77724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20000"/>
              </a:spcBef>
              <a:buFontTx/>
              <a:buNone/>
            </a:pPr>
            <a:r>
              <a:rPr lang="en-US" altLang="en-US" b="1">
                <a:solidFill>
                  <a:schemeClr val="bg1"/>
                </a:solidFill>
                <a:latin typeface="Times New Roman" panose="02020603050405020304" pitchFamily="18" charset="0"/>
                <a:cs typeface="Times New Roman" panose="02020603050405020304" pitchFamily="18" charset="0"/>
              </a:rPr>
              <a:t>Đại biểu cho lợi ích chung của XH.</a:t>
            </a:r>
          </a:p>
        </p:txBody>
      </p:sp>
      <p:sp>
        <p:nvSpPr>
          <p:cNvPr id="8204" name="Content Placeholder 2"/>
          <p:cNvSpPr txBox="1">
            <a:spLocks/>
          </p:cNvSpPr>
          <p:nvPr/>
        </p:nvSpPr>
        <p:spPr bwMode="auto">
          <a:xfrm>
            <a:off x="2809875" y="4257675"/>
            <a:ext cx="77724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20000"/>
              </a:spcBef>
              <a:buFontTx/>
              <a:buNone/>
            </a:pPr>
            <a:r>
              <a:rPr lang="en-US" altLang="en-US" sz="3200" b="1">
                <a:solidFill>
                  <a:schemeClr val="bg1"/>
                </a:solidFill>
                <a:latin typeface="Times New Roman" panose="02020603050405020304" pitchFamily="18" charset="0"/>
                <a:cs typeface="Times New Roman" panose="02020603050405020304" pitchFamily="18" charset="0"/>
              </a:rPr>
              <a:t>	</a:t>
            </a:r>
            <a:r>
              <a:rPr lang="en-US" altLang="en-US" b="1">
                <a:solidFill>
                  <a:schemeClr val="bg1"/>
                </a:solidFill>
                <a:latin typeface="Times New Roman" panose="02020603050405020304" pitchFamily="18" charset="0"/>
                <a:cs typeface="Times New Roman" panose="02020603050405020304" pitchFamily="18" charset="0"/>
              </a:rPr>
              <a:t>Đóng vai trò nòng cốt trong quá trình giải phóng lực lượng sản xuất.</a:t>
            </a:r>
          </a:p>
        </p:txBody>
      </p:sp>
      <p:sp>
        <p:nvSpPr>
          <p:cNvPr id="8205" name="Content Placeholder 2"/>
          <p:cNvSpPr txBox="1">
            <a:spLocks/>
          </p:cNvSpPr>
          <p:nvPr/>
        </p:nvSpPr>
        <p:spPr bwMode="auto">
          <a:xfrm>
            <a:off x="2952750" y="5643563"/>
            <a:ext cx="7572375"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20000"/>
              </a:spcBef>
              <a:buFontTx/>
              <a:buNone/>
            </a:pPr>
            <a:r>
              <a:rPr lang="en-US" altLang="en-US" sz="3200" b="1">
                <a:solidFill>
                  <a:schemeClr val="bg1"/>
                </a:solidFill>
                <a:latin typeface="Times New Roman" panose="02020603050405020304" pitchFamily="18" charset="0"/>
                <a:cs typeface="Times New Roman" panose="02020603050405020304" pitchFamily="18" charset="0"/>
              </a:rPr>
              <a:t>	</a:t>
            </a:r>
            <a:r>
              <a:rPr lang="en-US" altLang="en-US" b="1">
                <a:solidFill>
                  <a:schemeClr val="bg1"/>
                </a:solidFill>
                <a:latin typeface="Times New Roman" panose="02020603050405020304" pitchFamily="18" charset="0"/>
                <a:cs typeface="Times New Roman" panose="02020603050405020304" pitchFamily="18" charset="0"/>
              </a:rPr>
              <a:t>Là lực lượng đi đầu trong thực hiện công nghiệp hóa, hiện đại hóa.</a:t>
            </a:r>
          </a:p>
        </p:txBody>
      </p:sp>
      <p:sp>
        <p:nvSpPr>
          <p:cNvPr id="12" name="Content Placeholder 2"/>
          <p:cNvSpPr txBox="1">
            <a:spLocks/>
          </p:cNvSpPr>
          <p:nvPr/>
        </p:nvSpPr>
        <p:spPr>
          <a:xfrm>
            <a:off x="1381125" y="3143250"/>
            <a:ext cx="1524000" cy="2000250"/>
          </a:xfrm>
          <a:prstGeom prst="rect">
            <a:avLst/>
          </a:prstGeom>
        </p:spPr>
        <p:txBody>
          <a:bodyPr>
            <a:normAutofit fontScale="92500" lnSpcReduction="10000"/>
          </a:bodyPr>
          <a:lstStyle/>
          <a:p>
            <a:pPr marL="342900" indent="-342900" algn="ctr" eaLnBrk="1" fontAlgn="auto" hangingPunct="1">
              <a:spcBef>
                <a:spcPct val="20000"/>
              </a:spcBef>
              <a:spcAft>
                <a:spcPts val="0"/>
              </a:spcAft>
              <a:defRPr/>
            </a:pPr>
            <a:r>
              <a:rPr lang="en-US" sz="3200" b="1" dirty="0" err="1">
                <a:solidFill>
                  <a:srgbClr val="FF0000"/>
                </a:solidFill>
                <a:latin typeface="Times New Roman" pitchFamily="18" charset="0"/>
                <a:cs typeface="Times New Roman" pitchFamily="18" charset="0"/>
              </a:rPr>
              <a:t>Giai</a:t>
            </a:r>
            <a:r>
              <a:rPr lang="en-US" sz="3200" b="1" dirty="0">
                <a:solidFill>
                  <a:srgbClr val="FF0000"/>
                </a:solidFill>
                <a:latin typeface="Times New Roman" pitchFamily="18" charset="0"/>
                <a:cs typeface="Times New Roman" pitchFamily="18" charset="0"/>
              </a:rPr>
              <a:t> </a:t>
            </a:r>
          </a:p>
          <a:p>
            <a:pPr marL="342900" indent="-342900" algn="ctr" eaLnBrk="1" fontAlgn="auto" hangingPunct="1">
              <a:spcBef>
                <a:spcPct val="20000"/>
              </a:spcBef>
              <a:spcAft>
                <a:spcPts val="0"/>
              </a:spcAft>
              <a:defRPr/>
            </a:pPr>
            <a:r>
              <a:rPr lang="en-US" sz="3200" b="1" dirty="0" err="1">
                <a:solidFill>
                  <a:srgbClr val="FF0000"/>
                </a:solidFill>
                <a:latin typeface="Times New Roman" pitchFamily="18" charset="0"/>
                <a:cs typeface="Times New Roman" pitchFamily="18" charset="0"/>
              </a:rPr>
              <a:t>cấp</a:t>
            </a:r>
            <a:r>
              <a:rPr lang="en-US" sz="3200" b="1" dirty="0">
                <a:solidFill>
                  <a:srgbClr val="FF0000"/>
                </a:solidFill>
                <a:latin typeface="Times New Roman" pitchFamily="18" charset="0"/>
                <a:cs typeface="Times New Roman" pitchFamily="18" charset="0"/>
              </a:rPr>
              <a:t> </a:t>
            </a:r>
            <a:r>
              <a:rPr lang="en-US" sz="3200" b="1" dirty="0" err="1">
                <a:solidFill>
                  <a:srgbClr val="FF0000"/>
                </a:solidFill>
                <a:latin typeface="Times New Roman" pitchFamily="18" charset="0"/>
                <a:cs typeface="Times New Roman" pitchFamily="18" charset="0"/>
              </a:rPr>
              <a:t>công</a:t>
            </a:r>
            <a:r>
              <a:rPr lang="en-US" sz="3200" b="1" dirty="0">
                <a:solidFill>
                  <a:srgbClr val="FF0000"/>
                </a:solidFill>
                <a:latin typeface="Times New Roman" pitchFamily="18" charset="0"/>
                <a:cs typeface="Times New Roman" pitchFamily="18" charset="0"/>
              </a:rPr>
              <a:t> </a:t>
            </a:r>
            <a:r>
              <a:rPr lang="en-US" sz="3200" b="1" dirty="0" err="1">
                <a:solidFill>
                  <a:srgbClr val="FF0000"/>
                </a:solidFill>
                <a:latin typeface="Times New Roman" pitchFamily="18" charset="0"/>
                <a:cs typeface="Times New Roman" pitchFamily="18" charset="0"/>
              </a:rPr>
              <a:t>nhân</a:t>
            </a:r>
            <a:endParaRPr lang="en-US" sz="3200" b="1" dirty="0">
              <a:solidFill>
                <a:srgbClr val="FF0000"/>
              </a:solidFill>
              <a:latin typeface="Times New Roman" pitchFamily="18" charset="0"/>
              <a:cs typeface="Times New Roman" pitchFamily="18" charset="0"/>
            </a:endParaRPr>
          </a:p>
        </p:txBody>
      </p:sp>
      <p:cxnSp>
        <p:nvCxnSpPr>
          <p:cNvPr id="19" name="Straight Arrow Connector 18"/>
          <p:cNvCxnSpPr>
            <a:stCxn id="13" idx="6"/>
          </p:cNvCxnSpPr>
          <p:nvPr/>
        </p:nvCxnSpPr>
        <p:spPr>
          <a:xfrm flipV="1">
            <a:off x="2881313" y="2357438"/>
            <a:ext cx="214312" cy="1714500"/>
          </a:xfrm>
          <a:prstGeom prst="straightConnector1">
            <a:avLst/>
          </a:prstGeom>
          <a:ln w="19050">
            <a:solidFill>
              <a:srgbClr val="003366"/>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endCxn id="15" idx="1"/>
          </p:cNvCxnSpPr>
          <p:nvPr/>
        </p:nvCxnSpPr>
        <p:spPr>
          <a:xfrm rot="5400000" flipH="1" flipV="1">
            <a:off x="2826544" y="3659982"/>
            <a:ext cx="323850" cy="214312"/>
          </a:xfrm>
          <a:prstGeom prst="straightConnector1">
            <a:avLst/>
          </a:prstGeom>
          <a:ln>
            <a:solidFill>
              <a:srgbClr val="003366"/>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16200000" flipH="1">
            <a:off x="2471737" y="4305301"/>
            <a:ext cx="1033463" cy="214312"/>
          </a:xfrm>
          <a:prstGeom prst="straightConnector1">
            <a:avLst/>
          </a:prstGeom>
          <a:ln>
            <a:solidFill>
              <a:srgbClr val="003366"/>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endCxn id="17" idx="1"/>
          </p:cNvCxnSpPr>
          <p:nvPr/>
        </p:nvCxnSpPr>
        <p:spPr>
          <a:xfrm rot="16200000" flipH="1">
            <a:off x="1881188" y="4929188"/>
            <a:ext cx="2214562" cy="214312"/>
          </a:xfrm>
          <a:prstGeom prst="straightConnector1">
            <a:avLst/>
          </a:prstGeom>
          <a:ln>
            <a:solidFill>
              <a:srgbClr val="003366"/>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5554590"/>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201"/>
                                        </p:tgtEl>
                                        <p:attrNameLst>
                                          <p:attrName>style.visibility</p:attrName>
                                        </p:attrNameLst>
                                      </p:cBhvr>
                                      <p:to>
                                        <p:strVal val="visible"/>
                                      </p:to>
                                    </p:set>
                                    <p:anim calcmode="lin" valueType="num">
                                      <p:cBhvr>
                                        <p:cTn id="7" dur="1000" fill="hold"/>
                                        <p:tgtEl>
                                          <p:spTgt spid="8201"/>
                                        </p:tgtEl>
                                        <p:attrNameLst>
                                          <p:attrName>ppt_w</p:attrName>
                                        </p:attrNameLst>
                                      </p:cBhvr>
                                      <p:tavLst>
                                        <p:tav tm="0">
                                          <p:val>
                                            <p:strVal val="#ppt_w*0.70"/>
                                          </p:val>
                                        </p:tav>
                                        <p:tav tm="100000">
                                          <p:val>
                                            <p:strVal val="#ppt_w"/>
                                          </p:val>
                                        </p:tav>
                                      </p:tavLst>
                                    </p:anim>
                                    <p:anim calcmode="lin" valueType="num">
                                      <p:cBhvr>
                                        <p:cTn id="8" dur="1000" fill="hold"/>
                                        <p:tgtEl>
                                          <p:spTgt spid="8201"/>
                                        </p:tgtEl>
                                        <p:attrNameLst>
                                          <p:attrName>ppt_h</p:attrName>
                                        </p:attrNameLst>
                                      </p:cBhvr>
                                      <p:tavLst>
                                        <p:tav tm="0">
                                          <p:val>
                                            <p:strVal val="#ppt_h"/>
                                          </p:val>
                                        </p:tav>
                                        <p:tav tm="100000">
                                          <p:val>
                                            <p:strVal val="#ppt_h"/>
                                          </p:val>
                                        </p:tav>
                                      </p:tavLst>
                                    </p:anim>
                                    <p:animEffect transition="in" filter="fade">
                                      <p:cBhvr>
                                        <p:cTn id="9" dur="1000"/>
                                        <p:tgtEl>
                                          <p:spTgt spid="8201"/>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ppt_w</p:attrName>
                                        </p:attrNameLst>
                                      </p:cBhvr>
                                      <p:tavLst>
                                        <p:tav tm="0">
                                          <p:val>
                                            <p:strVal val="#ppt_w*0.70"/>
                                          </p:val>
                                        </p:tav>
                                        <p:tav tm="100000">
                                          <p:val>
                                            <p:strVal val="#ppt_w"/>
                                          </p:val>
                                        </p:tav>
                                      </p:tavLst>
                                    </p:anim>
                                    <p:anim calcmode="lin" valueType="num">
                                      <p:cBhvr>
                                        <p:cTn id="15" dur="1000" fill="hold"/>
                                        <p:tgtEl>
                                          <p:spTgt spid="12"/>
                                        </p:tgtEl>
                                        <p:attrNameLst>
                                          <p:attrName>ppt_h</p:attrName>
                                        </p:attrNameLst>
                                      </p:cBhvr>
                                      <p:tavLst>
                                        <p:tav tm="0">
                                          <p:val>
                                            <p:strVal val="#ppt_h"/>
                                          </p:val>
                                        </p:tav>
                                        <p:tav tm="100000">
                                          <p:val>
                                            <p:strVal val="#ppt_h"/>
                                          </p:val>
                                        </p:tav>
                                      </p:tavLst>
                                    </p:anim>
                                    <p:animEffect transition="in" filter="fade">
                                      <p:cBhvr>
                                        <p:cTn id="16" dur="1000"/>
                                        <p:tgtEl>
                                          <p:spTgt spid="12"/>
                                        </p:tgtEl>
                                      </p:cBhvr>
                                    </p:animEffect>
                                  </p:childTnLst>
                                </p:cTn>
                              </p:par>
                              <p:par>
                                <p:cTn id="17" presetID="55"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000" fill="hold"/>
                                        <p:tgtEl>
                                          <p:spTgt spid="13"/>
                                        </p:tgtEl>
                                        <p:attrNameLst>
                                          <p:attrName>ppt_w</p:attrName>
                                        </p:attrNameLst>
                                      </p:cBhvr>
                                      <p:tavLst>
                                        <p:tav tm="0">
                                          <p:val>
                                            <p:strVal val="#ppt_w*0.70"/>
                                          </p:val>
                                        </p:tav>
                                        <p:tav tm="100000">
                                          <p:val>
                                            <p:strVal val="#ppt_w"/>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animEffect transition="in" filter="fade">
                                      <p:cBhvr>
                                        <p:cTn id="21" dur="1000"/>
                                        <p:tgtEl>
                                          <p:spTgt spid="13"/>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1000" fill="hold"/>
                                        <p:tgtEl>
                                          <p:spTgt spid="14"/>
                                        </p:tgtEl>
                                        <p:attrNameLst>
                                          <p:attrName>ppt_w</p:attrName>
                                        </p:attrNameLst>
                                      </p:cBhvr>
                                      <p:tavLst>
                                        <p:tav tm="0">
                                          <p:val>
                                            <p:strVal val="#ppt_w*0.70"/>
                                          </p:val>
                                        </p:tav>
                                        <p:tav tm="100000">
                                          <p:val>
                                            <p:strVal val="#ppt_w"/>
                                          </p:val>
                                        </p:tav>
                                      </p:tavLst>
                                    </p:anim>
                                    <p:anim calcmode="lin" valueType="num">
                                      <p:cBhvr>
                                        <p:cTn id="27" dur="1000" fill="hold"/>
                                        <p:tgtEl>
                                          <p:spTgt spid="14"/>
                                        </p:tgtEl>
                                        <p:attrNameLst>
                                          <p:attrName>ppt_h</p:attrName>
                                        </p:attrNameLst>
                                      </p:cBhvr>
                                      <p:tavLst>
                                        <p:tav tm="0">
                                          <p:val>
                                            <p:strVal val="#ppt_h"/>
                                          </p:val>
                                        </p:tav>
                                        <p:tav tm="100000">
                                          <p:val>
                                            <p:strVal val="#ppt_h"/>
                                          </p:val>
                                        </p:tav>
                                      </p:tavLst>
                                    </p:anim>
                                    <p:animEffect transition="in" filter="fade">
                                      <p:cBhvr>
                                        <p:cTn id="28" dur="1000"/>
                                        <p:tgtEl>
                                          <p:spTgt spid="14"/>
                                        </p:tgtEl>
                                      </p:cBhvr>
                                    </p:animEffect>
                                  </p:childTnLst>
                                </p:cTn>
                              </p:par>
                              <p:par>
                                <p:cTn id="29" presetID="55"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strVal val="#ppt_w*0.70"/>
                                          </p:val>
                                        </p:tav>
                                        <p:tav tm="100000">
                                          <p:val>
                                            <p:strVal val="#ppt_w"/>
                                          </p:val>
                                        </p:tav>
                                      </p:tavLst>
                                    </p:anim>
                                    <p:anim calcmode="lin" valueType="num">
                                      <p:cBhvr>
                                        <p:cTn id="32" dur="1000" fill="hold"/>
                                        <p:tgtEl>
                                          <p:spTgt spid="19"/>
                                        </p:tgtEl>
                                        <p:attrNameLst>
                                          <p:attrName>ppt_h</p:attrName>
                                        </p:attrNameLst>
                                      </p:cBhvr>
                                      <p:tavLst>
                                        <p:tav tm="0">
                                          <p:val>
                                            <p:strVal val="#ppt_h"/>
                                          </p:val>
                                        </p:tav>
                                        <p:tav tm="100000">
                                          <p:val>
                                            <p:strVal val="#ppt_h"/>
                                          </p:val>
                                        </p:tav>
                                      </p:tavLst>
                                    </p:anim>
                                    <p:animEffect transition="in" filter="fade">
                                      <p:cBhvr>
                                        <p:cTn id="33" dur="1000"/>
                                        <p:tgtEl>
                                          <p:spTgt spid="19"/>
                                        </p:tgtEl>
                                      </p:cBhvr>
                                    </p:animEffect>
                                  </p:childTnLst>
                                </p:cTn>
                              </p:par>
                              <p:par>
                                <p:cTn id="34" presetID="55" presetClass="entr" presetSubtype="0" fill="hold" grpId="0" nodeType="withEffect">
                                  <p:stCondLst>
                                    <p:cond delay="0"/>
                                  </p:stCondLst>
                                  <p:childTnLst>
                                    <p:set>
                                      <p:cBhvr>
                                        <p:cTn id="35" dur="1" fill="hold">
                                          <p:stCondLst>
                                            <p:cond delay="0"/>
                                          </p:stCondLst>
                                        </p:cTn>
                                        <p:tgtEl>
                                          <p:spTgt spid="8202"/>
                                        </p:tgtEl>
                                        <p:attrNameLst>
                                          <p:attrName>style.visibility</p:attrName>
                                        </p:attrNameLst>
                                      </p:cBhvr>
                                      <p:to>
                                        <p:strVal val="visible"/>
                                      </p:to>
                                    </p:set>
                                    <p:anim calcmode="lin" valueType="num">
                                      <p:cBhvr>
                                        <p:cTn id="36" dur="1000" fill="hold"/>
                                        <p:tgtEl>
                                          <p:spTgt spid="8202"/>
                                        </p:tgtEl>
                                        <p:attrNameLst>
                                          <p:attrName>ppt_w</p:attrName>
                                        </p:attrNameLst>
                                      </p:cBhvr>
                                      <p:tavLst>
                                        <p:tav tm="0">
                                          <p:val>
                                            <p:strVal val="#ppt_w*0.70"/>
                                          </p:val>
                                        </p:tav>
                                        <p:tav tm="100000">
                                          <p:val>
                                            <p:strVal val="#ppt_w"/>
                                          </p:val>
                                        </p:tav>
                                      </p:tavLst>
                                    </p:anim>
                                    <p:anim calcmode="lin" valueType="num">
                                      <p:cBhvr>
                                        <p:cTn id="37" dur="1000" fill="hold"/>
                                        <p:tgtEl>
                                          <p:spTgt spid="8202"/>
                                        </p:tgtEl>
                                        <p:attrNameLst>
                                          <p:attrName>ppt_h</p:attrName>
                                        </p:attrNameLst>
                                      </p:cBhvr>
                                      <p:tavLst>
                                        <p:tav tm="0">
                                          <p:val>
                                            <p:strVal val="#ppt_h"/>
                                          </p:val>
                                        </p:tav>
                                        <p:tav tm="100000">
                                          <p:val>
                                            <p:strVal val="#ppt_h"/>
                                          </p:val>
                                        </p:tav>
                                      </p:tavLst>
                                    </p:anim>
                                    <p:animEffect transition="in" filter="fade">
                                      <p:cBhvr>
                                        <p:cTn id="38" dur="1000"/>
                                        <p:tgtEl>
                                          <p:spTgt spid="8202"/>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8" presetClass="entr" presetSubtype="16" fill="hold" nodeType="click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diamond(in)">
                                      <p:cBhvr>
                                        <p:cTn id="43" dur="2000"/>
                                        <p:tgtEl>
                                          <p:spTgt spid="22"/>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diamond(in)">
                                      <p:cBhvr>
                                        <p:cTn id="46" dur="2000"/>
                                        <p:tgtEl>
                                          <p:spTgt spid="15"/>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8203"/>
                                        </p:tgtEl>
                                        <p:attrNameLst>
                                          <p:attrName>style.visibility</p:attrName>
                                        </p:attrNameLst>
                                      </p:cBhvr>
                                      <p:to>
                                        <p:strVal val="visible"/>
                                      </p:to>
                                    </p:set>
                                    <p:animEffect transition="in" filter="diamond(in)">
                                      <p:cBhvr>
                                        <p:cTn id="49" dur="2000"/>
                                        <p:tgtEl>
                                          <p:spTgt spid="8203"/>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8" presetClass="entr" presetSubtype="16" fill="hold" nodeType="click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diamond(in)">
                                      <p:cBhvr>
                                        <p:cTn id="54" dur="2000"/>
                                        <p:tgtEl>
                                          <p:spTgt spid="23"/>
                                        </p:tgtEl>
                                      </p:cBhvr>
                                    </p:animEffect>
                                  </p:childTnLst>
                                </p:cTn>
                              </p:par>
                              <p:par>
                                <p:cTn id="55" presetID="8" presetClass="entr" presetSubtype="16"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diamond(in)">
                                      <p:cBhvr>
                                        <p:cTn id="57" dur="2000"/>
                                        <p:tgtEl>
                                          <p:spTgt spid="16"/>
                                        </p:tgtEl>
                                      </p:cBhvr>
                                    </p:animEffect>
                                  </p:childTnLst>
                                </p:cTn>
                              </p:par>
                              <p:par>
                                <p:cTn id="58" presetID="8" presetClass="entr" presetSubtype="16" fill="hold" grpId="0" nodeType="withEffect">
                                  <p:stCondLst>
                                    <p:cond delay="0"/>
                                  </p:stCondLst>
                                  <p:childTnLst>
                                    <p:set>
                                      <p:cBhvr>
                                        <p:cTn id="59" dur="1" fill="hold">
                                          <p:stCondLst>
                                            <p:cond delay="0"/>
                                          </p:stCondLst>
                                        </p:cTn>
                                        <p:tgtEl>
                                          <p:spTgt spid="8204"/>
                                        </p:tgtEl>
                                        <p:attrNameLst>
                                          <p:attrName>style.visibility</p:attrName>
                                        </p:attrNameLst>
                                      </p:cBhvr>
                                      <p:to>
                                        <p:strVal val="visible"/>
                                      </p:to>
                                    </p:set>
                                    <p:animEffect transition="in" filter="diamond(in)">
                                      <p:cBhvr>
                                        <p:cTn id="60" dur="2000"/>
                                        <p:tgtEl>
                                          <p:spTgt spid="8204"/>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55" presetClass="entr" presetSubtype="0" fill="hold" nodeType="click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p:cTn id="65" dur="1000" fill="hold"/>
                                        <p:tgtEl>
                                          <p:spTgt spid="25"/>
                                        </p:tgtEl>
                                        <p:attrNameLst>
                                          <p:attrName>ppt_w</p:attrName>
                                        </p:attrNameLst>
                                      </p:cBhvr>
                                      <p:tavLst>
                                        <p:tav tm="0">
                                          <p:val>
                                            <p:strVal val="#ppt_w*0.70"/>
                                          </p:val>
                                        </p:tav>
                                        <p:tav tm="100000">
                                          <p:val>
                                            <p:strVal val="#ppt_w"/>
                                          </p:val>
                                        </p:tav>
                                      </p:tavLst>
                                    </p:anim>
                                    <p:anim calcmode="lin" valueType="num">
                                      <p:cBhvr>
                                        <p:cTn id="66" dur="1000" fill="hold"/>
                                        <p:tgtEl>
                                          <p:spTgt spid="25"/>
                                        </p:tgtEl>
                                        <p:attrNameLst>
                                          <p:attrName>ppt_h</p:attrName>
                                        </p:attrNameLst>
                                      </p:cBhvr>
                                      <p:tavLst>
                                        <p:tav tm="0">
                                          <p:val>
                                            <p:strVal val="#ppt_h"/>
                                          </p:val>
                                        </p:tav>
                                        <p:tav tm="100000">
                                          <p:val>
                                            <p:strVal val="#ppt_h"/>
                                          </p:val>
                                        </p:tav>
                                      </p:tavLst>
                                    </p:anim>
                                    <p:animEffect transition="in" filter="fade">
                                      <p:cBhvr>
                                        <p:cTn id="67" dur="1000"/>
                                        <p:tgtEl>
                                          <p:spTgt spid="25"/>
                                        </p:tgtEl>
                                      </p:cBhvr>
                                    </p:animEffect>
                                  </p:childTnLst>
                                </p:cTn>
                              </p:par>
                              <p:par>
                                <p:cTn id="68" presetID="55" presetClass="entr" presetSubtype="0" fill="hold" grpId="0" nodeType="withEffect">
                                  <p:stCondLst>
                                    <p:cond delay="0"/>
                                  </p:stCondLst>
                                  <p:childTnLst>
                                    <p:set>
                                      <p:cBhvr>
                                        <p:cTn id="69" dur="1" fill="hold">
                                          <p:stCondLst>
                                            <p:cond delay="0"/>
                                          </p:stCondLst>
                                        </p:cTn>
                                        <p:tgtEl>
                                          <p:spTgt spid="8205"/>
                                        </p:tgtEl>
                                        <p:attrNameLst>
                                          <p:attrName>style.visibility</p:attrName>
                                        </p:attrNameLst>
                                      </p:cBhvr>
                                      <p:to>
                                        <p:strVal val="visible"/>
                                      </p:to>
                                    </p:set>
                                    <p:anim calcmode="lin" valueType="num">
                                      <p:cBhvr>
                                        <p:cTn id="70" dur="1000" fill="hold"/>
                                        <p:tgtEl>
                                          <p:spTgt spid="8205"/>
                                        </p:tgtEl>
                                        <p:attrNameLst>
                                          <p:attrName>ppt_w</p:attrName>
                                        </p:attrNameLst>
                                      </p:cBhvr>
                                      <p:tavLst>
                                        <p:tav tm="0">
                                          <p:val>
                                            <p:strVal val="#ppt_w*0.70"/>
                                          </p:val>
                                        </p:tav>
                                        <p:tav tm="100000">
                                          <p:val>
                                            <p:strVal val="#ppt_w"/>
                                          </p:val>
                                        </p:tav>
                                      </p:tavLst>
                                    </p:anim>
                                    <p:anim calcmode="lin" valueType="num">
                                      <p:cBhvr>
                                        <p:cTn id="71" dur="1000" fill="hold"/>
                                        <p:tgtEl>
                                          <p:spTgt spid="8205"/>
                                        </p:tgtEl>
                                        <p:attrNameLst>
                                          <p:attrName>ppt_h</p:attrName>
                                        </p:attrNameLst>
                                      </p:cBhvr>
                                      <p:tavLst>
                                        <p:tav tm="0">
                                          <p:val>
                                            <p:strVal val="#ppt_h"/>
                                          </p:val>
                                        </p:tav>
                                        <p:tav tm="100000">
                                          <p:val>
                                            <p:strVal val="#ppt_h"/>
                                          </p:val>
                                        </p:tav>
                                      </p:tavLst>
                                    </p:anim>
                                    <p:animEffect transition="in" filter="fade">
                                      <p:cBhvr>
                                        <p:cTn id="72" dur="1000"/>
                                        <p:tgtEl>
                                          <p:spTgt spid="8205"/>
                                        </p:tgtEl>
                                      </p:cBhvr>
                                    </p:animEffect>
                                  </p:childTnLst>
                                </p:cTn>
                              </p:par>
                              <p:par>
                                <p:cTn id="73" presetID="55" presetClass="entr" presetSubtype="0" fill="hold" grpId="0"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p:cTn id="75" dur="1000" fill="hold"/>
                                        <p:tgtEl>
                                          <p:spTgt spid="17"/>
                                        </p:tgtEl>
                                        <p:attrNameLst>
                                          <p:attrName>ppt_w</p:attrName>
                                        </p:attrNameLst>
                                      </p:cBhvr>
                                      <p:tavLst>
                                        <p:tav tm="0">
                                          <p:val>
                                            <p:strVal val="#ppt_w*0.70"/>
                                          </p:val>
                                        </p:tav>
                                        <p:tav tm="100000">
                                          <p:val>
                                            <p:strVal val="#ppt_w"/>
                                          </p:val>
                                        </p:tav>
                                      </p:tavLst>
                                    </p:anim>
                                    <p:anim calcmode="lin" valueType="num">
                                      <p:cBhvr>
                                        <p:cTn id="76" dur="1000" fill="hold"/>
                                        <p:tgtEl>
                                          <p:spTgt spid="17"/>
                                        </p:tgtEl>
                                        <p:attrNameLst>
                                          <p:attrName>ppt_h</p:attrName>
                                        </p:attrNameLst>
                                      </p:cBhvr>
                                      <p:tavLst>
                                        <p:tav tm="0">
                                          <p:val>
                                            <p:strVal val="#ppt_h"/>
                                          </p:val>
                                        </p:tav>
                                        <p:tav tm="100000">
                                          <p:val>
                                            <p:strVal val="#ppt_h"/>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6" grpId="0" animBg="1"/>
      <p:bldP spid="15" grpId="0" animBg="1"/>
      <p:bldP spid="14" grpId="0" animBg="1"/>
      <p:bldP spid="13" grpId="0" animBg="1"/>
      <p:bldP spid="8201" grpId="0"/>
      <p:bldP spid="8202" grpId="0"/>
      <p:bldP spid="8203" grpId="0"/>
      <p:bldP spid="8204" grpId="0"/>
      <p:bldP spid="8205" grpId="0"/>
      <p:bldP spid="12"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lowchart: Alternate Process 9"/>
          <p:cNvSpPr/>
          <p:nvPr/>
        </p:nvSpPr>
        <p:spPr>
          <a:xfrm>
            <a:off x="1595438" y="4286250"/>
            <a:ext cx="8929687" cy="2214563"/>
          </a:xfrm>
          <a:prstGeom prst="flowChartAlternateProcess">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Flowchart: Alternate Process 8"/>
          <p:cNvSpPr/>
          <p:nvPr/>
        </p:nvSpPr>
        <p:spPr>
          <a:xfrm>
            <a:off x="1595438" y="1714500"/>
            <a:ext cx="8929687" cy="2214563"/>
          </a:xfrm>
          <a:prstGeom prst="flowChartAlternateProcess">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p:cNvSpPr/>
          <p:nvPr/>
        </p:nvSpPr>
        <p:spPr>
          <a:xfrm>
            <a:off x="1524000" y="214313"/>
            <a:ext cx="9144000" cy="857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222" name="Content Placeholder 2"/>
          <p:cNvSpPr txBox="1">
            <a:spLocks/>
          </p:cNvSpPr>
          <p:nvPr/>
        </p:nvSpPr>
        <p:spPr bwMode="auto">
          <a:xfrm>
            <a:off x="1828800" y="1090613"/>
            <a:ext cx="82296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20000"/>
              </a:spcBef>
              <a:buFont typeface="Wingdings" panose="05000000000000000000" pitchFamily="2" charset="2"/>
              <a:buChar char="v"/>
            </a:pPr>
            <a:r>
              <a:rPr lang="en-US" altLang="en-US" sz="3200" b="1">
                <a:solidFill>
                  <a:srgbClr val="003366"/>
                </a:solidFill>
                <a:latin typeface="Times New Roman" panose="02020603050405020304" pitchFamily="18" charset="0"/>
                <a:cs typeface="Times New Roman" panose="02020603050405020304" pitchFamily="18" charset="0"/>
              </a:rPr>
              <a:t> Nội dung chính trị - xã hội:</a:t>
            </a:r>
          </a:p>
          <a:p>
            <a:pPr eaLnBrk="1" hangingPunct="1">
              <a:lnSpc>
                <a:spcPct val="100000"/>
              </a:lnSpc>
              <a:spcBef>
                <a:spcPct val="20000"/>
              </a:spcBef>
              <a:buFontTx/>
              <a:buNone/>
            </a:pPr>
            <a:endParaRPr lang="en-US" altLang="en-US" sz="3200" b="1">
              <a:solidFill>
                <a:srgbClr val="003366"/>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bwMode="auto">
          <a:xfrm>
            <a:off x="1524000" y="1957388"/>
            <a:ext cx="89154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20000"/>
              </a:spcBef>
              <a:buFontTx/>
              <a:buNone/>
            </a:pPr>
            <a:r>
              <a:rPr lang="en-US" altLang="en-US" sz="3200" b="1">
                <a:latin typeface="Times New Roman" panose="02020603050405020304" pitchFamily="18" charset="0"/>
                <a:cs typeface="Times New Roman" panose="02020603050405020304" pitchFamily="18" charset="0"/>
              </a:rPr>
              <a:t>	</a:t>
            </a:r>
            <a:r>
              <a:rPr lang="en-US" altLang="en-US" sz="2600" b="1">
                <a:latin typeface="Times New Roman" panose="02020603050405020304" pitchFamily="18" charset="0"/>
                <a:cs typeface="Times New Roman" panose="02020603050405020304" pitchFamily="18" charset="0"/>
              </a:rPr>
              <a:t>	</a:t>
            </a:r>
            <a:r>
              <a:rPr lang="en-US" altLang="en-US" sz="2600">
                <a:latin typeface="Times New Roman" panose="02020603050405020304" pitchFamily="18" charset="0"/>
                <a:cs typeface="Times New Roman" panose="02020603050405020304" pitchFamily="18" charset="0"/>
              </a:rPr>
              <a:t>GCCN cùng với nhân dân lao động dưới sự lãnh đạo của ĐCS, tiến hành cách mạng chính trị lật đổ quyền thống trị của GCTS, xóa bỏ chế độ áp bức, bó lột của CNTB, giành quyền lực về tay GCCN và nhân dân lao động</a:t>
            </a:r>
          </a:p>
        </p:txBody>
      </p:sp>
      <p:sp>
        <p:nvSpPr>
          <p:cNvPr id="9224" name="Content Placeholder 2"/>
          <p:cNvSpPr txBox="1">
            <a:spLocks/>
          </p:cNvSpPr>
          <p:nvPr/>
        </p:nvSpPr>
        <p:spPr bwMode="auto">
          <a:xfrm>
            <a:off x="1595438" y="4500563"/>
            <a:ext cx="8915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20000"/>
              </a:spcBef>
              <a:buFontTx/>
              <a:buNone/>
            </a:pPr>
            <a:r>
              <a:rPr lang="en-US" altLang="en-US">
                <a:latin typeface="Times New Roman" panose="02020603050405020304" pitchFamily="18" charset="0"/>
                <a:cs typeface="Times New Roman" panose="02020603050405020304" pitchFamily="18" charset="0"/>
              </a:rPr>
              <a:t>		</a:t>
            </a:r>
            <a:r>
              <a:rPr lang="en-US" altLang="en-US" sz="2600">
                <a:latin typeface="Times New Roman" panose="02020603050405020304" pitchFamily="18" charset="0"/>
                <a:cs typeface="Times New Roman" panose="02020603050405020304" pitchFamily="18" charset="0"/>
              </a:rPr>
              <a:t>GCCN cùng với nhân dân lao động sử dụng nhà nước của mình như một công cụ có hiệu lực để cải tạo xã hội cũ và tổ chức xây dựng xã hội mới.</a:t>
            </a:r>
          </a:p>
        </p:txBody>
      </p:sp>
      <p:sp>
        <p:nvSpPr>
          <p:cNvPr id="11" name="Down Arrow 10"/>
          <p:cNvSpPr/>
          <p:nvPr/>
        </p:nvSpPr>
        <p:spPr>
          <a:xfrm>
            <a:off x="5595938" y="3929063"/>
            <a:ext cx="357187" cy="35718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3292260422"/>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222"/>
                                        </p:tgtEl>
                                        <p:attrNameLst>
                                          <p:attrName>style.visibility</p:attrName>
                                        </p:attrNameLst>
                                      </p:cBhvr>
                                      <p:to>
                                        <p:strVal val="visible"/>
                                      </p:to>
                                    </p:set>
                                    <p:anim calcmode="lin" valueType="num">
                                      <p:cBhvr>
                                        <p:cTn id="7" dur="1000" fill="hold"/>
                                        <p:tgtEl>
                                          <p:spTgt spid="9222"/>
                                        </p:tgtEl>
                                        <p:attrNameLst>
                                          <p:attrName>ppt_w</p:attrName>
                                        </p:attrNameLst>
                                      </p:cBhvr>
                                      <p:tavLst>
                                        <p:tav tm="0">
                                          <p:val>
                                            <p:strVal val="#ppt_w*0.70"/>
                                          </p:val>
                                        </p:tav>
                                        <p:tav tm="100000">
                                          <p:val>
                                            <p:strVal val="#ppt_w"/>
                                          </p:val>
                                        </p:tav>
                                      </p:tavLst>
                                    </p:anim>
                                    <p:anim calcmode="lin" valueType="num">
                                      <p:cBhvr>
                                        <p:cTn id="8" dur="1000" fill="hold"/>
                                        <p:tgtEl>
                                          <p:spTgt spid="9222"/>
                                        </p:tgtEl>
                                        <p:attrNameLst>
                                          <p:attrName>ppt_h</p:attrName>
                                        </p:attrNameLst>
                                      </p:cBhvr>
                                      <p:tavLst>
                                        <p:tav tm="0">
                                          <p:val>
                                            <p:strVal val="#ppt_h"/>
                                          </p:val>
                                        </p:tav>
                                        <p:tav tm="100000">
                                          <p:val>
                                            <p:strVal val="#ppt_h"/>
                                          </p:val>
                                        </p:tav>
                                      </p:tavLst>
                                    </p:anim>
                                    <p:animEffect transition="in" filter="fade">
                                      <p:cBhvr>
                                        <p:cTn id="9" dur="1000"/>
                                        <p:tgtEl>
                                          <p:spTgt spid="922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strVal val="#ppt_w*0.70"/>
                                          </p:val>
                                        </p:tav>
                                        <p:tav tm="100000">
                                          <p:val>
                                            <p:strVal val="#ppt_w"/>
                                          </p:val>
                                        </p:tav>
                                      </p:tavLst>
                                    </p:anim>
                                    <p:anim calcmode="lin" valueType="num">
                                      <p:cBhvr>
                                        <p:cTn id="15" dur="1000" fill="hold"/>
                                        <p:tgtEl>
                                          <p:spTgt spid="7"/>
                                        </p:tgtEl>
                                        <p:attrNameLst>
                                          <p:attrName>ppt_h</p:attrName>
                                        </p:attrNameLst>
                                      </p:cBhvr>
                                      <p:tavLst>
                                        <p:tav tm="0">
                                          <p:val>
                                            <p:strVal val="#ppt_h"/>
                                          </p:val>
                                        </p:tav>
                                        <p:tav tm="100000">
                                          <p:val>
                                            <p:strVal val="#ppt_h"/>
                                          </p:val>
                                        </p:tav>
                                      </p:tavLst>
                                    </p:anim>
                                    <p:animEffect transition="in" filter="fade">
                                      <p:cBhvr>
                                        <p:cTn id="16" dur="1000"/>
                                        <p:tgtEl>
                                          <p:spTgt spid="7"/>
                                        </p:tgtEl>
                                      </p:cBhvr>
                                    </p:animEffect>
                                  </p:childTnLst>
                                </p:cTn>
                              </p:par>
                              <p:par>
                                <p:cTn id="17" presetID="55"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strVal val="#ppt_w*0.70"/>
                                          </p:val>
                                        </p:tav>
                                        <p:tav tm="100000">
                                          <p:val>
                                            <p:strVal val="#ppt_w"/>
                                          </p:val>
                                        </p:tav>
                                      </p:tavLst>
                                    </p:anim>
                                    <p:anim calcmode="lin" valueType="num">
                                      <p:cBhvr>
                                        <p:cTn id="20" dur="1000" fill="hold"/>
                                        <p:tgtEl>
                                          <p:spTgt spid="9"/>
                                        </p:tgtEl>
                                        <p:attrNameLst>
                                          <p:attrName>ppt_h</p:attrName>
                                        </p:attrNameLst>
                                      </p:cBhvr>
                                      <p:tavLst>
                                        <p:tav tm="0">
                                          <p:val>
                                            <p:strVal val="#ppt_h"/>
                                          </p:val>
                                        </p:tav>
                                        <p:tav tm="100000">
                                          <p:val>
                                            <p:strVal val="#ppt_h"/>
                                          </p:val>
                                        </p:tav>
                                      </p:tavLst>
                                    </p:anim>
                                    <p:animEffect transition="in" filter="fade">
                                      <p:cBhvr>
                                        <p:cTn id="21" dur="1000"/>
                                        <p:tgtEl>
                                          <p:spTgt spid="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1000" fill="hold"/>
                                        <p:tgtEl>
                                          <p:spTgt spid="11"/>
                                        </p:tgtEl>
                                        <p:attrNameLst>
                                          <p:attrName>ppt_w</p:attrName>
                                        </p:attrNameLst>
                                      </p:cBhvr>
                                      <p:tavLst>
                                        <p:tav tm="0">
                                          <p:val>
                                            <p:strVal val="#ppt_w*0.70"/>
                                          </p:val>
                                        </p:tav>
                                        <p:tav tm="100000">
                                          <p:val>
                                            <p:strVal val="#ppt_w"/>
                                          </p:val>
                                        </p:tav>
                                      </p:tavLst>
                                    </p:anim>
                                    <p:anim calcmode="lin" valueType="num">
                                      <p:cBhvr>
                                        <p:cTn id="27" dur="1000" fill="hold"/>
                                        <p:tgtEl>
                                          <p:spTgt spid="11"/>
                                        </p:tgtEl>
                                        <p:attrNameLst>
                                          <p:attrName>ppt_h</p:attrName>
                                        </p:attrNameLst>
                                      </p:cBhvr>
                                      <p:tavLst>
                                        <p:tav tm="0">
                                          <p:val>
                                            <p:strVal val="#ppt_h"/>
                                          </p:val>
                                        </p:tav>
                                        <p:tav tm="100000">
                                          <p:val>
                                            <p:strVal val="#ppt_h"/>
                                          </p:val>
                                        </p:tav>
                                      </p:tavLst>
                                    </p:anim>
                                    <p:animEffect transition="in" filter="fade">
                                      <p:cBhvr>
                                        <p:cTn id="28" dur="1000"/>
                                        <p:tgtEl>
                                          <p:spTgt spid="11"/>
                                        </p:tgtEl>
                                      </p:cBhvr>
                                    </p:animEffect>
                                  </p:childTnLst>
                                </p:cTn>
                              </p:par>
                              <p:par>
                                <p:cTn id="29" presetID="55"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1000" fill="hold"/>
                                        <p:tgtEl>
                                          <p:spTgt spid="10"/>
                                        </p:tgtEl>
                                        <p:attrNameLst>
                                          <p:attrName>ppt_w</p:attrName>
                                        </p:attrNameLst>
                                      </p:cBhvr>
                                      <p:tavLst>
                                        <p:tav tm="0">
                                          <p:val>
                                            <p:strVal val="#ppt_w*0.70"/>
                                          </p:val>
                                        </p:tav>
                                        <p:tav tm="100000">
                                          <p:val>
                                            <p:strVal val="#ppt_w"/>
                                          </p:val>
                                        </p:tav>
                                      </p:tavLst>
                                    </p:anim>
                                    <p:anim calcmode="lin" valueType="num">
                                      <p:cBhvr>
                                        <p:cTn id="32" dur="1000" fill="hold"/>
                                        <p:tgtEl>
                                          <p:spTgt spid="10"/>
                                        </p:tgtEl>
                                        <p:attrNameLst>
                                          <p:attrName>ppt_h</p:attrName>
                                        </p:attrNameLst>
                                      </p:cBhvr>
                                      <p:tavLst>
                                        <p:tav tm="0">
                                          <p:val>
                                            <p:strVal val="#ppt_h"/>
                                          </p:val>
                                        </p:tav>
                                        <p:tav tm="100000">
                                          <p:val>
                                            <p:strVal val="#ppt_h"/>
                                          </p:val>
                                        </p:tav>
                                      </p:tavLst>
                                    </p:anim>
                                    <p:animEffect transition="in" filter="fade">
                                      <p:cBhvr>
                                        <p:cTn id="33" dur="1000"/>
                                        <p:tgtEl>
                                          <p:spTgt spid="10"/>
                                        </p:tgtEl>
                                      </p:cBhvr>
                                    </p:animEffect>
                                  </p:childTnLst>
                                </p:cTn>
                              </p:par>
                              <p:par>
                                <p:cTn id="34" presetID="55" presetClass="entr" presetSubtype="0" fill="hold" grpId="0" nodeType="withEffect">
                                  <p:stCondLst>
                                    <p:cond delay="0"/>
                                  </p:stCondLst>
                                  <p:childTnLst>
                                    <p:set>
                                      <p:cBhvr>
                                        <p:cTn id="35" dur="1" fill="hold">
                                          <p:stCondLst>
                                            <p:cond delay="0"/>
                                          </p:stCondLst>
                                        </p:cTn>
                                        <p:tgtEl>
                                          <p:spTgt spid="9224"/>
                                        </p:tgtEl>
                                        <p:attrNameLst>
                                          <p:attrName>style.visibility</p:attrName>
                                        </p:attrNameLst>
                                      </p:cBhvr>
                                      <p:to>
                                        <p:strVal val="visible"/>
                                      </p:to>
                                    </p:set>
                                    <p:anim calcmode="lin" valueType="num">
                                      <p:cBhvr>
                                        <p:cTn id="36" dur="1000" fill="hold"/>
                                        <p:tgtEl>
                                          <p:spTgt spid="9224"/>
                                        </p:tgtEl>
                                        <p:attrNameLst>
                                          <p:attrName>ppt_w</p:attrName>
                                        </p:attrNameLst>
                                      </p:cBhvr>
                                      <p:tavLst>
                                        <p:tav tm="0">
                                          <p:val>
                                            <p:strVal val="#ppt_w*0.70"/>
                                          </p:val>
                                        </p:tav>
                                        <p:tav tm="100000">
                                          <p:val>
                                            <p:strVal val="#ppt_w"/>
                                          </p:val>
                                        </p:tav>
                                      </p:tavLst>
                                    </p:anim>
                                    <p:anim calcmode="lin" valueType="num">
                                      <p:cBhvr>
                                        <p:cTn id="37" dur="1000" fill="hold"/>
                                        <p:tgtEl>
                                          <p:spTgt spid="9224"/>
                                        </p:tgtEl>
                                        <p:attrNameLst>
                                          <p:attrName>ppt_h</p:attrName>
                                        </p:attrNameLst>
                                      </p:cBhvr>
                                      <p:tavLst>
                                        <p:tav tm="0">
                                          <p:val>
                                            <p:strVal val="#ppt_h"/>
                                          </p:val>
                                        </p:tav>
                                        <p:tav tm="100000">
                                          <p:val>
                                            <p:strVal val="#ppt_h"/>
                                          </p:val>
                                        </p:tav>
                                      </p:tavLst>
                                    </p:anim>
                                    <p:animEffect transition="in" filter="fade">
                                      <p:cBhvr>
                                        <p:cTn id="38" dur="1000"/>
                                        <p:tgtEl>
                                          <p:spTgt spid="92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9222" grpId="0"/>
      <p:bldP spid="7" grpId="0"/>
      <p:bldP spid="9224" grpId="0"/>
      <p:bldP spid="11"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lowchart: Alternate Process 8"/>
          <p:cNvSpPr/>
          <p:nvPr/>
        </p:nvSpPr>
        <p:spPr>
          <a:xfrm>
            <a:off x="1595438" y="2074863"/>
            <a:ext cx="8929687" cy="1282700"/>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245" name="Content Placeholder 2"/>
          <p:cNvSpPr txBox="1">
            <a:spLocks/>
          </p:cNvSpPr>
          <p:nvPr/>
        </p:nvSpPr>
        <p:spPr bwMode="auto">
          <a:xfrm>
            <a:off x="1828800" y="1090613"/>
            <a:ext cx="82296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20000"/>
              </a:spcBef>
              <a:buFont typeface="Wingdings" panose="05000000000000000000" pitchFamily="2" charset="2"/>
              <a:buChar char="v"/>
            </a:pPr>
            <a:r>
              <a:rPr lang="en-US" altLang="en-US" sz="3200" b="1">
                <a:latin typeface="Times New Roman" panose="02020603050405020304" pitchFamily="18" charset="0"/>
                <a:cs typeface="Times New Roman" panose="02020603050405020304" pitchFamily="18" charset="0"/>
              </a:rPr>
              <a:t> Nội dung văn hóa, tư tưởng :</a:t>
            </a:r>
          </a:p>
          <a:p>
            <a:pPr eaLnBrk="1" hangingPunct="1">
              <a:lnSpc>
                <a:spcPct val="100000"/>
              </a:lnSpc>
              <a:spcBef>
                <a:spcPct val="20000"/>
              </a:spcBef>
              <a:buFontTx/>
              <a:buNone/>
            </a:pPr>
            <a:endParaRPr lang="en-US" altLang="en-US" sz="3200" b="1">
              <a:latin typeface="Times New Roman" panose="02020603050405020304" pitchFamily="18" charset="0"/>
              <a:cs typeface="Times New Roman" panose="02020603050405020304" pitchFamily="18" charset="0"/>
            </a:endParaRPr>
          </a:p>
        </p:txBody>
      </p:sp>
      <p:sp>
        <p:nvSpPr>
          <p:cNvPr id="10246" name="Content Placeholder 2"/>
          <p:cNvSpPr txBox="1">
            <a:spLocks/>
          </p:cNvSpPr>
          <p:nvPr/>
        </p:nvSpPr>
        <p:spPr bwMode="auto">
          <a:xfrm>
            <a:off x="1524000" y="2144713"/>
            <a:ext cx="8915400"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20000"/>
              </a:spcBef>
              <a:buFontTx/>
              <a:buNone/>
            </a:pPr>
            <a:r>
              <a:rPr lang="en-US" altLang="en-US">
                <a:solidFill>
                  <a:schemeClr val="bg1"/>
                </a:solidFill>
                <a:latin typeface="Times New Roman" panose="02020603050405020304" pitchFamily="18" charset="0"/>
                <a:cs typeface="Times New Roman" panose="02020603050405020304" pitchFamily="18" charset="0"/>
              </a:rPr>
              <a:t>	</a:t>
            </a:r>
            <a:r>
              <a:rPr lang="en-US" altLang="en-US">
                <a:latin typeface="Times New Roman" panose="02020603050405020304" pitchFamily="18" charset="0"/>
                <a:cs typeface="Times New Roman" panose="02020603050405020304" pitchFamily="18" charset="0"/>
              </a:rPr>
              <a:t>Xây dựng hệ giá trị mới: lao động, công bằng, dân chủ, bình đẳng và tự do.</a:t>
            </a:r>
          </a:p>
        </p:txBody>
      </p:sp>
      <p:sp>
        <p:nvSpPr>
          <p:cNvPr id="14" name="Flowchart: Alternate Process 13"/>
          <p:cNvSpPr/>
          <p:nvPr/>
        </p:nvSpPr>
        <p:spPr>
          <a:xfrm>
            <a:off x="1595438" y="3786188"/>
            <a:ext cx="8929687" cy="1371600"/>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392" name="TextBox 2"/>
          <p:cNvSpPr txBox="1">
            <a:spLocks noChangeArrowheads="1"/>
          </p:cNvSpPr>
          <p:nvPr/>
        </p:nvSpPr>
        <p:spPr bwMode="auto">
          <a:xfrm>
            <a:off x="1595438" y="3786188"/>
            <a:ext cx="8929687" cy="166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a:latin typeface="Times New Roman" panose="02020603050405020304" pitchFamily="18" charset="0"/>
                <a:cs typeface="Times New Roman" panose="02020603050405020304" pitchFamily="18" charset="0"/>
              </a:rPr>
              <a:t>	Xây dựng và củng cố ý thức hệ tiên tiến của giai cấp công nhân làm nền tảng tinh thần của xã hội: Chủ nghĩa Mác – Lênin.</a:t>
            </a:r>
          </a:p>
          <a:p>
            <a:pPr>
              <a:lnSpc>
                <a:spcPct val="100000"/>
              </a:lnSpc>
              <a:spcBef>
                <a:spcPct val="0"/>
              </a:spcBef>
              <a:buFontTx/>
              <a:buNone/>
            </a:pPr>
            <a:endParaRPr lang="en-US" altLang="en-US" sz="1800">
              <a:latin typeface="Arial" panose="020B0604020202020204" pitchFamily="34" charset="0"/>
            </a:endParaRPr>
          </a:p>
        </p:txBody>
      </p:sp>
    </p:spTree>
    <p:extLst>
      <p:ext uri="{BB962C8B-B14F-4D97-AF65-F5344CB8AC3E}">
        <p14:creationId xmlns:p14="http://schemas.microsoft.com/office/powerpoint/2010/main" val="2059787800"/>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0245"/>
                                        </p:tgtEl>
                                        <p:attrNameLst>
                                          <p:attrName>style.visibility</p:attrName>
                                        </p:attrNameLst>
                                      </p:cBhvr>
                                      <p:to>
                                        <p:strVal val="visible"/>
                                      </p:to>
                                    </p:set>
                                    <p:anim calcmode="lin" valueType="num">
                                      <p:cBhvr>
                                        <p:cTn id="7" dur="1000" fill="hold"/>
                                        <p:tgtEl>
                                          <p:spTgt spid="10245"/>
                                        </p:tgtEl>
                                        <p:attrNameLst>
                                          <p:attrName>ppt_w</p:attrName>
                                        </p:attrNameLst>
                                      </p:cBhvr>
                                      <p:tavLst>
                                        <p:tav tm="0">
                                          <p:val>
                                            <p:strVal val="#ppt_w*0.70"/>
                                          </p:val>
                                        </p:tav>
                                        <p:tav tm="100000">
                                          <p:val>
                                            <p:strVal val="#ppt_w"/>
                                          </p:val>
                                        </p:tav>
                                      </p:tavLst>
                                    </p:anim>
                                    <p:anim calcmode="lin" valueType="num">
                                      <p:cBhvr>
                                        <p:cTn id="8" dur="1000" fill="hold"/>
                                        <p:tgtEl>
                                          <p:spTgt spid="10245"/>
                                        </p:tgtEl>
                                        <p:attrNameLst>
                                          <p:attrName>ppt_h</p:attrName>
                                        </p:attrNameLst>
                                      </p:cBhvr>
                                      <p:tavLst>
                                        <p:tav tm="0">
                                          <p:val>
                                            <p:strVal val="#ppt_h"/>
                                          </p:val>
                                        </p:tav>
                                        <p:tav tm="100000">
                                          <p:val>
                                            <p:strVal val="#ppt_h"/>
                                          </p:val>
                                        </p:tav>
                                      </p:tavLst>
                                    </p:anim>
                                    <p:animEffect transition="in" filter="fade">
                                      <p:cBhvr>
                                        <p:cTn id="9" dur="1000"/>
                                        <p:tgtEl>
                                          <p:spTgt spid="1024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0246"/>
                                        </p:tgtEl>
                                        <p:attrNameLst>
                                          <p:attrName>style.visibility</p:attrName>
                                        </p:attrNameLst>
                                      </p:cBhvr>
                                      <p:to>
                                        <p:strVal val="visible"/>
                                      </p:to>
                                    </p:set>
                                    <p:anim calcmode="lin" valueType="num">
                                      <p:cBhvr>
                                        <p:cTn id="14" dur="1000" fill="hold"/>
                                        <p:tgtEl>
                                          <p:spTgt spid="10246"/>
                                        </p:tgtEl>
                                        <p:attrNameLst>
                                          <p:attrName>ppt_w</p:attrName>
                                        </p:attrNameLst>
                                      </p:cBhvr>
                                      <p:tavLst>
                                        <p:tav tm="0">
                                          <p:val>
                                            <p:strVal val="#ppt_w*0.70"/>
                                          </p:val>
                                        </p:tav>
                                        <p:tav tm="100000">
                                          <p:val>
                                            <p:strVal val="#ppt_w"/>
                                          </p:val>
                                        </p:tav>
                                      </p:tavLst>
                                    </p:anim>
                                    <p:anim calcmode="lin" valueType="num">
                                      <p:cBhvr>
                                        <p:cTn id="15" dur="1000" fill="hold"/>
                                        <p:tgtEl>
                                          <p:spTgt spid="10246"/>
                                        </p:tgtEl>
                                        <p:attrNameLst>
                                          <p:attrName>ppt_h</p:attrName>
                                        </p:attrNameLst>
                                      </p:cBhvr>
                                      <p:tavLst>
                                        <p:tav tm="0">
                                          <p:val>
                                            <p:strVal val="#ppt_h"/>
                                          </p:val>
                                        </p:tav>
                                        <p:tav tm="100000">
                                          <p:val>
                                            <p:strVal val="#ppt_h"/>
                                          </p:val>
                                        </p:tav>
                                      </p:tavLst>
                                    </p:anim>
                                    <p:animEffect transition="in" filter="fade">
                                      <p:cBhvr>
                                        <p:cTn id="16" dur="1000"/>
                                        <p:tgtEl>
                                          <p:spTgt spid="10246"/>
                                        </p:tgtEl>
                                      </p:cBhvr>
                                    </p:animEffect>
                                  </p:childTnLst>
                                </p:cTn>
                              </p:par>
                              <p:par>
                                <p:cTn id="17" presetID="55"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strVal val="#ppt_w*0.70"/>
                                          </p:val>
                                        </p:tav>
                                        <p:tav tm="100000">
                                          <p:val>
                                            <p:strVal val="#ppt_w"/>
                                          </p:val>
                                        </p:tav>
                                      </p:tavLst>
                                    </p:anim>
                                    <p:anim calcmode="lin" valueType="num">
                                      <p:cBhvr>
                                        <p:cTn id="20" dur="1000" fill="hold"/>
                                        <p:tgtEl>
                                          <p:spTgt spid="9"/>
                                        </p:tgtEl>
                                        <p:attrNameLst>
                                          <p:attrName>ppt_h</p:attrName>
                                        </p:attrNameLst>
                                      </p:cBhvr>
                                      <p:tavLst>
                                        <p:tav tm="0">
                                          <p:val>
                                            <p:strVal val="#ppt_h"/>
                                          </p:val>
                                        </p:tav>
                                        <p:tav tm="100000">
                                          <p:val>
                                            <p:strVal val="#ppt_h"/>
                                          </p:val>
                                        </p:tav>
                                      </p:tavLst>
                                    </p:anim>
                                    <p:animEffect transition="in" filter="fade">
                                      <p:cBhvr>
                                        <p:cTn id="21" dur="1000"/>
                                        <p:tgtEl>
                                          <p:spTgt spid="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8" presetClass="entr" presetSubtype="16"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diamond(in)">
                                      <p:cBhvr>
                                        <p:cTn id="26"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245" grpId="0"/>
      <p:bldP spid="10246" grpId="0"/>
      <p:bldP spid="14"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0" y="142875"/>
            <a:ext cx="9144000" cy="857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800">
              <a:latin typeface="Times New Roman" pitchFamily="18" charset="0"/>
              <a:cs typeface="Times New Roman" pitchFamily="18" charset="0"/>
            </a:endParaRPr>
          </a:p>
        </p:txBody>
      </p:sp>
      <p:sp>
        <p:nvSpPr>
          <p:cNvPr id="20483" name="Rectangle 7"/>
          <p:cNvSpPr>
            <a:spLocks noChangeArrowheads="1"/>
          </p:cNvSpPr>
          <p:nvPr/>
        </p:nvSpPr>
        <p:spPr bwMode="auto">
          <a:xfrm>
            <a:off x="1738313" y="323850"/>
            <a:ext cx="90725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20000"/>
              </a:spcBef>
              <a:buFontTx/>
              <a:buNone/>
            </a:pPr>
            <a:r>
              <a:rPr lang="en-US" altLang="en-US" b="1" dirty="0" err="1" smtClean="0">
                <a:solidFill>
                  <a:schemeClr val="bg1"/>
                </a:solidFill>
                <a:latin typeface="Times New Roman" panose="02020603050405020304" pitchFamily="18" charset="0"/>
                <a:cs typeface="Times New Roman" panose="02020603050405020304" pitchFamily="18" charset="0"/>
              </a:rPr>
              <a:t>Tính</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tất</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yếu</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hình</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thành</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chính</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Đảng</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của</a:t>
            </a:r>
            <a:r>
              <a:rPr lang="en-US" altLang="en-US" b="1" dirty="0" smtClean="0">
                <a:solidFill>
                  <a:schemeClr val="bg1"/>
                </a:solidFill>
                <a:latin typeface="Times New Roman" panose="02020603050405020304" pitchFamily="18" charset="0"/>
                <a:cs typeface="Times New Roman" panose="02020603050405020304" pitchFamily="18" charset="0"/>
              </a:rPr>
              <a:t> GCCN</a:t>
            </a:r>
            <a:endParaRPr lang="en-US" altLang="en-US" b="1" dirty="0">
              <a:solidFill>
                <a:schemeClr val="bg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2738438" y="1857375"/>
            <a:ext cx="6858000" cy="1714500"/>
          </a:xfrm>
          <a:prstGeom prst="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800">
              <a:latin typeface="Times New Roman" pitchFamily="18" charset="0"/>
              <a:cs typeface="Times New Roman" pitchFamily="18" charset="0"/>
            </a:endParaRPr>
          </a:p>
        </p:txBody>
      </p:sp>
      <p:sp>
        <p:nvSpPr>
          <p:cNvPr id="14" name="4-Point Star 13"/>
          <p:cNvSpPr/>
          <p:nvPr/>
        </p:nvSpPr>
        <p:spPr>
          <a:xfrm>
            <a:off x="1738313" y="2143125"/>
            <a:ext cx="1000125" cy="1143000"/>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Content Placeholder 2"/>
          <p:cNvSpPr txBox="1">
            <a:spLocks/>
          </p:cNvSpPr>
          <p:nvPr/>
        </p:nvSpPr>
        <p:spPr>
          <a:xfrm>
            <a:off x="2381250" y="2286000"/>
            <a:ext cx="7481888" cy="838200"/>
          </a:xfrm>
          <a:prstGeom prst="rect">
            <a:avLst/>
          </a:prstGeom>
        </p:spPr>
        <p:txBody>
          <a:bodyPr>
            <a:normAutofit fontScale="92500" lnSpcReduction="20000"/>
          </a:bodyPr>
          <a:lstStyle/>
          <a:p>
            <a:pPr marL="342900" indent="-342900" algn="ctr" eaLnBrk="1" fontAlgn="auto" hangingPunct="1">
              <a:spcBef>
                <a:spcPct val="20000"/>
              </a:spcBef>
              <a:spcAft>
                <a:spcPts val="0"/>
              </a:spcAft>
              <a:defRPr/>
            </a:pP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Đảng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Cộng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sản</a:t>
            </a:r>
            <a:r>
              <a:rPr lang="en-US" sz="3200" b="1" dirty="0">
                <a:latin typeface="Times New Roman" panose="02020603050405020304" pitchFamily="18" charset="0"/>
                <a:cs typeface="Times New Roman" panose="02020603050405020304" pitchFamily="18" charset="0"/>
              </a:rPr>
              <a:t> – </a:t>
            </a:r>
            <a:r>
              <a:rPr lang="en-US" sz="3200" b="1" dirty="0" err="1">
                <a:latin typeface="Times New Roman" panose="02020603050405020304" pitchFamily="18" charset="0"/>
                <a:cs typeface="Times New Roman" panose="02020603050405020304" pitchFamily="18" charset="0"/>
              </a:rPr>
              <a:t>nhân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tố</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chủ</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quan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quan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trọng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nhất</a:t>
            </a:r>
            <a:endParaRPr lang="en-US" sz="3200" b="1" dirty="0">
              <a:latin typeface="Times New Roman" panose="02020603050405020304" pitchFamily="18" charset="0"/>
              <a:cs typeface="Times New Roman" panose="02020603050405020304" pitchFamily="18" charset="0"/>
            </a:endParaRPr>
          </a:p>
        </p:txBody>
      </p:sp>
      <p:sp>
        <p:nvSpPr>
          <p:cNvPr id="8" name="Rectangle 7"/>
          <p:cNvSpPr/>
          <p:nvPr/>
        </p:nvSpPr>
        <p:spPr>
          <a:xfrm>
            <a:off x="4278313" y="4005263"/>
            <a:ext cx="6858000" cy="1079500"/>
          </a:xfrm>
          <a:prstGeom prst="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800">
              <a:latin typeface="Times New Roman" pitchFamily="18" charset="0"/>
              <a:cs typeface="Times New Roman" pitchFamily="18" charset="0"/>
            </a:endParaRPr>
          </a:p>
        </p:txBody>
      </p:sp>
      <p:sp>
        <p:nvSpPr>
          <p:cNvPr id="3" name="TextBox 2"/>
          <p:cNvSpPr txBox="1">
            <a:spLocks noChangeArrowheads="1"/>
          </p:cNvSpPr>
          <p:nvPr/>
        </p:nvSpPr>
        <p:spPr bwMode="auto">
          <a:xfrm>
            <a:off x="4367213" y="4076700"/>
            <a:ext cx="66976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2400">
                <a:latin typeface="Times New Roman" panose="02020603050405020304" pitchFamily="18" charset="0"/>
                <a:cs typeface="Times New Roman" panose="02020603050405020304" pitchFamily="18" charset="0"/>
              </a:rPr>
              <a:t>	CHỦ NGHĨA MÁC – LÊNIN + PHONG TRÀO CÔNG NHÂN =&gt; </a:t>
            </a:r>
            <a:r>
              <a:rPr lang="en-US" altLang="en-US" sz="2400">
                <a:solidFill>
                  <a:srgbClr val="0070C0"/>
                </a:solidFill>
                <a:latin typeface="Times New Roman" panose="02020603050405020304" pitchFamily="18" charset="0"/>
                <a:cs typeface="Times New Roman" panose="02020603050405020304" pitchFamily="18" charset="0"/>
              </a:rPr>
              <a:t>ĐẢNG CỘNG SẢN</a:t>
            </a:r>
          </a:p>
        </p:txBody>
      </p:sp>
    </p:spTree>
    <p:extLst>
      <p:ext uri="{BB962C8B-B14F-4D97-AF65-F5344CB8AC3E}">
        <p14:creationId xmlns:p14="http://schemas.microsoft.com/office/powerpoint/2010/main" val="1900581756"/>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0.70"/>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strVal val="#ppt_w*0.70"/>
                                          </p:val>
                                        </p:tav>
                                        <p:tav tm="100000">
                                          <p:val>
                                            <p:strVal val="#ppt_w"/>
                                          </p:val>
                                        </p:tav>
                                      </p:tavLst>
                                    </p:anim>
                                    <p:anim calcmode="lin" valueType="num">
                                      <p:cBhvr>
                                        <p:cTn id="13" dur="1000" fill="hold"/>
                                        <p:tgtEl>
                                          <p:spTgt spid="13"/>
                                        </p:tgtEl>
                                        <p:attrNameLst>
                                          <p:attrName>ppt_h</p:attrName>
                                        </p:attrNameLst>
                                      </p:cBhvr>
                                      <p:tavLst>
                                        <p:tav tm="0">
                                          <p:val>
                                            <p:strVal val="#ppt_h"/>
                                          </p:val>
                                        </p:tav>
                                        <p:tav tm="100000">
                                          <p:val>
                                            <p:strVal val="#ppt_h"/>
                                          </p:val>
                                        </p:tav>
                                      </p:tavLst>
                                    </p:anim>
                                    <p:animEffect transition="in" filter="fade">
                                      <p:cBhvr>
                                        <p:cTn id="14" dur="1000"/>
                                        <p:tgtEl>
                                          <p:spTgt spid="13"/>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0.70"/>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1000" fill="hold"/>
                                        <p:tgtEl>
                                          <p:spTgt spid="8"/>
                                        </p:tgtEl>
                                        <p:attrNameLst>
                                          <p:attrName>ppt_w</p:attrName>
                                        </p:attrNameLst>
                                      </p:cBhvr>
                                      <p:tavLst>
                                        <p:tav tm="0">
                                          <p:val>
                                            <p:strVal val="#ppt_w*0.70"/>
                                          </p:val>
                                        </p:tav>
                                        <p:tav tm="100000">
                                          <p:val>
                                            <p:strVal val="#ppt_w"/>
                                          </p:val>
                                        </p:tav>
                                      </p:tavLst>
                                    </p:anim>
                                    <p:anim calcmode="lin" valueType="num">
                                      <p:cBhvr>
                                        <p:cTn id="23" dur="1000" fill="hold"/>
                                        <p:tgtEl>
                                          <p:spTgt spid="8"/>
                                        </p:tgtEl>
                                        <p:attrNameLst>
                                          <p:attrName>ppt_h</p:attrName>
                                        </p:attrNameLst>
                                      </p:cBhvr>
                                      <p:tavLst>
                                        <p:tav tm="0">
                                          <p:val>
                                            <p:strVal val="#ppt_h"/>
                                          </p:val>
                                        </p:tav>
                                        <p:tav tm="100000">
                                          <p:val>
                                            <p:strVal val="#ppt_h"/>
                                          </p:val>
                                        </p:tav>
                                      </p:tavLst>
                                    </p:anim>
                                    <p:animEffect transition="in" filter="fade">
                                      <p:cBhvr>
                                        <p:cTn id="24" dur="1000"/>
                                        <p:tgtEl>
                                          <p:spTgt spid="8"/>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circle(in)">
                                      <p:cBhvr>
                                        <p:cTn id="2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p:bldP spid="8" grpId="0" animBg="1"/>
      <p:bldP spid="3"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4"/>
          <p:cNvSpPr>
            <a:spLocks noChangeArrowheads="1"/>
          </p:cNvSpPr>
          <p:nvPr/>
        </p:nvSpPr>
        <p:spPr bwMode="auto">
          <a:xfrm>
            <a:off x="1954213" y="1330325"/>
            <a:ext cx="781367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b="1">
                <a:solidFill>
                  <a:schemeClr val="bg1"/>
                </a:solidFill>
                <a:latin typeface="Times New Roman" panose="02020603050405020304" pitchFamily="18" charset="0"/>
                <a:cs typeface="Times New Roman" panose="02020603050405020304" pitchFamily="18" charset="0"/>
              </a:rPr>
              <a:t>1.2.1. Nội dung sứ mệnh lịch sử của GCCN</a:t>
            </a:r>
          </a:p>
        </p:txBody>
      </p:sp>
      <p:sp>
        <p:nvSpPr>
          <p:cNvPr id="7"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altLang="en-US" sz="2600" b="1" i="1" kern="0" dirty="0" smtClean="0">
                <a:solidFill>
                  <a:srgbClr val="0000FF"/>
                </a:solidFill>
                <a:latin typeface="Times New Roman" panose="02020603050405020304" pitchFamily="18" charset="0"/>
                <a:cs typeface="Times New Roman" panose="02020603050405020304" pitchFamily="18" charset="0"/>
              </a:rPr>
              <a:t>3.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Chủ</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nghĩa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xã</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hội</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khoa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học</a:t>
            </a:r>
            <a:endParaRPr lang="en-US" alt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sz="2400" b="1" dirty="0">
                <a:latin typeface="Times New Roman" panose="02020603050405020304" pitchFamily="18" charset="0"/>
                <a:cs typeface="Times New Roman" panose="02020603050405020304" pitchFamily="18" charset="0"/>
              </a:rPr>
              <a:t>b. </a:t>
            </a:r>
            <a:r>
              <a:rPr lang="en-US" sz="2400" b="1" dirty="0" err="1">
                <a:latin typeface="Times New Roman" panose="02020603050405020304" pitchFamily="18" charset="0"/>
                <a:cs typeface="Times New Roman" panose="02020603050405020304" pitchFamily="18" charset="0"/>
              </a:rPr>
              <a:t>Cách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xã</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hội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chủ</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nghĩa</a:t>
            </a:r>
            <a:endParaRPr lang="en-US" sz="2400" dirty="0">
              <a:latin typeface="Times New Roman" panose="02020603050405020304" pitchFamily="18" charset="0"/>
              <a:cs typeface="Times New Roman" panose="02020603050405020304" pitchFamily="18" charset="0"/>
            </a:endParaRPr>
          </a:p>
        </p:txBody>
      </p:sp>
      <p:sp>
        <p:nvSpPr>
          <p:cNvPr id="45060" name="Title 1"/>
          <p:cNvSpPr>
            <a:spLocks noGrp="1"/>
          </p:cNvSpPr>
          <p:nvPr>
            <p:ph type="title"/>
          </p:nvPr>
        </p:nvSpPr>
        <p:spPr>
          <a:xfrm>
            <a:off x="4943475" y="1557338"/>
            <a:ext cx="7129463" cy="2303462"/>
          </a:xfrm>
          <a:ln w="28575">
            <a:solidFill>
              <a:schemeClr val="tx1"/>
            </a:solidFill>
            <a:miter lim="800000"/>
            <a:headEnd/>
            <a:tailEnd/>
          </a:ln>
        </p:spPr>
        <p:txBody>
          <a:bodyPr/>
          <a:lstStyle/>
          <a:p>
            <a:pPr algn="just"/>
            <a:r>
              <a:rPr lang="en-US" altLang="en-US" sz="2400" smtClean="0">
                <a:latin typeface="Times New Roman" panose="02020603050405020304" pitchFamily="18" charset="0"/>
                <a:cs typeface="Times New Roman" panose="02020603050405020304" pitchFamily="18" charset="0"/>
              </a:rPr>
              <a:t>- Là cuộc cách mạng nhằm thay thế</a:t>
            </a:r>
            <a:r>
              <a:rPr lang="en-US" altLang="en-US" sz="2400" i="1" smtClean="0">
                <a:latin typeface="Times New Roman" panose="02020603050405020304" pitchFamily="18" charset="0"/>
                <a:cs typeface="Times New Roman" panose="02020603050405020304" pitchFamily="18" charset="0"/>
              </a:rPr>
              <a:t> </a:t>
            </a:r>
            <a:r>
              <a:rPr lang="en-US" altLang="en-US" sz="2400" smtClean="0">
                <a:latin typeface="Times New Roman" panose="02020603050405020304" pitchFamily="18" charset="0"/>
                <a:cs typeface="Times New Roman" panose="02020603050405020304" pitchFamily="18" charset="0"/>
              </a:rPr>
              <a:t>chế độ tư bản</a:t>
            </a:r>
            <a:r>
              <a:rPr lang="en-US" altLang="en-US" sz="2400" i="1" smtClean="0">
                <a:latin typeface="Times New Roman" panose="02020603050405020304" pitchFamily="18" charset="0"/>
                <a:cs typeface="Times New Roman" panose="02020603050405020304" pitchFamily="18" charset="0"/>
              </a:rPr>
              <a:t> </a:t>
            </a:r>
            <a:r>
              <a:rPr lang="en-US" altLang="en-US" sz="2400" smtClean="0">
                <a:latin typeface="Times New Roman" panose="02020603050405020304" pitchFamily="18" charset="0"/>
                <a:cs typeface="Times New Roman" panose="02020603050405020304" pitchFamily="18" charset="0"/>
              </a:rPr>
              <a:t>chủ nghĩa lỗi thời bằng chế độ xã hội chủ nghĩa. Trong cuộc cách mạng đó, giai cấp công nhân là giai cấp lãnh đạo và cùng với quần chúng nhân dân lao dộng xây dựng một xã hội công bằng, dân chủ, văn minh.</a:t>
            </a:r>
          </a:p>
        </p:txBody>
      </p:sp>
      <p:pic>
        <p:nvPicPr>
          <p:cNvPr id="45061" name="Picture 2" descr="Cách mạng xã hội chủ nghĩa Tháng Mười Nga và cách mạng Việt Nam - Báo Quảng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063" y="1916113"/>
            <a:ext cx="4808537" cy="424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2906382"/>
      </p:ext>
    </p:extLst>
  </p:cSld>
  <p:clrMapOvr>
    <a:masterClrMapping/>
  </p:clrMapOvr>
  <p:transition spd="slow">
    <p:circle/>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4"/>
          <p:cNvSpPr>
            <a:spLocks noChangeArrowheads="1"/>
          </p:cNvSpPr>
          <p:nvPr/>
        </p:nvSpPr>
        <p:spPr bwMode="auto">
          <a:xfrm>
            <a:off x="1954213" y="1330325"/>
            <a:ext cx="781367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b="1">
                <a:solidFill>
                  <a:schemeClr val="bg1"/>
                </a:solidFill>
                <a:latin typeface="Times New Roman" panose="02020603050405020304" pitchFamily="18" charset="0"/>
                <a:cs typeface="Times New Roman" panose="02020603050405020304" pitchFamily="18" charset="0"/>
              </a:rPr>
              <a:t>1.2.1. Nội dung sứ mệnh lịch sử của GCCN</a:t>
            </a:r>
          </a:p>
        </p:txBody>
      </p:sp>
      <p:sp>
        <p:nvSpPr>
          <p:cNvPr id="7"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altLang="en-US" sz="2600" b="1" i="1" kern="0" dirty="0" smtClean="0">
                <a:solidFill>
                  <a:srgbClr val="0000FF"/>
                </a:solidFill>
                <a:latin typeface="Times New Roman" panose="02020603050405020304" pitchFamily="18" charset="0"/>
                <a:cs typeface="Times New Roman" panose="02020603050405020304" pitchFamily="18" charset="0"/>
              </a:rPr>
              <a:t>3.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Chủ</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nghĩa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xã</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hội</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khoa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học</a:t>
            </a:r>
            <a:endParaRPr lang="en-US" alt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sz="2400" b="1" dirty="0">
                <a:latin typeface="Times New Roman" panose="02020603050405020304" pitchFamily="18" charset="0"/>
                <a:cs typeface="Times New Roman" panose="02020603050405020304" pitchFamily="18" charset="0"/>
              </a:rPr>
              <a:t>b. </a:t>
            </a:r>
            <a:r>
              <a:rPr lang="en-US" sz="2400" b="1" dirty="0" err="1">
                <a:latin typeface="Times New Roman" panose="02020603050405020304" pitchFamily="18" charset="0"/>
                <a:cs typeface="Times New Roman" panose="02020603050405020304" pitchFamily="18" charset="0"/>
              </a:rPr>
              <a:t>Cách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xã</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hội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chủ</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nghĩa</a:t>
            </a:r>
            <a:endParaRPr lang="en-US" sz="2400" dirty="0">
              <a:latin typeface="Times New Roman" panose="02020603050405020304" pitchFamily="18" charset="0"/>
              <a:cs typeface="Times New Roman" panose="02020603050405020304" pitchFamily="18" charset="0"/>
            </a:endParaRPr>
          </a:p>
        </p:txBody>
      </p:sp>
      <p:sp>
        <p:nvSpPr>
          <p:cNvPr id="46084" name="Title 1"/>
          <p:cNvSpPr>
            <a:spLocks noGrp="1"/>
          </p:cNvSpPr>
          <p:nvPr>
            <p:ph type="title"/>
          </p:nvPr>
        </p:nvSpPr>
        <p:spPr>
          <a:xfrm>
            <a:off x="4943475" y="1557338"/>
            <a:ext cx="7129463" cy="4248150"/>
          </a:xfrm>
          <a:ln w="28575">
            <a:solidFill>
              <a:schemeClr val="tx1"/>
            </a:solidFill>
            <a:miter lim="800000"/>
            <a:headEnd/>
            <a:tailEnd/>
          </a:ln>
        </p:spPr>
        <p:txBody>
          <a:bodyPr/>
          <a:lstStyle/>
          <a:p>
            <a:pPr algn="l"/>
            <a:r>
              <a:rPr lang="en-US" altLang="en-US" sz="2400" smtClean="0">
                <a:latin typeface="Times New Roman" panose="02020603050405020304" pitchFamily="18" charset="0"/>
                <a:cs typeface="Times New Roman" panose="02020603050405020304" pitchFamily="18" charset="0"/>
              </a:rPr>
              <a:t>- </a:t>
            </a:r>
            <a:r>
              <a:rPr lang="en-US" altLang="en-US" sz="2400" i="1" smtClean="0">
                <a:latin typeface="Times New Roman" panose="02020603050405020304" pitchFamily="18" charset="0"/>
                <a:cs typeface="Times New Roman" panose="02020603050405020304" pitchFamily="18" charset="0"/>
              </a:rPr>
              <a:t>Chính trị</a:t>
            </a:r>
            <a:r>
              <a:rPr lang="en-US" altLang="en-US" sz="2400" smtClean="0">
                <a:latin typeface="Times New Roman" panose="02020603050405020304" pitchFamily="18" charset="0"/>
                <a:cs typeface="Times New Roman" panose="02020603050405020304" pitchFamily="18" charset="0"/>
              </a:rPr>
              <a:t>: Lật đổ chính quyền tư sản, thiết lập quyền lực chính trị về tay mình...</a:t>
            </a:r>
            <a:br>
              <a:rPr lang="en-US" altLang="en-US" sz="2400" smtClean="0">
                <a:latin typeface="Times New Roman" panose="02020603050405020304" pitchFamily="18" charset="0"/>
                <a:cs typeface="Times New Roman" panose="02020603050405020304" pitchFamily="18" charset="0"/>
              </a:rPr>
            </a:br>
            <a:r>
              <a:rPr lang="en-US" altLang="en-US" sz="2400" smtClean="0">
                <a:latin typeface="Times New Roman" panose="02020603050405020304" pitchFamily="18" charset="0"/>
                <a:cs typeface="Times New Roman" panose="02020603050405020304" pitchFamily="18" charset="0"/>
              </a:rPr>
              <a:t/>
            </a:r>
            <a:br>
              <a:rPr lang="en-US" altLang="en-US" sz="2400" smtClean="0">
                <a:latin typeface="Times New Roman" panose="02020603050405020304" pitchFamily="18" charset="0"/>
                <a:cs typeface="Times New Roman" panose="02020603050405020304" pitchFamily="18" charset="0"/>
              </a:rPr>
            </a:br>
            <a:r>
              <a:rPr lang="en-US" altLang="en-US" sz="2400" smtClean="0">
                <a:latin typeface="Times New Roman" panose="02020603050405020304" pitchFamily="18" charset="0"/>
                <a:cs typeface="Times New Roman" panose="02020603050405020304" pitchFamily="18" charset="0"/>
              </a:rPr>
              <a:t>- </a:t>
            </a:r>
            <a:r>
              <a:rPr lang="en-US" altLang="en-US" sz="2400" i="1" smtClean="0">
                <a:latin typeface="Times New Roman" panose="02020603050405020304" pitchFamily="18" charset="0"/>
                <a:cs typeface="Times New Roman" panose="02020603050405020304" pitchFamily="18" charset="0"/>
              </a:rPr>
              <a:t>Kinh tế</a:t>
            </a:r>
            <a:r>
              <a:rPr lang="en-US" altLang="en-US" sz="2400" smtClean="0">
                <a:latin typeface="Times New Roman" panose="02020603050405020304" pitchFamily="18" charset="0"/>
                <a:cs typeface="Times New Roman" panose="02020603050405020304" pitchFamily="18" charset="0"/>
              </a:rPr>
              <a:t>: Phát triển lực lượng sản xuất, tiến hành CNH</a:t>
            </a:r>
            <a:r>
              <a:rPr lang="en-US" altLang="en-US" sz="2400" i="1" smtClean="0">
                <a:latin typeface="Times New Roman" panose="02020603050405020304" pitchFamily="18" charset="0"/>
                <a:cs typeface="Times New Roman" panose="02020603050405020304" pitchFamily="18" charset="0"/>
              </a:rPr>
              <a:t> </a:t>
            </a:r>
            <a:r>
              <a:rPr lang="en-US" altLang="en-US" sz="2400" smtClean="0">
                <a:latin typeface="Times New Roman" panose="02020603050405020304" pitchFamily="18" charset="0"/>
                <a:cs typeface="Times New Roman" panose="02020603050405020304" pitchFamily="18" charset="0"/>
              </a:rPr>
              <a:t>xã hội chủ nghĩa, nâng cao năng suất lao động xã hội</a:t>
            </a:r>
            <a:br>
              <a:rPr lang="en-US" altLang="en-US" sz="2400" smtClean="0">
                <a:latin typeface="Times New Roman" panose="02020603050405020304" pitchFamily="18" charset="0"/>
                <a:cs typeface="Times New Roman" panose="02020603050405020304" pitchFamily="18" charset="0"/>
              </a:rPr>
            </a:br>
            <a:r>
              <a:rPr lang="en-US" altLang="en-US" sz="2400" smtClean="0">
                <a:latin typeface="Times New Roman" panose="02020603050405020304" pitchFamily="18" charset="0"/>
                <a:cs typeface="Times New Roman" panose="02020603050405020304" pitchFamily="18" charset="0"/>
              </a:rPr>
              <a:t>- </a:t>
            </a:r>
            <a:r>
              <a:rPr lang="en-US" altLang="en-US" sz="2400" i="1" smtClean="0">
                <a:latin typeface="Times New Roman" panose="02020603050405020304" pitchFamily="18" charset="0"/>
                <a:cs typeface="Times New Roman" panose="02020603050405020304" pitchFamily="18" charset="0"/>
              </a:rPr>
              <a:t>Xã hội: </a:t>
            </a:r>
            <a:r>
              <a:rPr lang="en-US" altLang="en-US" i="1" smtClean="0">
                <a:latin typeface="Times New Roman" panose="02020603050405020304" pitchFamily="18" charset="0"/>
                <a:cs typeface="Times New Roman" panose="02020603050405020304" pitchFamily="18" charset="0"/>
              </a:rPr>
              <a:t> </a:t>
            </a:r>
            <a:r>
              <a:rPr lang="en-US" altLang="en-US" sz="2400" smtClean="0">
                <a:latin typeface="Times New Roman" panose="02020603050405020304" pitchFamily="18" charset="0"/>
                <a:cs typeface="Times New Roman" panose="02020603050405020304" pitchFamily="18" charset="0"/>
              </a:rPr>
              <a:t>Xây dựng con người mới, xây dựng đạo đức, lối sống mới xã hội chủ nghĩa.</a:t>
            </a:r>
            <a:br>
              <a:rPr lang="en-US" altLang="en-US" sz="2400" smtClean="0">
                <a:latin typeface="Times New Roman" panose="02020603050405020304" pitchFamily="18" charset="0"/>
                <a:cs typeface="Times New Roman" panose="02020603050405020304" pitchFamily="18" charset="0"/>
              </a:rPr>
            </a:br>
            <a:r>
              <a:rPr lang="en-US" altLang="en-US" sz="2400" smtClean="0">
                <a:latin typeface="Times New Roman" panose="02020603050405020304" pitchFamily="18" charset="0"/>
                <a:cs typeface="Times New Roman" panose="02020603050405020304" pitchFamily="18" charset="0"/>
              </a:rPr>
              <a:t/>
            </a:r>
            <a:br>
              <a:rPr lang="en-US" altLang="en-US" sz="2400" smtClean="0">
                <a:latin typeface="Times New Roman" panose="02020603050405020304" pitchFamily="18" charset="0"/>
                <a:cs typeface="Times New Roman" panose="02020603050405020304" pitchFamily="18" charset="0"/>
              </a:rPr>
            </a:br>
            <a:endParaRPr lang="en-US" altLang="en-US" sz="2400" smtClean="0">
              <a:latin typeface="Times New Roman" panose="02020603050405020304" pitchFamily="18" charset="0"/>
              <a:cs typeface="Times New Roman" panose="02020603050405020304" pitchFamily="18" charset="0"/>
            </a:endParaRPr>
          </a:p>
        </p:txBody>
      </p:sp>
      <p:pic>
        <p:nvPicPr>
          <p:cNvPr id="46085" name="Picture 2" descr="Cách mạng xã hội chủ nghĩa Tháng Mười Nga và cách mạng Việt Nam - Báo Quảng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88" y="1555750"/>
            <a:ext cx="4806950" cy="424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814314"/>
      </p:ext>
    </p:extLst>
  </p:cSld>
  <p:clrMapOvr>
    <a:masterClrMapping/>
  </p:clrMapOvr>
  <p:transition spd="slow">
    <p:circle/>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sz="half" idx="1"/>
          </p:nvPr>
        </p:nvSpPr>
        <p:spPr>
          <a:xfrm>
            <a:off x="407210" y="1825625"/>
            <a:ext cx="6192860" cy="4351338"/>
          </a:xfrm>
        </p:spPr>
        <p:txBody>
          <a:bodyPr>
            <a:normAutofit/>
          </a:bodyPr>
          <a:lstStyle/>
          <a:p>
            <a:pPr marL="0" lvl="0" indent="0" algn="just">
              <a:lnSpc>
                <a:spcPct val="130000"/>
              </a:lnSpc>
              <a:spcBef>
                <a:spcPct val="0"/>
              </a:spcBef>
              <a:buNone/>
            </a:pPr>
            <a:r>
              <a:rPr lang="nl-NL" altLang="en-US" sz="3200" dirty="0">
                <a:solidFill>
                  <a:srgbClr val="0000FF"/>
                </a:solidFill>
                <a:latin typeface="Times New Roman" panose="02020603050405020304" pitchFamily="18" charset="0"/>
                <a:cs typeface="Times New Roman" panose="02020603050405020304" pitchFamily="18" charset="0"/>
              </a:rPr>
              <a:t>	</a:t>
            </a:r>
            <a:r>
              <a:rPr lang="nl-NL" altLang="en-US" sz="3200" dirty="0" smtClean="0">
                <a:solidFill>
                  <a:srgbClr val="0000FF"/>
                </a:solidFill>
                <a:latin typeface="Times New Roman" panose="02020603050405020304" pitchFamily="18" charset="0"/>
                <a:cs typeface="Times New Roman" panose="02020603050405020304" pitchFamily="18" charset="0"/>
              </a:rPr>
              <a:t>- Về thời </a:t>
            </a:r>
            <a:r>
              <a:rPr lang="nl-NL" altLang="en-US" sz="3200" dirty="0">
                <a:solidFill>
                  <a:srgbClr val="0000FF"/>
                </a:solidFill>
                <a:latin typeface="Times New Roman" panose="02020603050405020304" pitchFamily="18" charset="0"/>
                <a:cs typeface="Times New Roman" panose="02020603050405020304" pitchFamily="18" charset="0"/>
              </a:rPr>
              <a:t>kỳ quá độ từ chủ nghĩa tư bản lên chủ nghĩa xã hội</a:t>
            </a:r>
            <a:endParaRPr lang="nl-NL" altLang="en-US" sz="3200" i="1" dirty="0">
              <a:solidFill>
                <a:srgbClr val="0000FF"/>
              </a:solidFill>
              <a:latin typeface="Times New Roman" panose="02020603050405020304" pitchFamily="18" charset="0"/>
              <a:cs typeface="Times New Roman" panose="02020603050405020304" pitchFamily="18" charset="0"/>
            </a:endParaRPr>
          </a:p>
          <a:p>
            <a:pPr marL="0" lvl="0" indent="0" algn="just">
              <a:lnSpc>
                <a:spcPct val="130000"/>
              </a:lnSpc>
              <a:spcBef>
                <a:spcPct val="0"/>
              </a:spcBef>
              <a:buNone/>
            </a:pPr>
            <a:r>
              <a:rPr lang="nl-NL" altLang="en-US" i="1" dirty="0">
                <a:solidFill>
                  <a:srgbClr val="FF0000"/>
                </a:solidFill>
                <a:latin typeface="Times New Roman" panose="02020603050405020304" pitchFamily="18" charset="0"/>
                <a:cs typeface="Times New Roman" panose="02020603050405020304" pitchFamily="18" charset="0"/>
              </a:rPr>
              <a:t>      - Khái niệm:</a:t>
            </a:r>
            <a:r>
              <a:rPr lang="nl-NL" altLang="en-US" i="1" dirty="0">
                <a:solidFill>
                  <a:srgbClr val="006600"/>
                </a:solidFill>
                <a:latin typeface="Times New Roman" panose="02020603050405020304" pitchFamily="18" charset="0"/>
                <a:cs typeface="Times New Roman" panose="02020603050405020304" pitchFamily="18" charset="0"/>
              </a:rPr>
              <a:t> </a:t>
            </a:r>
            <a:r>
              <a:rPr lang="nl-NL" altLang="en-US" i="1" dirty="0">
                <a:latin typeface="Times New Roman" panose="02020603050405020304" pitchFamily="18" charset="0"/>
                <a:cs typeface="Times New Roman" panose="02020603050405020304" pitchFamily="18" charset="0"/>
              </a:rPr>
              <a:t>Thời kỳ quá độ lên chủ nghĩa xã hội l</a:t>
            </a:r>
            <a:r>
              <a:rPr lang="nl-NL" altLang="en-US" i="1" dirty="0">
                <a:latin typeface="Times New Roman" panose="02020603050405020304" pitchFamily="18" charset="0"/>
                <a:ea typeface="Times New Roman" panose="02020603050405020304" pitchFamily="18" charset="0"/>
              </a:rPr>
              <a:t>à</a:t>
            </a:r>
            <a:r>
              <a:rPr lang="nl-NL" altLang="en-US" i="1" dirty="0">
                <a:latin typeface="Times New Roman" panose="02020603050405020304" pitchFamily="18" charset="0"/>
                <a:cs typeface="Times New Roman" panose="02020603050405020304" pitchFamily="18" charset="0"/>
              </a:rPr>
              <a:t> thời kỳ cải biến cách mạng sâu sắc to</a:t>
            </a:r>
            <a:r>
              <a:rPr lang="nl-NL" altLang="en-US" i="1" dirty="0">
                <a:latin typeface="Times New Roman" panose="02020603050405020304" pitchFamily="18" charset="0"/>
                <a:ea typeface="Times New Roman" panose="02020603050405020304" pitchFamily="18" charset="0"/>
              </a:rPr>
              <a:t>à</a:t>
            </a:r>
            <a:r>
              <a:rPr lang="nl-NL" altLang="en-US" i="1" dirty="0">
                <a:latin typeface="Times New Roman" panose="02020603050405020304" pitchFamily="18" charset="0"/>
                <a:cs typeface="Times New Roman" panose="02020603050405020304" pitchFamily="18" charset="0"/>
              </a:rPr>
              <a:t>n diện các lĩnh vực đời sống xã hội, </a:t>
            </a:r>
            <a:endParaRPr lang="en-US" dirty="0"/>
          </a:p>
        </p:txBody>
      </p:sp>
      <p:pic>
        <p:nvPicPr>
          <p:cNvPr id="23" name="Picture 2" descr="Cách mạng Tháng Mười Nga dẫn đường cho cách mạng Việt Nam - YouTube"/>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176150" y="1690687"/>
            <a:ext cx="4752660" cy="4486275"/>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altLang="en-US" sz="2600" b="1" i="1" kern="0" dirty="0" smtClean="0">
                <a:solidFill>
                  <a:srgbClr val="0000FF"/>
                </a:solidFill>
                <a:latin typeface="Times New Roman" panose="02020603050405020304" pitchFamily="18" charset="0"/>
                <a:cs typeface="Times New Roman" panose="02020603050405020304" pitchFamily="18" charset="0"/>
              </a:rPr>
              <a:t>3.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Chủ</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nghĩa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xã</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hội</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khoa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học</a:t>
            </a:r>
            <a:endParaRPr lang="en-US" alt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sz="2400" b="1" dirty="0">
                <a:latin typeface="Times New Roman" panose="02020603050405020304" pitchFamily="18" charset="0"/>
                <a:cs typeface="Times New Roman" panose="02020603050405020304" pitchFamily="18" charset="0"/>
              </a:rPr>
              <a:t>b. </a:t>
            </a:r>
            <a:r>
              <a:rPr lang="en-US" sz="2400" b="1" dirty="0" err="1" smtClean="0">
                <a:latin typeface="Times New Roman" panose="02020603050405020304" pitchFamily="18" charset="0"/>
                <a:cs typeface="Times New Roman" panose="02020603050405020304" pitchFamily="18" charset="0"/>
              </a:rPr>
              <a:t>Sự</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phát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triển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của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hình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thái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kinh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tế</a:t>
            </a:r>
            <a:r>
              <a:rPr lang="en-US" sz="2400" b="1" dirty="0" smtClean="0">
                <a:latin typeface="Times New Roman" panose="02020603050405020304" pitchFamily="18" charset="0"/>
                <a:cs typeface="Times New Roman" panose="02020603050405020304" pitchFamily="18" charset="0"/>
              </a:rPr>
              <a:t> - </a:t>
            </a:r>
            <a:r>
              <a:rPr lang="en-US" sz="2400" b="1" dirty="0" err="1" smtClean="0">
                <a:latin typeface="Times New Roman" panose="02020603050405020304" pitchFamily="18" charset="0"/>
                <a:cs typeface="Times New Roman" panose="02020603050405020304" pitchFamily="18" charset="0"/>
              </a:rPr>
              <a:t>xã</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hội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cộng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sản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chủ</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nghĩa</a:t>
            </a:r>
            <a:endParaRPr lang="en-US" sz="2400"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2"/>
          <p:cNvSpPr txBox="1">
            <a:spLocks/>
          </p:cNvSpPr>
          <p:nvPr/>
        </p:nvSpPr>
        <p:spPr bwMode="white">
          <a:xfrm>
            <a:off x="1666875" y="1214438"/>
            <a:ext cx="8929688" cy="7858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20000"/>
              </a:spcBef>
              <a:buClr>
                <a:schemeClr val="hlink"/>
              </a:buClr>
              <a:buFont typeface="Wingdings" panose="05000000000000000000" pitchFamily="2" charset="2"/>
              <a:buNone/>
            </a:pPr>
            <a:r>
              <a:rPr lang="en-US" altLang="en-US" b="1" dirty="0" err="1" smtClean="0">
                <a:solidFill>
                  <a:srgbClr val="0000FF"/>
                </a:solidFill>
                <a:latin typeface="Times New Roman" panose="02020603050405020304" pitchFamily="18" charset="0"/>
                <a:cs typeface="Times New Roman" panose="02020603050405020304" pitchFamily="18" charset="0"/>
              </a:rPr>
              <a:t>Tính</a:t>
            </a:r>
            <a:r>
              <a:rPr lang="en-US" altLang="en-US" b="1" dirty="0" smtClean="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tất</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yếu</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của</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thời</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kỳ</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quá</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độ</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lên</a:t>
            </a:r>
            <a:r>
              <a:rPr lang="en-US" altLang="en-US" b="1" dirty="0">
                <a:solidFill>
                  <a:srgbClr val="0000FF"/>
                </a:solidFill>
                <a:latin typeface="Times New Roman" panose="02020603050405020304" pitchFamily="18" charset="0"/>
                <a:cs typeface="Times New Roman" panose="02020603050405020304" pitchFamily="18" charset="0"/>
              </a:rPr>
              <a:t> CNXH</a:t>
            </a:r>
          </a:p>
        </p:txBody>
      </p:sp>
      <p:grpSp>
        <p:nvGrpSpPr>
          <p:cNvPr id="2" name="Group 46"/>
          <p:cNvGrpSpPr>
            <a:grpSpLocks/>
          </p:cNvGrpSpPr>
          <p:nvPr/>
        </p:nvGrpSpPr>
        <p:grpSpPr bwMode="auto">
          <a:xfrm>
            <a:off x="1381124" y="2000250"/>
            <a:ext cx="10187483" cy="1498600"/>
            <a:chOff x="1296" y="1824"/>
            <a:chExt cx="2976" cy="537"/>
          </a:xfrm>
          <a:noFill/>
        </p:grpSpPr>
        <p:sp>
          <p:nvSpPr>
            <p:cNvPr id="19469" name="AutoShape 47"/>
            <p:cNvSpPr>
              <a:spLocks noChangeArrowheads="1"/>
            </p:cNvSpPr>
            <p:nvPr/>
          </p:nvSpPr>
          <p:spPr bwMode="gray">
            <a:xfrm>
              <a:off x="1536" y="1899"/>
              <a:ext cx="2736" cy="462"/>
            </a:xfrm>
            <a:prstGeom prst="roundRect">
              <a:avLst>
                <a:gd name="adj" fmla="val 16667"/>
              </a:avLst>
            </a:prstGeom>
            <a:gr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defRPr/>
              </a:pPr>
              <a:endParaRPr lang="en-US" altLang="en-US" sz="1800" b="0" smtClean="0">
                <a:latin typeface="Arial" panose="020B0604020202020204" pitchFamily="34" charset="0"/>
              </a:endParaRPr>
            </a:p>
          </p:txBody>
        </p:sp>
        <p:sp>
          <p:nvSpPr>
            <p:cNvPr id="19470" name="AutoShape 48"/>
            <p:cNvSpPr>
              <a:spLocks noChangeArrowheads="1"/>
            </p:cNvSpPr>
            <p:nvPr/>
          </p:nvSpPr>
          <p:spPr bwMode="gray">
            <a:xfrm>
              <a:off x="1296" y="1824"/>
              <a:ext cx="432" cy="432"/>
            </a:xfrm>
            <a:prstGeom prst="diamond">
              <a:avLst/>
            </a:prstGeom>
            <a:grp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defRPr/>
              </a:pPr>
              <a:endParaRPr lang="en-US" altLang="en-US" sz="1800" b="0" smtClean="0">
                <a:latin typeface="Arial" panose="020B0604020202020204" pitchFamily="34" charset="0"/>
              </a:endParaRPr>
            </a:p>
          </p:txBody>
        </p:sp>
        <p:sp>
          <p:nvSpPr>
            <p:cNvPr id="19471" name="Text Box 49"/>
            <p:cNvSpPr txBox="1">
              <a:spLocks noChangeArrowheads="1"/>
            </p:cNvSpPr>
            <p:nvPr/>
          </p:nvSpPr>
          <p:spPr bwMode="gray">
            <a:xfrm>
              <a:off x="1680" y="1934"/>
              <a:ext cx="2592" cy="165"/>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defRPr/>
              </a:pPr>
              <a:r>
                <a:rPr lang="en-US" altLang="en-US" sz="2400" b="0" dirty="0" err="1" smtClean="0">
                  <a:latin typeface="Times New Roman" panose="02020603050405020304" pitchFamily="18" charset="0"/>
                  <a:cs typeface="Times New Roman" panose="02020603050405020304" pitchFamily="18" charset="0"/>
                </a:rPr>
                <a:t>Giữa</a:t>
              </a:r>
              <a:r>
                <a:rPr lang="en-US" altLang="en-US" sz="2400" b="0" dirty="0" smtClean="0">
                  <a:latin typeface="Times New Roman" panose="02020603050405020304" pitchFamily="18" charset="0"/>
                  <a:cs typeface="Times New Roman" panose="02020603050405020304" pitchFamily="18" charset="0"/>
                </a:rPr>
                <a:t> CNTB </a:t>
              </a:r>
              <a:r>
                <a:rPr lang="en-US" altLang="en-US" sz="2400" b="0" dirty="0" err="1" smtClean="0">
                  <a:latin typeface="Times New Roman" panose="02020603050405020304" pitchFamily="18" charset="0"/>
                  <a:cs typeface="Times New Roman" panose="02020603050405020304" pitchFamily="18" charset="0"/>
                </a:rPr>
                <a:t>và</a:t>
              </a:r>
              <a:r>
                <a:rPr lang="en-US" altLang="en-US" sz="2400" b="0" dirty="0" smtClean="0">
                  <a:latin typeface="Times New Roman" panose="02020603050405020304" pitchFamily="18" charset="0"/>
                  <a:cs typeface="Times New Roman" panose="02020603050405020304" pitchFamily="18" charset="0"/>
                </a:rPr>
                <a:t> CNXH </a:t>
              </a:r>
              <a:r>
                <a:rPr lang="en-US" altLang="en-US" sz="2400" b="0" dirty="0" err="1" smtClean="0">
                  <a:latin typeface="Times New Roman" panose="02020603050405020304" pitchFamily="18" charset="0"/>
                  <a:cs typeface="Times New Roman" panose="02020603050405020304" pitchFamily="18" charset="0"/>
                </a:rPr>
                <a:t>là</a:t>
              </a:r>
              <a:r>
                <a:rPr lang="en-US" altLang="en-US" sz="2400" b="0" dirty="0" smtClean="0">
                  <a:latin typeface="Times New Roman" panose="02020603050405020304" pitchFamily="18" charset="0"/>
                  <a:cs typeface="Times New Roman" panose="02020603050405020304" pitchFamily="18" charset="0"/>
                </a:rPr>
                <a:t> </a:t>
              </a:r>
              <a:r>
                <a:rPr lang="en-US" altLang="en-US" sz="2400" b="0" dirty="0" err="1" smtClean="0">
                  <a:latin typeface="Times New Roman" panose="02020603050405020304" pitchFamily="18" charset="0"/>
                  <a:cs typeface="Times New Roman" panose="02020603050405020304" pitchFamily="18" charset="0"/>
                </a:rPr>
                <a:t>hai</a:t>
              </a:r>
              <a:r>
                <a:rPr lang="en-US" altLang="en-US" sz="2400" b="0" dirty="0" smtClean="0">
                  <a:latin typeface="Times New Roman" panose="02020603050405020304" pitchFamily="18" charset="0"/>
                  <a:cs typeface="Times New Roman" panose="02020603050405020304" pitchFamily="18" charset="0"/>
                </a:rPr>
                <a:t> </a:t>
              </a:r>
              <a:r>
                <a:rPr lang="en-US" altLang="en-US" sz="2400" b="0" dirty="0" err="1" smtClean="0">
                  <a:latin typeface="Times New Roman" panose="02020603050405020304" pitchFamily="18" charset="0"/>
                  <a:cs typeface="Times New Roman" panose="02020603050405020304" pitchFamily="18" charset="0"/>
                </a:rPr>
                <a:t>kiểu</a:t>
              </a:r>
              <a:r>
                <a:rPr lang="en-US" altLang="en-US" sz="2400" b="0" dirty="0" smtClean="0">
                  <a:latin typeface="Times New Roman" panose="02020603050405020304" pitchFamily="18" charset="0"/>
                  <a:cs typeface="Times New Roman" panose="02020603050405020304" pitchFamily="18" charset="0"/>
                </a:rPr>
                <a:t> </a:t>
              </a:r>
              <a:r>
                <a:rPr lang="en-US" altLang="en-US" sz="2400" b="0" dirty="0" err="1" smtClean="0">
                  <a:latin typeface="Times New Roman" panose="02020603050405020304" pitchFamily="18" charset="0"/>
                  <a:cs typeface="Times New Roman" panose="02020603050405020304" pitchFamily="18" charset="0"/>
                </a:rPr>
                <a:t>chế</a:t>
              </a:r>
              <a:r>
                <a:rPr lang="en-US" altLang="en-US" sz="2400" b="0" dirty="0" smtClean="0">
                  <a:latin typeface="Times New Roman" panose="02020603050405020304" pitchFamily="18" charset="0"/>
                  <a:cs typeface="Times New Roman" panose="02020603050405020304" pitchFamily="18" charset="0"/>
                </a:rPr>
                <a:t> </a:t>
              </a:r>
              <a:r>
                <a:rPr lang="en-US" altLang="en-US" sz="2400" b="0" dirty="0" err="1" smtClean="0">
                  <a:latin typeface="Times New Roman" panose="02020603050405020304" pitchFamily="18" charset="0"/>
                  <a:cs typeface="Times New Roman" panose="02020603050405020304" pitchFamily="18" charset="0"/>
                </a:rPr>
                <a:t>độ</a:t>
              </a:r>
              <a:r>
                <a:rPr lang="en-US" altLang="en-US" sz="2400" b="0" dirty="0" smtClean="0">
                  <a:latin typeface="Times New Roman" panose="02020603050405020304" pitchFamily="18" charset="0"/>
                  <a:cs typeface="Times New Roman" panose="02020603050405020304" pitchFamily="18" charset="0"/>
                </a:rPr>
                <a:t> XH </a:t>
              </a:r>
              <a:r>
                <a:rPr lang="en-US" altLang="en-US" sz="2400" b="0" dirty="0" err="1" smtClean="0">
                  <a:latin typeface="Times New Roman" panose="02020603050405020304" pitchFamily="18" charset="0"/>
                  <a:cs typeface="Times New Roman" panose="02020603050405020304" pitchFamily="18" charset="0"/>
                </a:rPr>
                <a:t>khác</a:t>
              </a:r>
              <a:r>
                <a:rPr lang="en-US" altLang="en-US" sz="2400" b="0" dirty="0" smtClean="0">
                  <a:latin typeface="Times New Roman" panose="02020603050405020304" pitchFamily="18" charset="0"/>
                  <a:cs typeface="Times New Roman" panose="02020603050405020304" pitchFamily="18" charset="0"/>
                </a:rPr>
                <a:t> </a:t>
              </a:r>
              <a:r>
                <a:rPr lang="en-US" altLang="en-US" sz="2400" b="0" dirty="0" err="1" smtClean="0">
                  <a:latin typeface="Times New Roman" panose="02020603050405020304" pitchFamily="18" charset="0"/>
                  <a:cs typeface="Times New Roman" panose="02020603050405020304" pitchFamily="18" charset="0"/>
                </a:rPr>
                <a:t>nhau</a:t>
              </a:r>
              <a:r>
                <a:rPr lang="en-US" altLang="en-US" sz="2400" b="0" dirty="0" smtClean="0">
                  <a:latin typeface="Times New Roman" panose="02020603050405020304" pitchFamily="18" charset="0"/>
                  <a:cs typeface="Times New Roman" panose="02020603050405020304" pitchFamily="18" charset="0"/>
                </a:rPr>
                <a:t> </a:t>
              </a:r>
              <a:r>
                <a:rPr lang="en-US" altLang="en-US" sz="2400" b="0" dirty="0" err="1" smtClean="0">
                  <a:latin typeface="Times New Roman" panose="02020603050405020304" pitchFamily="18" charset="0"/>
                  <a:cs typeface="Times New Roman" panose="02020603050405020304" pitchFamily="18" charset="0"/>
                </a:rPr>
                <a:t>về</a:t>
              </a:r>
              <a:r>
                <a:rPr lang="en-US" altLang="en-US" sz="2400" b="0" dirty="0" smtClean="0">
                  <a:latin typeface="Times New Roman" panose="02020603050405020304" pitchFamily="18" charset="0"/>
                  <a:cs typeface="Times New Roman" panose="02020603050405020304" pitchFamily="18" charset="0"/>
                </a:rPr>
                <a:t> </a:t>
              </a:r>
              <a:r>
                <a:rPr lang="en-US" altLang="en-US" sz="2400" b="0" dirty="0" err="1" smtClean="0">
                  <a:latin typeface="Times New Roman" panose="02020603050405020304" pitchFamily="18" charset="0"/>
                  <a:cs typeface="Times New Roman" panose="02020603050405020304" pitchFamily="18" charset="0"/>
                </a:rPr>
                <a:t>bản</a:t>
              </a:r>
              <a:r>
                <a:rPr lang="en-US" altLang="en-US" sz="2400" b="0" dirty="0" smtClean="0">
                  <a:latin typeface="Times New Roman" panose="02020603050405020304" pitchFamily="18" charset="0"/>
                  <a:cs typeface="Times New Roman" panose="02020603050405020304" pitchFamily="18" charset="0"/>
                </a:rPr>
                <a:t> </a:t>
              </a:r>
              <a:r>
                <a:rPr lang="en-US" altLang="en-US" sz="2400" b="0" dirty="0" err="1" smtClean="0">
                  <a:latin typeface="Times New Roman" panose="02020603050405020304" pitchFamily="18" charset="0"/>
                  <a:cs typeface="Times New Roman" panose="02020603050405020304" pitchFamily="18" charset="0"/>
                </a:rPr>
                <a:t>chất</a:t>
              </a:r>
              <a:r>
                <a:rPr lang="en-US" altLang="en-US" sz="2400" b="0" dirty="0" smtClean="0">
                  <a:latin typeface="Times New Roman" panose="02020603050405020304" pitchFamily="18" charset="0"/>
                  <a:cs typeface="Times New Roman" panose="02020603050405020304" pitchFamily="18" charset="0"/>
                </a:rPr>
                <a:t>.</a:t>
              </a:r>
            </a:p>
          </p:txBody>
        </p:sp>
        <p:sp>
          <p:nvSpPr>
            <p:cNvPr id="19472" name="Text Box 50"/>
            <p:cNvSpPr txBox="1">
              <a:spLocks noChangeArrowheads="1"/>
            </p:cNvSpPr>
            <p:nvPr/>
          </p:nvSpPr>
          <p:spPr bwMode="gray">
            <a:xfrm>
              <a:off x="1442" y="1944"/>
              <a:ext cx="125" cy="187"/>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defRPr/>
              </a:pPr>
              <a:r>
                <a:rPr lang="en-US" altLang="en-US" smtClean="0">
                  <a:solidFill>
                    <a:srgbClr val="0000FF"/>
                  </a:solidFill>
                  <a:latin typeface="Arial" panose="020B0604020202020204" pitchFamily="34" charset="0"/>
                </a:rPr>
                <a:t>1</a:t>
              </a:r>
            </a:p>
          </p:txBody>
        </p:sp>
      </p:grpSp>
      <p:sp>
        <p:nvSpPr>
          <p:cNvPr id="11" name="AutoShape 47"/>
          <p:cNvSpPr>
            <a:spLocks noChangeArrowheads="1"/>
          </p:cNvSpPr>
          <p:nvPr/>
        </p:nvSpPr>
        <p:spPr bwMode="gray">
          <a:xfrm>
            <a:off x="2046288" y="3709988"/>
            <a:ext cx="9378950" cy="1290637"/>
          </a:xfrm>
          <a:prstGeom prst="roundRect">
            <a:avLst>
              <a:gd name="adj" fmla="val 16667"/>
            </a:avLst>
          </a:prstGeom>
          <a:noFill/>
          <a:ln w="12700" algn="ctr">
            <a:solidFill>
              <a:schemeClr val="bg1"/>
            </a:solidFill>
            <a:round/>
            <a:headEnd/>
            <a:tailEnd/>
          </a:ln>
          <a:effectLst>
            <a:outerShdw dist="99190" dir="2388334" algn="ctr" rotWithShape="0">
              <a:srgbClr val="333333">
                <a:alpha val="50000"/>
              </a:srgbClr>
            </a:outerShdw>
          </a:effectLst>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Arial" panose="020B0604020202020204" pitchFamily="34" charset="0"/>
            </a:endParaRPr>
          </a:p>
        </p:txBody>
      </p:sp>
      <p:sp>
        <p:nvSpPr>
          <p:cNvPr id="14" name="AutoShape 48"/>
          <p:cNvSpPr>
            <a:spLocks noChangeArrowheads="1"/>
          </p:cNvSpPr>
          <p:nvPr/>
        </p:nvSpPr>
        <p:spPr bwMode="gray">
          <a:xfrm>
            <a:off x="1309688" y="3500438"/>
            <a:ext cx="1327150" cy="1206500"/>
          </a:xfrm>
          <a:prstGeom prst="diamond">
            <a:avLst/>
          </a:prstGeom>
          <a:solidFill>
            <a:schemeClr val="accent6">
              <a:lumMod val="20000"/>
              <a:lumOff val="80000"/>
            </a:schemeClr>
          </a:solidFill>
          <a:ln w="25400" algn="ctr">
            <a:solidFill>
              <a:schemeClr val="tx1"/>
            </a:solidFill>
            <a:miter lim="800000"/>
            <a:headEnd/>
            <a:tailEnd/>
          </a:ln>
          <a:effectLst>
            <a:outerShdw dist="63500" dir="2212194" algn="ctr" rotWithShape="0">
              <a:srgbClr val="333333">
                <a:alpha val="50000"/>
              </a:srgbClr>
            </a:outerShdw>
          </a:effectLst>
        </p:spPr>
        <p:txBody>
          <a:bodyPr wrap="none" anchor="ctr"/>
          <a:lstStyle/>
          <a:p>
            <a:pPr eaLnBrk="1" hangingPunct="1">
              <a:defRPr/>
            </a:pPr>
            <a:endParaRPr lang="en-US" altLang="en-US">
              <a:latin typeface="Arial" charset="0"/>
            </a:endParaRPr>
          </a:p>
        </p:txBody>
      </p:sp>
      <p:sp>
        <p:nvSpPr>
          <p:cNvPr id="18439" name="Text Box 49"/>
          <p:cNvSpPr txBox="1">
            <a:spLocks noChangeArrowheads="1"/>
          </p:cNvSpPr>
          <p:nvPr/>
        </p:nvSpPr>
        <p:spPr bwMode="gray">
          <a:xfrm>
            <a:off x="2381250" y="3714750"/>
            <a:ext cx="889952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a:solidFill>
                  <a:srgbClr val="000000"/>
                </a:solidFill>
                <a:latin typeface="Times New Roman" panose="02020603050405020304" pitchFamily="18" charset="0"/>
                <a:cs typeface="Times New Roman" panose="02020603050405020304" pitchFamily="18" charset="0"/>
              </a:rPr>
              <a:t>GCCN, NDLĐ </a:t>
            </a:r>
            <a:r>
              <a:rPr lang="en-US" altLang="en-US" sz="2400" dirty="0" err="1">
                <a:solidFill>
                  <a:srgbClr val="000000"/>
                </a:solidFill>
                <a:latin typeface="Times New Roman" panose="02020603050405020304" pitchFamily="18" charset="0"/>
                <a:cs typeface="Times New Roman" panose="02020603050405020304" pitchFamily="18" charset="0"/>
              </a:rPr>
              <a:t>phải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có</a:t>
            </a:r>
            <a:r>
              <a:rPr lang="en-US" altLang="en-US" sz="2400" dirty="0">
                <a:solidFill>
                  <a:srgbClr val="000000"/>
                </a:solidFill>
                <a:latin typeface="Times New Roman" panose="02020603050405020304" pitchFamily="18" charset="0"/>
                <a:cs typeface="Times New Roman" panose="02020603050405020304" pitchFamily="18" charset="0"/>
              </a:rPr>
              <a:t> 1 </a:t>
            </a:r>
            <a:r>
              <a:rPr lang="en-US" altLang="en-US" sz="2400" dirty="0" err="1">
                <a:solidFill>
                  <a:srgbClr val="000000"/>
                </a:solidFill>
                <a:latin typeface="Times New Roman" panose="02020603050405020304" pitchFamily="18" charset="0"/>
                <a:cs typeface="Times New Roman" panose="02020603050405020304" pitchFamily="18" charset="0"/>
              </a:rPr>
              <a:t>thời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gian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nhất</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định</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để</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tổ</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chức</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sắp</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xếp</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lại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hoạt</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động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của</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nền</a:t>
            </a:r>
            <a:r>
              <a:rPr lang="en-US" altLang="en-US" sz="2400" dirty="0">
                <a:solidFill>
                  <a:srgbClr val="000000"/>
                </a:solidFill>
                <a:latin typeface="Times New Roman" panose="02020603050405020304" pitchFamily="18" charset="0"/>
                <a:cs typeface="Times New Roman" panose="02020603050405020304" pitchFamily="18" charset="0"/>
              </a:rPr>
              <a:t> SX, </a:t>
            </a:r>
            <a:r>
              <a:rPr lang="en-US" altLang="en-US" sz="2400" dirty="0" err="1">
                <a:solidFill>
                  <a:srgbClr val="000000"/>
                </a:solidFill>
                <a:latin typeface="Times New Roman" panose="02020603050405020304" pitchFamily="18" charset="0"/>
                <a:cs typeface="Times New Roman" panose="02020603050405020304" pitchFamily="18" charset="0"/>
              </a:rPr>
              <a:t>từng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bước</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đưa</a:t>
            </a:r>
            <a:r>
              <a:rPr lang="en-US" altLang="en-US" sz="2400" dirty="0">
                <a:solidFill>
                  <a:srgbClr val="000000"/>
                </a:solidFill>
                <a:latin typeface="Times New Roman" panose="02020603050405020304" pitchFamily="18" charset="0"/>
                <a:cs typeface="Times New Roman" panose="02020603050405020304" pitchFamily="18" charset="0"/>
              </a:rPr>
              <a:t> LLSX </a:t>
            </a:r>
            <a:r>
              <a:rPr lang="en-US" altLang="en-US" sz="2400" dirty="0" err="1">
                <a:solidFill>
                  <a:srgbClr val="000000"/>
                </a:solidFill>
                <a:latin typeface="Times New Roman" panose="02020603050405020304" pitchFamily="18" charset="0"/>
                <a:cs typeface="Times New Roman" panose="02020603050405020304" pitchFamily="18" charset="0"/>
              </a:rPr>
              <a:t>phát</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triển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cao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hơn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các</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chế</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độ</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xã</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hội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trước</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đó</a:t>
            </a:r>
            <a:r>
              <a:rPr lang="en-US" altLang="en-US" sz="2400" dirty="0">
                <a:solidFill>
                  <a:srgbClr val="000000"/>
                </a:solidFill>
                <a:latin typeface="Times New Roman" panose="02020603050405020304" pitchFamily="18" charset="0"/>
                <a:cs typeface="Times New Roman" panose="02020603050405020304" pitchFamily="18" charset="0"/>
              </a:rPr>
              <a:t>.</a:t>
            </a:r>
          </a:p>
        </p:txBody>
      </p:sp>
      <p:sp>
        <p:nvSpPr>
          <p:cNvPr id="18440" name="Text Box 50"/>
          <p:cNvSpPr txBox="1">
            <a:spLocks noChangeArrowheads="1"/>
          </p:cNvSpPr>
          <p:nvPr/>
        </p:nvSpPr>
        <p:spPr bwMode="gray">
          <a:xfrm>
            <a:off x="1757363" y="3833813"/>
            <a:ext cx="384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b="1">
                <a:latin typeface="Arial" panose="020B0604020202020204" pitchFamily="34" charset="0"/>
              </a:rPr>
              <a:t>2</a:t>
            </a:r>
          </a:p>
        </p:txBody>
      </p:sp>
      <p:sp>
        <p:nvSpPr>
          <p:cNvPr id="17" name="AutoShape 47"/>
          <p:cNvSpPr>
            <a:spLocks noChangeArrowheads="1"/>
          </p:cNvSpPr>
          <p:nvPr/>
        </p:nvSpPr>
        <p:spPr bwMode="gray">
          <a:xfrm>
            <a:off x="2117725" y="5210175"/>
            <a:ext cx="9450388" cy="1290638"/>
          </a:xfrm>
          <a:prstGeom prst="roundRect">
            <a:avLst>
              <a:gd name="adj" fmla="val 16667"/>
            </a:avLst>
          </a:prstGeom>
          <a:noFill/>
          <a:ln w="12700" algn="ctr">
            <a:solidFill>
              <a:schemeClr val="bg1"/>
            </a:solidFill>
            <a:round/>
            <a:headEnd/>
            <a:tailEnd/>
          </a:ln>
          <a:effectLst>
            <a:outerShdw dist="99190" dir="2388334" algn="ctr" rotWithShape="0">
              <a:srgbClr val="333333">
                <a:alpha val="50000"/>
              </a:srgbClr>
            </a:outerShdw>
          </a:effectLst>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Arial" panose="020B0604020202020204" pitchFamily="34" charset="0"/>
            </a:endParaRPr>
          </a:p>
        </p:txBody>
      </p:sp>
      <p:sp>
        <p:nvSpPr>
          <p:cNvPr id="18" name="AutoShape 48"/>
          <p:cNvSpPr>
            <a:spLocks noChangeArrowheads="1"/>
          </p:cNvSpPr>
          <p:nvPr/>
        </p:nvSpPr>
        <p:spPr bwMode="gray">
          <a:xfrm>
            <a:off x="1381125" y="5000625"/>
            <a:ext cx="1327150" cy="1206500"/>
          </a:xfrm>
          <a:prstGeom prst="diamond">
            <a:avLst/>
          </a:prstGeom>
          <a:solidFill>
            <a:schemeClr val="accent6">
              <a:lumMod val="20000"/>
              <a:lumOff val="80000"/>
            </a:schemeClr>
          </a:solidFill>
          <a:ln w="25400" algn="ctr">
            <a:solidFill>
              <a:schemeClr val="tx1"/>
            </a:solidFill>
            <a:miter lim="800000"/>
            <a:headEnd/>
            <a:tailEnd/>
          </a:ln>
          <a:effectLst>
            <a:outerShdw dist="63500" dir="2212194" algn="ctr" rotWithShape="0">
              <a:srgbClr val="333333">
                <a:alpha val="50000"/>
              </a:srgbClr>
            </a:outerShdw>
          </a:effectLst>
        </p:spPr>
        <p:txBody>
          <a:bodyPr wrap="none" anchor="ctr"/>
          <a:lstStyle/>
          <a:p>
            <a:pPr eaLnBrk="1" hangingPunct="1">
              <a:defRPr/>
            </a:pPr>
            <a:endParaRPr lang="en-US" altLang="en-US">
              <a:latin typeface="Arial" charset="0"/>
            </a:endParaRPr>
          </a:p>
        </p:txBody>
      </p:sp>
      <p:sp>
        <p:nvSpPr>
          <p:cNvPr id="18443" name="Text Box 49"/>
          <p:cNvSpPr txBox="1">
            <a:spLocks noChangeArrowheads="1"/>
          </p:cNvSpPr>
          <p:nvPr/>
        </p:nvSpPr>
        <p:spPr bwMode="gray">
          <a:xfrm>
            <a:off x="2452688" y="5214938"/>
            <a:ext cx="89725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err="1">
                <a:latin typeface="Times New Roman" panose="02020603050405020304" pitchFamily="18" charset="0"/>
                <a:cs typeface="Times New Roman" panose="02020603050405020304" pitchFamily="18" charset="0"/>
              </a:rPr>
              <a:t>Công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cuộc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xây</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dựng</a:t>
            </a:r>
            <a:r>
              <a:rPr lang="en-US" altLang="en-US" sz="2400" dirty="0">
                <a:latin typeface="Times New Roman" panose="02020603050405020304" pitchFamily="18" charset="0"/>
                <a:cs typeface="Times New Roman" panose="02020603050405020304" pitchFamily="18" charset="0"/>
              </a:rPr>
              <a:t> CNXH </a:t>
            </a:r>
            <a:r>
              <a:rPr lang="en-US" altLang="en-US" sz="2400" dirty="0" err="1">
                <a:latin typeface="Times New Roman" panose="02020603050405020304" pitchFamily="18" charset="0"/>
                <a:cs typeface="Times New Roman" panose="02020603050405020304" pitchFamily="18" charset="0"/>
              </a:rPr>
              <a:t>là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một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công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việc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mới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mẻ</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khó</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khăn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phức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tạp</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nên</a:t>
            </a:r>
            <a:r>
              <a:rPr lang="en-US" altLang="en-US" sz="2400" dirty="0">
                <a:latin typeface="Times New Roman" panose="02020603050405020304" pitchFamily="18" charset="0"/>
                <a:cs typeface="Times New Roman" panose="02020603050405020304" pitchFamily="18" charset="0"/>
              </a:rPr>
              <a:t> GCCN, NDLĐ </a:t>
            </a:r>
            <a:r>
              <a:rPr lang="en-US" altLang="en-US" sz="2400" dirty="0" err="1">
                <a:latin typeface="Times New Roman" panose="02020603050405020304" pitchFamily="18" charset="0"/>
                <a:cs typeface="Times New Roman" panose="02020603050405020304" pitchFamily="18" charset="0"/>
              </a:rPr>
              <a:t>cần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thời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gian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để</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thực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hiện</a:t>
            </a:r>
            <a:r>
              <a:rPr lang="en-US" altLang="en-US" sz="2400" dirty="0">
                <a:latin typeface="Times New Roman" panose="02020603050405020304" pitchFamily="18" charset="0"/>
                <a:cs typeface="Times New Roman" panose="02020603050405020304" pitchFamily="18" charset="0"/>
              </a:rPr>
              <a:t>.</a:t>
            </a:r>
          </a:p>
        </p:txBody>
      </p:sp>
      <p:sp>
        <p:nvSpPr>
          <p:cNvPr id="18444" name="Text Box 50"/>
          <p:cNvSpPr txBox="1">
            <a:spLocks noChangeArrowheads="1"/>
          </p:cNvSpPr>
          <p:nvPr/>
        </p:nvSpPr>
        <p:spPr bwMode="gray">
          <a:xfrm>
            <a:off x="1828800" y="5334000"/>
            <a:ext cx="384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b="1">
                <a:solidFill>
                  <a:srgbClr val="C00000"/>
                </a:solidFill>
                <a:latin typeface="Arial" panose="020B0604020202020204" pitchFamily="34" charset="0"/>
              </a:rPr>
              <a:t>3</a:t>
            </a:r>
          </a:p>
        </p:txBody>
      </p:sp>
    </p:spTree>
    <p:extLst>
      <p:ext uri="{BB962C8B-B14F-4D97-AF65-F5344CB8AC3E}">
        <p14:creationId xmlns:p14="http://schemas.microsoft.com/office/powerpoint/2010/main" val="9362914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heckerboard(across)">
                                      <p:cBhvr>
                                        <p:cTn id="7" dur="500"/>
                                        <p:tgtEl>
                                          <p:spTgt spid="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ppt_w*0.70"/>
                                          </p:val>
                                        </p:tav>
                                        <p:tav tm="100000">
                                          <p:val>
                                            <p:strVal val="#ppt_w"/>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animEffect transition="in" filter="fade">
                                      <p:cBhvr>
                                        <p:cTn id="14" dur="1000"/>
                                        <p:tgtEl>
                                          <p:spTgt spid="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dissolve">
                                      <p:cBhvr>
                                        <p:cTn id="19" dur="500"/>
                                        <p:tgtEl>
                                          <p:spTgt spid="14"/>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18440"/>
                                        </p:tgtEl>
                                        <p:attrNameLst>
                                          <p:attrName>style.visibility</p:attrName>
                                        </p:attrNameLst>
                                      </p:cBhvr>
                                      <p:to>
                                        <p:strVal val="visible"/>
                                      </p:to>
                                    </p:set>
                                    <p:animEffect transition="in" filter="dissolve">
                                      <p:cBhvr>
                                        <p:cTn id="22" dur="500"/>
                                        <p:tgtEl>
                                          <p:spTgt spid="18440"/>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18439"/>
                                        </p:tgtEl>
                                        <p:attrNameLst>
                                          <p:attrName>style.visibility</p:attrName>
                                        </p:attrNameLst>
                                      </p:cBhvr>
                                      <p:to>
                                        <p:strVal val="visible"/>
                                      </p:to>
                                    </p:set>
                                    <p:animEffect transition="in" filter="dissolve">
                                      <p:cBhvr>
                                        <p:cTn id="25" dur="500"/>
                                        <p:tgtEl>
                                          <p:spTgt spid="18439"/>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ssolve">
                                      <p:cBhvr>
                                        <p:cTn id="28" dur="500"/>
                                        <p:tgtEl>
                                          <p:spTgt spid="11"/>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18444"/>
                                        </p:tgtEl>
                                        <p:attrNameLst>
                                          <p:attrName>style.visibility</p:attrName>
                                        </p:attrNameLst>
                                      </p:cBhvr>
                                      <p:to>
                                        <p:strVal val="visible"/>
                                      </p:to>
                                    </p:set>
                                    <p:anim calcmode="lin" valueType="num">
                                      <p:cBhvr>
                                        <p:cTn id="33" dur="1000" fill="hold"/>
                                        <p:tgtEl>
                                          <p:spTgt spid="18444"/>
                                        </p:tgtEl>
                                        <p:attrNameLst>
                                          <p:attrName>ppt_w</p:attrName>
                                        </p:attrNameLst>
                                      </p:cBhvr>
                                      <p:tavLst>
                                        <p:tav tm="0">
                                          <p:val>
                                            <p:strVal val="#ppt_w*0.70"/>
                                          </p:val>
                                        </p:tav>
                                        <p:tav tm="100000">
                                          <p:val>
                                            <p:strVal val="#ppt_w"/>
                                          </p:val>
                                        </p:tav>
                                      </p:tavLst>
                                    </p:anim>
                                    <p:anim calcmode="lin" valueType="num">
                                      <p:cBhvr>
                                        <p:cTn id="34" dur="1000" fill="hold"/>
                                        <p:tgtEl>
                                          <p:spTgt spid="18444"/>
                                        </p:tgtEl>
                                        <p:attrNameLst>
                                          <p:attrName>ppt_h</p:attrName>
                                        </p:attrNameLst>
                                      </p:cBhvr>
                                      <p:tavLst>
                                        <p:tav tm="0">
                                          <p:val>
                                            <p:strVal val="#ppt_h"/>
                                          </p:val>
                                        </p:tav>
                                        <p:tav tm="100000">
                                          <p:val>
                                            <p:strVal val="#ppt_h"/>
                                          </p:val>
                                        </p:tav>
                                      </p:tavLst>
                                    </p:anim>
                                    <p:animEffect transition="in" filter="fade">
                                      <p:cBhvr>
                                        <p:cTn id="35" dur="1000"/>
                                        <p:tgtEl>
                                          <p:spTgt spid="18444"/>
                                        </p:tgtEl>
                                      </p:cBhvr>
                                    </p:animEffect>
                                  </p:childTnLst>
                                </p:cTn>
                              </p:par>
                              <p:par>
                                <p:cTn id="36" presetID="55"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1000" fill="hold"/>
                                        <p:tgtEl>
                                          <p:spTgt spid="18"/>
                                        </p:tgtEl>
                                        <p:attrNameLst>
                                          <p:attrName>ppt_w</p:attrName>
                                        </p:attrNameLst>
                                      </p:cBhvr>
                                      <p:tavLst>
                                        <p:tav tm="0">
                                          <p:val>
                                            <p:strVal val="#ppt_w*0.70"/>
                                          </p:val>
                                        </p:tav>
                                        <p:tav tm="100000">
                                          <p:val>
                                            <p:strVal val="#ppt_w"/>
                                          </p:val>
                                        </p:tav>
                                      </p:tavLst>
                                    </p:anim>
                                    <p:anim calcmode="lin" valueType="num">
                                      <p:cBhvr>
                                        <p:cTn id="39" dur="1000" fill="hold"/>
                                        <p:tgtEl>
                                          <p:spTgt spid="18"/>
                                        </p:tgtEl>
                                        <p:attrNameLst>
                                          <p:attrName>ppt_h</p:attrName>
                                        </p:attrNameLst>
                                      </p:cBhvr>
                                      <p:tavLst>
                                        <p:tav tm="0">
                                          <p:val>
                                            <p:strVal val="#ppt_h"/>
                                          </p:val>
                                        </p:tav>
                                        <p:tav tm="100000">
                                          <p:val>
                                            <p:strVal val="#ppt_h"/>
                                          </p:val>
                                        </p:tav>
                                      </p:tavLst>
                                    </p:anim>
                                    <p:animEffect transition="in" filter="fade">
                                      <p:cBhvr>
                                        <p:cTn id="40" dur="1000"/>
                                        <p:tgtEl>
                                          <p:spTgt spid="18"/>
                                        </p:tgtEl>
                                      </p:cBhvr>
                                    </p:animEffect>
                                  </p:childTnLst>
                                </p:cTn>
                              </p:par>
                              <p:par>
                                <p:cTn id="41" presetID="55" presetClass="entr" presetSubtype="0" fill="hold" grpId="0" nodeType="withEffect">
                                  <p:stCondLst>
                                    <p:cond delay="0"/>
                                  </p:stCondLst>
                                  <p:childTnLst>
                                    <p:set>
                                      <p:cBhvr>
                                        <p:cTn id="42" dur="1" fill="hold">
                                          <p:stCondLst>
                                            <p:cond delay="0"/>
                                          </p:stCondLst>
                                        </p:cTn>
                                        <p:tgtEl>
                                          <p:spTgt spid="18443"/>
                                        </p:tgtEl>
                                        <p:attrNameLst>
                                          <p:attrName>style.visibility</p:attrName>
                                        </p:attrNameLst>
                                      </p:cBhvr>
                                      <p:to>
                                        <p:strVal val="visible"/>
                                      </p:to>
                                    </p:set>
                                    <p:anim calcmode="lin" valueType="num">
                                      <p:cBhvr>
                                        <p:cTn id="43" dur="1000" fill="hold"/>
                                        <p:tgtEl>
                                          <p:spTgt spid="18443"/>
                                        </p:tgtEl>
                                        <p:attrNameLst>
                                          <p:attrName>ppt_w</p:attrName>
                                        </p:attrNameLst>
                                      </p:cBhvr>
                                      <p:tavLst>
                                        <p:tav tm="0">
                                          <p:val>
                                            <p:strVal val="#ppt_w*0.70"/>
                                          </p:val>
                                        </p:tav>
                                        <p:tav tm="100000">
                                          <p:val>
                                            <p:strVal val="#ppt_w"/>
                                          </p:val>
                                        </p:tav>
                                      </p:tavLst>
                                    </p:anim>
                                    <p:anim calcmode="lin" valueType="num">
                                      <p:cBhvr>
                                        <p:cTn id="44" dur="1000" fill="hold"/>
                                        <p:tgtEl>
                                          <p:spTgt spid="18443"/>
                                        </p:tgtEl>
                                        <p:attrNameLst>
                                          <p:attrName>ppt_h</p:attrName>
                                        </p:attrNameLst>
                                      </p:cBhvr>
                                      <p:tavLst>
                                        <p:tav tm="0">
                                          <p:val>
                                            <p:strVal val="#ppt_h"/>
                                          </p:val>
                                        </p:tav>
                                        <p:tav tm="100000">
                                          <p:val>
                                            <p:strVal val="#ppt_h"/>
                                          </p:val>
                                        </p:tav>
                                      </p:tavLst>
                                    </p:anim>
                                    <p:animEffect transition="in" filter="fade">
                                      <p:cBhvr>
                                        <p:cTn id="45" dur="1000"/>
                                        <p:tgtEl>
                                          <p:spTgt spid="18443"/>
                                        </p:tgtEl>
                                      </p:cBhvr>
                                    </p:animEffect>
                                  </p:childTnLst>
                                </p:cTn>
                              </p:par>
                              <p:par>
                                <p:cTn id="46" presetID="55"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1000" fill="hold"/>
                                        <p:tgtEl>
                                          <p:spTgt spid="17"/>
                                        </p:tgtEl>
                                        <p:attrNameLst>
                                          <p:attrName>ppt_w</p:attrName>
                                        </p:attrNameLst>
                                      </p:cBhvr>
                                      <p:tavLst>
                                        <p:tav tm="0">
                                          <p:val>
                                            <p:strVal val="#ppt_w*0.70"/>
                                          </p:val>
                                        </p:tav>
                                        <p:tav tm="100000">
                                          <p:val>
                                            <p:strVal val="#ppt_w"/>
                                          </p:val>
                                        </p:tav>
                                      </p:tavLst>
                                    </p:anim>
                                    <p:anim calcmode="lin" valueType="num">
                                      <p:cBhvr>
                                        <p:cTn id="49" dur="1000" fill="hold"/>
                                        <p:tgtEl>
                                          <p:spTgt spid="17"/>
                                        </p:tgtEl>
                                        <p:attrNameLst>
                                          <p:attrName>ppt_h</p:attrName>
                                        </p:attrNameLst>
                                      </p:cBhvr>
                                      <p:tavLst>
                                        <p:tav tm="0">
                                          <p:val>
                                            <p:strVal val="#ppt_h"/>
                                          </p:val>
                                        </p:tav>
                                        <p:tav tm="100000">
                                          <p:val>
                                            <p:strVal val="#ppt_h"/>
                                          </p:val>
                                        </p:tav>
                                      </p:tavLst>
                                    </p:anim>
                                    <p:animEffect transition="in" filter="fade">
                                      <p:cBhvr>
                                        <p:cTn id="5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1" grpId="0" animBg="1"/>
      <p:bldP spid="14" grpId="0" animBg="1"/>
      <p:bldP spid="18439" grpId="0"/>
      <p:bldP spid="18440" grpId="0"/>
      <p:bldP spid="17" grpId="0" animBg="1"/>
      <p:bldP spid="18" grpId="0" animBg="1"/>
      <p:bldP spid="18443" grpId="0"/>
      <p:bldP spid="18444"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888" y="3789363"/>
            <a:ext cx="3455987" cy="1800225"/>
          </a:xfrm>
          <a:ln>
            <a:solidFill>
              <a:schemeClr val="tx1"/>
            </a:solidFill>
            <a:miter lim="800000"/>
            <a:headEnd/>
            <a:tailEnd/>
          </a:ln>
        </p:spPr>
        <p:txBody>
          <a:bodyPr/>
          <a:lstStyle/>
          <a:p>
            <a:pPr marL="0" indent="0" algn="ctr" eaLnBrk="1" hangingPunct="1">
              <a:buFont typeface="Arial" panose="020B0604020202020204" pitchFamily="34" charset="0"/>
              <a:buNone/>
            </a:pPr>
            <a:r>
              <a:rPr lang="en-US" altLang="en-US" smtClean="0">
                <a:latin typeface="Times New Roman" panose="02020603050405020304" pitchFamily="18" charset="0"/>
                <a:cs typeface="Times New Roman" panose="02020603050405020304" pitchFamily="18" charset="0"/>
              </a:rPr>
              <a:t>Quá độ trực tiếp</a:t>
            </a:r>
          </a:p>
        </p:txBody>
      </p:sp>
      <p:sp>
        <p:nvSpPr>
          <p:cNvPr id="5" name="Rectangle 2"/>
          <p:cNvSpPr txBox="1">
            <a:spLocks noChangeArrowheads="1"/>
          </p:cNvSpPr>
          <p:nvPr/>
        </p:nvSpPr>
        <p:spPr bwMode="white">
          <a:xfrm>
            <a:off x="1666875" y="285750"/>
            <a:ext cx="9358313" cy="730250"/>
          </a:xfrm>
          <a:prstGeom prst="rect">
            <a:avLst/>
          </a:prstGeom>
          <a:noFill/>
          <a:ln w="9525">
            <a:noFill/>
            <a:miter lim="800000"/>
            <a:headEnd/>
            <a:tailEnd/>
          </a:ln>
        </p:spPr>
        <p:txBody>
          <a:bodyPr anchor="ctr"/>
          <a:lstStyle/>
          <a:p>
            <a:pPr eaLnBrk="1" hangingPunct="1">
              <a:defRPr/>
            </a:pPr>
            <a:r>
              <a:rPr lang="en-US" altLang="en-US" sz="2800" b="1" dirty="0" err="1" smtClean="0">
                <a:solidFill>
                  <a:srgbClr val="FF0000"/>
                </a:solidFill>
                <a:latin typeface="Times New Roman" pitchFamily="18" charset="0"/>
                <a:ea typeface="+mj-ea"/>
                <a:cs typeface="Times New Roman" pitchFamily="18" charset="0"/>
              </a:rPr>
              <a:t>Về</a:t>
            </a:r>
            <a:r>
              <a:rPr lang="en-US" altLang="en-US" sz="2800" b="1" dirty="0" smtClean="0">
                <a:solidFill>
                  <a:srgbClr val="FF0000"/>
                </a:solidFill>
                <a:latin typeface="Times New Roman" pitchFamily="18" charset="0"/>
                <a:ea typeface="+mj-ea"/>
                <a:cs typeface="Times New Roman" pitchFamily="18" charset="0"/>
              </a:rPr>
              <a:t>  </a:t>
            </a:r>
            <a:r>
              <a:rPr lang="en-US" altLang="en-US" sz="2800" b="1" dirty="0" err="1">
                <a:solidFill>
                  <a:srgbClr val="FF0000"/>
                </a:solidFill>
                <a:latin typeface="Times New Roman" pitchFamily="18" charset="0"/>
                <a:ea typeface="+mj-ea"/>
                <a:cs typeface="Times New Roman" pitchFamily="18" charset="0"/>
              </a:rPr>
              <a:t>t</a:t>
            </a:r>
            <a:r>
              <a:rPr lang="en-US" altLang="en-US" sz="2800" b="1" dirty="0" err="1" smtClean="0">
                <a:solidFill>
                  <a:srgbClr val="FF0000"/>
                </a:solidFill>
                <a:latin typeface="Times New Roman" pitchFamily="18" charset="0"/>
                <a:ea typeface="+mj-ea"/>
                <a:cs typeface="Times New Roman" pitchFamily="18" charset="0"/>
              </a:rPr>
              <a:t>hời</a:t>
            </a:r>
            <a:r>
              <a:rPr lang="en-US" altLang="en-US" sz="2800" b="1" dirty="0" smtClean="0">
                <a:solidFill>
                  <a:srgbClr val="FF0000"/>
                </a:solidFill>
                <a:latin typeface="Times New Roman" pitchFamily="18" charset="0"/>
                <a:ea typeface="+mj-ea"/>
                <a:cs typeface="Times New Roman" pitchFamily="18" charset="0"/>
              </a:rPr>
              <a:t> </a:t>
            </a:r>
            <a:r>
              <a:rPr lang="en-US" altLang="en-US" sz="2800" b="1" dirty="0" err="1">
                <a:solidFill>
                  <a:srgbClr val="FF0000"/>
                </a:solidFill>
                <a:latin typeface="Times New Roman" pitchFamily="18" charset="0"/>
                <a:ea typeface="+mj-ea"/>
                <a:cs typeface="Times New Roman" pitchFamily="18" charset="0"/>
              </a:rPr>
              <a:t>kỳ</a:t>
            </a:r>
            <a:r>
              <a:rPr lang="en-US" altLang="en-US" sz="2800" b="1" dirty="0">
                <a:solidFill>
                  <a:srgbClr val="FF0000"/>
                </a:solidFill>
                <a:latin typeface="Times New Roman" pitchFamily="18" charset="0"/>
                <a:ea typeface="+mj-ea"/>
                <a:cs typeface="Times New Roman" pitchFamily="18" charset="0"/>
              </a:rPr>
              <a:t> </a:t>
            </a:r>
            <a:r>
              <a:rPr lang="en-US" altLang="en-US" sz="2800" b="1" dirty="0" err="1">
                <a:solidFill>
                  <a:srgbClr val="FF0000"/>
                </a:solidFill>
                <a:latin typeface="Times New Roman" pitchFamily="18" charset="0"/>
                <a:ea typeface="+mj-ea"/>
                <a:cs typeface="Times New Roman" pitchFamily="18" charset="0"/>
              </a:rPr>
              <a:t>quá</a:t>
            </a:r>
            <a:r>
              <a:rPr lang="en-US" altLang="en-US" sz="2800" b="1" dirty="0">
                <a:solidFill>
                  <a:srgbClr val="FF0000"/>
                </a:solidFill>
                <a:latin typeface="Times New Roman" pitchFamily="18" charset="0"/>
                <a:ea typeface="+mj-ea"/>
                <a:cs typeface="Times New Roman" pitchFamily="18" charset="0"/>
              </a:rPr>
              <a:t> </a:t>
            </a:r>
            <a:r>
              <a:rPr lang="en-US" altLang="en-US" sz="2800" b="1" dirty="0" err="1">
                <a:solidFill>
                  <a:srgbClr val="FF0000"/>
                </a:solidFill>
                <a:latin typeface="Times New Roman" pitchFamily="18" charset="0"/>
                <a:ea typeface="+mj-ea"/>
                <a:cs typeface="Times New Roman" pitchFamily="18" charset="0"/>
              </a:rPr>
              <a:t>độ</a:t>
            </a:r>
            <a:r>
              <a:rPr lang="en-US" altLang="en-US" sz="2800" b="1" dirty="0">
                <a:solidFill>
                  <a:srgbClr val="FF0000"/>
                </a:solidFill>
                <a:latin typeface="Times New Roman" pitchFamily="18" charset="0"/>
                <a:ea typeface="+mj-ea"/>
                <a:cs typeface="Times New Roman" pitchFamily="18" charset="0"/>
              </a:rPr>
              <a:t> </a:t>
            </a:r>
            <a:r>
              <a:rPr lang="en-US" altLang="en-US" sz="2800" b="1" dirty="0" err="1" smtClean="0">
                <a:solidFill>
                  <a:srgbClr val="FF0000"/>
                </a:solidFill>
                <a:latin typeface="Times New Roman" pitchFamily="18" charset="0"/>
                <a:ea typeface="+mj-ea"/>
                <a:cs typeface="Times New Roman" pitchFamily="18" charset="0"/>
              </a:rPr>
              <a:t>từ</a:t>
            </a:r>
            <a:r>
              <a:rPr lang="en-US" altLang="en-US" sz="2800" b="1" dirty="0" smtClean="0">
                <a:solidFill>
                  <a:srgbClr val="FF0000"/>
                </a:solidFill>
                <a:latin typeface="Times New Roman" pitchFamily="18" charset="0"/>
                <a:ea typeface="+mj-ea"/>
                <a:cs typeface="Times New Roman" pitchFamily="18" charset="0"/>
              </a:rPr>
              <a:t> </a:t>
            </a:r>
            <a:r>
              <a:rPr lang="en-US" altLang="en-US" sz="2800" b="1" dirty="0" err="1" smtClean="0">
                <a:solidFill>
                  <a:srgbClr val="FF0000"/>
                </a:solidFill>
                <a:latin typeface="Times New Roman" pitchFamily="18" charset="0"/>
                <a:ea typeface="+mj-ea"/>
                <a:cs typeface="Times New Roman" pitchFamily="18" charset="0"/>
              </a:rPr>
              <a:t>chủ</a:t>
            </a:r>
            <a:r>
              <a:rPr lang="en-US" altLang="en-US" sz="2800" b="1" dirty="0" smtClean="0">
                <a:solidFill>
                  <a:srgbClr val="FF0000"/>
                </a:solidFill>
                <a:latin typeface="Times New Roman" pitchFamily="18" charset="0"/>
                <a:ea typeface="+mj-ea"/>
                <a:cs typeface="Times New Roman" pitchFamily="18" charset="0"/>
              </a:rPr>
              <a:t> </a:t>
            </a:r>
            <a:r>
              <a:rPr lang="en-US" altLang="en-US" sz="2800" b="1" dirty="0" err="1" smtClean="0">
                <a:solidFill>
                  <a:srgbClr val="FF0000"/>
                </a:solidFill>
                <a:latin typeface="Times New Roman" pitchFamily="18" charset="0"/>
                <a:ea typeface="+mj-ea"/>
                <a:cs typeface="Times New Roman" pitchFamily="18" charset="0"/>
              </a:rPr>
              <a:t>nghĩa</a:t>
            </a:r>
            <a:r>
              <a:rPr lang="en-US" altLang="en-US" sz="2800" b="1" dirty="0" smtClean="0">
                <a:solidFill>
                  <a:srgbClr val="FF0000"/>
                </a:solidFill>
                <a:latin typeface="Times New Roman" pitchFamily="18" charset="0"/>
                <a:ea typeface="+mj-ea"/>
                <a:cs typeface="Times New Roman" pitchFamily="18" charset="0"/>
              </a:rPr>
              <a:t> </a:t>
            </a:r>
            <a:r>
              <a:rPr lang="en-US" altLang="en-US" sz="2800" b="1" dirty="0" err="1" smtClean="0">
                <a:solidFill>
                  <a:srgbClr val="FF0000"/>
                </a:solidFill>
                <a:latin typeface="Times New Roman" pitchFamily="18" charset="0"/>
                <a:ea typeface="+mj-ea"/>
                <a:cs typeface="Times New Roman" pitchFamily="18" charset="0"/>
              </a:rPr>
              <a:t>tư</a:t>
            </a:r>
            <a:r>
              <a:rPr lang="en-US" altLang="en-US" sz="2800" b="1" dirty="0" smtClean="0">
                <a:solidFill>
                  <a:srgbClr val="FF0000"/>
                </a:solidFill>
                <a:latin typeface="Times New Roman" pitchFamily="18" charset="0"/>
                <a:ea typeface="+mj-ea"/>
                <a:cs typeface="Times New Roman" pitchFamily="18" charset="0"/>
              </a:rPr>
              <a:t> </a:t>
            </a:r>
            <a:r>
              <a:rPr lang="en-US" altLang="en-US" sz="2800" b="1" dirty="0" err="1" smtClean="0">
                <a:solidFill>
                  <a:srgbClr val="FF0000"/>
                </a:solidFill>
                <a:latin typeface="Times New Roman" pitchFamily="18" charset="0"/>
                <a:ea typeface="+mj-ea"/>
                <a:cs typeface="Times New Roman" pitchFamily="18" charset="0"/>
              </a:rPr>
              <a:t>bản</a:t>
            </a:r>
            <a:r>
              <a:rPr lang="en-US" altLang="en-US" sz="2800" b="1" dirty="0" smtClean="0">
                <a:solidFill>
                  <a:srgbClr val="FF0000"/>
                </a:solidFill>
                <a:latin typeface="Times New Roman" pitchFamily="18" charset="0"/>
                <a:ea typeface="+mj-ea"/>
                <a:cs typeface="Times New Roman" pitchFamily="18" charset="0"/>
              </a:rPr>
              <a:t> </a:t>
            </a:r>
            <a:r>
              <a:rPr lang="en-US" altLang="en-US" sz="2800" b="1" dirty="0" err="1" smtClean="0">
                <a:solidFill>
                  <a:srgbClr val="FF0000"/>
                </a:solidFill>
                <a:latin typeface="Times New Roman" pitchFamily="18" charset="0"/>
                <a:ea typeface="+mj-ea"/>
                <a:cs typeface="Times New Roman" pitchFamily="18" charset="0"/>
              </a:rPr>
              <a:t>lên</a:t>
            </a:r>
            <a:r>
              <a:rPr lang="en-US" altLang="en-US" sz="2800" b="1" dirty="0" smtClean="0">
                <a:solidFill>
                  <a:srgbClr val="FF0000"/>
                </a:solidFill>
                <a:latin typeface="Times New Roman" pitchFamily="18" charset="0"/>
                <a:ea typeface="+mj-ea"/>
                <a:cs typeface="Times New Roman" pitchFamily="18" charset="0"/>
              </a:rPr>
              <a:t> </a:t>
            </a:r>
            <a:r>
              <a:rPr lang="en-US" altLang="en-US" sz="2800" b="1" dirty="0" err="1">
                <a:solidFill>
                  <a:srgbClr val="FF0000"/>
                </a:solidFill>
                <a:latin typeface="Times New Roman" pitchFamily="18" charset="0"/>
                <a:ea typeface="+mj-ea"/>
                <a:cs typeface="Times New Roman" pitchFamily="18" charset="0"/>
              </a:rPr>
              <a:t>chủ</a:t>
            </a:r>
            <a:r>
              <a:rPr lang="en-US" altLang="en-US" sz="2800" b="1" dirty="0">
                <a:solidFill>
                  <a:srgbClr val="FF0000"/>
                </a:solidFill>
                <a:latin typeface="Times New Roman" pitchFamily="18" charset="0"/>
                <a:ea typeface="+mj-ea"/>
                <a:cs typeface="Times New Roman" pitchFamily="18" charset="0"/>
              </a:rPr>
              <a:t> </a:t>
            </a:r>
            <a:r>
              <a:rPr lang="en-US" altLang="en-US" sz="2800" b="1" dirty="0" err="1">
                <a:solidFill>
                  <a:srgbClr val="FF0000"/>
                </a:solidFill>
                <a:latin typeface="Times New Roman" pitchFamily="18" charset="0"/>
                <a:ea typeface="+mj-ea"/>
                <a:cs typeface="Times New Roman" pitchFamily="18" charset="0"/>
              </a:rPr>
              <a:t>nghĩa</a:t>
            </a:r>
            <a:r>
              <a:rPr lang="en-US" altLang="en-US" sz="2800" b="1" dirty="0">
                <a:solidFill>
                  <a:srgbClr val="FF0000"/>
                </a:solidFill>
                <a:latin typeface="Times New Roman" pitchFamily="18" charset="0"/>
                <a:ea typeface="+mj-ea"/>
                <a:cs typeface="Times New Roman" pitchFamily="18" charset="0"/>
              </a:rPr>
              <a:t> </a:t>
            </a:r>
            <a:r>
              <a:rPr lang="en-US" altLang="en-US" sz="2800" b="1" dirty="0" err="1">
                <a:solidFill>
                  <a:srgbClr val="FF0000"/>
                </a:solidFill>
                <a:latin typeface="Times New Roman" pitchFamily="18" charset="0"/>
                <a:ea typeface="+mj-ea"/>
                <a:cs typeface="Times New Roman" pitchFamily="18" charset="0"/>
              </a:rPr>
              <a:t>xã</a:t>
            </a:r>
            <a:r>
              <a:rPr lang="en-US" altLang="en-US" sz="2800" b="1" dirty="0">
                <a:solidFill>
                  <a:srgbClr val="FF0000"/>
                </a:solidFill>
                <a:latin typeface="Times New Roman" pitchFamily="18" charset="0"/>
                <a:ea typeface="+mj-ea"/>
                <a:cs typeface="Times New Roman" pitchFamily="18" charset="0"/>
              </a:rPr>
              <a:t> </a:t>
            </a:r>
            <a:r>
              <a:rPr lang="en-US" altLang="en-US" sz="2800" b="1" dirty="0" err="1">
                <a:solidFill>
                  <a:srgbClr val="FF0000"/>
                </a:solidFill>
                <a:latin typeface="Times New Roman" pitchFamily="18" charset="0"/>
                <a:ea typeface="+mj-ea"/>
                <a:cs typeface="Times New Roman" pitchFamily="18" charset="0"/>
              </a:rPr>
              <a:t>hội</a:t>
            </a:r>
            <a:endParaRPr lang="en-US" altLang="en-US" sz="2800" b="1" dirty="0">
              <a:solidFill>
                <a:srgbClr val="FF0000"/>
              </a:solidFill>
              <a:latin typeface="Times New Roman" pitchFamily="18" charset="0"/>
              <a:ea typeface="+mj-ea"/>
              <a:cs typeface="Times New Roman" pitchFamily="18" charset="0"/>
            </a:endParaRPr>
          </a:p>
        </p:txBody>
      </p:sp>
      <p:sp>
        <p:nvSpPr>
          <p:cNvPr id="6" name="Rectangle 2"/>
          <p:cNvSpPr txBox="1">
            <a:spLocks noChangeArrowheads="1"/>
          </p:cNvSpPr>
          <p:nvPr/>
        </p:nvSpPr>
        <p:spPr bwMode="white">
          <a:xfrm>
            <a:off x="2024063" y="1000125"/>
            <a:ext cx="8143875" cy="928688"/>
          </a:xfrm>
          <a:prstGeom prst="rect">
            <a:avLst/>
          </a:prstGeom>
          <a:solidFill>
            <a:schemeClr val="accent6">
              <a:lumMod val="20000"/>
              <a:lumOff val="80000"/>
            </a:schemeClr>
          </a:solidFill>
          <a:ln w="9525">
            <a:solidFill>
              <a:schemeClr val="tx1"/>
            </a:solidFill>
            <a:miter lim="800000"/>
            <a:headEnd/>
            <a:tailEnd/>
          </a:ln>
        </p:spPr>
        <p:txBody>
          <a:bodyPr anchor="ctr"/>
          <a:lstStyle/>
          <a:p>
            <a:pPr algn="ctr" eaLnBrk="1" hangingPunct="1">
              <a:defRPr/>
            </a:pPr>
            <a:r>
              <a:rPr lang="en-US" altLang="en-US" sz="2800" b="1" dirty="0" err="1" smtClean="0">
                <a:solidFill>
                  <a:srgbClr val="002060"/>
                </a:solidFill>
                <a:latin typeface="Times New Roman" pitchFamily="18" charset="0"/>
                <a:ea typeface="+mj-ea"/>
                <a:cs typeface="Times New Roman" pitchFamily="18" charset="0"/>
              </a:rPr>
              <a:t>Tính</a:t>
            </a:r>
            <a:r>
              <a:rPr lang="en-US" altLang="en-US" sz="2800" b="1" dirty="0" smtClean="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tất</a:t>
            </a:r>
            <a:r>
              <a:rPr lang="en-US" altLang="en-US" sz="2800" b="1" dirty="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yếu</a:t>
            </a:r>
            <a:r>
              <a:rPr lang="en-US" altLang="en-US" sz="2800" b="1" dirty="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khách</a:t>
            </a:r>
            <a:r>
              <a:rPr lang="en-US" altLang="en-US" sz="2800" b="1" dirty="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quan</a:t>
            </a:r>
            <a:r>
              <a:rPr lang="en-US" altLang="en-US" sz="2800" b="1" dirty="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của</a:t>
            </a:r>
            <a:r>
              <a:rPr lang="en-US" altLang="en-US" sz="2800" b="1" dirty="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thời</a:t>
            </a:r>
            <a:r>
              <a:rPr lang="en-US" altLang="en-US" sz="2800" b="1" dirty="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kỳ</a:t>
            </a:r>
            <a:r>
              <a:rPr lang="en-US" altLang="en-US" sz="2800" b="1" dirty="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quá</a:t>
            </a:r>
            <a:r>
              <a:rPr lang="en-US" altLang="en-US" sz="2800" b="1" dirty="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độ</a:t>
            </a:r>
            <a:r>
              <a:rPr lang="en-US" altLang="en-US" sz="2800" b="1" dirty="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lên</a:t>
            </a:r>
            <a:r>
              <a:rPr lang="en-US" altLang="en-US" sz="2800" b="1" dirty="0">
                <a:solidFill>
                  <a:srgbClr val="002060"/>
                </a:solidFill>
                <a:latin typeface="Times New Roman" pitchFamily="18" charset="0"/>
                <a:ea typeface="+mj-ea"/>
                <a:cs typeface="Times New Roman" pitchFamily="18" charset="0"/>
              </a:rPr>
              <a:t> CNXH</a:t>
            </a:r>
          </a:p>
        </p:txBody>
      </p:sp>
      <p:sp>
        <p:nvSpPr>
          <p:cNvPr id="7" name="Content Placeholder 2"/>
          <p:cNvSpPr txBox="1">
            <a:spLocks/>
          </p:cNvSpPr>
          <p:nvPr/>
        </p:nvSpPr>
        <p:spPr bwMode="auto">
          <a:xfrm>
            <a:off x="6024563" y="3789363"/>
            <a:ext cx="3455987" cy="18002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buFont typeface="Arial" panose="020B0604020202020204" pitchFamily="34" charset="0"/>
              <a:buNone/>
            </a:pPr>
            <a:r>
              <a:rPr lang="en-US" altLang="en-US">
                <a:latin typeface="Times New Roman" panose="02020603050405020304" pitchFamily="18" charset="0"/>
                <a:cs typeface="Times New Roman" panose="02020603050405020304" pitchFamily="18" charset="0"/>
              </a:rPr>
              <a:t>Quá độ gián tiếp</a:t>
            </a:r>
          </a:p>
        </p:txBody>
      </p:sp>
      <p:sp>
        <p:nvSpPr>
          <p:cNvPr id="8" name="Content Placeholder 2"/>
          <p:cNvSpPr txBox="1">
            <a:spLocks/>
          </p:cNvSpPr>
          <p:nvPr/>
        </p:nvSpPr>
        <p:spPr bwMode="auto">
          <a:xfrm>
            <a:off x="3503613" y="2349500"/>
            <a:ext cx="3816350" cy="12239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buFont typeface="Arial" panose="020B0604020202020204" pitchFamily="34" charset="0"/>
              <a:buNone/>
            </a:pPr>
            <a:r>
              <a:rPr lang="en-US" altLang="en-US">
                <a:solidFill>
                  <a:srgbClr val="0000FF"/>
                </a:solidFill>
                <a:latin typeface="Times New Roman" panose="02020603050405020304" pitchFamily="18" charset="0"/>
                <a:cs typeface="Times New Roman" panose="02020603050405020304" pitchFamily="18" charset="0"/>
              </a:rPr>
              <a:t>2 hình thức quá độ</a:t>
            </a:r>
          </a:p>
        </p:txBody>
      </p:sp>
      <p:cxnSp>
        <p:nvCxnSpPr>
          <p:cNvPr id="9" name="Elbow Connector 8"/>
          <p:cNvCxnSpPr/>
          <p:nvPr/>
        </p:nvCxnSpPr>
        <p:spPr>
          <a:xfrm>
            <a:off x="5951538" y="5589588"/>
            <a:ext cx="1368425" cy="100806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TextBox 10"/>
          <p:cNvSpPr txBox="1">
            <a:spLocks noChangeArrowheads="1"/>
          </p:cNvSpPr>
          <p:nvPr/>
        </p:nvSpPr>
        <p:spPr bwMode="auto">
          <a:xfrm>
            <a:off x="7319963" y="5732463"/>
            <a:ext cx="487203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2400" b="1">
                <a:solidFill>
                  <a:srgbClr val="0000FF"/>
                </a:solidFill>
                <a:latin typeface="Times New Roman" panose="02020603050405020304" pitchFamily="18" charset="0"/>
                <a:cs typeface="Times New Roman" panose="02020603050405020304" pitchFamily="18" charset="0"/>
              </a:rPr>
              <a:t>Các nước lạc hậu =&gt;tiến  thẳng lên CNXH bỏ qua chế độ TBCN</a:t>
            </a:r>
          </a:p>
        </p:txBody>
      </p:sp>
    </p:spTree>
    <p:extLst>
      <p:ext uri="{BB962C8B-B14F-4D97-AF65-F5344CB8AC3E}">
        <p14:creationId xmlns:p14="http://schemas.microsoft.com/office/powerpoint/2010/main" val="32113804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0.70"/>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bg/>
                                          </p:spTgt>
                                        </p:tgtEl>
                                        <p:attrNameLst>
                                          <p:attrName>style.visibility</p:attrName>
                                        </p:attrNameLst>
                                      </p:cBhvr>
                                      <p:to>
                                        <p:strVal val="visible"/>
                                      </p:to>
                                    </p:set>
                                    <p:anim calcmode="lin" valueType="num">
                                      <p:cBhvr>
                                        <p:cTn id="19" dur="1000" fill="hold"/>
                                        <p:tgtEl>
                                          <p:spTgt spid="3">
                                            <p:bg/>
                                          </p:spTgt>
                                        </p:tgtEl>
                                        <p:attrNameLst>
                                          <p:attrName>ppt_w</p:attrName>
                                        </p:attrNameLst>
                                      </p:cBhvr>
                                      <p:tavLst>
                                        <p:tav tm="0">
                                          <p:val>
                                            <p:strVal val="#ppt_w*0.70"/>
                                          </p:val>
                                        </p:tav>
                                        <p:tav tm="100000">
                                          <p:val>
                                            <p:strVal val="#ppt_w"/>
                                          </p:val>
                                        </p:tav>
                                      </p:tavLst>
                                    </p:anim>
                                    <p:anim calcmode="lin" valueType="num">
                                      <p:cBhvr>
                                        <p:cTn id="20" dur="1000" fill="hold"/>
                                        <p:tgtEl>
                                          <p:spTgt spid="3">
                                            <p:bg/>
                                          </p:spTgt>
                                        </p:tgtEl>
                                        <p:attrNameLst>
                                          <p:attrName>ppt_h</p:attrName>
                                        </p:attrNameLst>
                                      </p:cBhvr>
                                      <p:tavLst>
                                        <p:tav tm="0">
                                          <p:val>
                                            <p:strVal val="#ppt_h"/>
                                          </p:val>
                                        </p:tav>
                                        <p:tav tm="100000">
                                          <p:val>
                                            <p:strVal val="#ppt_h"/>
                                          </p:val>
                                        </p:tav>
                                      </p:tavLst>
                                    </p:anim>
                                    <p:animEffect transition="in" filter="fade">
                                      <p:cBhvr>
                                        <p:cTn id="21" dur="1000"/>
                                        <p:tgtEl>
                                          <p:spTgt spid="3">
                                            <p:bg/>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27"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28" dur="1000"/>
                                        <p:tgtEl>
                                          <p:spTgt spid="3">
                                            <p:txEl>
                                              <p:pRg st="0" end="0"/>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7">
                                            <p:bg/>
                                          </p:spTgt>
                                        </p:tgtEl>
                                        <p:attrNameLst>
                                          <p:attrName>style.visibility</p:attrName>
                                        </p:attrNameLst>
                                      </p:cBhvr>
                                      <p:to>
                                        <p:strVal val="visible"/>
                                      </p:to>
                                    </p:set>
                                    <p:anim calcmode="lin" valueType="num">
                                      <p:cBhvr>
                                        <p:cTn id="33" dur="1000" fill="hold"/>
                                        <p:tgtEl>
                                          <p:spTgt spid="7">
                                            <p:bg/>
                                          </p:spTgt>
                                        </p:tgtEl>
                                        <p:attrNameLst>
                                          <p:attrName>ppt_w</p:attrName>
                                        </p:attrNameLst>
                                      </p:cBhvr>
                                      <p:tavLst>
                                        <p:tav tm="0">
                                          <p:val>
                                            <p:strVal val="#ppt_w*0.70"/>
                                          </p:val>
                                        </p:tav>
                                        <p:tav tm="100000">
                                          <p:val>
                                            <p:strVal val="#ppt_w"/>
                                          </p:val>
                                        </p:tav>
                                      </p:tavLst>
                                    </p:anim>
                                    <p:anim calcmode="lin" valueType="num">
                                      <p:cBhvr>
                                        <p:cTn id="34" dur="1000" fill="hold"/>
                                        <p:tgtEl>
                                          <p:spTgt spid="7">
                                            <p:bg/>
                                          </p:spTgt>
                                        </p:tgtEl>
                                        <p:attrNameLst>
                                          <p:attrName>ppt_h</p:attrName>
                                        </p:attrNameLst>
                                      </p:cBhvr>
                                      <p:tavLst>
                                        <p:tav tm="0">
                                          <p:val>
                                            <p:strVal val="#ppt_h"/>
                                          </p:val>
                                        </p:tav>
                                        <p:tav tm="100000">
                                          <p:val>
                                            <p:strVal val="#ppt_h"/>
                                          </p:val>
                                        </p:tav>
                                      </p:tavLst>
                                    </p:anim>
                                    <p:animEffect transition="in" filter="fade">
                                      <p:cBhvr>
                                        <p:cTn id="35" dur="1000"/>
                                        <p:tgtEl>
                                          <p:spTgt spid="7">
                                            <p:bg/>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55" presetClass="entr" presetSubtype="0" fill="hold" grpId="0" nodeType="clickEffect">
                                  <p:stCondLst>
                                    <p:cond delay="0"/>
                                  </p:stCondLst>
                                  <p:childTnLst>
                                    <p:set>
                                      <p:cBhvr>
                                        <p:cTn id="39" dur="1" fill="hold">
                                          <p:stCondLst>
                                            <p:cond delay="0"/>
                                          </p:stCondLst>
                                        </p:cTn>
                                        <p:tgtEl>
                                          <p:spTgt spid="7">
                                            <p:txEl>
                                              <p:pRg st="0" end="0"/>
                                            </p:txEl>
                                          </p:spTgt>
                                        </p:tgtEl>
                                        <p:attrNameLst>
                                          <p:attrName>style.visibility</p:attrName>
                                        </p:attrNameLst>
                                      </p:cBhvr>
                                      <p:to>
                                        <p:strVal val="visible"/>
                                      </p:to>
                                    </p:set>
                                    <p:anim calcmode="lin" valueType="num">
                                      <p:cBhvr>
                                        <p:cTn id="40" dur="1000" fill="hold"/>
                                        <p:tgtEl>
                                          <p:spTgt spid="7">
                                            <p:txEl>
                                              <p:pRg st="0" end="0"/>
                                            </p:txEl>
                                          </p:spTgt>
                                        </p:tgtEl>
                                        <p:attrNameLst>
                                          <p:attrName>ppt_w</p:attrName>
                                        </p:attrNameLst>
                                      </p:cBhvr>
                                      <p:tavLst>
                                        <p:tav tm="0">
                                          <p:val>
                                            <p:strVal val="#ppt_w*0.70"/>
                                          </p:val>
                                        </p:tav>
                                        <p:tav tm="100000">
                                          <p:val>
                                            <p:strVal val="#ppt_w"/>
                                          </p:val>
                                        </p:tav>
                                      </p:tavLst>
                                    </p:anim>
                                    <p:anim calcmode="lin" valueType="num">
                                      <p:cBhvr>
                                        <p:cTn id="41" dur="1000" fill="hold"/>
                                        <p:tgtEl>
                                          <p:spTgt spid="7">
                                            <p:txEl>
                                              <p:pRg st="0" end="0"/>
                                            </p:txEl>
                                          </p:spTgt>
                                        </p:tgtEl>
                                        <p:attrNameLst>
                                          <p:attrName>ppt_h</p:attrName>
                                        </p:attrNameLst>
                                      </p:cBhvr>
                                      <p:tavLst>
                                        <p:tav tm="0">
                                          <p:val>
                                            <p:strVal val="#ppt_h"/>
                                          </p:val>
                                        </p:tav>
                                        <p:tav tm="100000">
                                          <p:val>
                                            <p:strVal val="#ppt_h"/>
                                          </p:val>
                                        </p:tav>
                                      </p:tavLst>
                                    </p:anim>
                                    <p:animEffect transition="in" filter="fade">
                                      <p:cBhvr>
                                        <p:cTn id="42" dur="1000"/>
                                        <p:tgtEl>
                                          <p:spTgt spid="7">
                                            <p:txEl>
                                              <p:pRg st="0" end="0"/>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55" presetClass="entr" presetSubtype="0" fill="hold" grpId="0" nodeType="clickEffect">
                                  <p:stCondLst>
                                    <p:cond delay="0"/>
                                  </p:stCondLst>
                                  <p:childTnLst>
                                    <p:set>
                                      <p:cBhvr>
                                        <p:cTn id="46" dur="1" fill="hold">
                                          <p:stCondLst>
                                            <p:cond delay="0"/>
                                          </p:stCondLst>
                                        </p:cTn>
                                        <p:tgtEl>
                                          <p:spTgt spid="8">
                                            <p:bg/>
                                          </p:spTgt>
                                        </p:tgtEl>
                                        <p:attrNameLst>
                                          <p:attrName>style.visibility</p:attrName>
                                        </p:attrNameLst>
                                      </p:cBhvr>
                                      <p:to>
                                        <p:strVal val="visible"/>
                                      </p:to>
                                    </p:set>
                                    <p:anim calcmode="lin" valueType="num">
                                      <p:cBhvr>
                                        <p:cTn id="47" dur="1000" fill="hold"/>
                                        <p:tgtEl>
                                          <p:spTgt spid="8">
                                            <p:bg/>
                                          </p:spTgt>
                                        </p:tgtEl>
                                        <p:attrNameLst>
                                          <p:attrName>ppt_w</p:attrName>
                                        </p:attrNameLst>
                                      </p:cBhvr>
                                      <p:tavLst>
                                        <p:tav tm="0">
                                          <p:val>
                                            <p:strVal val="#ppt_w*0.70"/>
                                          </p:val>
                                        </p:tav>
                                        <p:tav tm="100000">
                                          <p:val>
                                            <p:strVal val="#ppt_w"/>
                                          </p:val>
                                        </p:tav>
                                      </p:tavLst>
                                    </p:anim>
                                    <p:anim calcmode="lin" valueType="num">
                                      <p:cBhvr>
                                        <p:cTn id="48" dur="1000" fill="hold"/>
                                        <p:tgtEl>
                                          <p:spTgt spid="8">
                                            <p:bg/>
                                          </p:spTgt>
                                        </p:tgtEl>
                                        <p:attrNameLst>
                                          <p:attrName>ppt_h</p:attrName>
                                        </p:attrNameLst>
                                      </p:cBhvr>
                                      <p:tavLst>
                                        <p:tav tm="0">
                                          <p:val>
                                            <p:strVal val="#ppt_h"/>
                                          </p:val>
                                        </p:tav>
                                        <p:tav tm="100000">
                                          <p:val>
                                            <p:strVal val="#ppt_h"/>
                                          </p:val>
                                        </p:tav>
                                      </p:tavLst>
                                    </p:anim>
                                    <p:animEffect transition="in" filter="fade">
                                      <p:cBhvr>
                                        <p:cTn id="49" dur="1000"/>
                                        <p:tgtEl>
                                          <p:spTgt spid="8">
                                            <p:bg/>
                                          </p:spTgt>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55" presetClass="entr" presetSubtype="0" fill="hold" grpId="0" nodeType="clickEffect">
                                  <p:stCondLst>
                                    <p:cond delay="0"/>
                                  </p:stCondLst>
                                  <p:childTnLst>
                                    <p:set>
                                      <p:cBhvr>
                                        <p:cTn id="53" dur="1" fill="hold">
                                          <p:stCondLst>
                                            <p:cond delay="0"/>
                                          </p:stCondLst>
                                        </p:cTn>
                                        <p:tgtEl>
                                          <p:spTgt spid="8">
                                            <p:txEl>
                                              <p:pRg st="0" end="0"/>
                                            </p:txEl>
                                          </p:spTgt>
                                        </p:tgtEl>
                                        <p:attrNameLst>
                                          <p:attrName>style.visibility</p:attrName>
                                        </p:attrNameLst>
                                      </p:cBhvr>
                                      <p:to>
                                        <p:strVal val="visible"/>
                                      </p:to>
                                    </p:set>
                                    <p:anim calcmode="lin" valueType="num">
                                      <p:cBhvr>
                                        <p:cTn id="54" dur="1000" fill="hold"/>
                                        <p:tgtEl>
                                          <p:spTgt spid="8">
                                            <p:txEl>
                                              <p:pRg st="0" end="0"/>
                                            </p:txEl>
                                          </p:spTgt>
                                        </p:tgtEl>
                                        <p:attrNameLst>
                                          <p:attrName>ppt_w</p:attrName>
                                        </p:attrNameLst>
                                      </p:cBhvr>
                                      <p:tavLst>
                                        <p:tav tm="0">
                                          <p:val>
                                            <p:strVal val="#ppt_w*0.70"/>
                                          </p:val>
                                        </p:tav>
                                        <p:tav tm="100000">
                                          <p:val>
                                            <p:strVal val="#ppt_w"/>
                                          </p:val>
                                        </p:tav>
                                      </p:tavLst>
                                    </p:anim>
                                    <p:anim calcmode="lin" valueType="num">
                                      <p:cBhvr>
                                        <p:cTn id="55" dur="1000" fill="hold"/>
                                        <p:tgtEl>
                                          <p:spTgt spid="8">
                                            <p:txEl>
                                              <p:pRg st="0" end="0"/>
                                            </p:txEl>
                                          </p:spTgt>
                                        </p:tgtEl>
                                        <p:attrNameLst>
                                          <p:attrName>ppt_h</p:attrName>
                                        </p:attrNameLst>
                                      </p:cBhvr>
                                      <p:tavLst>
                                        <p:tav tm="0">
                                          <p:val>
                                            <p:strVal val="#ppt_h"/>
                                          </p:val>
                                        </p:tav>
                                        <p:tav tm="100000">
                                          <p:val>
                                            <p:strVal val="#ppt_h"/>
                                          </p:val>
                                        </p:tav>
                                      </p:tavLst>
                                    </p:anim>
                                    <p:animEffect transition="in" filter="fade">
                                      <p:cBhvr>
                                        <p:cTn id="56" dur="1000"/>
                                        <p:tgtEl>
                                          <p:spTgt spid="8">
                                            <p:txEl>
                                              <p:pRg st="0" end="0"/>
                                            </p:txEl>
                                          </p:spTgt>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p:bldP spid="6" grpId="0" animBg="1"/>
      <p:bldP spid="7" grpId="0" build="p" animBg="1"/>
      <p:bldP spid="8" grpId="0" build="p" animBg="1"/>
      <p:bldP spid="11"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txBox="1">
            <a:spLocks noChangeArrowheads="1"/>
          </p:cNvSpPr>
          <p:nvPr/>
        </p:nvSpPr>
        <p:spPr bwMode="white">
          <a:xfrm>
            <a:off x="1524000" y="214313"/>
            <a:ext cx="9144000" cy="857250"/>
          </a:xfrm>
          <a:prstGeom prst="rect">
            <a:avLst/>
          </a:prstGeom>
          <a:solidFill>
            <a:schemeClr val="accent6">
              <a:lumMod val="20000"/>
              <a:lumOff val="80000"/>
            </a:schemeClr>
          </a:solidFill>
          <a:ln w="9525">
            <a:solidFill>
              <a:schemeClr val="tx1"/>
            </a:solidFill>
            <a:miter lim="800000"/>
            <a:headEnd/>
            <a:tailEnd/>
          </a:ln>
        </p:spPr>
        <p:txBody>
          <a:bodyPr anchor="ctr"/>
          <a:lstStyle/>
          <a:p>
            <a:pPr eaLnBrk="1" hangingPunct="1">
              <a:defRPr/>
            </a:pPr>
            <a:r>
              <a:rPr lang="en-US" altLang="en-US" sz="2800" b="1" dirty="0" err="1">
                <a:solidFill>
                  <a:srgbClr val="FF0000"/>
                </a:solidFill>
                <a:latin typeface="Times New Roman" pitchFamily="18" charset="0"/>
                <a:cs typeface="Times New Roman" pitchFamily="18" charset="0"/>
              </a:rPr>
              <a:t>Về</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thời</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kỳ</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quá</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độ</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từ</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chủ</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nghĩa</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tư</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bản</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lên</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chủ</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nghĩa</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xã</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hội</a:t>
            </a:r>
            <a:endParaRPr lang="en-US" altLang="en-US" sz="2800" b="1" dirty="0">
              <a:solidFill>
                <a:srgbClr val="FF0000"/>
              </a:solidFill>
              <a:latin typeface="Times New Roman" pitchFamily="18" charset="0"/>
              <a:cs typeface="Times New Roman" pitchFamily="18" charset="0"/>
            </a:endParaRPr>
          </a:p>
        </p:txBody>
      </p:sp>
      <p:sp>
        <p:nvSpPr>
          <p:cNvPr id="20483" name="Content Placeholder 2"/>
          <p:cNvSpPr txBox="1">
            <a:spLocks/>
          </p:cNvSpPr>
          <p:nvPr/>
        </p:nvSpPr>
        <p:spPr bwMode="white">
          <a:xfrm>
            <a:off x="1666875" y="1214438"/>
            <a:ext cx="8929688" cy="7858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20000"/>
              </a:spcBef>
              <a:buClr>
                <a:schemeClr val="hlink"/>
              </a:buClr>
              <a:buFont typeface="Wingdings" panose="05000000000000000000" pitchFamily="2" charset="2"/>
              <a:buNone/>
            </a:pPr>
            <a:r>
              <a:rPr lang="en-US" altLang="en-US" b="1" dirty="0" err="1" smtClean="0">
                <a:solidFill>
                  <a:srgbClr val="0000FF"/>
                </a:solidFill>
                <a:latin typeface="Times New Roman" panose="02020603050405020304" pitchFamily="18" charset="0"/>
                <a:cs typeface="Times New Roman" panose="02020603050405020304" pitchFamily="18" charset="0"/>
              </a:rPr>
              <a:t>Đặc</a:t>
            </a:r>
            <a:r>
              <a:rPr lang="en-US" altLang="en-US" b="1" dirty="0" smtClean="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điểm</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của</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thời</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kỳ</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quá</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độ</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lên</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chủ</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nghĩa</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xã</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hội</a:t>
            </a:r>
            <a:endParaRPr lang="en-US" altLang="en-US" b="1" dirty="0">
              <a:solidFill>
                <a:srgbClr val="0000FF"/>
              </a:solidFill>
              <a:latin typeface="Times New Roman" panose="02020603050405020304" pitchFamily="18" charset="0"/>
              <a:cs typeface="Times New Roman" panose="02020603050405020304" pitchFamily="18" charset="0"/>
            </a:endParaRPr>
          </a:p>
        </p:txBody>
      </p:sp>
      <p:sp>
        <p:nvSpPr>
          <p:cNvPr id="23557" name="Content Placeholder 2"/>
          <p:cNvSpPr txBox="1">
            <a:spLocks/>
          </p:cNvSpPr>
          <p:nvPr/>
        </p:nvSpPr>
        <p:spPr bwMode="auto">
          <a:xfrm rot="10800000" flipV="1">
            <a:off x="911225" y="2714625"/>
            <a:ext cx="10945813" cy="1651000"/>
          </a:xfrm>
          <a:prstGeom prst="rect">
            <a:avLst/>
          </a:prstGeom>
          <a:solidFill>
            <a:schemeClr val="bg1"/>
          </a:solidFill>
          <a:ln w="9525">
            <a:solidFill>
              <a:schemeClr val="accent1"/>
            </a:solidFill>
            <a:miter lim="800000"/>
            <a:headEnd/>
            <a:tailEnd/>
          </a:ln>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20000"/>
              </a:spcBef>
              <a:buClr>
                <a:schemeClr val="hlink"/>
              </a:buClr>
              <a:buFontTx/>
              <a:buNone/>
            </a:pPr>
            <a:r>
              <a:rPr lang="en-US" altLang="en-US" sz="3200" b="1">
                <a:latin typeface="Times New Roman" panose="02020603050405020304" pitchFamily="18" charset="0"/>
                <a:cs typeface="Times New Roman" panose="02020603050405020304" pitchFamily="18" charset="0"/>
              </a:rPr>
              <a:t>	- </a:t>
            </a:r>
            <a:r>
              <a:rPr lang="en-US" altLang="en-US" sz="2400">
                <a:latin typeface="Times New Roman" panose="02020603050405020304" pitchFamily="18" charset="0"/>
                <a:cs typeface="Times New Roman" panose="02020603050405020304" pitchFamily="18" charset="0"/>
              </a:rPr>
              <a:t>Là thời kỳ cải tạo cách mạng sâu sắc, triệt để xã hội TBCN trên tất cả các lĩnh vực kinh tế, chính trị, văn hóa, xã hội, xây dựng từng bước CSVC – KT và đời sống tinh thần của CNXH</a:t>
            </a:r>
          </a:p>
          <a:p>
            <a:pPr algn="just">
              <a:lnSpc>
                <a:spcPct val="100000"/>
              </a:lnSpc>
              <a:spcBef>
                <a:spcPct val="20000"/>
              </a:spcBef>
              <a:buClr>
                <a:schemeClr val="hlink"/>
              </a:buClr>
              <a:buFontTx/>
              <a:buNone/>
            </a:pPr>
            <a:endParaRPr lang="en-US" altLang="en-US" sz="2400">
              <a:latin typeface="Times New Roman" panose="02020603050405020304" pitchFamily="18" charset="0"/>
              <a:cs typeface="Times New Roman" panose="02020603050405020304" pitchFamily="18" charset="0"/>
            </a:endParaRPr>
          </a:p>
          <a:p>
            <a:pPr algn="just">
              <a:lnSpc>
                <a:spcPct val="100000"/>
              </a:lnSpc>
              <a:spcBef>
                <a:spcPct val="20000"/>
              </a:spcBef>
              <a:buClr>
                <a:schemeClr val="hlink"/>
              </a:buClr>
              <a:buFontTx/>
              <a:buNone/>
            </a:pPr>
            <a:r>
              <a:rPr lang="en-US" altLang="en-US" sz="2400">
                <a:latin typeface="Times New Roman" panose="02020603050405020304" pitchFamily="18" charset="0"/>
                <a:cs typeface="Times New Roman" panose="02020603050405020304" pitchFamily="18" charset="0"/>
              </a:rPr>
              <a:t>	</a:t>
            </a:r>
          </a:p>
        </p:txBody>
      </p:sp>
      <p:sp>
        <p:nvSpPr>
          <p:cNvPr id="5" name="Content Placeholder 2"/>
          <p:cNvSpPr txBox="1">
            <a:spLocks/>
          </p:cNvSpPr>
          <p:nvPr/>
        </p:nvSpPr>
        <p:spPr bwMode="auto">
          <a:xfrm rot="10800000" flipV="1">
            <a:off x="839788" y="4797425"/>
            <a:ext cx="10945812" cy="1649413"/>
          </a:xfrm>
          <a:prstGeom prst="rect">
            <a:avLst/>
          </a:prstGeom>
          <a:solidFill>
            <a:schemeClr val="bg1"/>
          </a:solidFill>
          <a:ln w="9525">
            <a:solidFill>
              <a:schemeClr val="accent1"/>
            </a:solidFill>
            <a:miter lim="800000"/>
            <a:headEnd/>
            <a:tailEnd/>
          </a:ln>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20000"/>
              </a:spcBef>
              <a:buClr>
                <a:schemeClr val="hlink"/>
              </a:buClr>
              <a:buFont typeface="Arial" panose="020B0604020202020204" pitchFamily="34" charset="0"/>
              <a:buNone/>
            </a:pPr>
            <a:r>
              <a:rPr lang="en-US" altLang="en-US" sz="2400">
                <a:latin typeface="Times New Roman" panose="02020603050405020304" pitchFamily="18" charset="0"/>
                <a:cs typeface="Times New Roman" panose="02020603050405020304" pitchFamily="18" charset="0"/>
              </a:rPr>
              <a:t>	-  Bắt đầu khi GCCN và nhân dân lao động giành chính quyền đến khi xây dựng thành công CNXH</a:t>
            </a:r>
          </a:p>
          <a:p>
            <a:pPr algn="just">
              <a:lnSpc>
                <a:spcPct val="100000"/>
              </a:lnSpc>
              <a:spcBef>
                <a:spcPct val="20000"/>
              </a:spcBef>
              <a:buClr>
                <a:schemeClr val="hlink"/>
              </a:buClr>
              <a:buFontTx/>
              <a:buNone/>
            </a:pPr>
            <a:endParaRPr lang="en-US" altLang="en-US" sz="2400">
              <a:latin typeface="Times New Roman" panose="02020603050405020304" pitchFamily="18" charset="0"/>
              <a:cs typeface="Times New Roman" panose="02020603050405020304" pitchFamily="18" charset="0"/>
            </a:endParaRPr>
          </a:p>
          <a:p>
            <a:pPr algn="just">
              <a:lnSpc>
                <a:spcPct val="100000"/>
              </a:lnSpc>
              <a:spcBef>
                <a:spcPct val="20000"/>
              </a:spcBef>
              <a:buClr>
                <a:schemeClr val="hlink"/>
              </a:buClr>
              <a:buFontTx/>
              <a:buNone/>
            </a:pPr>
            <a:r>
              <a:rPr lang="en-US" altLang="en-US" sz="240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8027504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animBg="1"/>
      <p:bldP spid="5"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2"/>
          <p:cNvSpPr>
            <a:spLocks noGrp="1"/>
          </p:cNvSpPr>
          <p:nvPr>
            <p:ph idx="1"/>
          </p:nvPr>
        </p:nvSpPr>
        <p:spPr>
          <a:xfrm>
            <a:off x="1666875" y="2000250"/>
            <a:ext cx="6429375" cy="714375"/>
          </a:xfrm>
        </p:spPr>
        <p:txBody>
          <a:bodyPr/>
          <a:lstStyle/>
          <a:p>
            <a:pPr algn="just" eaLnBrk="1" hangingPunct="1"/>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Về</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kinh</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tế</a:t>
            </a:r>
            <a:r>
              <a:rPr lang="en-US" altLang="en-US" dirty="0" smtClean="0">
                <a:latin typeface="Times New Roman" panose="02020603050405020304" pitchFamily="18" charset="0"/>
                <a:cs typeface="Times New Roman" panose="02020603050405020304" pitchFamily="18" charset="0"/>
              </a:rPr>
              <a:t>:</a:t>
            </a:r>
          </a:p>
        </p:txBody>
      </p:sp>
      <p:sp>
        <p:nvSpPr>
          <p:cNvPr id="7" name="Rectangle 2"/>
          <p:cNvSpPr txBox="1">
            <a:spLocks noChangeArrowheads="1"/>
          </p:cNvSpPr>
          <p:nvPr/>
        </p:nvSpPr>
        <p:spPr bwMode="white">
          <a:xfrm>
            <a:off x="1524000" y="214313"/>
            <a:ext cx="9144000" cy="857250"/>
          </a:xfrm>
          <a:prstGeom prst="rect">
            <a:avLst/>
          </a:prstGeom>
          <a:solidFill>
            <a:schemeClr val="accent6">
              <a:lumMod val="20000"/>
              <a:lumOff val="80000"/>
            </a:schemeClr>
          </a:solidFill>
          <a:ln w="9525">
            <a:solidFill>
              <a:schemeClr val="tx1"/>
            </a:solidFill>
            <a:miter lim="800000"/>
            <a:headEnd/>
            <a:tailEnd/>
          </a:ln>
        </p:spPr>
        <p:txBody>
          <a:bodyPr anchor="ctr"/>
          <a:lstStyle/>
          <a:p>
            <a:pPr eaLnBrk="1" hangingPunct="1">
              <a:defRPr/>
            </a:pPr>
            <a:r>
              <a:rPr lang="en-US" altLang="en-US" sz="2800" b="1" dirty="0" err="1">
                <a:solidFill>
                  <a:srgbClr val="FF0000"/>
                </a:solidFill>
                <a:latin typeface="Times New Roman" pitchFamily="18" charset="0"/>
                <a:cs typeface="Times New Roman" pitchFamily="18" charset="0"/>
              </a:rPr>
              <a:t>Về</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thời</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kỳ</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quá</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độ</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từ</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chủ</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nghĩa</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tư</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bản</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lên</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chủ</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nghĩa</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xã</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hội</a:t>
            </a:r>
            <a:endParaRPr lang="en-US" altLang="en-US" sz="2800" b="1" dirty="0">
              <a:solidFill>
                <a:srgbClr val="FF0000"/>
              </a:solidFill>
              <a:latin typeface="Times New Roman" pitchFamily="18" charset="0"/>
              <a:cs typeface="Times New Roman" pitchFamily="18" charset="0"/>
            </a:endParaRPr>
          </a:p>
        </p:txBody>
      </p:sp>
      <p:sp>
        <p:nvSpPr>
          <p:cNvPr id="21508" name="Content Placeholder 2"/>
          <p:cNvSpPr txBox="1">
            <a:spLocks/>
          </p:cNvSpPr>
          <p:nvPr/>
        </p:nvSpPr>
        <p:spPr bwMode="white">
          <a:xfrm>
            <a:off x="1666875" y="1214438"/>
            <a:ext cx="8929688" cy="7858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20000"/>
              </a:spcBef>
              <a:buClr>
                <a:schemeClr val="hlink"/>
              </a:buClr>
              <a:buFont typeface="Wingdings" panose="05000000000000000000" pitchFamily="2" charset="2"/>
              <a:buNone/>
            </a:pPr>
            <a:r>
              <a:rPr lang="en-US" altLang="en-US" b="1" dirty="0" err="1" smtClean="0">
                <a:solidFill>
                  <a:srgbClr val="0000FF"/>
                </a:solidFill>
                <a:latin typeface="Times New Roman" panose="02020603050405020304" pitchFamily="18" charset="0"/>
                <a:cs typeface="Times New Roman" panose="02020603050405020304" pitchFamily="18" charset="0"/>
              </a:rPr>
              <a:t>Đặc</a:t>
            </a:r>
            <a:r>
              <a:rPr lang="en-US" altLang="en-US" b="1" dirty="0" smtClean="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điểm</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của</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thời</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kỳ</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quá</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độ</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lên</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chủ</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nghĩa</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xã</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hội</a:t>
            </a:r>
            <a:endParaRPr lang="en-US" altLang="en-US" b="1" dirty="0">
              <a:solidFill>
                <a:srgbClr val="0000FF"/>
              </a:solidFill>
              <a:latin typeface="Times New Roman" panose="02020603050405020304" pitchFamily="18" charset="0"/>
              <a:cs typeface="Times New Roman" panose="02020603050405020304" pitchFamily="18" charset="0"/>
            </a:endParaRPr>
          </a:p>
        </p:txBody>
      </p:sp>
      <p:sp>
        <p:nvSpPr>
          <p:cNvPr id="23557" name="Content Placeholder 2"/>
          <p:cNvSpPr txBox="1">
            <a:spLocks/>
          </p:cNvSpPr>
          <p:nvPr/>
        </p:nvSpPr>
        <p:spPr bwMode="auto">
          <a:xfrm rot="10800000" flipV="1">
            <a:off x="766763" y="2714625"/>
            <a:ext cx="10729912" cy="2714625"/>
          </a:xfrm>
          <a:prstGeom prst="rect">
            <a:avLst/>
          </a:prstGeom>
          <a:solidFill>
            <a:schemeClr val="bg1"/>
          </a:solidFill>
          <a:ln w="9525">
            <a:solidFill>
              <a:schemeClr val="accent1"/>
            </a:solidFill>
            <a:miter lim="800000"/>
            <a:headEnd/>
            <a:tailEnd/>
          </a:ln>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20000"/>
              </a:spcBef>
              <a:buClr>
                <a:schemeClr val="hlink"/>
              </a:buClr>
              <a:buFontTx/>
              <a:buNone/>
            </a:pPr>
            <a:r>
              <a:rPr lang="en-US" altLang="en-US" sz="3200" b="1">
                <a:solidFill>
                  <a:srgbClr val="FF0000"/>
                </a:solidFill>
                <a:latin typeface="Times New Roman" panose="02020603050405020304" pitchFamily="18" charset="0"/>
                <a:cs typeface="Times New Roman" panose="02020603050405020304" pitchFamily="18" charset="0"/>
              </a:rPr>
              <a:t>	</a:t>
            </a:r>
            <a:r>
              <a:rPr lang="en-US" altLang="en-US">
                <a:latin typeface="Times New Roman" panose="02020603050405020304" pitchFamily="18" charset="0"/>
                <a:cs typeface="Times New Roman" panose="02020603050405020304" pitchFamily="18" charset="0"/>
              </a:rPr>
              <a:t>Tồn tại nền KT nhiều thành phần, tương ứng với nó là những hình thức phân phối khác nhau. Trong đó, thành phần KT nhà nước và hình thức phân phối theo lao động giữ vai trò chủ đạo.</a:t>
            </a:r>
          </a:p>
          <a:p>
            <a:pPr algn="just">
              <a:lnSpc>
                <a:spcPct val="100000"/>
              </a:lnSpc>
              <a:spcBef>
                <a:spcPct val="20000"/>
              </a:spcBef>
              <a:buClr>
                <a:schemeClr val="hlink"/>
              </a:buClr>
              <a:buFontTx/>
              <a:buNone/>
            </a:pPr>
            <a:r>
              <a:rPr lang="en-US" altLang="en-US">
                <a:latin typeface="Times New Roman" panose="02020603050405020304" pitchFamily="18" charset="0"/>
                <a:cs typeface="Times New Roman" panose="02020603050405020304" pitchFamily="18" charset="0"/>
              </a:rPr>
              <a:t>		( Nga: kinh tế gia trưởng, kt hàng hóa nhỏ, kt tư bản, kt tư bản nhà nước, kt XHCN)</a:t>
            </a:r>
          </a:p>
        </p:txBody>
      </p:sp>
    </p:spTree>
    <p:extLst>
      <p:ext uri="{BB962C8B-B14F-4D97-AF65-F5344CB8AC3E}">
        <p14:creationId xmlns:p14="http://schemas.microsoft.com/office/powerpoint/2010/main" val="10573094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3554">
                                            <p:txEl>
                                              <p:pRg st="0" end="0"/>
                                            </p:txEl>
                                          </p:spTgt>
                                        </p:tgtEl>
                                        <p:attrNameLst>
                                          <p:attrName>style.visibility</p:attrName>
                                        </p:attrNameLst>
                                      </p:cBhvr>
                                      <p:to>
                                        <p:strVal val="visible"/>
                                      </p:to>
                                    </p:set>
                                    <p:anim calcmode="lin" valueType="num">
                                      <p:cBhvr>
                                        <p:cTn id="7" dur="1000" fill="hold"/>
                                        <p:tgtEl>
                                          <p:spTgt spid="23554">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23554">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23554">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3557"/>
                                        </p:tgtEl>
                                        <p:attrNameLst>
                                          <p:attrName>style.visibility</p:attrName>
                                        </p:attrNameLst>
                                      </p:cBhvr>
                                      <p:to>
                                        <p:strVal val="visible"/>
                                      </p:to>
                                    </p:set>
                                    <p:anim calcmode="lin" valueType="num">
                                      <p:cBhvr>
                                        <p:cTn id="14" dur="1000" fill="hold"/>
                                        <p:tgtEl>
                                          <p:spTgt spid="23557"/>
                                        </p:tgtEl>
                                        <p:attrNameLst>
                                          <p:attrName>ppt_w</p:attrName>
                                        </p:attrNameLst>
                                      </p:cBhvr>
                                      <p:tavLst>
                                        <p:tav tm="0">
                                          <p:val>
                                            <p:strVal val="#ppt_w*0.70"/>
                                          </p:val>
                                        </p:tav>
                                        <p:tav tm="100000">
                                          <p:val>
                                            <p:strVal val="#ppt_w"/>
                                          </p:val>
                                        </p:tav>
                                      </p:tavLst>
                                    </p:anim>
                                    <p:anim calcmode="lin" valueType="num">
                                      <p:cBhvr>
                                        <p:cTn id="15" dur="1000" fill="hold"/>
                                        <p:tgtEl>
                                          <p:spTgt spid="23557"/>
                                        </p:tgtEl>
                                        <p:attrNameLst>
                                          <p:attrName>ppt_h</p:attrName>
                                        </p:attrNameLst>
                                      </p:cBhvr>
                                      <p:tavLst>
                                        <p:tav tm="0">
                                          <p:val>
                                            <p:strVal val="#ppt_h"/>
                                          </p:val>
                                        </p:tav>
                                        <p:tav tm="100000">
                                          <p:val>
                                            <p:strVal val="#ppt_h"/>
                                          </p:val>
                                        </p:tav>
                                      </p:tavLst>
                                    </p:anim>
                                    <p:animEffect transition="in" filter="fade">
                                      <p:cBhvr>
                                        <p:cTn id="16" dur="1000"/>
                                        <p:tgtEl>
                                          <p:spTgt spid="235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build="p"/>
      <p:bldP spid="23557" grpId="0" animBg="1"/>
    </p:bldLst>
  </p:timing>
</p:sld>
</file>

<file path=ppt/slides/slide9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Content Placeholder 2"/>
          <p:cNvSpPr>
            <a:spLocks noGrp="1"/>
          </p:cNvSpPr>
          <p:nvPr>
            <p:ph idx="1"/>
          </p:nvPr>
        </p:nvSpPr>
        <p:spPr>
          <a:xfrm>
            <a:off x="1666875" y="2138363"/>
            <a:ext cx="6429375" cy="714375"/>
          </a:xfrm>
        </p:spPr>
        <p:txBody>
          <a:bodyPr/>
          <a:lstStyle/>
          <a:p>
            <a:pPr algn="just" eaLnBrk="1" hangingPunct="1"/>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Về</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chính</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trị</a:t>
            </a:r>
            <a:r>
              <a:rPr lang="en-US" altLang="en-US" dirty="0" smtClean="0">
                <a:latin typeface="Times New Roman" panose="02020603050405020304" pitchFamily="18" charset="0"/>
                <a:cs typeface="Times New Roman" panose="02020603050405020304" pitchFamily="18" charset="0"/>
              </a:rPr>
              <a:t>:</a:t>
            </a:r>
          </a:p>
        </p:txBody>
      </p:sp>
      <p:sp>
        <p:nvSpPr>
          <p:cNvPr id="7" name="Rectangle 2"/>
          <p:cNvSpPr txBox="1">
            <a:spLocks noChangeArrowheads="1"/>
          </p:cNvSpPr>
          <p:nvPr/>
        </p:nvSpPr>
        <p:spPr bwMode="white">
          <a:xfrm>
            <a:off x="1524000" y="214313"/>
            <a:ext cx="9144000" cy="857250"/>
          </a:xfrm>
          <a:prstGeom prst="rect">
            <a:avLst/>
          </a:prstGeom>
          <a:solidFill>
            <a:schemeClr val="accent6">
              <a:lumMod val="20000"/>
              <a:lumOff val="80000"/>
            </a:schemeClr>
          </a:solidFill>
          <a:ln w="9525">
            <a:solidFill>
              <a:schemeClr val="tx1"/>
            </a:solidFill>
            <a:miter lim="800000"/>
            <a:headEnd/>
            <a:tailEnd/>
          </a:ln>
        </p:spPr>
        <p:txBody>
          <a:bodyPr anchor="ctr"/>
          <a:lstStyle/>
          <a:p>
            <a:pPr eaLnBrk="1" hangingPunct="1">
              <a:defRPr/>
            </a:pPr>
            <a:r>
              <a:rPr lang="en-US" altLang="en-US" sz="2800" b="1" dirty="0" err="1">
                <a:solidFill>
                  <a:srgbClr val="FF0000"/>
                </a:solidFill>
                <a:latin typeface="Times New Roman" pitchFamily="18" charset="0"/>
                <a:cs typeface="Times New Roman" pitchFamily="18" charset="0"/>
              </a:rPr>
              <a:t>Về</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thời</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kỳ</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quá</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độ</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từ</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chủ</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nghĩa</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tư</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bản</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lên</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chủ</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nghĩa</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xã</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hội</a:t>
            </a:r>
            <a:endParaRPr lang="en-US" altLang="en-US" sz="2800" b="1" dirty="0">
              <a:solidFill>
                <a:srgbClr val="FF0000"/>
              </a:solidFill>
              <a:latin typeface="Times New Roman" pitchFamily="18" charset="0"/>
              <a:cs typeface="Times New Roman" pitchFamily="18" charset="0"/>
            </a:endParaRPr>
          </a:p>
        </p:txBody>
      </p:sp>
      <p:sp>
        <p:nvSpPr>
          <p:cNvPr id="22532" name="Content Placeholder 2"/>
          <p:cNvSpPr txBox="1">
            <a:spLocks/>
          </p:cNvSpPr>
          <p:nvPr/>
        </p:nvSpPr>
        <p:spPr bwMode="white">
          <a:xfrm>
            <a:off x="1666875" y="1214438"/>
            <a:ext cx="8929688" cy="7858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20000"/>
              </a:spcBef>
              <a:buClr>
                <a:schemeClr val="hlink"/>
              </a:buClr>
              <a:buFont typeface="Wingdings" panose="05000000000000000000" pitchFamily="2" charset="2"/>
              <a:buNone/>
            </a:pPr>
            <a:r>
              <a:rPr lang="en-US" altLang="en-US" b="1" dirty="0" err="1" smtClean="0">
                <a:solidFill>
                  <a:srgbClr val="0000FF"/>
                </a:solidFill>
                <a:latin typeface="Times New Roman" panose="02020603050405020304" pitchFamily="18" charset="0"/>
                <a:cs typeface="Times New Roman" panose="02020603050405020304" pitchFamily="18" charset="0"/>
              </a:rPr>
              <a:t>Đặc</a:t>
            </a:r>
            <a:r>
              <a:rPr lang="en-US" altLang="en-US" b="1" dirty="0" smtClean="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điểm</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của</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thời</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kỳ</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quá</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độ</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lên</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chủ</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nghĩa</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xã</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hội</a:t>
            </a:r>
            <a:endParaRPr lang="en-US" altLang="en-US" b="1" dirty="0">
              <a:solidFill>
                <a:srgbClr val="0000FF"/>
              </a:solidFill>
              <a:latin typeface="Times New Roman" panose="02020603050405020304" pitchFamily="18" charset="0"/>
              <a:cs typeface="Times New Roman" panose="02020603050405020304" pitchFamily="18" charset="0"/>
            </a:endParaRPr>
          </a:p>
        </p:txBody>
      </p:sp>
      <p:sp>
        <p:nvSpPr>
          <p:cNvPr id="24581" name="Content Placeholder 2"/>
          <p:cNvSpPr txBox="1">
            <a:spLocks/>
          </p:cNvSpPr>
          <p:nvPr/>
        </p:nvSpPr>
        <p:spPr bwMode="auto">
          <a:xfrm rot="10800000" flipV="1">
            <a:off x="623888" y="3284538"/>
            <a:ext cx="5832475" cy="2665412"/>
          </a:xfrm>
          <a:prstGeom prst="rect">
            <a:avLst/>
          </a:prstGeom>
          <a:solidFill>
            <a:schemeClr val="bg1"/>
          </a:solidFill>
          <a:ln w="9525">
            <a:solidFill>
              <a:schemeClr val="accent1"/>
            </a:solidFill>
            <a:miter lim="800000"/>
            <a:headEnd/>
            <a:tailEnd/>
          </a:ln>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20000"/>
              </a:spcBef>
              <a:buClr>
                <a:schemeClr val="hlink"/>
              </a:buClr>
              <a:buFontTx/>
              <a:buNone/>
            </a:pPr>
            <a:r>
              <a:rPr lang="en-US" altLang="en-US" sz="2400">
                <a:latin typeface="Times New Roman" panose="02020603050405020304" pitchFamily="18" charset="0"/>
                <a:cs typeface="Times New Roman" panose="02020603050405020304" pitchFamily="18" charset="0"/>
              </a:rPr>
              <a:t>	GCCN nắm và sử dụng quyền lực nhà nước trấn áp GCTS, tiến hành xây dựng xã hội không giai cấp.</a:t>
            </a:r>
            <a:endParaRPr lang="en-US" altLang="en-US">
              <a:latin typeface="Times New Roman" panose="02020603050405020304" pitchFamily="18" charset="0"/>
              <a:cs typeface="Times New Roman" panose="02020603050405020304" pitchFamily="18" charset="0"/>
            </a:endParaRPr>
          </a:p>
        </p:txBody>
      </p:sp>
      <p:pic>
        <p:nvPicPr>
          <p:cNvPr id="22534" name="Picture 11" descr="Cách mạng tháng Mười Nga - cuộc cách mạng rung chuyển thế giới - VnExpr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5950" y="2357438"/>
            <a:ext cx="5033963" cy="424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0938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457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0" presetClass="entr" presetSubtype="0" fill="hold" grpId="0" nodeType="clickEffect">
                                  <p:stCondLst>
                                    <p:cond delay="0"/>
                                  </p:stCondLst>
                                  <p:childTnLst>
                                    <p:set>
                                      <p:cBhvr>
                                        <p:cTn id="10" dur="1" fill="hold">
                                          <p:stCondLst>
                                            <p:cond delay="0"/>
                                          </p:stCondLst>
                                        </p:cTn>
                                        <p:tgtEl>
                                          <p:spTgt spid="24581"/>
                                        </p:tgtEl>
                                        <p:attrNameLst>
                                          <p:attrName>style.visibility</p:attrName>
                                        </p:attrNameLst>
                                      </p:cBhvr>
                                      <p:to>
                                        <p:strVal val="visible"/>
                                      </p:to>
                                    </p:set>
                                    <p:animEffect transition="in" filter="wedge">
                                      <p:cBhvr>
                                        <p:cTn id="11" dur="5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autoUpdateAnimBg="0"/>
      <p:bldP spid="24581" grpId="0" animBg="1" autoUpdateAnimBg="0"/>
    </p:bldLst>
  </p:timing>
</p:sld>
</file>

<file path=ppt/slides/slide10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Content Placeholder 2"/>
          <p:cNvSpPr>
            <a:spLocks noGrp="1"/>
          </p:cNvSpPr>
          <p:nvPr>
            <p:ph idx="1"/>
          </p:nvPr>
        </p:nvSpPr>
        <p:spPr>
          <a:xfrm>
            <a:off x="1666875" y="2000250"/>
            <a:ext cx="6429375" cy="714375"/>
          </a:xfrm>
        </p:spPr>
        <p:txBody>
          <a:bodyPr/>
          <a:lstStyle/>
          <a:p>
            <a:pPr algn="just" eaLnBrk="1" hangingPunct="1"/>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Về</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tư</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tưởng</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văn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hóa</a:t>
            </a:r>
            <a:r>
              <a:rPr lang="en-US" altLang="en-US" dirty="0" smtClean="0">
                <a:latin typeface="Times New Roman" panose="02020603050405020304" pitchFamily="18" charset="0"/>
                <a:cs typeface="Times New Roman" panose="02020603050405020304" pitchFamily="18" charset="0"/>
              </a:rPr>
              <a:t>:</a:t>
            </a:r>
          </a:p>
        </p:txBody>
      </p:sp>
      <p:sp>
        <p:nvSpPr>
          <p:cNvPr id="7" name="Rectangle 2"/>
          <p:cNvSpPr txBox="1">
            <a:spLocks noChangeArrowheads="1"/>
          </p:cNvSpPr>
          <p:nvPr/>
        </p:nvSpPr>
        <p:spPr bwMode="white">
          <a:xfrm>
            <a:off x="1524000" y="214313"/>
            <a:ext cx="9144000" cy="857250"/>
          </a:xfrm>
          <a:prstGeom prst="rect">
            <a:avLst/>
          </a:prstGeom>
          <a:solidFill>
            <a:schemeClr val="accent6">
              <a:lumMod val="20000"/>
              <a:lumOff val="80000"/>
            </a:schemeClr>
          </a:solidFill>
          <a:ln w="9525">
            <a:solidFill>
              <a:schemeClr val="tx1"/>
            </a:solidFill>
            <a:miter lim="800000"/>
            <a:headEnd/>
            <a:tailEnd/>
          </a:ln>
        </p:spPr>
        <p:txBody>
          <a:bodyPr anchor="ctr"/>
          <a:lstStyle/>
          <a:p>
            <a:pPr eaLnBrk="1" hangingPunct="1">
              <a:defRPr/>
            </a:pPr>
            <a:r>
              <a:rPr lang="en-US" altLang="en-US" sz="2800" b="1" dirty="0" err="1">
                <a:solidFill>
                  <a:srgbClr val="FF0000"/>
                </a:solidFill>
                <a:latin typeface="Times New Roman" pitchFamily="18" charset="0"/>
                <a:cs typeface="Times New Roman" pitchFamily="18" charset="0"/>
              </a:rPr>
              <a:t>Về</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thời</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kỳ</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quá</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độ</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từ</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chủ</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nghĩa</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tư</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bản</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lên</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chủ</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nghĩa</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xã</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hội</a:t>
            </a:r>
            <a:endParaRPr lang="en-US" altLang="en-US" sz="2800" b="1" dirty="0">
              <a:solidFill>
                <a:srgbClr val="FF0000"/>
              </a:solidFill>
              <a:latin typeface="Times New Roman" pitchFamily="18" charset="0"/>
              <a:cs typeface="Times New Roman" pitchFamily="18" charset="0"/>
            </a:endParaRPr>
          </a:p>
        </p:txBody>
      </p:sp>
      <p:sp>
        <p:nvSpPr>
          <p:cNvPr id="23556" name="Content Placeholder 2"/>
          <p:cNvSpPr txBox="1">
            <a:spLocks/>
          </p:cNvSpPr>
          <p:nvPr/>
        </p:nvSpPr>
        <p:spPr bwMode="white">
          <a:xfrm>
            <a:off x="1666875" y="1214438"/>
            <a:ext cx="8929688" cy="7858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20000"/>
              </a:spcBef>
              <a:buClr>
                <a:schemeClr val="hlink"/>
              </a:buClr>
              <a:buFont typeface="Wingdings" panose="05000000000000000000" pitchFamily="2" charset="2"/>
              <a:buNone/>
            </a:pPr>
            <a:r>
              <a:rPr lang="en-US" altLang="en-US" b="1" dirty="0" err="1" smtClean="0">
                <a:solidFill>
                  <a:srgbClr val="0000FF"/>
                </a:solidFill>
                <a:latin typeface="Times New Roman" panose="02020603050405020304" pitchFamily="18" charset="0"/>
                <a:cs typeface="Times New Roman" panose="02020603050405020304" pitchFamily="18" charset="0"/>
              </a:rPr>
              <a:t>Đặc</a:t>
            </a:r>
            <a:r>
              <a:rPr lang="en-US" altLang="en-US" b="1" dirty="0" smtClean="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điểm</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của</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thời</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kỳ</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quá</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độ</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lên</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chủ</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nghĩa</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xã</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hội</a:t>
            </a:r>
            <a:endParaRPr lang="en-US" altLang="en-US" b="1" dirty="0">
              <a:solidFill>
                <a:srgbClr val="0000FF"/>
              </a:solidFill>
              <a:latin typeface="Times New Roman" panose="02020603050405020304" pitchFamily="18" charset="0"/>
              <a:cs typeface="Times New Roman" panose="02020603050405020304" pitchFamily="18" charset="0"/>
            </a:endParaRPr>
          </a:p>
        </p:txBody>
      </p:sp>
      <p:sp>
        <p:nvSpPr>
          <p:cNvPr id="25605" name="Content Placeholder 2"/>
          <p:cNvSpPr txBox="1">
            <a:spLocks/>
          </p:cNvSpPr>
          <p:nvPr/>
        </p:nvSpPr>
        <p:spPr bwMode="auto">
          <a:xfrm rot="10800000" flipV="1">
            <a:off x="479425" y="2714625"/>
            <a:ext cx="6696075" cy="3306763"/>
          </a:xfrm>
          <a:prstGeom prst="rect">
            <a:avLst/>
          </a:prstGeom>
          <a:solidFill>
            <a:schemeClr val="bg1"/>
          </a:solidFill>
          <a:ln w="9525">
            <a:solidFill>
              <a:schemeClr val="tx1">
                <a:lumMod val="50000"/>
              </a:schemeClr>
            </a:solidFill>
            <a:miter lim="800000"/>
            <a:headEnd/>
            <a:tailEnd/>
          </a:ln>
        </p:spPr>
        <p:txBody>
          <a:bodyPr/>
          <a:lstStyle/>
          <a:p>
            <a:pPr marL="342900" indent="-342900" algn="just">
              <a:spcBef>
                <a:spcPct val="20000"/>
              </a:spcBef>
              <a:buClr>
                <a:schemeClr val="hlink"/>
              </a:buClr>
              <a:buFont typeface="Arial" pitchFamily="34" charset="0"/>
              <a:buChar char="•"/>
              <a:defRPr/>
            </a:pPr>
            <a:r>
              <a:rPr lang="en-US" sz="2800" dirty="0" err="1">
                <a:latin typeface="Times New Roman" pitchFamily="18" charset="0"/>
                <a:cs typeface="Times New Roman" pitchFamily="18" charset="0"/>
              </a:rPr>
              <a:t>Tồn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nhiều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yếu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tưởng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nhau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tưởng</a:t>
            </a:r>
            <a:r>
              <a:rPr lang="en-US" sz="2800" dirty="0">
                <a:latin typeface="Times New Roman" pitchFamily="18" charset="0"/>
                <a:cs typeface="Times New Roman" pitchFamily="18" charset="0"/>
              </a:rPr>
              <a:t> XHCN, </a:t>
            </a:r>
            <a:r>
              <a:rPr lang="en-US" sz="2800" dirty="0" err="1">
                <a:latin typeface="Times New Roman" pitchFamily="18" charset="0"/>
                <a:cs typeface="Times New Roman" pitchFamily="18" charset="0"/>
              </a:rPr>
              <a:t>tư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tưởng</a:t>
            </a:r>
            <a:r>
              <a:rPr lang="en-US" sz="2800" dirty="0">
                <a:latin typeface="Times New Roman" pitchFamily="18" charset="0"/>
                <a:cs typeface="Times New Roman" pitchFamily="18" charset="0"/>
              </a:rPr>
              <a:t> TS, </a:t>
            </a:r>
            <a:r>
              <a:rPr lang="en-US" sz="2800" dirty="0" err="1">
                <a:latin typeface="Times New Roman" pitchFamily="18" charset="0"/>
                <a:cs typeface="Times New Roman" pitchFamily="18" charset="0"/>
              </a:rPr>
              <a:t>tiểu</a:t>
            </a:r>
            <a:r>
              <a:rPr lang="en-US" sz="2800" dirty="0">
                <a:latin typeface="Times New Roman" pitchFamily="18" charset="0"/>
                <a:cs typeface="Times New Roman" pitchFamily="18" charset="0"/>
              </a:rPr>
              <a:t> TS, </a:t>
            </a:r>
            <a:r>
              <a:rPr lang="en-US" sz="2800" dirty="0" err="1">
                <a:latin typeface="Times New Roman" pitchFamily="18" charset="0"/>
                <a:cs typeface="Times New Roman" pitchFamily="18" charset="0"/>
              </a:rPr>
              <a:t>tâm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tiểu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nông</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pic>
        <p:nvPicPr>
          <p:cNvPr id="23558" name="Picture 7" descr="Văn hoá"/>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9963" y="2565400"/>
            <a:ext cx="4679950" cy="388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57496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60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560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uild="p" autoUpdateAnimBg="0"/>
      <p:bldP spid="25605" grpId="0" animBg="1" autoUpdateAnimBg="0"/>
    </p:bldLst>
  </p:timing>
</p:sld>
</file>

<file path=ppt/slides/slide10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Content Placeholder 2"/>
          <p:cNvSpPr>
            <a:spLocks noGrp="1"/>
          </p:cNvSpPr>
          <p:nvPr>
            <p:ph idx="1"/>
          </p:nvPr>
        </p:nvSpPr>
        <p:spPr>
          <a:xfrm>
            <a:off x="1666875" y="2000250"/>
            <a:ext cx="6429375" cy="714375"/>
          </a:xfrm>
        </p:spPr>
        <p:txBody>
          <a:bodyPr/>
          <a:lstStyle/>
          <a:p>
            <a:pPr algn="just" eaLnBrk="1" hangingPunct="1"/>
            <a:r>
              <a:rPr lang="en-US" altLang="en-US" smtClean="0"/>
              <a:t> Về xã hội:</a:t>
            </a:r>
          </a:p>
        </p:txBody>
      </p:sp>
      <p:sp>
        <p:nvSpPr>
          <p:cNvPr id="7" name="Rectangle 2"/>
          <p:cNvSpPr txBox="1">
            <a:spLocks noChangeArrowheads="1"/>
          </p:cNvSpPr>
          <p:nvPr/>
        </p:nvSpPr>
        <p:spPr bwMode="white">
          <a:xfrm>
            <a:off x="1524000" y="214313"/>
            <a:ext cx="9144000" cy="857250"/>
          </a:xfrm>
          <a:prstGeom prst="rect">
            <a:avLst/>
          </a:prstGeom>
          <a:solidFill>
            <a:schemeClr val="accent6">
              <a:lumMod val="20000"/>
              <a:lumOff val="80000"/>
            </a:schemeClr>
          </a:solidFill>
          <a:ln w="9525">
            <a:solidFill>
              <a:schemeClr val="tx1"/>
            </a:solidFill>
            <a:miter lim="800000"/>
            <a:headEnd/>
            <a:tailEnd/>
          </a:ln>
        </p:spPr>
        <p:txBody>
          <a:bodyPr anchor="ctr"/>
          <a:lstStyle/>
          <a:p>
            <a:pPr eaLnBrk="1" hangingPunct="1">
              <a:defRPr/>
            </a:pPr>
            <a:r>
              <a:rPr lang="en-US" altLang="en-US" sz="2800" b="1" dirty="0" err="1">
                <a:solidFill>
                  <a:srgbClr val="FF0000"/>
                </a:solidFill>
                <a:latin typeface="Times New Roman" pitchFamily="18" charset="0"/>
                <a:cs typeface="Times New Roman" pitchFamily="18" charset="0"/>
              </a:rPr>
              <a:t>Về</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thời</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kỳ</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quá</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độ</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từ</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chủ</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nghĩa</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tư</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bản</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lên</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chủ</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nghĩa</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xã</a:t>
            </a:r>
            <a:r>
              <a:rPr lang="en-US" altLang="en-US" sz="2800" b="1" dirty="0">
                <a:solidFill>
                  <a:srgbClr val="FF0000"/>
                </a:solidFill>
                <a:latin typeface="Times New Roman" pitchFamily="18" charset="0"/>
                <a:cs typeface="Times New Roman" pitchFamily="18" charset="0"/>
              </a:rPr>
              <a:t> </a:t>
            </a:r>
            <a:r>
              <a:rPr lang="en-US" altLang="en-US" sz="2800" b="1" dirty="0" err="1">
                <a:solidFill>
                  <a:srgbClr val="FF0000"/>
                </a:solidFill>
                <a:latin typeface="Times New Roman" pitchFamily="18" charset="0"/>
                <a:cs typeface="Times New Roman" pitchFamily="18" charset="0"/>
              </a:rPr>
              <a:t>hội</a:t>
            </a:r>
            <a:endParaRPr lang="en-US" altLang="en-US" sz="2800" b="1" dirty="0">
              <a:solidFill>
                <a:srgbClr val="FF0000"/>
              </a:solidFill>
              <a:latin typeface="Times New Roman" pitchFamily="18" charset="0"/>
              <a:cs typeface="Times New Roman" pitchFamily="18" charset="0"/>
            </a:endParaRPr>
          </a:p>
        </p:txBody>
      </p:sp>
      <p:sp>
        <p:nvSpPr>
          <p:cNvPr id="24580" name="Content Placeholder 2"/>
          <p:cNvSpPr txBox="1">
            <a:spLocks/>
          </p:cNvSpPr>
          <p:nvPr/>
        </p:nvSpPr>
        <p:spPr bwMode="white">
          <a:xfrm>
            <a:off x="1666875" y="1214438"/>
            <a:ext cx="8929688" cy="7858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20000"/>
              </a:spcBef>
              <a:buClr>
                <a:schemeClr val="hlink"/>
              </a:buClr>
              <a:buFont typeface="Wingdings" panose="05000000000000000000" pitchFamily="2" charset="2"/>
              <a:buNone/>
            </a:pPr>
            <a:r>
              <a:rPr lang="en-US" altLang="en-US" b="1" dirty="0" err="1" smtClean="0">
                <a:solidFill>
                  <a:srgbClr val="0000FF"/>
                </a:solidFill>
                <a:latin typeface="Times New Roman" panose="02020603050405020304" pitchFamily="18" charset="0"/>
                <a:cs typeface="Times New Roman" panose="02020603050405020304" pitchFamily="18" charset="0"/>
              </a:rPr>
              <a:t>Đặc</a:t>
            </a:r>
            <a:r>
              <a:rPr lang="en-US" altLang="en-US" b="1" dirty="0" smtClean="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điểm</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của</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thời</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kỳ</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quá</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độ</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lên</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chủ</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nghĩa</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xã</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hội</a:t>
            </a:r>
            <a:endParaRPr lang="en-US" altLang="en-US" b="1" dirty="0">
              <a:solidFill>
                <a:srgbClr val="0000FF"/>
              </a:solidFill>
              <a:latin typeface="Times New Roman" panose="02020603050405020304" pitchFamily="18" charset="0"/>
              <a:cs typeface="Times New Roman" panose="02020603050405020304" pitchFamily="18" charset="0"/>
            </a:endParaRPr>
          </a:p>
        </p:txBody>
      </p:sp>
      <p:sp>
        <p:nvSpPr>
          <p:cNvPr id="24581" name="Content Placeholder 2"/>
          <p:cNvSpPr txBox="1">
            <a:spLocks/>
          </p:cNvSpPr>
          <p:nvPr/>
        </p:nvSpPr>
        <p:spPr bwMode="auto">
          <a:xfrm rot="10800000" flipV="1">
            <a:off x="623888" y="2714625"/>
            <a:ext cx="6119812" cy="3235325"/>
          </a:xfrm>
          <a:prstGeom prst="rect">
            <a:avLst/>
          </a:prstGeom>
          <a:solidFill>
            <a:schemeClr val="bg1"/>
          </a:solidFill>
          <a:ln w="9525">
            <a:solidFill>
              <a:schemeClr val="accent1"/>
            </a:solidFill>
            <a:miter lim="800000"/>
            <a:headEnd/>
            <a:tailEnd/>
          </a:ln>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20000"/>
              </a:spcBef>
              <a:buClr>
                <a:schemeClr val="hlink"/>
              </a:buClr>
              <a:buFontTx/>
              <a:buNone/>
            </a:pPr>
            <a:r>
              <a:rPr lang="en-US" altLang="en-US" sz="2400">
                <a:latin typeface="Times New Roman" panose="02020603050405020304" pitchFamily="18" charset="0"/>
                <a:cs typeface="Times New Roman" panose="02020603050405020304" pitchFamily="18" charset="0"/>
              </a:rPr>
              <a:t>		</a:t>
            </a:r>
            <a:r>
              <a:rPr lang="en-US" altLang="en-US">
                <a:latin typeface="Times New Roman" panose="02020603050405020304" pitchFamily="18" charset="0"/>
                <a:cs typeface="Times New Roman" panose="02020603050405020304" pitchFamily="18" charset="0"/>
              </a:rPr>
              <a:t>Kết cấu giai cấp đa dạng, phức tạp, nhiều giai cấp, tầng lớp cùng tồn tại với những lợi ích cơ bản vừa thống nhất, vừa có thể đối kháng nhau.</a:t>
            </a:r>
          </a:p>
        </p:txBody>
      </p:sp>
      <p:pic>
        <p:nvPicPr>
          <p:cNvPr id="24582" name="Picture 1"/>
          <p:cNvPicPr>
            <a:picLocks noChangeAspect="1"/>
          </p:cNvPicPr>
          <p:nvPr/>
        </p:nvPicPr>
        <p:blipFill>
          <a:blip r:embed="rId2">
            <a:extLst>
              <a:ext uri="{28A0092B-C50C-407E-A947-70E740481C1C}">
                <a14:useLocalDpi xmlns:a14="http://schemas.microsoft.com/office/drawing/2010/main" val="0"/>
              </a:ext>
            </a:extLst>
          </a:blip>
          <a:srcRect l="14815" t="25000" r="33331" b="5000"/>
          <a:stretch>
            <a:fillRect/>
          </a:stretch>
        </p:blipFill>
        <p:spPr bwMode="auto">
          <a:xfrm>
            <a:off x="6743700" y="2276475"/>
            <a:ext cx="5329238"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47742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457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0" presetClass="entr" presetSubtype="0" fill="hold" grpId="0" nodeType="clickEffect">
                                  <p:stCondLst>
                                    <p:cond delay="0"/>
                                  </p:stCondLst>
                                  <p:childTnLst>
                                    <p:set>
                                      <p:cBhvr>
                                        <p:cTn id="10" dur="1" fill="hold">
                                          <p:stCondLst>
                                            <p:cond delay="0"/>
                                          </p:stCondLst>
                                        </p:cTn>
                                        <p:tgtEl>
                                          <p:spTgt spid="24581"/>
                                        </p:tgtEl>
                                        <p:attrNameLst>
                                          <p:attrName>style.visibility</p:attrName>
                                        </p:attrNameLst>
                                      </p:cBhvr>
                                      <p:to>
                                        <p:strVal val="visible"/>
                                      </p:to>
                                    </p:set>
                                    <p:animEffect transition="in" filter="wedge">
                                      <p:cBhvr>
                                        <p:cTn id="11" dur="5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autoUpdateAnimBg="0"/>
      <p:bldP spid="24581" grpId="0" animBg="1" autoUpdateAnimBg="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white">
          <a:xfrm>
            <a:off x="1666875" y="285750"/>
            <a:ext cx="9358313" cy="730250"/>
          </a:xfrm>
          <a:prstGeom prst="rect">
            <a:avLst/>
          </a:prstGeom>
          <a:noFill/>
          <a:ln w="9525">
            <a:noFill/>
            <a:miter lim="800000"/>
            <a:headEnd/>
            <a:tailEnd/>
          </a:ln>
        </p:spPr>
        <p:txBody>
          <a:bodyPr anchor="ctr"/>
          <a:lstStyle/>
          <a:p>
            <a:pPr eaLnBrk="1" hangingPunct="1">
              <a:defRPr/>
            </a:pPr>
            <a:r>
              <a:rPr lang="en-US" altLang="en-US" sz="2800" b="1" dirty="0" smtClean="0">
                <a:solidFill>
                  <a:srgbClr val="FF0000"/>
                </a:solidFill>
                <a:latin typeface="Times New Roman" pitchFamily="18" charset="0"/>
                <a:ea typeface="+mj-ea"/>
                <a:cs typeface="Times New Roman" pitchFamily="18" charset="0"/>
              </a:rPr>
              <a:t>  </a:t>
            </a:r>
            <a:r>
              <a:rPr lang="en-US" altLang="en-US" sz="2800" b="1" dirty="0" err="1">
                <a:solidFill>
                  <a:srgbClr val="FF0000"/>
                </a:solidFill>
                <a:latin typeface="Times New Roman" pitchFamily="18" charset="0"/>
                <a:ea typeface="+mj-ea"/>
                <a:cs typeface="Times New Roman" pitchFamily="18" charset="0"/>
              </a:rPr>
              <a:t>Quá</a:t>
            </a:r>
            <a:r>
              <a:rPr lang="en-US" altLang="en-US" sz="2800" b="1" dirty="0">
                <a:solidFill>
                  <a:srgbClr val="FF0000"/>
                </a:solidFill>
                <a:latin typeface="Times New Roman" pitchFamily="18" charset="0"/>
                <a:ea typeface="+mj-ea"/>
                <a:cs typeface="Times New Roman" pitchFamily="18" charset="0"/>
              </a:rPr>
              <a:t> </a:t>
            </a:r>
            <a:r>
              <a:rPr lang="en-US" altLang="en-US" sz="2800" b="1" dirty="0" err="1">
                <a:solidFill>
                  <a:srgbClr val="FF0000"/>
                </a:solidFill>
                <a:latin typeface="Times New Roman" pitchFamily="18" charset="0"/>
                <a:ea typeface="+mj-ea"/>
                <a:cs typeface="Times New Roman" pitchFamily="18" charset="0"/>
              </a:rPr>
              <a:t>độ</a:t>
            </a:r>
            <a:r>
              <a:rPr lang="en-US" altLang="en-US" sz="2800" b="1" dirty="0">
                <a:solidFill>
                  <a:srgbClr val="FF0000"/>
                </a:solidFill>
                <a:latin typeface="Times New Roman" pitchFamily="18" charset="0"/>
                <a:ea typeface="+mj-ea"/>
                <a:cs typeface="Times New Roman" pitchFamily="18" charset="0"/>
              </a:rPr>
              <a:t> </a:t>
            </a:r>
            <a:r>
              <a:rPr lang="en-US" altLang="en-US" sz="2800" b="1" dirty="0" err="1">
                <a:solidFill>
                  <a:srgbClr val="FF0000"/>
                </a:solidFill>
                <a:latin typeface="Times New Roman" pitchFamily="18" charset="0"/>
                <a:ea typeface="+mj-ea"/>
                <a:cs typeface="Times New Roman" pitchFamily="18" charset="0"/>
              </a:rPr>
              <a:t>lên</a:t>
            </a:r>
            <a:r>
              <a:rPr lang="en-US" altLang="en-US" sz="2800" b="1" dirty="0">
                <a:solidFill>
                  <a:srgbClr val="FF0000"/>
                </a:solidFill>
                <a:latin typeface="Times New Roman" pitchFamily="18" charset="0"/>
                <a:ea typeface="+mj-ea"/>
                <a:cs typeface="Times New Roman" pitchFamily="18" charset="0"/>
              </a:rPr>
              <a:t> CNXH ở </a:t>
            </a:r>
            <a:r>
              <a:rPr lang="en-US" altLang="en-US" sz="2800" b="1" dirty="0" err="1">
                <a:solidFill>
                  <a:srgbClr val="FF0000"/>
                </a:solidFill>
                <a:latin typeface="Times New Roman" pitchFamily="18" charset="0"/>
                <a:ea typeface="+mj-ea"/>
                <a:cs typeface="Times New Roman" pitchFamily="18" charset="0"/>
              </a:rPr>
              <a:t>Việt</a:t>
            </a:r>
            <a:r>
              <a:rPr lang="en-US" altLang="en-US" sz="2800" b="1" dirty="0">
                <a:solidFill>
                  <a:srgbClr val="FF0000"/>
                </a:solidFill>
                <a:latin typeface="Times New Roman" pitchFamily="18" charset="0"/>
                <a:ea typeface="+mj-ea"/>
                <a:cs typeface="Times New Roman" pitchFamily="18" charset="0"/>
              </a:rPr>
              <a:t> Nam</a:t>
            </a:r>
          </a:p>
        </p:txBody>
      </p:sp>
      <p:sp>
        <p:nvSpPr>
          <p:cNvPr id="6" name="Rectangle 2"/>
          <p:cNvSpPr txBox="1">
            <a:spLocks noChangeArrowheads="1"/>
          </p:cNvSpPr>
          <p:nvPr/>
        </p:nvSpPr>
        <p:spPr bwMode="white">
          <a:xfrm>
            <a:off x="766763" y="1357313"/>
            <a:ext cx="6192837" cy="1927225"/>
          </a:xfrm>
          <a:prstGeom prst="rect">
            <a:avLst/>
          </a:prstGeom>
          <a:solidFill>
            <a:schemeClr val="accent6">
              <a:lumMod val="20000"/>
              <a:lumOff val="80000"/>
            </a:schemeClr>
          </a:solidFill>
          <a:ln w="9525">
            <a:solidFill>
              <a:schemeClr val="tx1"/>
            </a:solidFill>
            <a:miter lim="800000"/>
            <a:headEnd/>
            <a:tailEnd/>
          </a:ln>
        </p:spPr>
        <p:txBody>
          <a:bodyPr anchor="ctr"/>
          <a:lstStyle/>
          <a:p>
            <a:pPr algn="ctr" eaLnBrk="1" hangingPunct="1">
              <a:defRPr/>
            </a:pPr>
            <a:r>
              <a:rPr lang="en-US" altLang="en-US" sz="2800" b="1" dirty="0" smtClean="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Đặc</a:t>
            </a:r>
            <a:r>
              <a:rPr lang="en-US" altLang="en-US" sz="2800" b="1" dirty="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điểm</a:t>
            </a:r>
            <a:r>
              <a:rPr lang="en-US" altLang="en-US" sz="2800" b="1" dirty="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quá</a:t>
            </a:r>
            <a:r>
              <a:rPr lang="en-US" altLang="en-US" sz="2800" b="1" dirty="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độ</a:t>
            </a:r>
            <a:r>
              <a:rPr lang="en-US" altLang="en-US" sz="2800" b="1" dirty="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lên</a:t>
            </a:r>
            <a:r>
              <a:rPr lang="en-US" altLang="en-US" sz="2800" b="1" dirty="0">
                <a:solidFill>
                  <a:srgbClr val="002060"/>
                </a:solidFill>
                <a:latin typeface="Times New Roman" pitchFamily="18" charset="0"/>
                <a:ea typeface="+mj-ea"/>
                <a:cs typeface="Times New Roman" pitchFamily="18" charset="0"/>
              </a:rPr>
              <a:t> CNXH ở VN </a:t>
            </a:r>
            <a:r>
              <a:rPr lang="en-US" altLang="en-US" sz="2800" b="1" dirty="0" err="1">
                <a:solidFill>
                  <a:srgbClr val="002060"/>
                </a:solidFill>
                <a:latin typeface="Times New Roman" pitchFamily="18" charset="0"/>
                <a:ea typeface="+mj-ea"/>
                <a:cs typeface="Times New Roman" pitchFamily="18" charset="0"/>
              </a:rPr>
              <a:t>là</a:t>
            </a:r>
            <a:r>
              <a:rPr lang="en-US" altLang="en-US" sz="2800" b="1" dirty="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bỏ</a:t>
            </a:r>
            <a:r>
              <a:rPr lang="en-US" altLang="en-US" sz="2800" b="1" dirty="0">
                <a:solidFill>
                  <a:srgbClr val="002060"/>
                </a:solidFill>
                <a:latin typeface="Times New Roman" pitchFamily="18" charset="0"/>
                <a:ea typeface="+mj-ea"/>
                <a:cs typeface="Times New Roman" pitchFamily="18" charset="0"/>
              </a:rPr>
              <a:t> qua </a:t>
            </a:r>
            <a:r>
              <a:rPr lang="en-US" altLang="en-US" sz="2800" b="1" dirty="0" err="1">
                <a:solidFill>
                  <a:srgbClr val="002060"/>
                </a:solidFill>
                <a:latin typeface="Times New Roman" pitchFamily="18" charset="0"/>
                <a:ea typeface="+mj-ea"/>
                <a:cs typeface="Times New Roman" pitchFamily="18" charset="0"/>
              </a:rPr>
              <a:t>chế</a:t>
            </a:r>
            <a:r>
              <a:rPr lang="en-US" altLang="en-US" sz="2800" b="1" dirty="0">
                <a:solidFill>
                  <a:srgbClr val="002060"/>
                </a:solidFill>
                <a:latin typeface="Times New Roman" pitchFamily="18" charset="0"/>
                <a:ea typeface="+mj-ea"/>
                <a:cs typeface="Times New Roman" pitchFamily="18" charset="0"/>
              </a:rPr>
              <a:t> </a:t>
            </a:r>
            <a:r>
              <a:rPr lang="en-US" altLang="en-US" sz="2800" b="1" dirty="0" err="1">
                <a:solidFill>
                  <a:srgbClr val="002060"/>
                </a:solidFill>
                <a:latin typeface="Times New Roman" pitchFamily="18" charset="0"/>
                <a:ea typeface="+mj-ea"/>
                <a:cs typeface="Times New Roman" pitchFamily="18" charset="0"/>
              </a:rPr>
              <a:t>độ</a:t>
            </a:r>
            <a:r>
              <a:rPr lang="en-US" altLang="en-US" sz="2800" b="1" dirty="0">
                <a:solidFill>
                  <a:srgbClr val="002060"/>
                </a:solidFill>
                <a:latin typeface="Times New Roman" pitchFamily="18" charset="0"/>
                <a:ea typeface="+mj-ea"/>
                <a:cs typeface="Times New Roman" pitchFamily="18" charset="0"/>
              </a:rPr>
              <a:t> TBCN</a:t>
            </a:r>
          </a:p>
        </p:txBody>
      </p:sp>
      <p:pic>
        <p:nvPicPr>
          <p:cNvPr id="25604" name="Picture 6" descr="Bản đồ Việt Nam mới nhất - bản đồ các tỉnh thành phố việt nam | Bản đồ, Du  lịch,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96225" y="285750"/>
            <a:ext cx="3779838" cy="616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5400877"/>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Content Placeholder 6"/>
          <p:cNvSpPr txBox="1">
            <a:spLocks/>
          </p:cNvSpPr>
          <p:nvPr/>
        </p:nvSpPr>
        <p:spPr bwMode="auto">
          <a:xfrm>
            <a:off x="623888" y="2071688"/>
            <a:ext cx="11160125" cy="3878262"/>
          </a:xfrm>
          <a:prstGeom prst="rect">
            <a:avLst/>
          </a:prstGeom>
          <a:solidFill>
            <a:schemeClr val="bg1"/>
          </a:solidFill>
          <a:ln w="9525">
            <a:solidFill>
              <a:schemeClr val="tx1"/>
            </a:solidFill>
            <a:miter lim="800000"/>
            <a:headEnd/>
            <a:tailEnd/>
          </a:ln>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20000"/>
              </a:spcBef>
              <a:buClr>
                <a:schemeClr val="hlink"/>
              </a:buClr>
            </a:pPr>
            <a:r>
              <a:rPr lang="en-US" altLang="en-US" sz="2400" dirty="0" err="1">
                <a:latin typeface="Times New Roman" panose="02020603050405020304" pitchFamily="18" charset="0"/>
                <a:cs typeface="Times New Roman" panose="02020603050405020304" pitchFamily="18" charset="0"/>
              </a:rPr>
              <a:t>Từ</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một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xã</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hội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vốn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thuộc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địa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nửa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phong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kiến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lực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lượng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sản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xuất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rất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thấp</a:t>
            </a:r>
            <a:r>
              <a:rPr lang="en-US" altLang="en-US" sz="2400" dirty="0">
                <a:latin typeface="Times New Roman" panose="02020603050405020304" pitchFamily="18" charset="0"/>
                <a:cs typeface="Times New Roman" panose="02020603050405020304" pitchFamily="18" charset="0"/>
              </a:rPr>
              <a:t>.</a:t>
            </a:r>
          </a:p>
          <a:p>
            <a:pPr>
              <a:lnSpc>
                <a:spcPct val="100000"/>
              </a:lnSpc>
              <a:spcBef>
                <a:spcPct val="20000"/>
              </a:spcBef>
              <a:buClr>
                <a:schemeClr val="hlink"/>
              </a:buClr>
            </a:pPr>
            <a:r>
              <a:rPr lang="en-US" altLang="en-US" sz="2400" dirty="0" err="1">
                <a:latin typeface="Times New Roman" panose="02020603050405020304" pitchFamily="18" charset="0"/>
                <a:cs typeface="Times New Roman" panose="02020603050405020304" pitchFamily="18" charset="0"/>
              </a:rPr>
              <a:t>Đất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nước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vừa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trải</a:t>
            </a:r>
            <a:r>
              <a:rPr lang="en-US" altLang="en-US" sz="2400" dirty="0">
                <a:latin typeface="Times New Roman" panose="02020603050405020304" pitchFamily="18" charset="0"/>
                <a:cs typeface="Times New Roman" panose="02020603050405020304" pitchFamily="18" charset="0"/>
              </a:rPr>
              <a:t> qua </a:t>
            </a:r>
            <a:r>
              <a:rPr lang="en-US" altLang="en-US" sz="2400" dirty="0" err="1">
                <a:latin typeface="Times New Roman" panose="02020603050405020304" pitchFamily="18" charset="0"/>
                <a:cs typeface="Times New Roman" panose="02020603050405020304" pitchFamily="18" charset="0"/>
              </a:rPr>
              <a:t>những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năm</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tháng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chiến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tranh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ác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liệt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để</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lại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hậu</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quả</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nặng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nề</a:t>
            </a:r>
            <a:r>
              <a:rPr lang="en-US" altLang="en-US" sz="2400" dirty="0">
                <a:latin typeface="Times New Roman" panose="02020603050405020304" pitchFamily="18" charset="0"/>
                <a:cs typeface="Times New Roman" panose="02020603050405020304" pitchFamily="18" charset="0"/>
              </a:rPr>
              <a:t>.</a:t>
            </a:r>
          </a:p>
          <a:p>
            <a:pPr>
              <a:lnSpc>
                <a:spcPct val="100000"/>
              </a:lnSpc>
              <a:spcBef>
                <a:spcPct val="20000"/>
              </a:spcBef>
              <a:buClr>
                <a:schemeClr val="hlink"/>
              </a:buClr>
            </a:pPr>
            <a:r>
              <a:rPr lang="en-US" altLang="en-US" sz="2400" dirty="0" err="1">
                <a:latin typeface="Times New Roman" panose="02020603050405020304" pitchFamily="18" charset="0"/>
                <a:cs typeface="Times New Roman" panose="02020603050405020304" pitchFamily="18" charset="0"/>
              </a:rPr>
              <a:t>Các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thế</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lực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thù</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địch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thường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xuyên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tìm</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cách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chống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phá</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công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cuộc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xây</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dựng</a:t>
            </a:r>
            <a:r>
              <a:rPr lang="en-US" altLang="en-US" sz="2400" dirty="0">
                <a:latin typeface="Times New Roman" panose="02020603050405020304" pitchFamily="18" charset="0"/>
                <a:cs typeface="Times New Roman" panose="02020603050405020304" pitchFamily="18" charset="0"/>
              </a:rPr>
              <a:t> CNXH </a:t>
            </a:r>
            <a:r>
              <a:rPr lang="en-US" altLang="en-US" sz="2400" dirty="0" err="1">
                <a:latin typeface="Times New Roman" panose="02020603050405020304" pitchFamily="18" charset="0"/>
                <a:cs typeface="Times New Roman" panose="02020603050405020304" pitchFamily="18" charset="0"/>
              </a:rPr>
              <a:t>và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nền</a:t>
            </a:r>
            <a:r>
              <a:rPr lang="en-US" altLang="en-US" sz="2400" dirty="0">
                <a:latin typeface="Times New Roman" panose="02020603050405020304" pitchFamily="18" charset="0"/>
                <a:cs typeface="Times New Roman" panose="02020603050405020304" pitchFamily="18" charset="0"/>
              </a:rPr>
              <a:t> ĐLDT ta.</a:t>
            </a:r>
          </a:p>
          <a:p>
            <a:pPr>
              <a:lnSpc>
                <a:spcPct val="100000"/>
              </a:lnSpc>
              <a:spcBef>
                <a:spcPct val="20000"/>
              </a:spcBef>
              <a:buClr>
                <a:schemeClr val="hlink"/>
              </a:buClr>
            </a:pPr>
            <a:r>
              <a:rPr lang="en-US" altLang="en-US" sz="2400" dirty="0" err="1">
                <a:latin typeface="Times New Roman" panose="02020603050405020304" pitchFamily="18" charset="0"/>
                <a:cs typeface="Times New Roman" panose="02020603050405020304" pitchFamily="18" charset="0"/>
              </a:rPr>
              <a:t>Cuộc</a:t>
            </a:r>
            <a:r>
              <a:rPr lang="en-US" altLang="en-US" sz="2400" dirty="0">
                <a:latin typeface="Times New Roman" panose="02020603050405020304" pitchFamily="18" charset="0"/>
                <a:cs typeface="Times New Roman" panose="02020603050405020304" pitchFamily="18" charset="0"/>
              </a:rPr>
              <a:t> CM KHCN </a:t>
            </a:r>
            <a:r>
              <a:rPr lang="en-US" altLang="en-US" sz="2400" dirty="0" err="1">
                <a:latin typeface="Times New Roman" panose="02020603050405020304" pitchFamily="18" charset="0"/>
                <a:cs typeface="Times New Roman" panose="02020603050405020304" pitchFamily="18" charset="0"/>
              </a:rPr>
              <a:t>hiện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đại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cùng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với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xu</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thế</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quốc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tế</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hóa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đang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tạo</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ra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thời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cơ</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phát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triển</a:t>
            </a:r>
            <a:r>
              <a:rPr lang="en-US" altLang="en-US" sz="2400" dirty="0">
                <a:latin typeface="Times New Roman" panose="02020603050405020304" pitchFamily="18" charset="0"/>
                <a:cs typeface="Times New Roman" panose="02020603050405020304" pitchFamily="18" charset="0"/>
              </a:rPr>
              <a:t>.</a:t>
            </a:r>
          </a:p>
          <a:p>
            <a:pPr>
              <a:lnSpc>
                <a:spcPct val="100000"/>
              </a:lnSpc>
              <a:spcBef>
                <a:spcPct val="20000"/>
              </a:spcBef>
              <a:buClr>
                <a:schemeClr val="hlink"/>
              </a:buClr>
              <a:buFont typeface="Wingdings" panose="05000000000000000000" pitchFamily="2" charset="2"/>
              <a:buNone/>
            </a:pPr>
            <a:r>
              <a:rPr lang="en-US" altLang="en-US" b="1" dirty="0" smtClean="0">
                <a:solidFill>
                  <a:srgbClr val="0000FF"/>
                </a:solidFill>
                <a:latin typeface="Times New Roman" panose="02020603050405020304" pitchFamily="18" charset="0"/>
                <a:cs typeface="Times New Roman" panose="02020603050405020304" pitchFamily="18" charset="0"/>
              </a:rPr>
              <a:t>=&gt; </a:t>
            </a:r>
            <a:r>
              <a:rPr lang="en-US" altLang="en-US" b="1" dirty="0" err="1">
                <a:solidFill>
                  <a:srgbClr val="0000FF"/>
                </a:solidFill>
                <a:latin typeface="Times New Roman" panose="02020603050405020304" pitchFamily="18" charset="0"/>
                <a:cs typeface="Times New Roman" panose="02020603050405020304" pitchFamily="18" charset="0"/>
              </a:rPr>
              <a:t>Quá</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độ</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lên</a:t>
            </a:r>
            <a:r>
              <a:rPr lang="en-US" altLang="en-US" b="1" dirty="0">
                <a:solidFill>
                  <a:srgbClr val="0000FF"/>
                </a:solidFill>
                <a:latin typeface="Times New Roman" panose="02020603050405020304" pitchFamily="18" charset="0"/>
                <a:cs typeface="Times New Roman" panose="02020603050405020304" pitchFamily="18" charset="0"/>
              </a:rPr>
              <a:t> CNXH </a:t>
            </a:r>
            <a:r>
              <a:rPr lang="en-US" altLang="en-US" b="1" dirty="0" err="1">
                <a:solidFill>
                  <a:srgbClr val="0000FF"/>
                </a:solidFill>
                <a:latin typeface="Times New Roman" panose="02020603050405020304" pitchFamily="18" charset="0"/>
                <a:cs typeface="Times New Roman" panose="02020603050405020304" pitchFamily="18" charset="0"/>
              </a:rPr>
              <a:t>bỏ</a:t>
            </a:r>
            <a:r>
              <a:rPr lang="en-US" altLang="en-US" b="1" dirty="0">
                <a:solidFill>
                  <a:srgbClr val="0000FF"/>
                </a:solidFill>
                <a:latin typeface="Times New Roman" panose="02020603050405020304" pitchFamily="18" charset="0"/>
                <a:cs typeface="Times New Roman" panose="02020603050405020304" pitchFamily="18" charset="0"/>
              </a:rPr>
              <a:t> qua </a:t>
            </a:r>
            <a:r>
              <a:rPr lang="en-US" altLang="en-US" b="1" dirty="0" err="1">
                <a:solidFill>
                  <a:srgbClr val="0000FF"/>
                </a:solidFill>
                <a:latin typeface="Times New Roman" panose="02020603050405020304" pitchFamily="18" charset="0"/>
                <a:cs typeface="Times New Roman" panose="02020603050405020304" pitchFamily="18" charset="0"/>
              </a:rPr>
              <a:t>chế</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độ</a:t>
            </a:r>
            <a:r>
              <a:rPr lang="en-US" altLang="en-US" b="1" dirty="0">
                <a:solidFill>
                  <a:srgbClr val="0000FF"/>
                </a:solidFill>
                <a:latin typeface="Times New Roman" panose="02020603050405020304" pitchFamily="18" charset="0"/>
                <a:cs typeface="Times New Roman" panose="02020603050405020304" pitchFamily="18" charset="0"/>
              </a:rPr>
              <a:t> TBCN </a:t>
            </a:r>
            <a:r>
              <a:rPr lang="en-US" altLang="en-US" b="1" dirty="0" err="1">
                <a:solidFill>
                  <a:srgbClr val="0000FF"/>
                </a:solidFill>
                <a:latin typeface="Times New Roman" panose="02020603050405020304" pitchFamily="18" charset="0"/>
                <a:cs typeface="Times New Roman" panose="02020603050405020304" pitchFamily="18" charset="0"/>
              </a:rPr>
              <a:t>là</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sự</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lựa</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chọn</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duy</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nhất</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đúng</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khoa</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học</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phản</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ánh</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đúng</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quy</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luật</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phát</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triển</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khách</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quan</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của</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cách</a:t>
            </a:r>
            <a:r>
              <a:rPr lang="en-US" altLang="en-US" b="1" dirty="0">
                <a:solidFill>
                  <a:srgbClr val="0000FF"/>
                </a:solidFill>
                <a:latin typeface="Times New Roman" panose="02020603050405020304" pitchFamily="18" charset="0"/>
                <a:cs typeface="Times New Roman" panose="02020603050405020304" pitchFamily="18" charset="0"/>
              </a:rPr>
              <a:t> </a:t>
            </a:r>
            <a:r>
              <a:rPr lang="en-US" altLang="en-US" b="1" dirty="0" err="1">
                <a:solidFill>
                  <a:srgbClr val="0000FF"/>
                </a:solidFill>
                <a:latin typeface="Times New Roman" panose="02020603050405020304" pitchFamily="18" charset="0"/>
                <a:cs typeface="Times New Roman" panose="02020603050405020304" pitchFamily="18" charset="0"/>
              </a:rPr>
              <a:t>mạng</a:t>
            </a:r>
            <a:r>
              <a:rPr lang="en-US" altLang="en-US" b="1" dirty="0">
                <a:solidFill>
                  <a:srgbClr val="0000FF"/>
                </a:solidFill>
                <a:latin typeface="Times New Roman" panose="02020603050405020304" pitchFamily="18" charset="0"/>
                <a:cs typeface="Times New Roman" panose="02020603050405020304" pitchFamily="18" charset="0"/>
              </a:rPr>
              <a:t> VN </a:t>
            </a:r>
            <a:r>
              <a:rPr lang="en-US" altLang="en-US" b="1" dirty="0" err="1">
                <a:solidFill>
                  <a:srgbClr val="0000FF"/>
                </a:solidFill>
                <a:latin typeface="Times New Roman" panose="02020603050405020304" pitchFamily="18" charset="0"/>
                <a:cs typeface="Times New Roman" panose="02020603050405020304" pitchFamily="18" charset="0"/>
              </a:rPr>
              <a:t>hiện</a:t>
            </a:r>
            <a:r>
              <a:rPr lang="en-US" altLang="en-US" b="1" dirty="0">
                <a:solidFill>
                  <a:srgbClr val="0000FF"/>
                </a:solidFill>
                <a:latin typeface="Times New Roman" panose="02020603050405020304" pitchFamily="18" charset="0"/>
                <a:cs typeface="Times New Roman" panose="02020603050405020304" pitchFamily="18" charset="0"/>
              </a:rPr>
              <a:t> nay.</a:t>
            </a:r>
          </a:p>
        </p:txBody>
      </p:sp>
      <p:sp>
        <p:nvSpPr>
          <p:cNvPr id="9" name="Content Placeholder 6"/>
          <p:cNvSpPr txBox="1">
            <a:spLocks/>
          </p:cNvSpPr>
          <p:nvPr/>
        </p:nvSpPr>
        <p:spPr bwMode="auto">
          <a:xfrm>
            <a:off x="1524000" y="412750"/>
            <a:ext cx="9144000" cy="928688"/>
          </a:xfrm>
          <a:prstGeom prst="rect">
            <a:avLst/>
          </a:prstGeom>
          <a:solidFill>
            <a:schemeClr val="accent6">
              <a:lumMod val="20000"/>
              <a:lumOff val="80000"/>
            </a:schemeClr>
          </a:solidFill>
          <a:ln w="9525">
            <a:solidFill>
              <a:schemeClr val="tx1"/>
            </a:solidFill>
            <a:miter lim="800000"/>
            <a:headEnd/>
            <a:tailEnd/>
          </a:ln>
        </p:spPr>
        <p:txBody>
          <a:bodyPr/>
          <a:lstStyle/>
          <a:p>
            <a:pPr algn="ctr" eaLnBrk="1" hangingPunct="1">
              <a:defRPr/>
            </a:pPr>
            <a:r>
              <a:rPr lang="en-US" altLang="en-US" sz="2800" b="1" dirty="0" err="1" smtClean="0">
                <a:solidFill>
                  <a:srgbClr val="002060"/>
                </a:solidFill>
                <a:latin typeface="Times New Roman" pitchFamily="18" charset="0"/>
                <a:cs typeface="Times New Roman" pitchFamily="18" charset="0"/>
              </a:rPr>
              <a:t>Đặc</a:t>
            </a:r>
            <a:r>
              <a:rPr lang="en-US" altLang="en-US" sz="2800" b="1" dirty="0" smtClean="0">
                <a:solidFill>
                  <a:srgbClr val="002060"/>
                </a:solidFill>
                <a:latin typeface="Times New Roman" pitchFamily="18" charset="0"/>
                <a:cs typeface="Times New Roman" pitchFamily="18" charset="0"/>
              </a:rPr>
              <a:t> </a:t>
            </a:r>
            <a:r>
              <a:rPr lang="en-US" altLang="en-US" sz="2800" b="1" dirty="0" err="1">
                <a:solidFill>
                  <a:srgbClr val="002060"/>
                </a:solidFill>
                <a:latin typeface="Times New Roman" pitchFamily="18" charset="0"/>
                <a:cs typeface="Times New Roman" pitchFamily="18" charset="0"/>
              </a:rPr>
              <a:t>điểm</a:t>
            </a:r>
            <a:r>
              <a:rPr lang="en-US" altLang="en-US" sz="2800" b="1" dirty="0">
                <a:solidFill>
                  <a:srgbClr val="002060"/>
                </a:solidFill>
                <a:latin typeface="Times New Roman" pitchFamily="18" charset="0"/>
                <a:cs typeface="Times New Roman" pitchFamily="18" charset="0"/>
              </a:rPr>
              <a:t> </a:t>
            </a:r>
            <a:r>
              <a:rPr lang="en-US" altLang="en-US" sz="2800" b="1" dirty="0" err="1">
                <a:solidFill>
                  <a:srgbClr val="002060"/>
                </a:solidFill>
                <a:latin typeface="Times New Roman" pitchFamily="18" charset="0"/>
                <a:cs typeface="Times New Roman" pitchFamily="18" charset="0"/>
              </a:rPr>
              <a:t>quá</a:t>
            </a:r>
            <a:r>
              <a:rPr lang="en-US" altLang="en-US" sz="2800" b="1" dirty="0">
                <a:solidFill>
                  <a:srgbClr val="002060"/>
                </a:solidFill>
                <a:latin typeface="Times New Roman" pitchFamily="18" charset="0"/>
                <a:cs typeface="Times New Roman" pitchFamily="18" charset="0"/>
              </a:rPr>
              <a:t> </a:t>
            </a:r>
            <a:r>
              <a:rPr lang="en-US" altLang="en-US" sz="2800" b="1" dirty="0" err="1">
                <a:solidFill>
                  <a:srgbClr val="002060"/>
                </a:solidFill>
                <a:latin typeface="Times New Roman" pitchFamily="18" charset="0"/>
                <a:cs typeface="Times New Roman" pitchFamily="18" charset="0"/>
              </a:rPr>
              <a:t>độ</a:t>
            </a:r>
            <a:r>
              <a:rPr lang="en-US" altLang="en-US" sz="2800" b="1" dirty="0">
                <a:solidFill>
                  <a:srgbClr val="002060"/>
                </a:solidFill>
                <a:latin typeface="Times New Roman" pitchFamily="18" charset="0"/>
                <a:cs typeface="Times New Roman" pitchFamily="18" charset="0"/>
              </a:rPr>
              <a:t> </a:t>
            </a:r>
            <a:r>
              <a:rPr lang="en-US" altLang="en-US" sz="2800" b="1" dirty="0" err="1">
                <a:solidFill>
                  <a:srgbClr val="002060"/>
                </a:solidFill>
                <a:latin typeface="Times New Roman" pitchFamily="18" charset="0"/>
                <a:cs typeface="Times New Roman" pitchFamily="18" charset="0"/>
              </a:rPr>
              <a:t>lên</a:t>
            </a:r>
            <a:r>
              <a:rPr lang="en-US" altLang="en-US" sz="2800" b="1" dirty="0">
                <a:solidFill>
                  <a:srgbClr val="002060"/>
                </a:solidFill>
                <a:latin typeface="Times New Roman" pitchFamily="18" charset="0"/>
                <a:cs typeface="Times New Roman" pitchFamily="18" charset="0"/>
              </a:rPr>
              <a:t> CNXH ở VN </a:t>
            </a:r>
            <a:r>
              <a:rPr lang="en-US" altLang="en-US" sz="2800" b="1" dirty="0" err="1">
                <a:solidFill>
                  <a:srgbClr val="002060"/>
                </a:solidFill>
                <a:latin typeface="Times New Roman" pitchFamily="18" charset="0"/>
                <a:cs typeface="Times New Roman" pitchFamily="18" charset="0"/>
              </a:rPr>
              <a:t>là</a:t>
            </a:r>
            <a:r>
              <a:rPr lang="en-US" altLang="en-US" sz="2800" b="1" dirty="0">
                <a:solidFill>
                  <a:srgbClr val="002060"/>
                </a:solidFill>
                <a:latin typeface="Times New Roman" pitchFamily="18" charset="0"/>
                <a:cs typeface="Times New Roman" pitchFamily="18" charset="0"/>
              </a:rPr>
              <a:t> </a:t>
            </a:r>
            <a:r>
              <a:rPr lang="en-US" altLang="en-US" sz="2800" b="1" dirty="0" err="1">
                <a:solidFill>
                  <a:srgbClr val="002060"/>
                </a:solidFill>
                <a:latin typeface="Times New Roman" pitchFamily="18" charset="0"/>
                <a:cs typeface="Times New Roman" pitchFamily="18" charset="0"/>
              </a:rPr>
              <a:t>bỏ</a:t>
            </a:r>
            <a:r>
              <a:rPr lang="en-US" altLang="en-US" sz="2800" b="1" dirty="0">
                <a:solidFill>
                  <a:srgbClr val="002060"/>
                </a:solidFill>
                <a:latin typeface="Times New Roman" pitchFamily="18" charset="0"/>
                <a:cs typeface="Times New Roman" pitchFamily="18" charset="0"/>
              </a:rPr>
              <a:t> qua </a:t>
            </a:r>
            <a:r>
              <a:rPr lang="en-US" altLang="en-US" sz="2800" b="1" dirty="0" err="1">
                <a:solidFill>
                  <a:srgbClr val="002060"/>
                </a:solidFill>
                <a:latin typeface="Times New Roman" pitchFamily="18" charset="0"/>
                <a:cs typeface="Times New Roman" pitchFamily="18" charset="0"/>
              </a:rPr>
              <a:t>chế</a:t>
            </a:r>
            <a:r>
              <a:rPr lang="en-US" altLang="en-US" sz="2800" b="1" dirty="0">
                <a:solidFill>
                  <a:srgbClr val="002060"/>
                </a:solidFill>
                <a:latin typeface="Times New Roman" pitchFamily="18" charset="0"/>
                <a:cs typeface="Times New Roman" pitchFamily="18" charset="0"/>
              </a:rPr>
              <a:t> </a:t>
            </a:r>
            <a:r>
              <a:rPr lang="en-US" altLang="en-US" sz="2800" b="1" dirty="0" err="1">
                <a:solidFill>
                  <a:srgbClr val="002060"/>
                </a:solidFill>
                <a:latin typeface="Times New Roman" pitchFamily="18" charset="0"/>
                <a:cs typeface="Times New Roman" pitchFamily="18" charset="0"/>
              </a:rPr>
              <a:t>độ</a:t>
            </a:r>
            <a:r>
              <a:rPr lang="en-US" altLang="en-US" sz="2800" b="1" dirty="0">
                <a:solidFill>
                  <a:srgbClr val="002060"/>
                </a:solidFill>
                <a:latin typeface="Times New Roman" pitchFamily="18" charset="0"/>
                <a:cs typeface="Times New Roman" pitchFamily="18" charset="0"/>
              </a:rPr>
              <a:t> TBCN</a:t>
            </a:r>
          </a:p>
        </p:txBody>
      </p:sp>
    </p:spTree>
    <p:extLst>
      <p:ext uri="{BB962C8B-B14F-4D97-AF65-F5344CB8AC3E}">
        <p14:creationId xmlns:p14="http://schemas.microsoft.com/office/powerpoint/2010/main" val="22188450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29699">
                                            <p:txEl>
                                              <p:pRg st="0" end="0"/>
                                            </p:txEl>
                                          </p:spTgt>
                                        </p:tgtEl>
                                        <p:attrNameLst>
                                          <p:attrName>style.visibility</p:attrName>
                                        </p:attrNameLst>
                                      </p:cBhvr>
                                      <p:to>
                                        <p:strVal val="visible"/>
                                      </p:to>
                                    </p:set>
                                    <p:animEffect transition="in" filter="dissolve">
                                      <p:cBhvr>
                                        <p:cTn id="12" dur="500"/>
                                        <p:tgtEl>
                                          <p:spTgt spid="2969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29699">
                                            <p:txEl>
                                              <p:pRg st="1" end="1"/>
                                            </p:txEl>
                                          </p:spTgt>
                                        </p:tgtEl>
                                        <p:attrNameLst>
                                          <p:attrName>style.visibility</p:attrName>
                                        </p:attrNameLst>
                                      </p:cBhvr>
                                      <p:to>
                                        <p:strVal val="visible"/>
                                      </p:to>
                                    </p:set>
                                    <p:animEffect transition="in" filter="dissolve">
                                      <p:cBhvr>
                                        <p:cTn id="17" dur="500"/>
                                        <p:tgtEl>
                                          <p:spTgt spid="2969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29699">
                                            <p:txEl>
                                              <p:pRg st="2" end="2"/>
                                            </p:txEl>
                                          </p:spTgt>
                                        </p:tgtEl>
                                        <p:attrNameLst>
                                          <p:attrName>style.visibility</p:attrName>
                                        </p:attrNameLst>
                                      </p:cBhvr>
                                      <p:to>
                                        <p:strVal val="visible"/>
                                      </p:to>
                                    </p:set>
                                    <p:animEffect transition="in" filter="dissolve">
                                      <p:cBhvr>
                                        <p:cTn id="22" dur="500"/>
                                        <p:tgtEl>
                                          <p:spTgt spid="29699">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29699">
                                            <p:txEl>
                                              <p:pRg st="3" end="3"/>
                                            </p:txEl>
                                          </p:spTgt>
                                        </p:tgtEl>
                                        <p:attrNameLst>
                                          <p:attrName>style.visibility</p:attrName>
                                        </p:attrNameLst>
                                      </p:cBhvr>
                                      <p:to>
                                        <p:strVal val="visible"/>
                                      </p:to>
                                    </p:set>
                                    <p:animEffect transition="in" filter="dissolve">
                                      <p:cBhvr>
                                        <p:cTn id="27" dur="500"/>
                                        <p:tgtEl>
                                          <p:spTgt spid="29699">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29699">
                                            <p:txEl>
                                              <p:pRg st="4" end="4"/>
                                            </p:txEl>
                                          </p:spTgt>
                                        </p:tgtEl>
                                        <p:attrNameLst>
                                          <p:attrName>style.visibility</p:attrName>
                                        </p:attrNameLst>
                                      </p:cBhvr>
                                      <p:to>
                                        <p:strVal val="visible"/>
                                      </p:to>
                                    </p:set>
                                    <p:animEffect transition="in" filter="dissolve">
                                      <p:cBhvr>
                                        <p:cTn id="32" dur="500"/>
                                        <p:tgtEl>
                                          <p:spTgt spid="296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Line 2"/>
          <p:cNvSpPr>
            <a:spLocks noChangeShapeType="1"/>
          </p:cNvSpPr>
          <p:nvPr/>
        </p:nvSpPr>
        <p:spPr bwMode="auto">
          <a:xfrm flipV="1">
            <a:off x="2116138" y="2736850"/>
            <a:ext cx="5445125" cy="3651250"/>
          </a:xfrm>
          <a:prstGeom prst="line">
            <a:avLst/>
          </a:prstGeom>
          <a:noFill/>
          <a:ln w="9525">
            <a:solidFill>
              <a:srgbClr val="FF66CC"/>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47107" name="Line 3"/>
          <p:cNvSpPr>
            <a:spLocks noChangeShapeType="1"/>
          </p:cNvSpPr>
          <p:nvPr/>
        </p:nvSpPr>
        <p:spPr bwMode="auto">
          <a:xfrm flipH="1">
            <a:off x="8624888" y="1971675"/>
            <a:ext cx="3175" cy="4268788"/>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08" name="Line 4"/>
          <p:cNvSpPr>
            <a:spLocks noChangeShapeType="1"/>
          </p:cNvSpPr>
          <p:nvPr/>
        </p:nvSpPr>
        <p:spPr bwMode="auto">
          <a:xfrm>
            <a:off x="7086600" y="3094038"/>
            <a:ext cx="20638" cy="3151187"/>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09" name="Line 5"/>
          <p:cNvSpPr>
            <a:spLocks noChangeShapeType="1"/>
          </p:cNvSpPr>
          <p:nvPr/>
        </p:nvSpPr>
        <p:spPr bwMode="auto">
          <a:xfrm flipH="1">
            <a:off x="5605463" y="4056063"/>
            <a:ext cx="33337" cy="216535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10" name="Line 6"/>
          <p:cNvSpPr>
            <a:spLocks noChangeShapeType="1"/>
          </p:cNvSpPr>
          <p:nvPr/>
        </p:nvSpPr>
        <p:spPr bwMode="auto">
          <a:xfrm>
            <a:off x="4114800" y="5099050"/>
            <a:ext cx="36513" cy="112236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11" name="Text Box 7"/>
          <p:cNvSpPr txBox="1">
            <a:spLocks noChangeArrowheads="1"/>
          </p:cNvSpPr>
          <p:nvPr/>
        </p:nvSpPr>
        <p:spPr bwMode="auto">
          <a:xfrm>
            <a:off x="2903538" y="5892800"/>
            <a:ext cx="1277937"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400">
                <a:latin typeface="Times New Roman" panose="02020603050405020304" pitchFamily="18" charset="0"/>
              </a:rPr>
              <a:t>ĐỒ ĐÁ</a:t>
            </a:r>
          </a:p>
        </p:txBody>
      </p:sp>
      <p:sp>
        <p:nvSpPr>
          <p:cNvPr id="47112" name="Rectangle 8"/>
          <p:cNvSpPr>
            <a:spLocks noChangeArrowheads="1"/>
          </p:cNvSpPr>
          <p:nvPr/>
        </p:nvSpPr>
        <p:spPr bwMode="auto">
          <a:xfrm>
            <a:off x="3124200" y="1330325"/>
            <a:ext cx="6553200" cy="513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sp>
        <p:nvSpPr>
          <p:cNvPr id="47113" name="Line 10"/>
          <p:cNvSpPr>
            <a:spLocks noChangeShapeType="1"/>
          </p:cNvSpPr>
          <p:nvPr/>
        </p:nvSpPr>
        <p:spPr bwMode="auto">
          <a:xfrm flipH="1" flipV="1">
            <a:off x="2560638" y="1693863"/>
            <a:ext cx="42862" cy="4748212"/>
          </a:xfrm>
          <a:prstGeom prst="line">
            <a:avLst/>
          </a:prstGeom>
          <a:noFill/>
          <a:ln w="3175">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47114" name="Line 11"/>
          <p:cNvSpPr>
            <a:spLocks noChangeShapeType="1"/>
          </p:cNvSpPr>
          <p:nvPr/>
        </p:nvSpPr>
        <p:spPr bwMode="auto">
          <a:xfrm flipH="1">
            <a:off x="2611438" y="1971675"/>
            <a:ext cx="6005512" cy="1588"/>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15" name="Line 12"/>
          <p:cNvSpPr>
            <a:spLocks noChangeShapeType="1"/>
          </p:cNvSpPr>
          <p:nvPr/>
        </p:nvSpPr>
        <p:spPr bwMode="auto">
          <a:xfrm flipH="1">
            <a:off x="2605088" y="4056063"/>
            <a:ext cx="2998787" cy="1587"/>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16" name="Line 13"/>
          <p:cNvSpPr>
            <a:spLocks noChangeShapeType="1"/>
          </p:cNvSpPr>
          <p:nvPr/>
        </p:nvSpPr>
        <p:spPr bwMode="auto">
          <a:xfrm flipH="1">
            <a:off x="2587625" y="5097463"/>
            <a:ext cx="1549400" cy="1587"/>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17" name="Text Box 14"/>
          <p:cNvSpPr txBox="1">
            <a:spLocks noChangeArrowheads="1"/>
          </p:cNvSpPr>
          <p:nvPr/>
        </p:nvSpPr>
        <p:spPr bwMode="auto">
          <a:xfrm>
            <a:off x="4191000" y="5943600"/>
            <a:ext cx="1277938" cy="23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latin typeface=".VnArial Narrow" panose="020B7200000000000000" pitchFamily="34" charset="0"/>
              </a:rPr>
              <a:t>ĐỒ ĐỒNG</a:t>
            </a:r>
            <a:endParaRPr lang="en-US" altLang="en-US" sz="2000"/>
          </a:p>
        </p:txBody>
      </p:sp>
      <p:sp>
        <p:nvSpPr>
          <p:cNvPr id="47118" name="Text Box 15"/>
          <p:cNvSpPr txBox="1">
            <a:spLocks noChangeArrowheads="1"/>
          </p:cNvSpPr>
          <p:nvPr/>
        </p:nvSpPr>
        <p:spPr bwMode="auto">
          <a:xfrm>
            <a:off x="5715000" y="5486400"/>
            <a:ext cx="1277938"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latin typeface="Times New Roman" panose="02020603050405020304" pitchFamily="18" charset="0"/>
              </a:rPr>
              <a:t>NỬA CƠ KHÍ</a:t>
            </a:r>
          </a:p>
        </p:txBody>
      </p:sp>
      <p:sp>
        <p:nvSpPr>
          <p:cNvPr id="47119" name="Text Box 16"/>
          <p:cNvSpPr txBox="1">
            <a:spLocks noChangeArrowheads="1"/>
          </p:cNvSpPr>
          <p:nvPr/>
        </p:nvSpPr>
        <p:spPr bwMode="auto">
          <a:xfrm>
            <a:off x="7239000" y="5181600"/>
            <a:ext cx="1277938"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latin typeface="Times New Roman" panose="02020603050405020304" pitchFamily="18" charset="0"/>
              </a:rPr>
              <a:t>CƠ KHÍ HOÁ,TỰ ĐỘNG HOÁ</a:t>
            </a:r>
            <a:r>
              <a:rPr lang="en-US" altLang="en-US" sz="1400">
                <a:latin typeface="Times New Roman" panose="02020603050405020304" pitchFamily="18" charset="0"/>
              </a:rPr>
              <a:t>…</a:t>
            </a:r>
          </a:p>
        </p:txBody>
      </p:sp>
      <p:sp>
        <p:nvSpPr>
          <p:cNvPr id="47120" name="Text Box 17"/>
          <p:cNvSpPr txBox="1">
            <a:spLocks noChangeArrowheads="1"/>
          </p:cNvSpPr>
          <p:nvPr/>
        </p:nvSpPr>
        <p:spPr bwMode="auto">
          <a:xfrm>
            <a:off x="10166350" y="5980113"/>
            <a:ext cx="501650"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800">
                <a:latin typeface=".VnArial Narrow" panose="020B7200000000000000" pitchFamily="34" charset="0"/>
              </a:rPr>
              <a:t>Tg</a:t>
            </a:r>
            <a:endParaRPr lang="en-US" altLang="en-US" sz="4000"/>
          </a:p>
        </p:txBody>
      </p:sp>
      <p:sp>
        <p:nvSpPr>
          <p:cNvPr id="47121" name="Text Box 18"/>
          <p:cNvSpPr txBox="1">
            <a:spLocks noChangeArrowheads="1"/>
          </p:cNvSpPr>
          <p:nvPr/>
        </p:nvSpPr>
        <p:spPr bwMode="auto">
          <a:xfrm>
            <a:off x="2252663" y="6442075"/>
            <a:ext cx="8243887"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solidFill>
                  <a:srgbClr val="FF3300"/>
                </a:solidFill>
                <a:latin typeface="Times New Roman" panose="02020603050405020304" pitchFamily="18" charset="0"/>
              </a:rPr>
              <a:t>QUÁ TRÌNH PHÁT TRIỂN LỊCH SỬ-TỰ NHIÊN CỦA CÁC HÌNH THÁI KT-XH</a:t>
            </a:r>
          </a:p>
        </p:txBody>
      </p:sp>
      <p:sp>
        <p:nvSpPr>
          <p:cNvPr id="47122" name="Text Box 19"/>
          <p:cNvSpPr txBox="1">
            <a:spLocks noChangeArrowheads="1"/>
          </p:cNvSpPr>
          <p:nvPr/>
        </p:nvSpPr>
        <p:spPr bwMode="auto">
          <a:xfrm>
            <a:off x="3475038" y="1435100"/>
            <a:ext cx="3611562"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1800">
                <a:solidFill>
                  <a:srgbClr val="000099"/>
                </a:solidFill>
                <a:latin typeface="Times New Roman" panose="02020603050405020304" pitchFamily="18" charset="0"/>
              </a:rPr>
              <a:t>CỘNG SẢN CHỦ NGHĨA</a:t>
            </a:r>
          </a:p>
        </p:txBody>
      </p:sp>
      <p:sp>
        <p:nvSpPr>
          <p:cNvPr id="47123" name="Text Box 20"/>
          <p:cNvSpPr txBox="1">
            <a:spLocks noChangeArrowheads="1"/>
          </p:cNvSpPr>
          <p:nvPr/>
        </p:nvSpPr>
        <p:spPr bwMode="auto">
          <a:xfrm>
            <a:off x="2647950" y="2198688"/>
            <a:ext cx="457041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1700">
                <a:solidFill>
                  <a:srgbClr val="000099"/>
                </a:solidFill>
                <a:latin typeface="Times New Roman" panose="02020603050405020304" pitchFamily="18" charset="0"/>
              </a:rPr>
              <a:t>TƯ BẢN CHỦ NGHĨA</a:t>
            </a:r>
          </a:p>
        </p:txBody>
      </p:sp>
      <p:sp>
        <p:nvSpPr>
          <p:cNvPr id="47124" name="Text Box 21"/>
          <p:cNvSpPr txBox="1">
            <a:spLocks noChangeArrowheads="1"/>
          </p:cNvSpPr>
          <p:nvPr/>
        </p:nvSpPr>
        <p:spPr bwMode="auto">
          <a:xfrm>
            <a:off x="2603500" y="3254375"/>
            <a:ext cx="2825750"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solidFill>
                  <a:srgbClr val="3333CC"/>
                </a:solidFill>
                <a:latin typeface="Times New Roman" panose="02020603050405020304" pitchFamily="18" charset="0"/>
              </a:rPr>
              <a:t>CHẾ ĐỘ PHONG KIẾN</a:t>
            </a:r>
          </a:p>
        </p:txBody>
      </p:sp>
      <p:sp>
        <p:nvSpPr>
          <p:cNvPr id="47125" name="Text Box 22"/>
          <p:cNvSpPr txBox="1">
            <a:spLocks noChangeArrowheads="1"/>
          </p:cNvSpPr>
          <p:nvPr/>
        </p:nvSpPr>
        <p:spPr bwMode="auto">
          <a:xfrm>
            <a:off x="2638425" y="4137025"/>
            <a:ext cx="27717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800">
                <a:solidFill>
                  <a:srgbClr val="3333CC"/>
                </a:solidFill>
                <a:latin typeface="Times New Roman" panose="02020603050405020304" pitchFamily="18" charset="0"/>
              </a:rPr>
              <a:t>CHIẾM HỮU NÔ LỆ</a:t>
            </a:r>
          </a:p>
        </p:txBody>
      </p:sp>
      <p:sp>
        <p:nvSpPr>
          <p:cNvPr id="47126" name="Text Box 23"/>
          <p:cNvSpPr txBox="1">
            <a:spLocks noChangeArrowheads="1"/>
          </p:cNvSpPr>
          <p:nvPr/>
        </p:nvSpPr>
        <p:spPr bwMode="auto">
          <a:xfrm>
            <a:off x="2590800" y="5099050"/>
            <a:ext cx="1447800"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400">
                <a:solidFill>
                  <a:srgbClr val="3333CC"/>
                </a:solidFill>
              </a:rPr>
              <a:t>CXNT</a:t>
            </a:r>
          </a:p>
        </p:txBody>
      </p:sp>
      <p:sp>
        <p:nvSpPr>
          <p:cNvPr id="47127" name="Text Box 24"/>
          <p:cNvSpPr txBox="1">
            <a:spLocks noChangeArrowheads="1"/>
          </p:cNvSpPr>
          <p:nvPr/>
        </p:nvSpPr>
        <p:spPr bwMode="auto">
          <a:xfrm>
            <a:off x="8610600" y="5105400"/>
            <a:ext cx="1277938"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latin typeface="Times New Roman" panose="02020603050405020304" pitchFamily="18" charset="0"/>
              </a:rPr>
              <a:t>CƠ KHÍ HOÁ, TỰ ĐỘNG HOÁ...</a:t>
            </a:r>
          </a:p>
        </p:txBody>
      </p:sp>
      <p:sp>
        <p:nvSpPr>
          <p:cNvPr id="47128" name="Line 25"/>
          <p:cNvSpPr>
            <a:spLocks noChangeShapeType="1"/>
          </p:cNvSpPr>
          <p:nvPr/>
        </p:nvSpPr>
        <p:spPr bwMode="auto">
          <a:xfrm>
            <a:off x="2590800" y="6221413"/>
            <a:ext cx="7620000" cy="793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7129" name="Line 26"/>
          <p:cNvSpPr>
            <a:spLocks noChangeShapeType="1"/>
          </p:cNvSpPr>
          <p:nvPr/>
        </p:nvSpPr>
        <p:spPr bwMode="auto">
          <a:xfrm>
            <a:off x="3200400" y="6461125"/>
            <a:ext cx="0" cy="2413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7130" name="Line 27"/>
          <p:cNvSpPr>
            <a:spLocks noChangeShapeType="1"/>
          </p:cNvSpPr>
          <p:nvPr/>
        </p:nvSpPr>
        <p:spPr bwMode="auto">
          <a:xfrm>
            <a:off x="9144000" y="6461125"/>
            <a:ext cx="0" cy="2413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7131" name="Line 29"/>
          <p:cNvSpPr>
            <a:spLocks noChangeShapeType="1"/>
          </p:cNvSpPr>
          <p:nvPr/>
        </p:nvSpPr>
        <p:spPr bwMode="auto">
          <a:xfrm>
            <a:off x="2576513" y="2994025"/>
            <a:ext cx="4427537" cy="3651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32" name="Text Box 33"/>
          <p:cNvSpPr txBox="1">
            <a:spLocks noChangeArrowheads="1"/>
          </p:cNvSpPr>
          <p:nvPr/>
        </p:nvSpPr>
        <p:spPr bwMode="auto">
          <a:xfrm>
            <a:off x="1055688" y="1835150"/>
            <a:ext cx="13573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r>
              <a:rPr lang="en-US" altLang="en-US" sz="1800" b="1"/>
              <a:t>HTKT-XH</a:t>
            </a:r>
          </a:p>
        </p:txBody>
      </p:sp>
      <p:sp>
        <p:nvSpPr>
          <p:cNvPr id="31"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9228137" cy="876300"/>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altLang="en-US" sz="2400" b="1" i="1" kern="0" dirty="0" smtClean="0">
                <a:solidFill>
                  <a:srgbClr val="0000FF"/>
                </a:solidFill>
                <a:latin typeface="Times New Roman" panose="02020603050405020304" pitchFamily="18" charset="0"/>
                <a:cs typeface="Times New Roman" panose="02020603050405020304" pitchFamily="18" charset="0"/>
              </a:rPr>
              <a:t>3.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Chủ</a:t>
            </a:r>
            <a:r>
              <a:rPr lang="en-US" altLang="en-US" sz="2400" b="1" i="1" kern="0" dirty="0" smtClean="0">
                <a:solidFill>
                  <a:srgbClr val="0000FF"/>
                </a:solidFill>
                <a:latin typeface="Times New Roman" panose="02020603050405020304" pitchFamily="18" charset="0"/>
                <a:cs typeface="Times New Roman" panose="02020603050405020304" pitchFamily="18" charset="0"/>
              </a:rPr>
              <a:t>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nghĩa</a:t>
            </a:r>
            <a:r>
              <a:rPr lang="en-US" altLang="en-US" sz="2400" b="1" i="1" kern="0" dirty="0" smtClean="0">
                <a:solidFill>
                  <a:srgbClr val="0000FF"/>
                </a:solidFill>
                <a:latin typeface="Times New Roman" panose="02020603050405020304" pitchFamily="18" charset="0"/>
                <a:cs typeface="Times New Roman" panose="02020603050405020304" pitchFamily="18" charset="0"/>
              </a:rPr>
              <a:t>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xã</a:t>
            </a:r>
            <a:r>
              <a:rPr lang="en-US" altLang="en-US" sz="2400" b="1" i="1" kern="0" dirty="0" smtClean="0">
                <a:solidFill>
                  <a:srgbClr val="0000FF"/>
                </a:solidFill>
                <a:latin typeface="Times New Roman" panose="02020603050405020304" pitchFamily="18" charset="0"/>
                <a:cs typeface="Times New Roman" panose="02020603050405020304" pitchFamily="18" charset="0"/>
              </a:rPr>
              <a:t>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hội</a:t>
            </a:r>
            <a:r>
              <a:rPr lang="en-US" altLang="en-US" sz="2400" b="1" i="1" kern="0" dirty="0" smtClean="0">
                <a:solidFill>
                  <a:srgbClr val="0000FF"/>
                </a:solidFill>
                <a:latin typeface="Times New Roman" panose="02020603050405020304" pitchFamily="18" charset="0"/>
                <a:cs typeface="Times New Roman" panose="02020603050405020304" pitchFamily="18" charset="0"/>
              </a:rPr>
              <a:t>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khoa</a:t>
            </a:r>
            <a:r>
              <a:rPr lang="en-US" altLang="en-US" sz="2400" b="1" i="1" kern="0" dirty="0" smtClean="0">
                <a:solidFill>
                  <a:srgbClr val="0000FF"/>
                </a:solidFill>
                <a:latin typeface="Times New Roman" panose="02020603050405020304" pitchFamily="18" charset="0"/>
                <a:cs typeface="Times New Roman" panose="02020603050405020304" pitchFamily="18" charset="0"/>
              </a:rPr>
              <a:t>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học</a:t>
            </a:r>
            <a:endParaRPr lang="en-US" altLang="en-US" sz="24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sz="2400" b="1" i="1" dirty="0">
                <a:latin typeface="Times New Roman" panose="02020603050405020304" pitchFamily="18" charset="0"/>
                <a:cs typeface="Times New Roman" panose="02020603050405020304" pitchFamily="18" charset="0"/>
              </a:rPr>
              <a:t>c. </a:t>
            </a:r>
            <a:r>
              <a:rPr lang="en-US" sz="2400" b="1" i="1" dirty="0" err="1">
                <a:latin typeface="Times New Roman" panose="02020603050405020304" pitchFamily="18" charset="0"/>
                <a:cs typeface="Times New Roman" panose="02020603050405020304" pitchFamily="18" charset="0"/>
              </a:rPr>
              <a:t>Sự</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của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cộng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sản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chủ</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nghĩa</a:t>
            </a:r>
            <a:endParaRPr lang="en-US" sz="2400" dirty="0">
              <a:latin typeface="Times New Roman" panose="02020603050405020304" pitchFamily="18" charset="0"/>
              <a:cs typeface="Times New Roman" panose="02020603050405020304" pitchFamily="18" charset="0"/>
            </a:endParaRPr>
          </a:p>
          <a:p>
            <a:pPr marL="0" indent="0">
              <a:buFontTx/>
              <a:buNone/>
              <a:defRPr/>
            </a:pPr>
            <a:endParaRPr lang="en-US" sz="2400" dirty="0">
              <a:latin typeface="Times New Roman" panose="02020603050405020304" pitchFamily="18" charset="0"/>
              <a:cs typeface="Times New Roman" panose="02020603050405020304" pitchFamily="18" charset="0"/>
            </a:endParaRPr>
          </a:p>
        </p:txBody>
      </p:sp>
      <p:sp>
        <p:nvSpPr>
          <p:cNvPr id="47134" name="Title 1"/>
          <p:cNvSpPr>
            <a:spLocks noGrp="1"/>
          </p:cNvSpPr>
          <p:nvPr>
            <p:ph type="title"/>
          </p:nvPr>
        </p:nvSpPr>
        <p:spPr>
          <a:xfrm>
            <a:off x="8764588" y="1449388"/>
            <a:ext cx="3308350" cy="2606675"/>
          </a:xfrm>
          <a:ln w="28575">
            <a:solidFill>
              <a:schemeClr val="tx1"/>
            </a:solidFill>
            <a:miter lim="800000"/>
            <a:headEnd/>
            <a:tailEnd/>
          </a:ln>
        </p:spPr>
        <p:txBody>
          <a:bodyPr/>
          <a:lstStyle/>
          <a:p>
            <a:pPr algn="just"/>
            <a:r>
              <a:rPr lang="en-US" altLang="en-US" sz="2400" smtClean="0">
                <a:latin typeface="Times New Roman" panose="02020603050405020304" pitchFamily="18" charset="0"/>
                <a:cs typeface="Times New Roman" panose="02020603050405020304" pitchFamily="18" charset="0"/>
              </a:rPr>
              <a:t>HT KT – XH CSCN phát triển từ thấp lên cao; giai đoạn đầu là thời kỳ quá độ sau đó đến giai đoạn XHCN và cuối cùng là xã hội CSCN</a:t>
            </a:r>
          </a:p>
        </p:txBody>
      </p:sp>
    </p:spTree>
    <p:extLst>
      <p:ext uri="{BB962C8B-B14F-4D97-AF65-F5344CB8AC3E}">
        <p14:creationId xmlns:p14="http://schemas.microsoft.com/office/powerpoint/2010/main" val="3159814691"/>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20610"/>
            <a:ext cx="10972800" cy="797028"/>
          </a:xfrm>
        </p:spPr>
        <p:txBody>
          <a:bodyPr/>
          <a:lstStyle/>
          <a:p>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III/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Vai</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trò</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nền</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tảng</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tư</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tưởng</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kim</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chỉ</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nam</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cho</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hành</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động</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của</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chủ</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nghĩa</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Mác</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Lênin</a:t>
            </a:r>
            <a:r>
              <a:rPr lang="en-US" altLang="en-US" sz="2600" b="1" i="1" dirty="0" smtClean="0">
                <a:solidFill>
                  <a:srgbClr val="FF0000"/>
                </a:solidFill>
                <a:latin typeface="Times New Roman" panose="02020603050405020304" pitchFamily="18" charset="0"/>
                <a:cs typeface="Times New Roman" panose="02020603050405020304" pitchFamily="18" charset="0"/>
                <a:sym typeface="+mn-ea"/>
              </a:rPr>
              <a:t/>
            </a:r>
            <a:br>
              <a:rPr lang="en-US" altLang="en-US" sz="2600" b="1" i="1" dirty="0" smtClean="0">
                <a:solidFill>
                  <a:srgbClr val="FF0000"/>
                </a:solidFill>
                <a:latin typeface="Times New Roman" panose="02020603050405020304" pitchFamily="18" charset="0"/>
                <a:cs typeface="Times New Roman" panose="02020603050405020304" pitchFamily="18" charset="0"/>
                <a:sym typeface="+mn-ea"/>
              </a:rPr>
            </a:br>
            <a:r>
              <a:rPr lang="en-US" altLang="en-US" sz="2600" b="1" i="1" dirty="0" smtClean="0">
                <a:solidFill>
                  <a:srgbClr val="FF0000"/>
                </a:solidFill>
                <a:latin typeface="Times New Roman" panose="02020603050405020304" pitchFamily="18" charset="0"/>
                <a:cs typeface="Times New Roman" panose="02020603050405020304" pitchFamily="18" charset="0"/>
                <a:sym typeface="+mn-ea"/>
              </a:rPr>
              <a:t>1. </a:t>
            </a:r>
            <a:r>
              <a:rPr lang="vi-VN" altLang="en-US" sz="2600" b="1" i="1" dirty="0">
                <a:solidFill>
                  <a:srgbClr val="FF0000"/>
                </a:solidFill>
                <a:latin typeface="Times New Roman" panose="02020603050405020304" pitchFamily="18" charset="0"/>
                <a:cs typeface="Times New Roman" panose="02020603050405020304" pitchFamily="18" charset="0"/>
                <a:sym typeface="+mn-ea"/>
              </a:rPr>
              <a:t>Bản chất cách mạng v</a:t>
            </a:r>
            <a:r>
              <a:rPr lang="vi-VN" altLang="en-US" sz="2600" b="1" i="1" dirty="0">
                <a:solidFill>
                  <a:srgbClr val="FF0000"/>
                </a:solidFill>
                <a:latin typeface="Times New Roman" panose="02020603050405020304" pitchFamily="18" charset="0"/>
                <a:ea typeface="Times New Roman" panose="02020603050405020304" pitchFamily="18" charset="0"/>
                <a:sym typeface="+mn-ea"/>
              </a:rPr>
              <a:t>à</a:t>
            </a:r>
            <a:r>
              <a:rPr lang="vi-VN" altLang="en-US" sz="2600" b="1" i="1" dirty="0">
                <a:solidFill>
                  <a:srgbClr val="FF0000"/>
                </a:solidFill>
                <a:latin typeface="Times New Roman" panose="02020603050405020304" pitchFamily="18" charset="0"/>
                <a:cs typeface="Times New Roman" panose="02020603050405020304" pitchFamily="18" charset="0"/>
                <a:sym typeface="+mn-ea"/>
              </a:rPr>
              <a:t> khoa học của chủ nghĩa Mác-Lênin</a:t>
            </a:r>
            <a:r>
              <a:rPr lang="en-US" altLang="en-US" sz="2600" dirty="0">
                <a:latin typeface="Times New Roman" panose="02020603050405020304" pitchFamily="18" charset="0"/>
                <a:cs typeface="Times New Roman" panose="02020603050405020304" pitchFamily="18" charset="0"/>
                <a:sym typeface="+mn-ea"/>
              </a:rPr>
              <a:t/>
            </a:r>
            <a:br>
              <a:rPr lang="en-US" altLang="en-US" sz="2600" dirty="0">
                <a:latin typeface="Times New Roman" panose="02020603050405020304" pitchFamily="18" charset="0"/>
                <a:cs typeface="Times New Roman" panose="02020603050405020304" pitchFamily="18" charset="0"/>
                <a:sym typeface="+mn-ea"/>
              </a:rPr>
            </a:br>
            <a:endParaRPr lang="en-US" sz="2600" dirty="0"/>
          </a:p>
        </p:txBody>
      </p:sp>
      <p:sp>
        <p:nvSpPr>
          <p:cNvPr id="3" name="Content Placeholder 2"/>
          <p:cNvSpPr>
            <a:spLocks noGrp="1"/>
          </p:cNvSpPr>
          <p:nvPr>
            <p:ph idx="1"/>
          </p:nvPr>
        </p:nvSpPr>
        <p:spPr/>
        <p:txBody>
          <a:bodyPr/>
          <a:lstStyle/>
          <a:p>
            <a:pPr algn="just"/>
            <a:r>
              <a:rPr lang="en-US" sz="2600" dirty="0">
                <a:solidFill>
                  <a:schemeClr val="tx1"/>
                </a:solidFill>
                <a:latin typeface="Times New Roman" panose="02020603050405020304" pitchFamily="18" charset="0"/>
                <a:cs typeface="Times New Roman" panose="02020603050405020304" pitchFamily="18" charset="0"/>
                <a:sym typeface="+mn-ea"/>
              </a:rPr>
              <a:t>L</a:t>
            </a:r>
            <a:r>
              <a:rPr sz="2600" dirty="0">
                <a:solidFill>
                  <a:schemeClr val="tx1"/>
                </a:solidFill>
                <a:latin typeface="Times New Roman" panose="02020603050405020304" pitchFamily="18" charset="0"/>
                <a:cs typeface="Times New Roman" panose="02020603050405020304" pitchFamily="18" charset="0"/>
                <a:sym typeface="+mn-ea"/>
              </a:rPr>
              <a:t>à một hệ thống lý luận khoa học, thể hiện trong toàn bộ các nguyên lý cấu thành học thuyết, trước hết là các nguyên lý </a:t>
            </a:r>
            <a:r>
              <a:rPr lang="en-US" sz="2600" dirty="0">
                <a:solidFill>
                  <a:schemeClr val="tx1"/>
                </a:solidFill>
                <a:latin typeface="Times New Roman" panose="02020603050405020304" pitchFamily="18" charset="0"/>
                <a:cs typeface="Times New Roman" panose="02020603050405020304" pitchFamily="18" charset="0"/>
                <a:sym typeface="+mn-ea"/>
              </a:rPr>
              <a:t>cơ bản</a:t>
            </a:r>
          </a:p>
          <a:p>
            <a:pPr algn="just"/>
            <a:r>
              <a:rPr sz="2600" dirty="0" err="1" smtClean="0">
                <a:solidFill>
                  <a:schemeClr val="tx1"/>
                </a:solidFill>
                <a:latin typeface="Times New Roman" panose="02020603050405020304" pitchFamily="18" charset="0"/>
                <a:cs typeface="Times New Roman" panose="02020603050405020304" pitchFamily="18" charset="0"/>
                <a:sym typeface="+mn-ea"/>
              </a:rPr>
              <a:t>Là</a:t>
            </a:r>
            <a:r>
              <a:rPr sz="2600" dirty="0" smtClean="0">
                <a:solidFill>
                  <a:schemeClr val="tx1"/>
                </a:solidFill>
                <a:latin typeface="Times New Roman" panose="02020603050405020304" pitchFamily="18" charset="0"/>
                <a:cs typeface="Times New Roman" panose="02020603050405020304" pitchFamily="18" charset="0"/>
                <a:sym typeface="+mn-ea"/>
              </a:rPr>
              <a:t> </a:t>
            </a:r>
            <a:r>
              <a:rPr sz="2600" dirty="0">
                <a:solidFill>
                  <a:schemeClr val="tx1"/>
                </a:solidFill>
                <a:latin typeface="Times New Roman" panose="02020603050405020304" pitchFamily="18" charset="0"/>
                <a:cs typeface="Times New Roman" panose="02020603050405020304" pitchFamily="18" charset="0"/>
                <a:sym typeface="+mn-ea"/>
              </a:rPr>
              <a:t>học thuyết duy nhất nêu lên mục tiêu giải phóng xã hội, giải phóng giai cấp, giải phóng con người với con đường, lực lượng, phương thức đạt mục tiêu đó</a:t>
            </a:r>
          </a:p>
          <a:p>
            <a:pPr algn="just"/>
            <a:r>
              <a:rPr lang="en-US" altLang="x-none" sz="2600" dirty="0">
                <a:solidFill>
                  <a:schemeClr val="tx1"/>
                </a:solidFill>
                <a:latin typeface="Times New Roman" panose="02020603050405020304" pitchFamily="18" charset="0"/>
                <a:cs typeface="Times New Roman" panose="02020603050405020304" pitchFamily="18" charset="0"/>
                <a:sym typeface="+mn-ea"/>
              </a:rPr>
              <a:t> L</a:t>
            </a:r>
            <a:r>
              <a:rPr sz="2600" dirty="0">
                <a:solidFill>
                  <a:schemeClr val="tx1"/>
                </a:solidFill>
                <a:latin typeface="Times New Roman" panose="02020603050405020304" pitchFamily="18" charset="0"/>
                <a:cs typeface="Times New Roman" panose="02020603050405020304" pitchFamily="18" charset="0"/>
                <a:sym typeface="+mn-ea"/>
              </a:rPr>
              <a:t>à một học thuyết mở, </a:t>
            </a:r>
            <a:r>
              <a:rPr lang="en-US" sz="2600" dirty="0" err="1" smtClean="0">
                <a:solidFill>
                  <a:schemeClr val="tx1"/>
                </a:solidFill>
                <a:latin typeface="Times New Roman" panose="02020603050405020304" pitchFamily="18" charset="0"/>
                <a:cs typeface="Times New Roman" panose="02020603050405020304" pitchFamily="18" charset="0"/>
                <a:sym typeface="+mn-ea"/>
              </a:rPr>
              <a:t>sống</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động</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không</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ngừng</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tự</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phê</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phán</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tự</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đổi</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mới</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bổ</a:t>
            </a:r>
            <a:r>
              <a:rPr lang="en-US" sz="2600" dirty="0" smtClean="0">
                <a:solidFill>
                  <a:schemeClr val="tx1"/>
                </a:solidFill>
                <a:latin typeface="Times New Roman" panose="02020603050405020304" pitchFamily="18" charset="0"/>
                <a:cs typeface="Times New Roman" panose="02020603050405020304" pitchFamily="18" charset="0"/>
                <a:sym typeface="+mn-ea"/>
              </a:rPr>
              <a:t> sung </a:t>
            </a:r>
            <a:r>
              <a:rPr lang="en-US" sz="2600" dirty="0" err="1" smtClean="0">
                <a:solidFill>
                  <a:schemeClr val="tx1"/>
                </a:solidFill>
                <a:latin typeface="Times New Roman" panose="02020603050405020304" pitchFamily="18" charset="0"/>
                <a:cs typeface="Times New Roman" panose="02020603050405020304" pitchFamily="18" charset="0"/>
                <a:sym typeface="+mn-ea"/>
              </a:rPr>
              <a:t>và</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phát</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triển</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trong</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thực</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tiễn</a:t>
            </a:r>
            <a:r>
              <a:rPr lang="en-US" sz="2600" dirty="0" smtClean="0">
                <a:solidFill>
                  <a:schemeClr val="tx1"/>
                </a:solidFill>
                <a:latin typeface="Times New Roman" panose="02020603050405020304" pitchFamily="18" charset="0"/>
                <a:cs typeface="Times New Roman" panose="02020603050405020304" pitchFamily="18" charset="0"/>
                <a:sym typeface="+mn-ea"/>
              </a:rPr>
              <a:t>.</a:t>
            </a:r>
          </a:p>
          <a:p>
            <a:pPr algn="just"/>
            <a:r>
              <a:rPr lang="en-US" altLang="x-none" sz="2600" dirty="0" err="1" smtClean="0">
                <a:latin typeface="Times New Roman" panose="02020603050405020304" pitchFamily="18" charset="0"/>
                <a:cs typeface="Times New Roman" panose="02020603050405020304" pitchFamily="18" charset="0"/>
                <a:sym typeface="+mn-ea"/>
              </a:rPr>
              <a:t>Là</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học</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thuyết</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cách</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mạng</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có</a:t>
            </a:r>
            <a:r>
              <a:rPr lang="en-US" altLang="x-none" sz="2600" dirty="0" smtClean="0">
                <a:latin typeface="Times New Roman" panose="02020603050405020304" pitchFamily="18" charset="0"/>
                <a:cs typeface="Times New Roman" panose="02020603050405020304" pitchFamily="18" charset="0"/>
                <a:sym typeface="+mn-ea"/>
              </a:rPr>
              <a:t> ý </a:t>
            </a:r>
            <a:r>
              <a:rPr lang="en-US" altLang="x-none" sz="2600" dirty="0" err="1" smtClean="0">
                <a:latin typeface="Times New Roman" panose="02020603050405020304" pitchFamily="18" charset="0"/>
                <a:cs typeface="Times New Roman" panose="02020603050405020304" pitchFamily="18" charset="0"/>
                <a:sym typeface="+mn-ea"/>
              </a:rPr>
              <a:t>nghĩa</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thực</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tiễn</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không</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chỉ</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giải</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thích</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thế</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giới</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mà</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cải</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tạo</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xã</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hội</a:t>
            </a:r>
            <a:r>
              <a:rPr lang="en-US" altLang="x-none" sz="2600" dirty="0" smtClean="0">
                <a:latin typeface="Times New Roman" panose="02020603050405020304" pitchFamily="18" charset="0"/>
                <a:cs typeface="Times New Roman" panose="02020603050405020304" pitchFamily="18" charset="0"/>
                <a:sym typeface="+mn-ea"/>
              </a:rPr>
              <a:t>.</a:t>
            </a:r>
            <a:endParaRPr lang="en-US" altLang="x-none" sz="2600" dirty="0">
              <a:solidFill>
                <a:schemeClr val="tx1"/>
              </a:solidFill>
              <a:latin typeface="Times New Roman" panose="02020603050405020304" pitchFamily="18" charset="0"/>
              <a:cs typeface="Times New Roman" panose="02020603050405020304" pitchFamily="18" charset="0"/>
            </a:endParaRPr>
          </a:p>
          <a:p>
            <a:endParaRPr lang="en-US" altLang="x-none" sz="2600" dirty="0">
              <a:solidFill>
                <a:schemeClr val="tx1"/>
              </a:solidFill>
              <a:latin typeface="Times New Roman" panose="02020603050405020304" pitchFamily="18" charset="0"/>
              <a:cs typeface="Times New Roman" panose="02020603050405020304" pitchFamily="18" charset="0"/>
            </a:endParaRPr>
          </a:p>
          <a:p>
            <a:endParaRPr lang="en-US" altLang="x-none" sz="2600" dirty="0">
              <a:solidFill>
                <a:schemeClr val="tx1"/>
              </a:solidFill>
              <a:latin typeface="Times New Roman" panose="02020603050405020304" pitchFamily="18" charset="0"/>
              <a:cs typeface="Times New Roman" panose="02020603050405020304" pitchFamily="18" charset="0"/>
            </a:endParaRPr>
          </a:p>
          <a:p>
            <a:endParaRPr lang="en-US" dirty="0">
              <a:solidFill>
                <a:srgbClr val="FFFF00"/>
              </a:solidFill>
              <a:latin typeface="Arial" panose="020B0604020202020204" pitchFamily="34" charset="0"/>
            </a:endParaRPr>
          </a:p>
          <a:p>
            <a:endParaRPr lang="en-US" dirty="0"/>
          </a:p>
        </p:txBody>
      </p:sp>
    </p:spTree>
  </p:cSld>
  <p:clrMapOvr>
    <a:masterClrMapping/>
  </p:clrMapOvr>
  <p:transition>
    <p:wedge/>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7"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767260" y="2165943"/>
            <a:ext cx="104414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smtClean="0">
                <a:latin typeface="Times New Roman" panose="02020603050405020304" pitchFamily="18" charset="0"/>
                <a:cs typeface="Times New Roman" panose="02020603050405020304" pitchFamily="18" charset="0"/>
              </a:rPr>
              <a:t>Là cơ sở lý luận của các Đảng Cộng sản trong việc hoạch định Cương lĩnh, đường lối lãnh đạo, là hệ tư tưởng của giai cấp công nhân...</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cxnSp>
        <p:nvCxnSpPr>
          <p:cNvPr id="11" name="Straight Connector 10"/>
          <p:cNvCxnSpPr/>
          <p:nvPr/>
        </p:nvCxnSpPr>
        <p:spPr>
          <a:xfrm>
            <a:off x="1524000" y="642939"/>
            <a:ext cx="9144000" cy="1587"/>
          </a:xfrm>
          <a:prstGeom prst="line">
            <a:avLst/>
          </a:prstGeom>
        </p:spPr>
        <p:style>
          <a:lnRef idx="3">
            <a:schemeClr val="accent6"/>
          </a:lnRef>
          <a:fillRef idx="0">
            <a:schemeClr val="accent6"/>
          </a:fillRef>
          <a:effectRef idx="2">
            <a:schemeClr val="accent6"/>
          </a:effectRef>
          <a:fontRef idx="minor">
            <a:schemeClr val="tx1"/>
          </a:fontRef>
        </p:style>
      </p:cxnSp>
      <p:sp>
        <p:nvSpPr>
          <p:cNvPr id="82950" name="Rectangle 1"/>
          <p:cNvSpPr>
            <a:spLocks noChangeArrowheads="1"/>
          </p:cNvSpPr>
          <p:nvPr/>
        </p:nvSpPr>
        <p:spPr bwMode="auto">
          <a:xfrm>
            <a:off x="1524000" y="761930"/>
            <a:ext cx="9144000" cy="866864"/>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tIns="12696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b="1" dirty="0">
                <a:solidFill>
                  <a:srgbClr val="FF0000"/>
                </a:solidFill>
                <a:latin typeface="Times New Roman" panose="02020603050405020304" pitchFamily="18" charset="0"/>
                <a:cs typeface="Times New Roman" panose="02020603050405020304" pitchFamily="18" charset="0"/>
              </a:rPr>
              <a:t>2</a:t>
            </a:r>
            <a:r>
              <a:rPr lang="vi-VN" altLang="vi-VN" sz="2400" b="1" dirty="0" smtClean="0">
                <a:solidFill>
                  <a:srgbClr val="FF0000"/>
                </a:solidFill>
                <a:latin typeface="Times New Roman" panose="02020603050405020304" pitchFamily="18" charset="0"/>
                <a:cs typeface="Times New Roman" panose="02020603050405020304" pitchFamily="18" charset="0"/>
              </a:rPr>
              <a:t>. </a:t>
            </a:r>
            <a:r>
              <a:rPr lang="pt-BR" altLang="vi-VN" sz="2400" b="1" dirty="0">
                <a:solidFill>
                  <a:srgbClr val="FF0000"/>
                </a:solidFill>
                <a:latin typeface="Times New Roman" panose="02020603050405020304" pitchFamily="18" charset="0"/>
                <a:cs typeface="Times New Roman" panose="02020603050405020304" pitchFamily="18" charset="0"/>
              </a:rPr>
              <a:t>C</a:t>
            </a:r>
            <a:r>
              <a:rPr lang="pt-BR" altLang="vi-VN" sz="2400" b="1" dirty="0" smtClean="0">
                <a:solidFill>
                  <a:srgbClr val="FF0000"/>
                </a:solidFill>
                <a:latin typeface="Times New Roman" panose="02020603050405020304" pitchFamily="18" charset="0"/>
                <a:cs typeface="Times New Roman" panose="02020603050405020304" pitchFamily="18" charset="0"/>
              </a:rPr>
              <a:t>hủ nghĩa Mác – Lênin là nền tảng tư tưởng, kim chỉ nam cho hành động của các Đảng Cộng sản</a:t>
            </a:r>
            <a:endParaRPr lang="en-US" altLang="vi-VN" sz="2400" b="1" dirty="0">
              <a:solidFill>
                <a:srgbClr val="FF0000"/>
              </a:solidFill>
              <a:latin typeface="Times New Roman" panose="02020603050405020304" pitchFamily="18" charset="0"/>
              <a:cs typeface="Times New Roman" panose="02020603050405020304" pitchFamily="18" charset="0"/>
            </a:endParaRPr>
          </a:p>
        </p:txBody>
      </p:sp>
      <p:sp>
        <p:nvSpPr>
          <p:cNvPr id="82951" name="Rectangle 11"/>
          <p:cNvSpPr>
            <a:spLocks noChangeArrowheads="1"/>
          </p:cNvSpPr>
          <p:nvPr/>
        </p:nvSpPr>
        <p:spPr bwMode="auto">
          <a:xfrm>
            <a:off x="1096520" y="3452841"/>
            <a:ext cx="1025621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smtClean="0">
                <a:latin typeface="Times New Roman" panose="02020603050405020304" pitchFamily="18" charset="0"/>
                <a:cs typeface="Times New Roman" panose="02020603050405020304" pitchFamily="18" charset="0"/>
              </a:rPr>
              <a:t>Đảng Cộng sản VN khẳng định, cùng với chủ nghĩa Mác – Lênin, tư tưởng Hồ Chí Minh là nên tảng tư tưởng và kim chỉ nam cho hành động của Đảng và sự nghiệp cách mạng của nhân dân.</a:t>
            </a:r>
            <a:endParaRPr lang="en-US" altLang="vi-VN" sz="2400" dirty="0">
              <a:latin typeface="Times New Roman" panose="02020603050405020304" pitchFamily="18" charset="0"/>
              <a:cs typeface="Times New Roman" panose="02020603050405020304" pitchFamily="18" charset="0"/>
            </a:endParaRPr>
          </a:p>
        </p:txBody>
      </p:sp>
      <p:sp>
        <p:nvSpPr>
          <p:cNvPr id="282626" name="Rectangle 2"/>
          <p:cNvSpPr>
            <a:spLocks noChangeArrowheads="1"/>
          </p:cNvSpPr>
          <p:nvPr/>
        </p:nvSpPr>
        <p:spPr bwMode="auto">
          <a:xfrm>
            <a:off x="1128580" y="5114043"/>
            <a:ext cx="10224150" cy="1200329"/>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a:buFont typeface="Wingdings" pitchFamily="2" charset="2"/>
              <a:buChar char="v"/>
              <a:tabLst>
                <a:tab pos="228600" algn="l"/>
                <a:tab pos="342900" algn="l"/>
              </a:tabLst>
              <a:defRPr/>
            </a:pPr>
            <a:r>
              <a:rPr lang="pt-BR" sz="2400" dirty="0" smtClean="0">
                <a:latin typeface="Times New Roman" pitchFamily="18" charset="0"/>
                <a:cs typeface="Times New Roman" pitchFamily="18" charset="0"/>
              </a:rPr>
              <a:t>Học tập, nghiên cứu chủ nghĩa Mác – lê nin giúp mỗi người hình thành thế giới quan, phương pháp luận khoa học để hiểu rõ mục đích, con đường, bước đi của sự nghiệp quá độ xây dựng CNXH.</a:t>
            </a:r>
            <a:endParaRPr lang="pt-BR" sz="2400" dirty="0">
              <a:latin typeface="Times New Roman" pitchFamily="18" charset="0"/>
              <a:cs typeface="Times New Roman" pitchFamily="18" charset="0"/>
            </a:endParaRPr>
          </a:p>
        </p:txBody>
      </p:sp>
    </p:spTree>
    <p:extLst>
      <p:ext uri="{BB962C8B-B14F-4D97-AF65-F5344CB8AC3E}">
        <p14:creationId xmlns:p14="http://schemas.microsoft.com/office/powerpoint/2010/main" val="1726536696"/>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2850" name="Picture 2" descr="Résultat de recherche d'images pour &quot;mác lênin&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0170" y="1214438"/>
            <a:ext cx="4032560"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1"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1867" name="Rectangle 11"/>
          <p:cNvSpPr>
            <a:spLocks noChangeArrowheads="1"/>
          </p:cNvSpPr>
          <p:nvPr/>
        </p:nvSpPr>
        <p:spPr bwMode="auto">
          <a:xfrm>
            <a:off x="1595439" y="510448"/>
            <a:ext cx="8643937" cy="830262"/>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tabLst>
                <a:tab pos="228600" algn="l"/>
              </a:tabLst>
              <a:defRPr/>
            </a:pPr>
            <a:r>
              <a:rPr lang="vi-VN" sz="2400" b="1" dirty="0">
                <a:solidFill>
                  <a:srgbClr val="0000FF"/>
                </a:solidFill>
                <a:latin typeface="Times New Roman" pitchFamily="18" charset="0"/>
                <a:cs typeface="Times New Roman" pitchFamily="18" charset="0"/>
              </a:rPr>
              <a:t>Chủ nghĩa Mác - Lênin tiếp tục là nền tảng tư tưởng của Đảng và cách mạng nước ta</a:t>
            </a:r>
            <a:endParaRPr lang="vi-VN" sz="2400" dirty="0">
              <a:solidFill>
                <a:srgbClr val="0000FF"/>
              </a:solidFill>
              <a:latin typeface="Times New Roman" pitchFamily="18" charset="0"/>
              <a:cs typeface="Times New Roman" pitchFamily="18" charset="0"/>
            </a:endParaRPr>
          </a:p>
        </p:txBody>
      </p:sp>
      <p:sp>
        <p:nvSpPr>
          <p:cNvPr id="83973" name="Rectangle 12"/>
          <p:cNvSpPr>
            <a:spLocks noChangeArrowheads="1"/>
          </p:cNvSpPr>
          <p:nvPr/>
        </p:nvSpPr>
        <p:spPr bwMode="auto">
          <a:xfrm>
            <a:off x="263190" y="1881456"/>
            <a:ext cx="6768940" cy="378565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228600" algn="l"/>
              </a:tabLst>
              <a:defRPr sz="3200">
                <a:solidFill>
                  <a:schemeClr val="tx1"/>
                </a:solidFill>
                <a:latin typeface="Arial" panose="020B0604020202020204" pitchFamily="34" charset="0"/>
              </a:defRPr>
            </a:lvl1pPr>
            <a:lvl2pPr marL="742950" indent="-285750">
              <a:spcBef>
                <a:spcPct val="20000"/>
              </a:spcBef>
              <a:buChar char="–"/>
              <a:tabLst>
                <a:tab pos="228600" algn="l"/>
              </a:tabLst>
              <a:defRPr sz="2800">
                <a:solidFill>
                  <a:schemeClr val="tx1"/>
                </a:solidFill>
                <a:latin typeface="Arial" panose="020B0604020202020204" pitchFamily="34" charset="0"/>
              </a:defRPr>
            </a:lvl2pPr>
            <a:lvl3pPr marL="1143000" indent="-228600">
              <a:spcBef>
                <a:spcPct val="20000"/>
              </a:spcBef>
              <a:buChar char="•"/>
              <a:tabLst>
                <a:tab pos="228600" algn="l"/>
              </a:tabLst>
              <a:defRPr sz="2400">
                <a:solidFill>
                  <a:schemeClr val="tx1"/>
                </a:solidFill>
                <a:latin typeface="Arial" panose="020B0604020202020204" pitchFamily="34" charset="0"/>
              </a:defRPr>
            </a:lvl3pPr>
            <a:lvl4pPr marL="1600200" indent="-228600">
              <a:spcBef>
                <a:spcPct val="20000"/>
              </a:spcBef>
              <a:buChar char="–"/>
              <a:tabLst>
                <a:tab pos="228600" algn="l"/>
              </a:tabLst>
              <a:defRPr sz="2000">
                <a:solidFill>
                  <a:schemeClr val="tx1"/>
                </a:solidFill>
                <a:latin typeface="Arial" panose="020B0604020202020204" pitchFamily="34" charset="0"/>
              </a:defRPr>
            </a:lvl4pPr>
            <a:lvl5pPr marL="2057400" indent="-228600">
              <a:spcBef>
                <a:spcPct val="20000"/>
              </a:spcBef>
              <a:buChar char="»"/>
              <a:tabLst>
                <a:tab pos="2286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9pPr>
          </a:lstStyle>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kế thừa tinh hoa trí tuệ của nhân loại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của sự tổng kết lịch sử, thực tiễn phát triển của xã hội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hệ thống lý luận hoàn chỉnh, chặt chẽ</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sự thống nhất hữu cơ giữa thế giới quan và phương pháp luận</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học thuyết mở không ngừng đổi mới, phát triển</a:t>
            </a:r>
            <a:endParaRPr lang="pt-BR" alt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3879024"/>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vong quay"/>
          <p:cNvGrpSpPr/>
          <p:nvPr/>
        </p:nvGrpSpPr>
        <p:grpSpPr>
          <a:xfrm>
            <a:off x="5799858" y="462610"/>
            <a:ext cx="5042125" cy="5036855"/>
            <a:chOff x="5425622" y="292790"/>
            <a:chExt cx="5834378" cy="5828280"/>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269286"/>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03</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2184872"/>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266361"/>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02</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80" y="2189476"/>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01</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1" y="3524665"/>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02</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6" y="4492996"/>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4" y="4500236"/>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03</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8" y="3556175"/>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5" name="quay dung"/>
          <p:cNvSpPr/>
          <p:nvPr/>
        </p:nvSpPr>
        <p:spPr>
          <a:xfrm>
            <a:off x="9287691" y="5878286"/>
            <a:ext cx="2704012"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Tahoma" panose="020B0604030504040204" pitchFamily="34" charset="0"/>
                <a:ea typeface="Tahoma" panose="020B0604030504040204" pitchFamily="34" charset="0"/>
                <a:cs typeface="Tahoma" panose="020B0604030504040204" pitchFamily="34" charset="0"/>
              </a:rPr>
              <a:t>QUAY</a:t>
            </a:r>
            <a:endParaRPr lang="vi-VN" sz="2400" b="1" dirty="0">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5" action="ppaction://hlinksldjump"/>
          </p:cNvPr>
          <p:cNvSpPr/>
          <p:nvPr/>
        </p:nvSpPr>
        <p:spPr>
          <a:xfrm>
            <a:off x="857805"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6" action="ppaction://hlinksldjump"/>
          </p:cNvPr>
          <p:cNvSpPr/>
          <p:nvPr/>
        </p:nvSpPr>
        <p:spPr>
          <a:xfrm>
            <a:off x="2355722"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7" action="ppaction://hlinksldjump"/>
          </p:cNvPr>
          <p:cNvSpPr/>
          <p:nvPr/>
        </p:nvSpPr>
        <p:spPr>
          <a:xfrm>
            <a:off x="3853638"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8" action="ppaction://hlinksldjump"/>
          </p:cNvPr>
          <p:cNvSpPr/>
          <p:nvPr/>
        </p:nvSpPr>
        <p:spPr>
          <a:xfrm>
            <a:off x="858563"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9" action="ppaction://hlinksldjump"/>
          </p:cNvPr>
          <p:cNvSpPr/>
          <p:nvPr/>
        </p:nvSpPr>
        <p:spPr>
          <a:xfrm>
            <a:off x="2356480"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10" action="ppaction://hlinksldjump"/>
          </p:cNvPr>
          <p:cNvSpPr/>
          <p:nvPr/>
        </p:nvSpPr>
        <p:spPr>
          <a:xfrm>
            <a:off x="3854396"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11" action="ppaction://hlinksldjump"/>
          </p:cNvPr>
          <p:cNvSpPr/>
          <p:nvPr/>
        </p:nvSpPr>
        <p:spPr>
          <a:xfrm>
            <a:off x="859321"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12" action="ppaction://hlinksldjump"/>
          </p:cNvPr>
          <p:cNvSpPr/>
          <p:nvPr/>
        </p:nvSpPr>
        <p:spPr>
          <a:xfrm>
            <a:off x="2357238"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3" action="ppaction://hlinksldjump"/>
          </p:cNvPr>
          <p:cNvSpPr/>
          <p:nvPr/>
        </p:nvSpPr>
        <p:spPr>
          <a:xfrm>
            <a:off x="3855154"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1391479" y="428421"/>
            <a:ext cx="3143809" cy="1200329"/>
          </a:xfrm>
          <a:prstGeom prst="rect">
            <a:avLst/>
          </a:prstGeom>
          <a:noFill/>
        </p:spPr>
        <p:txBody>
          <a:bodyPr wrap="none" lIns="91440" tIns="45720" rIns="91440" bIns="45720">
            <a:spAutoFit/>
          </a:bodyPr>
          <a:lstStyle/>
          <a:p>
            <a:pPr algn="ctr"/>
            <a:r>
              <a:rPr lang="en-US" sz="3600" b="1" dirty="0">
                <a:ln w="6600">
                  <a:solidFill>
                    <a:schemeClr val="accent2"/>
                  </a:solidFill>
                  <a:prstDash val="solid"/>
                </a:ln>
                <a:solidFill>
                  <a:srgbClr val="0000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VÒNG QUAY </a:t>
            </a:r>
          </a:p>
          <a:p>
            <a:pPr algn="ctr"/>
            <a:r>
              <a:rPr lang="en-US" sz="3600" b="1" dirty="0">
                <a:ln w="6600">
                  <a:solidFill>
                    <a:schemeClr val="accent2"/>
                  </a:solidFill>
                  <a:prstDash val="solid"/>
                </a:ln>
                <a:solidFill>
                  <a:srgbClr val="0000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44" name="Picture 43"/>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24807" y="845531"/>
            <a:ext cx="495300" cy="438150"/>
          </a:xfrm>
          <a:prstGeom prst="rect">
            <a:avLst/>
          </a:prstGeom>
        </p:spPr>
      </p:pic>
      <p:pic>
        <p:nvPicPr>
          <p:cNvPr id="45" name="Picture 4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29739" y="1207472"/>
            <a:ext cx="495300" cy="438150"/>
          </a:xfrm>
          <a:prstGeom prst="rect">
            <a:avLst/>
          </a:prstGeom>
        </p:spPr>
      </p:pic>
      <p:pic>
        <p:nvPicPr>
          <p:cNvPr id="46" name="Picture 45"/>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919150" y="680278"/>
            <a:ext cx="495300" cy="438150"/>
          </a:xfrm>
          <a:prstGeom prst="rect">
            <a:avLst/>
          </a:prstGeom>
        </p:spPr>
      </p:pic>
      <p:pic>
        <p:nvPicPr>
          <p:cNvPr id="47" name="Picture 4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1111830" y="478508"/>
            <a:ext cx="714375" cy="1190625"/>
          </a:xfrm>
          <a:prstGeom prst="rect">
            <a:avLst/>
          </a:prstGeom>
        </p:spPr>
      </p:pic>
      <p:pic>
        <p:nvPicPr>
          <p:cNvPr id="2" name="Picture 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7646194" y="2397345"/>
            <a:ext cx="1354214" cy="1155064"/>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7"/>
          <a:stretch>
            <a:fillRect/>
          </a:stretch>
        </p:blipFill>
        <p:spPr>
          <a:xfrm>
            <a:off x="9714152" y="-693733"/>
            <a:ext cx="609600" cy="609600"/>
          </a:xfrm>
          <a:prstGeom prst="rect">
            <a:avLst/>
          </a:prstGeom>
        </p:spPr>
      </p:pic>
      <p:sp>
        <p:nvSpPr>
          <p:cNvPr id="31" name="Isosceles Triangle 3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2" name="Isosceles Triangle 3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3" name="Isosceles Triangle 3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4" name="Isosceles Triangle 3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2" name="Isosceles Triangle 4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3" name="Isosceles Triangle 4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8" name="Isosceles Triangle 4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9" name="Isosceles Triangle 4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0" name="Isosceles Triangle 4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1" name="Isosceles Triangle 5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2" name="Isosceles Triangle 5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3" name="Isosceles Triangle 5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4" name="Isosceles Triangle 5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5" name="Isosceles Triangle 54"/>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6" name="Isosceles Triangle 55"/>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7" name="Isosceles Triangle 56"/>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8" name="Isosceles Triangle 5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9" name="Isosceles Triangle 5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0" name="Isosceles Triangle 5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1" name="Isosceles Triangle 6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4" name="Heart 23">
            <a:hlinkClick r:id="rId18" action="ppaction://hlinksldjump"/>
          </p:cNvPr>
          <p:cNvSpPr/>
          <p:nvPr/>
        </p:nvSpPr>
        <p:spPr>
          <a:xfrm rot="5400000">
            <a:off x="11351621" y="2586449"/>
            <a:ext cx="783772" cy="783770"/>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1651292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1.25E-6 -2.59259E-6 L 1.25E-6 -0.02407 " pathEditMode="relative" rAng="0" ptsTypes="AA">
                                      <p:cBhvr>
                                        <p:cTn id="6" dur="250" accel="50000" decel="50000" autoRev="1" fill="hold">
                                          <p:stCondLst>
                                            <p:cond delay="0"/>
                                          </p:stCondLst>
                                        </p:cTn>
                                        <p:tgtEl>
                                          <p:spTgt spid="41"/>
                                        </p:tgtEl>
                                        <p:attrNameLst>
                                          <p:attrName>ppt_x</p:attrName>
                                          <p:attrName>ppt_y</p:attrName>
                                        </p:attrNameLst>
                                      </p:cBhvr>
                                      <p:rCtr x="0" y="-1204"/>
                                    </p:animMotion>
                                    <p:animRot by="1500000">
                                      <p:cBhvr>
                                        <p:cTn id="7" dur="125" fill="hold">
                                          <p:stCondLst>
                                            <p:cond delay="0"/>
                                          </p:stCondLst>
                                        </p:cTn>
                                        <p:tgtEl>
                                          <p:spTgt spid="41"/>
                                        </p:tgtEl>
                                        <p:attrNameLst>
                                          <p:attrName>r</p:attrName>
                                        </p:attrNameLst>
                                      </p:cBhvr>
                                    </p:animRot>
                                    <p:animRot by="-1500000">
                                      <p:cBhvr>
                                        <p:cTn id="8" dur="125" fill="hold">
                                          <p:stCondLst>
                                            <p:cond delay="125"/>
                                          </p:stCondLst>
                                        </p:cTn>
                                        <p:tgtEl>
                                          <p:spTgt spid="41"/>
                                        </p:tgtEl>
                                        <p:attrNameLst>
                                          <p:attrName>r</p:attrName>
                                        </p:attrNameLst>
                                      </p:cBhvr>
                                    </p:animRot>
                                    <p:animRot by="-1500000">
                                      <p:cBhvr>
                                        <p:cTn id="9" dur="125" fill="hold">
                                          <p:stCondLst>
                                            <p:cond delay="250"/>
                                          </p:stCondLst>
                                        </p:cTn>
                                        <p:tgtEl>
                                          <p:spTgt spid="41"/>
                                        </p:tgtEl>
                                        <p:attrNameLst>
                                          <p:attrName>r</p:attrName>
                                        </p:attrNameLst>
                                      </p:cBhvr>
                                    </p:animRot>
                                    <p:animRot by="1500000">
                                      <p:cBhvr>
                                        <p:cTn id="10" dur="125" fill="hold">
                                          <p:stCondLst>
                                            <p:cond delay="375"/>
                                          </p:stCondLst>
                                        </p:cTn>
                                        <p:tgtEl>
                                          <p:spTgt spid="4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par>
                                <p:cTn id="16" presetID="3" presetClass="mediacall" presetSubtype="0" fill="hold" nodeType="withEffect">
                                  <p:stCondLst>
                                    <p:cond delay="0"/>
                                  </p:stCondLst>
                                  <p:childTnLst>
                                    <p:cmd type="call" cmd="stop">
                                      <p:cBhvr>
                                        <p:cTn id="17" dur="1" fill="hold"/>
                                        <p:tgtEl>
                                          <p:spTgt spid="3"/>
                                        </p:tgtEl>
                                      </p:cBhvr>
                                    </p:cmd>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par>
                                <p:cTn id="23" presetID="3" presetClass="mediacall" presetSubtype="0" fill="hold" nodeType="withEffect">
                                  <p:stCondLst>
                                    <p:cond delay="0"/>
                                  </p:stCondLst>
                                  <p:childTnLst>
                                    <p:cmd type="call" cmd="stop">
                                      <p:cBhvr>
                                        <p:cTn id="24" dur="1" fill="hold"/>
                                        <p:tgtEl>
                                          <p:spTgt spid="3"/>
                                        </p:tgtEl>
                                      </p:cBhvr>
                                    </p:cmd>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3" presetClass="mediacall" presetSubtype="0" fill="hold" nodeType="withEffect">
                                  <p:stCondLst>
                                    <p:cond delay="0"/>
                                  </p:stCondLst>
                                  <p:childTnLst>
                                    <p:cmd type="call" cmd="stop">
                                      <p:cBhvr>
                                        <p:cTn id="31" dur="1" fill="hold"/>
                                        <p:tgtEl>
                                          <p:spTgt spid="3"/>
                                        </p:tgtEl>
                                      </p:cBhvr>
                                    </p:cmd>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par>
                                <p:cTn id="37" presetID="3" presetClass="mediacall" presetSubtype="0" fill="hold" nodeType="withEffect">
                                  <p:stCondLst>
                                    <p:cond delay="0"/>
                                  </p:stCondLst>
                                  <p:childTnLst>
                                    <p:cmd type="call" cmd="stop">
                                      <p:cBhvr>
                                        <p:cTn id="38" dur="1" fill="hold"/>
                                        <p:tgtEl>
                                          <p:spTgt spid="3"/>
                                        </p:tgtEl>
                                      </p:cBhvr>
                                    </p:cmd>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3" presetClass="mediacall" presetSubtype="0" fill="hold" nodeType="withEffect">
                                  <p:stCondLst>
                                    <p:cond delay="0"/>
                                  </p:stCondLst>
                                  <p:childTnLst>
                                    <p:cmd type="call" cmd="stop">
                                      <p:cBhvr>
                                        <p:cTn id="45" dur="1" fill="hold"/>
                                        <p:tgtEl>
                                          <p:spTgt spid="3"/>
                                        </p:tgtEl>
                                      </p:cBhvr>
                                    </p:cmd>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43"/>
                                        </p:tgtEl>
                                      </p:cBhvr>
                                    </p:animEffect>
                                    <p:set>
                                      <p:cBhvr>
                                        <p:cTn id="50" dur="1" fill="hold">
                                          <p:stCondLst>
                                            <p:cond delay="499"/>
                                          </p:stCondLst>
                                        </p:cTn>
                                        <p:tgtEl>
                                          <p:spTgt spid="43"/>
                                        </p:tgtEl>
                                        <p:attrNameLst>
                                          <p:attrName>style.visibility</p:attrName>
                                        </p:attrNameLst>
                                      </p:cBhvr>
                                      <p:to>
                                        <p:strVal val="hidden"/>
                                      </p:to>
                                    </p:set>
                                  </p:childTnLst>
                                </p:cTn>
                              </p:par>
                              <p:par>
                                <p:cTn id="51" presetID="3" presetClass="mediacall" presetSubtype="0" fill="hold" nodeType="withEffect">
                                  <p:stCondLst>
                                    <p:cond delay="0"/>
                                  </p:stCondLst>
                                  <p:childTnLst>
                                    <p:cmd type="call" cmd="stop">
                                      <p:cBhvr>
                                        <p:cTn id="52" dur="1" fill="hold"/>
                                        <p:tgtEl>
                                          <p:spTgt spid="3"/>
                                        </p:tgtEl>
                                      </p:cBhvr>
                                    </p:cmd>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48"/>
                                        </p:tgtEl>
                                      </p:cBhvr>
                                    </p:animEffect>
                                    <p:set>
                                      <p:cBhvr>
                                        <p:cTn id="57" dur="1" fill="hold">
                                          <p:stCondLst>
                                            <p:cond delay="499"/>
                                          </p:stCondLst>
                                        </p:cTn>
                                        <p:tgtEl>
                                          <p:spTgt spid="48"/>
                                        </p:tgtEl>
                                        <p:attrNameLst>
                                          <p:attrName>style.visibility</p:attrName>
                                        </p:attrNameLst>
                                      </p:cBhvr>
                                      <p:to>
                                        <p:strVal val="hidden"/>
                                      </p:to>
                                    </p:set>
                                  </p:childTnLst>
                                </p:cTn>
                              </p:par>
                              <p:par>
                                <p:cTn id="58" presetID="3" presetClass="mediacall" presetSubtype="0" fill="hold" nodeType="withEffect">
                                  <p:stCondLst>
                                    <p:cond delay="0"/>
                                  </p:stCondLst>
                                  <p:childTnLst>
                                    <p:cmd type="call" cmd="stop">
                                      <p:cBhvr>
                                        <p:cTn id="59" dur="1" fill="hold"/>
                                        <p:tgtEl>
                                          <p:spTgt spid="3"/>
                                        </p:tgtEl>
                                      </p:cBhvr>
                                    </p:cmd>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0" nodeType="clickEffect">
                                  <p:stCondLst>
                                    <p:cond delay="0"/>
                                  </p:stCondLst>
                                  <p:childTnLst>
                                    <p:animEffect transition="out" filter="fade">
                                      <p:cBhvr>
                                        <p:cTn id="63" dur="500"/>
                                        <p:tgtEl>
                                          <p:spTgt spid="49"/>
                                        </p:tgtEl>
                                      </p:cBhvr>
                                    </p:animEffect>
                                    <p:set>
                                      <p:cBhvr>
                                        <p:cTn id="64" dur="1" fill="hold">
                                          <p:stCondLst>
                                            <p:cond delay="499"/>
                                          </p:stCondLst>
                                        </p:cTn>
                                        <p:tgtEl>
                                          <p:spTgt spid="49"/>
                                        </p:tgtEl>
                                        <p:attrNameLst>
                                          <p:attrName>style.visibility</p:attrName>
                                        </p:attrNameLst>
                                      </p:cBhvr>
                                      <p:to>
                                        <p:strVal val="hidden"/>
                                      </p:to>
                                    </p:set>
                                  </p:childTnLst>
                                </p:cTn>
                              </p:par>
                              <p:par>
                                <p:cTn id="65" presetID="3" presetClass="mediacall" presetSubtype="0" fill="hold" nodeType="withEffect">
                                  <p:stCondLst>
                                    <p:cond delay="0"/>
                                  </p:stCondLst>
                                  <p:childTnLst>
                                    <p:cmd type="call" cmd="stop">
                                      <p:cBhvr>
                                        <p:cTn id="66" dur="1" fill="hold"/>
                                        <p:tgtEl>
                                          <p:spTgt spid="3"/>
                                        </p:tgtEl>
                                      </p:cBhvr>
                                    </p:cmd>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50"/>
                                        </p:tgtEl>
                                      </p:cBhvr>
                                    </p:animEffect>
                                    <p:set>
                                      <p:cBhvr>
                                        <p:cTn id="71" dur="1" fill="hold">
                                          <p:stCondLst>
                                            <p:cond delay="499"/>
                                          </p:stCondLst>
                                        </p:cTn>
                                        <p:tgtEl>
                                          <p:spTgt spid="50"/>
                                        </p:tgtEl>
                                        <p:attrNameLst>
                                          <p:attrName>style.visibility</p:attrName>
                                        </p:attrNameLst>
                                      </p:cBhvr>
                                      <p:to>
                                        <p:strVal val="hidden"/>
                                      </p:to>
                                    </p:set>
                                  </p:childTnLst>
                                </p:cTn>
                              </p:par>
                              <p:par>
                                <p:cTn id="72" presetID="3" presetClass="mediacall" presetSubtype="0" fill="hold" nodeType="withEffect">
                                  <p:stCondLst>
                                    <p:cond delay="0"/>
                                  </p:stCondLst>
                                  <p:childTnLst>
                                    <p:cmd type="call" cmd="stop">
                                      <p:cBhvr>
                                        <p:cTn id="73" dur="1" fill="hold"/>
                                        <p:tgtEl>
                                          <p:spTgt spid="3"/>
                                        </p:tgtEl>
                                      </p:cBhvr>
                                    </p:cmd>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0"/>
                                  </p:stCondLst>
                                  <p:childTnLst>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cTn>
                              </p:par>
                              <p:par>
                                <p:cTn id="79" presetID="3" presetClass="mediacall" presetSubtype="0" fill="hold" nodeType="withEffect">
                                  <p:stCondLst>
                                    <p:cond delay="0"/>
                                  </p:stCondLst>
                                  <p:childTnLst>
                                    <p:cmd type="call" cmd="stop">
                                      <p:cBhvr>
                                        <p:cTn id="80" dur="1" fill="hold"/>
                                        <p:tgtEl>
                                          <p:spTgt spid="3"/>
                                        </p:tgtEl>
                                      </p:cBhvr>
                                    </p:cmd>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par>
                                <p:cTn id="86" presetID="3" presetClass="mediacall" presetSubtype="0" fill="hold" nodeType="withEffect">
                                  <p:stCondLst>
                                    <p:cond delay="0"/>
                                  </p:stCondLst>
                                  <p:childTnLst>
                                    <p:cmd type="call" cmd="stop">
                                      <p:cBhvr>
                                        <p:cTn id="87" dur="1" fill="hold"/>
                                        <p:tgtEl>
                                          <p:spTgt spid="3"/>
                                        </p:tgtEl>
                                      </p:cBhvr>
                                    </p:cmd>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grpId="0" nodeType="clickEffect">
                                  <p:stCondLst>
                                    <p:cond delay="0"/>
                                  </p:stCondLst>
                                  <p:childTnLst>
                                    <p:animEffect transition="out" filter="fade">
                                      <p:cBhvr>
                                        <p:cTn id="91" dur="500"/>
                                        <p:tgtEl>
                                          <p:spTgt spid="53"/>
                                        </p:tgtEl>
                                      </p:cBhvr>
                                    </p:animEffect>
                                    <p:set>
                                      <p:cBhvr>
                                        <p:cTn id="92" dur="1" fill="hold">
                                          <p:stCondLst>
                                            <p:cond delay="499"/>
                                          </p:stCondLst>
                                        </p:cTn>
                                        <p:tgtEl>
                                          <p:spTgt spid="53"/>
                                        </p:tgtEl>
                                        <p:attrNameLst>
                                          <p:attrName>style.visibility</p:attrName>
                                        </p:attrNameLst>
                                      </p:cBhvr>
                                      <p:to>
                                        <p:strVal val="hidden"/>
                                      </p:to>
                                    </p:set>
                                  </p:childTnLst>
                                </p:cTn>
                              </p:par>
                              <p:par>
                                <p:cTn id="93" presetID="3" presetClass="mediacall" presetSubtype="0" fill="hold" nodeType="withEffect">
                                  <p:stCondLst>
                                    <p:cond delay="0"/>
                                  </p:stCondLst>
                                  <p:childTnLst>
                                    <p:cmd type="call" cmd="stop">
                                      <p:cBhvr>
                                        <p:cTn id="94" dur="1" fill="hold"/>
                                        <p:tgtEl>
                                          <p:spTgt spid="3"/>
                                        </p:tgtEl>
                                      </p:cBhvr>
                                    </p:cmd>
                                  </p:childTnLst>
                                </p:cTn>
                              </p:par>
                            </p:childTnLst>
                          </p:cTn>
                        </p:par>
                      </p:childTnLst>
                    </p:cTn>
                  </p:par>
                  <p:par>
                    <p:cTn id="95" fill="hold">
                      <p:stCondLst>
                        <p:cond delay="indefinite"/>
                      </p:stCondLst>
                      <p:childTnLst>
                        <p:par>
                          <p:cTn id="96" fill="hold">
                            <p:stCondLst>
                              <p:cond delay="0"/>
                            </p:stCondLst>
                            <p:childTnLst>
                              <p:par>
                                <p:cTn id="97" presetID="10" presetClass="exit" presetSubtype="0" fill="hold" grpId="0" nodeType="clickEffect">
                                  <p:stCondLst>
                                    <p:cond delay="0"/>
                                  </p:stCondLst>
                                  <p:childTnLst>
                                    <p:animEffect transition="out" filter="fade">
                                      <p:cBhvr>
                                        <p:cTn id="98" dur="500"/>
                                        <p:tgtEl>
                                          <p:spTgt spid="54"/>
                                        </p:tgtEl>
                                      </p:cBhvr>
                                    </p:animEffect>
                                    <p:set>
                                      <p:cBhvr>
                                        <p:cTn id="99" dur="1" fill="hold">
                                          <p:stCondLst>
                                            <p:cond delay="499"/>
                                          </p:stCondLst>
                                        </p:cTn>
                                        <p:tgtEl>
                                          <p:spTgt spid="54"/>
                                        </p:tgtEl>
                                        <p:attrNameLst>
                                          <p:attrName>style.visibility</p:attrName>
                                        </p:attrNameLst>
                                      </p:cBhvr>
                                      <p:to>
                                        <p:strVal val="hidden"/>
                                      </p:to>
                                    </p:set>
                                  </p:childTnLst>
                                </p:cTn>
                              </p:par>
                              <p:par>
                                <p:cTn id="100" presetID="3" presetClass="mediacall" presetSubtype="0" fill="hold" nodeType="withEffect">
                                  <p:stCondLst>
                                    <p:cond delay="0"/>
                                  </p:stCondLst>
                                  <p:childTnLst>
                                    <p:cmd type="call" cmd="stop">
                                      <p:cBhvr>
                                        <p:cTn id="101" dur="1" fill="hold"/>
                                        <p:tgtEl>
                                          <p:spTgt spid="3"/>
                                        </p:tgtEl>
                                      </p:cBhvr>
                                    </p:cmd>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55"/>
                                        </p:tgtEl>
                                      </p:cBhvr>
                                    </p:animEffect>
                                    <p:set>
                                      <p:cBhvr>
                                        <p:cTn id="106" dur="1" fill="hold">
                                          <p:stCondLst>
                                            <p:cond delay="499"/>
                                          </p:stCondLst>
                                        </p:cTn>
                                        <p:tgtEl>
                                          <p:spTgt spid="55"/>
                                        </p:tgtEl>
                                        <p:attrNameLst>
                                          <p:attrName>style.visibility</p:attrName>
                                        </p:attrNameLst>
                                      </p:cBhvr>
                                      <p:to>
                                        <p:strVal val="hidden"/>
                                      </p:to>
                                    </p:set>
                                  </p:childTnLst>
                                </p:cTn>
                              </p:par>
                              <p:par>
                                <p:cTn id="107" presetID="3" presetClass="mediacall" presetSubtype="0" fill="hold" nodeType="withEffect">
                                  <p:stCondLst>
                                    <p:cond delay="0"/>
                                  </p:stCondLst>
                                  <p:childTnLst>
                                    <p:cmd type="call" cmd="stop">
                                      <p:cBhvr>
                                        <p:cTn id="108" dur="1" fill="hold"/>
                                        <p:tgtEl>
                                          <p:spTgt spid="3"/>
                                        </p:tgtEl>
                                      </p:cBhvr>
                                    </p:cmd>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grpId="0" nodeType="clickEffect">
                                  <p:stCondLst>
                                    <p:cond delay="0"/>
                                  </p:stCondLst>
                                  <p:childTnLst>
                                    <p:animEffect transition="out" filter="fade">
                                      <p:cBhvr>
                                        <p:cTn id="112" dur="500"/>
                                        <p:tgtEl>
                                          <p:spTgt spid="56"/>
                                        </p:tgtEl>
                                      </p:cBhvr>
                                    </p:animEffect>
                                    <p:set>
                                      <p:cBhvr>
                                        <p:cTn id="113" dur="1" fill="hold">
                                          <p:stCondLst>
                                            <p:cond delay="499"/>
                                          </p:stCondLst>
                                        </p:cTn>
                                        <p:tgtEl>
                                          <p:spTgt spid="56"/>
                                        </p:tgtEl>
                                        <p:attrNameLst>
                                          <p:attrName>style.visibility</p:attrName>
                                        </p:attrNameLst>
                                      </p:cBhvr>
                                      <p:to>
                                        <p:strVal val="hidden"/>
                                      </p:to>
                                    </p:set>
                                  </p:childTnLst>
                                </p:cTn>
                              </p:par>
                              <p:par>
                                <p:cTn id="114" presetID="3" presetClass="mediacall" presetSubtype="0" fill="hold" nodeType="withEffect">
                                  <p:stCondLst>
                                    <p:cond delay="0"/>
                                  </p:stCondLst>
                                  <p:childTnLst>
                                    <p:cmd type="call" cmd="stop">
                                      <p:cBhvr>
                                        <p:cTn id="115" dur="1" fill="hold"/>
                                        <p:tgtEl>
                                          <p:spTgt spid="3"/>
                                        </p:tgtEl>
                                      </p:cBhvr>
                                    </p:cmd>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0" nodeType="clickEffect">
                                  <p:stCondLst>
                                    <p:cond delay="0"/>
                                  </p:stCondLst>
                                  <p:childTnLst>
                                    <p:animEffect transition="out" filter="fade">
                                      <p:cBhvr>
                                        <p:cTn id="119" dur="500"/>
                                        <p:tgtEl>
                                          <p:spTgt spid="57"/>
                                        </p:tgtEl>
                                      </p:cBhvr>
                                    </p:animEffect>
                                    <p:set>
                                      <p:cBhvr>
                                        <p:cTn id="120" dur="1" fill="hold">
                                          <p:stCondLst>
                                            <p:cond delay="499"/>
                                          </p:stCondLst>
                                        </p:cTn>
                                        <p:tgtEl>
                                          <p:spTgt spid="57"/>
                                        </p:tgtEl>
                                        <p:attrNameLst>
                                          <p:attrName>style.visibility</p:attrName>
                                        </p:attrNameLst>
                                      </p:cBhvr>
                                      <p:to>
                                        <p:strVal val="hidden"/>
                                      </p:to>
                                    </p:set>
                                  </p:childTnLst>
                                </p:cTn>
                              </p:par>
                              <p:par>
                                <p:cTn id="121" presetID="3" presetClass="mediacall" presetSubtype="0" fill="hold" nodeType="withEffect">
                                  <p:stCondLst>
                                    <p:cond delay="0"/>
                                  </p:stCondLst>
                                  <p:childTnLst>
                                    <p:cmd type="call" cmd="stop">
                                      <p:cBhvr>
                                        <p:cTn id="122" dur="1" fill="hold"/>
                                        <p:tgtEl>
                                          <p:spTgt spid="3"/>
                                        </p:tgtEl>
                                      </p:cBhvr>
                                    </p:cmd>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grpId="0" nodeType="clickEffect">
                                  <p:stCondLst>
                                    <p:cond delay="0"/>
                                  </p:stCondLst>
                                  <p:childTnLst>
                                    <p:animEffect transition="out" filter="fade">
                                      <p:cBhvr>
                                        <p:cTn id="126" dur="500"/>
                                        <p:tgtEl>
                                          <p:spTgt spid="58"/>
                                        </p:tgtEl>
                                      </p:cBhvr>
                                    </p:animEffect>
                                    <p:set>
                                      <p:cBhvr>
                                        <p:cTn id="127" dur="1" fill="hold">
                                          <p:stCondLst>
                                            <p:cond delay="499"/>
                                          </p:stCondLst>
                                        </p:cTn>
                                        <p:tgtEl>
                                          <p:spTgt spid="58"/>
                                        </p:tgtEl>
                                        <p:attrNameLst>
                                          <p:attrName>style.visibility</p:attrName>
                                        </p:attrNameLst>
                                      </p:cBhvr>
                                      <p:to>
                                        <p:strVal val="hidden"/>
                                      </p:to>
                                    </p:set>
                                  </p:childTnLst>
                                </p:cTn>
                              </p:par>
                              <p:par>
                                <p:cTn id="128" presetID="3" presetClass="mediacall" presetSubtype="0" fill="hold" nodeType="withEffect">
                                  <p:stCondLst>
                                    <p:cond delay="0"/>
                                  </p:stCondLst>
                                  <p:childTnLst>
                                    <p:cmd type="call" cmd="stop">
                                      <p:cBhvr>
                                        <p:cTn id="129" dur="1" fill="hold"/>
                                        <p:tgtEl>
                                          <p:spTgt spid="3"/>
                                        </p:tgtEl>
                                      </p:cBhvr>
                                    </p:cmd>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0" nodeType="clickEffect">
                                  <p:stCondLst>
                                    <p:cond delay="0"/>
                                  </p:stCondLst>
                                  <p:childTnLst>
                                    <p:animEffect transition="out" filter="fade">
                                      <p:cBhvr>
                                        <p:cTn id="133" dur="500"/>
                                        <p:tgtEl>
                                          <p:spTgt spid="59"/>
                                        </p:tgtEl>
                                      </p:cBhvr>
                                    </p:animEffect>
                                    <p:set>
                                      <p:cBhvr>
                                        <p:cTn id="134" dur="1" fill="hold">
                                          <p:stCondLst>
                                            <p:cond delay="499"/>
                                          </p:stCondLst>
                                        </p:cTn>
                                        <p:tgtEl>
                                          <p:spTgt spid="59"/>
                                        </p:tgtEl>
                                        <p:attrNameLst>
                                          <p:attrName>style.visibility</p:attrName>
                                        </p:attrNameLst>
                                      </p:cBhvr>
                                      <p:to>
                                        <p:strVal val="hidden"/>
                                      </p:to>
                                    </p:set>
                                  </p:childTnLst>
                                </p:cTn>
                              </p:par>
                              <p:par>
                                <p:cTn id="135" presetID="3" presetClass="mediacall" presetSubtype="0" fill="hold" nodeType="withEffect">
                                  <p:stCondLst>
                                    <p:cond delay="0"/>
                                  </p:stCondLst>
                                  <p:childTnLst>
                                    <p:cmd type="call" cmd="stop">
                                      <p:cBhvr>
                                        <p:cTn id="136" dur="1" fill="hold"/>
                                        <p:tgtEl>
                                          <p:spTgt spid="3"/>
                                        </p:tgtEl>
                                      </p:cBhvr>
                                    </p:cmd>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0" nodeType="clickEffect">
                                  <p:stCondLst>
                                    <p:cond delay="0"/>
                                  </p:stCondLst>
                                  <p:childTnLst>
                                    <p:animEffect transition="out" filter="fade">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par>
                                <p:cTn id="142" presetID="3" presetClass="mediacall" presetSubtype="0" fill="hold" nodeType="withEffect">
                                  <p:stCondLst>
                                    <p:cond delay="0"/>
                                  </p:stCondLst>
                                  <p:childTnLst>
                                    <p:cmd type="call" cmd="stop">
                                      <p:cBhvr>
                                        <p:cTn id="143" dur="1" fill="hold"/>
                                        <p:tgtEl>
                                          <p:spTgt spid="3"/>
                                        </p:tgtEl>
                                      </p:cBhvr>
                                    </p:cmd>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grpId="0" nodeType="clickEffect">
                                  <p:stCondLst>
                                    <p:cond delay="0"/>
                                  </p:stCondLst>
                                  <p:childTnLst>
                                    <p:animEffect transition="out" filter="fade">
                                      <p:cBhvr>
                                        <p:cTn id="147" dur="500"/>
                                        <p:tgtEl>
                                          <p:spTgt spid="61"/>
                                        </p:tgtEl>
                                      </p:cBhvr>
                                    </p:animEffect>
                                    <p:set>
                                      <p:cBhvr>
                                        <p:cTn id="148" dur="1" fill="hold">
                                          <p:stCondLst>
                                            <p:cond delay="499"/>
                                          </p:stCondLst>
                                        </p:cTn>
                                        <p:tgtEl>
                                          <p:spTgt spid="61"/>
                                        </p:tgtEl>
                                        <p:attrNameLst>
                                          <p:attrName>style.visibility</p:attrName>
                                        </p:attrNameLst>
                                      </p:cBhvr>
                                      <p:to>
                                        <p:strVal val="hidden"/>
                                      </p:to>
                                    </p:set>
                                  </p:childTnLst>
                                </p:cTn>
                              </p:par>
                              <p:par>
                                <p:cTn id="149" presetID="3" presetClass="mediacall" presetSubtype="0" fill="hold" nodeType="withEffect">
                                  <p:stCondLst>
                                    <p:cond delay="0"/>
                                  </p:stCondLst>
                                  <p:childTnLst>
                                    <p:cmd type="call" cmd="stop">
                                      <p:cBhvr>
                                        <p:cTn id="15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1" restart="whenNotActive" fill="hold" evtFilter="cancelBubble" nodeType="interactiveSeq">
                <p:stCondLst>
                  <p:cond evt="onClick" delay="0">
                    <p:tgtEl>
                      <p:spTgt spid="25"/>
                    </p:tgtEl>
                  </p:cond>
                </p:stCondLst>
                <p:endSync evt="end" delay="0">
                  <p:rtn val="all"/>
                </p:endSync>
                <p:childTnLst>
                  <p:par>
                    <p:cTn id="152" fill="hold">
                      <p:stCondLst>
                        <p:cond delay="0"/>
                      </p:stCondLst>
                      <p:childTnLst>
                        <p:par>
                          <p:cTn id="153" fill="hold">
                            <p:stCondLst>
                              <p:cond delay="0"/>
                            </p:stCondLst>
                            <p:childTnLst>
                              <p:par>
                                <p:cTn id="154" presetID="8" presetClass="emph" presetSubtype="0" repeatCount="indefinite" fill="hold" nodeType="clickEffect">
                                  <p:stCondLst>
                                    <p:cond delay="0"/>
                                  </p:stCondLst>
                                  <p:endCondLst>
                                    <p:cond evt="onNext" delay="0">
                                      <p:tgtEl>
                                        <p:sldTgt/>
                                      </p:tgtEl>
                                    </p:cond>
                                  </p:endCondLst>
                                  <p:childTnLst>
                                    <p:animRot by="21600000">
                                      <p:cBhvr>
                                        <p:cTn id="155" dur="500" fill="hold"/>
                                        <p:tgtEl>
                                          <p:spTgt spid="22"/>
                                        </p:tgtEl>
                                        <p:attrNameLst>
                                          <p:attrName>r</p:attrName>
                                        </p:attrNameLst>
                                      </p:cBhvr>
                                    </p:animRot>
                                  </p:childTnLst>
                                </p:cTn>
                              </p:par>
                              <p:par>
                                <p:cTn id="156" presetID="1" presetClass="mediacall" presetSubtype="0" fill="hold" nodeType="withEffect">
                                  <p:stCondLst>
                                    <p:cond delay="0"/>
                                  </p:stCondLst>
                                  <p:childTnLst>
                                    <p:cmd type="call" cmd="playFrom(0.0)">
                                      <p:cBhvr>
                                        <p:cTn id="157" dur="30406" fill="hold"/>
                                        <p:tgtEl>
                                          <p:spTgt spid="3"/>
                                        </p:tgtEl>
                                      </p:cBhvr>
                                    </p:cmd>
                                  </p:childTnLst>
                                </p:cTn>
                              </p:par>
                            </p:childTnLst>
                          </p:cTn>
                        </p:par>
                      </p:childTnLst>
                    </p:cTn>
                  </p:par>
                </p:childTnLst>
              </p:cTn>
              <p:nextCondLst>
                <p:cond evt="onClick" delay="0">
                  <p:tgtEl>
                    <p:spTgt spid="25"/>
                  </p:tgtEl>
                </p:cond>
              </p:nextCondLst>
            </p:seq>
            <p:seq concurrent="1" nextAc="seek">
              <p:cTn id="158" restart="whenNotActive" fill="hold" evtFilter="cancelBubble" nodeType="interactiveSeq">
                <p:stCondLst>
                  <p:cond evt="onClick" delay="0">
                    <p:tgtEl>
                      <p:spTgt spid="26"/>
                    </p:tgtEl>
                  </p:cond>
                </p:stCondLst>
                <p:endSync evt="end" delay="0">
                  <p:rtn val="all"/>
                </p:endSync>
                <p:childTnLst>
                  <p:par>
                    <p:cTn id="159" fill="hold">
                      <p:stCondLst>
                        <p:cond delay="0"/>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26"/>
                                        </p:tgtEl>
                                        <p:attrNameLst>
                                          <p:attrName>fillcolor</p:attrName>
                                        </p:attrNameLst>
                                      </p:cBhvr>
                                      <p:to>
                                        <a:srgbClr val="000000"/>
                                      </p:to>
                                    </p:animClr>
                                    <p:set>
                                      <p:cBhvr>
                                        <p:cTn id="163" dur="500" fill="hold"/>
                                        <p:tgtEl>
                                          <p:spTgt spid="26"/>
                                        </p:tgtEl>
                                        <p:attrNameLst>
                                          <p:attrName>fill.type</p:attrName>
                                        </p:attrNameLst>
                                      </p:cBhvr>
                                      <p:to>
                                        <p:strVal val="solid"/>
                                      </p:to>
                                    </p:set>
                                    <p:set>
                                      <p:cBhvr>
                                        <p:cTn id="16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65" restart="whenNotActive" fill="hold" evtFilter="cancelBubble" nodeType="interactiveSeq">
                <p:stCondLst>
                  <p:cond evt="onClick" delay="0">
                    <p:tgtEl>
                      <p:spTgt spid="27"/>
                    </p:tgtEl>
                  </p:cond>
                </p:stCondLst>
                <p:endSync evt="end" delay="0">
                  <p:rtn val="all"/>
                </p:endSync>
                <p:childTnLst>
                  <p:par>
                    <p:cTn id="166" fill="hold">
                      <p:stCondLst>
                        <p:cond delay="0"/>
                      </p:stCondLst>
                      <p:childTnLst>
                        <p:par>
                          <p:cTn id="167" fill="hold">
                            <p:stCondLst>
                              <p:cond delay="0"/>
                            </p:stCondLst>
                            <p:childTnLst>
                              <p:par>
                                <p:cTn id="168" presetID="1" presetClass="emph" presetSubtype="2" fill="hold" nodeType="clickEffect">
                                  <p:stCondLst>
                                    <p:cond delay="0"/>
                                  </p:stCondLst>
                                  <p:childTnLst>
                                    <p:animClr clrSpc="rgb" dir="cw">
                                      <p:cBhvr>
                                        <p:cTn id="169" dur="500" fill="hold"/>
                                        <p:tgtEl>
                                          <p:spTgt spid="27"/>
                                        </p:tgtEl>
                                        <p:attrNameLst>
                                          <p:attrName>fillcolor</p:attrName>
                                        </p:attrNameLst>
                                      </p:cBhvr>
                                      <p:to>
                                        <a:srgbClr val="000000"/>
                                      </p:to>
                                    </p:animClr>
                                    <p:set>
                                      <p:cBhvr>
                                        <p:cTn id="170" dur="500" fill="hold"/>
                                        <p:tgtEl>
                                          <p:spTgt spid="27"/>
                                        </p:tgtEl>
                                        <p:attrNameLst>
                                          <p:attrName>fill.type</p:attrName>
                                        </p:attrNameLst>
                                      </p:cBhvr>
                                      <p:to>
                                        <p:strVal val="solid"/>
                                      </p:to>
                                    </p:set>
                                    <p:set>
                                      <p:cBhvr>
                                        <p:cTn id="17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8"/>
                    </p:tgtEl>
                  </p:cond>
                </p:stCondLst>
                <p:endSync evt="end" delay="0">
                  <p:rtn val="all"/>
                </p:endSync>
                <p:childTnLst>
                  <p:par>
                    <p:cTn id="173" fill="hold">
                      <p:stCondLst>
                        <p:cond delay="0"/>
                      </p:stCondLst>
                      <p:childTnLst>
                        <p:par>
                          <p:cTn id="174" fill="hold">
                            <p:stCondLst>
                              <p:cond delay="0"/>
                            </p:stCondLst>
                            <p:childTnLst>
                              <p:par>
                                <p:cTn id="175" presetID="1" presetClass="emph" presetSubtype="2" fill="hold" nodeType="clickEffect">
                                  <p:stCondLst>
                                    <p:cond delay="0"/>
                                  </p:stCondLst>
                                  <p:childTnLst>
                                    <p:animClr clrSpc="rgb" dir="cw">
                                      <p:cBhvr>
                                        <p:cTn id="176" dur="500" fill="hold"/>
                                        <p:tgtEl>
                                          <p:spTgt spid="28"/>
                                        </p:tgtEl>
                                        <p:attrNameLst>
                                          <p:attrName>fillcolor</p:attrName>
                                        </p:attrNameLst>
                                      </p:cBhvr>
                                      <p:to>
                                        <a:srgbClr val="000000"/>
                                      </p:to>
                                    </p:animClr>
                                    <p:set>
                                      <p:cBhvr>
                                        <p:cTn id="177" dur="500" fill="hold"/>
                                        <p:tgtEl>
                                          <p:spTgt spid="28"/>
                                        </p:tgtEl>
                                        <p:attrNameLst>
                                          <p:attrName>fill.type</p:attrName>
                                        </p:attrNameLst>
                                      </p:cBhvr>
                                      <p:to>
                                        <p:strVal val="solid"/>
                                      </p:to>
                                    </p:set>
                                    <p:set>
                                      <p:cBhvr>
                                        <p:cTn id="178"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9" restart="whenNotActive" fill="hold" evtFilter="cancelBubble" nodeType="interactiveSeq">
                <p:stCondLst>
                  <p:cond evt="onClick" delay="0">
                    <p:tgtEl>
                      <p:spTgt spid="35"/>
                    </p:tgtEl>
                  </p:cond>
                </p:stCondLst>
                <p:endSync evt="end" delay="0">
                  <p:rtn val="all"/>
                </p:endSync>
                <p:childTnLst>
                  <p:par>
                    <p:cTn id="180" fill="hold">
                      <p:stCondLst>
                        <p:cond delay="0"/>
                      </p:stCondLst>
                      <p:childTnLst>
                        <p:par>
                          <p:cTn id="181" fill="hold">
                            <p:stCondLst>
                              <p:cond delay="0"/>
                            </p:stCondLst>
                            <p:childTnLst>
                              <p:par>
                                <p:cTn id="182" presetID="1" presetClass="emph" presetSubtype="2" fill="hold" nodeType="clickEffect">
                                  <p:stCondLst>
                                    <p:cond delay="0"/>
                                  </p:stCondLst>
                                  <p:childTnLst>
                                    <p:animClr clrSpc="rgb" dir="cw">
                                      <p:cBhvr>
                                        <p:cTn id="183" dur="500" fill="hold"/>
                                        <p:tgtEl>
                                          <p:spTgt spid="35"/>
                                        </p:tgtEl>
                                        <p:attrNameLst>
                                          <p:attrName>fillcolor</p:attrName>
                                        </p:attrNameLst>
                                      </p:cBhvr>
                                      <p:to>
                                        <a:srgbClr val="000000"/>
                                      </p:to>
                                    </p:animClr>
                                    <p:set>
                                      <p:cBhvr>
                                        <p:cTn id="184" dur="500" fill="hold"/>
                                        <p:tgtEl>
                                          <p:spTgt spid="35"/>
                                        </p:tgtEl>
                                        <p:attrNameLst>
                                          <p:attrName>fill.type</p:attrName>
                                        </p:attrNameLst>
                                      </p:cBhvr>
                                      <p:to>
                                        <p:strVal val="solid"/>
                                      </p:to>
                                    </p:set>
                                    <p:set>
                                      <p:cBhvr>
                                        <p:cTn id="185"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86" restart="whenNotActive" fill="hold" evtFilter="cancelBubble" nodeType="interactiveSeq">
                <p:stCondLst>
                  <p:cond evt="onClick" delay="0">
                    <p:tgtEl>
                      <p:spTgt spid="36"/>
                    </p:tgtEl>
                  </p:cond>
                </p:stCondLst>
                <p:endSync evt="end" delay="0">
                  <p:rtn val="all"/>
                </p:endSync>
                <p:childTnLst>
                  <p:par>
                    <p:cTn id="187" fill="hold">
                      <p:stCondLst>
                        <p:cond delay="0"/>
                      </p:stCondLst>
                      <p:childTnLst>
                        <p:par>
                          <p:cTn id="188" fill="hold">
                            <p:stCondLst>
                              <p:cond delay="0"/>
                            </p:stCondLst>
                            <p:childTnLst>
                              <p:par>
                                <p:cTn id="189" presetID="1" presetClass="emph" presetSubtype="2" fill="hold" nodeType="clickEffect">
                                  <p:stCondLst>
                                    <p:cond delay="0"/>
                                  </p:stCondLst>
                                  <p:childTnLst>
                                    <p:animClr clrSpc="rgb" dir="cw">
                                      <p:cBhvr>
                                        <p:cTn id="190" dur="500" fill="hold"/>
                                        <p:tgtEl>
                                          <p:spTgt spid="36"/>
                                        </p:tgtEl>
                                        <p:attrNameLst>
                                          <p:attrName>fillcolor</p:attrName>
                                        </p:attrNameLst>
                                      </p:cBhvr>
                                      <p:to>
                                        <a:srgbClr val="000000"/>
                                      </p:to>
                                    </p:animClr>
                                    <p:set>
                                      <p:cBhvr>
                                        <p:cTn id="191" dur="500" fill="hold"/>
                                        <p:tgtEl>
                                          <p:spTgt spid="36"/>
                                        </p:tgtEl>
                                        <p:attrNameLst>
                                          <p:attrName>fill.type</p:attrName>
                                        </p:attrNameLst>
                                      </p:cBhvr>
                                      <p:to>
                                        <p:strVal val="solid"/>
                                      </p:to>
                                    </p:set>
                                    <p:set>
                                      <p:cBhvr>
                                        <p:cTn id="192"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93" restart="whenNotActive" fill="hold" evtFilter="cancelBubble" nodeType="interactiveSeq">
                <p:stCondLst>
                  <p:cond evt="onClick" delay="0">
                    <p:tgtEl>
                      <p:spTgt spid="37"/>
                    </p:tgtEl>
                  </p:cond>
                </p:stCondLst>
                <p:endSync evt="end" delay="0">
                  <p:rtn val="all"/>
                </p:endSync>
                <p:childTnLst>
                  <p:par>
                    <p:cTn id="194" fill="hold">
                      <p:stCondLst>
                        <p:cond delay="0"/>
                      </p:stCondLst>
                      <p:childTnLst>
                        <p:par>
                          <p:cTn id="195" fill="hold">
                            <p:stCondLst>
                              <p:cond delay="0"/>
                            </p:stCondLst>
                            <p:childTnLst>
                              <p:par>
                                <p:cTn id="196" presetID="1" presetClass="emph" presetSubtype="2" fill="hold" nodeType="clickEffect">
                                  <p:stCondLst>
                                    <p:cond delay="0"/>
                                  </p:stCondLst>
                                  <p:childTnLst>
                                    <p:animClr clrSpc="rgb" dir="cw">
                                      <p:cBhvr>
                                        <p:cTn id="197" dur="500" fill="hold"/>
                                        <p:tgtEl>
                                          <p:spTgt spid="37"/>
                                        </p:tgtEl>
                                        <p:attrNameLst>
                                          <p:attrName>fillcolor</p:attrName>
                                        </p:attrNameLst>
                                      </p:cBhvr>
                                      <p:to>
                                        <a:srgbClr val="000000"/>
                                      </p:to>
                                    </p:animClr>
                                    <p:set>
                                      <p:cBhvr>
                                        <p:cTn id="198" dur="500" fill="hold"/>
                                        <p:tgtEl>
                                          <p:spTgt spid="37"/>
                                        </p:tgtEl>
                                        <p:attrNameLst>
                                          <p:attrName>fill.type</p:attrName>
                                        </p:attrNameLst>
                                      </p:cBhvr>
                                      <p:to>
                                        <p:strVal val="solid"/>
                                      </p:to>
                                    </p:set>
                                    <p:set>
                                      <p:cBhvr>
                                        <p:cTn id="199"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200" restart="whenNotActive" fill="hold" evtFilter="cancelBubble" nodeType="interactiveSeq">
                <p:stCondLst>
                  <p:cond evt="onClick" delay="0">
                    <p:tgtEl>
                      <p:spTgt spid="38"/>
                    </p:tgtEl>
                  </p:cond>
                </p:stCondLst>
                <p:endSync evt="end" delay="0">
                  <p:rtn val="all"/>
                </p:endSync>
                <p:childTnLst>
                  <p:par>
                    <p:cTn id="201" fill="hold">
                      <p:stCondLst>
                        <p:cond delay="0"/>
                      </p:stCondLst>
                      <p:childTnLst>
                        <p:par>
                          <p:cTn id="202" fill="hold">
                            <p:stCondLst>
                              <p:cond delay="0"/>
                            </p:stCondLst>
                            <p:childTnLst>
                              <p:par>
                                <p:cTn id="203" presetID="1" presetClass="emph" presetSubtype="2" fill="hold" nodeType="clickEffect">
                                  <p:stCondLst>
                                    <p:cond delay="0"/>
                                  </p:stCondLst>
                                  <p:childTnLst>
                                    <p:animClr clrSpc="rgb" dir="cw">
                                      <p:cBhvr>
                                        <p:cTn id="204" dur="500" fill="hold"/>
                                        <p:tgtEl>
                                          <p:spTgt spid="38"/>
                                        </p:tgtEl>
                                        <p:attrNameLst>
                                          <p:attrName>fillcolor</p:attrName>
                                        </p:attrNameLst>
                                      </p:cBhvr>
                                      <p:to>
                                        <a:srgbClr val="000000"/>
                                      </p:to>
                                    </p:animClr>
                                    <p:set>
                                      <p:cBhvr>
                                        <p:cTn id="205" dur="500" fill="hold"/>
                                        <p:tgtEl>
                                          <p:spTgt spid="38"/>
                                        </p:tgtEl>
                                        <p:attrNameLst>
                                          <p:attrName>fill.type</p:attrName>
                                        </p:attrNameLst>
                                      </p:cBhvr>
                                      <p:to>
                                        <p:strVal val="solid"/>
                                      </p:to>
                                    </p:set>
                                    <p:set>
                                      <p:cBhvr>
                                        <p:cTn id="206"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207" restart="whenNotActive" fill="hold" evtFilter="cancelBubble" nodeType="interactiveSeq">
                <p:stCondLst>
                  <p:cond evt="onClick" delay="0">
                    <p:tgtEl>
                      <p:spTgt spid="39"/>
                    </p:tgtEl>
                  </p:cond>
                </p:stCondLst>
                <p:endSync evt="end" delay="0">
                  <p:rtn val="all"/>
                </p:endSync>
                <p:childTnLst>
                  <p:par>
                    <p:cTn id="208" fill="hold">
                      <p:stCondLst>
                        <p:cond delay="0"/>
                      </p:stCondLst>
                      <p:childTnLst>
                        <p:par>
                          <p:cTn id="209" fill="hold">
                            <p:stCondLst>
                              <p:cond delay="0"/>
                            </p:stCondLst>
                            <p:childTnLst>
                              <p:par>
                                <p:cTn id="210" presetID="1" presetClass="emph" presetSubtype="2" fill="hold" nodeType="clickEffect">
                                  <p:stCondLst>
                                    <p:cond delay="0"/>
                                  </p:stCondLst>
                                  <p:childTnLst>
                                    <p:animClr clrSpc="rgb" dir="cw">
                                      <p:cBhvr>
                                        <p:cTn id="211" dur="500" fill="hold"/>
                                        <p:tgtEl>
                                          <p:spTgt spid="39"/>
                                        </p:tgtEl>
                                        <p:attrNameLst>
                                          <p:attrName>fillcolor</p:attrName>
                                        </p:attrNameLst>
                                      </p:cBhvr>
                                      <p:to>
                                        <a:srgbClr val="000000"/>
                                      </p:to>
                                    </p:animClr>
                                    <p:set>
                                      <p:cBhvr>
                                        <p:cTn id="212" dur="500" fill="hold"/>
                                        <p:tgtEl>
                                          <p:spTgt spid="39"/>
                                        </p:tgtEl>
                                        <p:attrNameLst>
                                          <p:attrName>fill.type</p:attrName>
                                        </p:attrNameLst>
                                      </p:cBhvr>
                                      <p:to>
                                        <p:strVal val="solid"/>
                                      </p:to>
                                    </p:set>
                                    <p:set>
                                      <p:cBhvr>
                                        <p:cTn id="213"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14" restart="whenNotActive" fill="hold" evtFilter="cancelBubble" nodeType="interactiveSeq">
                <p:stCondLst>
                  <p:cond evt="onClick" delay="0">
                    <p:tgtEl>
                      <p:spTgt spid="40"/>
                    </p:tgtEl>
                  </p:cond>
                </p:stCondLst>
                <p:endSync evt="end" delay="0">
                  <p:rtn val="all"/>
                </p:endSync>
                <p:childTnLst>
                  <p:par>
                    <p:cTn id="215" fill="hold">
                      <p:stCondLst>
                        <p:cond delay="0"/>
                      </p:stCondLst>
                      <p:childTnLst>
                        <p:par>
                          <p:cTn id="216" fill="hold">
                            <p:stCondLst>
                              <p:cond delay="0"/>
                            </p:stCondLst>
                            <p:childTnLst>
                              <p:par>
                                <p:cTn id="217" presetID="1" presetClass="emph" presetSubtype="2" fill="hold" nodeType="clickEffect">
                                  <p:stCondLst>
                                    <p:cond delay="0"/>
                                  </p:stCondLst>
                                  <p:childTnLst>
                                    <p:animClr clrSpc="rgb" dir="cw">
                                      <p:cBhvr>
                                        <p:cTn id="218" dur="500" fill="hold"/>
                                        <p:tgtEl>
                                          <p:spTgt spid="40"/>
                                        </p:tgtEl>
                                        <p:attrNameLst>
                                          <p:attrName>fillcolor</p:attrName>
                                        </p:attrNameLst>
                                      </p:cBhvr>
                                      <p:to>
                                        <a:srgbClr val="000000"/>
                                      </p:to>
                                    </p:animClr>
                                    <p:set>
                                      <p:cBhvr>
                                        <p:cTn id="219" dur="500" fill="hold"/>
                                        <p:tgtEl>
                                          <p:spTgt spid="40"/>
                                        </p:tgtEl>
                                        <p:attrNameLst>
                                          <p:attrName>fill.type</p:attrName>
                                        </p:attrNameLst>
                                      </p:cBhvr>
                                      <p:to>
                                        <p:strVal val="solid"/>
                                      </p:to>
                                    </p:set>
                                    <p:set>
                                      <p:cBhvr>
                                        <p:cTn id="220"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21" fill="hold" display="0">
                  <p:stCondLst>
                    <p:cond delay="indefinite"/>
                  </p:stCondLst>
                  <p:endCondLst>
                    <p:cond evt="onStopAudio" delay="0">
                      <p:tgtEl>
                        <p:sldTgt/>
                      </p:tgtEl>
                    </p:cond>
                  </p:endCondLst>
                </p:cTn>
                <p:tgtEl>
                  <p:spTgt spid="3"/>
                </p:tgtEl>
              </p:cMediaNode>
            </p:audio>
          </p:childTnLst>
        </p:cTn>
      </p:par>
    </p:tnLst>
    <p:bldLst>
      <p:bldP spid="41" grpId="0"/>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nip Diagonal Corner Rectangle 4"/>
          <p:cNvSpPr/>
          <p:nvPr/>
        </p:nvSpPr>
        <p:spPr>
          <a:xfrm>
            <a:off x="992783" y="2966266"/>
            <a:ext cx="11312434" cy="2406065"/>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buAutoNum type="alphaLcPeriod"/>
            </a:pPr>
            <a:r>
              <a:rPr lang="vi-VN" sz="3200" dirty="0">
                <a:solidFill>
                  <a:srgbClr val="0000FF"/>
                </a:solidFill>
                <a:latin typeface="Times New Roman" panose="02020603050405020304" pitchFamily="18" charset="0"/>
                <a:cs typeface="Times New Roman" panose="02020603050405020304" pitchFamily="18" charset="0"/>
              </a:rPr>
              <a:t>Quy luật chuyển hóa từ những thay đổi về lượng thành những sự thay đổi về chất và ngược lại</a:t>
            </a:r>
            <a:r>
              <a:rPr lang="vi-VN" sz="3200" dirty="0" smtClean="0">
                <a:solidFill>
                  <a:srgbClr val="0000FF"/>
                </a:solidFill>
                <a:latin typeface="Times New Roman" panose="02020603050405020304" pitchFamily="18" charset="0"/>
                <a:cs typeface="Times New Roman" panose="02020603050405020304" pitchFamily="18" charset="0"/>
              </a:rPr>
              <a:t>.</a:t>
            </a:r>
            <a:endParaRPr lang="en-US" sz="3200" dirty="0" smtClean="0">
              <a:solidFill>
                <a:srgbClr val="0000FF"/>
              </a:solidFill>
              <a:latin typeface="Times New Roman" panose="02020603050405020304" pitchFamily="18" charset="0"/>
              <a:cs typeface="Times New Roman" panose="02020603050405020304" pitchFamily="18" charset="0"/>
            </a:endParaRPr>
          </a:p>
          <a:p>
            <a:pPr marL="514350" indent="-514350">
              <a:buAutoNum type="alphaLcPeriod"/>
            </a:pPr>
            <a:r>
              <a:rPr lang="vi-VN" sz="3200" dirty="0">
                <a:solidFill>
                  <a:srgbClr val="0000FF"/>
                </a:solidFill>
                <a:latin typeface="Times New Roman" panose="02020603050405020304" pitchFamily="18" charset="0"/>
                <a:cs typeface="Times New Roman" panose="02020603050405020304" pitchFamily="18" charset="0"/>
              </a:rPr>
              <a:t>Quy luật thống nhất và đấu tranh giữa các mặt đối lập</a:t>
            </a:r>
            <a:r>
              <a:rPr lang="vi-VN" sz="3200" dirty="0" smtClean="0">
                <a:solidFill>
                  <a:srgbClr val="0000FF"/>
                </a:solidFill>
                <a:latin typeface="Times New Roman" panose="02020603050405020304" pitchFamily="18" charset="0"/>
                <a:cs typeface="Times New Roman" panose="02020603050405020304" pitchFamily="18" charset="0"/>
              </a:rPr>
              <a:t>.</a:t>
            </a:r>
            <a:endParaRPr lang="en-US" sz="3200" dirty="0" smtClean="0">
              <a:solidFill>
                <a:srgbClr val="0000FF"/>
              </a:solidFill>
              <a:latin typeface="Times New Roman" panose="02020603050405020304" pitchFamily="18" charset="0"/>
              <a:cs typeface="Times New Roman" panose="02020603050405020304" pitchFamily="18" charset="0"/>
            </a:endParaRPr>
          </a:p>
          <a:p>
            <a:r>
              <a:rPr lang="en-US" sz="3200" dirty="0" smtClean="0">
                <a:solidFill>
                  <a:srgbClr val="0000FF"/>
                </a:solidFill>
                <a:latin typeface="Times New Roman" panose="02020603050405020304" pitchFamily="18" charset="0"/>
                <a:cs typeface="Times New Roman" panose="02020603050405020304" pitchFamily="18" charset="0"/>
              </a:rPr>
              <a:t>c. </a:t>
            </a:r>
            <a:r>
              <a:rPr lang="vi-VN" sz="3200" dirty="0" smtClean="0">
                <a:solidFill>
                  <a:srgbClr val="0000FF"/>
                </a:solidFill>
                <a:latin typeface="Times New Roman" panose="02020603050405020304" pitchFamily="18" charset="0"/>
                <a:cs typeface="Times New Roman" panose="02020603050405020304" pitchFamily="18" charset="0"/>
              </a:rPr>
              <a:t>Quy </a:t>
            </a:r>
            <a:r>
              <a:rPr lang="vi-VN" sz="3200" dirty="0">
                <a:solidFill>
                  <a:srgbClr val="0000FF"/>
                </a:solidFill>
                <a:latin typeface="Times New Roman" panose="02020603050405020304" pitchFamily="18" charset="0"/>
                <a:cs typeface="Times New Roman" panose="02020603050405020304" pitchFamily="18" charset="0"/>
              </a:rPr>
              <a:t>luật phủ định của phủ định</a:t>
            </a:r>
            <a:r>
              <a:rPr lang="vi-VN" sz="3200" dirty="0" smtClean="0">
                <a:solidFill>
                  <a:srgbClr val="0000FF"/>
                </a:solidFill>
                <a:latin typeface="Times New Roman" panose="02020603050405020304" pitchFamily="18" charset="0"/>
                <a:cs typeface="Times New Roman" panose="02020603050405020304" pitchFamily="18" charset="0"/>
              </a:rPr>
              <a:t>.</a:t>
            </a:r>
            <a:endParaRPr lang="en-US" sz="3200" dirty="0" smtClean="0">
              <a:solidFill>
                <a:srgbClr val="0000FF"/>
              </a:solidFill>
              <a:latin typeface="Times New Roman" panose="02020603050405020304" pitchFamily="18" charset="0"/>
              <a:cs typeface="Times New Roman" panose="02020603050405020304" pitchFamily="18" charset="0"/>
            </a:endParaRPr>
          </a:p>
          <a:p>
            <a:r>
              <a:rPr lang="vi-VN" sz="3200" dirty="0" smtClean="0">
                <a:solidFill>
                  <a:srgbClr val="0000FF"/>
                </a:solidFill>
                <a:latin typeface="Times New Roman" panose="02020603050405020304" pitchFamily="18" charset="0"/>
                <a:cs typeface="Times New Roman" panose="02020603050405020304" pitchFamily="18" charset="0"/>
              </a:rPr>
              <a:t>d.</a:t>
            </a:r>
            <a:r>
              <a:rPr lang="en-US" sz="3200" dirty="0" smtClean="0">
                <a:solidFill>
                  <a:srgbClr val="0000FF"/>
                </a:solidFill>
                <a:latin typeface="Times New Roman" panose="02020603050405020304" pitchFamily="18" charset="0"/>
                <a:cs typeface="Times New Roman" panose="02020603050405020304" pitchFamily="18" charset="0"/>
              </a:rPr>
              <a:t> </a:t>
            </a:r>
            <a:r>
              <a:rPr lang="vi-VN" sz="3200" dirty="0">
                <a:solidFill>
                  <a:srgbClr val="0000FF"/>
                </a:solidFill>
                <a:latin typeface="Times New Roman" panose="02020603050405020304" pitchFamily="18" charset="0"/>
                <a:cs typeface="Times New Roman" panose="02020603050405020304" pitchFamily="18" charset="0"/>
              </a:rPr>
              <a:t>Tất cả các đáp án đều sai.</a:t>
            </a:r>
            <a:endParaRPr lang="en-US" sz="3200" dirty="0">
              <a:solidFill>
                <a:srgbClr val="0000FF"/>
              </a:solidFill>
              <a:latin typeface="Times New Roman" panose="02020603050405020304" pitchFamily="18" charset="0"/>
              <a:cs typeface="Times New Roman" panose="02020603050405020304" pitchFamily="18" charset="0"/>
            </a:endParaRPr>
          </a:p>
        </p:txBody>
      </p:sp>
      <p:sp>
        <p:nvSpPr>
          <p:cNvPr id="6" name="Pentagon 5">
            <a:hlinkClick r:id="rId3"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TextBox 195"/>
          <p:cNvSpPr txBox="1">
            <a:spLocks noChangeArrowheads="1"/>
          </p:cNvSpPr>
          <p:nvPr/>
        </p:nvSpPr>
        <p:spPr bwMode="auto">
          <a:xfrm>
            <a:off x="1188721" y="1176934"/>
            <a:ext cx="1088135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None/>
            </a:pPr>
            <a:r>
              <a:rPr lang="vi-VN" sz="2600" b="1" i="1" dirty="0">
                <a:latin typeface="Times New Roman" panose="02020603050405020304" pitchFamily="18" charset="0"/>
                <a:cs typeface="Times New Roman" panose="02020603050405020304" pitchFamily="18" charset="0"/>
              </a:rPr>
              <a:t>Câu tục ngữ: " Có công mài sắt có ngày nên kim"  thể hiện hiện nội dung quy luật nào trong các quy luật cơ bản của Triết học Mác - Lênin?</a:t>
            </a:r>
          </a:p>
        </p:txBody>
      </p:sp>
      <p:sp>
        <p:nvSpPr>
          <p:cNvPr id="7" name="Explosion 2 6"/>
          <p:cNvSpPr/>
          <p:nvPr/>
        </p:nvSpPr>
        <p:spPr>
          <a:xfrm>
            <a:off x="994090" y="321297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78097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900" decel="100000" fill="hold"/>
                                        <p:tgtEl>
                                          <p:spTgt spid="5"/>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402123" y="373488"/>
            <a:ext cx="10459319" cy="3086702"/>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vi-VN" sz="2400" i="1" dirty="0">
                <a:solidFill>
                  <a:prstClr val="black"/>
                </a:solidFill>
                <a:latin typeface="Times New Roman" panose="02020603050405020304" pitchFamily="18" charset="0"/>
                <a:cs typeface="Times New Roman" panose="02020603050405020304" pitchFamily="18" charset="0"/>
              </a:rPr>
              <a:t>Là một quá trình phản ánh tích cực, tự giác và sáng tạo thế giới khách quan vào bộ óc con người trên cơ sở thực tiễn, nhằm sáng tạo ra những tri thức về thế giới khách quan được gọi là?</a:t>
            </a:r>
            <a:endParaRPr lang="en-US" sz="2400"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1402123" y="3348507"/>
            <a:ext cx="9593943" cy="2627290"/>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Nhận </a:t>
            </a:r>
            <a:r>
              <a:rPr lang="vi-VN" sz="3200" dirty="0" smtClean="0">
                <a:solidFill>
                  <a:prstClr val="black"/>
                </a:solidFill>
                <a:latin typeface="Times New Roman" panose="02020603050405020304" pitchFamily="18" charset="0"/>
                <a:cs typeface="Times New Roman" panose="02020603050405020304" pitchFamily="18" charset="0"/>
              </a:rPr>
              <a:t>thức</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en-US" sz="3200" dirty="0">
                <a:solidFill>
                  <a:prstClr val="black"/>
                </a:solidFill>
                <a:latin typeface="Times New Roman" panose="02020603050405020304" pitchFamily="18" charset="0"/>
                <a:cs typeface="Times New Roman" panose="02020603050405020304" pitchFamily="18" charset="0"/>
              </a:rPr>
              <a:t>Ý </a:t>
            </a:r>
            <a:r>
              <a:rPr lang="en-US" sz="3200" dirty="0" err="1" smtClean="0">
                <a:solidFill>
                  <a:prstClr val="black"/>
                </a:solidFill>
                <a:latin typeface="Times New Roman" panose="02020603050405020304" pitchFamily="18" charset="0"/>
                <a:cs typeface="Times New Roman" panose="02020603050405020304" pitchFamily="18" charset="0"/>
              </a:rPr>
              <a:t>thức</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Thực </a:t>
            </a:r>
            <a:r>
              <a:rPr lang="vi-VN" sz="3200" dirty="0" smtClean="0">
                <a:solidFill>
                  <a:prstClr val="black"/>
                </a:solidFill>
                <a:latin typeface="Times New Roman" panose="02020603050405020304" pitchFamily="18" charset="0"/>
                <a:cs typeface="Times New Roman" panose="02020603050405020304" pitchFamily="18" charset="0"/>
              </a:rPr>
              <a:t>tiễn</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Vật chất</a:t>
            </a:r>
            <a:endParaRPr lang="en-US" sz="3200"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1402123" y="3510758"/>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665668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1772" y="206063"/>
            <a:ext cx="10801490" cy="3245476"/>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Trong ba mặt của quan hệ sản xuất, mặt nào đóng vai trò quyết định các mặt còn lại?</a:t>
            </a:r>
          </a:p>
        </p:txBody>
      </p:sp>
      <p:sp>
        <p:nvSpPr>
          <p:cNvPr id="5" name="Snip Diagonal Corner Rectangle 4"/>
          <p:cNvSpPr/>
          <p:nvPr/>
        </p:nvSpPr>
        <p:spPr>
          <a:xfrm>
            <a:off x="1144482" y="2292439"/>
            <a:ext cx="10304836" cy="3657599"/>
          </a:xfrm>
          <a:prstGeom prst="snip2DiagRect">
            <a:avLst/>
          </a:prstGeom>
          <a:solidFill>
            <a:schemeClr val="bg1">
              <a:alpha val="75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AutoNum type="alphaLcPeriod"/>
            </a:pPr>
            <a:r>
              <a:rPr lang="vi-VN" sz="3200" dirty="0" smtClean="0">
                <a:solidFill>
                  <a:prstClr val="black"/>
                </a:solidFill>
                <a:latin typeface="Times New Roman" panose="02020603050405020304" pitchFamily="18" charset="0"/>
                <a:cs typeface="Times New Roman" panose="02020603050405020304" pitchFamily="18" charset="0"/>
              </a:rPr>
              <a:t>Phân </a:t>
            </a:r>
            <a:r>
              <a:rPr lang="vi-VN" sz="3200" dirty="0">
                <a:solidFill>
                  <a:prstClr val="black"/>
                </a:solidFill>
                <a:latin typeface="Times New Roman" panose="02020603050405020304" pitchFamily="18" charset="0"/>
                <a:cs typeface="Times New Roman" panose="02020603050405020304" pitchFamily="18" charset="0"/>
              </a:rPr>
              <a:t>phối sản phẩm lao </a:t>
            </a:r>
            <a:r>
              <a:rPr lang="vi-VN" sz="3200" dirty="0" smtClean="0">
                <a:solidFill>
                  <a:prstClr val="black"/>
                </a:solidFill>
                <a:latin typeface="Times New Roman" panose="02020603050405020304" pitchFamily="18" charset="0"/>
                <a:cs typeface="Times New Roman" panose="02020603050405020304" pitchFamily="18" charset="0"/>
              </a:rPr>
              <a:t>động</a:t>
            </a:r>
            <a:endParaRPr lang="en-US" sz="3200" dirty="0" smtClean="0">
              <a:solidFill>
                <a:prstClr val="black"/>
              </a:solidFill>
              <a:latin typeface="Times New Roman" panose="02020603050405020304" pitchFamily="18" charset="0"/>
              <a:cs typeface="Times New Roman" panose="02020603050405020304" pitchFamily="18" charset="0"/>
            </a:endParaRPr>
          </a:p>
          <a:p>
            <a:pPr lvl="0" algn="just"/>
            <a:r>
              <a:rPr lang="en-US" sz="3200" dirty="0">
                <a:solidFill>
                  <a:prstClr val="black"/>
                </a:solidFill>
                <a:latin typeface="Times New Roman" panose="02020603050405020304" pitchFamily="18" charset="0"/>
                <a:cs typeface="Times New Roman" panose="02020603050405020304" pitchFamily="18" charset="0"/>
              </a:rPr>
              <a:t>b</a:t>
            </a:r>
            <a:r>
              <a:rPr lang="vi-VN" sz="3200" dirty="0" smtClean="0">
                <a:solidFill>
                  <a:prstClr val="black"/>
                </a:solidFill>
                <a:latin typeface="Times New Roman" panose="02020603050405020304" pitchFamily="18" charset="0"/>
                <a:cs typeface="Times New Roman" panose="02020603050405020304" pitchFamily="18" charset="0"/>
              </a:rPr>
              <a:t>. </a:t>
            </a:r>
            <a:r>
              <a:rPr lang="vi-VN" sz="3200" dirty="0">
                <a:solidFill>
                  <a:prstClr val="black"/>
                </a:solidFill>
                <a:latin typeface="Times New Roman" panose="02020603050405020304" pitchFamily="18" charset="0"/>
                <a:cs typeface="Times New Roman" panose="02020603050405020304" pitchFamily="18" charset="0"/>
              </a:rPr>
              <a:t>Tổ chức, quản lý và phân công lao </a:t>
            </a:r>
            <a:r>
              <a:rPr lang="vi-VN" sz="3200" dirty="0" smtClean="0">
                <a:solidFill>
                  <a:prstClr val="black"/>
                </a:solidFill>
                <a:latin typeface="Times New Roman" panose="02020603050405020304" pitchFamily="18" charset="0"/>
                <a:cs typeface="Times New Roman" panose="02020603050405020304" pitchFamily="18" charset="0"/>
              </a:rPr>
              <a:t>động</a:t>
            </a:r>
            <a:endParaRPr lang="en-US" sz="3200" dirty="0" smtClean="0">
              <a:solidFill>
                <a:prstClr val="black"/>
              </a:solidFill>
              <a:latin typeface="Times New Roman" panose="02020603050405020304" pitchFamily="18" charset="0"/>
              <a:cs typeface="Times New Roman" panose="02020603050405020304" pitchFamily="18" charset="0"/>
            </a:endParaRPr>
          </a:p>
          <a:p>
            <a:pPr lvl="0" algn="just"/>
            <a:r>
              <a:rPr lang="vi-VN" sz="3200" dirty="0" smtClean="0">
                <a:solidFill>
                  <a:prstClr val="black"/>
                </a:solidFill>
                <a:latin typeface="Times New Roman" panose="02020603050405020304" pitchFamily="18" charset="0"/>
                <a:cs typeface="Times New Roman" panose="02020603050405020304" pitchFamily="18" charset="0"/>
              </a:rPr>
              <a:t>c</a:t>
            </a:r>
            <a:r>
              <a:rPr lang="vi-VN" sz="3200" dirty="0">
                <a:solidFill>
                  <a:prstClr val="black"/>
                </a:solidFill>
                <a:latin typeface="Times New Roman" panose="02020603050405020304" pitchFamily="18" charset="0"/>
                <a:cs typeface="Times New Roman" panose="02020603050405020304" pitchFamily="18" charset="0"/>
              </a:rPr>
              <a:t>. Sở hữu tư liệu sản xuất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1291772" y="4575313"/>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86330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8" y="283335"/>
            <a:ext cx="10575293" cy="2873523"/>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20000"/>
              </a:lnSpc>
            </a:pPr>
            <a:r>
              <a:rPr lang="vi-VN" sz="2400" b="1" i="1" dirty="0">
                <a:solidFill>
                  <a:prstClr val="black"/>
                </a:solidFill>
                <a:latin typeface="Times New Roman" panose="02020603050405020304" pitchFamily="18" charset="0"/>
                <a:cs typeface="Times New Roman" panose="02020603050405020304" pitchFamily="18" charset="0"/>
              </a:rPr>
              <a:t>Một bộ phận của giá trị mới dôi ra ngoài giá trị sức lao động do công nhân làm thuê tạo ra và bị nhà tư bản chiếm không được gọi là?</a:t>
            </a:r>
          </a:p>
        </p:txBody>
      </p:sp>
      <p:sp>
        <p:nvSpPr>
          <p:cNvPr id="5" name="Snip Diagonal Corner Rectangle 4"/>
          <p:cNvSpPr/>
          <p:nvPr/>
        </p:nvSpPr>
        <p:spPr>
          <a:xfrm>
            <a:off x="463639" y="2887363"/>
            <a:ext cx="11410682" cy="3053745"/>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lnSpc>
                <a:spcPct val="120000"/>
              </a:lnSpc>
              <a:buAutoNum type="alphaLcPeriod"/>
            </a:pPr>
            <a:r>
              <a:rPr lang="en-US" sz="3200" dirty="0" err="1" smtClean="0">
                <a:solidFill>
                  <a:prstClr val="black"/>
                </a:solidFill>
                <a:latin typeface="Times New Roman" panose="02020603050405020304" pitchFamily="18" charset="0"/>
                <a:cs typeface="Times New Roman" panose="02020603050405020304" pitchFamily="18" charset="0"/>
              </a:rPr>
              <a:t>Giá</a:t>
            </a:r>
            <a:r>
              <a:rPr lang="en-US" sz="3200" dirty="0" smtClean="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trị</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của</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hàng</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hóa</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trị thặng </a:t>
            </a:r>
            <a:r>
              <a:rPr lang="vi-VN" sz="3200" dirty="0" smtClean="0">
                <a:solidFill>
                  <a:prstClr val="black"/>
                </a:solidFill>
                <a:latin typeface="Times New Roman" panose="02020603050405020304" pitchFamily="18" charset="0"/>
                <a:cs typeface="Times New Roman" panose="02020603050405020304" pitchFamily="18" charset="0"/>
              </a:rPr>
              <a:t>dư</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trị sử dụng của hàng </a:t>
            </a:r>
            <a:r>
              <a:rPr lang="vi-VN" sz="3200" dirty="0" smtClean="0">
                <a:solidFill>
                  <a:prstClr val="black"/>
                </a:solidFill>
                <a:latin typeface="Times New Roman" panose="02020603050405020304" pitchFamily="18" charset="0"/>
                <a:cs typeface="Times New Roman" panose="02020603050405020304" pitchFamily="18" charset="0"/>
              </a:rPr>
              <a:t>hóa</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cả của hàng hóa</a:t>
            </a:r>
            <a:endParaRPr lang="en-US" sz="3200" dirty="0">
              <a:solidFill>
                <a:prstClr val="black"/>
              </a:solidFill>
              <a:latin typeface="VNI-Times" pitchFamily="2"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739995" y="389692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17750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2483885" y="592428"/>
            <a:ext cx="7959144" cy="2213309"/>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Là một quá trình phản ánh tích cực, tự giác và sáng tạo thế giới khách quan vào bộ óc con người trên cơ sở thực tiễn, nhằm sáng tạo ra những tri thức về thế giới khách quan được gọi là?</a:t>
            </a:r>
            <a:endParaRPr lang="en-US" sz="2400" b="1" i="1"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1492210" y="3388677"/>
            <a:ext cx="9593943"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pPr>
            <a:r>
              <a:rPr lang="en-US" sz="3200" dirty="0" err="1" smtClean="0">
                <a:solidFill>
                  <a:prstClr val="black"/>
                </a:solidFill>
                <a:latin typeface="Times New Roman" panose="02020603050405020304" pitchFamily="18" charset="0"/>
                <a:cs typeface="Times New Roman" panose="02020603050405020304" pitchFamily="18" charset="0"/>
              </a:rPr>
              <a:t>Vật</a:t>
            </a:r>
            <a:r>
              <a:rPr lang="en-US" sz="3200" dirty="0" smtClean="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chất</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buAutoNum type="alphaLcPeriod"/>
            </a:pPr>
            <a:r>
              <a:rPr lang="en-US" sz="3200" dirty="0" err="1">
                <a:solidFill>
                  <a:prstClr val="black"/>
                </a:solidFill>
                <a:latin typeface="Times New Roman" panose="02020603050405020304" pitchFamily="18" charset="0"/>
                <a:cs typeface="Times New Roman" panose="02020603050405020304" pitchFamily="18" charset="0"/>
              </a:rPr>
              <a:t>Nhận</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thức</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en-US" sz="3200" dirty="0">
                <a:solidFill>
                  <a:prstClr val="black"/>
                </a:solidFill>
                <a:latin typeface="Times New Roman" panose="02020603050405020304" pitchFamily="18" charset="0"/>
                <a:cs typeface="Times New Roman" panose="02020603050405020304" pitchFamily="18" charset="0"/>
              </a:rPr>
              <a:t>c</a:t>
            </a:r>
            <a:r>
              <a:rPr lang="en-US" sz="3200" dirty="0" smtClean="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Thực</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tiễn</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en-US" sz="3200" dirty="0" smtClean="0">
                <a:solidFill>
                  <a:prstClr val="black"/>
                </a:solidFill>
                <a:latin typeface="Times New Roman" panose="02020603050405020304" pitchFamily="18" charset="0"/>
                <a:cs typeface="Times New Roman" panose="02020603050405020304" pitchFamily="18" charset="0"/>
              </a:rPr>
              <a:t>d</a:t>
            </a:r>
            <a:r>
              <a:rPr lang="en-US" sz="3200" dirty="0">
                <a:solidFill>
                  <a:prstClr val="black"/>
                </a:solidFill>
                <a:latin typeface="Times New Roman" panose="02020603050405020304" pitchFamily="18" charset="0"/>
                <a:cs typeface="Times New Roman" panose="02020603050405020304" pitchFamily="18" charset="0"/>
              </a:rPr>
              <a:t>. Ý </a:t>
            </a:r>
            <a:r>
              <a:rPr lang="en-US" sz="3200" dirty="0" err="1">
                <a:solidFill>
                  <a:prstClr val="black"/>
                </a:solidFill>
                <a:latin typeface="Times New Roman" panose="02020603050405020304" pitchFamily="18" charset="0"/>
                <a:cs typeface="Times New Roman" panose="02020603050405020304" pitchFamily="18" charset="0"/>
              </a:rPr>
              <a:t>thức</a:t>
            </a:r>
            <a:endParaRPr lang="en-US" sz="3200" dirty="0">
              <a:solidFill>
                <a:prstClr val="black"/>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043" y="90065"/>
            <a:ext cx="1552640" cy="1900084"/>
          </a:xfrm>
          <a:prstGeom prst="rect">
            <a:avLst/>
          </a:prstGeom>
        </p:spPr>
      </p:pic>
      <p:sp>
        <p:nvSpPr>
          <p:cNvPr id="6" name="Explosion 2 5"/>
          <p:cNvSpPr/>
          <p:nvPr/>
        </p:nvSpPr>
        <p:spPr>
          <a:xfrm>
            <a:off x="1492210" y="382811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12013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803041" y="1004551"/>
            <a:ext cx="9089929" cy="1079743"/>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Giai cấp nào là giai cấp không có tư liệu sản xuất, họ phải bán sức lao động cho nhà tư bản, trở thành người làm thuê và bị bóc lột giá trị thặng </a:t>
            </a:r>
            <a:r>
              <a:rPr lang="vi-VN" sz="2400" b="1" i="1" dirty="0" smtClean="0">
                <a:solidFill>
                  <a:prstClr val="black"/>
                </a:solidFill>
                <a:latin typeface="Times New Roman" panose="02020603050405020304" pitchFamily="18" charset="0"/>
                <a:cs typeface="Times New Roman" panose="02020603050405020304" pitchFamily="18" charset="0"/>
              </a:rPr>
              <a:t>dư</a:t>
            </a:r>
            <a:r>
              <a:rPr lang="en-US" sz="2400" b="1" i="1" dirty="0" smtClean="0">
                <a:solidFill>
                  <a:prstClr val="black"/>
                </a:solidFill>
                <a:latin typeface="Times New Roman" panose="02020603050405020304" pitchFamily="18" charset="0"/>
                <a:cs typeface="Times New Roman" panose="02020603050405020304" pitchFamily="18" charset="0"/>
              </a:rPr>
              <a:t>?</a:t>
            </a:r>
            <a:endParaRPr lang="vi-VN" sz="2400" b="1" i="1"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2038537" y="2741748"/>
            <a:ext cx="9593943" cy="2436472"/>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pPr>
            <a:r>
              <a:rPr lang="vi-VN" sz="3200" dirty="0" smtClean="0">
                <a:solidFill>
                  <a:prstClr val="black"/>
                </a:solidFill>
                <a:latin typeface="Times New Roman" panose="02020603050405020304" pitchFamily="18" charset="0"/>
                <a:cs typeface="Times New Roman" panose="02020603050405020304" pitchFamily="18" charset="0"/>
              </a:rPr>
              <a:t>Công nhân</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en-US" sz="3200" dirty="0" smtClean="0">
                <a:solidFill>
                  <a:prstClr val="black"/>
                </a:solidFill>
                <a:latin typeface="Times New Roman" panose="02020603050405020304" pitchFamily="18" charset="0"/>
                <a:cs typeface="Times New Roman" panose="02020603050405020304" pitchFamily="18" charset="0"/>
              </a:rPr>
              <a:t>b.</a:t>
            </a:r>
            <a:r>
              <a:rPr lang="vi-VN" sz="3200" dirty="0" smtClean="0">
                <a:solidFill>
                  <a:prstClr val="black"/>
                </a:solidFill>
                <a:latin typeface="Times New Roman" panose="02020603050405020304" pitchFamily="18" charset="0"/>
                <a:cs typeface="Times New Roman" panose="02020603050405020304" pitchFamily="18" charset="0"/>
              </a:rPr>
              <a:t> </a:t>
            </a:r>
            <a:r>
              <a:rPr lang="vi-VN" sz="3200" dirty="0">
                <a:solidFill>
                  <a:prstClr val="black"/>
                </a:solidFill>
                <a:latin typeface="Times New Roman" panose="02020603050405020304" pitchFamily="18" charset="0"/>
                <a:cs typeface="Times New Roman" panose="02020603050405020304" pitchFamily="18" charset="0"/>
              </a:rPr>
              <a:t>Tư </a:t>
            </a:r>
            <a:r>
              <a:rPr lang="vi-VN" sz="3200" dirty="0" smtClean="0">
                <a:solidFill>
                  <a:prstClr val="black"/>
                </a:solidFill>
                <a:latin typeface="Times New Roman" panose="02020603050405020304" pitchFamily="18" charset="0"/>
                <a:cs typeface="Times New Roman" panose="02020603050405020304" pitchFamily="18" charset="0"/>
              </a:rPr>
              <a:t>sản</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vi-VN" sz="3200" dirty="0" smtClean="0">
                <a:solidFill>
                  <a:prstClr val="black"/>
                </a:solidFill>
                <a:latin typeface="Times New Roman" panose="02020603050405020304" pitchFamily="18" charset="0"/>
                <a:cs typeface="Times New Roman" panose="02020603050405020304" pitchFamily="18" charset="0"/>
              </a:rPr>
              <a:t>c</a:t>
            </a:r>
            <a:r>
              <a:rPr lang="vi-VN" sz="3200" dirty="0">
                <a:solidFill>
                  <a:prstClr val="black"/>
                </a:solidFill>
                <a:latin typeface="Times New Roman" panose="02020603050405020304" pitchFamily="18" charset="0"/>
                <a:cs typeface="Times New Roman" panose="02020603050405020304" pitchFamily="18" charset="0"/>
              </a:rPr>
              <a:t>. Địa </a:t>
            </a:r>
            <a:r>
              <a:rPr lang="vi-VN" sz="3200" dirty="0" smtClean="0">
                <a:solidFill>
                  <a:prstClr val="black"/>
                </a:solidFill>
                <a:latin typeface="Times New Roman" panose="02020603050405020304" pitchFamily="18" charset="0"/>
                <a:cs typeface="Times New Roman" panose="02020603050405020304" pitchFamily="18" charset="0"/>
              </a:rPr>
              <a:t>chủ</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vi-VN" sz="3200" dirty="0" smtClean="0">
                <a:solidFill>
                  <a:prstClr val="black"/>
                </a:solidFill>
                <a:latin typeface="Times New Roman" panose="02020603050405020304" pitchFamily="18" charset="0"/>
                <a:cs typeface="Times New Roman" panose="02020603050405020304" pitchFamily="18" charset="0"/>
              </a:rPr>
              <a:t>d</a:t>
            </a:r>
            <a:r>
              <a:rPr lang="vi-VN" sz="3200" dirty="0">
                <a:solidFill>
                  <a:prstClr val="black"/>
                </a:solidFill>
                <a:latin typeface="Times New Roman" panose="02020603050405020304" pitchFamily="18" charset="0"/>
                <a:cs typeface="Times New Roman" panose="02020603050405020304" pitchFamily="18" charset="0"/>
              </a:rPr>
              <a:t>. Nông dân</a:t>
            </a:r>
            <a:endParaRPr lang="en-US" sz="3200" dirty="0">
              <a:solidFill>
                <a:prstClr val="black"/>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2038537" y="2966719"/>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658761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937624" y="448489"/>
            <a:ext cx="11437257"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srgbClr val="7030A0"/>
                </a:solidFill>
                <a:latin typeface="Times New Roman" panose="02020603050405020304" pitchFamily="18" charset="0"/>
                <a:ea typeface="Tahoma" panose="020B0604030504040204" pitchFamily="34" charset="0"/>
                <a:cs typeface="Times New Roman" panose="02020603050405020304" pitchFamily="18" charset="0"/>
              </a:rPr>
              <a:t>Quy luật giá trị chỉ ra rằng: Sản xuất và trao đổi hàng hoá phải dựa trên cơ sở nào ?</a:t>
            </a:r>
            <a:endParaRPr kumimoji="0" lang="vi-VN" sz="3200" b="1" i="0" u="none" strike="noStrike" kern="1200" cap="none" spc="0" normalizeH="0" baseline="0" noProof="0" dirty="0">
              <a:ln>
                <a:noFill/>
              </a:ln>
              <a:solidFill>
                <a:srgbClr val="7030A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sp>
        <p:nvSpPr>
          <p:cNvPr id="5" name="Snip Diagonal Corner Rectangle 4"/>
          <p:cNvSpPr/>
          <p:nvPr/>
        </p:nvSpPr>
        <p:spPr>
          <a:xfrm>
            <a:off x="1299028" y="3156858"/>
            <a:ext cx="9593943"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solidFill>
                  <a:srgbClr val="000000"/>
                </a:solidFill>
              </a:rPr>
              <a:t>A  </a:t>
            </a:r>
            <a:r>
              <a:rPr lang="en-US" sz="3200" dirty="0" err="1">
                <a:solidFill>
                  <a:srgbClr val="000000"/>
                </a:solidFill>
              </a:rPr>
              <a:t>nguồn</a:t>
            </a:r>
            <a:r>
              <a:rPr lang="en-US" sz="3200" dirty="0">
                <a:solidFill>
                  <a:srgbClr val="000000"/>
                </a:solidFill>
              </a:rPr>
              <a:t> </a:t>
            </a:r>
            <a:r>
              <a:rPr lang="en-US" sz="3200" dirty="0" err="1">
                <a:solidFill>
                  <a:srgbClr val="000000"/>
                </a:solidFill>
              </a:rPr>
              <a:t>tài</a:t>
            </a:r>
            <a:r>
              <a:rPr lang="en-US" sz="3200" dirty="0">
                <a:solidFill>
                  <a:srgbClr val="000000"/>
                </a:solidFill>
              </a:rPr>
              <a:t> </a:t>
            </a:r>
            <a:r>
              <a:rPr lang="en-US" sz="3200" dirty="0" err="1" smtClean="0">
                <a:solidFill>
                  <a:srgbClr val="000000"/>
                </a:solidFill>
              </a:rPr>
              <a:t>nguyên</a:t>
            </a:r>
            <a:endParaRPr lang="en-US" sz="3200" dirty="0" smtClean="0">
              <a:solidFill>
                <a:srgbClr val="000000"/>
              </a:solidFill>
            </a:endParaRPr>
          </a:p>
          <a:p>
            <a:pPr algn="just"/>
            <a:r>
              <a:rPr lang="en-US" sz="3200" dirty="0" smtClean="0">
                <a:solidFill>
                  <a:srgbClr val="000000"/>
                </a:solidFill>
              </a:rPr>
              <a:t>B  </a:t>
            </a:r>
            <a:r>
              <a:rPr lang="en-US" sz="3200" dirty="0" err="1">
                <a:solidFill>
                  <a:srgbClr val="000000"/>
                </a:solidFill>
              </a:rPr>
              <a:t>hao</a:t>
            </a:r>
            <a:r>
              <a:rPr lang="en-US" sz="3200" dirty="0">
                <a:solidFill>
                  <a:srgbClr val="000000"/>
                </a:solidFill>
              </a:rPr>
              <a:t> </a:t>
            </a:r>
            <a:r>
              <a:rPr lang="en-US" sz="3200" dirty="0" err="1">
                <a:solidFill>
                  <a:srgbClr val="000000"/>
                </a:solidFill>
              </a:rPr>
              <a:t>phí</a:t>
            </a:r>
            <a:r>
              <a:rPr lang="en-US" sz="3200" dirty="0">
                <a:solidFill>
                  <a:srgbClr val="000000"/>
                </a:solidFill>
              </a:rPr>
              <a:t> </a:t>
            </a:r>
            <a:r>
              <a:rPr lang="en-US" sz="3200" dirty="0" err="1">
                <a:solidFill>
                  <a:srgbClr val="000000"/>
                </a:solidFill>
              </a:rPr>
              <a:t>sức</a:t>
            </a:r>
            <a:r>
              <a:rPr lang="en-US" sz="3200" dirty="0">
                <a:solidFill>
                  <a:srgbClr val="000000"/>
                </a:solidFill>
              </a:rPr>
              <a:t> </a:t>
            </a:r>
            <a:r>
              <a:rPr lang="en-US" sz="3200" dirty="0" err="1">
                <a:solidFill>
                  <a:srgbClr val="000000"/>
                </a:solidFill>
              </a:rPr>
              <a:t>lao</a:t>
            </a:r>
            <a:r>
              <a:rPr lang="en-US" sz="3200" dirty="0">
                <a:solidFill>
                  <a:srgbClr val="000000"/>
                </a:solidFill>
              </a:rPr>
              <a:t> </a:t>
            </a:r>
            <a:r>
              <a:rPr lang="en-US" sz="3200" dirty="0" err="1">
                <a:solidFill>
                  <a:srgbClr val="000000"/>
                </a:solidFill>
              </a:rPr>
              <a:t>động</a:t>
            </a:r>
            <a:r>
              <a:rPr lang="en-US" sz="3200" dirty="0">
                <a:solidFill>
                  <a:srgbClr val="000000"/>
                </a:solidFill>
              </a:rPr>
              <a:t> </a:t>
            </a:r>
            <a:r>
              <a:rPr lang="en-US" sz="3200" dirty="0" err="1">
                <a:solidFill>
                  <a:srgbClr val="000000"/>
                </a:solidFill>
              </a:rPr>
              <a:t>xã</a:t>
            </a:r>
            <a:r>
              <a:rPr lang="en-US" sz="3200" dirty="0">
                <a:solidFill>
                  <a:srgbClr val="000000"/>
                </a:solidFill>
              </a:rPr>
              <a:t> </a:t>
            </a:r>
            <a:r>
              <a:rPr lang="en-US" sz="3200" dirty="0" err="1">
                <a:solidFill>
                  <a:srgbClr val="000000"/>
                </a:solidFill>
              </a:rPr>
              <a:t>hội</a:t>
            </a:r>
            <a:r>
              <a:rPr lang="en-US" sz="3200" dirty="0">
                <a:solidFill>
                  <a:srgbClr val="000000"/>
                </a:solidFill>
              </a:rPr>
              <a:t> </a:t>
            </a:r>
            <a:r>
              <a:rPr lang="en-US" sz="3200" dirty="0" err="1">
                <a:solidFill>
                  <a:srgbClr val="000000"/>
                </a:solidFill>
              </a:rPr>
              <a:t>cần</a:t>
            </a:r>
            <a:r>
              <a:rPr lang="en-US" sz="3200" dirty="0">
                <a:solidFill>
                  <a:srgbClr val="000000"/>
                </a:solidFill>
              </a:rPr>
              <a:t> </a:t>
            </a:r>
            <a:r>
              <a:rPr lang="en-US" sz="3200" dirty="0" err="1" smtClean="0">
                <a:solidFill>
                  <a:srgbClr val="000000"/>
                </a:solidFill>
              </a:rPr>
              <a:t>thiết</a:t>
            </a:r>
            <a:endParaRPr lang="en-US" sz="3200" dirty="0" smtClean="0">
              <a:solidFill>
                <a:srgbClr val="000000"/>
              </a:solidFill>
            </a:endParaRPr>
          </a:p>
          <a:p>
            <a:r>
              <a:rPr lang="en-US" sz="3200" dirty="0" smtClean="0">
                <a:solidFill>
                  <a:srgbClr val="000000"/>
                </a:solidFill>
              </a:rPr>
              <a:t>C  </a:t>
            </a:r>
            <a:r>
              <a:rPr lang="en-US" sz="3200" dirty="0" err="1">
                <a:solidFill>
                  <a:srgbClr val="000000"/>
                </a:solidFill>
              </a:rPr>
              <a:t>nguồn</a:t>
            </a:r>
            <a:r>
              <a:rPr lang="en-US" sz="3200" dirty="0">
                <a:solidFill>
                  <a:srgbClr val="000000"/>
                </a:solidFill>
              </a:rPr>
              <a:t> </a:t>
            </a:r>
            <a:r>
              <a:rPr lang="en-US" sz="3200" dirty="0" err="1">
                <a:solidFill>
                  <a:srgbClr val="000000"/>
                </a:solidFill>
              </a:rPr>
              <a:t>nhân</a:t>
            </a:r>
            <a:r>
              <a:rPr lang="en-US" sz="3200" dirty="0">
                <a:solidFill>
                  <a:srgbClr val="000000"/>
                </a:solidFill>
              </a:rPr>
              <a:t> </a:t>
            </a:r>
            <a:r>
              <a:rPr lang="en-US" sz="3200" dirty="0" err="1">
                <a:solidFill>
                  <a:srgbClr val="000000"/>
                </a:solidFill>
              </a:rPr>
              <a:t>lực</a:t>
            </a:r>
            <a:r>
              <a:rPr lang="en-US" sz="3200" dirty="0">
                <a:solidFill>
                  <a:srgbClr val="000000"/>
                </a:solidFill>
              </a:rPr>
              <a:t>	</a:t>
            </a:r>
          </a:p>
          <a:p>
            <a:r>
              <a:rPr lang="en-US" sz="3200" dirty="0">
                <a:solidFill>
                  <a:srgbClr val="000000"/>
                </a:solidFill>
              </a:rPr>
              <a:t>D  </a:t>
            </a:r>
            <a:r>
              <a:rPr lang="en-US" sz="3200" dirty="0" err="1">
                <a:solidFill>
                  <a:srgbClr val="000000"/>
                </a:solidFill>
              </a:rPr>
              <a:t>thuận</a:t>
            </a:r>
            <a:r>
              <a:rPr lang="en-US" sz="3200" dirty="0">
                <a:solidFill>
                  <a:srgbClr val="000000"/>
                </a:solidFill>
              </a:rPr>
              <a:t> </a:t>
            </a:r>
            <a:r>
              <a:rPr lang="en-US" sz="3200" dirty="0" err="1">
                <a:solidFill>
                  <a:srgbClr val="000000"/>
                </a:solidFill>
              </a:rPr>
              <a:t>mua</a:t>
            </a:r>
            <a:r>
              <a:rPr lang="en-US" sz="3200" dirty="0">
                <a:solidFill>
                  <a:srgbClr val="000000"/>
                </a:solidFill>
              </a:rPr>
              <a:t>, </a:t>
            </a:r>
            <a:r>
              <a:rPr lang="en-US" sz="3200" dirty="0" err="1">
                <a:solidFill>
                  <a:srgbClr val="000000"/>
                </a:solidFill>
              </a:rPr>
              <a:t>vừa</a:t>
            </a:r>
            <a:r>
              <a:rPr lang="en-US" sz="3200" dirty="0">
                <a:solidFill>
                  <a:srgbClr val="000000"/>
                </a:solidFill>
              </a:rPr>
              <a:t> </a:t>
            </a:r>
            <a:r>
              <a:rPr lang="en-US" sz="3200" dirty="0" err="1">
                <a:solidFill>
                  <a:srgbClr val="000000"/>
                </a:solidFill>
              </a:rPr>
              <a:t>bán</a:t>
            </a:r>
            <a:endParaRPr lang="en-US" sz="3200" dirty="0">
              <a:solidFill>
                <a:srgbClr val="000000"/>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9" name="Explosion 2 8"/>
          <p:cNvSpPr/>
          <p:nvPr/>
        </p:nvSpPr>
        <p:spPr>
          <a:xfrm>
            <a:off x="1299028" y="3703521"/>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entagon 5">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096031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8" y="521132"/>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30000"/>
              </a:lnSpc>
              <a:defRPr/>
            </a:pPr>
            <a:r>
              <a:rPr lang="vi-VN" sz="2400" b="1" dirty="0">
                <a:solidFill>
                  <a:srgbClr val="7030A0"/>
                </a:solidFill>
                <a:latin typeface="Tahoma" panose="020B0604030504040204" pitchFamily="34" charset="0"/>
                <a:ea typeface="Tahoma" panose="020B0604030504040204" pitchFamily="34" charset="0"/>
                <a:cs typeface="Tahoma" panose="020B0604030504040204" pitchFamily="34" charset="0"/>
              </a:rPr>
              <a:t>Quy luật nào vạch ra nguồn gốc của sự vận động, phát triển của sự vật, hiện tượng?</a:t>
            </a:r>
            <a:endParaRPr kumimoji="0" lang="vi-VN" sz="24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695250" y="3210214"/>
            <a:ext cx="11017531" cy="2329542"/>
          </a:xfrm>
          <a:prstGeom prst="snip2Diag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defRPr/>
            </a:pP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Quy</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luật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thống</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nhất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và</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đấu</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tranh</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của</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các</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mặt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đối</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lập</a:t>
            </a:r>
            <a:endParaRPr lang="en-US" sz="32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Quy</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luật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phủ</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định</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của</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phủ</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định</a:t>
            </a:r>
            <a:endParaRPr lang="en-US" sz="32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vi-VN" sz="3200" dirty="0">
                <a:solidFill>
                  <a:schemeClr val="tx1"/>
                </a:solidFill>
                <a:latin typeface="Tahoma" panose="020B0604030504040204" pitchFamily="34" charset="0"/>
                <a:ea typeface="Tahoma" panose="020B0604030504040204" pitchFamily="34" charset="0"/>
                <a:cs typeface="Tahoma" panose="020B0604030504040204" pitchFamily="34" charset="0"/>
              </a:rPr>
              <a:t>Quy luật chuyển hóa từ sự thay đổi về lượng dẫn đến sự thay đổi về chất và ngược </a:t>
            </a:r>
            <a:r>
              <a:rPr lang="vi-VN" sz="3200" dirty="0" smtClean="0">
                <a:solidFill>
                  <a:schemeClr val="tx1"/>
                </a:solidFill>
                <a:latin typeface="Tahoma" panose="020B0604030504040204" pitchFamily="34" charset="0"/>
                <a:ea typeface="Tahoma" panose="020B0604030504040204" pitchFamily="34" charset="0"/>
                <a:cs typeface="Tahoma" panose="020B0604030504040204" pitchFamily="34" charset="0"/>
              </a:rPr>
              <a:t>lại</a:t>
            </a:r>
            <a:endParaRPr lang="en-US" sz="32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vi-VN" sz="3200" dirty="0">
                <a:solidFill>
                  <a:schemeClr val="tx1"/>
                </a:solidFill>
                <a:latin typeface="Tahoma" panose="020B0604030504040204" pitchFamily="34" charset="0"/>
                <a:ea typeface="Tahoma" panose="020B0604030504040204" pitchFamily="34" charset="0"/>
                <a:cs typeface="Tahoma" panose="020B0604030504040204" pitchFamily="34" charset="0"/>
              </a:rPr>
              <a:t>Quy luật về sự phù hợp của quan hệ sản xuất với tính chất và trình độ của lực lượng sản xuất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713019" y="350101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57369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969895" y="336489"/>
            <a:ext cx="10850069" cy="2137770"/>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i="1" dirty="0">
                <a:solidFill>
                  <a:srgbClr val="FF0000"/>
                </a:solidFill>
              </a:rPr>
              <a:t>Trong tư liệu sản xuất, bộ phận nào quyết định đến năng suất lao động của con người trong quá trình sản xuất:</a:t>
            </a:r>
            <a:endParaRPr kumimoji="0" lang="vi-VN" sz="3200" b="1" i="0" u="none" strike="noStrike" kern="1200" cap="none" spc="0" normalizeH="0" baseline="0" noProof="0" dirty="0">
              <a:ln>
                <a:noFill/>
              </a:ln>
              <a:solidFill>
                <a:srgbClr val="7030A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sp>
        <p:nvSpPr>
          <p:cNvPr id="5" name="Snip Diagonal Corner Rectangle 4"/>
          <p:cNvSpPr/>
          <p:nvPr/>
        </p:nvSpPr>
        <p:spPr>
          <a:xfrm>
            <a:off x="2975020" y="3100588"/>
            <a:ext cx="7405352"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solidFill>
                  <a:srgbClr val="000000"/>
                </a:solidFill>
              </a:rPr>
              <a:t>A  </a:t>
            </a:r>
            <a:r>
              <a:rPr lang="en-US" sz="3200" dirty="0" err="1">
                <a:solidFill>
                  <a:srgbClr val="000000"/>
                </a:solidFill>
              </a:rPr>
              <a:t>Các</a:t>
            </a:r>
            <a:r>
              <a:rPr lang="en-US" sz="3200" dirty="0">
                <a:solidFill>
                  <a:srgbClr val="000000"/>
                </a:solidFill>
              </a:rPr>
              <a:t> </a:t>
            </a:r>
            <a:r>
              <a:rPr lang="en-US" sz="3200" dirty="0" err="1">
                <a:solidFill>
                  <a:srgbClr val="000000"/>
                </a:solidFill>
              </a:rPr>
              <a:t>vật</a:t>
            </a:r>
            <a:r>
              <a:rPr lang="en-US" sz="3200" dirty="0">
                <a:solidFill>
                  <a:srgbClr val="000000"/>
                </a:solidFill>
              </a:rPr>
              <a:t> </a:t>
            </a:r>
            <a:r>
              <a:rPr lang="en-US" sz="3200" dirty="0" err="1">
                <a:solidFill>
                  <a:srgbClr val="000000"/>
                </a:solidFill>
              </a:rPr>
              <a:t>dụng</a:t>
            </a:r>
            <a:r>
              <a:rPr lang="en-US" sz="3200" dirty="0">
                <a:solidFill>
                  <a:srgbClr val="000000"/>
                </a:solidFill>
              </a:rPr>
              <a:t> </a:t>
            </a:r>
            <a:r>
              <a:rPr lang="en-US" sz="3200" dirty="0" err="1">
                <a:solidFill>
                  <a:srgbClr val="000000"/>
                </a:solidFill>
              </a:rPr>
              <a:t>chứa</a:t>
            </a:r>
            <a:r>
              <a:rPr lang="en-US" sz="3200" dirty="0">
                <a:solidFill>
                  <a:srgbClr val="000000"/>
                </a:solidFill>
              </a:rPr>
              <a:t> </a:t>
            </a:r>
            <a:r>
              <a:rPr lang="en-US" sz="3200" dirty="0" err="1">
                <a:solidFill>
                  <a:srgbClr val="000000"/>
                </a:solidFill>
              </a:rPr>
              <a:t>đựng</a:t>
            </a:r>
            <a:r>
              <a:rPr lang="en-US" sz="3200" dirty="0">
                <a:solidFill>
                  <a:srgbClr val="000000"/>
                </a:solidFill>
              </a:rPr>
              <a:t>, </a:t>
            </a:r>
            <a:r>
              <a:rPr lang="en-US" sz="3200" dirty="0" err="1">
                <a:solidFill>
                  <a:srgbClr val="000000"/>
                </a:solidFill>
              </a:rPr>
              <a:t>bảo</a:t>
            </a:r>
            <a:r>
              <a:rPr lang="en-US" sz="3200" dirty="0">
                <a:solidFill>
                  <a:srgbClr val="000000"/>
                </a:solidFill>
              </a:rPr>
              <a:t> </a:t>
            </a:r>
            <a:r>
              <a:rPr lang="en-US" sz="3200" dirty="0" err="1">
                <a:solidFill>
                  <a:srgbClr val="000000"/>
                </a:solidFill>
              </a:rPr>
              <a:t>quản</a:t>
            </a:r>
            <a:r>
              <a:rPr lang="en-US" sz="3200" dirty="0">
                <a:solidFill>
                  <a:srgbClr val="000000"/>
                </a:solidFill>
              </a:rPr>
              <a:t> </a:t>
            </a:r>
            <a:r>
              <a:rPr lang="en-US" sz="3200" dirty="0" err="1">
                <a:solidFill>
                  <a:srgbClr val="000000"/>
                </a:solidFill>
              </a:rPr>
              <a:t>hàng</a:t>
            </a:r>
            <a:r>
              <a:rPr lang="en-US" sz="3200" dirty="0">
                <a:solidFill>
                  <a:srgbClr val="000000"/>
                </a:solidFill>
              </a:rPr>
              <a:t> </a:t>
            </a:r>
            <a:r>
              <a:rPr lang="en-US" sz="3200" dirty="0" err="1" smtClean="0">
                <a:solidFill>
                  <a:srgbClr val="000000"/>
                </a:solidFill>
              </a:rPr>
              <a:t>hóa</a:t>
            </a:r>
            <a:endParaRPr lang="en-US" sz="3200" dirty="0" smtClean="0">
              <a:solidFill>
                <a:srgbClr val="000000"/>
              </a:solidFill>
            </a:endParaRPr>
          </a:p>
          <a:p>
            <a:pPr algn="just"/>
            <a:r>
              <a:rPr lang="en-US" sz="3200" dirty="0" smtClean="0">
                <a:solidFill>
                  <a:srgbClr val="000000"/>
                </a:solidFill>
              </a:rPr>
              <a:t>B  </a:t>
            </a:r>
            <a:r>
              <a:rPr lang="en-US" sz="3200" dirty="0" err="1">
                <a:solidFill>
                  <a:srgbClr val="000000"/>
                </a:solidFill>
              </a:rPr>
              <a:t>Kết</a:t>
            </a:r>
            <a:r>
              <a:rPr lang="en-US" sz="3200" dirty="0">
                <a:solidFill>
                  <a:srgbClr val="000000"/>
                </a:solidFill>
              </a:rPr>
              <a:t> </a:t>
            </a:r>
            <a:r>
              <a:rPr lang="en-US" sz="3200" dirty="0" err="1">
                <a:solidFill>
                  <a:srgbClr val="000000"/>
                </a:solidFill>
              </a:rPr>
              <a:t>cấu</a:t>
            </a:r>
            <a:r>
              <a:rPr lang="en-US" sz="3200" dirty="0">
                <a:solidFill>
                  <a:srgbClr val="000000"/>
                </a:solidFill>
              </a:rPr>
              <a:t> </a:t>
            </a:r>
            <a:r>
              <a:rPr lang="en-US" sz="3200" dirty="0" err="1">
                <a:solidFill>
                  <a:srgbClr val="000000"/>
                </a:solidFill>
              </a:rPr>
              <a:t>hạ</a:t>
            </a:r>
            <a:r>
              <a:rPr lang="en-US" sz="3200" dirty="0">
                <a:solidFill>
                  <a:srgbClr val="000000"/>
                </a:solidFill>
              </a:rPr>
              <a:t> </a:t>
            </a:r>
            <a:r>
              <a:rPr lang="en-US" sz="3200" dirty="0" err="1">
                <a:solidFill>
                  <a:srgbClr val="000000"/>
                </a:solidFill>
              </a:rPr>
              <a:t>tầng</a:t>
            </a:r>
            <a:r>
              <a:rPr lang="en-US" sz="3200" dirty="0">
                <a:solidFill>
                  <a:srgbClr val="000000"/>
                </a:solidFill>
              </a:rPr>
              <a:t> </a:t>
            </a:r>
            <a:r>
              <a:rPr lang="en-US" sz="3200" dirty="0" err="1">
                <a:solidFill>
                  <a:srgbClr val="000000"/>
                </a:solidFill>
              </a:rPr>
              <a:t>của</a:t>
            </a:r>
            <a:r>
              <a:rPr lang="en-US" sz="3200" dirty="0">
                <a:solidFill>
                  <a:srgbClr val="000000"/>
                </a:solidFill>
              </a:rPr>
              <a:t> </a:t>
            </a:r>
            <a:r>
              <a:rPr lang="en-US" sz="3200" dirty="0" err="1">
                <a:solidFill>
                  <a:srgbClr val="000000"/>
                </a:solidFill>
              </a:rPr>
              <a:t>sản</a:t>
            </a:r>
            <a:r>
              <a:rPr lang="en-US" sz="3200" dirty="0">
                <a:solidFill>
                  <a:srgbClr val="000000"/>
                </a:solidFill>
              </a:rPr>
              <a:t> </a:t>
            </a:r>
            <a:r>
              <a:rPr lang="en-US" sz="3200" dirty="0" err="1" smtClean="0">
                <a:solidFill>
                  <a:srgbClr val="000000"/>
                </a:solidFill>
              </a:rPr>
              <a:t>xuất</a:t>
            </a:r>
            <a:endParaRPr lang="en-US" sz="3200" dirty="0" smtClean="0">
              <a:solidFill>
                <a:srgbClr val="000000"/>
              </a:solidFill>
            </a:endParaRPr>
          </a:p>
          <a:p>
            <a:r>
              <a:rPr lang="en-US" sz="3200" dirty="0" smtClean="0">
                <a:solidFill>
                  <a:srgbClr val="000000"/>
                </a:solidFill>
              </a:rPr>
              <a:t>C  </a:t>
            </a:r>
            <a:r>
              <a:rPr lang="en-US" sz="3200" dirty="0" err="1">
                <a:solidFill>
                  <a:srgbClr val="000000"/>
                </a:solidFill>
              </a:rPr>
              <a:t>Công</a:t>
            </a:r>
            <a:r>
              <a:rPr lang="en-US" sz="3200" dirty="0">
                <a:solidFill>
                  <a:srgbClr val="000000"/>
                </a:solidFill>
              </a:rPr>
              <a:t> </a:t>
            </a:r>
            <a:r>
              <a:rPr lang="en-US" sz="3200" dirty="0" err="1">
                <a:solidFill>
                  <a:srgbClr val="000000"/>
                </a:solidFill>
              </a:rPr>
              <a:t>cụ</a:t>
            </a:r>
            <a:r>
              <a:rPr lang="en-US" sz="3200" dirty="0">
                <a:solidFill>
                  <a:srgbClr val="000000"/>
                </a:solidFill>
              </a:rPr>
              <a:t> </a:t>
            </a:r>
            <a:r>
              <a:rPr lang="en-US" sz="3200" dirty="0" err="1">
                <a:solidFill>
                  <a:srgbClr val="000000"/>
                </a:solidFill>
              </a:rPr>
              <a:t>lao</a:t>
            </a:r>
            <a:r>
              <a:rPr lang="en-US" sz="3200" dirty="0">
                <a:solidFill>
                  <a:srgbClr val="000000"/>
                </a:solidFill>
              </a:rPr>
              <a:t> </a:t>
            </a:r>
            <a:r>
              <a:rPr lang="en-US" sz="3200" dirty="0" err="1" smtClean="0">
                <a:solidFill>
                  <a:srgbClr val="000000"/>
                </a:solidFill>
              </a:rPr>
              <a:t>động</a:t>
            </a:r>
            <a:endParaRPr lang="en-US" sz="3200" dirty="0" smtClean="0">
              <a:solidFill>
                <a:srgbClr val="000000"/>
              </a:solidFill>
            </a:endParaRPr>
          </a:p>
          <a:p>
            <a:r>
              <a:rPr lang="en-US" sz="3200" dirty="0" smtClean="0">
                <a:solidFill>
                  <a:srgbClr val="000000"/>
                </a:solidFill>
              </a:rPr>
              <a:t>D  </a:t>
            </a:r>
            <a:r>
              <a:rPr lang="en-US" sz="3200" dirty="0" err="1">
                <a:solidFill>
                  <a:srgbClr val="000000"/>
                </a:solidFill>
              </a:rPr>
              <a:t>Nguyên</a:t>
            </a:r>
            <a:r>
              <a:rPr lang="en-US" sz="3200" dirty="0">
                <a:solidFill>
                  <a:srgbClr val="000000"/>
                </a:solidFill>
              </a:rPr>
              <a:t> </a:t>
            </a:r>
            <a:r>
              <a:rPr lang="en-US" sz="3200" dirty="0" err="1">
                <a:solidFill>
                  <a:srgbClr val="000000"/>
                </a:solidFill>
              </a:rPr>
              <a:t>vật</a:t>
            </a:r>
            <a:r>
              <a:rPr lang="en-US" sz="3200" dirty="0">
                <a:solidFill>
                  <a:srgbClr val="000000"/>
                </a:solidFill>
              </a:rPr>
              <a:t> </a:t>
            </a:r>
            <a:r>
              <a:rPr lang="en-US" sz="3200" dirty="0" err="1">
                <a:solidFill>
                  <a:srgbClr val="000000"/>
                </a:solidFill>
              </a:rPr>
              <a:t>liệu</a:t>
            </a:r>
            <a:r>
              <a:rPr lang="en-US" sz="3200" dirty="0">
                <a:solidFill>
                  <a:srgbClr val="000000"/>
                </a:solidFill>
              </a:rPr>
              <a:t> </a:t>
            </a:r>
            <a:r>
              <a:rPr lang="en-US" sz="3200" dirty="0" err="1">
                <a:solidFill>
                  <a:srgbClr val="000000"/>
                </a:solidFill>
              </a:rPr>
              <a:t>cho</a:t>
            </a:r>
            <a:r>
              <a:rPr lang="en-US" sz="3200" dirty="0">
                <a:solidFill>
                  <a:srgbClr val="000000"/>
                </a:solidFill>
              </a:rPr>
              <a:t> </a:t>
            </a:r>
            <a:r>
              <a:rPr lang="en-US" sz="3200" dirty="0" err="1">
                <a:solidFill>
                  <a:srgbClr val="000000"/>
                </a:solidFill>
              </a:rPr>
              <a:t>quá</a:t>
            </a:r>
            <a:r>
              <a:rPr lang="en-US" sz="3200" dirty="0">
                <a:solidFill>
                  <a:srgbClr val="000000"/>
                </a:solidFill>
              </a:rPr>
              <a:t> </a:t>
            </a:r>
            <a:r>
              <a:rPr lang="en-US" sz="3200" dirty="0" err="1">
                <a:solidFill>
                  <a:srgbClr val="000000"/>
                </a:solidFill>
              </a:rPr>
              <a:t>trình</a:t>
            </a:r>
            <a:r>
              <a:rPr lang="en-US" sz="3200" dirty="0">
                <a:solidFill>
                  <a:srgbClr val="000000"/>
                </a:solidFill>
              </a:rPr>
              <a:t> </a:t>
            </a:r>
            <a:r>
              <a:rPr lang="en-US" sz="3200" dirty="0" err="1">
                <a:solidFill>
                  <a:srgbClr val="000000"/>
                </a:solidFill>
              </a:rPr>
              <a:t>sản</a:t>
            </a:r>
            <a:r>
              <a:rPr lang="en-US" sz="3200" dirty="0">
                <a:solidFill>
                  <a:srgbClr val="000000"/>
                </a:solidFill>
              </a:rPr>
              <a:t> </a:t>
            </a:r>
            <a:r>
              <a:rPr lang="en-US" sz="3200" dirty="0" err="1">
                <a:solidFill>
                  <a:srgbClr val="000000"/>
                </a:solidFill>
              </a:rPr>
              <a:t>xuất</a:t>
            </a:r>
            <a:endParaRPr lang="en-US" sz="3200" dirty="0">
              <a:solidFill>
                <a:srgbClr val="000000"/>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9" name="Explosion 2 8"/>
          <p:cNvSpPr/>
          <p:nvPr/>
        </p:nvSpPr>
        <p:spPr>
          <a:xfrm>
            <a:off x="2975020" y="3792833"/>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entagon 5">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56720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theme/theme1.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1944</TotalTime>
  <Words>5827</Words>
  <Application>Microsoft Office PowerPoint</Application>
  <PresentationFormat>Widescreen</PresentationFormat>
  <Paragraphs>591</Paragraphs>
  <Slides>117</Slides>
  <Notes>10</Notes>
  <HiddenSlides>0</HiddenSlides>
  <MMClips>3</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117</vt:i4>
      </vt:variant>
    </vt:vector>
  </HeadingPairs>
  <TitlesOfParts>
    <vt:vector size="132" baseType="lpstr">
      <vt:lpstr>.VnArial Narrow</vt:lpstr>
      <vt:lpstr>.VnTime</vt:lpstr>
      <vt:lpstr>Arial</vt:lpstr>
      <vt:lpstr>Calibri</vt:lpstr>
      <vt:lpstr>Calibri Light</vt:lpstr>
      <vt:lpstr>Constantia</vt:lpstr>
      <vt:lpstr>Courier New</vt:lpstr>
      <vt:lpstr>Tahoma</vt:lpstr>
      <vt:lpstr>Times New Roman</vt:lpstr>
      <vt:lpstr>VNI-Ariston</vt:lpstr>
      <vt:lpstr>VNI-Times</vt:lpstr>
      <vt:lpstr>Wingdings</vt:lpstr>
      <vt:lpstr>Thiết kế mặc định</vt:lpstr>
      <vt:lpstr>Custom Design</vt:lpstr>
      <vt:lpstr>Office Theme</vt:lpstr>
      <vt:lpstr>PowerPoint Presentation</vt:lpstr>
      <vt:lpstr>PowerPoint Presentation</vt:lpstr>
      <vt:lpstr>I. KHÁI NIỆM CHỦ NGHĨA MÁC – LÊNIN</vt:lpstr>
      <vt:lpstr> - Điều kiện kinh tế - xã hội: Những năm 40 của thế kỷ XIX: PTSX TBCN phát triển gắn liền với sự ra đời và lớn mạnh của nền đại công nghiệp  </vt:lpstr>
      <vt:lpstr> - Tiền đề tư tưởng lý luận: Triết học cổ điển Đức, Kinh tế chính trị học cổ điển Anh, Chủ nghĩa xã hội không tưởng </vt:lpstr>
      <vt:lpstr> - Tiền đề khoa học: Định luật bảo toàn và chuyển hóa năng lượng, thuyết tế bào, thuyết tiến hóa </vt:lpstr>
      <vt:lpstr>PowerPoint Presentation</vt:lpstr>
      <vt:lpstr>PowerPoint Presentation</vt:lpstr>
      <vt:lpstr> Giai đoạn C. Mác và Ph. Ăngghen ( 1948 – 1895) </vt:lpstr>
      <vt:lpstr>PowerPoint Presentation</vt:lpstr>
      <vt:lpstr> Giai đoạn C. Mác và Ph. Ăngghen ( 1948 – 1895) </vt:lpstr>
      <vt:lpstr>II. Một số nội dung cơ bản của chủ nghĩa Mác -Lênin </vt:lpstr>
      <vt:lpstr>a. Chủ nghĩa duy vật biện chứng </vt:lpstr>
      <vt:lpstr>PowerPoint Presentation</vt:lpstr>
      <vt:lpstr>Phương thức và hình thức tồn tại của vật chất.  </vt:lpstr>
      <vt:lpstr> Vận động là phương thức tồn tại của vật chất  </vt:lpstr>
      <vt:lpstr>Ph. Ăngghen chia vận động thành 5 hình thức cơ bản: </vt:lpstr>
      <vt:lpstr>PowerPoint Presentation</vt:lpstr>
      <vt:lpstr> Quan điểm của chủ nghĩa duy vật biện chứng về ý thức</vt:lpstr>
      <vt:lpstr>PowerPoint Presentation</vt:lpstr>
      <vt:lpstr>PowerPoint Presentation</vt:lpstr>
      <vt:lpstr>- Ý thức tác động trở lại vật chất</vt:lpstr>
      <vt:lpstr>PowerPoint Presentation</vt:lpstr>
      <vt:lpstr>PowerPoint Presentation</vt:lpstr>
      <vt:lpstr>PowerPoint Presentation</vt:lpstr>
      <vt:lpstr>- Phép biện chứng duy vật</vt:lpstr>
      <vt:lpstr>PowerPoint Presentation</vt:lpstr>
      <vt:lpstr>- Phép biện chứng duy vật</vt:lpstr>
      <vt:lpstr>PowerPoint Presentation</vt:lpstr>
      <vt:lpstr>- Phép biện chứng duy vật</vt:lpstr>
      <vt:lpstr>Quy luật thống nhất và đấu tranh của các mặt đối lập ( quy luật mâu thuẫn)</vt:lpstr>
      <vt:lpstr> Mặt đối lập biện chứng:  là những mặt, những yếu tố có khuynh hướng vận động, phát triển trái ngược nhau nhưng cùng tồn tại trong một chỉnh thể </vt:lpstr>
      <vt:lpstr>PowerPoint Presentation</vt:lpstr>
      <vt:lpstr>PowerPoint Presentation</vt:lpstr>
      <vt:lpstr>  Quy luật chuyển hoá từ sự thay đổi về lượng dẫn đến sự thay đổi về chất và ngược lại (quy luật  lượng chất) </vt:lpstr>
      <vt:lpstr>- Khái niệm: </vt:lpstr>
      <vt:lpstr>PowerPoint Presentation</vt:lpstr>
      <vt:lpstr> Mối quan hệ biện chứng giữa lượng và chất:  </vt:lpstr>
      <vt:lpstr> Những thay đổi về chất dẫn đến những thay đổi về lượng.</vt:lpstr>
      <vt:lpstr>Ý nghĩa của quy luật:  </vt:lpstr>
      <vt:lpstr> Quy luật phủ định của phủ định  </vt:lpstr>
      <vt:lpstr>PowerPoint Presentation</vt:lpstr>
      <vt:lpstr>PowerPoint Presentation</vt:lpstr>
      <vt:lpstr>Đặc điểm của phủ định biện chứng</vt:lpstr>
      <vt:lpstr>PowerPoint Presentation</vt:lpstr>
      <vt:lpstr>PowerPoint Presentation</vt:lpstr>
      <vt:lpstr>PowerPoint Presentation</vt:lpstr>
      <vt:lpstr> - Ý nghĩa: </vt:lpstr>
      <vt:lpstr>- Lý luận nhận thức</vt:lpstr>
      <vt:lpstr>- Thực tiễn và cai trò của nó đối với nhận thức</vt:lpstr>
      <vt:lpstr>- Thực tiễn và vai trò của nó đối với nhận thức</vt:lpstr>
      <vt:lpstr>- Thực tiễn và vai trò của nó đối với nhận thức</vt:lpstr>
      <vt:lpstr>- Quy luật về sự phù hợp của quan hệ sản xuất với trình độ phát triển của lực lượng sản xuất - Quy luật về mối quan hệ biện chứng giữa cơ sở hạ tầng và kiến trúc thượng tầng</vt:lpstr>
      <vt:lpstr>Quy luật về sự phù hợp của quan hệ sản xuất với trình độ phát triển của lực lượng sản xuất </vt:lpstr>
      <vt:lpstr>PowerPoint Presentation</vt:lpstr>
      <vt:lpstr>Quan hệ sản xuất là mối quan hệ giữa người với người trong quá trình sản xuất, là mặt xã hội của phương thức sản xuất </vt:lpstr>
      <vt:lpstr>  Quy luật về sự phù hợp của quan hệ sản xuất với trình độ phát triển của lực lượng sản xuất  </vt:lpstr>
      <vt:lpstr>PowerPoint Presentation</vt:lpstr>
      <vt:lpstr>- Ý nghĩa của vấn đề</vt:lpstr>
      <vt:lpstr> Quy luật về mối quan hệ biện chứng giữa cơ sở hạ tầng và kiến trúc thượng tầng </vt:lpstr>
      <vt:lpstr>Mối quan hệ biện chứng giữa cơ sở hạ tầng và kiến trúc thượng tầng</vt:lpstr>
      <vt:lpstr>PowerPoint Presentation</vt:lpstr>
      <vt:lpstr>PowerPoint Presentation</vt:lpstr>
      <vt:lpstr>Hàng hóa</vt:lpstr>
      <vt:lpstr>Hàng hóa</vt:lpstr>
      <vt:lpstr>Hàng hóa (A) = Hàng hoá (B)</vt:lpstr>
      <vt:lpstr>Hàng hóa</vt:lpstr>
      <vt:lpstr>Hàng hóa</vt:lpstr>
      <vt:lpstr>Quy luật giá trị</vt:lpstr>
      <vt:lpstr>- Nội dung của quy luật </vt:lpstr>
      <vt:lpstr>Quy luật giá trị</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Hàng hóa sức lao động</vt:lpstr>
      <vt:lpstr>Hàng hóa sức lao động</vt:lpstr>
      <vt:lpstr>PowerPoint Presentation</vt:lpstr>
      <vt:lpstr>PowerPoint Presentation</vt:lpstr>
      <vt:lpstr> Bản chất của chủ nghĩa tư bản chính là quan hệ bóc lột của tư bản đối với công nhân làm thuê nhằm chiếm đoạt giá trị thặng dư </vt:lpstr>
      <vt:lpstr>Ý nghĩa của học thuyết  </vt:lpstr>
      <vt:lpstr>Định nghĩa giai cấp công nhân</vt:lpstr>
      <vt:lpstr>Đặc điểm của giai cấp công nhân</vt:lpstr>
      <vt:lpstr>Sứ mệnh lịch sử của giai cấp công nhân</vt:lpstr>
      <vt:lpstr>PowerPoint Presentation</vt:lpstr>
      <vt:lpstr>PowerPoint Presentation</vt:lpstr>
      <vt:lpstr>PowerPoint Presentation</vt:lpstr>
      <vt:lpstr>PowerPoint Presentation</vt:lpstr>
      <vt:lpstr>- Là cuộc cách mạng nhằm thay thế chế độ tư bản chủ nghĩa lỗi thời bằng chế độ xã hội chủ nghĩa. Trong cuộc cách mạng đó, giai cấp công nhân là giai cấp lãnh đạo và cùng với quần chúng nhân dân lao dộng xây dựng một xã hội công bằng, dân chủ, văn minh.</vt:lpstr>
      <vt:lpstr>- Chính trị: Lật đổ chính quyền tư sản, thiết lập quyền lực chính trị về tay mình...  - Kinh tế: Phát triển lực lượng sản xuất, tiến hành CNH xã hội chủ nghĩa, nâng cao năng suất lao động xã hội - Xã hội:  Xây dựng con người mới, xây dựng đạo đức, lối sống mới xã hội chủ nghĩa.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HT KT – XH CSCN phát triển từ thấp lên cao; giai đoạn đầu là thời kỳ quá độ sau đó đến giai đoạn XHCN và cuối cùng là xã hội CSCN</vt:lpstr>
      <vt:lpstr> III/ Vai trò nền tảng tư tưởng, kim chỉ nam cho hành động của chủ nghĩa Mác – Lênin 1. Bản chất cách mạng và khoa học của chủ nghĩa Mác-Lênin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Admin</cp:lastModifiedBy>
  <cp:revision>526</cp:revision>
  <dcterms:created xsi:type="dcterms:W3CDTF">2007-03-02T02:55:00Z</dcterms:created>
  <dcterms:modified xsi:type="dcterms:W3CDTF">2021-02-19T01:44:58Z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1033-10.2.0.7646</vt:lpwstr>
  </property>
</Properties>
</file>