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59" r:id="rId2"/>
    <p:sldId id="260" r:id="rId3"/>
    <p:sldId id="264" r:id="rId4"/>
    <p:sldId id="265" r:id="rId5"/>
    <p:sldId id="266" r:id="rId6"/>
    <p:sldId id="267" r:id="rId7"/>
    <p:sldId id="268" r:id="rId8"/>
    <p:sldId id="269" r:id="rId9"/>
    <p:sldId id="270" r:id="rId10"/>
    <p:sldId id="280" r:id="rId11"/>
    <p:sldId id="281" r:id="rId12"/>
    <p:sldId id="271" r:id="rId13"/>
    <p:sldId id="272" r:id="rId14"/>
    <p:sldId id="276" r:id="rId15"/>
    <p:sldId id="277" r:id="rId16"/>
    <p:sldId id="273" r:id="rId17"/>
    <p:sldId id="274" r:id="rId18"/>
    <p:sldId id="275" r:id="rId19"/>
    <p:sldId id="279" r:id="rId20"/>
    <p:sldId id="282" r:id="rId21"/>
    <p:sldId id="278" r:id="rId22"/>
    <p:sldId id="283" r:id="rId23"/>
    <p:sldId id="284" r:id="rId24"/>
    <p:sldId id="287" r:id="rId25"/>
    <p:sldId id="288" r:id="rId26"/>
    <p:sldId id="285" r:id="rId27"/>
    <p:sldId id="286" r:id="rId28"/>
    <p:sldId id="293" r:id="rId29"/>
    <p:sldId id="294" r:id="rId30"/>
    <p:sldId id="289" r:id="rId31"/>
    <p:sldId id="290" r:id="rId32"/>
    <p:sldId id="295" r:id="rId33"/>
    <p:sldId id="296" r:id="rId34"/>
    <p:sldId id="291" r:id="rId35"/>
    <p:sldId id="292" r:id="rId36"/>
    <p:sldId id="297" r:id="rId37"/>
    <p:sldId id="298" r:id="rId38"/>
    <p:sldId id="299" r:id="rId39"/>
    <p:sldId id="300" r:id="rId40"/>
    <p:sldId id="302" r:id="rId41"/>
    <p:sldId id="306" r:id="rId42"/>
    <p:sldId id="307" r:id="rId43"/>
    <p:sldId id="310" r:id="rId44"/>
    <p:sldId id="304" r:id="rId45"/>
    <p:sldId id="301" r:id="rId46"/>
    <p:sldId id="303" r:id="rId47"/>
    <p:sldId id="305" r:id="rId48"/>
    <p:sldId id="308" r:id="rId49"/>
    <p:sldId id="309" r:id="rId50"/>
    <p:sldId id="311" r:id="rId51"/>
    <p:sldId id="313" r:id="rId52"/>
    <p:sldId id="312" r:id="rId53"/>
    <p:sldId id="314" r:id="rId54"/>
    <p:sldId id="315" r:id="rId55"/>
    <p:sldId id="316" r:id="rId56"/>
    <p:sldId id="317"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ynhchigioi@gmail.com" initials="h" lastIdx="1" clrIdx="0">
    <p:extLst>
      <p:ext uri="{19B8F6BF-5375-455C-9EA6-DF929625EA0E}">
        <p15:presenceInfo xmlns:p15="http://schemas.microsoft.com/office/powerpoint/2012/main" userId="eef69ec826bb3a1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66216" autoAdjust="0"/>
  </p:normalViewPr>
  <p:slideViewPr>
    <p:cSldViewPr snapToGrid="0">
      <p:cViewPr varScale="1">
        <p:scale>
          <a:sx n="58" d="100"/>
          <a:sy n="58" d="100"/>
        </p:scale>
        <p:origin x="1651" y="5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7E915F-8CA1-4E55-AE73-295D8095B14A}" type="datetimeFigureOut">
              <a:rPr lang="en-US" smtClean="0"/>
              <a:t>1/24/2021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24D6FA-0531-4AD7-A0F1-93BC61F274DA}" type="slidenum">
              <a:rPr lang="en-US" smtClean="0"/>
              <a:t>‹#›</a:t>
            </a:fld>
            <a:endParaRPr lang="en-US"/>
          </a:p>
        </p:txBody>
      </p:sp>
    </p:spTree>
    <p:extLst>
      <p:ext uri="{BB962C8B-B14F-4D97-AF65-F5344CB8AC3E}">
        <p14:creationId xmlns:p14="http://schemas.microsoft.com/office/powerpoint/2010/main" val="905297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Bài</a:t>
            </a:r>
            <a:r>
              <a:rPr lang="en-US" b="1" baseline="0" dirty="0" smtClean="0"/>
              <a:t> </a:t>
            </a:r>
            <a:r>
              <a:rPr lang="en-US" b="1" baseline="0" dirty="0" err="1" smtClean="0"/>
              <a:t>giảng</a:t>
            </a:r>
            <a:endParaRPr lang="en-US" b="1" dirty="0" smtClean="0"/>
          </a:p>
          <a:p>
            <a:r>
              <a:rPr lang="en-US" dirty="0" smtClean="0"/>
              <a:t>https://www2.slideshare.net/hatruong75470/chuong-ii-cac-phuong-tien-thanh-toan-quoc-te?from_action=save</a:t>
            </a:r>
          </a:p>
          <a:p>
            <a:r>
              <a:rPr lang="en-US" b="1" dirty="0" err="1" smtClean="0"/>
              <a:t>Chiết</a:t>
            </a:r>
            <a:r>
              <a:rPr lang="en-US" b="1" dirty="0" smtClean="0"/>
              <a:t> </a:t>
            </a:r>
            <a:r>
              <a:rPr lang="en-US" b="1" dirty="0" err="1" smtClean="0"/>
              <a:t>khấu</a:t>
            </a:r>
            <a:r>
              <a:rPr lang="en-US" b="1" baseline="0" dirty="0" smtClean="0"/>
              <a:t> </a:t>
            </a:r>
            <a:r>
              <a:rPr lang="en-US" b="1" baseline="0" dirty="0" err="1" smtClean="0"/>
              <a:t>thương</a:t>
            </a:r>
            <a:r>
              <a:rPr lang="en-US" b="1" baseline="0" dirty="0" smtClean="0"/>
              <a:t> </a:t>
            </a:r>
            <a:r>
              <a:rPr lang="en-US" b="1" baseline="0" dirty="0" err="1" smtClean="0"/>
              <a:t>phiếu</a:t>
            </a:r>
            <a:r>
              <a:rPr lang="en-US" b="1"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https://vietnambiz.vn/chiet-khau-thuong-phieu-commercial-bill-discount-la-gi-20191020145749767.htm</a:t>
            </a:r>
          </a:p>
          <a:p>
            <a:pPr marL="0" marR="0" indent="0" algn="l" defTabSz="914400" rtl="0" eaLnBrk="1" fontAlgn="auto" latinLnBrk="0" hangingPunct="1">
              <a:lnSpc>
                <a:spcPct val="100000"/>
              </a:lnSpc>
              <a:spcBef>
                <a:spcPts val="0"/>
              </a:spcBef>
              <a:spcAft>
                <a:spcPts val="0"/>
              </a:spcAft>
              <a:buClrTx/>
              <a:buSzTx/>
              <a:buFontTx/>
              <a:buNone/>
              <a:tabLst/>
              <a:defRPr/>
            </a:pPr>
            <a:r>
              <a:rPr lang="en-US" b="1" baseline="0" dirty="0" err="1" smtClean="0"/>
              <a:t>Bán</a:t>
            </a:r>
            <a:r>
              <a:rPr lang="en-US" b="1" baseline="0" dirty="0" smtClean="0"/>
              <a:t> </a:t>
            </a:r>
            <a:r>
              <a:rPr lang="en-US" b="1" baseline="0" dirty="0" err="1" smtClean="0"/>
              <a:t>chịu</a:t>
            </a:r>
            <a:r>
              <a:rPr lang="en-US" b="1" baseline="0" dirty="0" smtClean="0"/>
              <a:t> </a:t>
            </a:r>
            <a:r>
              <a:rPr lang="en-US" b="1" baseline="0" dirty="0" err="1" smtClean="0"/>
              <a:t>mua</a:t>
            </a:r>
            <a:r>
              <a:rPr lang="en-US" b="1" baseline="0" dirty="0" smtClean="0"/>
              <a:t> </a:t>
            </a:r>
            <a:r>
              <a:rPr lang="en-US" b="1" baseline="0" dirty="0" err="1" smtClean="0"/>
              <a:t>chịu</a:t>
            </a:r>
            <a:r>
              <a:rPr lang="en-US" b="1"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https://spiderum.com/bai-dang/BAN-CHIU-MUA-CHIU-VA-KHOAN-PHAI-THU-LA-CAI-GI-pbb</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a:t>
            </a:fld>
            <a:endParaRPr lang="en-US"/>
          </a:p>
        </p:txBody>
      </p:sp>
    </p:spTree>
    <p:extLst>
      <p:ext uri="{BB962C8B-B14F-4D97-AF65-F5344CB8AC3E}">
        <p14:creationId xmlns:p14="http://schemas.microsoft.com/office/powerpoint/2010/main" val="161319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1.1.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điểm</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i="1"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marketing	</a:t>
            </a:r>
          </a:p>
          <a:p>
            <a:r>
              <a:rPr lang="en-US" sz="1200" b="1" kern="1200" dirty="0" smtClean="0">
                <a:solidFill>
                  <a:schemeClr val="tx1"/>
                </a:solidFill>
                <a:effectLst/>
                <a:latin typeface="+mn-lt"/>
                <a:ea typeface="+mn-ea"/>
                <a:cs typeface="+mn-cs"/>
              </a:rPr>
              <a:t>1.2. </a:t>
            </a:r>
            <a:r>
              <a:rPr lang="en-US" sz="1200" b="1" kern="1200" dirty="0" err="1" smtClean="0">
                <a:solidFill>
                  <a:schemeClr val="tx1"/>
                </a:solidFill>
                <a:effectLst/>
                <a:latin typeface="+mn-lt"/>
                <a:ea typeface="+mn-ea"/>
                <a:cs typeface="+mn-cs"/>
              </a:rPr>
              <a:t>Khái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niệm</a:t>
            </a:r>
            <a:r>
              <a:rPr lang="en-US" sz="1200" b="1" kern="1200" dirty="0" smtClean="0">
                <a:solidFill>
                  <a:schemeClr val="tx1"/>
                </a:solidFill>
                <a:effectLst/>
                <a:latin typeface="+mn-lt"/>
                <a:ea typeface="+mn-ea"/>
                <a:cs typeface="+mn-cs"/>
              </a:rPr>
              <a:t> marketing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gian:0,25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1.3. </a:t>
            </a:r>
            <a:r>
              <a:rPr lang="en-US" sz="1200" b="1" kern="1200" dirty="0" err="1" smtClean="0">
                <a:solidFill>
                  <a:schemeClr val="tx1"/>
                </a:solidFill>
                <a:effectLst/>
                <a:latin typeface="+mn-lt"/>
                <a:ea typeface="+mn-ea"/>
                <a:cs typeface="+mn-cs"/>
              </a:rPr>
              <a:t>Vai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trò</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hội</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0,5 </a:t>
            </a:r>
            <a:r>
              <a:rPr lang="en-US" sz="1200" i="1" kern="1200" dirty="0" err="1" smtClean="0">
                <a:solidFill>
                  <a:schemeClr val="tx1"/>
                </a:solidFill>
                <a:effectLst/>
                <a:latin typeface="+mn-lt"/>
                <a:ea typeface="+mn-ea"/>
                <a:cs typeface="+mn-cs"/>
              </a:rPr>
              <a:t>giờ</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marketing </a:t>
            </a:r>
            <a:r>
              <a:rPr lang="en-US" sz="1200" kern="1200" dirty="0" err="1" smtClean="0">
                <a:solidFill>
                  <a:schemeClr val="tx1"/>
                </a:solidFill>
                <a:effectLst/>
                <a:latin typeface="+mn-lt"/>
                <a:ea typeface="+mn-ea"/>
                <a:cs typeface="+mn-cs"/>
              </a:rPr>
              <a:t>đối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hội</a:t>
            </a:r>
            <a:endParaRPr lang="en-US" sz="1200" kern="1200" dirty="0" smtClean="0">
              <a:solidFill>
                <a:schemeClr val="tx1"/>
              </a:solidFill>
              <a:effectLst/>
              <a:latin typeface="+mn-lt"/>
              <a:ea typeface="+mn-ea"/>
              <a:cs typeface="+mn-cs"/>
            </a:endParaRPr>
          </a:p>
          <a:p>
            <a:r>
              <a:rPr lang="en-US" b="1" dirty="0" smtClean="0"/>
              <a:t>http://eldata11.topica.edu.vn/HocLieu/MAR201/Giao%20trinh/04_MAR201_Bai1_v2.0014101209.pdf</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3</a:t>
            </a:fld>
            <a:endParaRPr lang="en-US"/>
          </a:p>
        </p:txBody>
      </p:sp>
    </p:spTree>
    <p:extLst>
      <p:ext uri="{BB962C8B-B14F-4D97-AF65-F5344CB8AC3E}">
        <p14:creationId xmlns:p14="http://schemas.microsoft.com/office/powerpoint/2010/main" val="2141186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dirty="0" err="1" smtClean="0"/>
              <a:t>Ngắn</a:t>
            </a:r>
            <a:r>
              <a:rPr lang="en-US" dirty="0" smtClean="0"/>
              <a:t> </a:t>
            </a:r>
            <a:r>
              <a:rPr lang="en-US" dirty="0" err="1" smtClean="0"/>
              <a:t>hạn</a:t>
            </a:r>
            <a:r>
              <a:rPr lang="en-US" baseline="0" dirty="0" smtClean="0"/>
              <a:t> </a:t>
            </a:r>
            <a:r>
              <a:rPr lang="en-US" baseline="0" dirty="0" err="1" smtClean="0"/>
              <a:t>là</a:t>
            </a:r>
            <a:r>
              <a:rPr lang="en-US" baseline="0" dirty="0" smtClean="0"/>
              <a:t> </a:t>
            </a:r>
            <a:r>
              <a:rPr lang="en-US" baseline="0" dirty="0" err="1" smtClean="0"/>
              <a:t>ko</a:t>
            </a:r>
            <a:r>
              <a:rPr lang="en-US" baseline="0" dirty="0" smtClean="0"/>
              <a:t> </a:t>
            </a:r>
            <a:r>
              <a:rPr lang="en-US" baseline="0" dirty="0" err="1" smtClean="0"/>
              <a:t>quá</a:t>
            </a:r>
            <a:r>
              <a:rPr lang="en-US" baseline="0" dirty="0" smtClean="0"/>
              <a:t> 1 </a:t>
            </a:r>
            <a:r>
              <a:rPr lang="en-US" baseline="0" dirty="0" err="1" smtClean="0"/>
              <a:t>năm</a:t>
            </a:r>
            <a:r>
              <a:rPr lang="en-US" baseline="0" dirty="0" smtClean="0"/>
              <a:t>  (&lt;365 </a:t>
            </a:r>
            <a:r>
              <a:rPr lang="en-US" baseline="0" dirty="0" err="1" smtClean="0"/>
              <a:t>ngày</a:t>
            </a:r>
            <a:r>
              <a:rPr lang="en-US" baseline="0" dirty="0" smtClean="0"/>
              <a:t>) -</a:t>
            </a:r>
            <a:r>
              <a:rPr lang="vi-VN" b="1" dirty="0" smtClean="0"/>
              <a:t>Thương phiếu thường có thời gian tối đa là 90 ngày </a:t>
            </a:r>
            <a:r>
              <a:rPr lang="vi-VN" dirty="0" smtClean="0"/>
              <a:t>bằng với một chu kỳ sản xuất kinh doanh của doanh nghiệp. Ngoài ra, thời hạn của thương phiếu có thể được thỏa thuận giữa bên thụ hưởng và bên nhận nợ</a:t>
            </a:r>
            <a:endParaRPr lang="en-US" dirty="0" smtClean="0"/>
          </a:p>
          <a:p>
            <a:pPr marL="0" indent="0">
              <a:buFont typeface="Wingdings" panose="05000000000000000000" pitchFamily="2" charset="2"/>
              <a:buNone/>
            </a:pPr>
            <a:r>
              <a:rPr lang="en-US" b="1" dirty="0" smtClean="0"/>
              <a:t>--&gt;</a:t>
            </a:r>
            <a:r>
              <a:rPr lang="en-US" b="1" baseline="0" dirty="0" smtClean="0"/>
              <a:t> </a:t>
            </a:r>
            <a:r>
              <a:rPr lang="en-US" b="1" baseline="0" dirty="0" err="1" smtClean="0"/>
              <a:t>Trái</a:t>
            </a:r>
            <a:r>
              <a:rPr lang="en-US" b="1" baseline="0" dirty="0" smtClean="0"/>
              <a:t> </a:t>
            </a:r>
            <a:r>
              <a:rPr lang="en-US" b="1" baseline="0" dirty="0" err="1" smtClean="0"/>
              <a:t>phiếu</a:t>
            </a:r>
            <a:r>
              <a:rPr lang="en-US" b="1" baseline="0" dirty="0" smtClean="0"/>
              <a:t> DN </a:t>
            </a:r>
            <a:r>
              <a:rPr lang="en-US" b="1" baseline="0" dirty="0" err="1" smtClean="0"/>
              <a:t>ko</a:t>
            </a:r>
            <a:r>
              <a:rPr lang="en-US" b="1" baseline="0" dirty="0" smtClean="0"/>
              <a:t> </a:t>
            </a:r>
            <a:r>
              <a:rPr lang="en-US" b="1" baseline="0" dirty="0" err="1" smtClean="0"/>
              <a:t>phải</a:t>
            </a:r>
            <a:r>
              <a:rPr lang="en-US" b="1" baseline="0" dirty="0" smtClean="0"/>
              <a:t> </a:t>
            </a:r>
            <a:r>
              <a:rPr lang="en-US" b="1" baseline="0" dirty="0" err="1" smtClean="0"/>
              <a:t>là</a:t>
            </a:r>
            <a:r>
              <a:rPr lang="en-US" b="1" baseline="0" dirty="0" smtClean="0"/>
              <a:t> </a:t>
            </a:r>
            <a:r>
              <a:rPr lang="en-US" b="1" baseline="0" dirty="0" err="1" smtClean="0"/>
              <a:t>thương</a:t>
            </a:r>
            <a:r>
              <a:rPr lang="en-US" b="1" baseline="0" dirty="0" smtClean="0"/>
              <a:t> </a:t>
            </a:r>
            <a:r>
              <a:rPr lang="en-US" b="1" baseline="0" dirty="0" err="1" smtClean="0"/>
              <a:t>phiếu</a:t>
            </a:r>
            <a:endParaRPr lang="en-US" b="1" dirty="0" smtClean="0"/>
          </a:p>
          <a:p>
            <a:pPr marL="171450" indent="-171450">
              <a:buFont typeface="Wingdings" panose="05000000000000000000" pitchFamily="2" charset="2"/>
              <a:buChar char="v"/>
            </a:pPr>
            <a:r>
              <a:rPr lang="en-US" dirty="0" err="1" smtClean="0"/>
              <a:t>Nghĩa</a:t>
            </a:r>
            <a:r>
              <a:rPr lang="en-US" baseline="0" dirty="0" smtClean="0"/>
              <a:t> </a:t>
            </a:r>
            <a:r>
              <a:rPr lang="en-US" baseline="0" dirty="0" err="1" smtClean="0"/>
              <a:t>là</a:t>
            </a:r>
            <a:r>
              <a:rPr lang="en-US" baseline="0" dirty="0" smtClean="0"/>
              <a:t> </a:t>
            </a:r>
            <a:r>
              <a:rPr lang="en-US" baseline="0" dirty="0" err="1" smtClean="0"/>
              <a:t>thương</a:t>
            </a:r>
            <a:r>
              <a:rPr lang="en-US" baseline="0" dirty="0" smtClean="0"/>
              <a:t> </a:t>
            </a:r>
            <a:r>
              <a:rPr lang="en-US" baseline="0" dirty="0" err="1" smtClean="0"/>
              <a:t>phiếu</a:t>
            </a:r>
            <a:r>
              <a:rPr lang="en-US" baseline="0" dirty="0" smtClean="0"/>
              <a:t> do </a:t>
            </a:r>
            <a:r>
              <a:rPr lang="en-US" baseline="0" dirty="0" err="1" smtClean="0"/>
              <a:t>cty</a:t>
            </a:r>
            <a:r>
              <a:rPr lang="en-US" baseline="0" dirty="0" smtClean="0"/>
              <a:t> A </a:t>
            </a:r>
            <a:r>
              <a:rPr lang="en-US" baseline="0" dirty="0" err="1" smtClean="0"/>
              <a:t>phát</a:t>
            </a:r>
            <a:r>
              <a:rPr lang="en-US" baseline="0" dirty="0" smtClean="0"/>
              <a:t> </a:t>
            </a:r>
            <a:r>
              <a:rPr lang="en-US" baseline="0" dirty="0" err="1" smtClean="0"/>
              <a:t>hành</a:t>
            </a:r>
            <a:r>
              <a:rPr lang="en-US" baseline="0" dirty="0" smtClean="0"/>
              <a:t> </a:t>
            </a:r>
            <a:r>
              <a:rPr lang="en-US" baseline="0" dirty="0" err="1" smtClean="0"/>
              <a:t>có</a:t>
            </a:r>
            <a:r>
              <a:rPr lang="en-US" baseline="0" dirty="0" smtClean="0"/>
              <a:t> </a:t>
            </a:r>
            <a:r>
              <a:rPr lang="en-US" baseline="0" dirty="0" err="1" smtClean="0"/>
              <a:t>mệnh</a:t>
            </a:r>
            <a:r>
              <a:rPr lang="en-US" baseline="0" dirty="0" smtClean="0"/>
              <a:t> </a:t>
            </a:r>
            <a:r>
              <a:rPr lang="en-US" baseline="0" dirty="0" err="1" smtClean="0"/>
              <a:t>giá</a:t>
            </a:r>
            <a:r>
              <a:rPr lang="en-US" baseline="0" dirty="0" smtClean="0"/>
              <a:t> </a:t>
            </a:r>
            <a:r>
              <a:rPr lang="en-US" baseline="0" dirty="0" err="1" smtClean="0"/>
              <a:t>là</a:t>
            </a:r>
            <a:r>
              <a:rPr lang="en-US" baseline="0" dirty="0" smtClean="0"/>
              <a:t> 200.000 USD, </a:t>
            </a:r>
            <a:r>
              <a:rPr lang="en-US" baseline="0" dirty="0" err="1" smtClean="0"/>
              <a:t>nhưng</a:t>
            </a:r>
            <a:r>
              <a:rPr lang="en-US" baseline="0" dirty="0" smtClean="0"/>
              <a:t> </a:t>
            </a:r>
            <a:r>
              <a:rPr lang="en-US" baseline="0" dirty="0" err="1" smtClean="0"/>
              <a:t>giá</a:t>
            </a:r>
            <a:r>
              <a:rPr lang="en-US" baseline="0" dirty="0" smtClean="0"/>
              <a:t> </a:t>
            </a:r>
            <a:r>
              <a:rPr lang="en-US" baseline="0" dirty="0" err="1" smtClean="0"/>
              <a:t>phát</a:t>
            </a:r>
            <a:r>
              <a:rPr lang="en-US" baseline="0" dirty="0" smtClean="0"/>
              <a:t> </a:t>
            </a:r>
            <a:r>
              <a:rPr lang="en-US" baseline="0" dirty="0" err="1" smtClean="0"/>
              <a:t>hành</a:t>
            </a:r>
            <a:r>
              <a:rPr lang="en-US" baseline="0" dirty="0" smtClean="0"/>
              <a:t> </a:t>
            </a:r>
            <a:r>
              <a:rPr lang="en-US" baseline="0" dirty="0" err="1" smtClean="0"/>
              <a:t>là</a:t>
            </a:r>
            <a:r>
              <a:rPr lang="en-US" baseline="0" dirty="0" smtClean="0"/>
              <a:t> 195.000 USD (</a:t>
            </a:r>
            <a:r>
              <a:rPr lang="en-US" baseline="0" dirty="0" err="1" smtClean="0"/>
              <a:t>giá</a:t>
            </a:r>
            <a:r>
              <a:rPr lang="en-US" baseline="0" dirty="0" smtClean="0"/>
              <a:t> </a:t>
            </a:r>
            <a:r>
              <a:rPr lang="en-US" baseline="0" dirty="0" err="1" smtClean="0"/>
              <a:t>đc</a:t>
            </a:r>
            <a:r>
              <a:rPr lang="en-US" baseline="0" dirty="0" smtClean="0"/>
              <a:t> </a:t>
            </a:r>
            <a:r>
              <a:rPr lang="en-US" baseline="0" dirty="0" err="1" smtClean="0"/>
              <a:t>chiết</a:t>
            </a:r>
            <a:r>
              <a:rPr lang="en-US" baseline="0" dirty="0" smtClean="0"/>
              <a:t> </a:t>
            </a:r>
            <a:r>
              <a:rPr lang="en-US" baseline="0" dirty="0" err="1" smtClean="0"/>
              <a:t>khấu</a:t>
            </a:r>
            <a:r>
              <a:rPr lang="en-US" baseline="0" dirty="0" smtClean="0"/>
              <a:t> – 2.5%), </a:t>
            </a:r>
            <a:r>
              <a:rPr lang="en-US" baseline="0" dirty="0" err="1" smtClean="0"/>
              <a:t>như</a:t>
            </a:r>
            <a:r>
              <a:rPr lang="en-US" baseline="0" dirty="0" smtClean="0"/>
              <a:t> </a:t>
            </a:r>
            <a:r>
              <a:rPr lang="en-US" baseline="0" dirty="0" err="1" smtClean="0"/>
              <a:t>vậy</a:t>
            </a:r>
            <a:r>
              <a:rPr lang="en-US" baseline="0" dirty="0" smtClean="0"/>
              <a:t> </a:t>
            </a:r>
            <a:r>
              <a:rPr lang="en-US" baseline="0" dirty="0" err="1" smtClean="0"/>
              <a:t>sau</a:t>
            </a:r>
            <a:r>
              <a:rPr lang="en-US" baseline="0" dirty="0" smtClean="0"/>
              <a:t> </a:t>
            </a:r>
            <a:r>
              <a:rPr lang="en-US" baseline="0" dirty="0" err="1" smtClean="0"/>
              <a:t>khi</a:t>
            </a:r>
            <a:r>
              <a:rPr lang="en-US" baseline="0" dirty="0" smtClean="0"/>
              <a:t> </a:t>
            </a:r>
            <a:r>
              <a:rPr lang="en-US" baseline="0" dirty="0" err="1" smtClean="0"/>
              <a:t>đáo</a:t>
            </a:r>
            <a:r>
              <a:rPr lang="en-US" baseline="0" dirty="0" smtClean="0"/>
              <a:t> </a:t>
            </a:r>
            <a:r>
              <a:rPr lang="en-US" baseline="0" dirty="0" err="1" smtClean="0"/>
              <a:t>hạn</a:t>
            </a:r>
            <a:r>
              <a:rPr lang="en-US" baseline="0" dirty="0" smtClean="0"/>
              <a:t> </a:t>
            </a:r>
            <a:r>
              <a:rPr lang="en-US" baseline="0" dirty="0" err="1" smtClean="0"/>
              <a:t>nhà</a:t>
            </a:r>
            <a:r>
              <a:rPr lang="en-US" baseline="0" dirty="0" smtClean="0"/>
              <a:t> </a:t>
            </a:r>
            <a:r>
              <a:rPr lang="en-US" baseline="0" dirty="0" err="1" smtClean="0"/>
              <a:t>đầu</a:t>
            </a:r>
            <a:r>
              <a:rPr lang="en-US" baseline="0" dirty="0" smtClean="0"/>
              <a:t> </a:t>
            </a:r>
            <a:r>
              <a:rPr lang="en-US" baseline="0" dirty="0" err="1" smtClean="0"/>
              <a:t>từ</a:t>
            </a:r>
            <a:r>
              <a:rPr lang="en-US" baseline="0" dirty="0" smtClean="0"/>
              <a:t> </a:t>
            </a:r>
            <a:r>
              <a:rPr lang="en-US" baseline="0" dirty="0" err="1" smtClean="0"/>
              <a:t>vừa</a:t>
            </a:r>
            <a:r>
              <a:rPr lang="en-US" baseline="0" dirty="0" smtClean="0"/>
              <a:t> </a:t>
            </a:r>
            <a:r>
              <a:rPr lang="en-US" baseline="0" dirty="0" err="1" smtClean="0"/>
              <a:t>nhận</a:t>
            </a:r>
            <a:r>
              <a:rPr lang="en-US" baseline="0" dirty="0" smtClean="0"/>
              <a:t> </a:t>
            </a:r>
            <a:r>
              <a:rPr lang="en-US" baseline="0" dirty="0" err="1" smtClean="0"/>
              <a:t>được</a:t>
            </a:r>
            <a:r>
              <a:rPr lang="en-US" baseline="0" dirty="0" smtClean="0"/>
              <a:t> </a:t>
            </a:r>
            <a:r>
              <a:rPr lang="en-US" baseline="0" dirty="0" err="1" smtClean="0"/>
              <a:t>tiền</a:t>
            </a:r>
            <a:r>
              <a:rPr lang="en-US" baseline="0" dirty="0" smtClean="0"/>
              <a:t> </a:t>
            </a:r>
            <a:r>
              <a:rPr lang="en-US" baseline="0" dirty="0" err="1" smtClean="0"/>
              <a:t>lời</a:t>
            </a:r>
            <a:r>
              <a:rPr lang="en-US" baseline="0" dirty="0" smtClean="0"/>
              <a:t> 5k </a:t>
            </a:r>
            <a:r>
              <a:rPr lang="en-US" baseline="0" dirty="0" err="1" smtClean="0"/>
              <a:t>usd</a:t>
            </a:r>
            <a:r>
              <a:rPr lang="en-US" baseline="0" dirty="0" smtClean="0"/>
              <a:t> </a:t>
            </a:r>
          </a:p>
        </p:txBody>
      </p:sp>
      <p:sp>
        <p:nvSpPr>
          <p:cNvPr id="4" name="Slide Number Placeholder 3"/>
          <p:cNvSpPr>
            <a:spLocks noGrp="1"/>
          </p:cNvSpPr>
          <p:nvPr>
            <p:ph type="sldNum" sz="quarter" idx="10"/>
          </p:nvPr>
        </p:nvSpPr>
        <p:spPr/>
        <p:txBody>
          <a:bodyPr/>
          <a:lstStyle/>
          <a:p>
            <a:fld id="{B224D6FA-0531-4AD7-A0F1-93BC61F274DA}" type="slidenum">
              <a:rPr lang="en-US" smtClean="0"/>
              <a:t>4</a:t>
            </a:fld>
            <a:endParaRPr lang="en-US"/>
          </a:p>
        </p:txBody>
      </p:sp>
    </p:spTree>
    <p:extLst>
      <p:ext uri="{BB962C8B-B14F-4D97-AF65-F5344CB8AC3E}">
        <p14:creationId xmlns:p14="http://schemas.microsoft.com/office/powerpoint/2010/main" val="1360216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b="1" dirty="0" smtClean="0"/>
              <a:t>Trong giao dịch thương mại, bán hàng theo phương thức trả tiền ngay là hình thức thông thường nhất.</a:t>
            </a:r>
            <a:r>
              <a:rPr lang="vi-VN" dirty="0" smtClean="0"/>
              <a:t> Tuy nhiên, không phải lúc nào người mua cũng có thế thanh toán ngay, vì vậy, </a:t>
            </a:r>
            <a:r>
              <a:rPr lang="vi-VN" b="1" dirty="0" smtClean="0"/>
              <a:t>bán chịu (Credit Sales</a:t>
            </a:r>
            <a:r>
              <a:rPr lang="vi-VN" dirty="0" smtClean="0"/>
              <a:t>) là lẽ đương nhiên trong nền thương mại quốc tế ngày nay. </a:t>
            </a:r>
            <a:endParaRPr lang="en-US" sz="1200" dirty="0" smtClean="0">
              <a:solidFill>
                <a:srgbClr val="000000"/>
              </a:solidFill>
              <a:latin typeface="Times New Roman" panose="02020603050405020304" pitchFamily="18" charset="0"/>
              <a:ea typeface="Calibri" panose="020F0502020204030204" pitchFamily="34" charset="0"/>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dirty="0" err="1" smtClean="0">
                <a:solidFill>
                  <a:srgbClr val="000000"/>
                </a:solidFill>
                <a:latin typeface="Times New Roman" panose="02020603050405020304" pitchFamily="18" charset="0"/>
                <a:ea typeface="Calibri" panose="020F0502020204030204" pitchFamily="34" charset="0"/>
              </a:rPr>
              <a:t>Nó</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có</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thể</a:t>
            </a:r>
            <a:r>
              <a:rPr lang="en-US" sz="1200" dirty="0" smtClean="0">
                <a:solidFill>
                  <a:srgbClr val="000000"/>
                </a:solidFill>
                <a:latin typeface="Times New Roman" panose="02020603050405020304" pitchFamily="18" charset="0"/>
                <a:ea typeface="Calibri" panose="020F0502020204030204" pitchFamily="34" charset="0"/>
              </a:rPr>
              <a:t> do </a:t>
            </a:r>
            <a:r>
              <a:rPr lang="en-US" sz="1200" dirty="0" err="1" smtClean="0">
                <a:solidFill>
                  <a:srgbClr val="000000"/>
                </a:solidFill>
                <a:latin typeface="Times New Roman" panose="02020603050405020304" pitchFamily="18" charset="0"/>
                <a:ea typeface="Calibri" panose="020F0502020204030204" pitchFamily="34" charset="0"/>
              </a:rPr>
              <a:t>người</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bán</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chịu</a:t>
            </a:r>
            <a:r>
              <a:rPr lang="en-US" sz="1200" dirty="0" smtClean="0">
                <a:solidFill>
                  <a:srgbClr val="000000"/>
                </a:solidFill>
                <a:latin typeface="Times New Roman" panose="02020603050405020304" pitchFamily="18" charset="0"/>
                <a:ea typeface="Calibri" panose="020F0502020204030204" pitchFamily="34" charset="0"/>
              </a:rPr>
              <a:t> </a:t>
            </a:r>
            <a:r>
              <a:rPr lang="en-US" sz="1200" b="1" dirty="0" smtClean="0">
                <a:solidFill>
                  <a:srgbClr val="000000"/>
                </a:solidFill>
                <a:latin typeface="Times New Roman" panose="02020603050405020304" pitchFamily="18" charset="0"/>
                <a:ea typeface="Calibri" panose="020F0502020204030204" pitchFamily="34" charset="0"/>
              </a:rPr>
              <a:t>(</a:t>
            </a:r>
            <a:r>
              <a:rPr lang="en-US" sz="1200" b="1" dirty="0" err="1" smtClean="0">
                <a:solidFill>
                  <a:srgbClr val="000000"/>
                </a:solidFill>
                <a:latin typeface="Times New Roman" panose="02020603050405020304" pitchFamily="18" charset="0"/>
                <a:ea typeface="Calibri" panose="020F0502020204030204" pitchFamily="34" charset="0"/>
              </a:rPr>
              <a:t>bán</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ko</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lấy</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tiền</a:t>
            </a:r>
            <a:r>
              <a:rPr lang="en-US" sz="1200" b="1" baseline="0" dirty="0" smtClean="0">
                <a:solidFill>
                  <a:srgbClr val="000000"/>
                </a:solidFill>
                <a:latin typeface="Times New Roman" panose="02020603050405020304" pitchFamily="18" charset="0"/>
                <a:ea typeface="Calibri" panose="020F0502020204030204" pitchFamily="34" charset="0"/>
              </a:rPr>
              <a:t> </a:t>
            </a:r>
            <a:r>
              <a:rPr lang="en-US" sz="1200" b="1" baseline="0" dirty="0" err="1" smtClean="0">
                <a:solidFill>
                  <a:srgbClr val="000000"/>
                </a:solidFill>
                <a:latin typeface="Times New Roman" panose="02020603050405020304" pitchFamily="18" charset="0"/>
                <a:ea typeface="Calibri" panose="020F0502020204030204" pitchFamily="34" charset="0"/>
              </a:rPr>
              <a:t>ngay</a:t>
            </a:r>
            <a:r>
              <a:rPr lang="en-US" sz="1200" b="1" baseline="0" dirty="0" smtClean="0">
                <a:solidFill>
                  <a:srgbClr val="000000"/>
                </a:solidFill>
                <a:latin typeface="Times New Roman" panose="02020603050405020304" pitchFamily="18" charset="0"/>
                <a:ea typeface="Calibri" panose="020F0502020204030204" pitchFamily="34" charset="0"/>
              </a:rPr>
              <a:t> …. </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người</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bán</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giữa</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thương</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phiếu</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để</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xác</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nhận</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nợ</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của</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người</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mua</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smtClean="0">
                <a:solidFill>
                  <a:srgbClr val="000000"/>
                </a:solidFill>
                <a:latin typeface="Times New Roman" panose="02020603050405020304" pitchFamily="18" charset="0"/>
                <a:ea typeface="Calibri" panose="020F0502020204030204" pitchFamily="34" charset="0"/>
              </a:rPr>
              <a:t>) </a:t>
            </a:r>
            <a:r>
              <a:rPr lang="vi-VN" sz="1200" b="0" i="0" kern="1200" dirty="0" smtClean="0">
                <a:solidFill>
                  <a:schemeClr val="tx1"/>
                </a:solidFill>
                <a:effectLst/>
                <a:latin typeface="+mn-lt"/>
                <a:ea typeface="+mn-ea"/>
                <a:cs typeface="+mn-cs"/>
              </a:rPr>
              <a:t>giúp ích cho việc đẩy lượng hàng tồn kho từ đó giảm chi phí lưu kho cùng với đó là việc </a:t>
            </a:r>
            <a:r>
              <a:rPr lang="en-US" sz="1200" b="0" i="0" kern="1200" dirty="0" err="1" smtClean="0">
                <a:solidFill>
                  <a:schemeClr val="tx1"/>
                </a:solidFill>
                <a:effectLst/>
                <a:latin typeface="+mn-lt"/>
                <a:ea typeface="+mn-ea"/>
                <a:cs typeface="+mn-cs"/>
              </a:rPr>
              <a:t>khai</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thác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tối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đa</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năng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lực</a:t>
            </a:r>
            <a:r>
              <a:rPr lang="en-US" sz="1200" b="0" i="0" kern="1200" baseline="0" dirty="0" smtClean="0">
                <a:solidFill>
                  <a:schemeClr val="tx1"/>
                </a:solidFill>
                <a:effectLst/>
                <a:latin typeface="+mn-lt"/>
                <a:ea typeface="+mn-ea"/>
                <a:cs typeface="+mn-cs"/>
              </a:rPr>
              <a:t> SX</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à"/>
              <a:tabLst/>
              <a:defRPr/>
            </a:pPr>
            <a:r>
              <a:rPr lang="en-US" sz="1200" b="0" i="0" kern="1200" baseline="0" dirty="0" err="1" smtClean="0">
                <a:solidFill>
                  <a:schemeClr val="tx1"/>
                </a:solidFill>
                <a:effectLst/>
                <a:latin typeface="+mn-lt"/>
                <a:ea typeface="+mn-ea"/>
                <a:cs typeface="+mn-cs"/>
              </a:rPr>
              <a:t>Làm</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tăng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các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khoản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phải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thu</a:t>
            </a:r>
            <a:r>
              <a:rPr lang="en-US" sz="1200" b="0" i="0" kern="1200" baseline="0" dirty="0" smtClean="0">
                <a:solidFill>
                  <a:schemeClr val="tx1"/>
                </a:solidFill>
                <a:effectLst/>
                <a:latin typeface="+mn-lt"/>
                <a:ea typeface="+mn-ea"/>
                <a:cs typeface="+mn-cs"/>
              </a:rPr>
              <a:t> ở </a:t>
            </a:r>
            <a:r>
              <a:rPr lang="en-US" sz="1200" b="0" i="0" kern="1200" baseline="0" dirty="0" err="1" smtClean="0">
                <a:solidFill>
                  <a:schemeClr val="tx1"/>
                </a:solidFill>
                <a:effectLst/>
                <a:latin typeface="+mn-lt"/>
                <a:ea typeface="+mn-ea"/>
                <a:cs typeface="+mn-cs"/>
              </a:rPr>
              <a:t>người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bán</a:t>
            </a:r>
            <a:r>
              <a:rPr lang="en-US" sz="1200" b="0" i="0" kern="1200" baseline="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tài</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trợ</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vốn</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cho</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người</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nhập</a:t>
            </a:r>
            <a:r>
              <a:rPr lang="en-US" sz="1200" b="0" i="0" kern="1200" baseline="0" dirty="0" smtClean="0">
                <a:solidFill>
                  <a:schemeClr val="tx1"/>
                </a:solidFill>
                <a:effectLst/>
                <a:latin typeface="+mn-lt"/>
                <a:ea typeface="+mn-ea"/>
                <a:cs typeface="+mn-cs"/>
                <a:sym typeface="Wingdings" panose="05000000000000000000" pitchFamily="2" charset="2"/>
              </a:rPr>
              <a:t> </a:t>
            </a:r>
            <a:r>
              <a:rPr lang="en-US" sz="1200" b="0" i="0" kern="1200" baseline="0" dirty="0" err="1" smtClean="0">
                <a:solidFill>
                  <a:schemeClr val="tx1"/>
                </a:solidFill>
                <a:effectLst/>
                <a:latin typeface="+mn-lt"/>
                <a:ea typeface="+mn-ea"/>
                <a:cs typeface="+mn-cs"/>
                <a:sym typeface="Wingdings" panose="05000000000000000000" pitchFamily="2" charset="2"/>
              </a:rPr>
              <a:t>khẩu</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vi-VN" sz="1200" b="1" i="0" kern="1200" dirty="0" smtClean="0">
                <a:solidFill>
                  <a:schemeClr val="tx1"/>
                </a:solidFill>
                <a:effectLst/>
                <a:latin typeface="+mn-lt"/>
                <a:ea typeface="+mn-ea"/>
                <a:cs typeface="+mn-cs"/>
              </a:rPr>
              <a:t>Ví dụ 1: Một doanh nghiệp có công suất tối đa 1000 sản phẩm/lần sản xuất. </a:t>
            </a:r>
            <a:endParaRPr lang="en-US" sz="1200" b="1"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i="0" kern="1200" dirty="0" err="1" smtClean="0">
                <a:solidFill>
                  <a:schemeClr val="tx1"/>
                </a:solidFill>
                <a:effectLst/>
                <a:latin typeface="+mn-lt"/>
                <a:ea typeface="+mn-ea"/>
                <a:cs typeface="+mn-cs"/>
              </a:rPr>
              <a:t>Nếu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ko</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bán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chịu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chỉ</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bán</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được 600 sản phẩm (</a:t>
            </a:r>
            <a:r>
              <a:rPr lang="en-US" sz="1200" b="0" i="0" kern="1200" dirty="0" err="1" smtClean="0">
                <a:solidFill>
                  <a:schemeClr val="tx1"/>
                </a:solidFill>
                <a:effectLst/>
                <a:latin typeface="+mn-lt"/>
                <a:ea typeface="+mn-ea"/>
                <a:cs typeface="+mn-cs"/>
              </a:rPr>
              <a:t>vì</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khách hàng </a:t>
            </a:r>
            <a:r>
              <a:rPr lang="en-US" sz="1200" b="0" i="0" kern="1200" dirty="0" smtClean="0">
                <a:solidFill>
                  <a:schemeClr val="tx1"/>
                </a:solidFill>
                <a:effectLst/>
                <a:latin typeface="+mn-lt"/>
                <a:ea typeface="+mn-ea"/>
                <a:cs typeface="+mn-cs"/>
              </a:rPr>
              <a:t> </a:t>
            </a:r>
            <a:r>
              <a:rPr lang="en-US" sz="1200" b="0" i="0" kern="1200" dirty="0" err="1" smtClean="0">
                <a:solidFill>
                  <a:schemeClr val="tx1"/>
                </a:solidFill>
                <a:effectLst/>
                <a:latin typeface="+mn-lt"/>
                <a:ea typeface="+mn-ea"/>
                <a:cs typeface="+mn-cs"/>
              </a:rPr>
              <a:t>chỉ</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có</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khả</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năng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thanh toán </a:t>
            </a:r>
            <a:r>
              <a:rPr lang="en-US" sz="1200" b="0" i="0" kern="1200" dirty="0" err="1" smtClean="0">
                <a:solidFill>
                  <a:schemeClr val="tx1"/>
                </a:solidFill>
                <a:effectLst/>
                <a:latin typeface="+mn-lt"/>
                <a:ea typeface="+mn-ea"/>
                <a:cs typeface="+mn-cs"/>
              </a:rPr>
              <a:t>tới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đó</a:t>
            </a:r>
            <a:r>
              <a:rPr lang="vi-VN" sz="1200" b="0" i="0" kern="1200" dirty="0" smtClean="0">
                <a:solidFill>
                  <a:schemeClr val="tx1"/>
                </a:solidFill>
                <a:effectLst/>
                <a:latin typeface="+mn-lt"/>
                <a:ea typeface="+mn-ea"/>
                <a:cs typeface="+mn-cs"/>
              </a:rPr>
              <a:t>). Khi đó doanh nghiệp sẽ chỉ sản xuất ra 600 sản phẩm. Việc này làm giảm hiệu quả sản xuất, do chi phí cố định bị chia đều cho 600 sản phẩm thay vì 1000 sản phẩm</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hoặc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đã</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sx</a:t>
            </a:r>
            <a:r>
              <a:rPr lang="en-US" sz="1200" b="0" i="0" kern="1200" baseline="0" dirty="0" smtClean="0">
                <a:solidFill>
                  <a:schemeClr val="tx1"/>
                </a:solidFill>
                <a:effectLst/>
                <a:latin typeface="+mn-lt"/>
                <a:ea typeface="+mn-ea"/>
                <a:cs typeface="+mn-cs"/>
              </a:rPr>
              <a:t> 1000 </a:t>
            </a:r>
            <a:r>
              <a:rPr lang="en-US" sz="1200" b="0" i="0" kern="1200" baseline="0" dirty="0" err="1" smtClean="0">
                <a:solidFill>
                  <a:schemeClr val="tx1"/>
                </a:solidFill>
                <a:effectLst/>
                <a:latin typeface="+mn-lt"/>
                <a:ea typeface="+mn-ea"/>
                <a:cs typeface="+mn-cs"/>
              </a:rPr>
              <a:t>sp</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phải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gánh</a:t>
            </a:r>
            <a:r>
              <a:rPr lang="en-US" sz="1200" b="0" i="0" kern="1200" baseline="0" dirty="0" smtClean="0">
                <a:solidFill>
                  <a:schemeClr val="tx1"/>
                </a:solidFill>
                <a:effectLst/>
                <a:latin typeface="+mn-lt"/>
                <a:ea typeface="+mn-ea"/>
                <a:cs typeface="+mn-cs"/>
              </a:rPr>
              <a:t> chi </a:t>
            </a:r>
            <a:r>
              <a:rPr lang="en-US" sz="1200" b="0" i="0" kern="1200" baseline="0" dirty="0" err="1" smtClean="0">
                <a:solidFill>
                  <a:schemeClr val="tx1"/>
                </a:solidFill>
                <a:effectLst/>
                <a:latin typeface="+mn-lt"/>
                <a:ea typeface="+mn-ea"/>
                <a:cs typeface="+mn-cs"/>
              </a:rPr>
              <a:t>phí</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tồn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kho</a:t>
            </a:r>
            <a:r>
              <a:rPr lang="en-US" sz="1200" b="0" i="0" kern="1200" baseline="0" dirty="0" smtClean="0">
                <a:solidFill>
                  <a:schemeClr val="tx1"/>
                </a:solidFill>
                <a:effectLst/>
                <a:latin typeface="+mn-lt"/>
                <a:ea typeface="+mn-ea"/>
                <a:cs typeface="+mn-cs"/>
              </a:rPr>
              <a:t> 400 </a:t>
            </a:r>
            <a:r>
              <a:rPr lang="en-US" sz="1200" b="0" i="0" kern="1200" baseline="0" dirty="0" err="1" smtClean="0">
                <a:solidFill>
                  <a:schemeClr val="tx1"/>
                </a:solidFill>
                <a:effectLst/>
                <a:latin typeface="+mn-lt"/>
                <a:ea typeface="+mn-ea"/>
                <a:cs typeface="+mn-cs"/>
              </a:rPr>
              <a:t>sp</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vi-VN" sz="1200" b="0" i="0" kern="120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Ví dụ 2: </a:t>
            </a:r>
            <a:r>
              <a:rPr lang="en-US" sz="1200" b="1" i="0" kern="1200" dirty="0" err="1" smtClean="0">
                <a:solidFill>
                  <a:schemeClr val="tx1"/>
                </a:solidFill>
                <a:effectLst/>
                <a:latin typeface="+mn-lt"/>
                <a:ea typeface="+mn-ea"/>
                <a:cs typeface="+mn-cs"/>
              </a:rPr>
              <a:t>nếu</a:t>
            </a:r>
            <a:r>
              <a:rPr lang="en-US" sz="1200" b="1" i="0" kern="1200" baseline="0" dirty="0" smtClean="0">
                <a:solidFill>
                  <a:schemeClr val="tx1"/>
                </a:solidFill>
                <a:effectLst/>
                <a:latin typeface="+mn-lt"/>
                <a:ea typeface="+mn-ea"/>
                <a:cs typeface="+mn-cs"/>
              </a:rPr>
              <a:t> DN </a:t>
            </a:r>
            <a:r>
              <a:rPr lang="en-US" sz="1200" b="1" i="0" kern="1200" baseline="0" dirty="0" err="1" smtClean="0">
                <a:solidFill>
                  <a:schemeClr val="tx1"/>
                </a:solidFill>
                <a:effectLst/>
                <a:latin typeface="+mn-lt"/>
                <a:ea typeface="+mn-ea"/>
                <a:cs typeface="+mn-cs"/>
              </a:rPr>
              <a:t>bán</a:t>
            </a:r>
            <a:r>
              <a:rPr lang="en-US" sz="1200" b="1" i="0" kern="1200" baseline="0" dirty="0" smtClean="0">
                <a:solidFill>
                  <a:schemeClr val="tx1"/>
                </a:solidFill>
                <a:effectLst/>
                <a:latin typeface="+mn-lt"/>
                <a:ea typeface="+mn-ea"/>
                <a:cs typeface="+mn-cs"/>
              </a:rPr>
              <a:t> </a:t>
            </a:r>
            <a:r>
              <a:rPr lang="en-US" sz="1200" b="1" i="0" kern="1200" baseline="0" dirty="0" err="1" smtClean="0">
                <a:solidFill>
                  <a:schemeClr val="tx1"/>
                </a:solidFill>
                <a:effectLst/>
                <a:latin typeface="+mn-lt"/>
                <a:ea typeface="+mn-ea"/>
                <a:cs typeface="+mn-cs"/>
              </a:rPr>
              <a:t>chịu</a:t>
            </a:r>
            <a:r>
              <a:rPr lang="en-US" sz="1200" b="1"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thì</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Việc bán chịu sẽ giúp khách hàng tăng </a:t>
            </a:r>
            <a:r>
              <a:rPr lang="en-US" sz="1200" b="0" i="0" kern="1200" dirty="0" err="1" smtClean="0">
                <a:solidFill>
                  <a:schemeClr val="tx1"/>
                </a:solidFill>
                <a:effectLst/>
                <a:latin typeface="+mn-lt"/>
                <a:ea typeface="+mn-ea"/>
                <a:cs typeface="+mn-cs"/>
              </a:rPr>
              <a:t>mua</a:t>
            </a:r>
            <a:r>
              <a:rPr lang="en-US" sz="1200" b="0" i="0" kern="120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số lượng sản phẩm khi đó doanh nghiệp sẽ đấy bản được lượng hàng tồn kho. Tiết kiệm được chi phí lưu kho, </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vi-VN" sz="1200" b="0" i="0" kern="1200" dirty="0" smtClean="0">
                <a:solidFill>
                  <a:schemeClr val="tx1"/>
                </a:solidFill>
                <a:effectLst/>
                <a:latin typeface="+mn-lt"/>
                <a:ea typeface="+mn-ea"/>
                <a:cs typeface="+mn-cs"/>
              </a:rPr>
              <a:t>Tại sao cần mua chịu? Khi có khoản phải thu khách hàng sẽ giảm áp lực vốn lưu động và tăng đòn bây kinh doanh.</a:t>
            </a:r>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i="0" kern="1200" dirty="0" err="1" smtClean="0">
                <a:solidFill>
                  <a:srgbClr val="000000"/>
                </a:solidFill>
                <a:effectLst/>
                <a:latin typeface="Times New Roman" panose="02020603050405020304" pitchFamily="18" charset="0"/>
                <a:ea typeface="+mn-ea"/>
                <a:cs typeface="+mn-cs"/>
              </a:rPr>
              <a:t>N</a:t>
            </a:r>
            <a:r>
              <a:rPr lang="en-US" sz="1200" b="1" dirty="0" err="1" smtClean="0">
                <a:solidFill>
                  <a:srgbClr val="000000"/>
                </a:solidFill>
                <a:latin typeface="Times New Roman" panose="02020603050405020304" pitchFamily="18" charset="0"/>
                <a:ea typeface="Calibri" panose="020F0502020204030204" pitchFamily="34" charset="0"/>
              </a:rPr>
              <a:t>gười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mua</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chịu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0" dirty="0" err="1" smtClean="0">
                <a:solidFill>
                  <a:srgbClr val="000000"/>
                </a:solidFill>
                <a:latin typeface="Times New Roman" panose="02020603050405020304" pitchFamily="18" charset="0"/>
                <a:ea typeface="Calibri" panose="020F0502020204030204" pitchFamily="34" charset="0"/>
              </a:rPr>
              <a:t>sẽ</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được</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giảm</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áp</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lực</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về</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vốn</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lưu</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động</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và</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tăng</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đòn</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bẩy</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kinh</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err="1" smtClean="0">
                <a:solidFill>
                  <a:srgbClr val="000000"/>
                </a:solidFill>
                <a:latin typeface="Times New Roman" panose="02020603050405020304" pitchFamily="18" charset="0"/>
                <a:ea typeface="Calibri" panose="020F0502020204030204" pitchFamily="34" charset="0"/>
              </a:rPr>
              <a:t>doanh</a:t>
            </a:r>
            <a:r>
              <a:rPr lang="en-US" sz="1200" b="0" baseline="0" dirty="0" smtClean="0">
                <a:solidFill>
                  <a:srgbClr val="000000"/>
                </a:solidFill>
                <a:latin typeface="Times New Roman" panose="02020603050405020304" pitchFamily="18" charset="0"/>
                <a:ea typeface="Calibri" panose="020F0502020204030204" pitchFamily="34" charset="0"/>
              </a:rPr>
              <a:t> </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khi</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đc</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mua</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một</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lượng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hàng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hóa</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mà</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ko</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phải</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thanhn</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toán</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ngay</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bằng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tiền</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mặt</a:t>
            </a:r>
            <a:endPar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khả</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năng</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mua</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chịu</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cao</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hay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thấp</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phụ</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thuộc</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0" baseline="0" dirty="0" err="1"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vào</a:t>
            </a:r>
            <a:r>
              <a:rPr lang="en-US" sz="1200" b="0"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baseline="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dirty="0" err="1" smtClean="0">
                <a:solidFill>
                  <a:srgbClr val="000000"/>
                </a:solidFill>
                <a:latin typeface="Times New Roman" panose="02020603050405020304" pitchFamily="18" charset="0"/>
                <a:ea typeface="Calibri" panose="020F0502020204030204" pitchFamily="34" charset="0"/>
              </a:rPr>
              <a:t>Khả</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năng</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bán</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hàng</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và</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lãi</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suất</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phải</a:t>
            </a:r>
            <a:r>
              <a:rPr lang="en-US" sz="1200" baseline="0" dirty="0" smtClean="0">
                <a:solidFill>
                  <a:srgbClr val="000000"/>
                </a:solidFill>
                <a:latin typeface="Times New Roman" panose="02020603050405020304" pitchFamily="18" charset="0"/>
                <a:ea typeface="Calibri" panose="020F0502020204030204" pitchFamily="34" charset="0"/>
              </a:rPr>
              <a:t> </a:t>
            </a:r>
            <a:r>
              <a:rPr lang="en-US" sz="1200" baseline="0" dirty="0" err="1" smtClean="0">
                <a:solidFill>
                  <a:srgbClr val="000000"/>
                </a:solidFill>
                <a:latin typeface="Times New Roman" panose="02020603050405020304" pitchFamily="18" charset="0"/>
                <a:ea typeface="Calibri" panose="020F0502020204030204" pitchFamily="34" charset="0"/>
              </a:rPr>
              <a:t>trả</a:t>
            </a:r>
            <a:endParaRPr lang="en-US" sz="1200" dirty="0" smtClean="0">
              <a:solidFill>
                <a:srgbClr val="000000"/>
              </a:solidFill>
              <a:latin typeface="Times New Roman" panose="02020603050405020304" pitchFamily="18" charset="0"/>
              <a:ea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1200" b="1" dirty="0" err="1" smtClean="0">
                <a:solidFill>
                  <a:srgbClr val="000000"/>
                </a:solidFill>
                <a:latin typeface="Times New Roman" panose="02020603050405020304" pitchFamily="18" charset="0"/>
                <a:ea typeface="Calibri" panose="020F0502020204030204" pitchFamily="34" charset="0"/>
              </a:rPr>
              <a:t>nhưng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bản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chất</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vẫn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là</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giấy</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xác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nhận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quyền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đòi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tiền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khi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đến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hạn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của</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người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sở</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hữu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thương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phiếu</a:t>
            </a:r>
            <a:r>
              <a:rPr lang="en-US" sz="1200" b="1" dirty="0" smtClean="0">
                <a:solidFill>
                  <a:srgbClr val="000000"/>
                </a:solidFill>
                <a:latin typeface="Times New Roman" panose="02020603050405020304" pitchFamily="18" charset="0"/>
                <a:ea typeface="Calibri" panose="020F0502020204030204" pitchFamily="34" charset="0"/>
              </a:rPr>
              <a:t>. </a:t>
            </a:r>
            <a:endParaRPr lang="en-US" sz="1200" b="1" dirty="0" smtClean="0">
              <a:latin typeface="Times New Roman" panose="02020603050405020304" pitchFamily="18" charset="0"/>
              <a:ea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srgbClr val="000000"/>
                </a:solidFill>
                <a:latin typeface="Times New Roman" panose="02020603050405020304" pitchFamily="18" charset="0"/>
                <a:ea typeface="Calibri" panose="020F0502020204030204" pitchFamily="34" charset="0"/>
              </a:rPr>
              <a:t>Các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công</a:t>
            </a:r>
            <a:r>
              <a:rPr lang="en-US" sz="1200" b="1" dirty="0" smtClean="0">
                <a:solidFill>
                  <a:srgbClr val="000000"/>
                </a:solidFill>
                <a:latin typeface="Times New Roman" panose="02020603050405020304" pitchFamily="18" charset="0"/>
                <a:ea typeface="Calibri" panose="020F0502020204030204" pitchFamily="34" charset="0"/>
              </a:rPr>
              <a:t> ty </a:t>
            </a:r>
            <a:r>
              <a:rPr lang="en-US" sz="1200" b="1" dirty="0" err="1" smtClean="0">
                <a:solidFill>
                  <a:srgbClr val="000000"/>
                </a:solidFill>
                <a:latin typeface="Times New Roman" panose="02020603050405020304" pitchFamily="18" charset="0"/>
                <a:ea typeface="Calibri" panose="020F0502020204030204" pitchFamily="34" charset="0"/>
              </a:rPr>
              <a:t>sx</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danh</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tiếng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khi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có</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nhu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cầu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vốn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có</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thể</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phát</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hành</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thương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phiếu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bán</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trực</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tiếp</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cho</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người</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mua</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theo</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mức</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giá</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chiết</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khấu</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Những</a:t>
            </a:r>
            <a:r>
              <a:rPr lang="en-US" sz="1200" dirty="0" smtClean="0">
                <a:solidFill>
                  <a:srgbClr val="000000"/>
                </a:solidFill>
                <a:latin typeface="Times New Roman" panose="02020603050405020304" pitchFamily="18" charset="0"/>
                <a:ea typeface="Calibri" panose="020F0502020204030204" pitchFamily="34" charset="0"/>
              </a:rPr>
              <a:t> </a:t>
            </a:r>
            <a:r>
              <a:rPr lang="en-US" sz="1200" dirty="0" err="1" smtClean="0">
                <a:solidFill>
                  <a:srgbClr val="000000"/>
                </a:solidFill>
                <a:latin typeface="Times New Roman" panose="02020603050405020304" pitchFamily="18" charset="0"/>
                <a:ea typeface="Calibri" panose="020F0502020204030204" pitchFamily="34" charset="0"/>
              </a:rPr>
              <a:t>nhà</a:t>
            </a:r>
            <a:r>
              <a:rPr lang="en-US" sz="1200"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đầu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tư</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thương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phiếu</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ngoài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ngân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hàng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còn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có</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các</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trung</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gian</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tài</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chính</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và</a:t>
            </a:r>
            <a:r>
              <a:rPr lang="en-US" sz="1200" b="1" dirty="0" smtClean="0">
                <a:solidFill>
                  <a:srgbClr val="000000"/>
                </a:solidFill>
                <a:latin typeface="Times New Roman" panose="02020603050405020304" pitchFamily="18" charset="0"/>
                <a:ea typeface="Calibri" panose="020F0502020204030204" pitchFamily="34" charset="0"/>
              </a:rPr>
              <a:t> </a:t>
            </a:r>
            <a:r>
              <a:rPr lang="en-US" sz="1200" b="1" dirty="0" err="1" smtClean="0">
                <a:solidFill>
                  <a:srgbClr val="000000"/>
                </a:solidFill>
                <a:latin typeface="Times New Roman" panose="02020603050405020304" pitchFamily="18" charset="0"/>
                <a:ea typeface="Calibri" panose="020F0502020204030204" pitchFamily="34" charset="0"/>
              </a:rPr>
              <a:t>công</a:t>
            </a:r>
            <a:r>
              <a:rPr lang="en-US" sz="1200" b="1" dirty="0" smtClean="0">
                <a:solidFill>
                  <a:srgbClr val="000000"/>
                </a:solidFill>
                <a:latin typeface="Times New Roman" panose="02020603050405020304" pitchFamily="18" charset="0"/>
                <a:ea typeface="Calibri" panose="020F0502020204030204" pitchFamily="34" charset="0"/>
              </a:rPr>
              <a:t> ty </a:t>
            </a:r>
            <a:r>
              <a:rPr lang="en-US" sz="1200" b="1" dirty="0" err="1" smtClean="0">
                <a:solidFill>
                  <a:srgbClr val="000000"/>
                </a:solidFill>
                <a:latin typeface="Times New Roman" panose="02020603050405020304" pitchFamily="18" charset="0"/>
                <a:ea typeface="Calibri" panose="020F0502020204030204" pitchFamily="34" charset="0"/>
              </a:rPr>
              <a:t>khác</a:t>
            </a:r>
            <a:r>
              <a:rPr lang="en-US" sz="1200" b="1" dirty="0" smtClean="0">
                <a:solidFill>
                  <a:srgbClr val="000000"/>
                </a:solidFill>
                <a:latin typeface="Times New Roman" panose="02020603050405020304" pitchFamily="18" charset="0"/>
                <a:ea typeface="Calibri" panose="020F0502020204030204" pitchFamily="34" charset="0"/>
              </a:rPr>
              <a:t>. </a:t>
            </a:r>
            <a:endParaRPr lang="en-US" sz="1200" b="1" dirty="0" smtClean="0">
              <a:latin typeface="Times New Roman" panose="02020603050405020304" pitchFamily="18" charset="0"/>
              <a:ea typeface="Calibri" panose="020F0502020204030204" pitchFamily="34" charset="0"/>
            </a:endParaRPr>
          </a:p>
          <a:p>
            <a:r>
              <a:rPr lang="vi-VN" b="1" dirty="0" smtClean="0"/>
              <a:t> TK 131 - Phải thu của khách hàng.</a:t>
            </a:r>
            <a:r>
              <a:rPr lang="en-US" b="1" dirty="0" smtClean="0">
                <a:sym typeface="Wingdings" panose="05000000000000000000" pitchFamily="2" charset="2"/>
              </a:rPr>
              <a:t> </a:t>
            </a:r>
            <a:r>
              <a:rPr lang="vi-VN" b="1" dirty="0" smtClean="0"/>
              <a:t>Tài khoản 139 dùng để phản ánh tình hình trích lập, sử dụng và hoàn nhập khoản dự phòng các khoản phải thu khó đòi hoặc có khả năng không đòi được vào cuối niên độ kế toán</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5</a:t>
            </a:fld>
            <a:endParaRPr lang="en-US"/>
          </a:p>
        </p:txBody>
      </p:sp>
    </p:spTree>
    <p:extLst>
      <p:ext uri="{BB962C8B-B14F-4D97-AF65-F5344CB8AC3E}">
        <p14:creationId xmlns:p14="http://schemas.microsoft.com/office/powerpoint/2010/main" val="239281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dirty="0" smtClean="0"/>
              <a:t> </a:t>
            </a:r>
            <a:r>
              <a:rPr lang="en-US" dirty="0" smtClean="0"/>
              <a:t>VÌ</a:t>
            </a:r>
            <a:r>
              <a:rPr lang="en-US" baseline="0" dirty="0" smtClean="0"/>
              <a:t> THƯƠNG PHIẾU </a:t>
            </a:r>
            <a:r>
              <a:rPr lang="vi-VN" dirty="0" smtClean="0"/>
              <a:t>bảo vệ quyền lợi của các chủ thể trong tín dụng thương mại, loại bỏ được tình trạng nợ nần dây dưa giữa các doanh nghiệp.</a:t>
            </a:r>
          </a:p>
          <a:p>
            <a:pPr marL="171450" indent="-171450">
              <a:buFont typeface="Wingdings" panose="05000000000000000000" pitchFamily="2" charset="2"/>
              <a:buChar char="v"/>
            </a:pPr>
            <a:r>
              <a:rPr lang="vi-VN" dirty="0" smtClean="0"/>
              <a:t>do tính trừu tượng của thương phiếu, sẽ dẫn đến tình trạng hai doanh nghiệp thông đồng nhau lập ra thương phiếu khống (thương phiếu không phát sinh từ quan hệ mua bán chịu) để mang đến ngân hàng xin chiết khấu hoặc cầm cố. Chính điều này đã làm cho cơ sở đảm bảo của thương phiếu là tín dụng hàng hoá không thể tồn</a:t>
            </a:r>
          </a:p>
          <a:p>
            <a:pPr marL="171450" indent="-171450">
              <a:buFont typeface="Wingdings" panose="05000000000000000000" pitchFamily="2" charset="2"/>
              <a:buChar char="v"/>
            </a:pPr>
            <a:r>
              <a:rPr lang="vi-VN" dirty="0" smtClean="0"/>
              <a:t>tại, số tiền cho vay được ngân hàng phát ra không có cơ sở đảm bảo.</a:t>
            </a:r>
          </a:p>
          <a:p>
            <a:pPr marL="171450" indent="-171450">
              <a:buFont typeface="Wingdings" panose="05000000000000000000" pitchFamily="2" charset="2"/>
              <a:buChar char="v"/>
            </a:pPr>
            <a:r>
              <a:rPr lang="vi-VN" dirty="0" smtClean="0"/>
              <a:t>Nhược điểm thứ hai, </a:t>
            </a:r>
            <a:r>
              <a:rPr lang="vi-VN" b="1" dirty="0" smtClean="0"/>
              <a:t>với những nhược điểm sẳn có của tín dụng thương mại</a:t>
            </a:r>
            <a:r>
              <a:rPr lang="vi-VN" dirty="0" smtClean="0"/>
              <a:t>, khó có thể mở rộng qui mô (khối lượng) và thời gian mua bán chịu hàng hoá trong trường hợp nhu cầu mua chịu quá lớn và thời gian quá lâu.</a:t>
            </a:r>
          </a:p>
          <a:p>
            <a:pPr marL="171450" indent="-171450">
              <a:buFont typeface="Wingdings" panose="05000000000000000000" pitchFamily="2" charset="2"/>
              <a:buChar char="v"/>
            </a:pPr>
            <a:r>
              <a:rPr lang="vi-VN" dirty="0" smtClean="0"/>
              <a:t>Nhược điểm thứ ba, </a:t>
            </a:r>
            <a:r>
              <a:rPr lang="vi-VN" b="1" dirty="0" smtClean="0"/>
              <a:t>quan hệ mua bán chịu này chỉ có thể phát sinh giữa những doanh nghiệp tín nhiệm, có giao dịch thường xuyên với nhau.</a:t>
            </a:r>
          </a:p>
          <a:p>
            <a:pPr marL="171450" indent="-171450">
              <a:buFont typeface="Wingdings" panose="05000000000000000000" pitchFamily="2" charset="2"/>
              <a:buChar char="v"/>
            </a:pPr>
            <a:r>
              <a:rPr lang="vi-VN" dirty="0" smtClean="0"/>
              <a:t>Tuy vậy, do tín dụng thương mại tồn tại song song với tín dụng ngân hàng nên những khiếm khuyết nêu trên của tín dụng thương mại và của sự vận dụng thương phiếu sẽ giảm đến mức xem như không đáng kể.</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6</a:t>
            </a:fld>
            <a:endParaRPr lang="en-US"/>
          </a:p>
        </p:txBody>
      </p:sp>
    </p:spTree>
    <p:extLst>
      <p:ext uri="{BB962C8B-B14F-4D97-AF65-F5344CB8AC3E}">
        <p14:creationId xmlns:p14="http://schemas.microsoft.com/office/powerpoint/2010/main" val="2656251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Luật</a:t>
            </a:r>
            <a:r>
              <a:rPr lang="en-US" dirty="0" smtClean="0"/>
              <a:t> </a:t>
            </a:r>
            <a:r>
              <a:rPr lang="en-US" dirty="0" err="1" smtClean="0"/>
              <a:t>thống</a:t>
            </a:r>
            <a:r>
              <a:rPr lang="en-US" dirty="0" smtClean="0"/>
              <a:t> </a:t>
            </a:r>
            <a:r>
              <a:rPr lang="en-US" dirty="0" err="1" smtClean="0"/>
              <a:t>nhất</a:t>
            </a:r>
            <a:r>
              <a:rPr lang="en-US" dirty="0" smtClean="0"/>
              <a:t> </a:t>
            </a:r>
            <a:r>
              <a:rPr lang="en-US" dirty="0" err="1" smtClean="0"/>
              <a:t>về</a:t>
            </a:r>
            <a:r>
              <a:rPr lang="en-US" dirty="0" smtClean="0"/>
              <a:t> </a:t>
            </a:r>
            <a:r>
              <a:rPr lang="en-US" dirty="0" err="1" smtClean="0"/>
              <a:t>hối</a:t>
            </a:r>
            <a:r>
              <a:rPr lang="en-US" dirty="0" smtClean="0"/>
              <a:t> </a:t>
            </a:r>
            <a:r>
              <a:rPr lang="en-US" dirty="0" err="1" smtClean="0"/>
              <a:t>phiếu</a:t>
            </a:r>
            <a:r>
              <a:rPr lang="en-US" dirty="0" smtClean="0"/>
              <a:t> </a:t>
            </a:r>
            <a:r>
              <a:rPr lang="en-US" i="1" dirty="0" smtClean="0"/>
              <a:t>ULB</a:t>
            </a:r>
            <a:r>
              <a:rPr lang="en-US" dirty="0" smtClean="0"/>
              <a:t>)</a:t>
            </a:r>
          </a:p>
          <a:p>
            <a:r>
              <a:rPr lang="vi-VN" dirty="0" smtClean="0"/>
              <a:t>Đặc biệt là công ước Giơ-ne-vơ (Geneva) đuợc các nước ký kết năm 1930.Đó là luật</a:t>
            </a:r>
            <a:r>
              <a:rPr lang="en-US" baseline="0" dirty="0" smtClean="0"/>
              <a:t> </a:t>
            </a:r>
            <a:r>
              <a:rPr lang="vi-VN" dirty="0" smtClean="0"/>
              <a:t>thống nhất về hối phiếu “</a:t>
            </a:r>
            <a:r>
              <a:rPr lang="vi-VN" b="1" dirty="0" smtClean="0"/>
              <a:t>Uniform Law for Bills of exchange” (ULB). ULB mang tính chất khu vực thuộc Châu Âu.</a:t>
            </a:r>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7</a:t>
            </a:fld>
            <a:endParaRPr lang="en-US"/>
          </a:p>
        </p:txBody>
      </p:sp>
    </p:spTree>
    <p:extLst>
      <p:ext uri="{BB962C8B-B14F-4D97-AF65-F5344CB8AC3E}">
        <p14:creationId xmlns:p14="http://schemas.microsoft.com/office/powerpoint/2010/main" val="1661696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dirty="0" smtClean="0">
                <a:solidFill>
                  <a:schemeClr val="tx1"/>
                </a:solidFill>
                <a:effectLst/>
                <a:latin typeface="+mn-lt"/>
                <a:ea typeface="+mn-ea"/>
                <a:cs typeface="+mn-cs"/>
              </a:rPr>
              <a:t>Vô điều kiện</a:t>
            </a:r>
            <a:r>
              <a:rPr lang="vi-VN" sz="1200" b="0" i="0" kern="1200" dirty="0" smtClean="0">
                <a:solidFill>
                  <a:schemeClr val="tx1"/>
                </a:solidFill>
                <a:effectLst/>
                <a:latin typeface="+mn-lt"/>
                <a:ea typeface="+mn-ea"/>
                <a:cs typeface="+mn-cs"/>
              </a:rPr>
              <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Người Ký phát: </a:t>
            </a:r>
            <a:r>
              <a:rPr lang="vi-VN" sz="1200" b="0" i="0" kern="1200" dirty="0" smtClean="0">
                <a:solidFill>
                  <a:schemeClr val="tx1"/>
                </a:solidFill>
                <a:effectLst/>
                <a:latin typeface="+mn-lt"/>
                <a:ea typeface="+mn-ea"/>
                <a:cs typeface="+mn-cs"/>
              </a:rPr>
              <a:t>không được kèm theo bất kỳ điều kiện hay lý do</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nào, đơn thuần chỉ là lệnh yêu cầu thanh toán/ chấp nhận.</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Người bị ký phát: </a:t>
            </a:r>
            <a:r>
              <a:rPr lang="vi-VN" sz="1200" b="0" i="0" kern="1200" dirty="0" smtClean="0">
                <a:solidFill>
                  <a:schemeClr val="tx1"/>
                </a:solidFill>
                <a:effectLst/>
                <a:latin typeface="+mn-lt"/>
                <a:ea typeface="+mn-ea"/>
                <a:cs typeface="+mn-cs"/>
              </a:rPr>
              <a:t>1) thanh toán/ chấp nhận; 2) không thanh toán/</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chấp nhận. Không kèm theo bất kỳ lý do gì</a:t>
            </a:r>
            <a:r>
              <a:rPr lang="vi-VN" dirty="0" smtClean="0"/>
              <a:t> </a:t>
            </a:r>
            <a:endParaRPr lang="en-US" dirty="0" smtClean="0"/>
          </a:p>
          <a:p>
            <a:r>
              <a:rPr lang="vi-VN" dirty="0" smtClean="0"/>
              <a:t>(ii) </a:t>
            </a:r>
            <a:r>
              <a:rPr lang="vi-VN" b="1" dirty="0" smtClean="0"/>
              <a:t>Hai là</a:t>
            </a:r>
            <a:r>
              <a:rPr lang="vi-VN" dirty="0" smtClean="0"/>
              <a:t>, người hưởng lợi thương phiếu chuyển nhượng quyền hưởng lợi thương phiếu của mình cho người khác nhằm mục đích thanh toán món nợ mà người hưởng lợi đang nợ người khác dó. Ví dụ: </a:t>
            </a:r>
            <a:r>
              <a:rPr lang="vi-VN" b="1" dirty="0" smtClean="0"/>
              <a:t>A ký phát một hối phiếu đòi nợ đòi tiền B có trị giá 100.000 USD. A nợ C số tiền 100.000 USD. A ký hậu chuyển nhượng quyền hưởng lợi hối phiếu đòi nợ cho C để trả nợ 100.000 USD. Khi đó, C được quyền đòi tiển B.</a:t>
            </a:r>
            <a:endParaRPr lang="en-US"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vi-VN" b="0" i="1" dirty="0" smtClean="0"/>
              <a:t>Ba là</a:t>
            </a:r>
            <a:r>
              <a:rPr lang="vi-VN" b="0" dirty="0" smtClean="0"/>
              <a:t>, </a:t>
            </a:r>
            <a:r>
              <a:rPr lang="vi-VN" dirty="0" smtClean="0"/>
              <a:t>người hưởng lợi thương phiếu chuyển nhượng quyền hưởng lợi thương phiếu cho một người khác như là chuyển nhượng một tài sản.</a:t>
            </a:r>
            <a:endParaRPr lang="en-US" b="1" dirty="0" smtClean="0"/>
          </a:p>
          <a:p>
            <a:endParaRPr lang="en-US" b="1" dirty="0"/>
          </a:p>
        </p:txBody>
      </p:sp>
      <p:sp>
        <p:nvSpPr>
          <p:cNvPr id="4" name="Slide Number Placeholder 3"/>
          <p:cNvSpPr>
            <a:spLocks noGrp="1"/>
          </p:cNvSpPr>
          <p:nvPr>
            <p:ph type="sldNum" sz="quarter" idx="10"/>
          </p:nvPr>
        </p:nvSpPr>
        <p:spPr/>
        <p:txBody>
          <a:bodyPr/>
          <a:lstStyle/>
          <a:p>
            <a:fld id="{B224D6FA-0531-4AD7-A0F1-93BC61F274DA}" type="slidenum">
              <a:rPr lang="en-US" smtClean="0"/>
              <a:t>9</a:t>
            </a:fld>
            <a:endParaRPr lang="en-US"/>
          </a:p>
        </p:txBody>
      </p:sp>
    </p:spTree>
    <p:extLst>
      <p:ext uri="{BB962C8B-B14F-4D97-AF65-F5344CB8AC3E}">
        <p14:creationId xmlns:p14="http://schemas.microsoft.com/office/powerpoint/2010/main" val="712740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00"/>
              </a:spcBef>
              <a:spcAft>
                <a:spcPts val="300"/>
              </a:spcAft>
            </a:pPr>
            <a:r>
              <a:rPr lang="en-US" sz="1200" dirty="0" err="1" smtClean="0">
                <a:latin typeface="Times New Roman" panose="02020603050405020304" pitchFamily="18" charset="0"/>
                <a:ea typeface="Calibri" panose="020F0502020204030204" pitchFamily="34" charset="0"/>
              </a:rPr>
              <a:t>Dành</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cho</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phương</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thức</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nhờ</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thu</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trơn</a:t>
            </a:r>
            <a:endParaRPr lang="en-US" sz="1200" dirty="0" smtClean="0">
              <a:latin typeface="Times New Roman" panose="02020603050405020304" pitchFamily="18" charset="0"/>
              <a:ea typeface="Calibri" panose="020F0502020204030204" pitchFamily="34" charset="0"/>
            </a:endParaRPr>
          </a:p>
          <a:p>
            <a:pPr>
              <a:spcBef>
                <a:spcPts val="300"/>
              </a:spcBef>
              <a:spcAft>
                <a:spcPts val="300"/>
              </a:spcAft>
            </a:pPr>
            <a:r>
              <a:rPr lang="en-US" sz="105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Dành</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cho</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phương</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thức</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kèm</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chứng</a:t>
            </a:r>
            <a:r>
              <a:rPr lang="en-US" sz="1200" dirty="0" smtClean="0">
                <a:latin typeface="Times New Roman" panose="02020603050405020304" pitchFamily="18" charset="0"/>
                <a:ea typeface="Calibri" panose="020F0502020204030204" pitchFamily="34" charset="0"/>
              </a:rPr>
              <a:t> </a:t>
            </a:r>
            <a:r>
              <a:rPr lang="en-US" sz="1200" dirty="0" err="1" smtClean="0">
                <a:latin typeface="Times New Roman" panose="02020603050405020304" pitchFamily="18" charset="0"/>
                <a:ea typeface="Calibri" panose="020F0502020204030204" pitchFamily="34" charset="0"/>
              </a:rPr>
              <a:t>từ</a:t>
            </a:r>
            <a:endParaRPr lang="en-US" sz="1200" dirty="0" smtClean="0">
              <a:latin typeface="Times New Roman" panose="02020603050405020304" pitchFamily="18" charset="0"/>
              <a:ea typeface="Calibri" panose="020F0502020204030204" pitchFamily="34" charset="0"/>
            </a:endParaRP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11</a:t>
            </a:fld>
            <a:endParaRPr lang="en-US"/>
          </a:p>
        </p:txBody>
      </p:sp>
    </p:spTree>
    <p:extLst>
      <p:ext uri="{BB962C8B-B14F-4D97-AF65-F5344CB8AC3E}">
        <p14:creationId xmlns:p14="http://schemas.microsoft.com/office/powerpoint/2010/main" val="38835113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dirty="0" smtClean="0">
                <a:solidFill>
                  <a:schemeClr val="tx1"/>
                </a:solidFill>
                <a:effectLst/>
                <a:latin typeface="+mn-lt"/>
                <a:ea typeface="+mn-ea"/>
                <a:cs typeface="+mn-cs"/>
              </a:rPr>
              <a:t>Số lượng bản: </a:t>
            </a:r>
            <a:r>
              <a:rPr lang="vi-VN" sz="1200" b="0" i="0" kern="1200" dirty="0" smtClean="0">
                <a:solidFill>
                  <a:schemeClr val="tx1"/>
                </a:solidFill>
                <a:effectLst/>
                <a:latin typeface="+mn-lt"/>
                <a:ea typeface="+mn-ea"/>
                <a:cs typeface="+mn-cs"/>
              </a:rPr>
              <a:t>lập thành một hay nhiều bản (thường</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là hai bản) và đánh số thứ tự</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 Bản thứ nhất ghi: second of the same tenor and date being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unpaid”</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 Bản thứ hai ghi: first of the same tenor and date being</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unpaid</a:t>
            </a:r>
            <a:r>
              <a:rPr lang="vi-VN" dirty="0" smtClean="0"/>
              <a:t> </a:t>
            </a:r>
            <a:br>
              <a:rPr lang="vi-VN" dirty="0" smtClean="0"/>
            </a:br>
            <a:endParaRPr lang="en-US" i="1" dirty="0" smtClean="0"/>
          </a:p>
          <a:p>
            <a:r>
              <a:rPr lang="en-US" i="1" dirty="0" smtClean="0"/>
              <a:t>L</a:t>
            </a:r>
            <a:r>
              <a:rPr lang="en-US" dirty="0" smtClean="0"/>
              <a:t>/</a:t>
            </a:r>
            <a:r>
              <a:rPr lang="en-US" i="1" dirty="0" smtClean="0"/>
              <a:t>C A</a:t>
            </a:r>
            <a:r>
              <a:rPr lang="en-US" dirty="0" smtClean="0"/>
              <a:t>/</a:t>
            </a:r>
            <a:r>
              <a:rPr lang="en-US" i="1" dirty="0" smtClean="0"/>
              <a:t>S</a:t>
            </a:r>
            <a:r>
              <a:rPr lang="en-US" dirty="0" smtClean="0"/>
              <a:t> </a:t>
            </a:r>
            <a:r>
              <a:rPr lang="en-US" dirty="0" err="1" smtClean="0"/>
              <a:t>chính</a:t>
            </a:r>
            <a:r>
              <a:rPr lang="en-US" dirty="0" smtClean="0"/>
              <a:t> </a:t>
            </a:r>
            <a:r>
              <a:rPr lang="en-US" i="1" dirty="0" err="1" smtClean="0"/>
              <a:t>là</a:t>
            </a:r>
            <a:r>
              <a:rPr lang="en-US" dirty="0" smtClean="0"/>
              <a:t> </a:t>
            </a:r>
            <a:r>
              <a:rPr lang="en-US" dirty="0" err="1" smtClean="0"/>
              <a:t>viết</a:t>
            </a:r>
            <a:r>
              <a:rPr lang="en-US" dirty="0" smtClean="0"/>
              <a:t> </a:t>
            </a:r>
            <a:r>
              <a:rPr lang="en-US" dirty="0" err="1" smtClean="0"/>
              <a:t>tắt</a:t>
            </a:r>
            <a:r>
              <a:rPr lang="en-US" dirty="0" smtClean="0"/>
              <a:t> </a:t>
            </a:r>
            <a:r>
              <a:rPr lang="en-US" dirty="0" err="1" smtClean="0"/>
              <a:t>của</a:t>
            </a:r>
            <a:r>
              <a:rPr lang="en-US" dirty="0" smtClean="0"/>
              <a:t> L/C at sight (L/C </a:t>
            </a:r>
            <a:r>
              <a:rPr lang="en-US" dirty="0" err="1" smtClean="0"/>
              <a:t>trả</a:t>
            </a:r>
            <a:r>
              <a:rPr lang="en-US" dirty="0" smtClean="0"/>
              <a:t> </a:t>
            </a:r>
            <a:r>
              <a:rPr lang="en-US" dirty="0" err="1" smtClean="0"/>
              <a:t>ngay</a:t>
            </a:r>
            <a:r>
              <a:rPr lang="en-US" dirty="0" smtClean="0"/>
              <a:t>)</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14</a:t>
            </a:fld>
            <a:endParaRPr lang="en-US"/>
          </a:p>
        </p:txBody>
      </p:sp>
    </p:spTree>
    <p:extLst>
      <p:ext uri="{BB962C8B-B14F-4D97-AF65-F5344CB8AC3E}">
        <p14:creationId xmlns:p14="http://schemas.microsoft.com/office/powerpoint/2010/main" val="18725165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dirty="0" smtClean="0">
                <a:solidFill>
                  <a:schemeClr val="tx1"/>
                </a:solidFill>
                <a:effectLst/>
                <a:latin typeface="+mn-lt"/>
                <a:ea typeface="+mn-ea"/>
                <a:cs typeface="+mn-cs"/>
              </a:rPr>
              <a:t>7. Ngày tháng và nơi phát hành hối phiếu</a:t>
            </a:r>
            <a:br>
              <a:rPr lang="vi-VN" sz="1200" b="1"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 Trên hối phiếu không ghi rõ địa điểm phát hành: địa</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chỉ của người phát hành được xem là nơi phát hành</a:t>
            </a:r>
            <a:r>
              <a:rPr lang="en-US" sz="1200" b="0" i="0" kern="1200" baseline="0" dirty="0" smtClean="0">
                <a:solidFill>
                  <a:schemeClr val="tx1"/>
                </a:solidFill>
                <a:effectLst/>
                <a:latin typeface="+mn-lt"/>
                <a:ea typeface="+mn-ea"/>
                <a:cs typeface="+mn-cs"/>
              </a:rPr>
              <a:t> </a:t>
            </a:r>
            <a:r>
              <a:rPr lang="vi-VN" sz="1200" b="0" i="0" kern="1200" dirty="0" smtClean="0">
                <a:solidFill>
                  <a:schemeClr val="tx1"/>
                </a:solidFill>
                <a:effectLst/>
                <a:latin typeface="+mn-lt"/>
                <a:ea typeface="+mn-ea"/>
                <a:cs typeface="+mn-cs"/>
              </a:rPr>
              <a:t>hối phiếu.</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 Nếu hối phiếu không ghi rõ ngày tháng phát hành: </a:t>
            </a:r>
            <a:r>
              <a:rPr lang="vi-VN" sz="1200" b="1" i="0" kern="1200" dirty="0" smtClean="0">
                <a:solidFill>
                  <a:schemeClr val="tx1"/>
                </a:solidFill>
                <a:effectLst/>
                <a:latin typeface="+mn-lt"/>
                <a:ea typeface="+mn-ea"/>
                <a:cs typeface="+mn-cs"/>
              </a:rPr>
              <a:t>bị</a:t>
            </a:r>
            <a:r>
              <a:rPr lang="en-US" sz="1200" b="1" i="0" kern="1200" baseline="0" dirty="0" smtClean="0">
                <a:solidFill>
                  <a:schemeClr val="tx1"/>
                </a:solidFill>
                <a:effectLst/>
                <a:latin typeface="+mn-lt"/>
                <a:ea typeface="+mn-ea"/>
                <a:cs typeface="+mn-cs"/>
              </a:rPr>
              <a:t> </a:t>
            </a:r>
            <a:r>
              <a:rPr lang="vi-VN" sz="1200" b="1" i="0" kern="1200" dirty="0" smtClean="0">
                <a:solidFill>
                  <a:schemeClr val="tx1"/>
                </a:solidFill>
                <a:effectLst/>
                <a:latin typeface="+mn-lt"/>
                <a:ea typeface="+mn-ea"/>
                <a:cs typeface="+mn-cs"/>
              </a:rPr>
              <a:t>xem là vô giá trị</a:t>
            </a:r>
            <a:r>
              <a:rPr lang="vi-VN" dirty="0" smtClean="0"/>
              <a:t> </a:t>
            </a:r>
            <a:br>
              <a:rPr lang="vi-VN" dirty="0" smtClean="0"/>
            </a:br>
            <a:r>
              <a:rPr lang="vi-VN" dirty="0" smtClean="0"/>
              <a:t/>
            </a:r>
            <a:br>
              <a:rPr lang="vi-VN" dirty="0" smtClean="0"/>
            </a:b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15</a:t>
            </a:fld>
            <a:endParaRPr lang="en-US"/>
          </a:p>
        </p:txBody>
      </p:sp>
    </p:spTree>
    <p:extLst>
      <p:ext uri="{BB962C8B-B14F-4D97-AF65-F5344CB8AC3E}">
        <p14:creationId xmlns:p14="http://schemas.microsoft.com/office/powerpoint/2010/main" val="2006277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p:spPr>
        <p:txBody>
          <a:bodyPr/>
          <a:lstStyle/>
          <a:p>
            <a:r>
              <a:rPr lang="vi-VN" altLang="en-US" b="1" smtClean="0"/>
              <a:t>(1) Tiêu đề của hối phiếu:</a:t>
            </a:r>
            <a:r>
              <a:rPr lang="vi-VN" altLang="en-US" smtClean="0"/>
              <a:t> Thường dùng chữ “Bill of Exchange” hoặc “Exchange for”. Nếu dùng “Exchange for” thì số tiền bằng số của hối phiếu thường được đặt tiếp theo chữ “for”.</a:t>
            </a:r>
          </a:p>
          <a:p>
            <a:r>
              <a:rPr lang="vi-VN" altLang="en-US" b="1" smtClean="0"/>
              <a:t>(2) Số hiệu của hối phiếu:</a:t>
            </a:r>
            <a:r>
              <a:rPr lang="vi-VN" altLang="en-US" smtClean="0"/>
              <a:t> Do người ký phát hối phiếu đặt ra, thường được đặt trên cùng bên trái của tờ hối phiếu.</a:t>
            </a:r>
          </a:p>
          <a:p>
            <a:r>
              <a:rPr lang="vi-VN" altLang="en-US" b="1" smtClean="0"/>
              <a:t>(3) Địa điểm ký phát hối phiếu:</a:t>
            </a:r>
            <a:r>
              <a:rPr lang="vi-VN" altLang="en-US" smtClean="0"/>
              <a:t> Khi phát hành hối phiếu, người ký phát cần gi rõ địa điểm phát hành. Nếu không ghi, thì hối phiếu được xem như đã được ký phát tại nơi được nêu bên cạnh tên của người ký phát.</a:t>
            </a:r>
          </a:p>
          <a:p>
            <a:r>
              <a:rPr lang="vi-VN" altLang="en-US" b="1" smtClean="0"/>
              <a:t>(4) Ngày ký phát:</a:t>
            </a:r>
            <a:r>
              <a:rPr lang="vi-VN" altLang="en-US" smtClean="0"/>
              <a:t> Là căn cứ để xác định thời hạn hiệu lực của hối phiếu hoặc thời điểm trả tiền. (Thời hạn hiệu lực: </a:t>
            </a:r>
            <a:r>
              <a:rPr lang="vi-VN" altLang="en-US" b="1" smtClean="0"/>
              <a:t>&lt;=1 năm kể từ ngày ký </a:t>
            </a:r>
            <a:r>
              <a:rPr lang="vi-VN" altLang="en-US" smtClean="0"/>
              <a:t>phát). </a:t>
            </a:r>
            <a:r>
              <a:rPr lang="vi-VN" altLang="en-US" b="1" smtClean="0"/>
              <a:t>(Bắt buộc)</a:t>
            </a:r>
            <a:endParaRPr lang="vi-VN" altLang="en-US" smtClean="0"/>
          </a:p>
          <a:p>
            <a:r>
              <a:rPr lang="vi-VN" altLang="en-US" smtClean="0"/>
              <a:t>Ví dụ: 11 – April – 2015 hoặc 11 – April – 2015</a:t>
            </a:r>
          </a:p>
          <a:p>
            <a:r>
              <a:rPr lang="vi-VN" altLang="en-US" b="1" i="1" smtClean="0"/>
              <a:t>(Không được sớm hơn ngày mở L/C, không sớm hơn ngày lập hóa đơn, và nằm trong thời gian hiệu lực của L/C. Ngày ký phát phải trùng hoặc không được muộn hơn 21 ngày kể từ ngày giao hàng).</a:t>
            </a:r>
            <a:endParaRPr lang="vi-VN" altLang="en-US" smtClean="0"/>
          </a:p>
          <a:p>
            <a:r>
              <a:rPr lang="vi-VN" altLang="en-US" b="1" smtClean="0"/>
              <a:t>(5) Số tiền bằng số:</a:t>
            </a:r>
            <a:endParaRPr lang="vi-VN" altLang="en-US" smtClean="0"/>
          </a:p>
          <a:p>
            <a:r>
              <a:rPr lang="vi-VN" altLang="en-US" smtClean="0"/>
              <a:t>Ví dụ: US dollars 100,000.20</a:t>
            </a:r>
          </a:p>
          <a:p>
            <a:r>
              <a:rPr lang="vi-VN" altLang="en-US" b="1" smtClean="0"/>
              <a:t>(6) Thời hạn trả tiền hối phiếu:</a:t>
            </a:r>
            <a:r>
              <a:rPr lang="vi-VN" altLang="en-US" smtClean="0"/>
              <a:t> Có 2 cách thể hiện là trả ngay hoặc trả chậm.</a:t>
            </a:r>
          </a:p>
          <a:p>
            <a:r>
              <a:rPr lang="vi-VN" altLang="en-US" smtClean="0"/>
              <a:t>– Trả ngay: </a:t>
            </a:r>
            <a:r>
              <a:rPr lang="vi-VN" altLang="en-US" b="1" smtClean="0"/>
              <a:t>At sight of</a:t>
            </a:r>
            <a:r>
              <a:rPr lang="vi-VN" altLang="en-US" smtClean="0"/>
              <a:t> … (hoặc </a:t>
            </a:r>
            <a:r>
              <a:rPr lang="vi-VN" altLang="en-US" b="1" smtClean="0"/>
              <a:t>At xxxxx</a:t>
            </a:r>
            <a:r>
              <a:rPr lang="vi-VN" altLang="en-US" smtClean="0"/>
              <a:t>)</a:t>
            </a:r>
          </a:p>
          <a:p>
            <a:r>
              <a:rPr lang="vi-VN" altLang="en-US" smtClean="0"/>
              <a:t>– Trả chậm: </a:t>
            </a:r>
            <a:r>
              <a:rPr lang="vi-VN" altLang="en-US" b="1" smtClean="0"/>
              <a:t>At</a:t>
            </a:r>
            <a:r>
              <a:rPr lang="vi-VN" altLang="en-US" smtClean="0"/>
              <a:t> … </a:t>
            </a:r>
            <a:r>
              <a:rPr lang="vi-VN" altLang="en-US" b="1" smtClean="0"/>
              <a:t>days after sight of this</a:t>
            </a:r>
            <a:r>
              <a:rPr lang="vi-VN" altLang="en-US" smtClean="0"/>
              <a:t> ….</a:t>
            </a:r>
          </a:p>
          <a:p>
            <a:r>
              <a:rPr lang="vi-VN" altLang="en-US" smtClean="0"/>
              <a:t>                   </a:t>
            </a:r>
            <a:r>
              <a:rPr lang="vi-VN" altLang="en-US" b="1" smtClean="0"/>
              <a:t>At</a:t>
            </a:r>
            <a:r>
              <a:rPr lang="vi-VN" altLang="en-US" smtClean="0"/>
              <a:t> … </a:t>
            </a:r>
            <a:r>
              <a:rPr lang="vi-VN" altLang="en-US" b="1" smtClean="0"/>
              <a:t>days after bill of lading date of this</a:t>
            </a:r>
            <a:r>
              <a:rPr lang="vi-VN" altLang="en-US" smtClean="0"/>
              <a:t> …. (Sau ngày ký vận đơn)</a:t>
            </a:r>
          </a:p>
          <a:p>
            <a:r>
              <a:rPr lang="vi-VN" altLang="en-US" smtClean="0"/>
              <a:t>                               </a:t>
            </a:r>
            <a:r>
              <a:rPr lang="vi-VN" altLang="en-US" b="1" smtClean="0"/>
              <a:t>At</a:t>
            </a:r>
            <a:r>
              <a:rPr lang="vi-VN" altLang="en-US" smtClean="0"/>
              <a:t> … </a:t>
            </a:r>
            <a:r>
              <a:rPr lang="vi-VN" altLang="en-US" b="1" smtClean="0"/>
              <a:t>days after after signed of this</a:t>
            </a:r>
            <a:r>
              <a:rPr lang="vi-VN" altLang="en-US" smtClean="0"/>
              <a:t> …</a:t>
            </a:r>
          </a:p>
          <a:p>
            <a:r>
              <a:rPr lang="vi-VN" altLang="en-US" smtClean="0"/>
              <a:t>                   </a:t>
            </a:r>
            <a:r>
              <a:rPr lang="vi-VN" altLang="en-US" b="1" smtClean="0"/>
              <a:t>At</a:t>
            </a:r>
            <a:r>
              <a:rPr lang="vi-VN" altLang="en-US" smtClean="0"/>
              <a:t> … </a:t>
            </a:r>
            <a:r>
              <a:rPr lang="vi-VN" altLang="en-US" b="1" smtClean="0"/>
              <a:t>days after shipment date of this</a:t>
            </a:r>
            <a:r>
              <a:rPr lang="vi-VN" altLang="en-US" smtClean="0"/>
              <a:t> …. (Sau ngày giao hàng)</a:t>
            </a:r>
          </a:p>
          <a:p>
            <a:r>
              <a:rPr lang="vi-VN" altLang="en-US" smtClean="0"/>
              <a:t>                   </a:t>
            </a:r>
            <a:r>
              <a:rPr lang="vi-VN" altLang="en-US" b="1" smtClean="0"/>
              <a:t>On</a:t>
            </a:r>
            <a:r>
              <a:rPr lang="vi-VN" altLang="en-US" smtClean="0"/>
              <a:t> &lt;date&gt; </a:t>
            </a:r>
            <a:r>
              <a:rPr lang="vi-VN" altLang="en-US" b="1" smtClean="0"/>
              <a:t>of this</a:t>
            </a:r>
            <a:r>
              <a:rPr lang="vi-VN" altLang="en-US" smtClean="0"/>
              <a:t> ….</a:t>
            </a:r>
          </a:p>
          <a:p>
            <a:r>
              <a:rPr lang="vi-VN" altLang="en-US" b="1" smtClean="0"/>
              <a:t>(7) Tên người thụ hưởng:</a:t>
            </a:r>
            <a:endParaRPr lang="vi-VN" altLang="en-US" smtClean="0"/>
          </a:p>
          <a:p>
            <a:r>
              <a:rPr lang="vi-VN" altLang="en-US" b="1" smtClean="0"/>
              <a:t>Pay to</a:t>
            </a:r>
            <a:r>
              <a:rPr lang="vi-VN" altLang="en-US" smtClean="0"/>
              <a:t> </a:t>
            </a:r>
            <a:r>
              <a:rPr lang="vi-VN" altLang="en-US" i="1" smtClean="0"/>
              <a:t>Mr/ Mrs.A</a:t>
            </a:r>
            <a:r>
              <a:rPr lang="vi-VN" altLang="en-US" smtClean="0"/>
              <a:t>: Hối phiếu đích danh (Người thụ hưởng lợi duy nhất và cuối cùng, không thể chuyển nhượng</a:t>
            </a:r>
          </a:p>
          <a:p>
            <a:r>
              <a:rPr lang="vi-VN" altLang="en-US" b="1" smtClean="0"/>
              <a:t>Pay to </a:t>
            </a:r>
            <a:r>
              <a:rPr lang="vi-VN" altLang="en-US" b="1" i="1" smtClean="0"/>
              <a:t>the bearer </a:t>
            </a:r>
            <a:r>
              <a:rPr lang="vi-VN" altLang="en-US" smtClean="0"/>
              <a:t>(</a:t>
            </a:r>
            <a:r>
              <a:rPr lang="vi-VN" altLang="en-US" b="1" smtClean="0"/>
              <a:t>Pay to …</a:t>
            </a:r>
            <a:r>
              <a:rPr lang="vi-VN" altLang="en-US" smtClean="0"/>
              <a:t>. </a:t>
            </a:r>
            <a:r>
              <a:rPr lang="vi-VN" altLang="en-US" i="1" smtClean="0"/>
              <a:t>or</a:t>
            </a:r>
            <a:r>
              <a:rPr lang="vi-VN" altLang="en-US" smtClean="0"/>
              <a:t> </a:t>
            </a:r>
            <a:r>
              <a:rPr lang="vi-VN" altLang="en-US" b="1" smtClean="0"/>
              <a:t>Pay to any banker or trust company</a:t>
            </a:r>
            <a:r>
              <a:rPr lang="vi-VN" altLang="en-US" smtClean="0"/>
              <a:t>): Hối phiếu vô danh</a:t>
            </a:r>
          </a:p>
          <a:p>
            <a:r>
              <a:rPr lang="vi-VN" altLang="en-US" b="1" smtClean="0"/>
              <a:t>Pay to the order of</a:t>
            </a:r>
            <a:r>
              <a:rPr lang="vi-VN" altLang="en-US" smtClean="0"/>
              <a:t> </a:t>
            </a:r>
            <a:r>
              <a:rPr lang="vi-VN" altLang="en-US" i="1" smtClean="0"/>
              <a:t>ABC Bank</a:t>
            </a:r>
            <a:r>
              <a:rPr lang="vi-VN" altLang="en-US" smtClean="0"/>
              <a:t>: Hối phiếu lệnh, có thể chuyển nhượng được bằng phương pháp ký hậu</a:t>
            </a:r>
          </a:p>
          <a:p>
            <a:r>
              <a:rPr lang="vi-VN" altLang="en-US" b="1" smtClean="0"/>
              <a:t>(8) Số tiền bằng chữ:</a:t>
            </a:r>
            <a:endParaRPr lang="vi-VN" altLang="en-US" smtClean="0"/>
          </a:p>
          <a:p>
            <a:r>
              <a:rPr lang="vi-VN" altLang="en-US" smtClean="0"/>
              <a:t>Ví dụ: the sum of US dollars one hundred thousand and cents twenty only</a:t>
            </a:r>
          </a:p>
          <a:p>
            <a:r>
              <a:rPr lang="vi-VN" altLang="en-US" b="1" u="sng" smtClean="0"/>
              <a:t>NOTE</a:t>
            </a:r>
            <a:r>
              <a:rPr lang="vi-VN" altLang="en-US" b="1" smtClean="0"/>
              <a:t>: (5) ghi số, (8) ghi chữ: nếu có sự khác nhau thì hối phiếu có trị giá bằng số tiền ghi bằng chữ</a:t>
            </a:r>
            <a:endParaRPr lang="vi-VN" altLang="en-US" smtClean="0"/>
          </a:p>
          <a:p>
            <a:r>
              <a:rPr lang="vi-VN" altLang="en-US" b="1" smtClean="0"/>
              <a:t>             (5) ghi số, (8) ghi số: nếu có sự khác nhau thì hối phiếu có giá trị bằng số tiền nhỏ hơn</a:t>
            </a:r>
            <a:endParaRPr lang="vi-VN" altLang="en-US" smtClean="0"/>
          </a:p>
          <a:p>
            <a:r>
              <a:rPr lang="vi-VN" altLang="en-US" b="1" smtClean="0"/>
              <a:t>             (5) ghi chữ, (8) ghi chữ: nếu có sự khác nhau thì hối phiếu có giá trị bằng số tiền nhỏ hơn</a:t>
            </a:r>
            <a:endParaRPr lang="vi-VN" altLang="en-US" smtClean="0"/>
          </a:p>
          <a:p>
            <a:r>
              <a:rPr lang="vi-VN" altLang="en-US" b="1" smtClean="0"/>
              <a:t>(9) Tham chiếu chứng từ kèm theo:</a:t>
            </a:r>
            <a:r>
              <a:rPr lang="vi-VN" altLang="en-US" smtClean="0"/>
              <a:t> Tùy theo phương thức thanh toán được sử dụng, hối phiếu sẽ được ký phát kèm theo chứng từ có liên quan khác.</a:t>
            </a:r>
          </a:p>
          <a:p>
            <a:r>
              <a:rPr lang="vi-VN" altLang="en-US" smtClean="0"/>
              <a:t>– Theo phương thức nhờ thu: “</a:t>
            </a:r>
            <a:r>
              <a:rPr lang="vi-VN" altLang="en-US" b="1" smtClean="0"/>
              <a:t>Drawn under our invoice No</a:t>
            </a:r>
            <a:r>
              <a:rPr lang="vi-VN" altLang="en-US" smtClean="0"/>
              <a:t>… </a:t>
            </a:r>
            <a:r>
              <a:rPr lang="vi-VN" altLang="en-US" b="1" smtClean="0"/>
              <a:t>dated</a:t>
            </a:r>
            <a:r>
              <a:rPr lang="vi-VN" altLang="en-US" smtClean="0"/>
              <a:t>….” Hoặc “</a:t>
            </a:r>
            <a:r>
              <a:rPr lang="vi-VN" altLang="en-US" b="1" smtClean="0"/>
              <a:t>Drawn under Contract No</a:t>
            </a:r>
            <a:r>
              <a:rPr lang="vi-VN" altLang="en-US" smtClean="0"/>
              <a:t>… </a:t>
            </a:r>
            <a:r>
              <a:rPr lang="vi-VN" altLang="en-US" b="1" smtClean="0"/>
              <a:t>signed between</a:t>
            </a:r>
            <a:r>
              <a:rPr lang="vi-VN" altLang="en-US" smtClean="0"/>
              <a:t>…”</a:t>
            </a:r>
          </a:p>
          <a:p>
            <a:r>
              <a:rPr lang="vi-VN" altLang="en-US" smtClean="0"/>
              <a:t>– Theo phương thức tín dụng chứng từ: “</a:t>
            </a:r>
            <a:r>
              <a:rPr lang="vi-VN" altLang="en-US" b="1" smtClean="0"/>
              <a:t>Drawn under our i</a:t>
            </a:r>
            <a:r>
              <a:rPr lang="en-US" altLang="en-US" b="1" smtClean="0"/>
              <a:t>rrevocable L/C</a:t>
            </a:r>
            <a:r>
              <a:rPr lang="vi-VN" altLang="en-US" b="1" smtClean="0"/>
              <a:t> No</a:t>
            </a:r>
            <a:r>
              <a:rPr lang="vi-VN" altLang="en-US" smtClean="0"/>
              <a:t>… </a:t>
            </a:r>
            <a:r>
              <a:rPr lang="vi-VN" altLang="en-US" b="1" smtClean="0"/>
              <a:t>dated</a:t>
            </a:r>
            <a:r>
              <a:rPr lang="vi-VN" altLang="en-US" smtClean="0"/>
              <a:t> … </a:t>
            </a:r>
            <a:r>
              <a:rPr lang="vi-VN" altLang="en-US" b="1" smtClean="0"/>
              <a:t>inssued by</a:t>
            </a:r>
            <a:r>
              <a:rPr lang="vi-VN" altLang="en-US" smtClean="0"/>
              <a:t>…”</a:t>
            </a:r>
          </a:p>
          <a:p>
            <a:r>
              <a:rPr lang="vi-VN" altLang="en-US" b="1" smtClean="0"/>
              <a:t>(10) Tên người trả tiền hối phiếu: </a:t>
            </a:r>
            <a:r>
              <a:rPr lang="vi-VN" altLang="en-US" smtClean="0"/>
              <a:t>Ghi tên và địa chỉ của người trả tiền (địa chỉ có thể có hoặc không)</a:t>
            </a:r>
          </a:p>
          <a:p>
            <a:r>
              <a:rPr lang="vi-VN" altLang="en-US" b="1" smtClean="0"/>
              <a:t>(11) Tên và chữ ký người ký phát:</a:t>
            </a:r>
            <a:r>
              <a:rPr lang="vi-VN" altLang="en-US" smtClean="0"/>
              <a:t> Có thể ghi thêm tên công ty, địa chỉ công ty</a:t>
            </a:r>
          </a:p>
          <a:p>
            <a:endParaRPr lang="en-US" altLang="en-US" smtClean="0"/>
          </a:p>
        </p:txBody>
      </p:sp>
      <p:sp>
        <p:nvSpPr>
          <p:cNvPr id="30724"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FC0CCA60-3E12-4E5A-9420-C2FB4C7BBCB1}" type="slidenum">
              <a:rPr lang="en-US" altLang="en-US" sz="1200" smtClean="0"/>
              <a:pPr/>
              <a:t>16</a:t>
            </a:fld>
            <a:endParaRPr lang="en-US" altLang="en-US" sz="1200" smtClean="0"/>
          </a:p>
        </p:txBody>
      </p:sp>
    </p:spTree>
    <p:extLst>
      <p:ext uri="{BB962C8B-B14F-4D97-AF65-F5344CB8AC3E}">
        <p14:creationId xmlns:p14="http://schemas.microsoft.com/office/powerpoint/2010/main" val="3292239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p:spPr>
        <p:txBody>
          <a:bodyPr/>
          <a:lstStyle/>
          <a:p>
            <a:r>
              <a:rPr lang="en-US" altLang="en-US" smtClean="0"/>
              <a:t>* Thanh toán tại 1 ngày nhất định sau khi nhìn thấy hối phiếu </a:t>
            </a:r>
          </a:p>
          <a:p>
            <a:r>
              <a:rPr lang="en-US" altLang="en-US" b="1" smtClean="0"/>
              <a:t>(At...X.days….after sight of this……….)  (of this First B/E)</a:t>
            </a:r>
          </a:p>
          <a:p>
            <a:r>
              <a:rPr lang="en-US" altLang="en-US" smtClean="0"/>
              <a:t>* Thanh toán tại 1 ngày nhất định sau ngày ký phát hối phiếu </a:t>
            </a:r>
          </a:p>
          <a:p>
            <a:r>
              <a:rPr lang="en-US" altLang="en-US" b="1" smtClean="0"/>
              <a:t>(At ….X days…after signed of this……..) </a:t>
            </a:r>
          </a:p>
          <a:p>
            <a:r>
              <a:rPr lang="en-US" altLang="en-US" smtClean="0"/>
              <a:t>* Thanh toán tại 1 ngày nhất định sau ngày ký vận đơn </a:t>
            </a:r>
          </a:p>
          <a:p>
            <a:r>
              <a:rPr lang="en-US" altLang="en-US" b="1" smtClean="0"/>
              <a:t>(At…..X days….after bill of lading date of this…..) </a:t>
            </a:r>
          </a:p>
          <a:p>
            <a:r>
              <a:rPr lang="en-US" altLang="en-US" smtClean="0"/>
              <a:t>* Thanh toán tại 1 ngày nhất định sau ngày giao hàng</a:t>
            </a:r>
          </a:p>
          <a:p>
            <a:r>
              <a:rPr lang="en-US" altLang="en-US" b="1" smtClean="0"/>
              <a:t>(At…..X days…..after shipment date of this…….) </a:t>
            </a:r>
          </a:p>
          <a:p>
            <a:r>
              <a:rPr lang="en-US" altLang="en-US" smtClean="0"/>
              <a:t>* Thanh toán tại 1 ngày cụ thể trong tương lai </a:t>
            </a:r>
            <a:r>
              <a:rPr lang="en-US" altLang="en-US" b="1" smtClean="0"/>
              <a:t>(On……(date)…..of this……..)</a:t>
            </a:r>
          </a:p>
          <a:p>
            <a:r>
              <a:rPr lang="en-US" altLang="en-US" smtClean="0"/>
              <a:t>https://www.slideshare.net/Hongdang78/bai-giang-thanh-toan-va-td-quoc-te-dh-pham-van-dong</a:t>
            </a:r>
          </a:p>
          <a:p>
            <a:endParaRPr lang="en-US" altLang="en-US" smtClean="0"/>
          </a:p>
        </p:txBody>
      </p:sp>
      <p:sp>
        <p:nvSpPr>
          <p:cNvPr id="32772"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1F3F93EA-A168-424C-A57F-63DEE9EFDF41}" type="slidenum">
              <a:rPr lang="en-US" altLang="en-US" sz="1200" smtClean="0"/>
              <a:pPr/>
              <a:t>17</a:t>
            </a:fld>
            <a:endParaRPr lang="en-US" altLang="en-US" sz="1200" smtClean="0"/>
          </a:p>
        </p:txBody>
      </p:sp>
    </p:spTree>
    <p:extLst>
      <p:ext uri="{BB962C8B-B14F-4D97-AF65-F5344CB8AC3E}">
        <p14:creationId xmlns:p14="http://schemas.microsoft.com/office/powerpoint/2010/main" val="954504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p:spPr>
        <p:txBody>
          <a:bodyPr/>
          <a:lstStyle/>
          <a:p>
            <a:r>
              <a:rPr lang="en-US" altLang="en-US" smtClean="0"/>
              <a:t>Người ký phát hối phiếu (drawer): là người xuất khẩu.</a:t>
            </a:r>
          </a:p>
          <a:p>
            <a:r>
              <a:rPr lang="en-US" altLang="en-US" smtClean="0"/>
              <a:t>Người bị ký phát (người trả tiền) (drawee): là người nhập khẩu hàng hay có trách nhiệm trả tiền.</a:t>
            </a:r>
          </a:p>
          <a:p>
            <a:r>
              <a:rPr lang="en-US" altLang="en-US" smtClean="0"/>
              <a:t>Người hưởng lợi (beneficiary): là người nhận thanh toán số tiền đó.</a:t>
            </a:r>
          </a:p>
          <a:p>
            <a:endParaRPr lang="en-US" altLang="en-US" smtClean="0"/>
          </a:p>
        </p:txBody>
      </p:sp>
      <p:sp>
        <p:nvSpPr>
          <p:cNvPr id="34820" name="Slide Number Placeholder 3"/>
          <p:cNvSpPr>
            <a:spLocks noGrp="1"/>
          </p:cNvSpPr>
          <p:nvPr>
            <p:ph type="sldNum" sz="quarter" idx="5"/>
          </p:nvPr>
        </p:nvSpPr>
        <p:spPr>
          <a:noFill/>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BF8A2598-7AB5-4B58-99A3-7BEEB1DD5DB9}" type="slidenum">
              <a:rPr lang="en-US" altLang="en-US" sz="1200" smtClean="0"/>
              <a:pPr/>
              <a:t>18</a:t>
            </a:fld>
            <a:endParaRPr lang="en-US" altLang="en-US" sz="1200" smtClean="0"/>
          </a:p>
        </p:txBody>
      </p:sp>
    </p:spTree>
    <p:extLst>
      <p:ext uri="{BB962C8B-B14F-4D97-AF65-F5344CB8AC3E}">
        <p14:creationId xmlns:p14="http://schemas.microsoft.com/office/powerpoint/2010/main" val="31009368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t>L</a:t>
            </a:r>
            <a:r>
              <a:rPr lang="en-US" dirty="0" smtClean="0"/>
              <a:t>/</a:t>
            </a:r>
            <a:r>
              <a:rPr lang="en-US" i="1" dirty="0" smtClean="0"/>
              <a:t>C A</a:t>
            </a:r>
            <a:r>
              <a:rPr lang="en-US" dirty="0" smtClean="0"/>
              <a:t>/</a:t>
            </a:r>
            <a:r>
              <a:rPr lang="en-US" i="1" dirty="0" smtClean="0"/>
              <a:t>S</a:t>
            </a:r>
            <a:r>
              <a:rPr lang="en-US" dirty="0" smtClean="0"/>
              <a:t> </a:t>
            </a:r>
            <a:r>
              <a:rPr lang="en-US" dirty="0" err="1" smtClean="0"/>
              <a:t>chính</a:t>
            </a:r>
            <a:r>
              <a:rPr lang="en-US" dirty="0" smtClean="0"/>
              <a:t> </a:t>
            </a:r>
            <a:r>
              <a:rPr lang="en-US" i="1" dirty="0" err="1" smtClean="0"/>
              <a:t>là</a:t>
            </a:r>
            <a:r>
              <a:rPr lang="en-US" dirty="0" smtClean="0"/>
              <a:t> </a:t>
            </a:r>
            <a:r>
              <a:rPr lang="en-US" dirty="0" err="1" smtClean="0"/>
              <a:t>viết</a:t>
            </a:r>
            <a:r>
              <a:rPr lang="en-US" dirty="0" smtClean="0"/>
              <a:t> </a:t>
            </a:r>
            <a:r>
              <a:rPr lang="en-US" dirty="0" err="1" smtClean="0"/>
              <a:t>tắt</a:t>
            </a:r>
            <a:r>
              <a:rPr lang="en-US" dirty="0" smtClean="0"/>
              <a:t> </a:t>
            </a:r>
            <a:r>
              <a:rPr lang="en-US" dirty="0" err="1" smtClean="0"/>
              <a:t>của</a:t>
            </a:r>
            <a:r>
              <a:rPr lang="en-US" dirty="0" smtClean="0"/>
              <a:t> L/C at sight (L/C </a:t>
            </a:r>
            <a:r>
              <a:rPr lang="en-US" dirty="0" err="1" smtClean="0"/>
              <a:t>trả</a:t>
            </a:r>
            <a:r>
              <a:rPr lang="en-US" dirty="0" smtClean="0"/>
              <a:t> </a:t>
            </a:r>
            <a:r>
              <a:rPr lang="en-US" dirty="0" err="1" smtClean="0"/>
              <a:t>ngay</a:t>
            </a:r>
            <a:r>
              <a:rPr lang="en-US" dirty="0" smtClean="0"/>
              <a:t>)</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21</a:t>
            </a:fld>
            <a:endParaRPr lang="en-US"/>
          </a:p>
        </p:txBody>
      </p:sp>
    </p:spTree>
    <p:extLst>
      <p:ext uri="{BB962C8B-B14F-4D97-AF65-F5344CB8AC3E}">
        <p14:creationId xmlns:p14="http://schemas.microsoft.com/office/powerpoint/2010/main" val="1642591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26</a:t>
            </a:fld>
            <a:endParaRPr lang="en-US"/>
          </a:p>
        </p:txBody>
      </p:sp>
    </p:spTree>
    <p:extLst>
      <p:ext uri="{BB962C8B-B14F-4D97-AF65-F5344CB8AC3E}">
        <p14:creationId xmlns:p14="http://schemas.microsoft.com/office/powerpoint/2010/main" val="30181897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arenR"/>
            </a:pP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hậu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hậu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vậy</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hưởng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phiếu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trường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còn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chưa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thể</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còn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đoán</a:t>
            </a:r>
            <a:r>
              <a:rPr lang="en-US" sz="1200" b="1" kern="1200" dirty="0" smtClean="0">
                <a:solidFill>
                  <a:schemeClr val="tx1"/>
                </a:solidFill>
                <a:effectLst/>
                <a:latin typeface="+mn-lt"/>
                <a:ea typeface="+mn-ea"/>
                <a:cs typeface="+mn-cs"/>
              </a:rPr>
              <a:t> ý </a:t>
            </a:r>
            <a:r>
              <a:rPr lang="en-US" sz="1200" b="1" kern="1200" dirty="0" err="1" smtClean="0">
                <a:solidFill>
                  <a:schemeClr val="tx1"/>
                </a:solidFill>
                <a:effectLst/>
                <a:latin typeface="+mn-lt"/>
                <a:ea typeface="+mn-ea"/>
                <a:cs typeface="+mn-cs"/>
              </a:rPr>
              <a:t>chí</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hưởng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chỉ</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việc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hậu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lệnh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lặng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a:t>
            </a:r>
          </a:p>
          <a:p>
            <a:pPr marL="228600" marR="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hậu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“Pay to </a:t>
            </a:r>
            <a:r>
              <a:rPr lang="en-US" sz="1200" kern="1200" dirty="0" err="1" smtClean="0">
                <a:solidFill>
                  <a:schemeClr val="tx1"/>
                </a:solidFill>
                <a:effectLst/>
                <a:latin typeface="+mn-lt"/>
                <a:ea typeface="+mn-ea"/>
                <a:cs typeface="+mn-cs"/>
              </a:rPr>
              <a:t>Mr</a:t>
            </a:r>
            <a:r>
              <a:rPr lang="en-US" sz="1200" kern="1200" dirty="0" smtClean="0">
                <a:solidFill>
                  <a:schemeClr val="tx1"/>
                </a:solidFill>
                <a:effectLst/>
                <a:latin typeface="+mn-lt"/>
                <a:ea typeface="+mn-ea"/>
                <a:cs typeface="+mn-cs"/>
              </a:rPr>
              <a:t>………only”.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hậu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nữa</a:t>
            </a:r>
            <a:r>
              <a:rPr lang="en-US" sz="1200" kern="1200" dirty="0" smtClean="0">
                <a:solidFill>
                  <a:schemeClr val="tx1"/>
                </a:solidFill>
                <a:effectLst/>
                <a:latin typeface="+mn-lt"/>
                <a:ea typeface="+mn-ea"/>
                <a:cs typeface="+mn-cs"/>
              </a:rPr>
              <a:t>.</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à"/>
              <a:tabLst/>
              <a:defRPr/>
            </a:pPr>
            <a:endParaRPr lang="en-US" sz="1200" kern="1200" dirty="0" smtClean="0">
              <a:solidFill>
                <a:schemeClr val="tx1"/>
              </a:solidFill>
              <a:effectLst/>
              <a:latin typeface="+mn-lt"/>
              <a:ea typeface="+mn-ea"/>
              <a:cs typeface="+mn-cs"/>
            </a:endParaRPr>
          </a:p>
          <a:p>
            <a:pPr marL="171450" indent="-171450">
              <a:buFont typeface="Wingdings" panose="05000000000000000000" pitchFamily="2" charset="2"/>
              <a:buChar char="à"/>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27</a:t>
            </a:fld>
            <a:endParaRPr lang="en-US"/>
          </a:p>
        </p:txBody>
      </p:sp>
    </p:spTree>
    <p:extLst>
      <p:ext uri="{BB962C8B-B14F-4D97-AF65-F5344CB8AC3E}">
        <p14:creationId xmlns:p14="http://schemas.microsoft.com/office/powerpoint/2010/main" val="539784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err="1" smtClean="0">
                <a:solidFill>
                  <a:schemeClr val="tx1"/>
                </a:solidFill>
                <a:effectLst/>
                <a:latin typeface="+mn-lt"/>
                <a:ea typeface="+mn-ea"/>
                <a:cs typeface="+mn-cs"/>
              </a:rPr>
              <a:t>Kháng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nghị</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việc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tiền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phiếu</a:t>
            </a:r>
            <a:r>
              <a:rPr lang="en-US" sz="1200" b="1" kern="1200" dirty="0" smtClean="0">
                <a:solidFill>
                  <a:schemeClr val="tx1"/>
                </a:solidFill>
                <a:effectLst/>
                <a:latin typeface="+mn-lt"/>
                <a:ea typeface="+mn-ea"/>
                <a:cs typeface="+mn-cs"/>
              </a:rPr>
              <a:t> (protect for non-payment):</a:t>
            </a:r>
            <a:endParaRPr lang="en-US" sz="1200" kern="1200" dirty="0" smtClean="0">
              <a:solidFill>
                <a:schemeClr val="tx1"/>
              </a:solidFill>
              <a:effectLst/>
              <a:latin typeface="+mn-lt"/>
              <a:ea typeface="+mn-ea"/>
              <a:cs typeface="+mn-cs"/>
            </a:endParaRPr>
          </a:p>
          <a:p>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lập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luật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phép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vòng</a:t>
            </a:r>
            <a:r>
              <a:rPr lang="en-US" sz="1200" kern="1200" dirty="0" smtClean="0">
                <a:solidFill>
                  <a:schemeClr val="tx1"/>
                </a:solidFill>
                <a:effectLst/>
                <a:latin typeface="+mn-lt"/>
                <a:ea typeface="+mn-ea"/>
                <a:cs typeface="+mn-cs"/>
              </a:rPr>
              <a:t> 2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đảm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hưởng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phiếu</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31</a:t>
            </a:fld>
            <a:endParaRPr lang="en-US"/>
          </a:p>
        </p:txBody>
      </p:sp>
    </p:spTree>
    <p:extLst>
      <p:ext uri="{BB962C8B-B14F-4D97-AF65-F5344CB8AC3E}">
        <p14:creationId xmlns:p14="http://schemas.microsoft.com/office/powerpoint/2010/main" val="5581224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http://vbpl.vn/bocongthuong/Pages/vbpq-print.aspx?ItemID=6151</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33</a:t>
            </a:fld>
            <a:endParaRPr lang="en-US"/>
          </a:p>
        </p:txBody>
      </p:sp>
    </p:spTree>
    <p:extLst>
      <p:ext uri="{BB962C8B-B14F-4D97-AF65-F5344CB8AC3E}">
        <p14:creationId xmlns:p14="http://schemas.microsoft.com/office/powerpoint/2010/main" val="18937547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Luật</a:t>
            </a:r>
            <a:r>
              <a:rPr lang="en-US" dirty="0" smtClean="0"/>
              <a:t> </a:t>
            </a:r>
            <a:r>
              <a:rPr lang="en-US" dirty="0" err="1" smtClean="0"/>
              <a:t>thống</a:t>
            </a:r>
            <a:r>
              <a:rPr lang="en-US" dirty="0" smtClean="0"/>
              <a:t> </a:t>
            </a:r>
            <a:r>
              <a:rPr lang="en-US" dirty="0" err="1" smtClean="0"/>
              <a:t>nhất</a:t>
            </a:r>
            <a:r>
              <a:rPr lang="en-US" dirty="0" smtClean="0"/>
              <a:t> </a:t>
            </a:r>
            <a:r>
              <a:rPr lang="en-US" dirty="0" err="1" smtClean="0"/>
              <a:t>về</a:t>
            </a:r>
            <a:r>
              <a:rPr lang="en-US" dirty="0" smtClean="0"/>
              <a:t> </a:t>
            </a:r>
            <a:r>
              <a:rPr lang="en-US" dirty="0" err="1" smtClean="0"/>
              <a:t>hối</a:t>
            </a:r>
            <a:r>
              <a:rPr lang="en-US" dirty="0" smtClean="0"/>
              <a:t> </a:t>
            </a:r>
            <a:r>
              <a:rPr lang="en-US" dirty="0" err="1" smtClean="0"/>
              <a:t>phiếu</a:t>
            </a:r>
            <a:r>
              <a:rPr lang="en-US" dirty="0" smtClean="0"/>
              <a:t> </a:t>
            </a:r>
            <a:r>
              <a:rPr lang="en-US" i="1" dirty="0" smtClean="0"/>
              <a:t>ULB</a:t>
            </a:r>
            <a:r>
              <a:rPr lang="en-US" dirty="0" smtClean="0"/>
              <a:t>)</a:t>
            </a:r>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34</a:t>
            </a:fld>
            <a:endParaRPr lang="en-US"/>
          </a:p>
        </p:txBody>
      </p:sp>
    </p:spTree>
    <p:extLst>
      <p:ext uri="{BB962C8B-B14F-4D97-AF65-F5344CB8AC3E}">
        <p14:creationId xmlns:p14="http://schemas.microsoft.com/office/powerpoint/2010/main" val="3605594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Ngày</a:t>
            </a:r>
            <a:r>
              <a:rPr lang="en-US" dirty="0" smtClean="0"/>
              <a:t> nay, </a:t>
            </a:r>
            <a:r>
              <a:rPr lang="en-US" dirty="0" err="1" smtClean="0"/>
              <a:t>rất</a:t>
            </a:r>
            <a:r>
              <a:rPr lang="en-US" dirty="0" smtClean="0"/>
              <a:t> </a:t>
            </a:r>
            <a:r>
              <a:rPr lang="en-US" dirty="0" err="1" smtClean="0"/>
              <a:t>nhiều</a:t>
            </a:r>
            <a:r>
              <a:rPr lang="en-US" dirty="0" smtClean="0"/>
              <a:t> </a:t>
            </a:r>
            <a:r>
              <a:rPr lang="en-US" dirty="0" err="1" smtClean="0"/>
              <a:t>ngân</a:t>
            </a:r>
            <a:r>
              <a:rPr lang="en-US" dirty="0" smtClean="0"/>
              <a:t> </a:t>
            </a:r>
            <a:r>
              <a:rPr lang="en-US" dirty="0" err="1" smtClean="0"/>
              <a:t>hàng</a:t>
            </a:r>
            <a:r>
              <a:rPr lang="en-US" dirty="0" smtClean="0"/>
              <a:t> </a:t>
            </a:r>
            <a:r>
              <a:rPr lang="en-US" dirty="0" err="1" smtClean="0"/>
              <a:t>trên</a:t>
            </a:r>
            <a:r>
              <a:rPr lang="en-US" dirty="0" smtClean="0"/>
              <a:t> </a:t>
            </a:r>
            <a:r>
              <a:rPr lang="en-US" dirty="0" err="1" smtClean="0"/>
              <a:t>thế</a:t>
            </a:r>
            <a:r>
              <a:rPr lang="en-US" dirty="0" smtClean="0"/>
              <a:t> </a:t>
            </a:r>
            <a:r>
              <a:rPr lang="en-US" dirty="0" err="1" smtClean="0"/>
              <a:t>giới</a:t>
            </a:r>
            <a:r>
              <a:rPr lang="en-US" dirty="0" smtClean="0"/>
              <a:t> </a:t>
            </a:r>
            <a:r>
              <a:rPr lang="en-US" dirty="0" err="1" smtClean="0"/>
              <a:t>dùng</a:t>
            </a:r>
            <a:r>
              <a:rPr lang="en-US" dirty="0" smtClean="0"/>
              <a:t> </a:t>
            </a:r>
            <a:r>
              <a:rPr lang="en-US" dirty="0" err="1" smtClean="0"/>
              <a:t>máy</a:t>
            </a:r>
            <a:r>
              <a:rPr lang="en-US" dirty="0" smtClean="0"/>
              <a:t> in </a:t>
            </a:r>
            <a:r>
              <a:rPr lang="en-US" dirty="0" err="1" smtClean="0"/>
              <a:t>nhiều</a:t>
            </a:r>
            <a:r>
              <a:rPr lang="en-US" dirty="0" smtClean="0"/>
              <a:t> </a:t>
            </a:r>
            <a:r>
              <a:rPr lang="en-US" dirty="0" err="1" smtClean="0"/>
              <a:t>màu</a:t>
            </a:r>
            <a:r>
              <a:rPr lang="en-US" dirty="0" smtClean="0"/>
              <a:t> </a:t>
            </a:r>
            <a:r>
              <a:rPr lang="en-US" dirty="0" err="1" smtClean="0"/>
              <a:t>số</a:t>
            </a:r>
            <a:r>
              <a:rPr lang="en-US" dirty="0" smtClean="0"/>
              <a:t> </a:t>
            </a:r>
            <a:r>
              <a:rPr lang="en-US" dirty="0" err="1" smtClean="0"/>
              <a:t>tiền</a:t>
            </a:r>
            <a:r>
              <a:rPr lang="en-US" dirty="0" smtClean="0"/>
              <a:t>, </a:t>
            </a:r>
            <a:r>
              <a:rPr lang="en-US" dirty="0" err="1" smtClean="0"/>
              <a:t>ký</a:t>
            </a:r>
            <a:r>
              <a:rPr lang="en-US" dirty="0" smtClean="0"/>
              <a:t> </a:t>
            </a:r>
            <a:r>
              <a:rPr lang="en-US" dirty="0" err="1" smtClean="0"/>
              <a:t>hiệu</a:t>
            </a:r>
            <a:r>
              <a:rPr lang="en-US" dirty="0" smtClean="0"/>
              <a:t> </a:t>
            </a:r>
            <a:r>
              <a:rPr lang="en-US" dirty="0" err="1" smtClean="0"/>
              <a:t>tiền</a:t>
            </a:r>
            <a:r>
              <a:rPr lang="en-US" dirty="0" smtClean="0"/>
              <a:t>, </a:t>
            </a:r>
            <a:r>
              <a:rPr lang="en-US" dirty="0" err="1" smtClean="0"/>
              <a:t>số</a:t>
            </a:r>
            <a:r>
              <a:rPr lang="en-US" dirty="0" smtClean="0"/>
              <a:t> </a:t>
            </a:r>
            <a:r>
              <a:rPr lang="en-US" dirty="0" err="1" smtClean="0"/>
              <a:t>tiền</a:t>
            </a:r>
            <a:r>
              <a:rPr lang="en-US" dirty="0" smtClean="0"/>
              <a:t> </a:t>
            </a:r>
            <a:r>
              <a:rPr lang="en-US" dirty="0" err="1" smtClean="0"/>
              <a:t>bằng</a:t>
            </a:r>
            <a:r>
              <a:rPr lang="en-US" dirty="0" smtClean="0"/>
              <a:t> </a:t>
            </a:r>
            <a:r>
              <a:rPr lang="en-US" dirty="0" err="1" smtClean="0"/>
              <a:t>số</a:t>
            </a:r>
            <a:r>
              <a:rPr lang="en-US" dirty="0" smtClean="0"/>
              <a:t>, </a:t>
            </a:r>
            <a:r>
              <a:rPr lang="en-US" dirty="0" err="1" smtClean="0"/>
              <a:t>bằng</a:t>
            </a:r>
            <a:r>
              <a:rPr lang="en-US" dirty="0" smtClean="0"/>
              <a:t> </a:t>
            </a:r>
            <a:r>
              <a:rPr lang="en-US" dirty="0" err="1" smtClean="0"/>
              <a:t>chữ</a:t>
            </a:r>
            <a:r>
              <a:rPr lang="en-US" dirty="0" smtClean="0"/>
              <a:t> </a:t>
            </a:r>
            <a:r>
              <a:rPr lang="en-US" dirty="0" err="1" smtClean="0"/>
              <a:t>lên</a:t>
            </a:r>
            <a:r>
              <a:rPr lang="en-US" dirty="0" smtClean="0"/>
              <a:t> </a:t>
            </a:r>
            <a:r>
              <a:rPr lang="en-US" dirty="0" err="1" smtClean="0"/>
              <a:t>chỗ</a:t>
            </a:r>
            <a:r>
              <a:rPr lang="en-US" dirty="0" smtClean="0"/>
              <a:t> </a:t>
            </a:r>
            <a:r>
              <a:rPr lang="en-US" dirty="0" err="1" smtClean="0"/>
              <a:t>trống</a:t>
            </a:r>
            <a:r>
              <a:rPr lang="en-US" dirty="0" smtClean="0"/>
              <a:t> </a:t>
            </a:r>
            <a:r>
              <a:rPr lang="en-US" dirty="0" err="1" smtClean="0"/>
              <a:t>của</a:t>
            </a:r>
            <a:r>
              <a:rPr lang="en-US" dirty="0" smtClean="0"/>
              <a:t> </a:t>
            </a:r>
            <a:r>
              <a:rPr lang="en-US" dirty="0" err="1" smtClean="0"/>
              <a:t>tờ</a:t>
            </a:r>
            <a:r>
              <a:rPr lang="en-US" dirty="0" smtClean="0"/>
              <a:t> </a:t>
            </a:r>
            <a:r>
              <a:rPr lang="en-US" dirty="0" err="1" smtClean="0"/>
              <a:t>séc</a:t>
            </a:r>
            <a:r>
              <a:rPr lang="en-US" dirty="0" smtClean="0"/>
              <a:t>.</a:t>
            </a:r>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40</a:t>
            </a:fld>
            <a:endParaRPr lang="en-US"/>
          </a:p>
        </p:txBody>
      </p:sp>
    </p:spTree>
    <p:extLst>
      <p:ext uri="{BB962C8B-B14F-4D97-AF65-F5344CB8AC3E}">
        <p14:creationId xmlns:p14="http://schemas.microsoft.com/office/powerpoint/2010/main" val="10218910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Luật</a:t>
            </a:r>
            <a:r>
              <a:rPr lang="en-US" dirty="0" smtClean="0"/>
              <a:t> </a:t>
            </a:r>
            <a:r>
              <a:rPr lang="en-US" dirty="0" err="1" smtClean="0"/>
              <a:t>thống</a:t>
            </a:r>
            <a:r>
              <a:rPr lang="en-US" dirty="0" smtClean="0"/>
              <a:t> </a:t>
            </a:r>
            <a:r>
              <a:rPr lang="en-US" dirty="0" err="1" smtClean="0"/>
              <a:t>nhất</a:t>
            </a:r>
            <a:r>
              <a:rPr lang="en-US" dirty="0" smtClean="0"/>
              <a:t> </a:t>
            </a:r>
            <a:r>
              <a:rPr lang="en-US" dirty="0" err="1" smtClean="0"/>
              <a:t>về</a:t>
            </a:r>
            <a:r>
              <a:rPr lang="en-US" dirty="0" smtClean="0"/>
              <a:t> </a:t>
            </a:r>
            <a:r>
              <a:rPr lang="en-US" dirty="0" err="1" smtClean="0"/>
              <a:t>hối</a:t>
            </a:r>
            <a:r>
              <a:rPr lang="en-US" dirty="0" smtClean="0"/>
              <a:t> </a:t>
            </a:r>
            <a:r>
              <a:rPr lang="en-US" dirty="0" err="1" smtClean="0"/>
              <a:t>phiếu</a:t>
            </a:r>
            <a:r>
              <a:rPr lang="en-US" dirty="0" smtClean="0"/>
              <a:t> </a:t>
            </a:r>
            <a:r>
              <a:rPr lang="en-US" i="1" dirty="0" smtClean="0"/>
              <a:t>ULB</a:t>
            </a:r>
            <a:r>
              <a:rPr lang="en-US" dirty="0" smtClean="0"/>
              <a:t>)</a:t>
            </a:r>
          </a:p>
          <a:p>
            <a:r>
              <a:rPr lang="vi-VN" dirty="0" smtClean="0"/>
              <a:t>Đặc biệt là công ước Giơ-ne-vơ (Geneva) đuợc các nước ký kết năm 1930.Đó là luật</a:t>
            </a:r>
            <a:r>
              <a:rPr lang="en-US" baseline="0" dirty="0" smtClean="0"/>
              <a:t> </a:t>
            </a:r>
            <a:r>
              <a:rPr lang="vi-VN" dirty="0" smtClean="0"/>
              <a:t>thống nhất về hối phiếu “</a:t>
            </a:r>
            <a:r>
              <a:rPr lang="vi-VN" b="1" dirty="0" smtClean="0"/>
              <a:t>Uniform Law for Bills of exchange” (ULB). ULB mang tính chất khu vực thuộc Châu Âu.</a:t>
            </a:r>
            <a:endParaRPr lang="en-US" b="1" dirty="0" smtClean="0"/>
          </a:p>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45</a:t>
            </a:fld>
            <a:endParaRPr lang="en-US"/>
          </a:p>
        </p:txBody>
      </p:sp>
    </p:spTree>
    <p:extLst>
      <p:ext uri="{BB962C8B-B14F-4D97-AF65-F5344CB8AC3E}">
        <p14:creationId xmlns:p14="http://schemas.microsoft.com/office/powerpoint/2010/main" val="21795150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24D6FA-0531-4AD7-A0F1-93BC61F274DA}" type="slidenum">
              <a:rPr lang="en-US" smtClean="0"/>
              <a:t>52</a:t>
            </a:fld>
            <a:endParaRPr lang="en-US"/>
          </a:p>
        </p:txBody>
      </p:sp>
    </p:spTree>
    <p:extLst>
      <p:ext uri="{BB962C8B-B14F-4D97-AF65-F5344CB8AC3E}">
        <p14:creationId xmlns:p14="http://schemas.microsoft.com/office/powerpoint/2010/main" val="3073394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624987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4477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9CA59B6-DEC5-444B-9EDF-AF3CF4A4B012}" type="datetimeFigureOut">
              <a:rPr lang="en-US" smtClean="0"/>
              <a:t>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447575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CA59B6-DEC5-444B-9EDF-AF3CF4A4B012}" type="datetimeFigureOut">
              <a:rPr lang="en-US" smtClean="0"/>
              <a:t>1/24/2021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256610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CA59B6-DEC5-444B-9EDF-AF3CF4A4B012}" type="datetimeFigureOut">
              <a:rPr lang="en-US" smtClean="0"/>
              <a:t>1/24/2021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3967399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CA59B6-DEC5-444B-9EDF-AF3CF4A4B012}" type="datetimeFigureOut">
              <a:rPr lang="en-US" smtClean="0"/>
              <a:t>1/24/2021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6861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A59B6-DEC5-444B-9EDF-AF3CF4A4B012}" type="datetimeFigureOut">
              <a:rPr lang="en-US" smtClean="0"/>
              <a:t>1/24/2021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617567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1/24/2021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2329005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9CA59B6-DEC5-444B-9EDF-AF3CF4A4B012}" type="datetimeFigureOut">
              <a:rPr lang="en-US" smtClean="0"/>
              <a:t>1/24/2021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534435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520239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CA59B6-DEC5-444B-9EDF-AF3CF4A4B012}" type="datetimeFigureOut">
              <a:rPr lang="en-US" smtClean="0"/>
              <a:t>1/24/2021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3255B4-724B-4F2E-80E8-B60488E3785D}" type="slidenum">
              <a:rPr lang="en-US" smtClean="0"/>
              <a:t>‹#›</a:t>
            </a:fld>
            <a:endParaRPr lang="en-US"/>
          </a:p>
        </p:txBody>
      </p:sp>
    </p:spTree>
    <p:extLst>
      <p:ext uri="{BB962C8B-B14F-4D97-AF65-F5344CB8AC3E}">
        <p14:creationId xmlns:p14="http://schemas.microsoft.com/office/powerpoint/2010/main" val="1730203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CA59B6-DEC5-444B-9EDF-AF3CF4A4B012}" type="datetimeFigureOut">
              <a:rPr lang="en-US" smtClean="0"/>
              <a:t>1/24/2021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3255B4-724B-4F2E-80E8-B60488E3785D}" type="slidenum">
              <a:rPr lang="en-US" smtClean="0"/>
              <a:t>‹#›</a:t>
            </a:fld>
            <a:endParaRPr lang="en-US"/>
          </a:p>
        </p:txBody>
      </p:sp>
    </p:spTree>
    <p:extLst>
      <p:ext uri="{BB962C8B-B14F-4D97-AF65-F5344CB8AC3E}">
        <p14:creationId xmlns:p14="http://schemas.microsoft.com/office/powerpoint/2010/main" val="3510584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vi.wikipedia.org/wiki/V%E1%BA%ADn_%C4%91%C6%A1n_%C4%91%C6%B0%E1%BB%9Dng_bi%E1%BB%83n"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04483" y="3052471"/>
            <a:ext cx="4387516" cy="3667689"/>
          </a:xfrm>
          <a:prstGeom prst="rect">
            <a:avLst/>
          </a:prstGeom>
        </p:spPr>
      </p:pic>
      <p:pic>
        <p:nvPicPr>
          <p:cNvPr id="2" name="Picture 1"/>
          <p:cNvPicPr>
            <a:picLocks noChangeAspect="1"/>
          </p:cNvPicPr>
          <p:nvPr/>
        </p:nvPicPr>
        <p:blipFill>
          <a:blip r:embed="rId4"/>
          <a:stretch>
            <a:fillRect/>
          </a:stretch>
        </p:blipFill>
        <p:spPr>
          <a:xfrm>
            <a:off x="495300" y="2897461"/>
            <a:ext cx="4191000" cy="4151709"/>
          </a:xfrm>
          <a:prstGeom prst="rect">
            <a:avLst/>
          </a:prstGeom>
        </p:spPr>
      </p:pic>
      <p:sp>
        <p:nvSpPr>
          <p:cNvPr id="3" name="TextBox 2"/>
          <p:cNvSpPr txBox="1"/>
          <p:nvPr/>
        </p:nvSpPr>
        <p:spPr>
          <a:xfrm>
            <a:off x="1350148" y="1552145"/>
            <a:ext cx="9884528" cy="861774"/>
          </a:xfrm>
          <a:prstGeom prst="rect">
            <a:avLst/>
          </a:prstGeom>
          <a:noFill/>
        </p:spPr>
        <p:txBody>
          <a:bodyPr wrap="square" rtlCol="0">
            <a:spAutoFit/>
          </a:bodyPr>
          <a:lstStyle/>
          <a:p>
            <a:pPr algn="ctr"/>
            <a:r>
              <a:rPr lang="en-US" sz="5000" b="1" dirty="0" smtClean="0">
                <a:solidFill>
                  <a:srgbClr val="FF0000"/>
                </a:solidFill>
                <a:latin typeface="Algerian" panose="04020705040A02060702" pitchFamily="82" charset="0"/>
              </a:rPr>
              <a:t>CHƯƠNG 3</a:t>
            </a:r>
            <a:endParaRPr lang="en-US" sz="5000" b="1" dirty="0">
              <a:solidFill>
                <a:srgbClr val="FF0000"/>
              </a:solidFill>
              <a:latin typeface="Algerian" panose="04020705040A02060702" pitchFamily="82" charset="0"/>
            </a:endParaRPr>
          </a:p>
        </p:txBody>
      </p:sp>
      <p:sp>
        <p:nvSpPr>
          <p:cNvPr id="4" name="Rectangle 3"/>
          <p:cNvSpPr>
            <a:spLocks noChangeArrowheads="1"/>
          </p:cNvSpPr>
          <p:nvPr/>
        </p:nvSpPr>
        <p:spPr bwMode="auto">
          <a:xfrm>
            <a:off x="1806202" y="-87041"/>
            <a:ext cx="8579593"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1pPr>
            <a:lvl2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2pPr>
            <a:lvl3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3pPr>
            <a:lvl4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4pPr>
            <a:lvl5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5pPr>
            <a:lvl6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6pPr>
            <a:lvl7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7pPr>
            <a:lvl8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8pPr>
            <a:lvl9pPr eaLnBrk="0" fontAlgn="base" hangingPunct="0">
              <a:spcBef>
                <a:spcPct val="0"/>
              </a:spcBef>
              <a:spcAft>
                <a:spcPct val="0"/>
              </a:spcAft>
              <a:tabLst>
                <a:tab pos="809625" algn="ctr"/>
                <a:tab pos="3960813" algn="ct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TRƯỜNG</a:t>
            </a:r>
            <a:r>
              <a:rPr kumimoji="0" lang="en-US" altLang="en-US" sz="2400" b="1" i="0" u="none" strike="noStrike" cap="none" normalizeH="0" dirty="0" smtClean="0">
                <a:ln>
                  <a:noFill/>
                </a:ln>
                <a:solidFill>
                  <a:srgbClr val="002060"/>
                </a:solidFill>
                <a:effectLst/>
                <a:latin typeface="Arial" panose="020B0604020202020204" pitchFamily="34" charset="0"/>
                <a:ea typeface="Times New Roman" panose="02020603050405020304" pitchFamily="18" charset="0"/>
              </a:rPr>
              <a:t> CAO ĐẲNG LÝ TỰ TRONG TP. HỒ CHÍ MINH</a:t>
            </a: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kumimoji="0" lang="en-US"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vi-VN" altLang="en-US" sz="2400" b="1" i="0" u="none" strike="noStrike" cap="none" normalizeH="0" baseline="0" dirty="0" smtClean="0">
                <a:ln>
                  <a:noFill/>
                </a:ln>
                <a:solidFill>
                  <a:srgbClr val="002060"/>
                </a:solidFill>
                <a:effectLst/>
                <a:latin typeface="Arial" panose="020B0604020202020204" pitchFamily="34" charset="0"/>
                <a:ea typeface="Times New Roman" panose="02020603050405020304" pitchFamily="18" charset="0"/>
              </a:rPr>
              <a:t>	</a:t>
            </a:r>
            <a:r>
              <a:rPr lang="en-US" altLang="en-US" sz="2400" b="1" dirty="0" smtClean="0">
                <a:solidFill>
                  <a:srgbClr val="002060"/>
                </a:solidFill>
                <a:ea typeface="Times New Roman" panose="02020603050405020304" pitchFamily="18" charset="0"/>
              </a:rPr>
              <a:t>KHOA KINH TẾ</a:t>
            </a:r>
          </a:p>
          <a:p>
            <a:pPr marL="0" marR="0" lvl="0" indent="0" algn="ctr" defTabSz="914400" rtl="0" eaLnBrk="0" fontAlgn="base" latinLnBrk="0" hangingPunct="0">
              <a:lnSpc>
                <a:spcPct val="150000"/>
              </a:lnSpc>
              <a:spcBef>
                <a:spcPct val="0"/>
              </a:spcBef>
              <a:spcAft>
                <a:spcPct val="0"/>
              </a:spcAft>
              <a:buClrTx/>
              <a:buSzTx/>
              <a:buFontTx/>
              <a:buNone/>
              <a:tabLst>
                <a:tab pos="809625" algn="ctr"/>
                <a:tab pos="3960813" algn="ctr"/>
              </a:tabLst>
            </a:pPr>
            <a:r>
              <a:rPr kumimoji="0" lang="en-US" altLang="en-US" sz="2400" b="1" i="0" u="none" strike="noStrike" cap="none" normalizeH="0" baseline="0" dirty="0" smtClean="0">
                <a:ln>
                  <a:noFill/>
                </a:ln>
                <a:solidFill>
                  <a:srgbClr val="002060"/>
                </a:solidFill>
                <a:effectLst/>
                <a:latin typeface="Arial" panose="020B0604020202020204" pitchFamily="34" charset="0"/>
              </a:rPr>
              <a:t>BỘ</a:t>
            </a:r>
            <a:r>
              <a:rPr kumimoji="0" lang="en-US" altLang="en-US" sz="2400" b="1" i="0" u="none" strike="noStrike" cap="none" normalizeH="0" dirty="0" smtClean="0">
                <a:ln>
                  <a:noFill/>
                </a:ln>
                <a:solidFill>
                  <a:srgbClr val="002060"/>
                </a:solidFill>
                <a:effectLst/>
                <a:latin typeface="Arial" panose="020B0604020202020204" pitchFamily="34" charset="0"/>
              </a:rPr>
              <a:t> MÔN KẾ TOÁN DOANH NGHIỆP</a:t>
            </a:r>
            <a:endParaRPr kumimoji="0" lang="en-US" altLang="en-US" sz="2400" b="1" i="0" u="none" strike="noStrike" cap="none" normalizeH="0" baseline="0" dirty="0" smtClean="0">
              <a:ln>
                <a:noFill/>
              </a:ln>
              <a:solidFill>
                <a:srgbClr val="002060"/>
              </a:solidFill>
              <a:effectLst/>
              <a:latin typeface="Arial" panose="020B0604020202020204" pitchFamily="34" charset="0"/>
            </a:endParaRPr>
          </a:p>
        </p:txBody>
      </p:sp>
      <p:sp>
        <p:nvSpPr>
          <p:cNvPr id="7" name="Rectangle 6"/>
          <p:cNvSpPr/>
          <p:nvPr/>
        </p:nvSpPr>
        <p:spPr>
          <a:xfrm>
            <a:off x="1046223" y="2428424"/>
            <a:ext cx="11145776" cy="1446550"/>
          </a:xfrm>
          <a:prstGeom prst="rect">
            <a:avLst/>
          </a:prstGeom>
        </p:spPr>
        <p:txBody>
          <a:bodyPr wrap="square">
            <a:spAutoFit/>
          </a:bodyPr>
          <a:lstStyle/>
          <a:p>
            <a:pPr lvl="0" algn="ctr">
              <a:defRPr/>
            </a:pPr>
            <a:r>
              <a:rPr lang="en-US" altLang="en-US" sz="4400" b="1" kern="0" cap="all" dirty="0" smtClean="0">
                <a:solidFill>
                  <a:srgbClr val="000066"/>
                </a:solidFill>
                <a:latin typeface="Times New Roman" panose="02020603050405020304" pitchFamily="18" charset="0"/>
                <a:ea typeface="+mj-ea"/>
                <a:cs typeface="Times New Roman" panose="02020603050405020304" pitchFamily="18" charset="0"/>
              </a:rPr>
              <a:t>CÁC PHƯƠNG TIỆN THANH TOÁN QUỐC TẾ</a:t>
            </a:r>
            <a:endParaRPr kumimoji="0" lang="en-US" sz="4400" b="0" i="0" u="none" strike="noStrike" kern="0" cap="all" spc="0" normalizeH="0" noProof="0" dirty="0" smtClean="0">
              <a:ln>
                <a:noFill/>
              </a:ln>
              <a:solidFill>
                <a:sysClr val="windowText" lastClr="00000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26428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95894" y="916924"/>
            <a:ext cx="11488194" cy="5078313"/>
          </a:xfrm>
          <a:prstGeom prst="rect">
            <a:avLst/>
          </a:prstGeom>
        </p:spPr>
        <p:txBody>
          <a:bodyPr wrap="square">
            <a:spAutoFit/>
          </a:bodyPr>
          <a:lstStyle/>
          <a:p>
            <a:pPr>
              <a:lnSpc>
                <a:spcPct val="150000"/>
              </a:lnSpc>
            </a:pPr>
            <a:r>
              <a:rPr lang="en-US" sz="5400" dirty="0" smtClean="0">
                <a:latin typeface="Times New Roman" panose="02020603050405020304" pitchFamily="18" charset="0"/>
                <a:cs typeface="Times New Roman" panose="02020603050405020304" pitchFamily="18" charset="0"/>
              </a:rPr>
              <a:t>3.1. </a:t>
            </a:r>
            <a:r>
              <a:rPr lang="en-US" sz="5400" dirty="0" err="1" smtClean="0">
                <a:latin typeface="Times New Roman" panose="02020603050405020304" pitchFamily="18" charset="0"/>
                <a:cs typeface="Times New Roman" panose="02020603050405020304" pitchFamily="18" charset="0"/>
              </a:rPr>
              <a:t>Thương</a:t>
            </a:r>
            <a:r>
              <a:rPr lang="en-US" sz="5400" dirty="0" smtClean="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phiếu</a:t>
            </a:r>
            <a:endParaRPr lang="en-US" sz="5400" dirty="0">
              <a:latin typeface="Times New Roman" panose="02020603050405020304" pitchFamily="18" charset="0"/>
              <a:cs typeface="Times New Roman" panose="02020603050405020304" pitchFamily="18" charset="0"/>
            </a:endParaRPr>
          </a:p>
          <a:p>
            <a:pPr>
              <a:lnSpc>
                <a:spcPct val="150000"/>
              </a:lnSpc>
            </a:pPr>
            <a:r>
              <a:rPr lang="en-US" sz="5400" dirty="0" smtClean="0">
                <a:latin typeface="Times New Roman" panose="02020603050405020304" pitchFamily="18" charset="0"/>
                <a:cs typeface="Times New Roman" panose="02020603050405020304" pitchFamily="18" charset="0"/>
              </a:rPr>
              <a:t>3.2. </a:t>
            </a:r>
            <a:r>
              <a:rPr lang="en-US" sz="5400" dirty="0" err="1" smtClean="0">
                <a:latin typeface="Times New Roman" panose="02020603050405020304" pitchFamily="18" charset="0"/>
                <a:cs typeface="Times New Roman" panose="02020603050405020304" pitchFamily="18" charset="0"/>
              </a:rPr>
              <a:t>Séc</a:t>
            </a:r>
            <a:r>
              <a:rPr lang="en-US" sz="5400" dirty="0" smtClean="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quốc</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tế</a:t>
            </a:r>
            <a:endParaRPr lang="en-US" sz="5400" dirty="0">
              <a:latin typeface="Times New Roman" panose="02020603050405020304" pitchFamily="18" charset="0"/>
              <a:cs typeface="Times New Roman" panose="02020603050405020304" pitchFamily="18" charset="0"/>
            </a:endParaRPr>
          </a:p>
          <a:p>
            <a:pPr>
              <a:lnSpc>
                <a:spcPct val="150000"/>
              </a:lnSpc>
            </a:pPr>
            <a:r>
              <a:rPr lang="en-US" sz="5400" dirty="0" smtClean="0">
                <a:latin typeface="Times New Roman" panose="02020603050405020304" pitchFamily="18" charset="0"/>
                <a:cs typeface="Times New Roman" panose="02020603050405020304" pitchFamily="18" charset="0"/>
              </a:rPr>
              <a:t>3.3. </a:t>
            </a:r>
            <a:r>
              <a:rPr lang="en-US" sz="5400" dirty="0" err="1" smtClean="0">
                <a:latin typeface="Times New Roman" panose="02020603050405020304" pitchFamily="18" charset="0"/>
                <a:cs typeface="Times New Roman" panose="02020603050405020304" pitchFamily="18" charset="0"/>
              </a:rPr>
              <a:t>Giấy</a:t>
            </a:r>
            <a:r>
              <a:rPr lang="en-US" sz="5400" dirty="0" smtClean="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chuyển</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tiền</a:t>
            </a:r>
            <a:endParaRPr lang="en-US" sz="5400" dirty="0">
              <a:latin typeface="Times New Roman" panose="02020603050405020304" pitchFamily="18" charset="0"/>
              <a:cs typeface="Times New Roman" panose="02020603050405020304" pitchFamily="18" charset="0"/>
            </a:endParaRPr>
          </a:p>
          <a:p>
            <a:pPr>
              <a:lnSpc>
                <a:spcPct val="150000"/>
              </a:lnSpc>
            </a:pPr>
            <a:r>
              <a:rPr lang="en-US" sz="5400" dirty="0" smtClean="0">
                <a:latin typeface="Times New Roman" panose="02020603050405020304" pitchFamily="18" charset="0"/>
                <a:cs typeface="Times New Roman" panose="02020603050405020304" pitchFamily="18" charset="0"/>
              </a:rPr>
              <a:t>3.4. </a:t>
            </a:r>
            <a:r>
              <a:rPr lang="en-US" sz="5400" dirty="0" err="1" smtClean="0">
                <a:latin typeface="Times New Roman" panose="02020603050405020304" pitchFamily="18" charset="0"/>
                <a:cs typeface="Times New Roman" panose="02020603050405020304" pitchFamily="18" charset="0"/>
              </a:rPr>
              <a:t>Thẻ</a:t>
            </a:r>
            <a:r>
              <a:rPr lang="en-US" sz="5400" dirty="0" smtClean="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ngân</a:t>
            </a:r>
            <a:r>
              <a:rPr lang="en-US" sz="5400" dirty="0">
                <a:latin typeface="Times New Roman" panose="02020603050405020304" pitchFamily="18" charset="0"/>
                <a:cs typeface="Times New Roman" panose="02020603050405020304" pitchFamily="18" charset="0"/>
              </a:rPr>
              <a:t> </a:t>
            </a:r>
            <a:r>
              <a:rPr lang="en-US" sz="5400" dirty="0" err="1">
                <a:latin typeface="Times New Roman" panose="02020603050405020304" pitchFamily="18" charset="0"/>
                <a:cs typeface="Times New Roman" panose="02020603050405020304" pitchFamily="18" charset="0"/>
              </a:rPr>
              <a:t>hàng</a:t>
            </a:r>
            <a:endParaRPr lang="vi-VN" sz="54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4179426" y="270593"/>
            <a:ext cx="5312779" cy="646331"/>
          </a:xfrm>
          <a:prstGeom prst="rect">
            <a:avLst/>
          </a:prstGeom>
          <a:noFill/>
        </p:spPr>
        <p:txBody>
          <a:bodyPr wrap="square" rtlCol="0">
            <a:spAutoFit/>
          </a:bodyPr>
          <a:lstStyle/>
          <a:p>
            <a:r>
              <a:rPr lang="en-US" sz="3600" b="1" u="sng" dirty="0" smtClean="0">
                <a:solidFill>
                  <a:srgbClr val="FF0000"/>
                </a:solidFill>
                <a:latin typeface="Times New Roman" panose="02020603050405020304" pitchFamily="18" charset="0"/>
                <a:cs typeface="Times New Roman" panose="02020603050405020304" pitchFamily="18" charset="0"/>
              </a:rPr>
              <a:t>NỘI DUNG</a:t>
            </a:r>
            <a:endParaRPr lang="en-US" sz="3600" b="1" u="sng" dirty="0">
              <a:solidFill>
                <a:srgbClr val="FF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8054339" y="0"/>
            <a:ext cx="4137661" cy="2298700"/>
          </a:xfrm>
          <a:prstGeom prst="rect">
            <a:avLst/>
          </a:prstGeom>
        </p:spPr>
      </p:pic>
    </p:spTree>
    <p:extLst>
      <p:ext uri="{BB962C8B-B14F-4D97-AF65-F5344CB8AC3E}">
        <p14:creationId xmlns:p14="http://schemas.microsoft.com/office/powerpoint/2010/main" val="12038754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66900" y="168993"/>
            <a:ext cx="9784305"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3.1.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1164226" y="1720334"/>
            <a:ext cx="9110186" cy="4598375"/>
          </a:xfrm>
          <a:prstGeom prst="rect">
            <a:avLst/>
          </a:prstGeom>
        </p:spPr>
        <p:txBody>
          <a:bodyPr wrap="none">
            <a:spAutoFit/>
          </a:bodyPr>
          <a:lstStyle/>
          <a:p>
            <a:pPr>
              <a:lnSpc>
                <a:spcPct val="150000"/>
              </a:lnSpc>
            </a:pPr>
            <a:r>
              <a:rPr lang="vi-VN" sz="4000" dirty="0">
                <a:latin typeface="Times New Roman" panose="02020603050405020304" pitchFamily="18" charset="0"/>
                <a:cs typeface="Times New Roman" panose="02020603050405020304" pitchFamily="18" charset="0"/>
              </a:rPr>
              <a:t>3.1.1. Khái niệm và phân loại thương </a:t>
            </a:r>
            <a:r>
              <a:rPr lang="vi-VN" sz="4000" dirty="0" smtClean="0">
                <a:latin typeface="Times New Roman" panose="02020603050405020304" pitchFamily="18" charset="0"/>
                <a:cs typeface="Times New Roman" panose="02020603050405020304" pitchFamily="18" charset="0"/>
              </a:rPr>
              <a:t>phiếu</a:t>
            </a:r>
            <a:endParaRPr lang="en-US" sz="4000" dirty="0" smtClean="0">
              <a:latin typeface="Times New Roman" panose="02020603050405020304" pitchFamily="18" charset="0"/>
              <a:cs typeface="Times New Roman" panose="02020603050405020304" pitchFamily="18" charset="0"/>
            </a:endParaRPr>
          </a:p>
          <a:p>
            <a:pPr>
              <a:lnSpc>
                <a:spcPct val="150000"/>
              </a:lnSpc>
            </a:pPr>
            <a:r>
              <a:rPr lang="en-US" sz="4000" dirty="0">
                <a:latin typeface="Times New Roman" panose="02020603050405020304" pitchFamily="18" charset="0"/>
                <a:cs typeface="Times New Roman" panose="02020603050405020304" pitchFamily="18" charset="0"/>
              </a:rPr>
              <a:t>3.1.2. </a:t>
            </a:r>
            <a:r>
              <a:rPr lang="en-US" sz="4000" dirty="0" err="1">
                <a:latin typeface="Times New Roman" panose="02020603050405020304" pitchFamily="18" charset="0"/>
                <a:cs typeface="Times New Roman" panose="02020603050405020304" pitchFamily="18" charset="0"/>
              </a:rPr>
              <a:t>Hối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phiếu</a:t>
            </a:r>
            <a:endParaRPr lang="en-US" sz="4000" dirty="0">
              <a:latin typeface="Times New Roman" panose="02020603050405020304" pitchFamily="18" charset="0"/>
              <a:cs typeface="Times New Roman" panose="02020603050405020304" pitchFamily="18" charset="0"/>
            </a:endParaRPr>
          </a:p>
          <a:p>
            <a:pPr>
              <a:lnSpc>
                <a:spcPct val="150000"/>
              </a:lnSpc>
            </a:pPr>
            <a:r>
              <a:rPr lang="en-US" sz="4000" dirty="0">
                <a:latin typeface="Times New Roman" panose="02020603050405020304" pitchFamily="18" charset="0"/>
                <a:cs typeface="Times New Roman" panose="02020603050405020304" pitchFamily="18" charset="0"/>
              </a:rPr>
              <a:t>3.1.3. </a:t>
            </a:r>
            <a:r>
              <a:rPr lang="en-US" sz="4000" dirty="0" err="1">
                <a:latin typeface="Times New Roman" panose="02020603050405020304" pitchFamily="18" charset="0"/>
                <a:cs typeface="Times New Roman" panose="02020603050405020304" pitchFamily="18" charset="0"/>
              </a:rPr>
              <a:t>Lệnh</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phiếu</a:t>
            </a:r>
            <a:endParaRPr lang="en-US" sz="4000" dirty="0" smtClean="0">
              <a:latin typeface="Times New Roman" panose="02020603050405020304" pitchFamily="18" charset="0"/>
              <a:cs typeface="Times New Roman" panose="02020603050405020304" pitchFamily="18" charset="0"/>
            </a:endParaRPr>
          </a:p>
          <a:p>
            <a:pPr>
              <a:lnSpc>
                <a:spcPct val="150000"/>
              </a:lnSpc>
            </a:pPr>
            <a:endParaRPr lang="en-US" sz="4000" dirty="0">
              <a:latin typeface="Times New Roman" panose="02020603050405020304" pitchFamily="18" charset="0"/>
              <a:cs typeface="Times New Roman" panose="02020603050405020304" pitchFamily="18" charset="0"/>
            </a:endParaRPr>
          </a:p>
          <a:p>
            <a:pPr>
              <a:lnSpc>
                <a:spcPct val="150000"/>
              </a:lnSpc>
            </a:pPr>
            <a:endParaRPr lang="en-US" sz="4000" dirty="0">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3"/>
          <a:stretch>
            <a:fillRect/>
          </a:stretch>
        </p:blipFill>
        <p:spPr>
          <a:xfrm>
            <a:off x="6794500" y="3258485"/>
            <a:ext cx="5397500" cy="3595902"/>
          </a:xfrm>
          <a:prstGeom prst="rect">
            <a:avLst/>
          </a:prstGeom>
        </p:spPr>
      </p:pic>
    </p:spTree>
    <p:extLst>
      <p:ext uri="{BB962C8B-B14F-4D97-AF65-F5344CB8AC3E}">
        <p14:creationId xmlns:p14="http://schemas.microsoft.com/office/powerpoint/2010/main" val="14882908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3.1.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37504" y="1168063"/>
            <a:ext cx="6808274" cy="661207"/>
          </a:xfrm>
          <a:prstGeom prst="rect">
            <a:avLst/>
          </a:prstGeom>
        </p:spPr>
        <p:txBody>
          <a:bodyPr wrap="none">
            <a:spAutoFit/>
          </a:bodyPr>
          <a:lstStyle/>
          <a:p>
            <a:pPr>
              <a:lnSpc>
                <a:spcPct val="150000"/>
              </a:lnSpc>
            </a:pPr>
            <a:r>
              <a:rPr lang="vi-VN" sz="2800" b="1" dirty="0">
                <a:solidFill>
                  <a:srgbClr val="FF0000"/>
                </a:solidFill>
                <a:latin typeface="Times New Roman" panose="02020603050405020304" pitchFamily="18" charset="0"/>
                <a:cs typeface="Times New Roman" panose="02020603050405020304" pitchFamily="18" charset="0"/>
              </a:rPr>
              <a:t>3.1.1. Khái niệm và phân loại thương 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262859" y="1595021"/>
            <a:ext cx="11651296" cy="5262979"/>
          </a:xfrm>
          <a:prstGeom prst="rect">
            <a:avLst/>
          </a:prstGeom>
        </p:spPr>
        <p:txBody>
          <a:bodyPr wrap="square">
            <a:spAutoFit/>
          </a:bodyPr>
          <a:lstStyle/>
          <a:p>
            <a:pPr indent="457200" algn="just">
              <a:lnSpc>
                <a:spcPct val="150000"/>
              </a:lnSpc>
            </a:pPr>
            <a:r>
              <a:rPr lang="en-US" sz="2800" b="1" dirty="0" err="1">
                <a:solidFill>
                  <a:srgbClr val="002060"/>
                </a:solidFill>
                <a:latin typeface="Times New Roman" panose="02020603050405020304" pitchFamily="18" charset="0"/>
                <a:ea typeface="Calibri" panose="020F0502020204030204" pitchFamily="34" charset="0"/>
              </a:rPr>
              <a:t>Thương</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smtClean="0">
                <a:solidFill>
                  <a:srgbClr val="002060"/>
                </a:solidFill>
                <a:latin typeface="Times New Roman" panose="02020603050405020304" pitchFamily="18" charset="0"/>
                <a:ea typeface="Calibri" panose="020F0502020204030204" pitchFamily="34" charset="0"/>
              </a:rPr>
              <a:t>phiếu</a:t>
            </a:r>
            <a:r>
              <a:rPr lang="en-US" sz="2800" b="1" dirty="0" smtClean="0">
                <a:solidFill>
                  <a:srgbClr val="002060"/>
                </a:solidFill>
                <a:latin typeface="Times New Roman" panose="02020603050405020304" pitchFamily="18" charset="0"/>
                <a:ea typeface="Calibri" panose="020F0502020204030204" pitchFamily="34" charset="0"/>
              </a:rPr>
              <a:t> </a:t>
            </a:r>
            <a:r>
              <a:rPr lang="en-US" sz="2800" b="1" dirty="0">
                <a:solidFill>
                  <a:srgbClr val="002060"/>
                </a:solidFill>
                <a:latin typeface="Times New Roman" panose="02020603050405020304" pitchFamily="18" charset="0"/>
                <a:ea typeface="Calibri" panose="020F0502020204030204" pitchFamily="34" charset="0"/>
              </a:rPr>
              <a:t>(commercial bill)  </a:t>
            </a:r>
            <a:r>
              <a:rPr lang="en-US" sz="2800" dirty="0" err="1" smtClean="0">
                <a:latin typeface="Times New Roman" panose="02020603050405020304" pitchFamily="18" charset="0"/>
                <a:ea typeface="Calibri" panose="020F0502020204030204" pitchFamily="34" charset="0"/>
              </a:rPr>
              <a:t>là</a:t>
            </a:r>
            <a:r>
              <a:rPr lang="en-US" sz="2800" b="1" dirty="0" smtClean="0">
                <a:solidFill>
                  <a:srgbClr val="00206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những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giấy</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nợ</a:t>
            </a:r>
            <a:r>
              <a:rPr lang="en-US" sz="2800" dirty="0">
                <a:solidFill>
                  <a:srgbClr val="000000"/>
                </a:solidFill>
                <a:latin typeface="Times New Roman" panose="02020603050405020304" pitchFamily="18" charset="0"/>
                <a:ea typeface="Calibri" panose="020F0502020204030204" pitchFamily="34" charset="0"/>
              </a:rPr>
              <a:t> do </a:t>
            </a:r>
            <a:r>
              <a:rPr lang="en-US" sz="2800" dirty="0" err="1">
                <a:solidFill>
                  <a:srgbClr val="000000"/>
                </a:solidFill>
                <a:latin typeface="Times New Roman" panose="02020603050405020304" pitchFamily="18" charset="0"/>
                <a:ea typeface="Calibri" panose="020F0502020204030204" pitchFamily="34" charset="0"/>
              </a:rPr>
              <a:t>các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công</a:t>
            </a:r>
            <a:r>
              <a:rPr lang="en-US" sz="2800" dirty="0">
                <a:solidFill>
                  <a:srgbClr val="000000"/>
                </a:solidFill>
                <a:latin typeface="Times New Roman" panose="02020603050405020304" pitchFamily="18" charset="0"/>
                <a:ea typeface="Calibri" panose="020F0502020204030204" pitchFamily="34" charset="0"/>
              </a:rPr>
              <a:t> ty </a:t>
            </a:r>
            <a:r>
              <a:rPr lang="en-US" sz="2800" dirty="0" err="1">
                <a:solidFill>
                  <a:srgbClr val="000000"/>
                </a:solidFill>
                <a:latin typeface="Times New Roman" panose="02020603050405020304" pitchFamily="18" charset="0"/>
                <a:ea typeface="Calibri" panose="020F0502020204030204" pitchFamily="34" charset="0"/>
              </a:rPr>
              <a:t>có</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uy</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phát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để</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vay</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vốn</a:t>
            </a:r>
            <a:r>
              <a:rPr lang="en-US" sz="2800" dirty="0">
                <a:solidFill>
                  <a:srgbClr val="00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ngắn</a:t>
            </a:r>
            <a:r>
              <a:rPr lang="en-US" sz="2800" b="1" i="1" dirty="0">
                <a:solidFill>
                  <a:srgbClr val="FF0000"/>
                </a:solidFill>
                <a:latin typeface="Times New Roman" panose="02020603050405020304" pitchFamily="18" charset="0"/>
                <a:ea typeface="Calibri" panose="020F0502020204030204" pitchFamily="34" charset="0"/>
              </a:rPr>
              <a:t> </a:t>
            </a:r>
            <a:r>
              <a:rPr lang="en-US" sz="2800" b="1" i="1" dirty="0" err="1">
                <a:solidFill>
                  <a:srgbClr val="FF0000"/>
                </a:solidFill>
                <a:latin typeface="Times New Roman" panose="02020603050405020304" pitchFamily="18" charset="0"/>
                <a:ea typeface="Calibri" panose="020F0502020204030204" pitchFamily="34" charset="0"/>
              </a:rPr>
              <a:t>hạn</a:t>
            </a:r>
            <a:r>
              <a:rPr lang="en-US" sz="2800" b="1" i="1" dirty="0">
                <a:solidFill>
                  <a:srgbClr val="FF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từ</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thị</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trường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tài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smtClean="0">
                <a:solidFill>
                  <a:srgbClr val="000000"/>
                </a:solidFill>
                <a:latin typeface="Times New Roman" panose="02020603050405020304" pitchFamily="18" charset="0"/>
                <a:ea typeface="Calibri" panose="020F0502020204030204" pitchFamily="34" charset="0"/>
              </a:rPr>
              <a:t>chính</a:t>
            </a:r>
            <a:endParaRPr lang="en-US" sz="2800" dirty="0" smtClean="0">
              <a:solidFill>
                <a:srgbClr val="000000"/>
              </a:solidFill>
              <a:latin typeface="Times New Roman" panose="02020603050405020304" pitchFamily="18" charset="0"/>
              <a:ea typeface="Calibri" panose="020F0502020204030204" pitchFamily="34" charset="0"/>
            </a:endParaRPr>
          </a:p>
          <a:p>
            <a:pPr indent="457200" algn="just">
              <a:lnSpc>
                <a:spcPct val="150000"/>
              </a:lnSpc>
            </a:pPr>
            <a:r>
              <a:rPr lang="en-US" sz="2800" b="1" dirty="0" err="1">
                <a:solidFill>
                  <a:srgbClr val="002060"/>
                </a:solidFill>
                <a:latin typeface="Times New Roman" panose="02020603050405020304" pitchFamily="18" charset="0"/>
                <a:ea typeface="Calibri" panose="020F0502020204030204" pitchFamily="34" charset="0"/>
              </a:rPr>
              <a:t>Thương</a:t>
            </a:r>
            <a:r>
              <a:rPr lang="en-US" sz="2800" b="1" dirty="0">
                <a:solidFill>
                  <a:srgbClr val="002060"/>
                </a:solidFill>
                <a:latin typeface="Times New Roman" panose="02020603050405020304" pitchFamily="18" charset="0"/>
                <a:ea typeface="Calibri" panose="020F0502020204030204" pitchFamily="34" charset="0"/>
              </a:rPr>
              <a:t> </a:t>
            </a:r>
            <a:r>
              <a:rPr lang="en-US" sz="2800" b="1" dirty="0" err="1">
                <a:solidFill>
                  <a:srgbClr val="002060"/>
                </a:solidFill>
                <a:latin typeface="Times New Roman" panose="02020603050405020304" pitchFamily="18" charset="0"/>
                <a:ea typeface="Calibri" panose="020F0502020204030204" pitchFamily="34" charset="0"/>
              </a:rPr>
              <a:t>phiếu</a:t>
            </a:r>
            <a:r>
              <a:rPr lang="en-US" sz="2800" b="1" dirty="0">
                <a:solidFill>
                  <a:srgbClr val="00206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được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phát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hành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theo</a:t>
            </a:r>
            <a:r>
              <a:rPr lang="en-US" sz="2800" dirty="0">
                <a:solidFill>
                  <a:srgbClr val="00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hình</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thức</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chiết</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khấu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tức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được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bán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với</a:t>
            </a:r>
            <a:r>
              <a:rPr lang="en-US" sz="2800" dirty="0">
                <a:solidFill>
                  <a:srgbClr val="00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giá</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thấp</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hơn</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mệnh</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smtClean="0">
                <a:solidFill>
                  <a:srgbClr val="FF0000"/>
                </a:solidFill>
                <a:latin typeface="Times New Roman" panose="02020603050405020304" pitchFamily="18" charset="0"/>
                <a:ea typeface="Calibri" panose="020F0502020204030204" pitchFamily="34" charset="0"/>
              </a:rPr>
              <a:t>giá</a:t>
            </a:r>
            <a:endParaRPr lang="en-US" sz="2800" dirty="0">
              <a:solidFill>
                <a:srgbClr val="000000"/>
              </a:solidFill>
              <a:latin typeface="Times New Roman" panose="02020603050405020304" pitchFamily="18" charset="0"/>
              <a:ea typeface="Calibri" panose="020F0502020204030204" pitchFamily="34" charset="0"/>
            </a:endParaRPr>
          </a:p>
          <a:p>
            <a:pPr indent="457200" algn="just">
              <a:lnSpc>
                <a:spcPct val="150000"/>
              </a:lnSpc>
            </a:pPr>
            <a:r>
              <a:rPr lang="en-US" sz="2800" dirty="0" smtClean="0">
                <a:solidFill>
                  <a:srgbClr val="000000"/>
                </a:solidFill>
                <a:latin typeface="Times New Roman" panose="02020603050405020304" pitchFamily="18" charset="0"/>
                <a:ea typeface="Calibri" panose="020F0502020204030204" pitchFamily="34" charset="0"/>
                <a:sym typeface="Wingdings" panose="05000000000000000000" pitchFamily="2" charset="2"/>
              </a:rPr>
              <a:t> </a:t>
            </a:r>
            <a:r>
              <a:rPr lang="en-US" sz="2800" dirty="0" err="1" smtClean="0">
                <a:solidFill>
                  <a:srgbClr val="000000"/>
                </a:solidFill>
                <a:latin typeface="Times New Roman" panose="02020603050405020304" pitchFamily="18" charset="0"/>
                <a:ea typeface="Calibri" panose="020F0502020204030204" pitchFamily="34" charset="0"/>
              </a:rPr>
              <a:t>Chênh</a:t>
            </a:r>
            <a:r>
              <a:rPr lang="en-US" sz="2800" dirty="0" smtClean="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lệch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giữa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giá</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mua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mệnh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giá</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thương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phiếu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chính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nhập</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của</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người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sở</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hữu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thương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phiếu</a:t>
            </a:r>
            <a:r>
              <a:rPr lang="en-US" sz="2800" dirty="0">
                <a:solidFill>
                  <a:srgbClr val="000000"/>
                </a:solidFill>
                <a:latin typeface="Times New Roman" panose="02020603050405020304" pitchFamily="18" charset="0"/>
                <a:ea typeface="Calibri" panose="020F0502020204030204" pitchFamily="34" charset="0"/>
              </a:rPr>
              <a:t>.</a:t>
            </a:r>
          </a:p>
          <a:p>
            <a:pPr indent="457200" algn="just">
              <a:lnSpc>
                <a:spcPct val="150000"/>
              </a:lnSpc>
            </a:pPr>
            <a:r>
              <a:rPr lang="en-US" sz="2800" b="1" dirty="0" err="1">
                <a:solidFill>
                  <a:srgbClr val="FF0000"/>
                </a:solidFill>
                <a:latin typeface="Times New Roman" panose="02020603050405020304" pitchFamily="18" charset="0"/>
                <a:ea typeface="Calibri" panose="020F0502020204030204" pitchFamily="34" charset="0"/>
              </a:rPr>
              <a:t>Thị</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trường</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thương</a:t>
            </a:r>
            <a:r>
              <a:rPr lang="en-US" sz="2800" b="1" dirty="0">
                <a:solidFill>
                  <a:srgbClr val="FF0000"/>
                </a:solidFill>
                <a:latin typeface="Times New Roman" panose="02020603050405020304" pitchFamily="18" charset="0"/>
                <a:ea typeface="Calibri" panose="020F0502020204030204" pitchFamily="34" charset="0"/>
              </a:rPr>
              <a:t> </a:t>
            </a:r>
            <a:r>
              <a:rPr lang="en-US" sz="2800" b="1" dirty="0" err="1">
                <a:solidFill>
                  <a:srgbClr val="FF0000"/>
                </a:solidFill>
                <a:latin typeface="Times New Roman" panose="02020603050405020304" pitchFamily="18" charset="0"/>
                <a:ea typeface="Calibri" panose="020F0502020204030204" pitchFamily="34" charset="0"/>
              </a:rPr>
              <a:t>phiếu</a:t>
            </a:r>
            <a:r>
              <a:rPr lang="en-US" sz="2800" b="1" dirty="0">
                <a:solidFill>
                  <a:srgbClr val="FF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ngày</a:t>
            </a:r>
            <a:r>
              <a:rPr lang="en-US" sz="2800" dirty="0">
                <a:solidFill>
                  <a:srgbClr val="000000"/>
                </a:solidFill>
                <a:latin typeface="Times New Roman" panose="02020603050405020304" pitchFamily="18" charset="0"/>
                <a:ea typeface="Calibri" panose="020F0502020204030204" pitchFamily="34" charset="0"/>
              </a:rPr>
              <a:t> nay </a:t>
            </a:r>
            <a:r>
              <a:rPr lang="en-US" sz="2800" dirty="0" err="1">
                <a:solidFill>
                  <a:srgbClr val="000000"/>
                </a:solidFill>
                <a:latin typeface="Times New Roman" panose="02020603050405020304" pitchFamily="18" charset="0"/>
                <a:ea typeface="Calibri" panose="020F0502020204030204" pitchFamily="34" charset="0"/>
              </a:rPr>
              <a:t>rất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sôi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động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và</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phát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triển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với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tốc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độ</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rất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nhanh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Việc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chuyển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nhượng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thương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phiếu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được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thực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hiện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bằng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hình</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thức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ký</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hậu</a:t>
            </a:r>
            <a:endParaRPr lang="en-US" sz="2800" dirty="0">
              <a:solidFill>
                <a:srgbClr val="000000"/>
              </a:solidFill>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593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additive="base">
                                        <p:cTn id="14"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0"/>
                                        <p:tgtEl>
                                          <p:spTgt spid="4">
                                            <p:txEl>
                                              <p:pRg st="2" end="2"/>
                                            </p:txEl>
                                          </p:spTgt>
                                        </p:tgtEl>
                                      </p:cBhvr>
                                    </p:animEffect>
                                    <p:anim calcmode="lin" valueType="num">
                                      <p:cBhvr>
                                        <p:cTn id="2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1000"/>
                                        <p:tgtEl>
                                          <p:spTgt spid="4">
                                            <p:txEl>
                                              <p:pRg st="3" end="3"/>
                                            </p:txEl>
                                          </p:spTgt>
                                        </p:tgtEl>
                                      </p:cBhvr>
                                    </p:animEffect>
                                    <p:anim calcmode="lin" valueType="num">
                                      <p:cBhvr>
                                        <p:cTn id="2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3.1.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37504" y="1168063"/>
            <a:ext cx="3419526" cy="661207"/>
          </a:xfrm>
          <a:prstGeom prst="rect">
            <a:avLst/>
          </a:prstGeom>
        </p:spPr>
        <p:txBody>
          <a:bodyPr wrap="none">
            <a:spAutoFit/>
          </a:bodyPr>
          <a:lstStyle/>
          <a:p>
            <a:pPr marL="457200" indent="-457200">
              <a:lnSpc>
                <a:spcPct val="150000"/>
              </a:lnSpc>
              <a:buFont typeface="Wingdings" panose="05000000000000000000" pitchFamily="2" charset="2"/>
              <a:buChar char="v"/>
            </a:pPr>
            <a:r>
              <a:rPr lang="en-US" sz="2800" b="1" u="sng" dirty="0" err="1" smtClean="0">
                <a:solidFill>
                  <a:srgbClr val="FF0000"/>
                </a:solidFill>
                <a:latin typeface="Times New Roman" panose="02020603050405020304" pitchFamily="18" charset="0"/>
                <a:cs typeface="Times New Roman" panose="02020603050405020304" pitchFamily="18" charset="0"/>
              </a:rPr>
              <a:t>Hoàn</a:t>
            </a:r>
            <a:r>
              <a:rPr lang="en-US" sz="2800" b="1" u="sng" dirty="0" smtClean="0">
                <a:solidFill>
                  <a:srgbClr val="FF0000"/>
                </a:solidFill>
                <a:latin typeface="Times New Roman" panose="02020603050405020304" pitchFamily="18" charset="0"/>
                <a:cs typeface="Times New Roman" panose="02020603050405020304" pitchFamily="18" charset="0"/>
              </a:rPr>
              <a:t> </a:t>
            </a:r>
            <a:r>
              <a:rPr lang="en-US" sz="2800" b="1" u="sng" dirty="0" err="1" smtClean="0">
                <a:solidFill>
                  <a:srgbClr val="FF0000"/>
                </a:solidFill>
                <a:latin typeface="Times New Roman" panose="02020603050405020304" pitchFamily="18" charset="0"/>
                <a:cs typeface="Times New Roman" panose="02020603050405020304" pitchFamily="18" charset="0"/>
              </a:rPr>
              <a:t>cảnh</a:t>
            </a:r>
            <a:r>
              <a:rPr lang="en-US" sz="2800" b="1" u="sng" dirty="0" smtClean="0">
                <a:solidFill>
                  <a:srgbClr val="FF0000"/>
                </a:solidFill>
                <a:latin typeface="Times New Roman" panose="02020603050405020304" pitchFamily="18" charset="0"/>
                <a:cs typeface="Times New Roman" panose="02020603050405020304" pitchFamily="18" charset="0"/>
              </a:rPr>
              <a:t> </a:t>
            </a:r>
            <a:r>
              <a:rPr lang="en-US" sz="2800" b="1" u="sng" dirty="0" err="1" smtClean="0">
                <a:solidFill>
                  <a:srgbClr val="FF0000"/>
                </a:solidFill>
                <a:latin typeface="Times New Roman" panose="02020603050405020304" pitchFamily="18" charset="0"/>
                <a:cs typeface="Times New Roman" panose="02020603050405020304" pitchFamily="18" charset="0"/>
              </a:rPr>
              <a:t>ra</a:t>
            </a:r>
            <a:r>
              <a:rPr lang="en-US" sz="2800" b="1" u="sng" dirty="0" smtClean="0">
                <a:solidFill>
                  <a:srgbClr val="FF0000"/>
                </a:solidFill>
                <a:latin typeface="Times New Roman" panose="02020603050405020304" pitchFamily="18" charset="0"/>
                <a:cs typeface="Times New Roman" panose="02020603050405020304" pitchFamily="18" charset="0"/>
              </a:rPr>
              <a:t> </a:t>
            </a:r>
            <a:r>
              <a:rPr lang="en-US" sz="2800" b="1" u="sng" dirty="0" err="1" smtClean="0">
                <a:solidFill>
                  <a:srgbClr val="FF0000"/>
                </a:solidFill>
                <a:latin typeface="Times New Roman" panose="02020603050405020304" pitchFamily="18" charset="0"/>
                <a:cs typeface="Times New Roman" panose="02020603050405020304" pitchFamily="18" charset="0"/>
              </a:rPr>
              <a:t>đời</a:t>
            </a:r>
            <a:r>
              <a:rPr lang="en-US" sz="2800" b="1" u="sng" dirty="0" smtClean="0">
                <a:solidFill>
                  <a:srgbClr val="FF0000"/>
                </a:solidFill>
                <a:latin typeface="Times New Roman" panose="02020603050405020304" pitchFamily="18" charset="0"/>
                <a:cs typeface="Times New Roman" panose="02020603050405020304" pitchFamily="18" charset="0"/>
              </a:rPr>
              <a:t> </a:t>
            </a:r>
            <a:endParaRPr lang="en-US" sz="2800" b="1" u="sng"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1779687"/>
            <a:ext cx="8659091" cy="5078313"/>
          </a:xfrm>
          <a:prstGeom prst="rect">
            <a:avLst/>
          </a:prstGeom>
        </p:spPr>
        <p:txBody>
          <a:bodyPr wrap="square">
            <a:spAutoFit/>
          </a:bodyPr>
          <a:lstStyle/>
          <a:p>
            <a:pPr marL="342900" indent="-342900" algn="just">
              <a:lnSpc>
                <a:spcPct val="150000"/>
              </a:lnSpc>
              <a:buFont typeface="Wingdings" panose="05000000000000000000" pitchFamily="2" charset="2"/>
              <a:buChar char="v"/>
            </a:pPr>
            <a:r>
              <a:rPr lang="en-US" sz="3600" dirty="0" err="1" smtClean="0">
                <a:solidFill>
                  <a:srgbClr val="000000"/>
                </a:solidFill>
                <a:latin typeface="Times New Roman" panose="02020603050405020304" pitchFamily="18" charset="0"/>
                <a:ea typeface="Calibri" panose="020F0502020204030204" pitchFamily="34" charset="0"/>
              </a:rPr>
              <a:t>Xuất</a:t>
            </a:r>
            <a:r>
              <a:rPr lang="en-US" sz="3600" dirty="0" smtClean="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hiện</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trong</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các</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hoạt</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động</a:t>
            </a:r>
            <a:r>
              <a:rPr lang="en-US" sz="3600" dirty="0">
                <a:solidFill>
                  <a:srgbClr val="000000"/>
                </a:solidFill>
                <a:latin typeface="Times New Roman" panose="02020603050405020304" pitchFamily="18" charset="0"/>
                <a:ea typeface="Calibri" panose="020F0502020204030204" pitchFamily="34" charset="0"/>
              </a:rPr>
              <a:t> </a:t>
            </a:r>
            <a:r>
              <a:rPr lang="en-US" sz="3600" b="1" dirty="0" err="1">
                <a:solidFill>
                  <a:srgbClr val="000000"/>
                </a:solidFill>
                <a:latin typeface="Times New Roman" panose="02020603050405020304" pitchFamily="18" charset="0"/>
                <a:ea typeface="Calibri" panose="020F0502020204030204" pitchFamily="34" charset="0"/>
              </a:rPr>
              <a:t>mua</a:t>
            </a:r>
            <a:r>
              <a:rPr lang="en-US" sz="3600" b="1" dirty="0">
                <a:solidFill>
                  <a:srgbClr val="000000"/>
                </a:solidFill>
                <a:latin typeface="Times New Roman" panose="02020603050405020304" pitchFamily="18" charset="0"/>
                <a:ea typeface="Calibri" panose="020F0502020204030204" pitchFamily="34" charset="0"/>
              </a:rPr>
              <a:t> </a:t>
            </a:r>
            <a:r>
              <a:rPr lang="en-US" sz="3600" b="1" dirty="0" err="1">
                <a:solidFill>
                  <a:srgbClr val="000000"/>
                </a:solidFill>
                <a:latin typeface="Times New Roman" panose="02020603050405020304" pitchFamily="18" charset="0"/>
                <a:ea typeface="Calibri" panose="020F0502020204030204" pitchFamily="34" charset="0"/>
              </a:rPr>
              <a:t>bán</a:t>
            </a:r>
            <a:r>
              <a:rPr lang="en-US" sz="3600" b="1" dirty="0">
                <a:solidFill>
                  <a:srgbClr val="000000"/>
                </a:solidFill>
                <a:latin typeface="Times New Roman" panose="02020603050405020304" pitchFamily="18" charset="0"/>
                <a:ea typeface="Calibri" panose="020F0502020204030204" pitchFamily="34" charset="0"/>
              </a:rPr>
              <a:t> </a:t>
            </a:r>
            <a:r>
              <a:rPr lang="en-US" sz="3600" b="1" dirty="0" err="1">
                <a:solidFill>
                  <a:srgbClr val="000000"/>
                </a:solidFill>
                <a:latin typeface="Times New Roman" panose="02020603050405020304" pitchFamily="18" charset="0"/>
                <a:ea typeface="Calibri" panose="020F0502020204030204" pitchFamily="34" charset="0"/>
              </a:rPr>
              <a:t>chịu</a:t>
            </a:r>
            <a:r>
              <a:rPr lang="en-US" sz="3600" b="1" dirty="0">
                <a:solidFill>
                  <a:srgbClr val="000000"/>
                </a:solidFill>
                <a:latin typeface="Times New Roman" panose="02020603050405020304" pitchFamily="18" charset="0"/>
                <a:ea typeface="Calibri" panose="020F0502020204030204" pitchFamily="34" charset="0"/>
              </a:rPr>
              <a:t> </a:t>
            </a:r>
            <a:r>
              <a:rPr lang="en-US" sz="3600" b="1" dirty="0" err="1">
                <a:solidFill>
                  <a:srgbClr val="000000"/>
                </a:solidFill>
                <a:latin typeface="Times New Roman" panose="02020603050405020304" pitchFamily="18" charset="0"/>
                <a:ea typeface="Calibri" panose="020F0502020204030204" pitchFamily="34" charset="0"/>
              </a:rPr>
              <a:t>hàng</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giữa</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các</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công</a:t>
            </a:r>
            <a:r>
              <a:rPr lang="en-US" sz="3600" dirty="0">
                <a:solidFill>
                  <a:srgbClr val="000000"/>
                </a:solidFill>
                <a:latin typeface="Times New Roman" panose="02020603050405020304" pitchFamily="18" charset="0"/>
                <a:ea typeface="Calibri" panose="020F0502020204030204" pitchFamily="34" charset="0"/>
              </a:rPr>
              <a:t> ty </a:t>
            </a:r>
            <a:r>
              <a:rPr lang="en-US" sz="3600" dirty="0" err="1">
                <a:solidFill>
                  <a:srgbClr val="000000"/>
                </a:solidFill>
                <a:latin typeface="Times New Roman" panose="02020603050405020304" pitchFamily="18" charset="0"/>
                <a:ea typeface="Calibri" panose="020F0502020204030204" pitchFamily="34" charset="0"/>
              </a:rPr>
              <a:t>kinh</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doanh</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với</a:t>
            </a:r>
            <a:r>
              <a:rPr lang="en-US" sz="3600" dirty="0">
                <a:solidFill>
                  <a:srgbClr val="000000"/>
                </a:solidFill>
                <a:latin typeface="Times New Roman" panose="02020603050405020304" pitchFamily="18" charset="0"/>
                <a:ea typeface="Calibri" panose="020F0502020204030204" pitchFamily="34" charset="0"/>
              </a:rPr>
              <a:t> </a:t>
            </a:r>
            <a:r>
              <a:rPr lang="en-US" sz="3600" dirty="0" err="1" smtClean="0">
                <a:solidFill>
                  <a:srgbClr val="000000"/>
                </a:solidFill>
                <a:latin typeface="Times New Roman" panose="02020603050405020304" pitchFamily="18" charset="0"/>
                <a:ea typeface="Calibri" panose="020F0502020204030204" pitchFamily="34" charset="0"/>
              </a:rPr>
              <a:t>nhau</a:t>
            </a:r>
            <a:r>
              <a:rPr lang="en-US" sz="3600" dirty="0" smtClean="0">
                <a:solidFill>
                  <a:srgbClr val="000000"/>
                </a:solidFill>
                <a:latin typeface="Times New Roman" panose="02020603050405020304" pitchFamily="18" charset="0"/>
                <a:ea typeface="Calibri" panose="020F0502020204030204" pitchFamily="34" charset="0"/>
              </a:rPr>
              <a:t> (</a:t>
            </a:r>
            <a:r>
              <a:rPr lang="en-US" sz="3600" b="1" dirty="0" err="1" smtClean="0">
                <a:solidFill>
                  <a:srgbClr val="FF0000"/>
                </a:solidFill>
                <a:latin typeface="Times New Roman" panose="02020603050405020304" pitchFamily="18" charset="0"/>
                <a:ea typeface="Calibri" panose="020F0502020204030204" pitchFamily="34" charset="0"/>
              </a:rPr>
              <a:t>người</a:t>
            </a:r>
            <a:r>
              <a:rPr lang="en-US" sz="3600" b="1" dirty="0" smtClean="0">
                <a:solidFill>
                  <a:srgbClr val="FF0000"/>
                </a:solidFill>
                <a:latin typeface="Times New Roman" panose="02020603050405020304" pitchFamily="18" charset="0"/>
                <a:ea typeface="Calibri" panose="020F0502020204030204" pitchFamily="34" charset="0"/>
              </a:rPr>
              <a:t> </a:t>
            </a:r>
            <a:r>
              <a:rPr lang="en-US" sz="3600" b="1" dirty="0" err="1" smtClean="0">
                <a:solidFill>
                  <a:srgbClr val="FF0000"/>
                </a:solidFill>
                <a:latin typeface="Times New Roman" panose="02020603050405020304" pitchFamily="18" charset="0"/>
                <a:ea typeface="Calibri" panose="020F0502020204030204" pitchFamily="34" charset="0"/>
              </a:rPr>
              <a:t>bán</a:t>
            </a:r>
            <a:r>
              <a:rPr lang="en-US" sz="3600" b="1" dirty="0" smtClean="0">
                <a:solidFill>
                  <a:srgbClr val="FF0000"/>
                </a:solidFill>
                <a:latin typeface="Times New Roman" panose="02020603050405020304" pitchFamily="18" charset="0"/>
                <a:ea typeface="Calibri" panose="020F0502020204030204" pitchFamily="34" charset="0"/>
              </a:rPr>
              <a:t> </a:t>
            </a:r>
            <a:r>
              <a:rPr lang="en-US" sz="3600" b="1" dirty="0" err="1" smtClean="0">
                <a:solidFill>
                  <a:srgbClr val="FF0000"/>
                </a:solidFill>
                <a:latin typeface="Times New Roman" panose="02020603050405020304" pitchFamily="18" charset="0"/>
                <a:ea typeface="Calibri" panose="020F0502020204030204" pitchFamily="34" charset="0"/>
              </a:rPr>
              <a:t>chịu</a:t>
            </a:r>
            <a:r>
              <a:rPr lang="en-US" sz="3600" b="1" dirty="0" smtClean="0">
                <a:solidFill>
                  <a:srgbClr val="FF0000"/>
                </a:solidFill>
                <a:latin typeface="Times New Roman" panose="02020603050405020304" pitchFamily="18" charset="0"/>
                <a:ea typeface="Calibri" panose="020F0502020204030204" pitchFamily="34" charset="0"/>
              </a:rPr>
              <a:t> </a:t>
            </a:r>
            <a:r>
              <a:rPr lang="en-US" sz="3600" dirty="0" smtClean="0">
                <a:solidFill>
                  <a:srgbClr val="000000"/>
                </a:solidFill>
                <a:latin typeface="Times New Roman" panose="02020603050405020304" pitchFamily="18" charset="0"/>
                <a:ea typeface="Calibri" panose="020F0502020204030204" pitchFamily="34" charset="0"/>
              </a:rPr>
              <a:t>hay </a:t>
            </a:r>
            <a:r>
              <a:rPr lang="en-US" sz="3600" b="1" dirty="0" err="1" smtClean="0">
                <a:solidFill>
                  <a:srgbClr val="FF0000"/>
                </a:solidFill>
                <a:latin typeface="Times New Roman" panose="02020603050405020304" pitchFamily="18" charset="0"/>
                <a:ea typeface="Calibri" panose="020F0502020204030204" pitchFamily="34" charset="0"/>
              </a:rPr>
              <a:t>người</a:t>
            </a:r>
            <a:r>
              <a:rPr lang="en-US" sz="3600" b="1" dirty="0" smtClean="0">
                <a:solidFill>
                  <a:srgbClr val="FF0000"/>
                </a:solidFill>
                <a:latin typeface="Times New Roman" panose="02020603050405020304" pitchFamily="18" charset="0"/>
                <a:ea typeface="Calibri" panose="020F0502020204030204" pitchFamily="34" charset="0"/>
              </a:rPr>
              <a:t> </a:t>
            </a:r>
            <a:r>
              <a:rPr lang="en-US" sz="3600" b="1" dirty="0" err="1" smtClean="0">
                <a:solidFill>
                  <a:srgbClr val="FF0000"/>
                </a:solidFill>
                <a:latin typeface="Times New Roman" panose="02020603050405020304" pitchFamily="18" charset="0"/>
                <a:ea typeface="Calibri" panose="020F0502020204030204" pitchFamily="34" charset="0"/>
              </a:rPr>
              <a:t>mua</a:t>
            </a:r>
            <a:r>
              <a:rPr lang="en-US" sz="3600" b="1" dirty="0" smtClean="0">
                <a:solidFill>
                  <a:srgbClr val="FF0000"/>
                </a:solidFill>
                <a:latin typeface="Times New Roman" panose="02020603050405020304" pitchFamily="18" charset="0"/>
                <a:ea typeface="Calibri" panose="020F0502020204030204" pitchFamily="34" charset="0"/>
              </a:rPr>
              <a:t> </a:t>
            </a:r>
            <a:r>
              <a:rPr lang="en-US" sz="3600" b="1" dirty="0" err="1" smtClean="0">
                <a:solidFill>
                  <a:srgbClr val="FF0000"/>
                </a:solidFill>
                <a:latin typeface="Times New Roman" panose="02020603050405020304" pitchFamily="18" charset="0"/>
                <a:ea typeface="Calibri" panose="020F0502020204030204" pitchFamily="34" charset="0"/>
              </a:rPr>
              <a:t>chịu</a:t>
            </a:r>
            <a:r>
              <a:rPr lang="en-US" sz="3600" dirty="0" smtClean="0">
                <a:solidFill>
                  <a:srgbClr val="000000"/>
                </a:solidFill>
                <a:latin typeface="Times New Roman" panose="02020603050405020304" pitchFamily="18" charset="0"/>
                <a:ea typeface="Calibri" panose="020F0502020204030204" pitchFamily="34" charset="0"/>
              </a:rPr>
              <a:t>). </a:t>
            </a:r>
          </a:p>
          <a:p>
            <a:pPr marL="342900" indent="-342900" algn="just">
              <a:lnSpc>
                <a:spcPct val="150000"/>
              </a:lnSpc>
              <a:buFont typeface="Wingdings" panose="05000000000000000000" pitchFamily="2" charset="2"/>
              <a:buChar char="v"/>
            </a:pPr>
            <a:r>
              <a:rPr lang="en-US" sz="3600" dirty="0" err="1" smtClean="0">
                <a:solidFill>
                  <a:srgbClr val="000000"/>
                </a:solidFill>
                <a:latin typeface="Times New Roman" panose="02020603050405020304" pitchFamily="18" charset="0"/>
                <a:ea typeface="Calibri" panose="020F0502020204030204" pitchFamily="34" charset="0"/>
              </a:rPr>
              <a:t>Ngày</a:t>
            </a:r>
            <a:r>
              <a:rPr lang="en-US" sz="3600" dirty="0" smtClean="0">
                <a:solidFill>
                  <a:srgbClr val="000000"/>
                </a:solidFill>
                <a:latin typeface="Times New Roman" panose="02020603050405020304" pitchFamily="18" charset="0"/>
                <a:ea typeface="Calibri" panose="020F0502020204030204" pitchFamily="34" charset="0"/>
              </a:rPr>
              <a:t> </a:t>
            </a:r>
            <a:r>
              <a:rPr lang="en-US" sz="3600" dirty="0">
                <a:solidFill>
                  <a:srgbClr val="000000"/>
                </a:solidFill>
                <a:latin typeface="Times New Roman" panose="02020603050405020304" pitchFamily="18" charset="0"/>
                <a:ea typeface="Calibri" panose="020F0502020204030204" pitchFamily="34" charset="0"/>
              </a:rPr>
              <a:t>nay, </a:t>
            </a:r>
            <a:r>
              <a:rPr lang="en-US" sz="3600" dirty="0" err="1">
                <a:solidFill>
                  <a:srgbClr val="000000"/>
                </a:solidFill>
                <a:latin typeface="Times New Roman" panose="02020603050405020304" pitchFamily="18" charset="0"/>
                <a:ea typeface="Calibri" panose="020F0502020204030204" pitchFamily="34" charset="0"/>
              </a:rPr>
              <a:t>thương</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phiếu</a:t>
            </a:r>
            <a:r>
              <a:rPr lang="en-US" sz="3600" dirty="0">
                <a:solidFill>
                  <a:srgbClr val="000000"/>
                </a:solidFill>
                <a:latin typeface="Times New Roman" panose="02020603050405020304" pitchFamily="18" charset="0"/>
                <a:ea typeface="Calibri" panose="020F0502020204030204" pitchFamily="34" charset="0"/>
              </a:rPr>
              <a:t> </a:t>
            </a:r>
            <a:r>
              <a:rPr lang="en-US" sz="3600" dirty="0" err="1" smtClean="0">
                <a:solidFill>
                  <a:srgbClr val="000000"/>
                </a:solidFill>
                <a:latin typeface="Times New Roman" panose="02020603050405020304" pitchFamily="18" charset="0"/>
                <a:ea typeface="Calibri" panose="020F0502020204030204" pitchFamily="34" charset="0"/>
              </a:rPr>
              <a:t>được</a:t>
            </a:r>
            <a:r>
              <a:rPr lang="en-US" sz="3600" dirty="0" smtClean="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phát</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hành</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để</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vay</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vốn</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trên</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thị</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trường</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tiền</a:t>
            </a:r>
            <a:r>
              <a:rPr lang="en-US" sz="3600" dirty="0">
                <a:solidFill>
                  <a:srgbClr val="000000"/>
                </a:solidFill>
                <a:latin typeface="Times New Roman" panose="02020603050405020304" pitchFamily="18" charset="0"/>
                <a:ea typeface="Calibri" panose="020F0502020204030204" pitchFamily="34" charset="0"/>
              </a:rPr>
              <a:t> </a:t>
            </a:r>
            <a:r>
              <a:rPr lang="en-US" sz="3600" dirty="0" err="1">
                <a:solidFill>
                  <a:srgbClr val="000000"/>
                </a:solidFill>
                <a:latin typeface="Times New Roman" panose="02020603050405020304" pitchFamily="18" charset="0"/>
                <a:ea typeface="Calibri" panose="020F0502020204030204" pitchFamily="34" charset="0"/>
              </a:rPr>
              <a:t>tệ</a:t>
            </a:r>
            <a:r>
              <a:rPr lang="en-US" sz="3600" dirty="0">
                <a:solidFill>
                  <a:srgbClr val="000000"/>
                </a:solidFill>
                <a:latin typeface="Times New Roman" panose="02020603050405020304" pitchFamily="18" charset="0"/>
                <a:ea typeface="Calibri" panose="020F0502020204030204" pitchFamily="34" charset="0"/>
              </a:rPr>
              <a:t>. </a:t>
            </a:r>
            <a:endParaRPr lang="en-US" sz="3600" dirty="0" smtClean="0">
              <a:solidFill>
                <a:srgbClr val="000000"/>
              </a:solidFill>
              <a:latin typeface="Times New Roman" panose="02020603050405020304" pitchFamily="18" charset="0"/>
              <a:ea typeface="Calibri" panose="020F0502020204030204" pitchFamily="34" charset="0"/>
            </a:endParaRPr>
          </a:p>
        </p:txBody>
      </p:sp>
      <p:pic>
        <p:nvPicPr>
          <p:cNvPr id="5" name="Picture 4"/>
          <p:cNvPicPr>
            <a:picLocks noChangeAspect="1"/>
          </p:cNvPicPr>
          <p:nvPr/>
        </p:nvPicPr>
        <p:blipFill rotWithShape="1">
          <a:blip r:embed="rId3"/>
          <a:srcRect l="29440"/>
          <a:stretch/>
        </p:blipFill>
        <p:spPr>
          <a:xfrm>
            <a:off x="8917039" y="1352729"/>
            <a:ext cx="3106975" cy="2752079"/>
          </a:xfrm>
          <a:prstGeom prst="rect">
            <a:avLst/>
          </a:prstGeom>
        </p:spPr>
      </p:pic>
      <p:pic>
        <p:nvPicPr>
          <p:cNvPr id="6" name="Picture 5"/>
          <p:cNvPicPr>
            <a:picLocks noChangeAspect="1"/>
          </p:cNvPicPr>
          <p:nvPr/>
        </p:nvPicPr>
        <p:blipFill>
          <a:blip r:embed="rId4"/>
          <a:stretch>
            <a:fillRect/>
          </a:stretch>
        </p:blipFill>
        <p:spPr>
          <a:xfrm>
            <a:off x="8866909" y="4192575"/>
            <a:ext cx="3157105" cy="2665425"/>
          </a:xfrm>
          <a:prstGeom prst="rect">
            <a:avLst/>
          </a:prstGeom>
        </p:spPr>
      </p:pic>
    </p:spTree>
    <p:extLst>
      <p:ext uri="{BB962C8B-B14F-4D97-AF65-F5344CB8AC3E}">
        <p14:creationId xmlns:p14="http://schemas.microsoft.com/office/powerpoint/2010/main" val="10282631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109" y="2301627"/>
            <a:ext cx="11817927" cy="4585871"/>
          </a:xfrm>
          <a:prstGeom prst="rect">
            <a:avLst/>
          </a:prstGeom>
        </p:spPr>
        <p:txBody>
          <a:bodyPr wrap="square">
            <a:spAutoFit/>
          </a:bodyPr>
          <a:lstStyle/>
          <a:p>
            <a:pPr marL="457200" indent="-457200" algn="just">
              <a:spcBef>
                <a:spcPts val="600"/>
              </a:spcBef>
              <a:spcAft>
                <a:spcPts val="600"/>
              </a:spcAft>
              <a:buFont typeface="Wingdings" panose="05000000000000000000" pitchFamily="2" charset="2"/>
              <a:buChar char="q"/>
            </a:pPr>
            <a:r>
              <a:rPr lang="en-US" sz="2800" dirty="0" err="1">
                <a:solidFill>
                  <a:srgbClr val="000000"/>
                </a:solidFill>
                <a:latin typeface="Times New Roman" panose="02020603050405020304" pitchFamily="18" charset="0"/>
                <a:ea typeface="Calibri" panose="020F0502020204030204" pitchFamily="34" charset="0"/>
              </a:rPr>
              <a:t>Các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thương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phiếu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có</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mức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độ</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rủi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ro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cao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hơn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tín</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phiếu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bạc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nhưng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mức</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lãi</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suất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chiết</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khấu</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cũng</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cao</a:t>
            </a:r>
            <a:r>
              <a:rPr lang="en-US" sz="2800" dirty="0">
                <a:solidFill>
                  <a:srgbClr val="000000"/>
                </a:solidFill>
                <a:latin typeface="Times New Roman" panose="02020603050405020304" pitchFamily="18" charset="0"/>
                <a:ea typeface="Calibri" panose="020F0502020204030204" pitchFamily="34" charset="0"/>
              </a:rPr>
              <a:t> </a:t>
            </a:r>
            <a:r>
              <a:rPr lang="en-US" sz="2800" dirty="0" err="1">
                <a:solidFill>
                  <a:srgbClr val="000000"/>
                </a:solidFill>
                <a:latin typeface="Times New Roman" panose="02020603050405020304" pitchFamily="18" charset="0"/>
                <a:ea typeface="Calibri" panose="020F0502020204030204" pitchFamily="34" charset="0"/>
              </a:rPr>
              <a:t>hơn</a:t>
            </a:r>
            <a:r>
              <a:rPr lang="en-US" sz="2800" dirty="0" smtClean="0">
                <a:solidFill>
                  <a:srgbClr val="000000"/>
                </a:solidFill>
                <a:latin typeface="Times New Roman" panose="02020603050405020304" pitchFamily="18" charset="0"/>
                <a:ea typeface="Calibri" panose="020F0502020204030204" pitchFamily="34" charset="0"/>
              </a:rPr>
              <a:t>.</a:t>
            </a:r>
          </a:p>
          <a:p>
            <a:pPr marL="457200" indent="-457200" algn="just">
              <a:spcBef>
                <a:spcPts val="600"/>
              </a:spcBef>
              <a:spcAft>
                <a:spcPts val="600"/>
              </a:spcAft>
              <a:buFont typeface="Wingdings" panose="05000000000000000000" pitchFamily="2" charset="2"/>
              <a:buChar char="q"/>
            </a:pPr>
            <a:r>
              <a:rPr lang="en-US" sz="2800" dirty="0" smtClean="0">
                <a:latin typeface="Times New Roman" panose="02020603050405020304" pitchFamily="18" charset="0"/>
                <a:ea typeface="Calibri" panose="020F0502020204030204" pitchFamily="34" charset="0"/>
              </a:rPr>
              <a:t>N</a:t>
            </a:r>
            <a:r>
              <a:rPr lang="vi-VN" sz="2800" dirty="0" smtClean="0">
                <a:latin typeface="Times New Roman" panose="02020603050405020304" pitchFamily="18" charset="0"/>
                <a:ea typeface="Calibri" panose="020F0502020204030204" pitchFamily="34" charset="0"/>
              </a:rPr>
              <a:t>hờ </a:t>
            </a:r>
            <a:r>
              <a:rPr lang="vi-VN" sz="2800" dirty="0">
                <a:latin typeface="Times New Roman" panose="02020603050405020304" pitchFamily="18" charset="0"/>
                <a:ea typeface="Calibri" panose="020F0502020204030204" pitchFamily="34" charset="0"/>
              </a:rPr>
              <a:t>vào tính chất lưu thông, thương phiếu đã trở thành một công cụ lưu thông tín dụng thay thế tiền mặt, tiết kiệm tiền mặt và góp phần ổn định tiền </a:t>
            </a:r>
            <a:r>
              <a:rPr lang="vi-VN" sz="2800" dirty="0" smtClean="0">
                <a:latin typeface="Times New Roman" panose="02020603050405020304" pitchFamily="18" charset="0"/>
                <a:ea typeface="Calibri" panose="020F0502020204030204" pitchFamily="34" charset="0"/>
              </a:rPr>
              <a:t>tệ</a:t>
            </a:r>
            <a:endParaRPr lang="en-US" sz="2800" dirty="0" smtClean="0">
              <a:latin typeface="Times New Roman" panose="02020603050405020304" pitchFamily="18" charset="0"/>
              <a:ea typeface="Calibri" panose="020F0502020204030204" pitchFamily="34" charset="0"/>
            </a:endParaRPr>
          </a:p>
          <a:p>
            <a:pPr marL="457200" indent="-457200" algn="just">
              <a:spcBef>
                <a:spcPts val="600"/>
              </a:spcBef>
              <a:spcAft>
                <a:spcPts val="600"/>
              </a:spcAft>
              <a:buFont typeface="Wingdings" panose="05000000000000000000" pitchFamily="2" charset="2"/>
              <a:buChar char="q"/>
            </a:pPr>
            <a:r>
              <a:rPr lang="en-US" sz="2800" dirty="0" smtClean="0">
                <a:latin typeface="Times New Roman" panose="02020603050405020304" pitchFamily="18" charset="0"/>
                <a:ea typeface="Calibri" panose="020F0502020204030204" pitchFamily="34" charset="0"/>
              </a:rPr>
              <a:t>L</a:t>
            </a:r>
            <a:r>
              <a:rPr lang="vi-VN" sz="2800" dirty="0" smtClean="0">
                <a:latin typeface="Times New Roman" panose="02020603050405020304" pitchFamily="18" charset="0"/>
                <a:ea typeface="Calibri" panose="020F0502020204030204" pitchFamily="34" charset="0"/>
              </a:rPr>
              <a:t>à </a:t>
            </a:r>
            <a:r>
              <a:rPr lang="vi-VN" sz="2800" dirty="0">
                <a:latin typeface="Times New Roman" panose="02020603050405020304" pitchFamily="18" charset="0"/>
                <a:ea typeface="Calibri" panose="020F0502020204030204" pitchFamily="34" charset="0"/>
              </a:rPr>
              <a:t>một cơ sở pháp lý trong quan hệ mua bán </a:t>
            </a:r>
            <a:r>
              <a:rPr lang="vi-VN" sz="2800" dirty="0" smtClean="0">
                <a:latin typeface="Times New Roman" panose="02020603050405020304" pitchFamily="18" charset="0"/>
                <a:ea typeface="Calibri" panose="020F0502020204030204" pitchFamily="34" charset="0"/>
              </a:rPr>
              <a:t>chịu</a:t>
            </a:r>
            <a:endParaRPr lang="en-US" sz="2800" dirty="0">
              <a:latin typeface="Times New Roman" panose="02020603050405020304" pitchFamily="18" charset="0"/>
              <a:ea typeface="Calibri" panose="020F0502020204030204" pitchFamily="34" charset="0"/>
            </a:endParaRPr>
          </a:p>
          <a:p>
            <a:pPr marL="457200" indent="-457200" algn="just">
              <a:spcBef>
                <a:spcPts val="600"/>
              </a:spcBef>
              <a:spcAft>
                <a:spcPts val="600"/>
              </a:spcAft>
              <a:buFont typeface="Wingdings" panose="05000000000000000000" pitchFamily="2" charset="2"/>
              <a:buChar char="q"/>
            </a:pPr>
            <a:r>
              <a:rPr lang="en-US" sz="2800" dirty="0" err="1">
                <a:latin typeface="Times New Roman" panose="02020603050405020304" pitchFamily="18" charset="0"/>
                <a:ea typeface="Calibri" panose="020F0502020204030204" pitchFamily="34" charset="0"/>
              </a:rPr>
              <a:t>L</a:t>
            </a:r>
            <a:r>
              <a:rPr lang="en-US" sz="2800" dirty="0" err="1" smtClean="0">
                <a:latin typeface="Times New Roman" panose="02020603050405020304" pitchFamily="18" charset="0"/>
                <a:ea typeface="Calibri" panose="020F0502020204030204" pitchFamily="34" charset="0"/>
              </a:rPr>
              <a:t>oại</a:t>
            </a:r>
            <a:r>
              <a:rPr lang="en-US" sz="2800" dirty="0" smtClean="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tài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sản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đảm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bảo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chắc</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chắn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khi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ngân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hàng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nhận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chiết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khấu</a:t>
            </a:r>
            <a:r>
              <a:rPr lang="en-US" sz="2800" dirty="0">
                <a:latin typeface="Times New Roman" panose="02020603050405020304" pitchFamily="18" charset="0"/>
                <a:ea typeface="Calibri" panose="020F0502020204030204" pitchFamily="34" charset="0"/>
              </a:rPr>
              <a:t> hay </a:t>
            </a:r>
            <a:r>
              <a:rPr lang="en-US" sz="2800" dirty="0" err="1">
                <a:latin typeface="Times New Roman" panose="02020603050405020304" pitchFamily="18" charset="0"/>
                <a:ea typeface="Calibri" panose="020F0502020204030204" pitchFamily="34" charset="0"/>
              </a:rPr>
              <a:t>nhận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cho</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vay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cầm</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cố</a:t>
            </a:r>
            <a:r>
              <a:rPr lang="en-US" sz="2800" dirty="0" smtClean="0">
                <a:latin typeface="Times New Roman" panose="02020603050405020304" pitchFamily="18" charset="0"/>
                <a:ea typeface="Calibri" panose="020F0502020204030204" pitchFamily="34" charset="0"/>
              </a:rPr>
              <a:t>.</a:t>
            </a:r>
          </a:p>
          <a:p>
            <a:pPr marL="457200" indent="-457200" algn="just">
              <a:spcBef>
                <a:spcPts val="600"/>
              </a:spcBef>
              <a:spcAft>
                <a:spcPts val="600"/>
              </a:spcAft>
              <a:buFont typeface="Wingdings" panose="05000000000000000000" pitchFamily="2" charset="2"/>
              <a:buChar char="q"/>
            </a:pPr>
            <a:r>
              <a:rPr lang="en-US" sz="2800" dirty="0">
                <a:latin typeface="Times New Roman" panose="02020603050405020304" pitchFamily="18" charset="0"/>
                <a:ea typeface="Calibri" panose="020F0502020204030204" pitchFamily="34" charset="0"/>
              </a:rPr>
              <a:t>D</a:t>
            </a:r>
            <a:r>
              <a:rPr lang="vi-VN" sz="2800" dirty="0" smtClean="0">
                <a:latin typeface="Times New Roman" panose="02020603050405020304" pitchFamily="18" charset="0"/>
                <a:ea typeface="Calibri" panose="020F0502020204030204" pitchFamily="34" charset="0"/>
              </a:rPr>
              <a:t>o </a:t>
            </a:r>
            <a:r>
              <a:rPr lang="vi-VN" sz="2800" dirty="0">
                <a:latin typeface="Times New Roman" panose="02020603050405020304" pitchFamily="18" charset="0"/>
                <a:ea typeface="Calibri" panose="020F0502020204030204" pitchFamily="34" charset="0"/>
              </a:rPr>
              <a:t>tính trừu tượng của thương phiếu, sẽ dẫn đến tình trạng hai doanh nghiệp thông đồng nhau lập ra thương phiếu khống </a:t>
            </a:r>
            <a:endParaRPr lang="en-US" sz="2800" dirty="0">
              <a:latin typeface="Times New Roman" panose="02020603050405020304" pitchFamily="18" charset="0"/>
              <a:ea typeface="Calibri" panose="020F0502020204030204" pitchFamily="34" charset="0"/>
            </a:endParaRPr>
          </a:p>
        </p:txBody>
      </p:sp>
      <p:sp>
        <p:nvSpPr>
          <p:cNvPr id="3" name="Rectangle 2"/>
          <p:cNvSpPr/>
          <p:nvPr/>
        </p:nvSpPr>
        <p:spPr>
          <a:xfrm>
            <a:off x="337504" y="1088241"/>
            <a:ext cx="6808274" cy="661207"/>
          </a:xfrm>
          <a:prstGeom prst="rect">
            <a:avLst/>
          </a:prstGeom>
        </p:spPr>
        <p:txBody>
          <a:bodyPr wrap="none">
            <a:spAutoFit/>
          </a:bodyPr>
          <a:lstStyle/>
          <a:p>
            <a:pPr>
              <a:lnSpc>
                <a:spcPct val="150000"/>
              </a:lnSpc>
            </a:pPr>
            <a:r>
              <a:rPr lang="vi-VN" sz="2800" b="1" dirty="0">
                <a:solidFill>
                  <a:srgbClr val="FF0000"/>
                </a:solidFill>
                <a:latin typeface="Times New Roman" panose="02020603050405020304" pitchFamily="18" charset="0"/>
                <a:cs typeface="Times New Roman" panose="02020603050405020304" pitchFamily="18" charset="0"/>
              </a:rPr>
              <a:t>3.1.1. Khái niệm và phân loại thương 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1612900" y="152400"/>
            <a:ext cx="9784305"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3.1.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5214305" y="1581713"/>
            <a:ext cx="2034531" cy="661207"/>
          </a:xfrm>
          <a:prstGeom prst="rect">
            <a:avLst/>
          </a:prstGeom>
        </p:spPr>
        <p:txBody>
          <a:bodyPr wrap="none">
            <a:spAutoFit/>
          </a:bodyPr>
          <a:lstStyle/>
          <a:p>
            <a:pPr marL="457200" indent="-457200">
              <a:lnSpc>
                <a:spcPct val="150000"/>
              </a:lnSpc>
              <a:buFont typeface="Wingdings" panose="05000000000000000000" pitchFamily="2" charset="2"/>
              <a:buChar char="v"/>
            </a:pPr>
            <a:r>
              <a:rPr lang="en-US" sz="2800" b="1" u="sng" dirty="0" err="1" smtClean="0">
                <a:solidFill>
                  <a:srgbClr val="002060"/>
                </a:solidFill>
                <a:latin typeface="Times New Roman" panose="02020603050405020304" pitchFamily="18" charset="0"/>
                <a:cs typeface="Times New Roman" panose="02020603050405020304" pitchFamily="18" charset="0"/>
              </a:rPr>
              <a:t>Nhận</a:t>
            </a:r>
            <a:r>
              <a:rPr lang="en-US" sz="2800" b="1" u="sng" dirty="0" smtClean="0">
                <a:solidFill>
                  <a:srgbClr val="002060"/>
                </a:solidFill>
                <a:latin typeface="Times New Roman" panose="02020603050405020304" pitchFamily="18" charset="0"/>
                <a:cs typeface="Times New Roman" panose="02020603050405020304" pitchFamily="18" charset="0"/>
              </a:rPr>
              <a:t> </a:t>
            </a:r>
            <a:r>
              <a:rPr lang="en-US" sz="2800" b="1" u="sng" dirty="0" err="1" smtClean="0">
                <a:solidFill>
                  <a:srgbClr val="002060"/>
                </a:solidFill>
                <a:latin typeface="Times New Roman" panose="02020603050405020304" pitchFamily="18" charset="0"/>
                <a:cs typeface="Times New Roman" panose="02020603050405020304" pitchFamily="18" charset="0"/>
              </a:rPr>
              <a:t>xét</a:t>
            </a:r>
            <a:endParaRPr lang="en-US" sz="2800" b="1" u="sng"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93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additive="base">
                                        <p:cTn id="3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3.1.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5394" y="1168063"/>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009139004"/>
              </p:ext>
            </p:extLst>
          </p:nvPr>
        </p:nvGraphicFramePr>
        <p:xfrm>
          <a:off x="3204564" y="1771913"/>
          <a:ext cx="9156989" cy="1920240"/>
        </p:xfrm>
        <a:graphic>
          <a:graphicData uri="http://schemas.openxmlformats.org/drawingml/2006/table">
            <a:tbl>
              <a:tblPr firstRow="1" firstCol="1" lastRow="1" lastCol="1" bandRow="1" bandCol="1"/>
              <a:tblGrid>
                <a:gridCol w="9156989">
                  <a:extLst>
                    <a:ext uri="{9D8B030D-6E8A-4147-A177-3AD203B41FA5}">
                      <a16:colId xmlns:a16="http://schemas.microsoft.com/office/drawing/2014/main" val="3497349643"/>
                    </a:ext>
                  </a:extLst>
                </a:gridCol>
              </a:tblGrid>
              <a:tr h="222250">
                <a:tc>
                  <a:txBody>
                    <a:bodyPr/>
                    <a:lstStyle/>
                    <a:p>
                      <a:pPr marL="0" marR="0" indent="158750" algn="just">
                        <a:lnSpc>
                          <a:spcPct val="150000"/>
                        </a:lnSpc>
                        <a:spcBef>
                          <a:spcPts val="200"/>
                        </a:spcBef>
                        <a:spcAft>
                          <a:spcPts val="200"/>
                        </a:spcAft>
                      </a:pP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Khái</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niệm</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và</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đặc</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điểm</a:t>
                      </a:r>
                      <a:r>
                        <a:rPr lang="en-US" sz="2800" b="1" dirty="0">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669113631"/>
                  </a:ext>
                </a:extLst>
              </a:tr>
              <a:tr h="222250">
                <a:tc>
                  <a:txBody>
                    <a:bodyPr/>
                    <a:lstStyle/>
                    <a:p>
                      <a:pPr marL="0" marR="0" indent="158750" algn="just">
                        <a:lnSpc>
                          <a:spcPct val="150000"/>
                        </a:lnSpc>
                        <a:spcBef>
                          <a:spcPts val="200"/>
                        </a:spcBef>
                        <a:spcAft>
                          <a:spcPts val="200"/>
                        </a:spcAft>
                      </a:pP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Nội</a:t>
                      </a:r>
                      <a:r>
                        <a:rPr lang="en-US" sz="2800" b="1" dirty="0">
                          <a:effectLst/>
                          <a:latin typeface="Times New Roman" panose="02020603050405020304" pitchFamily="18" charset="0"/>
                          <a:ea typeface="MS Mincho"/>
                          <a:cs typeface="Times New Roman" panose="02020603050405020304" pitchFamily="18" charset="0"/>
                        </a:rPr>
                        <a:t> dung </a:t>
                      </a:r>
                      <a:r>
                        <a:rPr lang="en-US" sz="2800" b="1" dirty="0" err="1">
                          <a:effectLst/>
                          <a:latin typeface="Times New Roman" panose="02020603050405020304" pitchFamily="18" charset="0"/>
                          <a:ea typeface="MS Mincho"/>
                          <a:cs typeface="Times New Roman" panose="02020603050405020304" pitchFamily="18" charset="0"/>
                        </a:rPr>
                        <a:t>và</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cách</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lập</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hối</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phiếu</a:t>
                      </a:r>
                      <a:r>
                        <a:rPr lang="en-US" sz="2800" b="1" dirty="0">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562282787"/>
                  </a:ext>
                </a:extLst>
              </a:tr>
              <a:tr h="222250">
                <a:tc>
                  <a:txBody>
                    <a:bodyPr/>
                    <a:lstStyle/>
                    <a:p>
                      <a:pPr marL="0" marR="0" indent="158750" algn="just">
                        <a:lnSpc>
                          <a:spcPct val="150000"/>
                        </a:lnSpc>
                        <a:spcBef>
                          <a:spcPts val="200"/>
                        </a:spcBef>
                        <a:spcAft>
                          <a:spcPts val="200"/>
                        </a:spcAft>
                      </a:pP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Các</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nghiệp</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vụ</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liên</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quan</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đến</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hối</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phiếu</a:t>
                      </a:r>
                      <a:r>
                        <a:rPr lang="en-US" sz="2800" b="1" dirty="0">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1888106840"/>
                  </a:ext>
                </a:extLst>
              </a:tr>
            </a:tbl>
          </a:graphicData>
        </a:graphic>
      </p:graphicFrame>
      <p:pic>
        <p:nvPicPr>
          <p:cNvPr id="5" name="Picture 4"/>
          <p:cNvPicPr>
            <a:picLocks noChangeAspect="1"/>
          </p:cNvPicPr>
          <p:nvPr/>
        </p:nvPicPr>
        <p:blipFill>
          <a:blip r:embed="rId3"/>
          <a:stretch>
            <a:fillRect/>
          </a:stretch>
        </p:blipFill>
        <p:spPr>
          <a:xfrm>
            <a:off x="1" y="4123236"/>
            <a:ext cx="4668982" cy="2626302"/>
          </a:xfrm>
          <a:prstGeom prst="rect">
            <a:avLst/>
          </a:prstGeom>
        </p:spPr>
      </p:pic>
      <p:pic>
        <p:nvPicPr>
          <p:cNvPr id="6" name="Picture 5"/>
          <p:cNvPicPr>
            <a:picLocks noChangeAspect="1"/>
          </p:cNvPicPr>
          <p:nvPr/>
        </p:nvPicPr>
        <p:blipFill rotWithShape="1">
          <a:blip r:embed="rId4"/>
          <a:srcRect t="18941" b="11755"/>
          <a:stretch/>
        </p:blipFill>
        <p:spPr>
          <a:xfrm>
            <a:off x="8568042" y="3926263"/>
            <a:ext cx="3623958" cy="2823275"/>
          </a:xfrm>
          <a:prstGeom prst="rect">
            <a:avLst/>
          </a:prstGeom>
        </p:spPr>
      </p:pic>
    </p:spTree>
    <p:extLst>
      <p:ext uri="{BB962C8B-B14F-4D97-AF65-F5344CB8AC3E}">
        <p14:creationId xmlns:p14="http://schemas.microsoft.com/office/powerpoint/2010/main" val="3326596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3.1.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5394" y="1168063"/>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583819" y="1458014"/>
            <a:ext cx="4719562" cy="742511"/>
          </a:xfrm>
          <a:prstGeom prst="rect">
            <a:avLst/>
          </a:prstGeom>
        </p:spPr>
        <p:txBody>
          <a:bodyPr wrap="none">
            <a:spAutoFit/>
          </a:bodyPr>
          <a:lstStyle/>
          <a:p>
            <a:pPr indent="158750" algn="just">
              <a:lnSpc>
                <a:spcPct val="150000"/>
              </a:lnSpc>
              <a:spcBef>
                <a:spcPts val="200"/>
              </a:spcBef>
              <a:spcAft>
                <a:spcPts val="200"/>
              </a:spcAft>
            </a:pP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Khái</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niệm</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và</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đặc</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điểm</a:t>
            </a:r>
            <a:r>
              <a:rPr lang="en-US" sz="3200" b="1" dirty="0">
                <a:latin typeface="Times New Roman" panose="02020603050405020304" pitchFamily="18" charset="0"/>
                <a:ea typeface="MS Mincho"/>
                <a:cs typeface="Times New Roman" panose="02020603050405020304" pitchFamily="18" charset="0"/>
              </a:rPr>
              <a:t>.</a:t>
            </a:r>
          </a:p>
        </p:txBody>
      </p:sp>
      <p:sp>
        <p:nvSpPr>
          <p:cNvPr id="5" name="Rectangle 4"/>
          <p:cNvSpPr/>
          <p:nvPr/>
        </p:nvSpPr>
        <p:spPr>
          <a:xfrm>
            <a:off x="755072" y="2422939"/>
            <a:ext cx="10377056" cy="3416320"/>
          </a:xfrm>
          <a:prstGeom prst="rect">
            <a:avLst/>
          </a:prstGeom>
        </p:spPr>
        <p:txBody>
          <a:bodyPr wrap="square">
            <a:spAutoFit/>
          </a:bodyPr>
          <a:lstStyle/>
          <a:p>
            <a:pPr algn="just">
              <a:lnSpc>
                <a:spcPct val="150000"/>
              </a:lnSpc>
              <a:spcBef>
                <a:spcPct val="0"/>
              </a:spcBef>
              <a:buClrTx/>
              <a:buFontTx/>
              <a:buNone/>
            </a:pPr>
            <a:r>
              <a:rPr lang="en-US" altLang="en-US" sz="2400" b="1" dirty="0">
                <a:latin typeface="Times New Roman" panose="02020603050405020304" pitchFamily="18" charset="0"/>
              </a:rPr>
              <a:t>l</a:t>
            </a:r>
            <a:r>
              <a:rPr lang="vi-VN" altLang="en-US" sz="2400" b="1" dirty="0">
                <a:latin typeface="Times New Roman" panose="02020603050405020304" pitchFamily="18" charset="0"/>
              </a:rPr>
              <a:t>à mệnh lệnh trả tiền vô điều kiện dưới dạng văn bản </a:t>
            </a:r>
            <a:r>
              <a:rPr lang="vi-VN" altLang="en-US" sz="2400" dirty="0">
                <a:latin typeface="Times New Roman" panose="02020603050405020304" pitchFamily="18" charset="0"/>
              </a:rPr>
              <a:t>do một người ký phát </a:t>
            </a:r>
            <a:r>
              <a:rPr lang="vi-VN" altLang="en-US" sz="2400" b="1" dirty="0">
                <a:latin typeface="Times New Roman" panose="02020603050405020304" pitchFamily="18" charset="0"/>
              </a:rPr>
              <a:t>(gọi là người ký phát hối phiếu: drawe</a:t>
            </a:r>
            <a:r>
              <a:rPr lang="vi-VN" altLang="en-US" sz="2400" dirty="0">
                <a:latin typeface="Times New Roman" panose="02020603050405020304" pitchFamily="18" charset="0"/>
              </a:rPr>
              <a:t>r) cho một người khác (</a:t>
            </a:r>
            <a:r>
              <a:rPr lang="vi-VN" altLang="en-US" sz="2400" b="1" dirty="0">
                <a:latin typeface="Times New Roman" panose="02020603050405020304" pitchFamily="18" charset="0"/>
              </a:rPr>
              <a:t>gọi là người thụ tạo: drawee</a:t>
            </a:r>
            <a:r>
              <a:rPr lang="vi-VN" altLang="en-US" sz="2400" dirty="0">
                <a:latin typeface="Times New Roman" panose="02020603050405020304" pitchFamily="18" charset="0"/>
              </a:rPr>
              <a:t>), yêu cầu người này ngay khi nhìn thấy hối phiếu hoặc </a:t>
            </a:r>
            <a:r>
              <a:rPr lang="vi-VN" altLang="en-US" sz="2400" dirty="0">
                <a:solidFill>
                  <a:srgbClr val="FF0000"/>
                </a:solidFill>
                <a:latin typeface="Times New Roman" panose="02020603050405020304" pitchFamily="18" charset="0"/>
              </a:rPr>
              <a:t>vào một ngày cụ thể nhất định hoặc vào một ngày có thể xác định trong tương lai </a:t>
            </a:r>
            <a:r>
              <a:rPr lang="vi-VN" altLang="en-US" sz="2400" dirty="0">
                <a:latin typeface="Times New Roman" panose="02020603050405020304" pitchFamily="18" charset="0"/>
              </a:rPr>
              <a:t>phải trả một số tiền nhất định cho người đó hoặc theo lệnh của người này trả cho người khác hoặc trả cho người cầm phiếu (</a:t>
            </a:r>
            <a:r>
              <a:rPr lang="vi-VN" altLang="en-US" sz="2400" b="1" dirty="0">
                <a:latin typeface="Times New Roman" panose="02020603050405020304" pitchFamily="18" charset="0"/>
              </a:rPr>
              <a:t>gọi chung là người được trả tiền: payees)</a:t>
            </a:r>
            <a:r>
              <a:rPr lang="vi-VN" altLang="en-US" sz="2400" dirty="0">
                <a:latin typeface="Times New Roman" panose="02020603050405020304" pitchFamily="18" charset="0"/>
              </a:rPr>
              <a:t>.</a:t>
            </a:r>
            <a:endParaRPr lang="en-US" altLang="en-US" sz="2400" dirty="0">
              <a:latin typeface="Times New Roman" panose="02020603050405020304" pitchFamily="18" charset="0"/>
            </a:endParaRPr>
          </a:p>
        </p:txBody>
      </p:sp>
    </p:spTree>
    <p:extLst>
      <p:ext uri="{BB962C8B-B14F-4D97-AF65-F5344CB8AC3E}">
        <p14:creationId xmlns:p14="http://schemas.microsoft.com/office/powerpoint/2010/main" val="3316248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4361" y="0"/>
            <a:ext cx="9784305" cy="803490"/>
          </a:xfrm>
          <a:prstGeom prst="rect">
            <a:avLst/>
          </a:prstGeom>
          <a:solidFill>
            <a:srgbClr val="FFFF00"/>
          </a:solidFill>
        </p:spPr>
        <p:txBody>
          <a:bodyPr wrap="square" rtlCol="0">
            <a:spAutoFit/>
          </a:bodyPr>
          <a:lstStyle/>
          <a:p>
            <a:pPr algn="ctr">
              <a:lnSpc>
                <a:spcPct val="150000"/>
              </a:lnSpc>
            </a:pPr>
            <a:r>
              <a:rPr lang="en-US" sz="3500" b="1" dirty="0">
                <a:latin typeface="Times New Roman" panose="02020603050405020304" pitchFamily="18" charset="0"/>
                <a:cs typeface="Times New Roman" panose="02020603050405020304" pitchFamily="18" charset="0"/>
              </a:rPr>
              <a:t>3.1. </a:t>
            </a:r>
            <a:r>
              <a:rPr lang="en-US" sz="3500" b="1" dirty="0" err="1">
                <a:latin typeface="Times New Roman" panose="02020603050405020304" pitchFamily="18" charset="0"/>
                <a:cs typeface="Times New Roman" panose="02020603050405020304" pitchFamily="18" charset="0"/>
              </a:rPr>
              <a:t>Thương</a:t>
            </a:r>
            <a:r>
              <a:rPr lang="en-US" sz="3500" b="1" dirty="0">
                <a:latin typeface="Times New Roman" panose="02020603050405020304" pitchFamily="18" charset="0"/>
                <a:cs typeface="Times New Roman" panose="02020603050405020304" pitchFamily="18" charset="0"/>
              </a:rPr>
              <a:t> </a:t>
            </a:r>
            <a:r>
              <a:rPr lang="en-US" sz="3500" b="1" dirty="0" err="1">
                <a:latin typeface="Times New Roman" panose="02020603050405020304" pitchFamily="18" charset="0"/>
                <a:cs typeface="Times New Roman" panose="02020603050405020304" pitchFamily="18" charset="0"/>
              </a:rPr>
              <a:t>phiếu</a:t>
            </a:r>
            <a:endParaRPr lang="en-US" sz="3500" b="1" dirty="0">
              <a:latin typeface="Times New Roman" panose="02020603050405020304" pitchFamily="18" charset="0"/>
              <a:cs typeface="Times New Roman" panose="02020603050405020304" pitchFamily="18" charset="0"/>
            </a:endParaRPr>
          </a:p>
        </p:txBody>
      </p:sp>
      <p:sp>
        <p:nvSpPr>
          <p:cNvPr id="3" name="Rectangle 2"/>
          <p:cNvSpPr/>
          <p:nvPr/>
        </p:nvSpPr>
        <p:spPr>
          <a:xfrm>
            <a:off x="705995" y="773182"/>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719743" y="1043118"/>
            <a:ext cx="4719562" cy="742511"/>
          </a:xfrm>
          <a:prstGeom prst="rect">
            <a:avLst/>
          </a:prstGeom>
        </p:spPr>
        <p:txBody>
          <a:bodyPr wrap="none">
            <a:spAutoFit/>
          </a:bodyPr>
          <a:lstStyle/>
          <a:p>
            <a:pPr indent="158750" algn="just">
              <a:lnSpc>
                <a:spcPct val="150000"/>
              </a:lnSpc>
              <a:spcBef>
                <a:spcPts val="200"/>
              </a:spcBef>
              <a:spcAft>
                <a:spcPts val="200"/>
              </a:spcAft>
            </a:pP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Khái</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niệm</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và</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đặc</a:t>
            </a:r>
            <a:r>
              <a:rPr lang="en-US" sz="3200" b="1" dirty="0">
                <a:latin typeface="Times New Roman" panose="02020603050405020304" pitchFamily="18" charset="0"/>
                <a:ea typeface="MS Mincho"/>
                <a:cs typeface="Times New Roman" panose="02020603050405020304" pitchFamily="18" charset="0"/>
              </a:rPr>
              <a:t> </a:t>
            </a:r>
            <a:r>
              <a:rPr lang="en-US" sz="3200" b="1" dirty="0" err="1">
                <a:latin typeface="Times New Roman" panose="02020603050405020304" pitchFamily="18" charset="0"/>
                <a:ea typeface="MS Mincho"/>
                <a:cs typeface="Times New Roman" panose="02020603050405020304" pitchFamily="18" charset="0"/>
              </a:rPr>
              <a:t>điểm</a:t>
            </a:r>
            <a:r>
              <a:rPr lang="en-US" sz="3200" b="1" dirty="0">
                <a:latin typeface="Times New Roman" panose="02020603050405020304" pitchFamily="18" charset="0"/>
                <a:ea typeface="MS Mincho"/>
                <a:cs typeface="Times New Roman" panose="02020603050405020304" pitchFamily="18" charset="0"/>
              </a:rPr>
              <a:t>.</a:t>
            </a:r>
          </a:p>
        </p:txBody>
      </p:sp>
      <p:sp>
        <p:nvSpPr>
          <p:cNvPr id="5" name="Rectangle 4"/>
          <p:cNvSpPr/>
          <p:nvPr/>
        </p:nvSpPr>
        <p:spPr>
          <a:xfrm>
            <a:off x="0" y="1785629"/>
            <a:ext cx="11924600" cy="4832092"/>
          </a:xfrm>
          <a:prstGeom prst="rect">
            <a:avLst/>
          </a:prstGeom>
        </p:spPr>
        <p:txBody>
          <a:bodyPr wrap="square">
            <a:spAutoFit/>
          </a:bodyPr>
          <a:lstStyle/>
          <a:p>
            <a:pPr marL="342900" marR="0" lvl="0" indent="-342900" algn="just">
              <a:spcBef>
                <a:spcPts val="600"/>
              </a:spcBef>
              <a:spcAft>
                <a:spcPts val="600"/>
              </a:spcAft>
              <a:buFont typeface="Times New Roman" panose="02020603050405020304" pitchFamily="18" charset="0"/>
              <a:buChar char="˗"/>
            </a:pPr>
            <a:r>
              <a:rPr lang="en-US" sz="2400" b="1" dirty="0" err="1">
                <a:latin typeface="Times New Roman" panose="02020603050405020304" pitchFamily="18" charset="0"/>
                <a:ea typeface="Times New Roman" panose="02020603050405020304" pitchFamily="18" charset="0"/>
              </a:rPr>
              <a:t>Tính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bắt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buộc</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là</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tờ</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mệnh</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lệnh</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trả</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tiền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vô</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điều</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kiện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đúng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nội</a:t>
            </a:r>
            <a:r>
              <a:rPr lang="en-US" sz="2400" dirty="0">
                <a:latin typeface="Times New Roman" panose="02020603050405020304" pitchFamily="18" charset="0"/>
                <a:ea typeface="Times New Roman" panose="02020603050405020304" pitchFamily="18" charset="0"/>
              </a:rPr>
              <a:t> dung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tờ</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cứ</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riêng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trường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đạo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luật</a:t>
            </a:r>
            <a:r>
              <a:rPr lang="en-US" sz="2400" dirty="0">
                <a:latin typeface="Times New Roman" panose="02020603050405020304" pitchFamily="18" charset="0"/>
                <a:ea typeface="Times New Roman" panose="02020603050405020304" pitchFamily="18" charset="0"/>
              </a:rPr>
              <a:t> chi </a:t>
            </a:r>
            <a:r>
              <a:rPr lang="en-US" sz="2400" dirty="0" err="1">
                <a:latin typeface="Times New Roman" panose="02020603050405020304" pitchFamily="18" charset="0"/>
                <a:ea typeface="Times New Roman" panose="02020603050405020304" pitchFamily="18" charset="0"/>
              </a:rPr>
              <a:t>phối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nó</a:t>
            </a:r>
            <a:r>
              <a:rPr lang="en-US" sz="2400" dirty="0">
                <a:latin typeface="Times New Roman" panose="02020603050405020304" pitchFamily="18" charset="0"/>
                <a:ea typeface="Times New Roman" panose="02020603050405020304" pitchFamily="18" charset="0"/>
              </a:rPr>
              <a:t>.</a:t>
            </a:r>
          </a:p>
          <a:p>
            <a:pPr marL="342900" marR="0" lvl="0" indent="-342900" algn="just">
              <a:spcBef>
                <a:spcPts val="600"/>
              </a:spcBef>
              <a:spcAft>
                <a:spcPts val="600"/>
              </a:spcAft>
              <a:buFont typeface="Times New Roman" panose="02020603050405020304" pitchFamily="18" charset="0"/>
              <a:buChar char="˗"/>
            </a:pPr>
            <a:r>
              <a:rPr lang="en-US" sz="2400" b="1" dirty="0" err="1">
                <a:latin typeface="Times New Roman" panose="02020603050405020304" pitchFamily="18" charset="0"/>
                <a:ea typeface="Times New Roman" panose="02020603050405020304" pitchFamily="18" charset="0"/>
              </a:rPr>
              <a:t>Tính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trừu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tượng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mà</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chỉ</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ghi</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số</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tiền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phải</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trả</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và</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những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nội</a:t>
            </a:r>
            <a:r>
              <a:rPr lang="en-US" sz="2400" dirty="0">
                <a:solidFill>
                  <a:srgbClr val="FF0000"/>
                </a:solidFill>
                <a:latin typeface="Times New Roman" panose="02020603050405020304" pitchFamily="18" charset="0"/>
                <a:ea typeface="Times New Roman" panose="02020603050405020304" pitchFamily="18" charset="0"/>
              </a:rPr>
              <a:t> dung </a:t>
            </a:r>
            <a:r>
              <a:rPr lang="en-US" sz="2400" dirty="0" err="1">
                <a:solidFill>
                  <a:srgbClr val="FF0000"/>
                </a:solidFill>
                <a:latin typeface="Times New Roman" panose="02020603050405020304" pitchFamily="18" charset="0"/>
                <a:ea typeface="Times New Roman" panose="02020603050405020304" pitchFamily="18" charset="0"/>
              </a:rPr>
              <a:t>liên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quan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đến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việc</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trả</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Hiệu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lực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buộc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bởi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cứ</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gì</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sinh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Nói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nghĩa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trừu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tượng</a:t>
            </a:r>
            <a:r>
              <a:rPr lang="en-US" sz="2400" dirty="0">
                <a:latin typeface="Times New Roman" panose="02020603050405020304" pitchFamily="18" charset="0"/>
                <a:ea typeface="Times New Roman" panose="02020603050405020304" pitchFamily="18" charset="0"/>
              </a:rPr>
              <a:t>.</a:t>
            </a:r>
          </a:p>
          <a:p>
            <a:pPr marL="342900" marR="0" lvl="0" indent="-342900" algn="just">
              <a:spcBef>
                <a:spcPts val="600"/>
              </a:spcBef>
              <a:spcAft>
                <a:spcPts val="600"/>
              </a:spcAft>
              <a:buFont typeface="Times New Roman" panose="02020603050405020304" pitchFamily="18" charset="0"/>
              <a:buChar char="˗"/>
            </a:pPr>
            <a:r>
              <a:rPr lang="en-US" sz="2400" b="1" dirty="0" err="1">
                <a:latin typeface="Times New Roman" panose="02020603050405020304" pitchFamily="18" charset="0"/>
                <a:ea typeface="Times New Roman" panose="02020603050405020304" pitchFamily="18" charset="0"/>
              </a:rPr>
              <a:t>Tính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lưu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thông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phiếu</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có</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thể</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được</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chuyển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nhượng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một</a:t>
            </a:r>
            <a:r>
              <a:rPr lang="en-US" sz="2400" dirty="0">
                <a:solidFill>
                  <a:srgbClr val="FF0000"/>
                </a:solidFill>
                <a:latin typeface="Times New Roman" panose="02020603050405020304" pitchFamily="18" charset="0"/>
                <a:ea typeface="Times New Roman" panose="02020603050405020304" pitchFamily="18" charset="0"/>
              </a:rPr>
              <a:t> hay </a:t>
            </a:r>
            <a:r>
              <a:rPr lang="en-US" sz="2400" dirty="0" err="1">
                <a:solidFill>
                  <a:srgbClr val="FF0000"/>
                </a:solidFill>
                <a:latin typeface="Times New Roman" panose="02020603050405020304" pitchFamily="18" charset="0"/>
                <a:ea typeface="Times New Roman" panose="02020603050405020304" pitchFamily="18" charset="0"/>
              </a:rPr>
              <a:t>nhiều</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lần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trong</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thời</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hạn</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rPr>
              <a:t>của</a:t>
            </a:r>
            <a:r>
              <a:rPr lang="en-US" sz="2400" dirty="0">
                <a:solidFill>
                  <a:srgbClr val="FF0000"/>
                </a:solidFill>
                <a:latin typeface="Times New Roman" panose="02020603050405020304" pitchFamily="18" charset="0"/>
                <a:ea typeface="Times New Roman" panose="02020603050405020304" pitchFamily="18" charset="0"/>
              </a:rPr>
              <a:t> </a:t>
            </a:r>
            <a:r>
              <a:rPr lang="en-US" sz="2400" dirty="0" err="1" smtClean="0">
                <a:solidFill>
                  <a:srgbClr val="FF0000"/>
                </a:solidFill>
                <a:latin typeface="Times New Roman" panose="02020603050405020304" pitchFamily="18" charset="0"/>
                <a:ea typeface="Times New Roman" panose="02020603050405020304" pitchFamily="18" charset="0"/>
              </a:rPr>
              <a:t>nó</a:t>
            </a:r>
            <a:r>
              <a:rPr lang="en-US" sz="2400" dirty="0" smtClean="0">
                <a:latin typeface="Times New Roman" panose="02020603050405020304" pitchFamily="18" charset="0"/>
                <a:ea typeface="Times New Roman" panose="02020603050405020304" pitchFamily="18" charset="0"/>
              </a:rPr>
              <a:t>, </a:t>
            </a:r>
            <a:r>
              <a:rPr lang="vi-VN" sz="2400" dirty="0" smtClean="0">
                <a:latin typeface="Times New Roman" panose="02020603050405020304" pitchFamily="18" charset="0"/>
                <a:ea typeface="Times New Roman" panose="02020603050405020304" pitchFamily="18" charset="0"/>
              </a:rPr>
              <a:t>người </a:t>
            </a:r>
            <a:r>
              <a:rPr lang="vi-VN" sz="2400" dirty="0">
                <a:latin typeface="Times New Roman" panose="02020603050405020304" pitchFamily="18" charset="0"/>
                <a:ea typeface="Times New Roman" panose="02020603050405020304" pitchFamily="18" charset="0"/>
              </a:rPr>
              <a:t>hưởng lợi </a:t>
            </a:r>
            <a:r>
              <a:rPr lang="en-US" sz="2400" dirty="0" err="1" smtClean="0">
                <a:latin typeface="Times New Roman" panose="02020603050405020304" pitchFamily="18" charset="0"/>
                <a:ea typeface="Times New Roman" panose="02020603050405020304" pitchFamily="18" charset="0"/>
              </a:rPr>
              <a:t>hối</a:t>
            </a:r>
            <a:r>
              <a:rPr lang="vi-VN" sz="2400" dirty="0" smtClean="0">
                <a:latin typeface="Times New Roman" panose="02020603050405020304" pitchFamily="18" charset="0"/>
                <a:ea typeface="Times New Roman" panose="02020603050405020304" pitchFamily="18" charset="0"/>
              </a:rPr>
              <a:t> </a:t>
            </a:r>
            <a:r>
              <a:rPr lang="vi-VN" sz="2400" dirty="0">
                <a:latin typeface="Times New Roman" panose="02020603050405020304" pitchFamily="18" charset="0"/>
                <a:ea typeface="Times New Roman" panose="02020603050405020304" pitchFamily="18" charset="0"/>
              </a:rPr>
              <a:t>phiếu chuyển nhượng quyền hưởng lợi </a:t>
            </a:r>
            <a:r>
              <a:rPr lang="en-US" sz="2400" dirty="0" err="1" smtClean="0">
                <a:latin typeface="Times New Roman" panose="02020603050405020304" pitchFamily="18" charset="0"/>
                <a:ea typeface="Times New Roman" panose="02020603050405020304" pitchFamily="18" charset="0"/>
              </a:rPr>
              <a:t>hối</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phiếu</a:t>
            </a:r>
            <a:r>
              <a:rPr lang="vi-VN" sz="2400" dirty="0" smtClean="0">
                <a:latin typeface="Times New Roman" panose="02020603050405020304" pitchFamily="18" charset="0"/>
                <a:ea typeface="Times New Roman" panose="02020603050405020304" pitchFamily="18" charset="0"/>
              </a:rPr>
              <a:t> </a:t>
            </a:r>
            <a:r>
              <a:rPr lang="vi-VN" sz="2400" dirty="0">
                <a:latin typeface="Times New Roman" panose="02020603050405020304" pitchFamily="18" charset="0"/>
                <a:ea typeface="Times New Roman" panose="02020603050405020304" pitchFamily="18" charset="0"/>
              </a:rPr>
              <a:t>của mình cho người khác nhằm mục đích thanh toán món nợ mà người hưởng lợi đang nợ người khác dó</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79282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3.1.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phiếu</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74656" y="813607"/>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48281" y="1833160"/>
            <a:ext cx="11788346" cy="4724370"/>
          </a:xfrm>
          <a:prstGeom prst="rect">
            <a:avLst/>
          </a:prstGeom>
        </p:spPr>
        <p:txBody>
          <a:bodyPr wrap="square">
            <a:spAutoFit/>
          </a:bodyPr>
          <a:lstStyle/>
          <a:p>
            <a:pPr marL="342900" marR="0" lvl="0" indent="-342900" algn="just">
              <a:spcBef>
                <a:spcPts val="600"/>
              </a:spcBef>
              <a:spcAft>
                <a:spcPts val="0"/>
              </a:spcAft>
              <a:buFont typeface="Wingdings" panose="05000000000000000000" pitchFamily="2" charset="2"/>
              <a:buChar char=""/>
            </a:pPr>
            <a:r>
              <a:rPr lang="en-US" sz="2300" b="1" dirty="0" err="1">
                <a:latin typeface="Times New Roman" panose="02020603050405020304" pitchFamily="18" charset="0"/>
                <a:ea typeface="Times New Roman" panose="02020603050405020304" pitchFamily="18" charset="0"/>
              </a:rPr>
              <a:t>Căn</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cứ</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và</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thời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hạn</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thanh</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toán</a:t>
            </a:r>
            <a:endParaRPr lang="en-US" sz="2300"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300" b="1" dirty="0" err="1">
                <a:latin typeface="Times New Roman" panose="02020603050405020304" pitchFamily="18" charset="0"/>
                <a:ea typeface="Times New Roman" panose="02020603050405020304" pitchFamily="18" charset="0"/>
              </a:rPr>
              <a:t>Hối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phiếu</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trả</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ngay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phiếu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trả</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tiền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thanh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toán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ngay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nhìn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thấy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phiếu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thường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hai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làm</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việc</a:t>
            </a:r>
            <a:r>
              <a:rPr lang="en-US" sz="2300" dirty="0">
                <a:latin typeface="Times New Roman" panose="02020603050405020304" pitchFamily="18" charset="0"/>
                <a:ea typeface="Times New Roman" panose="02020603050405020304" pitchFamily="18" charset="0"/>
              </a:rPr>
              <a:t>).</a:t>
            </a:r>
            <a:endParaRPr lang="en-US" sz="2300" dirty="0">
              <a:latin typeface="Times New Roman" panose="02020603050405020304" pitchFamily="18" charset="0"/>
              <a:ea typeface="Calibri" panose="020F0502020204030204" pitchFamily="34" charset="0"/>
            </a:endParaRP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300" b="1" dirty="0" err="1">
                <a:latin typeface="Times New Roman" panose="02020603050405020304" pitchFamily="18" charset="0"/>
                <a:ea typeface="Times New Roman" panose="02020603050405020304" pitchFamily="18" charset="0"/>
              </a:rPr>
              <a:t>Hối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phiếu</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trả</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sau</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hối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phiếu</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có</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kỳ</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hạn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usance</a:t>
            </a:r>
            <a:r>
              <a:rPr lang="en-US" sz="2300" dirty="0">
                <a:latin typeface="Times New Roman" panose="02020603050405020304" pitchFamily="18" charset="0"/>
                <a:ea typeface="Times New Roman" panose="02020603050405020304" pitchFamily="18" charset="0"/>
              </a:rPr>
              <a:t> bill) </a:t>
            </a:r>
            <a:r>
              <a:rPr lang="en-US" sz="2300" dirty="0" err="1">
                <a:latin typeface="Times New Roman" panose="02020603050405020304" pitchFamily="18" charset="0"/>
                <a:ea typeface="Times New Roman" panose="02020603050405020304" pitchFamily="18" charset="0"/>
              </a:rPr>
              <a:t>quy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định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một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gian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nhất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định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có</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thể</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một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hạn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nhất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định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kể</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từ</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phát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phiếu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chấp</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nhận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phiếu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sau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đơn</a:t>
            </a:r>
            <a:r>
              <a:rPr lang="en-US" sz="2300" dirty="0">
                <a:latin typeface="Times New Roman" panose="02020603050405020304" pitchFamily="18" charset="0"/>
                <a:ea typeface="Times New Roman" panose="02020603050405020304" pitchFamily="18" charset="0"/>
              </a:rPr>
              <a:t> </a:t>
            </a:r>
            <a:r>
              <a:rPr lang="en-US" sz="2300" dirty="0">
                <a:latin typeface="Times New Roman" panose="02020603050405020304" pitchFamily="18" charset="0"/>
                <a:ea typeface="Times New Roman" panose="02020603050405020304" pitchFamily="18" charset="0"/>
                <a:hlinkClick r:id="rId2" tooltip="Vận đơn đường biển"/>
              </a:rPr>
              <a:t>B/L</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thì</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sẽ</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được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thanh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toán</a:t>
            </a:r>
            <a:r>
              <a:rPr lang="en-US" sz="2300" dirty="0">
                <a:latin typeface="Times New Roman" panose="02020603050405020304" pitchFamily="18" charset="0"/>
                <a:ea typeface="Times New Roman" panose="02020603050405020304" pitchFamily="18" charset="0"/>
              </a:rPr>
              <a:t>.</a:t>
            </a:r>
            <a:endParaRPr lang="en-US" sz="2300" dirty="0">
              <a:latin typeface="Times New Roman" panose="02020603050405020304" pitchFamily="18" charset="0"/>
              <a:ea typeface="Calibri" panose="020F0502020204030204" pitchFamily="34" charset="0"/>
            </a:endParaRPr>
          </a:p>
          <a:p>
            <a:pPr marL="342900" marR="0" lvl="0" indent="-342900" algn="just">
              <a:spcBef>
                <a:spcPts val="600"/>
              </a:spcBef>
              <a:spcAft>
                <a:spcPts val="0"/>
              </a:spcAft>
              <a:buFont typeface="Wingdings" panose="05000000000000000000" pitchFamily="2" charset="2"/>
              <a:buChar char=""/>
            </a:pPr>
            <a:r>
              <a:rPr lang="en-US" sz="2300" b="1" dirty="0" err="1">
                <a:latin typeface="Times New Roman" panose="02020603050405020304" pitchFamily="18" charset="0"/>
                <a:ea typeface="Times New Roman" panose="02020603050405020304" pitchFamily="18" charset="0"/>
              </a:rPr>
              <a:t>Căn</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cứ</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vào</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chứng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từ</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kèm</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theo</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hối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phiếu</a:t>
            </a:r>
            <a:endParaRPr lang="en-US" sz="2300" dirty="0">
              <a:latin typeface="Times New Roman" panose="02020603050405020304" pitchFamily="18" charset="0"/>
              <a:ea typeface="Times New Roman" panose="02020603050405020304" pitchFamily="18" charset="0"/>
            </a:endParaRP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300" b="1" dirty="0" err="1">
                <a:latin typeface="Times New Roman" panose="02020603050405020304" pitchFamily="18" charset="0"/>
                <a:ea typeface="Times New Roman" panose="02020603050405020304" pitchFamily="18" charset="0"/>
              </a:rPr>
              <a:t>Hối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phiếu</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trơn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phiếu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việc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thanh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toán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tiền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trên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phiếu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này</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không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kèm</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theo</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chứng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từ</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thương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mại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Thường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được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sử</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dụng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để</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cước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phí</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vận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tải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đòi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nợ</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cũ</a:t>
            </a:r>
            <a:r>
              <a:rPr lang="en-US" sz="2300" dirty="0">
                <a:latin typeface="Times New Roman" panose="02020603050405020304" pitchFamily="18" charset="0"/>
                <a:ea typeface="Times New Roman" panose="02020603050405020304" pitchFamily="18" charset="0"/>
              </a:rPr>
              <a:t>...</a:t>
            </a:r>
            <a:r>
              <a:rPr lang="en-US" sz="2300" dirty="0">
                <a:latin typeface="Times New Roman" panose="02020603050405020304" pitchFamily="18" charset="0"/>
                <a:ea typeface="Calibri" panose="020F0502020204030204" pitchFamily="34" charset="0"/>
              </a:rPr>
              <a:t> </a:t>
            </a:r>
          </a:p>
          <a:p>
            <a:pPr marL="342900" marR="0" lvl="0" indent="-342900" algn="just">
              <a:spcBef>
                <a:spcPts val="600"/>
              </a:spcBef>
              <a:spcAft>
                <a:spcPts val="0"/>
              </a:spcAft>
              <a:buSzPts val="1000"/>
              <a:buFont typeface="Symbol" panose="05050102010706020507" pitchFamily="18" charset="2"/>
              <a:buChar char=""/>
              <a:tabLst>
                <a:tab pos="457200" algn="l"/>
              </a:tabLst>
            </a:pPr>
            <a:r>
              <a:rPr lang="en-US" sz="2300" b="1" dirty="0" err="1">
                <a:latin typeface="Times New Roman" panose="02020603050405020304" pitchFamily="18" charset="0"/>
                <a:ea typeface="Times New Roman" panose="02020603050405020304" pitchFamily="18" charset="0"/>
              </a:rPr>
              <a:t>Hối</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phiếu</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kèm</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chứng</a:t>
            </a:r>
            <a:r>
              <a:rPr lang="en-US" sz="2300" b="1" dirty="0">
                <a:latin typeface="Times New Roman" panose="02020603050405020304" pitchFamily="18" charset="0"/>
                <a:ea typeface="Times New Roman" panose="02020603050405020304" pitchFamily="18" charset="0"/>
              </a:rPr>
              <a:t> </a:t>
            </a:r>
            <a:r>
              <a:rPr lang="en-US" sz="2300" b="1" dirty="0" err="1">
                <a:latin typeface="Times New Roman" panose="02020603050405020304" pitchFamily="18" charset="0"/>
                <a:ea typeface="Times New Roman" panose="02020603050405020304" pitchFamily="18" charset="0"/>
              </a:rPr>
              <a:t>từ</a:t>
            </a:r>
            <a:r>
              <a:rPr lang="en-US" sz="2300" b="1" dirty="0">
                <a:latin typeface="Times New Roman" panose="02020603050405020304" pitchFamily="18" charset="0"/>
                <a:ea typeface="Times New Roman" panose="02020603050405020304" pitchFamily="18" charset="0"/>
              </a:rPr>
              <a:t>:</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Là</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loại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hối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phiếu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được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gửi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kèm</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theo</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chứng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từ</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thương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mại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đến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có</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nghĩa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vụ</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trả</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tiền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Thường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được</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sử</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dụng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trong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hình</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thức</a:t>
            </a:r>
            <a:r>
              <a:rPr lang="en-US" sz="2300" dirty="0">
                <a:latin typeface="Times New Roman" panose="02020603050405020304" pitchFamily="18" charset="0"/>
                <a:ea typeface="Times New Roman" panose="02020603050405020304" pitchFamily="18" charset="0"/>
              </a:rPr>
              <a:t> D/P (</a:t>
            </a:r>
            <a:r>
              <a:rPr lang="en-US" sz="2300" dirty="0" err="1">
                <a:latin typeface="Times New Roman" panose="02020603050405020304" pitchFamily="18" charset="0"/>
                <a:ea typeface="Times New Roman" panose="02020603050405020304" pitchFamily="18" charset="0"/>
              </a:rPr>
              <a:t>Nhờ</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kèm</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chứng</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từ</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để</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thu</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tiền</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mua</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dùm</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người</a:t>
            </a:r>
            <a:r>
              <a:rPr lang="en-US" sz="2300" dirty="0">
                <a:latin typeface="Times New Roman" panose="02020603050405020304" pitchFamily="18" charset="0"/>
                <a:ea typeface="Times New Roman" panose="02020603050405020304" pitchFamily="18" charset="0"/>
              </a:rPr>
              <a:t> </a:t>
            </a:r>
            <a:r>
              <a:rPr lang="en-US" sz="2300" dirty="0" err="1">
                <a:latin typeface="Times New Roman" panose="02020603050405020304" pitchFamily="18" charset="0"/>
                <a:ea typeface="Times New Roman" panose="02020603050405020304" pitchFamily="18" charset="0"/>
              </a:rPr>
              <a:t>bán</a:t>
            </a:r>
            <a:r>
              <a:rPr lang="en-US" sz="2300" dirty="0">
                <a:latin typeface="Times New Roman" panose="02020603050405020304" pitchFamily="18" charset="0"/>
                <a:ea typeface="Times New Roman" panose="02020603050405020304" pitchFamily="18" charset="0"/>
              </a:rPr>
              <a:t>.</a:t>
            </a:r>
            <a:r>
              <a:rPr lang="en-US" sz="2300" dirty="0">
                <a:latin typeface="Times New Roman" panose="02020603050405020304" pitchFamily="18" charset="0"/>
                <a:ea typeface="Calibri" panose="020F0502020204030204" pitchFamily="34" charset="0"/>
              </a:rPr>
              <a:t> </a:t>
            </a:r>
          </a:p>
        </p:txBody>
      </p:sp>
      <p:sp>
        <p:nvSpPr>
          <p:cNvPr id="5" name="Rectangle 4"/>
          <p:cNvSpPr/>
          <p:nvPr/>
        </p:nvSpPr>
        <p:spPr>
          <a:xfrm>
            <a:off x="5170268" y="1002163"/>
            <a:ext cx="2337499" cy="830997"/>
          </a:xfrm>
          <a:prstGeom prst="rect">
            <a:avLst/>
          </a:prstGeom>
        </p:spPr>
        <p:txBody>
          <a:bodyPr wrap="none">
            <a:spAutoFit/>
          </a:bodyPr>
          <a:lstStyle/>
          <a:p>
            <a:pPr indent="158750" algn="just">
              <a:lnSpc>
                <a:spcPct val="150000"/>
              </a:lnSpc>
              <a:spcBef>
                <a:spcPts val="200"/>
              </a:spcBef>
              <a:spcAft>
                <a:spcPts val="200"/>
              </a:spcAft>
            </a:pPr>
            <a:r>
              <a:rPr lang="en-US" sz="3200" b="1" dirty="0">
                <a:latin typeface="Times New Roman" panose="02020603050405020304" pitchFamily="18" charset="0"/>
                <a:ea typeface="MS Mincho"/>
                <a:cs typeface="Times New Roman" panose="02020603050405020304" pitchFamily="18" charset="0"/>
              </a:rPr>
              <a:t>- </a:t>
            </a:r>
            <a:r>
              <a:rPr lang="en-US" sz="3200" b="1" dirty="0" err="1" smtClean="0">
                <a:latin typeface="Times New Roman" panose="02020603050405020304" pitchFamily="18" charset="0"/>
                <a:ea typeface="MS Mincho"/>
                <a:cs typeface="Times New Roman" panose="02020603050405020304" pitchFamily="18" charset="0"/>
              </a:rPr>
              <a:t>Phân</a:t>
            </a:r>
            <a:r>
              <a:rPr lang="en-US" sz="3200" b="1" dirty="0" smtClean="0">
                <a:latin typeface="Times New Roman" panose="02020603050405020304" pitchFamily="18" charset="0"/>
                <a:ea typeface="MS Mincho"/>
                <a:cs typeface="Times New Roman" panose="02020603050405020304" pitchFamily="18" charset="0"/>
              </a:rPr>
              <a:t> </a:t>
            </a:r>
            <a:r>
              <a:rPr lang="en-US" sz="3200" b="1" dirty="0" err="1" smtClean="0">
                <a:latin typeface="Times New Roman" panose="02020603050405020304" pitchFamily="18" charset="0"/>
                <a:ea typeface="MS Mincho"/>
                <a:cs typeface="Times New Roman" panose="02020603050405020304" pitchFamily="18" charset="0"/>
              </a:rPr>
              <a:t>loại</a:t>
            </a:r>
            <a:r>
              <a:rPr lang="en-US" sz="3200" b="1" dirty="0" smtClean="0">
                <a:latin typeface="Times New Roman" panose="02020603050405020304" pitchFamily="18" charset="0"/>
                <a:ea typeface="MS Mincho"/>
                <a:cs typeface="Times New Roman" panose="02020603050405020304" pitchFamily="18" charset="0"/>
              </a:rPr>
              <a:t>.</a:t>
            </a:r>
            <a:endParaRPr lang="en-US" sz="3200" b="1" dirty="0">
              <a:latin typeface="Times New Roman" panose="02020603050405020304" pitchFamily="18" charset="0"/>
              <a:ea typeface="MS Mincho"/>
              <a:cs typeface="Times New Roman" panose="02020603050405020304" pitchFamily="18" charset="0"/>
            </a:endParaRPr>
          </a:p>
        </p:txBody>
      </p:sp>
    </p:spTree>
    <p:extLst>
      <p:ext uri="{BB962C8B-B14F-4D97-AF65-F5344CB8AC3E}">
        <p14:creationId xmlns:p14="http://schemas.microsoft.com/office/powerpoint/2010/main" val="104699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490" y="1744964"/>
            <a:ext cx="12084909" cy="5355312"/>
          </a:xfrm>
          <a:prstGeom prst="rect">
            <a:avLst/>
          </a:prstGeom>
        </p:spPr>
        <p:txBody>
          <a:bodyPr wrap="square">
            <a:spAutoFit/>
          </a:bodyPr>
          <a:lstStyle/>
          <a:p>
            <a:pPr marL="342900" marR="0" lvl="0" indent="-342900" algn="just">
              <a:spcBef>
                <a:spcPts val="600"/>
              </a:spcBef>
              <a:buFont typeface="Wingdings" panose="05000000000000000000" pitchFamily="2" charset="2"/>
              <a:buChar char=""/>
            </a:pPr>
            <a:r>
              <a:rPr lang="en-US" sz="2400" b="1" dirty="0" err="1">
                <a:latin typeface="Times New Roman" panose="02020603050405020304" pitchFamily="18" charset="0"/>
                <a:ea typeface="Times New Roman" panose="02020603050405020304" pitchFamily="18" charset="0"/>
              </a:rPr>
              <a:t>Căn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cứ</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tính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chất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chuyển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nhượng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của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endParaRPr lang="en-US" sz="2400" dirty="0">
              <a:latin typeface="Times New Roman" panose="02020603050405020304" pitchFamily="18" charset="0"/>
              <a:ea typeface="Times New Roman" panose="02020603050405020304" pitchFamily="18" charset="0"/>
            </a:endParaRPr>
          </a:p>
          <a:p>
            <a:pPr marL="342900" marR="0" lvl="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đích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danh</a:t>
            </a:r>
            <a:r>
              <a:rPr lang="en-US" sz="2400" b="1" dirty="0">
                <a:latin typeface="Times New Roman" panose="02020603050405020304" pitchFamily="18" charset="0"/>
                <a:ea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rõ</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tắc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hậu</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theo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nhượng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bằng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hậu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luật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buFont typeface="Wingdings" panose="05000000000000000000" pitchFamily="2" charset="2"/>
              <a:buChar char=""/>
            </a:pPr>
            <a:r>
              <a:rPr lang="en-US" sz="2400" b="1" dirty="0" err="1">
                <a:latin typeface="Times New Roman" panose="02020603050405020304" pitchFamily="18" charset="0"/>
                <a:ea typeface="Times New Roman" panose="02020603050405020304" pitchFamily="18" charset="0"/>
              </a:rPr>
              <a:t>Căn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cứ</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vào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chủ</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thế</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ký</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phát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endParaRPr lang="en-US" sz="2400" dirty="0">
              <a:latin typeface="Times New Roman" panose="02020603050405020304" pitchFamily="18" charset="0"/>
              <a:ea typeface="Times New Roman" panose="02020603050405020304" pitchFamily="18" charset="0"/>
            </a:endParaRPr>
          </a:p>
          <a:p>
            <a:pPr marL="342900" marR="0" lvl="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thương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mại</a:t>
            </a:r>
            <a:r>
              <a:rPr lang="en-US" sz="2400" b="1" dirty="0">
                <a:latin typeface="Times New Roman" panose="02020603050405020304" pitchFamily="18" charset="0"/>
                <a:ea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khẩu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đòi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nhập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khẩu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khẩu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ứng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dịch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vụ</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marL="342900" marR="0" lvl="0" indent="-342900" algn="just">
              <a:spcBef>
                <a:spcPts val="600"/>
              </a:spcBef>
              <a:buSzPts val="1000"/>
              <a:buFont typeface="Symbol" panose="05050102010706020507" pitchFamily="18" charset="2"/>
              <a:buChar char=""/>
              <a:tabLst>
                <a:tab pos="457200" algn="l"/>
              </a:tabLst>
            </a:pPr>
            <a:r>
              <a:rPr lang="en-US" sz="2400" b="1" dirty="0" err="1">
                <a:latin typeface="Times New Roman" panose="02020603050405020304" pitchFamily="18" charset="0"/>
                <a:ea typeface="Times New Roman" panose="02020603050405020304" pitchFamily="18" charset="0"/>
              </a:rPr>
              <a:t>Hối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phiếu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Ngân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rPr>
              <a: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do </a:t>
            </a:r>
            <a:r>
              <a:rPr lang="en-US" sz="2400" dirty="0" err="1">
                <a:latin typeface="Times New Roman" panose="02020603050405020304" pitchFamily="18" charset="0"/>
                <a:ea typeface="Times New Roman" panose="02020603050405020304" pitchFamily="18" charset="0"/>
              </a:rPr>
              <a:t>Ngân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Ngân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mình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nhất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hưởng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nhượng</a:t>
            </a:r>
            <a:r>
              <a:rPr lang="en-US" sz="2400"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Calibri" panose="020F0502020204030204" pitchFamily="34" charset="0"/>
            </a:endParaRPr>
          </a:p>
          <a:p>
            <a:pPr>
              <a:spcBef>
                <a:spcPts val="600"/>
              </a:spcBef>
            </a:pPr>
            <a:r>
              <a:rPr lang="en-US" sz="2400" dirty="0">
                <a:latin typeface="Times New Roman" panose="02020603050405020304" pitchFamily="18" charset="0"/>
                <a:ea typeface="Calibri" panose="020F0502020204030204" pitchFamily="34" charset="0"/>
              </a:rPr>
              <a:t> </a:t>
            </a:r>
          </a:p>
        </p:txBody>
      </p:sp>
      <p:sp>
        <p:nvSpPr>
          <p:cNvPr id="3" name="Rectangle 2"/>
          <p:cNvSpPr/>
          <p:nvPr/>
        </p:nvSpPr>
        <p:spPr>
          <a:xfrm>
            <a:off x="5133196" y="1059315"/>
            <a:ext cx="2337499" cy="830997"/>
          </a:xfrm>
          <a:prstGeom prst="rect">
            <a:avLst/>
          </a:prstGeom>
        </p:spPr>
        <p:txBody>
          <a:bodyPr wrap="none">
            <a:spAutoFit/>
          </a:bodyPr>
          <a:lstStyle/>
          <a:p>
            <a:pPr indent="158750" algn="just">
              <a:lnSpc>
                <a:spcPct val="150000"/>
              </a:lnSpc>
              <a:spcBef>
                <a:spcPts val="200"/>
              </a:spcBef>
              <a:spcAft>
                <a:spcPts val="200"/>
              </a:spcAft>
            </a:pPr>
            <a:r>
              <a:rPr lang="en-US" sz="3200" b="1" dirty="0">
                <a:latin typeface="Times New Roman" panose="02020603050405020304" pitchFamily="18" charset="0"/>
                <a:ea typeface="MS Mincho"/>
                <a:cs typeface="Times New Roman" panose="02020603050405020304" pitchFamily="18" charset="0"/>
              </a:rPr>
              <a:t>- </a:t>
            </a:r>
            <a:r>
              <a:rPr lang="en-US" sz="3200" b="1" dirty="0" err="1" smtClean="0">
                <a:latin typeface="Times New Roman" panose="02020603050405020304" pitchFamily="18" charset="0"/>
                <a:ea typeface="MS Mincho"/>
                <a:cs typeface="Times New Roman" panose="02020603050405020304" pitchFamily="18" charset="0"/>
              </a:rPr>
              <a:t>Phân</a:t>
            </a:r>
            <a:r>
              <a:rPr lang="en-US" sz="3200" b="1" dirty="0" smtClean="0">
                <a:latin typeface="Times New Roman" panose="02020603050405020304" pitchFamily="18" charset="0"/>
                <a:ea typeface="MS Mincho"/>
                <a:cs typeface="Times New Roman" panose="02020603050405020304" pitchFamily="18" charset="0"/>
              </a:rPr>
              <a:t> </a:t>
            </a:r>
            <a:r>
              <a:rPr lang="en-US" sz="3200" b="1" dirty="0" err="1" smtClean="0">
                <a:latin typeface="Times New Roman" panose="02020603050405020304" pitchFamily="18" charset="0"/>
                <a:ea typeface="MS Mincho"/>
                <a:cs typeface="Times New Roman" panose="02020603050405020304" pitchFamily="18" charset="0"/>
              </a:rPr>
              <a:t>loại</a:t>
            </a:r>
            <a:r>
              <a:rPr lang="en-US" sz="3200" b="1" dirty="0" smtClean="0">
                <a:latin typeface="Times New Roman" panose="02020603050405020304" pitchFamily="18" charset="0"/>
                <a:ea typeface="MS Mincho"/>
                <a:cs typeface="Times New Roman" panose="02020603050405020304" pitchFamily="18" charset="0"/>
              </a:rPr>
              <a:t>.</a:t>
            </a:r>
            <a:endParaRPr lang="en-US" sz="3200" b="1" dirty="0">
              <a:latin typeface="Times New Roman" panose="02020603050405020304" pitchFamily="18" charset="0"/>
              <a:ea typeface="MS Mincho"/>
              <a:cs typeface="Times New Roman" panose="02020603050405020304" pitchFamily="18" charset="0"/>
            </a:endParaRPr>
          </a:p>
        </p:txBody>
      </p:sp>
      <p:sp>
        <p:nvSpPr>
          <p:cNvPr id="4" name="TextBox 3"/>
          <p:cNvSpPr txBox="1"/>
          <p:nvPr/>
        </p:nvSpPr>
        <p:spPr>
          <a:xfrm>
            <a:off x="1612900" y="152400"/>
            <a:ext cx="9784305"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3.1.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phiếu</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674656" y="813607"/>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163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barn(inVertical)">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1000"/>
                                        <p:tgtEl>
                                          <p:spTgt spid="2">
                                            <p:txEl>
                                              <p:pRg st="3" end="3"/>
                                            </p:txEl>
                                          </p:spTgt>
                                        </p:tgtEl>
                                      </p:cBhvr>
                                    </p:animEffect>
                                    <p:anim calcmode="lin" valueType="num">
                                      <p:cBhvr>
                                        <p:cTn id="23"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
                                            <p:txEl>
                                              <p:pRg st="4" end="4"/>
                                            </p:txEl>
                                          </p:spTgt>
                                        </p:tgtEl>
                                        <p:attrNameLst>
                                          <p:attrName>style.visibility</p:attrName>
                                        </p:attrNameLst>
                                      </p:cBhvr>
                                      <p:to>
                                        <p:strVal val="visible"/>
                                      </p:to>
                                    </p:set>
                                    <p:animEffect transition="in" filter="barn(inVertical)">
                                      <p:cBhvr>
                                        <p:cTn id="29" dur="500"/>
                                        <p:tgtEl>
                                          <p:spTgt spid="2">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
                                            <p:txEl>
                                              <p:pRg st="5" end="5"/>
                                            </p:txEl>
                                          </p:spTgt>
                                        </p:tgtEl>
                                        <p:attrNameLst>
                                          <p:attrName>style.visibility</p:attrName>
                                        </p:attrNameLst>
                                      </p:cBhvr>
                                      <p:to>
                                        <p:strVal val="visible"/>
                                      </p:to>
                                    </p:set>
                                    <p:animEffect transition="in" filter="barn(inVertical)">
                                      <p:cBhvr>
                                        <p:cTn id="34"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1015663"/>
          </a:xfrm>
          <a:prstGeom prst="rect">
            <a:avLst/>
          </a:prstGeom>
          <a:solidFill>
            <a:srgbClr val="FFFF00"/>
          </a:solidFill>
        </p:spPr>
        <p:txBody>
          <a:bodyPr wrap="square" rtlCol="0">
            <a:spAutoFit/>
          </a:bodyPr>
          <a:lstStyle/>
          <a:p>
            <a:pPr algn="ctr">
              <a:lnSpc>
                <a:spcPct val="150000"/>
              </a:lnSpc>
            </a:pPr>
            <a:r>
              <a:rPr lang="en-US" sz="4000" b="1" dirty="0">
                <a:latin typeface="Times New Roman" panose="02020603050405020304" pitchFamily="18" charset="0"/>
                <a:cs typeface="Times New Roman" panose="02020603050405020304" pitchFamily="18" charset="0"/>
              </a:rPr>
              <a:t>3.1. </a:t>
            </a:r>
            <a:r>
              <a:rPr lang="en-US" sz="4000" b="1" dirty="0" err="1">
                <a:latin typeface="Times New Roman" panose="02020603050405020304" pitchFamily="18" charset="0"/>
                <a:cs typeface="Times New Roman" panose="02020603050405020304" pitchFamily="18" charset="0"/>
              </a:rPr>
              <a:t>Thương</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phiếu</a:t>
            </a:r>
            <a:endParaRPr lang="en-US" sz="40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18315" y="97699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747147" y="1195139"/>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pic>
        <p:nvPicPr>
          <p:cNvPr id="5" name="Picture 4"/>
          <p:cNvPicPr>
            <a:picLocks noChangeAspect="1"/>
          </p:cNvPicPr>
          <p:nvPr/>
        </p:nvPicPr>
        <p:blipFill>
          <a:blip r:embed="rId2"/>
          <a:stretch>
            <a:fillRect/>
          </a:stretch>
        </p:blipFill>
        <p:spPr>
          <a:xfrm>
            <a:off x="1837549" y="1798482"/>
            <a:ext cx="8697929" cy="5157179"/>
          </a:xfrm>
          <a:prstGeom prst="rect">
            <a:avLst/>
          </a:prstGeom>
        </p:spPr>
      </p:pic>
    </p:spTree>
    <p:extLst>
      <p:ext uri="{BB962C8B-B14F-4D97-AF65-F5344CB8AC3E}">
        <p14:creationId xmlns:p14="http://schemas.microsoft.com/office/powerpoint/2010/main" val="2827715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672727"/>
            <a:ext cx="12023124" cy="5678478"/>
          </a:xfrm>
          <a:prstGeom prst="rect">
            <a:avLst/>
          </a:prstGeom>
        </p:spPr>
        <p:txBody>
          <a:bodyPr wrap="square">
            <a:spAutoFit/>
          </a:bodyPr>
          <a:lstStyle/>
          <a:p>
            <a:pPr algn="just">
              <a:lnSpc>
                <a:spcPct val="150000"/>
              </a:lnSpc>
            </a:pPr>
            <a:r>
              <a:rPr lang="en-US" sz="2200" b="1" dirty="0">
                <a:latin typeface="Times New Roman" panose="02020603050405020304" pitchFamily="18" charset="0"/>
                <a:ea typeface="MS Mincho"/>
              </a:rPr>
              <a:t>(1). </a:t>
            </a:r>
            <a:r>
              <a:rPr lang="en-US" sz="2200" b="1" dirty="0" err="1">
                <a:latin typeface="Times New Roman" panose="02020603050405020304" pitchFamily="18" charset="0"/>
                <a:ea typeface="MS Mincho"/>
              </a:rPr>
              <a:t>Tiêu</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đề</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hối</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phiếu</a:t>
            </a:r>
            <a:r>
              <a:rPr lang="en-US" sz="2200" b="1" dirty="0">
                <a:latin typeface="Times New Roman" panose="02020603050405020304" pitchFamily="18" charset="0"/>
                <a:ea typeface="MS Mincho"/>
              </a:rPr>
              <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Phải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chữ</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Hối</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phiếu</a:t>
            </a:r>
            <a:r>
              <a:rPr lang="en-US" sz="2200" b="1" dirty="0">
                <a:latin typeface="Times New Roman" panose="02020603050405020304" pitchFamily="18" charset="0"/>
                <a:ea typeface="MS Mincho"/>
              </a:rPr>
              <a:t>” (Bill of Exchange</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viết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tắt</a:t>
            </a:r>
            <a:r>
              <a:rPr lang="en-US" sz="2200" dirty="0">
                <a:latin typeface="Times New Roman" panose="02020603050405020304" pitchFamily="18" charset="0"/>
                <a:ea typeface="Times New Roman" panose="02020603050405020304" pitchFamily="18" charset="0"/>
              </a:rPr>
              <a:t> </a:t>
            </a:r>
            <a:br>
              <a:rPr lang="en-US" sz="2200" dirty="0">
                <a:latin typeface="Times New Roman" panose="02020603050405020304" pitchFamily="18" charset="0"/>
                <a:ea typeface="Times New Roman" panose="02020603050405020304" pitchFamily="18" charset="0"/>
              </a:rPr>
            </a:br>
            <a:r>
              <a:rPr lang="en-US" sz="2200" dirty="0" err="1">
                <a:latin typeface="Times New Roman" panose="02020603050405020304" pitchFamily="18" charset="0"/>
                <a:ea typeface="Times New Roman" panose="02020603050405020304" pitchFamily="18" charset="0"/>
              </a:rPr>
              <a:t>là</a:t>
            </a:r>
            <a:r>
              <a:rPr lang="en-US" sz="2200" b="1" dirty="0">
                <a:latin typeface="Times New Roman" panose="02020603050405020304" pitchFamily="18" charset="0"/>
                <a:ea typeface="MS Mincho"/>
              </a:rPr>
              <a:t> Exchange</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hoặc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b="1" dirty="0">
                <a:latin typeface="Times New Roman" panose="02020603050405020304" pitchFamily="18" charset="0"/>
                <a:ea typeface="MS Mincho"/>
              </a:rPr>
              <a:t> Draft).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Tiêu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đề</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viết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tiếng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thì</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toàn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bộ</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nội</a:t>
            </a:r>
            <a:r>
              <a:rPr lang="en-US" sz="2200" dirty="0">
                <a:latin typeface="Times New Roman" panose="02020603050405020304" pitchFamily="18" charset="0"/>
                <a:ea typeface="Times New Roman" panose="02020603050405020304" pitchFamily="18" charset="0"/>
              </a:rPr>
              <a:t> dung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hối</a:t>
            </a:r>
            <a:r>
              <a:rPr lang="en-US" sz="2200" dirty="0">
                <a:latin typeface="Times New Roman" panose="02020603050405020304" pitchFamily="18" charset="0"/>
                <a:ea typeface="Times New Roman" panose="02020603050405020304" pitchFamily="18" charset="0"/>
              </a:rPr>
              <a:t> </a:t>
            </a:r>
            <a:br>
              <a:rPr lang="en-US" sz="2200" dirty="0">
                <a:latin typeface="Times New Roman" panose="02020603050405020304" pitchFamily="18" charset="0"/>
                <a:ea typeface="Times New Roman" panose="02020603050405020304" pitchFamily="18" charset="0"/>
              </a:rPr>
            </a:br>
            <a:r>
              <a:rPr lang="en-US" sz="2200" dirty="0" err="1">
                <a:latin typeface="Times New Roman" panose="02020603050405020304" pitchFamily="18" charset="0"/>
                <a:ea typeface="Times New Roman" panose="02020603050405020304" pitchFamily="18" charset="0"/>
              </a:rPr>
              <a:t>phiếu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phải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viết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tiếng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Anh</a:t>
            </a:r>
            <a:r>
              <a:rPr lang="en-US" sz="2200" dirty="0">
                <a:latin typeface="Times New Roman" panose="02020603050405020304" pitchFamily="18" charset="0"/>
                <a:ea typeface="Times New Roman" panose="02020603050405020304" pitchFamily="18" charset="0"/>
              </a:rPr>
              <a:t>.</a:t>
            </a:r>
          </a:p>
          <a:p>
            <a:pPr algn="just">
              <a:lnSpc>
                <a:spcPct val="150000"/>
              </a:lnSpc>
            </a:pPr>
            <a:r>
              <a:rPr lang="en-US" sz="2200" b="1" dirty="0">
                <a:latin typeface="Times New Roman" panose="02020603050405020304" pitchFamily="18" charset="0"/>
                <a:ea typeface="MS Mincho"/>
              </a:rPr>
              <a:t>(2). </a:t>
            </a:r>
            <a:r>
              <a:rPr lang="en-US" sz="2200" b="1" dirty="0" err="1">
                <a:latin typeface="Times New Roman" panose="02020603050405020304" pitchFamily="18" charset="0"/>
                <a:ea typeface="MS Mincho"/>
              </a:rPr>
              <a:t>Số</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tiền</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và</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loại</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tiền</a:t>
            </a:r>
            <a:r>
              <a:rPr lang="en-US" sz="2200" b="1" dirty="0">
                <a:latin typeface="Times New Roman" panose="02020603050405020304" pitchFamily="18" charset="0"/>
                <a:ea typeface="MS Mincho"/>
              </a:rPr>
              <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tiền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nhất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định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một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cách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rõ</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giản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đúng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tập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quốc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tế</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bằng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chữ</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Chú</a:t>
            </a:r>
            <a:r>
              <a:rPr lang="en-US" sz="2200" dirty="0">
                <a:latin typeface="Times New Roman" panose="02020603050405020304" pitchFamily="18" charset="0"/>
                <a:ea typeface="Times New Roman" panose="02020603050405020304" pitchFamily="18" charset="0"/>
              </a:rPr>
              <a:t> ý: </a:t>
            </a:r>
            <a:r>
              <a:rPr lang="en-US" sz="2200" dirty="0" err="1">
                <a:latin typeface="Times New Roman" panose="02020603050405020304" pitchFamily="18" charset="0"/>
                <a:ea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tiền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hối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phiếu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vượt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quá</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tiền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hóa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tiền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thư</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dụng</a:t>
            </a:r>
            <a:r>
              <a:rPr lang="en-US" sz="2200" dirty="0">
                <a:latin typeface="Times New Roman" panose="02020603050405020304" pitchFamily="18" charset="0"/>
                <a:ea typeface="Times New Roman" panose="02020603050405020304" pitchFamily="18" charset="0"/>
              </a:rPr>
              <a:t> (L/C)</a:t>
            </a:r>
          </a:p>
          <a:p>
            <a:pPr algn="just">
              <a:lnSpc>
                <a:spcPct val="150000"/>
              </a:lnSpc>
            </a:pPr>
            <a:r>
              <a:rPr lang="en-US" sz="2200" b="1" dirty="0">
                <a:latin typeface="Times New Roman" panose="02020603050405020304" pitchFamily="18" charset="0"/>
                <a:ea typeface="MS Mincho"/>
              </a:rPr>
              <a:t>(3). </a:t>
            </a:r>
            <a:r>
              <a:rPr lang="en-US" sz="2200" b="1" dirty="0" err="1">
                <a:latin typeface="Times New Roman" panose="02020603050405020304" pitchFamily="18" charset="0"/>
                <a:ea typeface="MS Mincho"/>
              </a:rPr>
              <a:t>Người</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trả</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tiền</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hối</a:t>
            </a:r>
            <a:r>
              <a:rPr lang="en-US" sz="2200" b="1" dirty="0">
                <a:latin typeface="Times New Roman" panose="02020603050405020304" pitchFamily="18" charset="0"/>
                <a:ea typeface="MS Mincho"/>
              </a:rPr>
              <a:t> </a:t>
            </a:r>
            <a:r>
              <a:rPr lang="en-US" sz="2200" b="1" dirty="0" err="1">
                <a:latin typeface="Times New Roman" panose="02020603050405020304" pitchFamily="18" charset="0"/>
                <a:ea typeface="MS Mincho"/>
              </a:rPr>
              <a:t>phiếu</a:t>
            </a:r>
            <a:r>
              <a:rPr lang="en-US" sz="2200" b="1" dirty="0">
                <a:latin typeface="Times New Roman" panose="02020603050405020304" pitchFamily="18" charset="0"/>
                <a:ea typeface="MS Mincho"/>
              </a:rPr>
              <a: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Họ</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địa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chỉ</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tiền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hối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phiếu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phải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rõ</a:t>
            </a:r>
            <a:r>
              <a:rPr lang="en-US" sz="2200" dirty="0">
                <a:latin typeface="Times New Roman" panose="02020603050405020304" pitchFamily="18" charset="0"/>
                <a:ea typeface="Times New Roman" panose="02020603050405020304" pitchFamily="18" charset="0"/>
              </a:rPr>
              <a:t> chi </a:t>
            </a:r>
            <a:r>
              <a:rPr lang="en-US" sz="2200" dirty="0" err="1">
                <a:latin typeface="Times New Roman" panose="02020603050405020304" pitchFamily="18" charset="0"/>
                <a:ea typeface="Times New Roman" panose="02020603050405020304" pitchFamily="18" charset="0"/>
              </a:rPr>
              <a:t>tiết</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được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góc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dưới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bên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trái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hối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phiếu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tức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ghi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vào</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chỗ</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chữ</a:t>
            </a:r>
            <a:r>
              <a:rPr lang="en-US" sz="2200" dirty="0">
                <a:latin typeface="Times New Roman" panose="02020603050405020304" pitchFamily="18" charset="0"/>
                <a:ea typeface="Times New Roman" panose="02020603050405020304" pitchFamily="18" charset="0"/>
              </a:rPr>
              <a:t> </a:t>
            </a:r>
            <a:r>
              <a:rPr lang="en-US" sz="2200" b="1" dirty="0">
                <a:solidFill>
                  <a:srgbClr val="FF0000"/>
                </a:solidFill>
                <a:latin typeface="Times New Roman" panose="02020603050405020304" pitchFamily="18" charset="0"/>
                <a:ea typeface="Times New Roman" panose="02020603050405020304" pitchFamily="18" charset="0"/>
              </a:rPr>
              <a:t>“To……………..” </a:t>
            </a:r>
            <a:r>
              <a:rPr lang="en-US" sz="2200" dirty="0" err="1">
                <a:latin typeface="Times New Roman" panose="02020603050405020304" pitchFamily="18" charset="0"/>
                <a:ea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phương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thức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thanh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nhờ</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tiền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hối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phiếu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nhập</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khẩu.Trong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phương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thức</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thanh</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toán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tín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dụng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chứng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từ</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trả</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tiền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hối</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phiếu</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ngân</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hàng</a:t>
            </a:r>
            <a:r>
              <a:rPr lang="en-US" sz="2200" dirty="0">
                <a:latin typeface="Times New Roman" panose="02020603050405020304" pitchFamily="18" charset="0"/>
                <a:ea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rPr>
              <a:t>mở</a:t>
            </a:r>
            <a:r>
              <a:rPr lang="en-US" sz="2200" dirty="0">
                <a:latin typeface="Times New Roman" panose="02020603050405020304" pitchFamily="18" charset="0"/>
                <a:ea typeface="Times New Roman" panose="02020603050405020304" pitchFamily="18" charset="0"/>
              </a:rPr>
              <a:t> L/C.</a:t>
            </a:r>
          </a:p>
          <a:p>
            <a:pPr algn="just">
              <a:lnSpc>
                <a:spcPct val="150000"/>
              </a:lnSpc>
            </a:pPr>
            <a:r>
              <a:rPr lang="en-US" sz="2200" dirty="0" smtClean="0">
                <a:latin typeface="Times New Roman" panose="02020603050405020304" pitchFamily="18" charset="0"/>
                <a:ea typeface="Times New Roman" panose="02020603050405020304" pitchFamily="18" charset="0"/>
              </a:rPr>
              <a:t>.</a:t>
            </a:r>
            <a:r>
              <a:rPr lang="en-US" sz="2200" dirty="0">
                <a:latin typeface="Times New Roman" panose="02020603050405020304" pitchFamily="18" charset="0"/>
                <a:ea typeface="Times New Roman" panose="02020603050405020304" pitchFamily="18" charset="0"/>
              </a:rPr>
              <a:t> </a:t>
            </a:r>
            <a:endParaRPr lang="en-US" sz="2200" dirty="0">
              <a:effectLst/>
              <a:latin typeface="Times New Roman" panose="02020603050405020304" pitchFamily="18" charset="0"/>
              <a:ea typeface="Times New Roman" panose="02020603050405020304" pitchFamily="18" charset="0"/>
            </a:endParaRPr>
          </a:p>
        </p:txBody>
      </p:sp>
      <p:sp>
        <p:nvSpPr>
          <p:cNvPr id="3" name="TextBox 2"/>
          <p:cNvSpPr txBox="1"/>
          <p:nvPr/>
        </p:nvSpPr>
        <p:spPr>
          <a:xfrm>
            <a:off x="1288285" y="75232"/>
            <a:ext cx="9784305" cy="661207"/>
          </a:xfrm>
          <a:prstGeom prst="rect">
            <a:avLst/>
          </a:prstGeom>
          <a:solidFill>
            <a:srgbClr val="FFFF00"/>
          </a:solidFill>
        </p:spPr>
        <p:txBody>
          <a:bodyPr wrap="square" rtlCol="0">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3.1. </a:t>
            </a:r>
            <a:r>
              <a:rPr lang="en-US" sz="2800" b="1" dirty="0" err="1">
                <a:latin typeface="Times New Roman" panose="02020603050405020304" pitchFamily="18" charset="0"/>
                <a:cs typeface="Times New Roman" panose="02020603050405020304" pitchFamily="18" charset="0"/>
              </a:rPr>
              <a:t>Thương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phiếu</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41871" y="653996"/>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852716" y="1085780"/>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spTree>
    <p:extLst>
      <p:ext uri="{BB962C8B-B14F-4D97-AF65-F5344CB8AC3E}">
        <p14:creationId xmlns:p14="http://schemas.microsoft.com/office/powerpoint/2010/main" val="42304710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63473" y="0"/>
            <a:ext cx="9784305" cy="579967"/>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68888" y="535837"/>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914498" y="712101"/>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sp>
        <p:nvSpPr>
          <p:cNvPr id="5" name="Rectangle 4"/>
          <p:cNvSpPr/>
          <p:nvPr/>
        </p:nvSpPr>
        <p:spPr>
          <a:xfrm>
            <a:off x="268888" y="1197044"/>
            <a:ext cx="11633732" cy="5524589"/>
          </a:xfrm>
          <a:prstGeom prst="rect">
            <a:avLst/>
          </a:prstGeom>
        </p:spPr>
        <p:txBody>
          <a:bodyPr wrap="square">
            <a:spAutoFit/>
          </a:bodyPr>
          <a:lstStyle/>
          <a:p>
            <a:pPr algn="just">
              <a:spcBef>
                <a:spcPts val="600"/>
              </a:spcBef>
              <a:spcAft>
                <a:spcPts val="600"/>
              </a:spcAft>
            </a:pPr>
            <a:r>
              <a:rPr lang="en-US" sz="2100" b="1" dirty="0">
                <a:latin typeface="Times New Roman" panose="02020603050405020304" pitchFamily="18" charset="0"/>
                <a:ea typeface="MS Mincho"/>
              </a:rPr>
              <a:t>(4). </a:t>
            </a:r>
            <a:r>
              <a:rPr lang="en-US" sz="2100" b="1" dirty="0" err="1">
                <a:latin typeface="Times New Roman" panose="02020603050405020304" pitchFamily="18" charset="0"/>
                <a:ea typeface="MS Mincho"/>
              </a:rPr>
              <a:t>Kỳ</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hạn</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trả</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tiền</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của</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hối</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phiếu</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có</a:t>
            </a:r>
            <a:r>
              <a:rPr lang="en-US" sz="2100" b="1" dirty="0">
                <a:latin typeface="Times New Roman" panose="02020603050405020304" pitchFamily="18" charset="0"/>
                <a:ea typeface="MS Mincho"/>
              </a:rPr>
              <a:t> 2 </a:t>
            </a:r>
            <a:r>
              <a:rPr lang="en-US" sz="2100" b="1" dirty="0" err="1">
                <a:latin typeface="Times New Roman" panose="02020603050405020304" pitchFamily="18" charset="0"/>
                <a:ea typeface="MS Mincho"/>
              </a:rPr>
              <a:t>dạng</a:t>
            </a:r>
            <a:r>
              <a:rPr lang="en-US" sz="2100" b="1" dirty="0">
                <a:latin typeface="Times New Roman" panose="02020603050405020304" pitchFamily="18" charset="0"/>
                <a:ea typeface="MS Mincho"/>
              </a:rPr>
              <a:t>:</a:t>
            </a:r>
            <a:endParaRPr lang="en-US" sz="2100" dirty="0">
              <a:latin typeface="Times New Roman" panose="02020603050405020304" pitchFamily="18" charset="0"/>
              <a:ea typeface="Times New Roman" panose="02020603050405020304" pitchFamily="18" charset="0"/>
            </a:endParaRPr>
          </a:p>
          <a:p>
            <a:pPr algn="just">
              <a:spcBef>
                <a:spcPts val="600"/>
              </a:spcBef>
              <a:spcAft>
                <a:spcPts val="600"/>
              </a:spcAft>
            </a:pP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Trả</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tiền</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ngay</a:t>
            </a:r>
            <a:r>
              <a:rPr lang="en-US" sz="2100" b="1" dirty="0">
                <a:latin typeface="Times New Roman" panose="02020603050405020304" pitchFamily="18" charset="0"/>
                <a:ea typeface="MS Mincho"/>
              </a:rPr>
              <a: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thì</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trên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hối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phiếu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sẽ</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ghi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là</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trả</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ngay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khi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nhìn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thấy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bản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thứ</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nhất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hai</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 </a:t>
            </a:r>
            <a:r>
              <a:rPr lang="en-US" sz="2100" dirty="0" err="1" smtClean="0">
                <a:latin typeface="Times New Roman" panose="02020603050405020304" pitchFamily="18" charset="0"/>
                <a:ea typeface="Times New Roman" panose="02020603050405020304" pitchFamily="18" charset="0"/>
              </a:rPr>
              <a:t>của</a:t>
            </a:r>
            <a:r>
              <a:rPr lang="en-US" sz="2100" dirty="0" smtClean="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hối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phiếu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này</a:t>
            </a:r>
            <a:r>
              <a:rPr lang="en-US" sz="2100" dirty="0">
                <a:latin typeface="Times New Roman" panose="02020603050405020304" pitchFamily="18" charset="0"/>
                <a:ea typeface="Times New Roman" panose="02020603050405020304" pitchFamily="18" charset="0"/>
              </a:rPr>
              <a:t>” (at ……. Sight of this FIRST (SECOND) Bill of Exchange).</a:t>
            </a:r>
          </a:p>
          <a:p>
            <a:pPr algn="just">
              <a:spcBef>
                <a:spcPts val="600"/>
              </a:spcBef>
              <a:spcAft>
                <a:spcPts val="600"/>
              </a:spcAft>
            </a:pP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Trả</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tiền</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sau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có</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nhiều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cách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thỏa</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thuận</a:t>
            </a:r>
            <a:r>
              <a:rPr lang="en-US" sz="2100" dirty="0">
                <a:latin typeface="Times New Roman" panose="02020603050405020304" pitchFamily="18" charset="0"/>
                <a:ea typeface="Times New Roman" panose="02020603050405020304" pitchFamily="18" charset="0"/>
              </a:rPr>
              <a:t>: </a:t>
            </a:r>
          </a:p>
          <a:p>
            <a:pPr algn="just">
              <a:spcBef>
                <a:spcPts val="600"/>
              </a:spcBef>
              <a:spcAft>
                <a:spcPts val="600"/>
              </a:spcAft>
            </a:pP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tại</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X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nhất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sau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khi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nhìn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thấy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hối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phiếu</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a:t>
            </a:r>
            <a:r>
              <a:rPr lang="en-US" sz="2100" dirty="0">
                <a:latin typeface="Times New Roman" panose="02020603050405020304" pitchFamily="18" charset="0"/>
                <a:ea typeface="Times New Roman" panose="02020603050405020304" pitchFamily="18" charset="0"/>
              </a:rPr>
              <a:t>At...</a:t>
            </a:r>
            <a:r>
              <a:rPr lang="en-US" sz="2100" dirty="0" err="1">
                <a:latin typeface="Times New Roman" panose="02020603050405020304" pitchFamily="18" charset="0"/>
                <a:ea typeface="Times New Roman" panose="02020603050405020304" pitchFamily="18" charset="0"/>
              </a:rPr>
              <a:t>X.days</a:t>
            </a:r>
            <a:r>
              <a:rPr lang="en-US" sz="2100" dirty="0">
                <a:latin typeface="Times New Roman" panose="02020603050405020304" pitchFamily="18" charset="0"/>
                <a:ea typeface="Times New Roman" panose="02020603050405020304" pitchFamily="18" charset="0"/>
              </a:rPr>
              <a:t>….after sight of this……….) </a:t>
            </a:r>
          </a:p>
          <a:p>
            <a:pPr algn="just">
              <a:spcBef>
                <a:spcPts val="600"/>
              </a:spcBef>
              <a:spcAft>
                <a:spcPts val="600"/>
              </a:spcAft>
            </a:pP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tại</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X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nhất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sau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ký</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phát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hối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phiếu</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 (</a:t>
            </a:r>
            <a:r>
              <a:rPr lang="en-US" sz="2100" dirty="0">
                <a:latin typeface="Times New Roman" panose="02020603050405020304" pitchFamily="18" charset="0"/>
                <a:ea typeface="Times New Roman" panose="02020603050405020304" pitchFamily="18" charset="0"/>
              </a:rPr>
              <a:t>At ….X days…after signed of this……..) </a:t>
            </a:r>
          </a:p>
          <a:p>
            <a:pPr algn="just">
              <a:spcBef>
                <a:spcPts val="600"/>
              </a:spcBef>
              <a:spcAft>
                <a:spcPts val="600"/>
              </a:spcAft>
            </a:pP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tại</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X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nhất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sau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ký</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vận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đơn</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 (</a:t>
            </a:r>
            <a:r>
              <a:rPr lang="en-US" sz="2100" dirty="0">
                <a:latin typeface="Times New Roman" panose="02020603050405020304" pitchFamily="18" charset="0"/>
                <a:ea typeface="Times New Roman" panose="02020603050405020304" pitchFamily="18" charset="0"/>
              </a:rPr>
              <a:t>At…..X days….after bill of lading date of this…..) </a:t>
            </a:r>
          </a:p>
          <a:p>
            <a:pPr algn="just">
              <a:spcBef>
                <a:spcPts val="600"/>
              </a:spcBef>
              <a:spcAft>
                <a:spcPts val="600"/>
              </a:spcAft>
            </a:pP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tại</a:t>
            </a:r>
            <a:r>
              <a:rPr lang="en-US" sz="2100" dirty="0">
                <a:latin typeface="Times New Roman" panose="02020603050405020304" pitchFamily="18" charset="0"/>
                <a:ea typeface="Times New Roman" panose="02020603050405020304" pitchFamily="18" charset="0"/>
              </a:rPr>
              <a:t> </a:t>
            </a:r>
            <a:r>
              <a:rPr lang="en-US" sz="2100" dirty="0" smtClean="0">
                <a:latin typeface="Times New Roman" panose="02020603050405020304" pitchFamily="18" charset="0"/>
                <a:ea typeface="Times New Roman" panose="02020603050405020304" pitchFamily="18" charset="0"/>
              </a:rPr>
              <a:t>X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nhất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sau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giao</a:t>
            </a:r>
            <a:r>
              <a:rPr lang="en-US" sz="2100" dirty="0">
                <a:latin typeface="Times New Roman" panose="02020603050405020304" pitchFamily="18" charset="0"/>
                <a:ea typeface="Times New Roman" panose="02020603050405020304" pitchFamily="18" charset="0"/>
              </a:rPr>
              <a:t> </a:t>
            </a:r>
            <a:r>
              <a:rPr lang="en-US" sz="2100" dirty="0" err="1" smtClean="0">
                <a:latin typeface="Times New Roman" panose="02020603050405020304" pitchFamily="18" charset="0"/>
                <a:ea typeface="Times New Roman" panose="02020603050405020304" pitchFamily="18" charset="0"/>
              </a:rPr>
              <a:t>hàng</a:t>
            </a:r>
            <a:r>
              <a:rPr lang="en-US" sz="2100" dirty="0" smtClean="0">
                <a:latin typeface="Times New Roman" panose="02020603050405020304" pitchFamily="18" charset="0"/>
                <a:ea typeface="Times New Roman" panose="02020603050405020304" pitchFamily="18" charset="0"/>
              </a:rPr>
              <a:t> (At</a:t>
            </a:r>
            <a:r>
              <a:rPr lang="en-US" sz="2100" dirty="0">
                <a:latin typeface="Times New Roman" panose="02020603050405020304" pitchFamily="18" charset="0"/>
                <a:ea typeface="Times New Roman" panose="02020603050405020304" pitchFamily="18" charset="0"/>
              </a:rPr>
              <a:t>…..X days…..after shipment date of this…….) </a:t>
            </a:r>
          </a:p>
          <a:p>
            <a:pPr algn="just">
              <a:spcBef>
                <a:spcPts val="600"/>
              </a:spcBef>
              <a:spcAft>
                <a:spcPts val="600"/>
              </a:spcAft>
            </a:pP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tại</a:t>
            </a:r>
            <a:r>
              <a:rPr lang="en-US" sz="2100" dirty="0">
                <a:latin typeface="Times New Roman" panose="02020603050405020304" pitchFamily="18" charset="0"/>
                <a:ea typeface="Times New Roman" panose="02020603050405020304" pitchFamily="18" charset="0"/>
              </a:rPr>
              <a:t> </a:t>
            </a:r>
            <a:r>
              <a:rPr lang="en-US" sz="2100" dirty="0" err="1" smtClean="0">
                <a:latin typeface="Times New Roman" panose="02020603050405020304" pitchFamily="18" charset="0"/>
                <a:ea typeface="Times New Roman" panose="02020603050405020304" pitchFamily="18" charset="0"/>
              </a:rPr>
              <a:t>vào</a:t>
            </a:r>
            <a:r>
              <a:rPr lang="en-US" sz="2100" dirty="0" smtClean="0">
                <a:latin typeface="Times New Roman" panose="02020603050405020304" pitchFamily="18" charset="0"/>
                <a:ea typeface="Times New Roman" panose="02020603050405020304" pitchFamily="18" charset="0"/>
              </a:rPr>
              <a:t> 1 </a:t>
            </a:r>
            <a:r>
              <a:rPr lang="en-US" sz="2100" dirty="0" err="1">
                <a:latin typeface="Times New Roman" panose="02020603050405020304" pitchFamily="18" charset="0"/>
                <a:ea typeface="Times New Roman" panose="02020603050405020304" pitchFamily="18" charset="0"/>
              </a:rPr>
              <a:t>ngày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cụ</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thể</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trong</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tương</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lai</a:t>
            </a:r>
            <a:r>
              <a:rPr lang="en-US" sz="2100" dirty="0">
                <a:latin typeface="Times New Roman" panose="02020603050405020304" pitchFamily="18" charset="0"/>
                <a:ea typeface="Times New Roman" panose="02020603050405020304" pitchFamily="18" charset="0"/>
              </a:rPr>
              <a:t> (On……(date)…..of this……..)</a:t>
            </a:r>
          </a:p>
          <a:p>
            <a:pPr algn="just">
              <a:spcBef>
                <a:spcPts val="600"/>
              </a:spcBef>
              <a:spcAft>
                <a:spcPts val="600"/>
              </a:spcAft>
            </a:pPr>
            <a:r>
              <a:rPr lang="en-US" sz="2100" b="1" dirty="0">
                <a:latin typeface="Times New Roman" panose="02020603050405020304" pitchFamily="18" charset="0"/>
                <a:ea typeface="MS Mincho"/>
              </a:rPr>
              <a:t>(5). </a:t>
            </a:r>
            <a:r>
              <a:rPr lang="en-US" sz="2100" b="1" dirty="0" err="1">
                <a:latin typeface="Times New Roman" panose="02020603050405020304" pitchFamily="18" charset="0"/>
                <a:ea typeface="MS Mincho"/>
              </a:rPr>
              <a:t>Địa</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điểm</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trả</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tiền</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của</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hối</a:t>
            </a:r>
            <a:r>
              <a:rPr lang="en-US" sz="2100" b="1" dirty="0">
                <a:latin typeface="Times New Roman" panose="02020603050405020304" pitchFamily="18" charset="0"/>
                <a:ea typeface="MS Mincho"/>
              </a:rPr>
              <a:t> </a:t>
            </a:r>
            <a:r>
              <a:rPr lang="en-US" sz="2100" b="1" dirty="0" err="1">
                <a:latin typeface="Times New Roman" panose="02020603050405020304" pitchFamily="18" charset="0"/>
                <a:ea typeface="MS Mincho"/>
              </a:rPr>
              <a:t>phiếu</a:t>
            </a:r>
            <a:r>
              <a:rPr lang="en-US" sz="2100" b="1" dirty="0">
                <a:latin typeface="Times New Roman" panose="02020603050405020304" pitchFamily="18" charset="0"/>
                <a:ea typeface="MS Mincho"/>
              </a:rPr>
              <a: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Nếu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không</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có</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quy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khác</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thì</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địa</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chỉ</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của</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người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bị</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ký</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phát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người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trả</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tiền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được</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xem</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là</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địa</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điểm</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hối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phiếu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Tuy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nhiên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nếu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trên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hối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phiếu</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quy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một</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địa</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điểm</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khác</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thì</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địa</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điểm</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này</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được</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xem</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là</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địa</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điểm</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thanh</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toán</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hối</a:t>
            </a:r>
            <a:r>
              <a:rPr lang="en-US" sz="2100" dirty="0">
                <a:latin typeface="Times New Roman" panose="02020603050405020304" pitchFamily="18" charset="0"/>
                <a:ea typeface="Times New Roman" panose="02020603050405020304" pitchFamily="18" charset="0"/>
              </a:rPr>
              <a:t> </a:t>
            </a:r>
            <a:r>
              <a:rPr lang="en-US" sz="2100" dirty="0" err="1">
                <a:latin typeface="Times New Roman" panose="02020603050405020304" pitchFamily="18" charset="0"/>
                <a:ea typeface="Times New Roman" panose="02020603050405020304" pitchFamily="18" charset="0"/>
              </a:rPr>
              <a:t>phiếu</a:t>
            </a:r>
            <a:r>
              <a:rPr lang="en-US" sz="2100" dirty="0">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299526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5">
                                            <p:txEl>
                                              <p:pRg st="8" end="8"/>
                                            </p:txEl>
                                          </p:spTgt>
                                        </p:tgtEl>
                                        <p:attrNameLst>
                                          <p:attrName>style.visibility</p:attrName>
                                        </p:attrNameLst>
                                      </p:cBhvr>
                                      <p:to>
                                        <p:strVal val="visible"/>
                                      </p:to>
                                    </p:set>
                                    <p:animEffect transition="in" filter="fade">
                                      <p:cBhvr>
                                        <p:cTn id="63" dur="1000"/>
                                        <p:tgtEl>
                                          <p:spTgt spid="5">
                                            <p:txEl>
                                              <p:pRg st="8" end="8"/>
                                            </p:txEl>
                                          </p:spTgt>
                                        </p:tgtEl>
                                      </p:cBhvr>
                                    </p:animEffect>
                                    <p:anim calcmode="lin" valueType="num">
                                      <p:cBhvr>
                                        <p:cTn id="64"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922841" y="1068284"/>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sp>
        <p:nvSpPr>
          <p:cNvPr id="5" name="Rectangle 4"/>
          <p:cNvSpPr/>
          <p:nvPr/>
        </p:nvSpPr>
        <p:spPr>
          <a:xfrm>
            <a:off x="91982" y="1487665"/>
            <a:ext cx="11772351" cy="6324808"/>
          </a:xfrm>
          <a:prstGeom prst="rect">
            <a:avLst/>
          </a:prstGeom>
        </p:spPr>
        <p:txBody>
          <a:bodyPr wrap="square">
            <a:spAutoFit/>
          </a:bodyPr>
          <a:lstStyle/>
          <a:p>
            <a:pPr algn="just">
              <a:lnSpc>
                <a:spcPct val="150000"/>
              </a:lnSpc>
            </a:pPr>
            <a:r>
              <a:rPr lang="en-US" b="1" dirty="0">
                <a:latin typeface="Times New Roman" panose="02020603050405020304" pitchFamily="18" charset="0"/>
                <a:ea typeface="MS Mincho"/>
              </a:rPr>
              <a:t>(6). </a:t>
            </a:r>
            <a:r>
              <a:rPr lang="en-US" b="1" dirty="0" err="1">
                <a:latin typeface="Times New Roman" panose="02020603050405020304" pitchFamily="18" charset="0"/>
                <a:ea typeface="MS Mincho"/>
              </a:rPr>
              <a:t>Người</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được</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hưởng</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lợi</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hối</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phiếu</a:t>
            </a:r>
            <a:r>
              <a:rPr lang="en-US" b="1" dirty="0">
                <a:latin typeface="Times New Roman" panose="02020603050405020304" pitchFamily="18" charset="0"/>
                <a:ea typeface="MS Mincho"/>
              </a:rPr>
              <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hưởng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Bản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thân</a:t>
            </a:r>
            <a:r>
              <a:rPr lang="en-US" dirty="0">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người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ký</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phát</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hối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phiếu</a:t>
            </a:r>
            <a:r>
              <a:rPr lang="en-US" dirty="0">
                <a:solidFill>
                  <a:srgbClr val="FF0000"/>
                </a:solidFill>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một</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người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khác</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được</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người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ký</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phát</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chỉ</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hoặc</a:t>
            </a:r>
            <a:r>
              <a:rPr lang="en-US" dirty="0">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bất</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cứ</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ai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được</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người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hưởng</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lợi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chuyển</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nhượng</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hối</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phiếu</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bằng</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thủ</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tục</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ký</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hậu</a:t>
            </a:r>
            <a:r>
              <a:rPr lang="en-US" dirty="0">
                <a:solidFill>
                  <a:srgbClr val="FF0000"/>
                </a:solidFill>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hay </a:t>
            </a:r>
            <a:r>
              <a:rPr lang="en-US" dirty="0" err="1">
                <a:solidFill>
                  <a:srgbClr val="FF0000"/>
                </a:solidFill>
                <a:latin typeface="Times New Roman" panose="02020603050405020304" pitchFamily="18" charset="0"/>
                <a:ea typeface="Times New Roman" panose="02020603050405020304" pitchFamily="18" charset="0"/>
              </a:rPr>
              <a:t>trao</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tay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ngoại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thương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phiếu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thường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hưởng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a:t>
            </a:r>
            <a:r>
              <a:rPr lang="en-US" dirty="0">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ngân</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hàng</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phục</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vụ</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nhà</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xuất</a:t>
            </a:r>
            <a:r>
              <a:rPr lang="en-US" dirty="0">
                <a:solidFill>
                  <a:srgbClr val="FF0000"/>
                </a:solidFill>
                <a:latin typeface="Times New Roman" panose="02020603050405020304" pitchFamily="18" charset="0"/>
                <a:ea typeface="Times New Roman" panose="02020603050405020304" pitchFamily="18" charset="0"/>
              </a:rPr>
              <a:t> </a:t>
            </a:r>
            <a:r>
              <a:rPr lang="en-US" dirty="0" err="1">
                <a:solidFill>
                  <a:srgbClr val="FF0000"/>
                </a:solidFill>
                <a:latin typeface="Times New Roman" panose="02020603050405020304" pitchFamily="18" charset="0"/>
                <a:ea typeface="Times New Roman" panose="02020603050405020304" pitchFamily="18" charset="0"/>
              </a:rPr>
              <a:t>khẩu</a:t>
            </a:r>
            <a:r>
              <a:rPr lang="en-US" dirty="0" smtClean="0">
                <a:solidFill>
                  <a:srgbClr val="FF0000"/>
                </a:solidFill>
                <a:latin typeface="Times New Roman" panose="02020603050405020304" pitchFamily="18" charset="0"/>
                <a:ea typeface="Times New Roman" panose="02020603050405020304" pitchFamily="18" charset="0"/>
              </a:rPr>
              <a:t>.</a:t>
            </a:r>
          </a:p>
          <a:p>
            <a:pPr algn="just">
              <a:lnSpc>
                <a:spcPct val="150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Chỉ</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đích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một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nào</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đó</a:t>
            </a:r>
            <a:r>
              <a:rPr lang="en-US" dirty="0" smtClean="0">
                <a:latin typeface="Times New Roman" panose="02020603050405020304" pitchFamily="18" charset="0"/>
                <a:ea typeface="Times New Roman" panose="02020603050405020304" pitchFamily="18" charset="0"/>
              </a:rPr>
              <a:t>:     </a:t>
            </a:r>
            <a:r>
              <a:rPr lang="en-US" b="1" i="1" dirty="0" smtClean="0">
                <a:solidFill>
                  <a:srgbClr val="FF0000"/>
                </a:solidFill>
                <a:latin typeface="Times New Roman" panose="02020603050405020304" pitchFamily="18" charset="0"/>
                <a:ea typeface="Times New Roman" panose="02020603050405020304" pitchFamily="18" charset="0"/>
              </a:rPr>
              <a:t>Pay </a:t>
            </a:r>
            <a:r>
              <a:rPr lang="en-US" b="1" i="1" dirty="0">
                <a:solidFill>
                  <a:srgbClr val="FF0000"/>
                </a:solidFill>
                <a:latin typeface="Times New Roman" panose="02020603050405020304" pitchFamily="18" charset="0"/>
                <a:ea typeface="Times New Roman" panose="02020603050405020304" pitchFamily="18" charset="0"/>
              </a:rPr>
              <a:t>to: </a:t>
            </a:r>
            <a:r>
              <a:rPr lang="en-US" b="1" i="1" dirty="0" err="1">
                <a:solidFill>
                  <a:srgbClr val="FF0000"/>
                </a:solidFill>
                <a:latin typeface="Times New Roman" panose="02020603050405020304" pitchFamily="18" charset="0"/>
                <a:ea typeface="Times New Roman" panose="02020603050405020304" pitchFamily="18" charset="0"/>
              </a:rPr>
              <a:t>Mr</a:t>
            </a:r>
            <a:r>
              <a:rPr lang="en-US" b="1" i="1" dirty="0">
                <a:solidFill>
                  <a:srgbClr val="FF0000"/>
                </a:solidFill>
                <a:latin typeface="Times New Roman" panose="02020603050405020304" pitchFamily="18" charset="0"/>
                <a:ea typeface="Times New Roman" panose="02020603050405020304" pitchFamily="18" charset="0"/>
              </a:rPr>
              <a:t> X</a:t>
            </a:r>
          </a:p>
          <a:p>
            <a:pPr algn="just">
              <a:lnSpc>
                <a:spcPct val="150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lệnh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theo</a:t>
            </a:r>
            <a:r>
              <a:rPr lang="en-US" dirty="0">
                <a:latin typeface="Times New Roman" panose="02020603050405020304" pitchFamily="18" charset="0"/>
                <a:ea typeface="Times New Roman" panose="02020603050405020304" pitchFamily="18" charset="0"/>
              </a:rPr>
              <a:t> ý </a:t>
            </a:r>
            <a:r>
              <a:rPr lang="en-US" dirty="0" err="1">
                <a:latin typeface="Times New Roman" panose="02020603050405020304" pitchFamily="18" charset="0"/>
                <a:ea typeface="Times New Roman" panose="02020603050405020304" pitchFamily="18" charset="0"/>
              </a:rPr>
              <a:t>chí</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lệnh</a:t>
            </a:r>
            <a:r>
              <a:rPr lang="en-US" dirty="0" smtClean="0">
                <a:latin typeface="Times New Roman" panose="02020603050405020304" pitchFamily="18" charset="0"/>
                <a:ea typeface="Times New Roman" panose="02020603050405020304" pitchFamily="18" charset="0"/>
              </a:rPr>
              <a:t>):     </a:t>
            </a:r>
            <a:r>
              <a:rPr lang="en-US" b="1" i="1" dirty="0" smtClean="0">
                <a:solidFill>
                  <a:srgbClr val="FF0000"/>
                </a:solidFill>
                <a:latin typeface="Times New Roman" panose="02020603050405020304" pitchFamily="18" charset="0"/>
                <a:ea typeface="Times New Roman" panose="02020603050405020304" pitchFamily="18" charset="0"/>
              </a:rPr>
              <a:t>Pay </a:t>
            </a:r>
            <a:r>
              <a:rPr lang="en-US" b="1" i="1" dirty="0">
                <a:solidFill>
                  <a:srgbClr val="FF0000"/>
                </a:solidFill>
                <a:latin typeface="Times New Roman" panose="02020603050405020304" pitchFamily="18" charset="0"/>
                <a:ea typeface="Times New Roman" panose="02020603050405020304" pitchFamily="18" charset="0"/>
              </a:rPr>
              <a:t>to the order of </a:t>
            </a:r>
            <a:r>
              <a:rPr lang="en-US" b="1" i="1" dirty="0" err="1">
                <a:solidFill>
                  <a:srgbClr val="FF0000"/>
                </a:solidFill>
                <a:latin typeface="Times New Roman" panose="02020603050405020304" pitchFamily="18" charset="0"/>
                <a:ea typeface="Times New Roman" panose="02020603050405020304" pitchFamily="18" charset="0"/>
              </a:rPr>
              <a:t>Mr</a:t>
            </a:r>
            <a:r>
              <a:rPr lang="en-US" b="1" i="1" dirty="0">
                <a:solidFill>
                  <a:srgbClr val="FF0000"/>
                </a:solidFill>
                <a:latin typeface="Times New Roman" panose="02020603050405020304" pitchFamily="18" charset="0"/>
                <a:ea typeface="Times New Roman" panose="02020603050405020304" pitchFamily="18" charset="0"/>
              </a:rPr>
              <a:t> X</a:t>
            </a:r>
          </a:p>
          <a:p>
            <a:pPr algn="just">
              <a:lnSpc>
                <a:spcPct val="150000"/>
              </a:lnSpc>
            </a:pP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Thanh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cầm</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phiếu</a:t>
            </a:r>
            <a:r>
              <a:rPr lang="en-US" dirty="0" smtClean="0">
                <a:latin typeface="Times New Roman" panose="02020603050405020304" pitchFamily="18" charset="0"/>
                <a:ea typeface="Times New Roman" panose="02020603050405020304" pitchFamily="18" charset="0"/>
              </a:rPr>
              <a:t>:      </a:t>
            </a:r>
            <a:r>
              <a:rPr lang="en-US" b="1" i="1" dirty="0" smtClean="0">
                <a:solidFill>
                  <a:srgbClr val="FF0000"/>
                </a:solidFill>
                <a:latin typeface="Times New Roman" panose="02020603050405020304" pitchFamily="18" charset="0"/>
                <a:ea typeface="Times New Roman" panose="02020603050405020304" pitchFamily="18" charset="0"/>
              </a:rPr>
              <a:t>Pay </a:t>
            </a:r>
            <a:r>
              <a:rPr lang="en-US" b="1" i="1" dirty="0">
                <a:solidFill>
                  <a:srgbClr val="FF0000"/>
                </a:solidFill>
                <a:latin typeface="Times New Roman" panose="02020603050405020304" pitchFamily="18" charset="0"/>
                <a:ea typeface="Times New Roman" panose="02020603050405020304" pitchFamily="18" charset="0"/>
              </a:rPr>
              <a:t>to……, pay to the bearer, pay to the order of</a:t>
            </a:r>
          </a:p>
          <a:p>
            <a:pPr algn="just">
              <a:lnSpc>
                <a:spcPct val="150000"/>
              </a:lnSpc>
            </a:pPr>
            <a:r>
              <a:rPr lang="en-US" b="1" dirty="0">
                <a:latin typeface="Times New Roman" panose="02020603050405020304" pitchFamily="18" charset="0"/>
                <a:ea typeface="MS Mincho"/>
              </a:rPr>
              <a:t>(7). </a:t>
            </a:r>
            <a:r>
              <a:rPr lang="en-US" b="1" dirty="0" err="1">
                <a:latin typeface="Times New Roman" panose="02020603050405020304" pitchFamily="18" charset="0"/>
                <a:ea typeface="MS Mincho"/>
              </a:rPr>
              <a:t>Nơi</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và</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ngày</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lập</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hối</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phiếu</a:t>
            </a:r>
            <a:r>
              <a:rPr lang="en-US" b="1" dirty="0">
                <a:latin typeface="Times New Roman" panose="02020603050405020304" pitchFamily="18" charset="0"/>
                <a:ea typeface="MS Mincho"/>
              </a:rPr>
              <a:t>:</a:t>
            </a:r>
            <a:endParaRPr lang="en-US" dirty="0">
              <a:latin typeface="Times New Roman" panose="02020603050405020304" pitchFamily="18" charset="0"/>
              <a:ea typeface="Times New Roman" panose="02020603050405020304" pitchFamily="18" charset="0"/>
            </a:endParaRPr>
          </a:p>
          <a:p>
            <a:pPr algn="just">
              <a:lnSpc>
                <a:spcPct val="150000"/>
              </a:lnSpc>
            </a:pP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Nơi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phiếu</a:t>
            </a:r>
            <a:r>
              <a:rPr lang="en-US" dirty="0">
                <a:latin typeface="Times New Roman" panose="02020603050405020304" pitchFamily="18" charset="0"/>
                <a:ea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rPr>
              <a:t>nước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hành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phiếu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xuất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khẩu</a:t>
            </a:r>
            <a:r>
              <a:rPr lang="en-US" dirty="0" smtClean="0">
                <a:latin typeface="Times New Roman" panose="02020603050405020304" pitchFamily="18" charset="0"/>
                <a:ea typeface="Times New Roman" panose="02020603050405020304" pitchFamily="18" charset="0"/>
              </a:rPr>
              <a:t>)</a:t>
            </a:r>
          </a:p>
          <a:p>
            <a:pPr algn="just">
              <a:lnSpc>
                <a:spcPct val="150000"/>
              </a:lnSpc>
            </a:pP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phiếu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sớm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lập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hóa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sớm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hơn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ngày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mở</a:t>
            </a:r>
            <a:r>
              <a:rPr lang="en-US" dirty="0">
                <a:latin typeface="Times New Roman" panose="02020603050405020304" pitchFamily="18" charset="0"/>
                <a:ea typeface="Times New Roman" panose="02020603050405020304" pitchFamily="18" charset="0"/>
              </a:rPr>
              <a:t> L/C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nằm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L/C.</a:t>
            </a:r>
          </a:p>
          <a:p>
            <a:pPr algn="just">
              <a:lnSpc>
                <a:spcPct val="150000"/>
              </a:lnSpc>
            </a:pPr>
            <a:r>
              <a:rPr lang="en-US" b="1" dirty="0">
                <a:latin typeface="Times New Roman" panose="02020603050405020304" pitchFamily="18" charset="0"/>
                <a:ea typeface="MS Mincho"/>
              </a:rPr>
              <a:t>(8). </a:t>
            </a:r>
            <a:r>
              <a:rPr lang="en-US" b="1" dirty="0" err="1">
                <a:latin typeface="Times New Roman" panose="02020603050405020304" pitchFamily="18" charset="0"/>
                <a:ea typeface="MS Mincho"/>
              </a:rPr>
              <a:t>Người</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ký</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phát</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hối</a:t>
            </a:r>
            <a:r>
              <a:rPr lang="en-US" b="1" dirty="0">
                <a:latin typeface="Times New Roman" panose="02020603050405020304" pitchFamily="18" charset="0"/>
                <a:ea typeface="MS Mincho"/>
              </a:rPr>
              <a:t> </a:t>
            </a:r>
            <a:r>
              <a:rPr lang="en-US" b="1" dirty="0" err="1">
                <a:latin typeface="Times New Roman" panose="02020603050405020304" pitchFamily="18" charset="0"/>
                <a:ea typeface="MS Mincho"/>
              </a:rPr>
              <a:t>phiếu</a:t>
            </a:r>
            <a:r>
              <a:rPr lang="en-US" b="1" dirty="0">
                <a:latin typeface="Times New Roman" panose="02020603050405020304" pitchFamily="18" charset="0"/>
                <a:ea typeface="MS Mincho"/>
              </a:rPr>
              <a:t>:</a:t>
            </a:r>
            <a:endParaRPr lang="en-US" dirty="0">
              <a:latin typeface="Times New Roman" panose="02020603050405020304" pitchFamily="18" charset="0"/>
              <a:ea typeface="Times New Roman" panose="02020603050405020304" pitchFamily="18" charset="0"/>
            </a:endParaRPr>
          </a:p>
          <a:p>
            <a:pPr algn="just">
              <a:lnSpc>
                <a:spcPct val="150000"/>
              </a:lnSpc>
            </a:pPr>
            <a:r>
              <a:rPr lang="en-US" dirty="0" err="1">
                <a:latin typeface="Times New Roman" panose="02020603050405020304" pitchFamily="18" charset="0"/>
                <a:ea typeface="Times New Roman" panose="02020603050405020304" pitchFamily="18" charset="0"/>
              </a:rPr>
              <a:t>Tên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địa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chỉ</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chữ</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tố</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bắt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buộc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thể</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hối</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phiếu</a:t>
            </a:r>
            <a:r>
              <a:rPr lang="en-US" dirty="0" smtClean="0">
                <a:latin typeface="Times New Roman" panose="02020603050405020304" pitchFamily="18" charset="0"/>
                <a:ea typeface="Times New Roman" panose="02020603050405020304" pitchFamily="18" charset="0"/>
              </a:rPr>
              <a:t>.</a:t>
            </a:r>
            <a:endParaRPr lang="en-US" dirty="0">
              <a:latin typeface="Times New Roman" panose="02020603050405020304" pitchFamily="18" charset="0"/>
              <a:ea typeface="Times New Roman" panose="02020603050405020304" pitchFamily="18" charset="0"/>
            </a:endParaRPr>
          </a:p>
          <a:p>
            <a:pPr indent="457200" algn="just">
              <a:lnSpc>
                <a:spcPct val="150000"/>
              </a:lnSpc>
            </a:pPr>
            <a:r>
              <a:rPr lang="en-US" dirty="0" err="1">
                <a:latin typeface="Times New Roman" panose="02020603050405020304" pitchFamily="18" charset="0"/>
                <a:ea typeface="Times New Roman" panose="02020603050405020304" pitchFamily="18" charset="0"/>
              </a:rPr>
              <a:t>Chữ</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muốn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hiệu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chữ</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đủ</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lựchành</a:t>
            </a:r>
            <a:r>
              <a:rPr lang="en-US" dirty="0">
                <a:latin typeface="Times New Roman" panose="02020603050405020304" pitchFamily="18" charset="0"/>
                <a:ea typeface="Times New Roman" panose="02020603050405020304" pitchFamily="18" charset="0"/>
              </a:rPr>
              <a:t> vi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năng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lực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Chữ</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được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ghi</a:t>
            </a:r>
            <a:r>
              <a:rPr lang="en-US" dirty="0">
                <a:latin typeface="Times New Roman" panose="02020603050405020304" pitchFamily="18" charset="0"/>
                <a:ea typeface="Times New Roman" panose="02020603050405020304" pitchFamily="18" charset="0"/>
              </a:rPr>
              <a:t> ở </a:t>
            </a:r>
            <a:r>
              <a:rPr lang="en-US" dirty="0" err="1">
                <a:latin typeface="Times New Roman" panose="02020603050405020304" pitchFamily="18" charset="0"/>
                <a:ea typeface="Times New Roman" panose="02020603050405020304" pitchFamily="18" charset="0"/>
              </a:rPr>
              <a:t>góc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dưới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của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tờ</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phiếu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người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hối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phiếu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tên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bằng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chữ</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dụng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trong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giao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dịch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Các</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chữ</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kýdưới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dạng</a:t>
            </a:r>
            <a:r>
              <a:rPr lang="en-US" dirty="0">
                <a:latin typeface="Times New Roman" panose="02020603050405020304" pitchFamily="18" charset="0"/>
                <a:ea typeface="Times New Roman" panose="02020603050405020304" pitchFamily="18" charset="0"/>
              </a:rPr>
              <a:t> in, photocopy </a:t>
            </a:r>
            <a:r>
              <a:rPr lang="en-US" dirty="0" err="1">
                <a:latin typeface="Times New Roman" panose="02020603050405020304" pitchFamily="18" charset="0"/>
                <a:ea typeface="Times New Roman" panose="02020603050405020304" pitchFamily="18" charset="0"/>
              </a:rPr>
              <a:t>và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đóng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dấu</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mà</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phải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viết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đều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không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có</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giá</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trị</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pháp</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lý</a:t>
            </a:r>
            <a:endParaRPr lang="en-US" dirty="0"/>
          </a:p>
        </p:txBody>
      </p:sp>
    </p:spTree>
    <p:extLst>
      <p:ext uri="{BB962C8B-B14F-4D97-AF65-F5344CB8AC3E}">
        <p14:creationId xmlns:p14="http://schemas.microsoft.com/office/powerpoint/2010/main" val="24495467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
          <p:cNvPicPr>
            <a:picLocks noChangeAspect="1"/>
          </p:cNvPicPr>
          <p:nvPr/>
        </p:nvPicPr>
        <p:blipFill>
          <a:blip r:embed="rId3">
            <a:extLst>
              <a:ext uri="{28A0092B-C50C-407E-A947-70E740481C1C}">
                <a14:useLocalDpi xmlns:a14="http://schemas.microsoft.com/office/drawing/2010/main" val="0"/>
              </a:ext>
            </a:extLst>
          </a:blip>
          <a:srcRect t="3258"/>
          <a:stretch>
            <a:fillRect/>
          </a:stretch>
        </p:blipFill>
        <p:spPr bwMode="auto">
          <a:xfrm>
            <a:off x="827903" y="1126366"/>
            <a:ext cx="9898149" cy="4889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Rectangle 6"/>
          <p:cNvSpPr>
            <a:spLocks noChangeArrowheads="1"/>
          </p:cNvSpPr>
          <p:nvPr/>
        </p:nvSpPr>
        <p:spPr bwMode="auto">
          <a:xfrm>
            <a:off x="3536436" y="-58853"/>
            <a:ext cx="75199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2400" b="1">
                <a:solidFill>
                  <a:srgbClr val="000000"/>
                </a:solidFill>
                <a:latin typeface="Times New Roman" panose="02020603050405020304" pitchFamily="18" charset="0"/>
              </a:rPr>
              <a:t>Hối phiếu theo phương thức nhờ thu</a:t>
            </a:r>
            <a:endParaRPr lang="en-US" altLang="en-US" sz="2400">
              <a:latin typeface="Times New Roman" panose="02020603050405020304" pitchFamily="18" charset="0"/>
            </a:endParaRPr>
          </a:p>
        </p:txBody>
      </p:sp>
    </p:spTree>
    <p:extLst>
      <p:ext uri="{BB962C8B-B14F-4D97-AF65-F5344CB8AC3E}">
        <p14:creationId xmlns:p14="http://schemas.microsoft.com/office/powerpoint/2010/main" val="6936262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75039" y="523102"/>
            <a:ext cx="10445579" cy="5837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Rectangle 2"/>
          <p:cNvSpPr>
            <a:spLocks noChangeArrowheads="1"/>
          </p:cNvSpPr>
          <p:nvPr/>
        </p:nvSpPr>
        <p:spPr bwMode="auto">
          <a:xfrm>
            <a:off x="3657600" y="152401"/>
            <a:ext cx="60086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fo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tx2"/>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vi-VN" altLang="en-US" sz="2800" b="1">
                <a:solidFill>
                  <a:srgbClr val="000000"/>
                </a:solidFill>
                <a:latin typeface="Times New Roman" panose="02020603050405020304" pitchFamily="18" charset="0"/>
              </a:rPr>
              <a:t>Hối phiếu theo phương thức tín</a:t>
            </a:r>
            <a:r>
              <a:rPr lang="en-US" altLang="en-US" sz="2800" b="1">
                <a:solidFill>
                  <a:srgbClr val="000000"/>
                </a:solidFill>
                <a:latin typeface="Times New Roman" panose="02020603050405020304" pitchFamily="18" charset="0"/>
              </a:rPr>
              <a:t> dung</a:t>
            </a:r>
            <a:endParaRPr lang="en-US" altLang="en-US" sz="2800">
              <a:latin typeface="Times New Roman" panose="02020603050405020304" pitchFamily="18" charset="0"/>
            </a:endParaRPr>
          </a:p>
        </p:txBody>
      </p:sp>
    </p:spTree>
    <p:extLst>
      <p:ext uri="{BB962C8B-B14F-4D97-AF65-F5344CB8AC3E}">
        <p14:creationId xmlns:p14="http://schemas.microsoft.com/office/powerpoint/2010/main" val="131939952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108" y="379985"/>
            <a:ext cx="10365905" cy="6181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236886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12900" y="62912"/>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441882" y="664865"/>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034052" y="881174"/>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sp>
        <p:nvSpPr>
          <p:cNvPr id="6" name="Rectangle 5"/>
          <p:cNvSpPr/>
          <p:nvPr/>
        </p:nvSpPr>
        <p:spPr>
          <a:xfrm>
            <a:off x="172995" y="1384012"/>
            <a:ext cx="12019005" cy="5509200"/>
          </a:xfrm>
          <a:prstGeom prst="rect">
            <a:avLst/>
          </a:prstGeom>
        </p:spPr>
        <p:txBody>
          <a:bodyPr wrap="square">
            <a:spAutoFit/>
          </a:bodyPr>
          <a:lstStyle/>
          <a:p>
            <a:pPr algn="just"/>
            <a:r>
              <a:rPr lang="en-US" sz="2200" b="1" dirty="0" err="1">
                <a:latin typeface="Times New Roman" panose="02020603050405020304" pitchFamily="18" charset="0"/>
                <a:ea typeface="Calibri" panose="020F0502020204030204" pitchFamily="34" charset="0"/>
                <a:cs typeface="Times New Roman" panose="02020603050405020304" pitchFamily="18" charset="0"/>
              </a:rPr>
              <a:t>Câu</a:t>
            </a:r>
            <a:r>
              <a:rPr lang="en-US" sz="2200" b="1" dirty="0">
                <a:latin typeface="Times New Roman" panose="02020603050405020304" pitchFamily="18" charset="0"/>
                <a:ea typeface="Calibri" panose="020F0502020204030204" pitchFamily="34" charset="0"/>
                <a:cs typeface="Times New Roman" panose="02020603050405020304" pitchFamily="18" charset="0"/>
              </a:rPr>
              <a:t> 1</a:t>
            </a:r>
            <a:r>
              <a:rPr lang="en-US" sz="22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Hãy</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lập</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hối</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phiếu</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dựa</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vào</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dữ</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liệu</a:t>
            </a:r>
            <a:r>
              <a:rPr lang="en-US" sz="2200" b="1" dirty="0">
                <a:latin typeface="Times New Roman" panose="02020603050405020304" pitchFamily="18" charset="0"/>
                <a:ea typeface="Calibri" panose="020F0502020204030204" pitchFamily="34" charset="0"/>
                <a:cs typeface="Times New Roman" panose="02020603050405020304" pitchFamily="18" charset="0"/>
              </a:rPr>
              <a:t> </a:t>
            </a:r>
            <a:r>
              <a:rPr lang="en-US" sz="2200" b="1" dirty="0" err="1">
                <a:latin typeface="Times New Roman" panose="02020603050405020304" pitchFamily="18" charset="0"/>
                <a:ea typeface="Calibri" panose="020F0502020204030204" pitchFamily="34" charset="0"/>
                <a:cs typeface="Times New Roman" panose="02020603050405020304" pitchFamily="18" charset="0"/>
              </a:rPr>
              <a:t>sau</a:t>
            </a:r>
            <a:r>
              <a:rPr lang="en-US" sz="2200" b="1" dirty="0">
                <a:latin typeface="Times New Roman" panose="02020603050405020304" pitchFamily="18" charset="0"/>
                <a:ea typeface="Calibri" panose="020F0502020204030204" pitchFamily="34" charset="0"/>
                <a:cs typeface="Times New Roman" panose="02020603050405020304" pitchFamily="18" charset="0"/>
              </a:rPr>
              <a:t>:</a:t>
            </a:r>
            <a:endParaRPr lang="en-US" sz="2200" dirty="0">
              <a:latin typeface="Times New Roman" panose="02020603050405020304" pitchFamily="18" charset="0"/>
              <a:ea typeface="Calibri" panose="020F0502020204030204" pitchFamily="34" charset="0"/>
              <a:cs typeface="Times New Roman" panose="02020603050405020304" pitchFamily="18" charset="0"/>
            </a:endParaRPr>
          </a:p>
          <a:p>
            <a:r>
              <a:rPr lang="en-US" sz="2200" dirty="0" smtClean="0">
                <a:latin typeface="Times New Roman" panose="02020603050405020304" pitchFamily="18" charset="0"/>
                <a:cs typeface="Times New Roman" panose="02020603050405020304" pitchFamily="18" charset="0"/>
              </a:rPr>
              <a:t>Contract No</a:t>
            </a:r>
            <a:r>
              <a:rPr lang="en-US" sz="2200" dirty="0">
                <a:latin typeface="Times New Roman" panose="02020603050405020304" pitchFamily="18" charset="0"/>
                <a:cs typeface="Times New Roman" panose="02020603050405020304" pitchFamily="18" charset="0"/>
              </a:rPr>
              <a:t>. 9967HK/YAGI April 20,2004 </a:t>
            </a:r>
            <a:endParaRPr lang="en-US" sz="2200" dirty="0" smtClean="0">
              <a:latin typeface="Times New Roman" panose="02020603050405020304" pitchFamily="18" charset="0"/>
              <a:cs typeface="Times New Roman" panose="02020603050405020304" pitchFamily="18" charset="0"/>
            </a:endParaRPr>
          </a:p>
          <a:p>
            <a:r>
              <a:rPr lang="en-US" sz="2200" dirty="0" smtClean="0">
                <a:latin typeface="Times New Roman" panose="02020603050405020304" pitchFamily="18" charset="0"/>
                <a:cs typeface="Times New Roman" panose="02020603050405020304" pitchFamily="18" charset="0"/>
              </a:rPr>
              <a:t>Buyer</a:t>
            </a:r>
            <a:r>
              <a:rPr lang="en-US" sz="2200" dirty="0">
                <a:latin typeface="Times New Roman" panose="02020603050405020304" pitchFamily="18" charset="0"/>
                <a:cs typeface="Times New Roman" panose="02020603050405020304" pitchFamily="18" charset="0"/>
              </a:rPr>
              <a:t>: YAGI Co., Ltd. 228 KYUTAGO-MACHICHOU-KU OSAKA </a:t>
            </a:r>
            <a:endParaRPr lang="en-US" sz="2200" dirty="0" smtClean="0">
              <a:latin typeface="Times New Roman" panose="02020603050405020304" pitchFamily="18" charset="0"/>
              <a:cs typeface="Times New Roman" panose="02020603050405020304" pitchFamily="18" charset="0"/>
            </a:endParaRPr>
          </a:p>
          <a:p>
            <a:r>
              <a:rPr lang="en-US" sz="2200" dirty="0" smtClean="0">
                <a:latin typeface="Times New Roman" panose="02020603050405020304" pitchFamily="18" charset="0"/>
                <a:cs typeface="Times New Roman" panose="02020603050405020304" pitchFamily="18" charset="0"/>
              </a:rPr>
              <a:t>Seller</a:t>
            </a:r>
            <a:r>
              <a:rPr lang="en-US" sz="2200" dirty="0">
                <a:latin typeface="Times New Roman" panose="02020603050405020304" pitchFamily="18" charset="0"/>
                <a:cs typeface="Times New Roman" panose="02020603050405020304" pitchFamily="18" charset="0"/>
              </a:rPr>
              <a:t>: HUU NGHI GARMENT EXPORT-IMPORT Co., 638 Nguyen </a:t>
            </a:r>
            <a:r>
              <a:rPr lang="en-US" sz="2200" dirty="0" err="1">
                <a:latin typeface="Times New Roman" panose="02020603050405020304" pitchFamily="18" charset="0"/>
                <a:cs typeface="Times New Roman" panose="02020603050405020304" pitchFamily="18" charset="0"/>
              </a:rPr>
              <a:t>Duy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st.</a:t>
            </a:r>
            <a:r>
              <a:rPr lang="en-US" sz="2200" dirty="0">
                <a:latin typeface="Times New Roman" panose="02020603050405020304" pitchFamily="18" charset="0"/>
                <a:cs typeface="Times New Roman" panose="02020603050405020304" pitchFamily="18" charset="0"/>
              </a:rPr>
              <a:t> District 8, HCMC, VIETNAM </a:t>
            </a:r>
            <a:endParaRPr lang="en-US" sz="2200" dirty="0" smtClean="0">
              <a:latin typeface="Times New Roman" panose="02020603050405020304" pitchFamily="18" charset="0"/>
              <a:cs typeface="Times New Roman" panose="02020603050405020304" pitchFamily="18" charset="0"/>
            </a:endParaRPr>
          </a:p>
          <a:p>
            <a:r>
              <a:rPr lang="en-US" sz="2200" dirty="0" smtClean="0">
                <a:latin typeface="Times New Roman" panose="02020603050405020304" pitchFamily="18" charset="0"/>
                <a:cs typeface="Times New Roman" panose="02020603050405020304" pitchFamily="18" charset="0"/>
              </a:rPr>
              <a:t>Description </a:t>
            </a:r>
            <a:r>
              <a:rPr lang="en-US" sz="2200" dirty="0">
                <a:latin typeface="Times New Roman" panose="02020603050405020304" pitchFamily="18" charset="0"/>
                <a:cs typeface="Times New Roman" panose="02020603050405020304" pitchFamily="18" charset="0"/>
              </a:rPr>
              <a:t>of goods: </a:t>
            </a:r>
            <a:endParaRPr lang="en-US" sz="2200" dirty="0" smtClean="0">
              <a:latin typeface="Times New Roman" panose="02020603050405020304" pitchFamily="18" charset="0"/>
              <a:cs typeface="Times New Roman" panose="02020603050405020304" pitchFamily="18" charset="0"/>
            </a:endParaRPr>
          </a:p>
          <a:p>
            <a:pPr marL="342900" indent="-342900">
              <a:buFontTx/>
              <a:buChar char="-"/>
            </a:pPr>
            <a:r>
              <a:rPr lang="en-US" sz="2200" dirty="0" smtClean="0">
                <a:latin typeface="Times New Roman" panose="02020603050405020304" pitchFamily="18" charset="0"/>
                <a:cs typeface="Times New Roman" panose="02020603050405020304" pitchFamily="18" charset="0"/>
              </a:rPr>
              <a:t>Ladies </a:t>
            </a:r>
            <a:r>
              <a:rPr lang="en-US" sz="2200" dirty="0">
                <a:latin typeface="Times New Roman" panose="02020603050405020304" pitchFamily="18" charset="0"/>
                <a:cs typeface="Times New Roman" panose="02020603050405020304" pitchFamily="18" charset="0"/>
              </a:rPr>
              <a:t>sport wear (style No.: ATN-9828): 700 pcs, </a:t>
            </a:r>
            <a:endParaRPr lang="en-US" sz="2200" dirty="0" smtClean="0">
              <a:latin typeface="Times New Roman" panose="02020603050405020304" pitchFamily="18" charset="0"/>
              <a:cs typeface="Times New Roman" panose="02020603050405020304" pitchFamily="18" charset="0"/>
            </a:endParaRPr>
          </a:p>
          <a:p>
            <a:pPr marL="342900" indent="-342900">
              <a:buFontTx/>
              <a:buChar char="-"/>
            </a:pPr>
            <a:r>
              <a:rPr lang="en-US" sz="2200" dirty="0" smtClean="0">
                <a:latin typeface="Times New Roman" panose="02020603050405020304" pitchFamily="18" charset="0"/>
                <a:cs typeface="Times New Roman" panose="02020603050405020304" pitchFamily="18" charset="0"/>
              </a:rPr>
              <a:t>Unit </a:t>
            </a:r>
            <a:r>
              <a:rPr lang="en-US" sz="2200" dirty="0">
                <a:latin typeface="Times New Roman" panose="02020603050405020304" pitchFamily="18" charset="0"/>
                <a:cs typeface="Times New Roman" panose="02020603050405020304" pitchFamily="18" charset="0"/>
              </a:rPr>
              <a:t>price: US $120 Amount: US$ 84,000.00 FOB Saigon </a:t>
            </a:r>
            <a:endParaRPr lang="en-US" sz="2200" dirty="0" smtClean="0">
              <a:latin typeface="Times New Roman" panose="02020603050405020304" pitchFamily="18" charset="0"/>
              <a:cs typeface="Times New Roman" panose="02020603050405020304" pitchFamily="18" charset="0"/>
            </a:endParaRPr>
          </a:p>
          <a:p>
            <a:pPr marL="342900" indent="-342900">
              <a:buFontTx/>
              <a:buChar char="-"/>
            </a:pPr>
            <a:r>
              <a:rPr lang="en-US" sz="2200" dirty="0" smtClean="0">
                <a:latin typeface="Times New Roman" panose="02020603050405020304" pitchFamily="18" charset="0"/>
                <a:cs typeface="Times New Roman" panose="02020603050405020304" pitchFamily="18" charset="0"/>
              </a:rPr>
              <a:t>Port </a:t>
            </a:r>
            <a:r>
              <a:rPr lang="en-US" sz="2200" dirty="0">
                <a:latin typeface="Times New Roman" panose="02020603050405020304" pitchFamily="18" charset="0"/>
                <a:cs typeface="Times New Roman" panose="02020603050405020304" pitchFamily="18" charset="0"/>
              </a:rPr>
              <a:t>Place of departure: Saigon </a:t>
            </a:r>
            <a:endParaRPr lang="en-US" sz="2200" dirty="0" smtClean="0">
              <a:latin typeface="Times New Roman" panose="02020603050405020304" pitchFamily="18" charset="0"/>
              <a:cs typeface="Times New Roman" panose="02020603050405020304" pitchFamily="18" charset="0"/>
            </a:endParaRPr>
          </a:p>
          <a:p>
            <a:pPr marL="342900" indent="-342900">
              <a:buFontTx/>
              <a:buChar char="-"/>
            </a:pPr>
            <a:r>
              <a:rPr lang="en-US" sz="2200" dirty="0" smtClean="0">
                <a:latin typeface="Times New Roman" panose="02020603050405020304" pitchFamily="18" charset="0"/>
                <a:cs typeface="Times New Roman" panose="02020603050405020304" pitchFamily="18" charset="0"/>
              </a:rPr>
              <a:t>Port </a:t>
            </a:r>
            <a:r>
              <a:rPr lang="en-US" sz="2200" dirty="0">
                <a:latin typeface="Times New Roman" panose="02020603050405020304" pitchFamily="18" charset="0"/>
                <a:cs typeface="Times New Roman" panose="02020603050405020304" pitchFamily="18" charset="0"/>
              </a:rPr>
              <a:t>Place of destination: Kobe Port Latest </a:t>
            </a:r>
            <a:endParaRPr lang="en-US" sz="2200" dirty="0" smtClean="0">
              <a:latin typeface="Times New Roman" panose="02020603050405020304" pitchFamily="18" charset="0"/>
              <a:cs typeface="Times New Roman" panose="02020603050405020304" pitchFamily="18" charset="0"/>
            </a:endParaRPr>
          </a:p>
          <a:p>
            <a:pPr marL="342900" indent="-342900">
              <a:buFontTx/>
              <a:buChar char="-"/>
            </a:pPr>
            <a:r>
              <a:rPr lang="en-US" sz="2200" dirty="0" smtClean="0">
                <a:latin typeface="Times New Roman" panose="02020603050405020304" pitchFamily="18" charset="0"/>
                <a:cs typeface="Times New Roman" panose="02020603050405020304" pitchFamily="18" charset="0"/>
              </a:rPr>
              <a:t>Shipment </a:t>
            </a:r>
            <a:r>
              <a:rPr lang="en-US" sz="2200" dirty="0">
                <a:latin typeface="Times New Roman" panose="02020603050405020304" pitchFamily="18" charset="0"/>
                <a:cs typeface="Times New Roman" panose="02020603050405020304" pitchFamily="18" charset="0"/>
              </a:rPr>
              <a:t>date: June 20,2004 </a:t>
            </a:r>
            <a:endParaRPr lang="en-US" sz="2200" dirty="0" smtClean="0">
              <a:latin typeface="Times New Roman" panose="02020603050405020304" pitchFamily="18" charset="0"/>
              <a:cs typeface="Times New Roman" panose="02020603050405020304" pitchFamily="18" charset="0"/>
            </a:endParaRPr>
          </a:p>
          <a:p>
            <a:pPr marL="342900" indent="-342900">
              <a:buFontTx/>
              <a:buChar char="-"/>
            </a:pPr>
            <a:r>
              <a:rPr lang="en-US" sz="2200" dirty="0" smtClean="0">
                <a:latin typeface="Times New Roman" panose="02020603050405020304" pitchFamily="18" charset="0"/>
                <a:cs typeface="Times New Roman" panose="02020603050405020304" pitchFamily="18" charset="0"/>
              </a:rPr>
              <a:t>Payment</a:t>
            </a:r>
            <a:r>
              <a:rPr lang="en-US" sz="2200" dirty="0">
                <a:latin typeface="Times New Roman" panose="02020603050405020304" pitchFamily="18" charset="0"/>
                <a:cs typeface="Times New Roman" panose="02020603050405020304" pitchFamily="18" charset="0"/>
              </a:rPr>
              <a:t>: (D/A) after 60 days shipment </a:t>
            </a:r>
            <a:r>
              <a:rPr lang="en-US" sz="2200" dirty="0" smtClean="0">
                <a:latin typeface="Times New Roman" panose="02020603050405020304" pitchFamily="18" charset="0"/>
                <a:cs typeface="Times New Roman" panose="02020603050405020304" pitchFamily="18" charset="0"/>
              </a:rPr>
              <a:t>date</a:t>
            </a:r>
          </a:p>
          <a:p>
            <a:r>
              <a:rPr lang="en-US" sz="2200" dirty="0">
                <a:latin typeface="Times New Roman" panose="02020603050405020304" pitchFamily="18" charset="0"/>
                <a:cs typeface="Times New Roman" panose="02020603050405020304" pitchFamily="18" charset="0"/>
              </a:rPr>
              <a:t>B</a:t>
            </a:r>
            <a:r>
              <a:rPr lang="vi-VN" sz="2200" dirty="0" smtClean="0">
                <a:latin typeface="Times New Roman" panose="02020603050405020304" pitchFamily="18" charset="0"/>
                <a:cs typeface="Times New Roman" panose="02020603050405020304" pitchFamily="18" charset="0"/>
              </a:rPr>
              <a:t>iết </a:t>
            </a:r>
            <a:r>
              <a:rPr lang="vi-VN" sz="2200" dirty="0">
                <a:latin typeface="Times New Roman" panose="02020603050405020304" pitchFamily="18" charset="0"/>
                <a:cs typeface="Times New Roman" panose="02020603050405020304" pitchFamily="18" charset="0"/>
              </a:rPr>
              <a:t>rằng</a:t>
            </a:r>
            <a:r>
              <a:rPr lang="en-US" sz="2200" dirty="0">
                <a:latin typeface="Times New Roman" panose="02020603050405020304" pitchFamily="18" charset="0"/>
                <a:cs typeface="Times New Roman" panose="02020603050405020304" pitchFamily="18" charset="0"/>
              </a:rPr>
              <a:t>:</a:t>
            </a:r>
          </a:p>
          <a:p>
            <a:pPr marL="342900" indent="-342900">
              <a:buFontTx/>
              <a:buChar char="-"/>
            </a:pPr>
            <a:r>
              <a:rPr lang="en-US" sz="2200" dirty="0">
                <a:latin typeface="Times New Roman" panose="02020603050405020304" pitchFamily="18" charset="0"/>
                <a:cs typeface="Times New Roman" panose="02020603050405020304" pitchFamily="18" charset="0"/>
              </a:rPr>
              <a:t>B</a:t>
            </a:r>
            <a:r>
              <a:rPr lang="vi-VN" sz="2200" dirty="0">
                <a:latin typeface="Times New Roman" panose="02020603050405020304" pitchFamily="18" charset="0"/>
                <a:cs typeface="Times New Roman" panose="02020603050405020304" pitchFamily="18" charset="0"/>
              </a:rPr>
              <a:t>ên bán đa hoàn thành nghĩa vụ giao </a:t>
            </a:r>
            <a:r>
              <a:rPr lang="vi-VN" sz="2200" dirty="0" smtClean="0">
                <a:latin typeface="Times New Roman" panose="02020603050405020304" pitchFamily="18" charset="0"/>
                <a:cs typeface="Times New Roman" panose="02020603050405020304" pitchFamily="18" charset="0"/>
              </a:rPr>
              <a:t>h</a:t>
            </a:r>
            <a:r>
              <a:rPr lang="en-US" sz="2200" dirty="0" smtClean="0">
                <a:latin typeface="Times New Roman" panose="02020603050405020304" pitchFamily="18" charset="0"/>
                <a:cs typeface="Times New Roman" panose="02020603050405020304" pitchFamily="18" charset="0"/>
              </a:rPr>
              <a:t>à</a:t>
            </a:r>
            <a:r>
              <a:rPr lang="vi-VN" sz="2200" dirty="0" smtClean="0">
                <a:latin typeface="Times New Roman" panose="02020603050405020304" pitchFamily="18" charset="0"/>
                <a:cs typeface="Times New Roman" panose="02020603050405020304" pitchFamily="18" charset="0"/>
              </a:rPr>
              <a:t>ng </a:t>
            </a:r>
            <a:r>
              <a:rPr lang="vi-VN" sz="2200" dirty="0">
                <a:latin typeface="Times New Roman" panose="02020603050405020304" pitchFamily="18" charset="0"/>
                <a:cs typeface="Times New Roman" panose="02020603050405020304" pitchFamily="18" charset="0"/>
              </a:rPr>
              <a:t>theo những thỏa thuận đã ký </a:t>
            </a:r>
            <a:r>
              <a:rPr lang="vi-VN" sz="2200" dirty="0" smtClean="0">
                <a:latin typeface="Times New Roman" panose="02020603050405020304" pitchFamily="18" charset="0"/>
                <a:cs typeface="Times New Roman" panose="02020603050405020304" pitchFamily="18" charset="0"/>
              </a:rPr>
              <a:t>kết</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ngày </a:t>
            </a:r>
            <a:r>
              <a:rPr lang="vi-VN" sz="2200" dirty="0">
                <a:latin typeface="Times New Roman" panose="02020603050405020304" pitchFamily="18" charset="0"/>
                <a:cs typeface="Times New Roman" panose="02020603050405020304" pitchFamily="18" charset="0"/>
              </a:rPr>
              <a:t>giao </a:t>
            </a:r>
            <a:r>
              <a:rPr lang="vi-VN" sz="2200" dirty="0" smtClean="0">
                <a:latin typeface="Times New Roman" panose="02020603050405020304" pitchFamily="18" charset="0"/>
                <a:cs typeface="Times New Roman" panose="02020603050405020304" pitchFamily="18" charset="0"/>
              </a:rPr>
              <a:t>h</a:t>
            </a:r>
            <a:r>
              <a:rPr lang="en-US" sz="2200" dirty="0">
                <a:latin typeface="Times New Roman" panose="02020603050405020304" pitchFamily="18" charset="0"/>
                <a:cs typeface="Times New Roman" panose="02020603050405020304" pitchFamily="18" charset="0"/>
              </a:rPr>
              <a:t>à</a:t>
            </a:r>
            <a:r>
              <a:rPr lang="vi-VN" sz="2200" dirty="0" smtClean="0">
                <a:latin typeface="Times New Roman" panose="02020603050405020304" pitchFamily="18" charset="0"/>
                <a:cs typeface="Times New Roman" panose="02020603050405020304" pitchFamily="18" charset="0"/>
              </a:rPr>
              <a:t>ng </a:t>
            </a:r>
            <a:r>
              <a:rPr lang="vi-VN" sz="2200" dirty="0">
                <a:latin typeface="Times New Roman" panose="02020603050405020304" pitchFamily="18" charset="0"/>
                <a:cs typeface="Times New Roman" panose="02020603050405020304" pitchFamily="18" charset="0"/>
              </a:rPr>
              <a:t>ghi trên B/L là 18/06/2004 </a:t>
            </a:r>
            <a:endParaRPr lang="en-US" sz="2200" dirty="0">
              <a:latin typeface="Times New Roman" panose="02020603050405020304" pitchFamily="18" charset="0"/>
              <a:cs typeface="Times New Roman" panose="02020603050405020304" pitchFamily="18" charset="0"/>
            </a:endParaRPr>
          </a:p>
          <a:p>
            <a:pPr marL="342900" indent="-342900">
              <a:buFontTx/>
              <a:buChar char="-"/>
            </a:pPr>
            <a:r>
              <a:rPr lang="en-US" sz="2200" dirty="0">
                <a:latin typeface="Times New Roman" panose="02020603050405020304" pitchFamily="18" charset="0"/>
                <a:cs typeface="Times New Roman" panose="02020603050405020304" pitchFamily="18" charset="0"/>
              </a:rPr>
              <a:t>B</a:t>
            </a:r>
            <a:r>
              <a:rPr lang="vi-VN" sz="2200" dirty="0">
                <a:latin typeface="Times New Roman" panose="02020603050405020304" pitchFamily="18" charset="0"/>
                <a:cs typeface="Times New Roman" panose="02020603050405020304" pitchFamily="18" charset="0"/>
              </a:rPr>
              <a:t>ên bán mở </a:t>
            </a:r>
            <a:r>
              <a:rPr lang="en-US" sz="2200" dirty="0" smtClean="0">
                <a:latin typeface="Times New Roman" panose="02020603050405020304" pitchFamily="18" charset="0"/>
                <a:cs typeface="Times New Roman" panose="02020603050405020304" pitchFamily="18" charset="0"/>
              </a:rPr>
              <a:t>TK	</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giao dịch tại NH ngoại thương viet nam,chi nhanh thành phố HCM</a:t>
            </a:r>
            <a:endParaRPr lang="en-US" sz="22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5756384" y="1171157"/>
            <a:ext cx="5391519" cy="3764912"/>
          </a:xfrm>
          <a:prstGeom prst="rect">
            <a:avLst/>
          </a:prstGeom>
        </p:spPr>
      </p:pic>
    </p:spTree>
    <p:extLst>
      <p:ext uri="{BB962C8B-B14F-4D97-AF65-F5344CB8AC3E}">
        <p14:creationId xmlns:p14="http://schemas.microsoft.com/office/powerpoint/2010/main" val="3934207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5229" y="209271"/>
            <a:ext cx="11781541" cy="6439458"/>
          </a:xfrm>
          <a:prstGeom prst="rect">
            <a:avLst/>
          </a:prstGeom>
        </p:spPr>
      </p:pic>
    </p:spTree>
    <p:extLst>
      <p:ext uri="{BB962C8B-B14F-4D97-AF65-F5344CB8AC3E}">
        <p14:creationId xmlns:p14="http://schemas.microsoft.com/office/powerpoint/2010/main" val="19262449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8315" y="1398888"/>
            <a:ext cx="11825417" cy="5262979"/>
          </a:xfrm>
          <a:prstGeom prst="rect">
            <a:avLst/>
          </a:prstGeom>
        </p:spPr>
        <p:txBody>
          <a:bodyPr wrap="square">
            <a:spAutoFit/>
          </a:bodyPr>
          <a:lstStyle/>
          <a:p>
            <a:pPr algn="just"/>
            <a:r>
              <a:rPr lang="en-US" sz="2400" b="1" dirty="0" err="1" smtClean="0">
                <a:latin typeface="Times New Roman" panose="02020603050405020304" pitchFamily="18" charset="0"/>
                <a:ea typeface="Calibri" panose="020F0502020204030204" pitchFamily="34" charset="0"/>
              </a:rPr>
              <a:t>Câu</a:t>
            </a:r>
            <a:r>
              <a:rPr lang="en-US" sz="2400" b="1" dirty="0" smtClean="0">
                <a:latin typeface="Times New Roman" panose="02020603050405020304" pitchFamily="18" charset="0"/>
                <a:ea typeface="Calibri" panose="020F0502020204030204" pitchFamily="34" charset="0"/>
              </a:rPr>
              <a:t> 2: </a:t>
            </a:r>
            <a:r>
              <a:rPr lang="en-US" sz="2400" b="1" dirty="0" err="1" smtClean="0">
                <a:latin typeface="Times New Roman" panose="02020603050405020304" pitchFamily="18" charset="0"/>
                <a:ea typeface="Calibri" panose="020F0502020204030204" pitchFamily="34" charset="0"/>
              </a:rPr>
              <a:t>Hãy</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lập</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hối</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phiếu</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dựa</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vào</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các</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dữ</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liệu</a:t>
            </a:r>
            <a:r>
              <a:rPr lang="en-US" sz="2400" b="1" dirty="0" smtClean="0">
                <a:latin typeface="Times New Roman" panose="02020603050405020304" pitchFamily="18" charset="0"/>
                <a:ea typeface="Calibri" panose="020F0502020204030204" pitchFamily="34" charset="0"/>
              </a:rPr>
              <a:t> </a:t>
            </a:r>
            <a:r>
              <a:rPr lang="en-US" sz="2400" b="1" dirty="0" err="1" smtClean="0">
                <a:latin typeface="Times New Roman" panose="02020603050405020304" pitchFamily="18" charset="0"/>
                <a:ea typeface="Calibri" panose="020F0502020204030204" pitchFamily="34" charset="0"/>
              </a:rPr>
              <a:t>sau</a:t>
            </a:r>
            <a:r>
              <a:rPr lang="en-US" sz="2400" b="1" dirty="0" smtClean="0">
                <a:latin typeface="Times New Roman" panose="02020603050405020304" pitchFamily="18" charset="0"/>
                <a:ea typeface="Calibri" panose="020F0502020204030204" pitchFamily="34" charset="0"/>
              </a:rPr>
              <a:t>:</a:t>
            </a:r>
            <a:endParaRPr lang="en-US" sz="2400" dirty="0" smtClean="0">
              <a:latin typeface="Times New Roman" panose="02020603050405020304" pitchFamily="18" charset="0"/>
              <a:ea typeface="Calibri" panose="020F0502020204030204" pitchFamily="34" charset="0"/>
            </a:endParaRPr>
          </a:p>
          <a:p>
            <a:pPr algn="just"/>
            <a:r>
              <a:rPr lang="en-US" sz="2400" dirty="0" smtClean="0">
                <a:latin typeface="Times New Roman" panose="02020603050405020304" pitchFamily="18" charset="0"/>
                <a:ea typeface="Calibri" panose="020F0502020204030204" pitchFamily="34" charset="0"/>
              </a:rPr>
              <a:t>Exporter: M. M and CO Company, </a:t>
            </a:r>
            <a:r>
              <a:rPr lang="en-US" sz="2400" dirty="0" err="1" smtClean="0">
                <a:latin typeface="Times New Roman" panose="02020603050405020304" pitchFamily="18" charset="0"/>
                <a:ea typeface="Calibri" panose="020F0502020204030204" pitchFamily="34" charset="0"/>
              </a:rPr>
              <a:t>Dist</a:t>
            </a:r>
            <a:r>
              <a:rPr lang="en-US" sz="2400" dirty="0" smtClean="0">
                <a:latin typeface="Times New Roman" panose="02020603050405020304" pitchFamily="18" charset="0"/>
                <a:ea typeface="Calibri" panose="020F0502020204030204" pitchFamily="34" charset="0"/>
              </a:rPr>
              <a:t> 10, HCMC, Vietnam.</a:t>
            </a:r>
          </a:p>
          <a:p>
            <a:pPr algn="just"/>
            <a:r>
              <a:rPr lang="en-US" sz="2400" dirty="0" smtClean="0">
                <a:latin typeface="Times New Roman" panose="02020603050405020304" pitchFamily="18" charset="0"/>
                <a:ea typeface="Calibri" panose="020F0502020204030204" pitchFamily="34" charset="0"/>
              </a:rPr>
              <a:t>- Importer: T. H Trading Co LTD, Pusan, Korea</a:t>
            </a:r>
          </a:p>
          <a:p>
            <a:pPr algn="just"/>
            <a:r>
              <a:rPr lang="en-US" sz="2400" dirty="0" smtClean="0">
                <a:latin typeface="Times New Roman" panose="02020603050405020304" pitchFamily="18" charset="0"/>
                <a:ea typeface="Calibri" panose="020F0502020204030204" pitchFamily="34" charset="0"/>
              </a:rPr>
              <a:t>- Advising bank: Bank for Foreign Trade of Vietnam HCM City</a:t>
            </a:r>
          </a:p>
          <a:p>
            <a:pPr algn="just"/>
            <a:r>
              <a:rPr lang="en-US" sz="2400" dirty="0" smtClean="0">
                <a:latin typeface="Times New Roman" panose="02020603050405020304" pitchFamily="18" charset="0"/>
                <a:ea typeface="Calibri" panose="020F0502020204030204" pitchFamily="34" charset="0"/>
              </a:rPr>
              <a:t>Branch</a:t>
            </a:r>
          </a:p>
          <a:p>
            <a:pPr algn="just"/>
            <a:r>
              <a:rPr lang="en-US" sz="2400" dirty="0" smtClean="0">
                <a:latin typeface="Times New Roman" panose="02020603050405020304" pitchFamily="18" charset="0"/>
                <a:ea typeface="Calibri" panose="020F0502020204030204" pitchFamily="34" charset="0"/>
              </a:rPr>
              <a:t>- Opening bank: </a:t>
            </a:r>
            <a:r>
              <a:rPr lang="en-US" sz="2400" dirty="0" err="1" smtClean="0">
                <a:latin typeface="Times New Roman" panose="02020603050405020304" pitchFamily="18" charset="0"/>
                <a:ea typeface="Calibri" panose="020F0502020204030204" pitchFamily="34" charset="0"/>
              </a:rPr>
              <a:t>Sinhan</a:t>
            </a:r>
            <a:r>
              <a:rPr lang="en-US" sz="2400" dirty="0" smtClean="0">
                <a:latin typeface="Times New Roman" panose="02020603050405020304" pitchFamily="18" charset="0"/>
                <a:ea typeface="Calibri" panose="020F0502020204030204" pitchFamily="34" charset="0"/>
              </a:rPr>
              <a:t> bank Seoul, Korea.</a:t>
            </a:r>
          </a:p>
          <a:p>
            <a:pPr algn="just"/>
            <a:r>
              <a:rPr lang="en-US" sz="2400" dirty="0" smtClean="0">
                <a:latin typeface="Times New Roman" panose="02020603050405020304" pitchFamily="18" charset="0"/>
                <a:ea typeface="Calibri" panose="020F0502020204030204" pitchFamily="34" charset="0"/>
              </a:rPr>
              <a:t>- Confirming bank: Tokyo bank, Japan</a:t>
            </a:r>
          </a:p>
          <a:p>
            <a:pPr algn="just"/>
            <a:r>
              <a:rPr lang="en-US" sz="2400" dirty="0" smtClean="0">
                <a:latin typeface="Times New Roman" panose="02020603050405020304" pitchFamily="18" charset="0"/>
                <a:ea typeface="Calibri" panose="020F0502020204030204" pitchFamily="34" charset="0"/>
              </a:rPr>
              <a:t>- Drawn on: Tokyo bank, Japan.</a:t>
            </a:r>
          </a:p>
          <a:p>
            <a:pPr algn="just"/>
            <a:r>
              <a:rPr lang="en-US" sz="2400" dirty="0" smtClean="0">
                <a:latin typeface="Times New Roman" panose="02020603050405020304" pitchFamily="18" charset="0"/>
                <a:ea typeface="Calibri" panose="020F0502020204030204" pitchFamily="34" charset="0"/>
              </a:rPr>
              <a:t>- Means of payment: L/C A/S</a:t>
            </a:r>
          </a:p>
          <a:p>
            <a:pPr algn="just"/>
            <a:r>
              <a:rPr lang="en-US" sz="2400" dirty="0" smtClean="0">
                <a:latin typeface="Times New Roman" panose="02020603050405020304" pitchFamily="18" charset="0"/>
                <a:ea typeface="Calibri" panose="020F0502020204030204" pitchFamily="34" charset="0"/>
              </a:rPr>
              <a:t>- Amount of payment: USD 48,384.00.</a:t>
            </a:r>
          </a:p>
          <a:p>
            <a:pPr algn="just"/>
            <a:r>
              <a:rPr lang="en-US" sz="2400" dirty="0" smtClean="0">
                <a:latin typeface="Times New Roman" panose="02020603050405020304" pitchFamily="18" charset="0"/>
                <a:ea typeface="Calibri" panose="020F0502020204030204" pitchFamily="34" charset="0"/>
              </a:rPr>
              <a:t>- Shipment date: 25/11/2009.</a:t>
            </a:r>
          </a:p>
          <a:p>
            <a:pPr algn="just"/>
            <a:r>
              <a:rPr lang="en-US" sz="2400" dirty="0" smtClean="0">
                <a:latin typeface="Times New Roman" panose="02020603050405020304" pitchFamily="18" charset="0"/>
                <a:ea typeface="Calibri" panose="020F0502020204030204" pitchFamily="34" charset="0"/>
              </a:rPr>
              <a:t>-Irrevocable Confirmed L/C No: M426300/NS02617 date</a:t>
            </a:r>
          </a:p>
          <a:p>
            <a:pPr algn="just"/>
            <a:r>
              <a:rPr lang="en-US" sz="2400" dirty="0" smtClean="0">
                <a:latin typeface="Times New Roman" panose="02020603050405020304" pitchFamily="18" charset="0"/>
                <a:ea typeface="Calibri" panose="020F0502020204030204" pitchFamily="34" charset="0"/>
              </a:rPr>
              <a:t>01/11/2009.</a:t>
            </a:r>
          </a:p>
          <a:p>
            <a:pPr algn="just"/>
            <a:r>
              <a:rPr lang="en-US" sz="2400" dirty="0" smtClean="0">
                <a:latin typeface="Times New Roman" panose="02020603050405020304" pitchFamily="18" charset="0"/>
                <a:ea typeface="Calibri" panose="020F0502020204030204" pitchFamily="34" charset="0"/>
              </a:rPr>
              <a:t>- Invoice No: 18/ M.M /2009 date : 25/11/2009</a:t>
            </a:r>
            <a:endParaRPr lang="en-US" sz="2400" dirty="0">
              <a:latin typeface="Times New Roman" panose="02020603050405020304" pitchFamily="18" charset="0"/>
              <a:ea typeface="Calibri" panose="020F0502020204030204" pitchFamily="34" charset="0"/>
            </a:endParaRPr>
          </a:p>
        </p:txBody>
      </p:sp>
      <p:sp>
        <p:nvSpPr>
          <p:cNvPr id="3" name="TextBox 2"/>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034052" y="881174"/>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spTree>
    <p:extLst>
      <p:ext uri="{BB962C8B-B14F-4D97-AF65-F5344CB8AC3E}">
        <p14:creationId xmlns:p14="http://schemas.microsoft.com/office/powerpoint/2010/main" val="7835291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4034052" y="881174"/>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sp>
        <p:nvSpPr>
          <p:cNvPr id="5" name="Rectangle 4"/>
          <p:cNvSpPr/>
          <p:nvPr/>
        </p:nvSpPr>
        <p:spPr>
          <a:xfrm>
            <a:off x="240631" y="1543584"/>
            <a:ext cx="11874843" cy="4708981"/>
          </a:xfrm>
          <a:prstGeom prst="rect">
            <a:avLst/>
          </a:prstGeom>
        </p:spPr>
        <p:txBody>
          <a:bodyPr wrap="square">
            <a:spAutoFit/>
          </a:bodyPr>
          <a:lstStyle/>
          <a:p>
            <a:r>
              <a:rPr lang="en-US" sz="2000" b="1" dirty="0" err="1">
                <a:latin typeface="Times New Roman" panose="02020603050405020304" pitchFamily="18" charset="0"/>
                <a:ea typeface="Calibri" panose="020F0502020204030204" pitchFamily="34" charset="0"/>
                <a:cs typeface="Times New Roman" panose="02020603050405020304" pitchFamily="18" charset="0"/>
              </a:rPr>
              <a:t>Câu</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smtClean="0">
                <a:latin typeface="Times New Roman" panose="02020603050405020304" pitchFamily="18" charset="0"/>
                <a:ea typeface="Calibri" panose="020F0502020204030204" pitchFamily="34" charset="0"/>
                <a:cs typeface="Times New Roman" panose="02020603050405020304" pitchFamily="18" charset="0"/>
              </a:rPr>
              <a:t>3: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Hãy</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lập</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hối</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phiếu</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dựa</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vào</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dữ</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liệu</a:t>
            </a:r>
            <a:r>
              <a:rPr lang="en-US" sz="2000" b="1" dirty="0">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latin typeface="Times New Roman" panose="02020603050405020304" pitchFamily="18" charset="0"/>
                <a:ea typeface="Calibri" panose="020F0502020204030204" pitchFamily="34" charset="0"/>
                <a:cs typeface="Times New Roman" panose="02020603050405020304" pitchFamily="18" charset="0"/>
              </a:rPr>
              <a:t>sau</a:t>
            </a:r>
            <a:r>
              <a:rPr lang="en-US" sz="2000" b="1" dirty="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a:p>
            <a:r>
              <a:rPr lang="vi-VN" sz="2000" dirty="0" smtClean="0">
                <a:latin typeface="Times New Roman" panose="02020603050405020304" pitchFamily="18" charset="0"/>
                <a:cs typeface="Times New Roman" panose="02020603050405020304" pitchFamily="18" charset="0"/>
              </a:rPr>
              <a:t>(Trích </a:t>
            </a:r>
            <a:r>
              <a:rPr lang="vi-VN" sz="2000" dirty="0">
                <a:latin typeface="Times New Roman" panose="02020603050405020304" pitchFamily="18" charset="0"/>
                <a:cs typeface="Times New Roman" panose="02020603050405020304" pitchFamily="18" charset="0"/>
              </a:rPr>
              <a:t>một số điều khoản L/C No.: 024070296ILC 1236)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FR</a:t>
            </a:r>
            <a:r>
              <a:rPr lang="vi-VN" sz="2000" dirty="0">
                <a:latin typeface="Times New Roman" panose="02020603050405020304" pitchFamily="18" charset="0"/>
                <a:cs typeface="Times New Roman" panose="02020603050405020304" pitchFamily="18" charset="0"/>
              </a:rPr>
              <a:t>: BANK FOR FOREIGN AND TRADE OF VIETNAM HO CHI MINH CITY BRANCH.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TO</a:t>
            </a:r>
            <a:r>
              <a:rPr lang="vi-VN" sz="2000" dirty="0">
                <a:latin typeface="Times New Roman" panose="02020603050405020304" pitchFamily="18" charset="0"/>
                <a:cs typeface="Times New Roman" panose="02020603050405020304" pitchFamily="18" charset="0"/>
              </a:rPr>
              <a:t>: THE DEVELOPMENT BANK OF SINGAPORE. JANUARY 28th, 1996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TEST </a:t>
            </a:r>
            <a:r>
              <a:rPr lang="vi-VN" sz="2000" dirty="0">
                <a:latin typeface="Times New Roman" panose="02020603050405020304" pitchFamily="18" charset="0"/>
                <a:cs typeface="Times New Roman" panose="02020603050405020304" pitchFamily="18" charset="0"/>
              </a:rPr>
              <a:t>56955.824 BETWEEN OUR INTL OPE DEPT AND YOURSELVES FOR USD 892,000.00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DD28 </a:t>
            </a:r>
            <a:r>
              <a:rPr lang="vi-VN" sz="2000" dirty="0">
                <a:latin typeface="Times New Roman" panose="02020603050405020304" pitchFamily="18" charset="0"/>
                <a:cs typeface="Times New Roman" panose="02020603050405020304" pitchFamily="18" charset="0"/>
              </a:rPr>
              <a:t>01 1996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WE </a:t>
            </a:r>
            <a:r>
              <a:rPr lang="vi-VN" sz="2000" dirty="0">
                <a:latin typeface="Times New Roman" panose="02020603050405020304" pitchFamily="18" charset="0"/>
                <a:cs typeface="Times New Roman" panose="02020603050405020304" pitchFamily="18" charset="0"/>
              </a:rPr>
              <a:t>HEREBY OPEN IRREVOCABLE CREDIT NUMBER 024070296ILC 1236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IN </a:t>
            </a:r>
            <a:r>
              <a:rPr lang="vi-VN" sz="2000" dirty="0">
                <a:latin typeface="Times New Roman" panose="02020603050405020304" pitchFamily="18" charset="0"/>
                <a:cs typeface="Times New Roman" panose="02020603050405020304" pitchFamily="18" charset="0"/>
              </a:rPr>
              <a:t>FAVOUR OF: SALPHANT LTD 1245 PIEDAD ST. SINGAPORE ION COMPANY – ASC 606 TRAN PHU ST. DIST. 5 </a:t>
            </a:r>
            <a:r>
              <a:rPr lang="vi-VN" sz="2000" dirty="0" smtClean="0">
                <a:latin typeface="Times New Roman" panose="02020603050405020304" pitchFamily="18" charset="0"/>
                <a:cs typeface="Times New Roman" panose="02020603050405020304" pitchFamily="18" charset="0"/>
              </a:rPr>
              <a:t>HCMC</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VIETNAM </a:t>
            </a:r>
            <a:r>
              <a:rPr lang="vi-VN" sz="2000" dirty="0">
                <a:latin typeface="Times New Roman" panose="02020603050405020304" pitchFamily="18" charset="0"/>
                <a:cs typeface="Times New Roman" panose="02020603050405020304" pitchFamily="18" charset="0"/>
              </a:rPr>
              <a:t>AMOUNT: US $ 892,000.00 CIF PORT OF VIETNAM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AVAILABLE </a:t>
            </a:r>
            <a:r>
              <a:rPr lang="vi-VN" sz="2000" dirty="0">
                <a:latin typeface="Times New Roman" panose="02020603050405020304" pitchFamily="18" charset="0"/>
                <a:cs typeface="Times New Roman" panose="02020603050405020304" pitchFamily="18" charset="0"/>
              </a:rPr>
              <a:t>BY BENEFICIARY’S SIGHT DRAFT (S) DRAWN ON ISSUING BANK FOR 100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PERCENT </a:t>
            </a:r>
            <a:r>
              <a:rPr lang="vi-VN" sz="2000" dirty="0">
                <a:latin typeface="Times New Roman" panose="02020603050405020304" pitchFamily="18" charset="0"/>
                <a:cs typeface="Times New Roman" panose="02020603050405020304" pitchFamily="18" charset="0"/>
              </a:rPr>
              <a:t>INVOICE VALUE ACCOMPANIED BY THE FOLLOWING DOCUMENTS IN </a:t>
            </a:r>
            <a:endParaRPr lang="en-US" sz="20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vi-VN" sz="2000" dirty="0" smtClean="0">
                <a:latin typeface="Times New Roman" panose="02020603050405020304" pitchFamily="18" charset="0"/>
                <a:cs typeface="Times New Roman" panose="02020603050405020304" pitchFamily="18" charset="0"/>
              </a:rPr>
              <a:t>TRIPLICATE </a:t>
            </a:r>
            <a:r>
              <a:rPr lang="vi-VN" sz="2000" dirty="0">
                <a:latin typeface="Times New Roman" panose="02020603050405020304" pitchFamily="18" charset="0"/>
                <a:cs typeface="Times New Roman" panose="02020603050405020304" pitchFamily="18" charset="0"/>
              </a:rPr>
              <a:t>(UNLESS OTHERWISE STATED): LATEST SHIPMENT: MARCH 26th, 1996 THIS CREDIT VALID MAY 30th 1996 IN VIETNAM. Lập HP biết -ngày giao hang 25/3/1996 -hóa đơn do bên bán lập số AQ1345 ngày 25/3/1996 -NH thông báo L/C là NH phục vụ nhà XK</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47350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68202" y="1184600"/>
            <a:ext cx="10920406" cy="5082980"/>
          </a:xfrm>
          <a:prstGeom prst="rect">
            <a:avLst/>
          </a:prstGeom>
        </p:spPr>
      </p:pic>
    </p:spTree>
    <p:extLst>
      <p:ext uri="{BB962C8B-B14F-4D97-AF65-F5344CB8AC3E}">
        <p14:creationId xmlns:p14="http://schemas.microsoft.com/office/powerpoint/2010/main" val="3995712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0819" y="1637398"/>
            <a:ext cx="11647503" cy="4555093"/>
          </a:xfrm>
          <a:prstGeom prst="rect">
            <a:avLst/>
          </a:prstGeom>
        </p:spPr>
        <p:txBody>
          <a:bodyPr wrap="square">
            <a:spAutoFit/>
          </a:bodyPr>
          <a:lstStyle/>
          <a:p>
            <a:pPr algn="ctr"/>
            <a:r>
              <a:rPr lang="en-US" sz="2800" b="1" dirty="0" err="1">
                <a:latin typeface="Times New Roman" panose="02020603050405020304" pitchFamily="18" charset="0"/>
                <a:ea typeface="Calibri" panose="020F0502020204030204" pitchFamily="34" charset="0"/>
                <a:cs typeface="Times New Roman" panose="02020603050405020304" pitchFamily="18" charset="0"/>
              </a:rPr>
              <a:t>Câu</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smtClean="0">
                <a:latin typeface="Times New Roman" panose="02020603050405020304" pitchFamily="18" charset="0"/>
                <a:ea typeface="Calibri" panose="020F0502020204030204" pitchFamily="34" charset="0"/>
                <a:cs typeface="Times New Roman" panose="02020603050405020304" pitchFamily="18" charset="0"/>
              </a:rPr>
              <a:t>4: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Hãy</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lập</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hối</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phiếu</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dựa</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vào</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dữ</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liệu</a:t>
            </a:r>
            <a:r>
              <a:rPr lang="en-US" sz="2800" b="1" dirty="0">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latin typeface="Times New Roman" panose="02020603050405020304" pitchFamily="18" charset="0"/>
                <a:ea typeface="Calibri" panose="020F0502020204030204" pitchFamily="34" charset="0"/>
                <a:cs typeface="Times New Roman" panose="02020603050405020304" pitchFamily="18" charset="0"/>
              </a:rPr>
              <a:t>sau</a:t>
            </a:r>
            <a:r>
              <a:rPr lang="en-US" sz="2800" b="1" dirty="0">
                <a:latin typeface="Times New Roman" panose="02020603050405020304" pitchFamily="18" charset="0"/>
                <a:ea typeface="Calibri" panose="020F0502020204030204" pitchFamily="34" charset="0"/>
                <a:cs typeface="Times New Roman" panose="02020603050405020304" pitchFamily="18" charset="0"/>
              </a:rPr>
              <a:t>:</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US" sz="2800" dirty="0" smtClean="0"/>
          </a:p>
          <a:p>
            <a:pPr algn="just">
              <a:spcBef>
                <a:spcPts val="600"/>
              </a:spcBef>
            </a:pPr>
            <a:r>
              <a:rPr lang="vi-VN" sz="2800" dirty="0" smtClean="0">
                <a:latin typeface="Times New Roman" panose="02020603050405020304" pitchFamily="18" charset="0"/>
                <a:cs typeface="Times New Roman" panose="02020603050405020304" pitchFamily="18" charset="0"/>
              </a:rPr>
              <a:t>Ngày </a:t>
            </a:r>
            <a:r>
              <a:rPr lang="vi-VN" sz="2800" dirty="0">
                <a:latin typeface="Times New Roman" panose="02020603050405020304" pitchFamily="18" charset="0"/>
                <a:cs typeface="Times New Roman" panose="02020603050405020304" pitchFamily="18" charset="0"/>
              </a:rPr>
              <a:t>08/09/2009 Công ty ABC (XX Nguyễn </a:t>
            </a:r>
            <a:r>
              <a:rPr lang="vi-VN" sz="2800" dirty="0" smtClean="0">
                <a:latin typeface="Times New Roman" panose="02020603050405020304" pitchFamily="18" charset="0"/>
                <a:cs typeface="Times New Roman" panose="02020603050405020304" pitchFamily="18" charset="0"/>
              </a:rPr>
              <a:t>Tất</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Thành</a:t>
            </a:r>
            <a:r>
              <a:rPr lang="vi-VN" sz="2800" dirty="0">
                <a:latin typeface="Times New Roman" panose="02020603050405020304" pitchFamily="18" charset="0"/>
                <a:cs typeface="Times New Roman" panose="02020603050405020304" pitchFamily="18" charset="0"/>
              </a:rPr>
              <a:t>, TP. BMT, tỉnh Đắk Lắk) hoàn thành </a:t>
            </a:r>
            <a:r>
              <a:rPr lang="vi-VN" sz="2800" dirty="0" smtClean="0">
                <a:latin typeface="Times New Roman" panose="02020603050405020304" pitchFamily="18" charset="0"/>
                <a:cs typeface="Times New Roman" panose="02020603050405020304" pitchFamily="18" charset="0"/>
              </a:rPr>
              <a:t>việc</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giao </a:t>
            </a:r>
            <a:r>
              <a:rPr lang="vi-VN" sz="2800" dirty="0">
                <a:latin typeface="Times New Roman" panose="02020603050405020304" pitchFamily="18" charset="0"/>
                <a:cs typeface="Times New Roman" panose="02020603050405020304" pitchFamily="18" charset="0"/>
              </a:rPr>
              <a:t>lô hàng xuất khẩu trị giá 48.285 USD </a:t>
            </a:r>
            <a:r>
              <a:rPr lang="vi-VN" sz="2800" dirty="0" smtClean="0">
                <a:latin typeface="Times New Roman" panose="02020603050405020304" pitchFamily="18" charset="0"/>
                <a:cs typeface="Times New Roman" panose="02020603050405020304" pitchFamily="18" charset="0"/>
              </a:rPr>
              <a:t>theo</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hợp </a:t>
            </a:r>
            <a:r>
              <a:rPr lang="vi-VN" sz="2800" dirty="0">
                <a:latin typeface="Times New Roman" panose="02020603050405020304" pitchFamily="18" charset="0"/>
                <a:cs typeface="Times New Roman" panose="02020603050405020304" pitchFamily="18" charset="0"/>
              </a:rPr>
              <a:t>đồng trả ngay số 21/2009HDXK ký </a:t>
            </a:r>
            <a:r>
              <a:rPr lang="vi-VN" sz="2800" dirty="0" smtClean="0">
                <a:latin typeface="Times New Roman" panose="02020603050405020304" pitchFamily="18" charset="0"/>
                <a:cs typeface="Times New Roman" panose="02020603050405020304" pitchFamily="18" charset="0"/>
              </a:rPr>
              <a:t>ngày</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08/06/2009 </a:t>
            </a:r>
            <a:r>
              <a:rPr lang="vi-VN" sz="2800" dirty="0">
                <a:latin typeface="Times New Roman" panose="02020603050405020304" pitchFamily="18" charset="0"/>
                <a:cs typeface="Times New Roman" panose="02020603050405020304" pitchFamily="18" charset="0"/>
              </a:rPr>
              <a:t>cho nhà nhập khẩu là Pacific Co. </a:t>
            </a:r>
            <a:r>
              <a:rPr lang="vi-VN" sz="2800" dirty="0"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trụ </a:t>
            </a:r>
            <a:r>
              <a:rPr lang="vi-VN" sz="2800" dirty="0">
                <a:latin typeface="Times New Roman" panose="02020603050405020304" pitchFamily="18" charset="0"/>
                <a:cs typeface="Times New Roman" panose="02020603050405020304" pitchFamily="18" charset="0"/>
              </a:rPr>
              <a:t>sở tại </a:t>
            </a:r>
            <a:r>
              <a:rPr lang="vi-VN" sz="2800" dirty="0" smtClean="0">
                <a:latin typeface="Times New Roman" panose="02020603050405020304" pitchFamily="18" charset="0"/>
                <a:cs typeface="Times New Roman" panose="02020603050405020304" pitchFamily="18" charset="0"/>
              </a:rPr>
              <a:t>26</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Greenfield </a:t>
            </a:r>
            <a:r>
              <a:rPr lang="vi-VN" sz="2800" dirty="0">
                <a:latin typeface="Times New Roman" panose="02020603050405020304" pitchFamily="18" charset="0"/>
                <a:cs typeface="Times New Roman" panose="02020603050405020304" pitchFamily="18" charset="0"/>
              </a:rPr>
              <a:t>Street, Bankstown, </a:t>
            </a:r>
            <a:r>
              <a:rPr lang="vi-VN" sz="2800" dirty="0" smtClean="0">
                <a:latin typeface="Times New Roman" panose="02020603050405020304" pitchFamily="18" charset="0"/>
                <a:cs typeface="Times New Roman" panose="02020603050405020304" pitchFamily="18" charset="0"/>
              </a:rPr>
              <a:t>NSW</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2200</a:t>
            </a:r>
            <a:r>
              <a:rPr lang="vi-VN" sz="2800" dirty="0">
                <a:latin typeface="Times New Roman" panose="02020603050405020304" pitchFamily="18" charset="0"/>
                <a:cs typeface="Times New Roman" panose="02020603050405020304" pitchFamily="18" charset="0"/>
              </a:rPr>
              <a:t>, Australia. Địa điểm giao hàng tại cảng </a:t>
            </a:r>
            <a:r>
              <a:rPr lang="vi-VN" sz="2800" dirty="0" smtClean="0">
                <a:latin typeface="Times New Roman" panose="02020603050405020304" pitchFamily="18" charset="0"/>
                <a:cs typeface="Times New Roman" panose="02020603050405020304" pitchFamily="18" charset="0"/>
              </a:rPr>
              <a:t>Sài</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Gòn </a:t>
            </a:r>
            <a:r>
              <a:rPr lang="vi-VN" sz="2800" dirty="0">
                <a:latin typeface="Times New Roman" panose="02020603050405020304" pitchFamily="18" charset="0"/>
                <a:cs typeface="Times New Roman" panose="02020603050405020304" pitchFamily="18" charset="0"/>
              </a:rPr>
              <a:t>và thanh toán qua ngân hàng thương mại </a:t>
            </a:r>
            <a:r>
              <a:rPr lang="vi-VN" sz="2800" dirty="0" smtClean="0">
                <a:latin typeface="Times New Roman" panose="02020603050405020304" pitchFamily="18" charset="0"/>
                <a:cs typeface="Times New Roman" panose="02020603050405020304" pitchFamily="18" charset="0"/>
              </a:rPr>
              <a:t>cổ</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phần </a:t>
            </a:r>
            <a:r>
              <a:rPr lang="vi-VN" sz="2800" dirty="0">
                <a:latin typeface="Times New Roman" panose="02020603050405020304" pitchFamily="18" charset="0"/>
                <a:cs typeface="Times New Roman" panose="02020603050405020304" pitchFamily="18" charset="0"/>
              </a:rPr>
              <a:t>Á châu. Một tháng sau khi giao hàng Công </a:t>
            </a:r>
            <a:r>
              <a:rPr lang="vi-VN" sz="2800" dirty="0" smtClean="0">
                <a:latin typeface="Times New Roman" panose="02020603050405020304" pitchFamily="18" charset="0"/>
                <a:cs typeface="Times New Roman" panose="02020603050405020304" pitchFamily="18" charset="0"/>
              </a:rPr>
              <a:t>ty</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ABC </a:t>
            </a:r>
            <a:r>
              <a:rPr lang="vi-VN" sz="2800" dirty="0">
                <a:latin typeface="Times New Roman" panose="02020603050405020304" pitchFamily="18" charset="0"/>
                <a:cs typeface="Times New Roman" panose="02020603050405020304" pitchFamily="18" charset="0"/>
              </a:rPr>
              <a:t>lập hối phiếu để đòi tiền nhà nhập khẩu.</a:t>
            </a:r>
          </a:p>
          <a:p>
            <a:pPr algn="just">
              <a:spcBef>
                <a:spcPts val="600"/>
              </a:spcBef>
            </a:pPr>
            <a:r>
              <a:rPr lang="vi-VN" sz="2800" dirty="0">
                <a:latin typeface="Times New Roman" panose="02020603050405020304" pitchFamily="18" charset="0"/>
                <a:cs typeface="Times New Roman" panose="02020603050405020304" pitchFamily="18" charset="0"/>
              </a:rPr>
              <a:t>Hãy lập hối phiếu giúp công ty ABC</a:t>
            </a:r>
            <a:endParaRPr lang="en-US" sz="2800" dirty="0">
              <a:latin typeface="Times New Roman" panose="02020603050405020304" pitchFamily="18" charset="0"/>
              <a:cs typeface="Times New Roman" panose="02020603050405020304" pitchFamily="18" charset="0"/>
            </a:endParaRPr>
          </a:p>
        </p:txBody>
      </p:sp>
      <p:sp>
        <p:nvSpPr>
          <p:cNvPr id="5" name="TextBox 4"/>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6" name="Rectangle 5"/>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4034052" y="881174"/>
            <a:ext cx="4655442" cy="579967"/>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Nội</a:t>
            </a:r>
            <a:r>
              <a:rPr lang="en-US" sz="2400" b="1" dirty="0">
                <a:latin typeface="Times New Roman" panose="02020603050405020304" pitchFamily="18" charset="0"/>
                <a:ea typeface="MS Mincho"/>
                <a:cs typeface="Times New Roman" panose="02020603050405020304" pitchFamily="18" charset="0"/>
              </a:rPr>
              <a:t> dung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cách</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lập</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hối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phiếu</a:t>
            </a:r>
            <a:r>
              <a:rPr lang="en-US" sz="2400" b="1" dirty="0">
                <a:latin typeface="Times New Roman" panose="02020603050405020304" pitchFamily="18" charset="0"/>
                <a:ea typeface="MS Mincho"/>
                <a:cs typeface="Times New Roman" panose="02020603050405020304" pitchFamily="18" charset="0"/>
              </a:rPr>
              <a:t>.</a:t>
            </a:r>
          </a:p>
        </p:txBody>
      </p:sp>
    </p:spTree>
    <p:extLst>
      <p:ext uri="{BB962C8B-B14F-4D97-AF65-F5344CB8AC3E}">
        <p14:creationId xmlns:p14="http://schemas.microsoft.com/office/powerpoint/2010/main" val="3442336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00670" y="0"/>
            <a:ext cx="10587540" cy="6034537"/>
          </a:xfrm>
          <a:prstGeom prst="rect">
            <a:avLst/>
          </a:prstGeom>
        </p:spPr>
      </p:pic>
    </p:spTree>
    <p:extLst>
      <p:ext uri="{BB962C8B-B14F-4D97-AF65-F5344CB8AC3E}">
        <p14:creationId xmlns:p14="http://schemas.microsoft.com/office/powerpoint/2010/main" val="92581211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28235" y="751007"/>
            <a:ext cx="6526146" cy="738664"/>
          </a:xfrm>
          <a:prstGeom prst="rect">
            <a:avLst/>
          </a:prstGeom>
        </p:spPr>
        <p:txBody>
          <a:bodyPr wrap="none">
            <a:spAutoFit/>
          </a:bodyPr>
          <a:lstStyle/>
          <a:p>
            <a:pPr indent="158750" algn="just">
              <a:lnSpc>
                <a:spcPct val="150000"/>
              </a:lnSpc>
              <a:spcBef>
                <a:spcPts val="200"/>
              </a:spcBef>
              <a:spcAft>
                <a:spcPts val="200"/>
              </a:spcAft>
            </a:pP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Các</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nghiệp</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vụ</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liên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quan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đến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hối</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phiếu</a:t>
            </a:r>
            <a:r>
              <a:rPr lang="en-US" sz="2800" b="1" dirty="0">
                <a:latin typeface="Times New Roman" panose="02020603050405020304" pitchFamily="18" charset="0"/>
                <a:ea typeface="MS Mincho"/>
                <a:cs typeface="Times New Roman" panose="02020603050405020304" pitchFamily="18" charset="0"/>
              </a:rPr>
              <a:t>.</a:t>
            </a:r>
          </a:p>
        </p:txBody>
      </p:sp>
      <p:sp>
        <p:nvSpPr>
          <p:cNvPr id="5" name="Rectangle 4"/>
          <p:cNvSpPr/>
          <p:nvPr/>
        </p:nvSpPr>
        <p:spPr>
          <a:xfrm>
            <a:off x="94268" y="1281662"/>
            <a:ext cx="8737313" cy="2693045"/>
          </a:xfrm>
          <a:prstGeom prst="rect">
            <a:avLst/>
          </a:prstGeom>
        </p:spPr>
        <p:txBody>
          <a:bodyPr wrap="square">
            <a:spAutoFit/>
          </a:bodyPr>
          <a:lstStyle/>
          <a:p>
            <a:pPr>
              <a:spcBef>
                <a:spcPts val="600"/>
              </a:spcBef>
            </a:pPr>
            <a:r>
              <a:rPr lang="vi-VN" sz="2200" b="1" dirty="0">
                <a:solidFill>
                  <a:srgbClr val="000000"/>
                </a:solidFill>
                <a:latin typeface="Times New Roman" panose="02020603050405020304" pitchFamily="18" charset="0"/>
                <a:ea typeface="Calibri" panose="020F0502020204030204" pitchFamily="34" charset="0"/>
              </a:rPr>
              <a:t>1.</a:t>
            </a:r>
            <a:r>
              <a:rPr lang="en-US" sz="2200" b="1" dirty="0" err="1">
                <a:solidFill>
                  <a:srgbClr val="000000"/>
                </a:solidFill>
                <a:latin typeface="Times New Roman" panose="02020603050405020304" pitchFamily="18" charset="0"/>
                <a:ea typeface="Calibri" panose="020F0502020204030204" pitchFamily="34" charset="0"/>
              </a:rPr>
              <a:t>Chấp</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nhận</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hối</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phiếu</a:t>
            </a:r>
            <a:endParaRPr lang="en-US" sz="2200" dirty="0">
              <a:latin typeface="Times New Roman" panose="02020603050405020304" pitchFamily="18" charset="0"/>
              <a:ea typeface="Calibri" panose="020F0502020204030204" pitchFamily="34" charset="0"/>
            </a:endParaRPr>
          </a:p>
          <a:p>
            <a:pPr marL="342900" indent="-342900">
              <a:spcBef>
                <a:spcPts val="600"/>
              </a:spcBef>
              <a:buFont typeface="Wingdings" panose="05000000000000000000" pitchFamily="2" charset="2"/>
              <a:buChar char="§"/>
            </a:pPr>
            <a:r>
              <a:rPr lang="en-US" sz="2200" dirty="0" err="1">
                <a:solidFill>
                  <a:srgbClr val="000000"/>
                </a:solidFill>
                <a:latin typeface="Times New Roman" panose="02020603050405020304" pitchFamily="18" charset="0"/>
                <a:ea typeface="Calibri" panose="020F0502020204030204" pitchFamily="34" charset="0"/>
              </a:rPr>
              <a:t>Chấp</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nhận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là</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một</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hình</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thức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xác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nhận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việc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đảm</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bảo</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thanh</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toán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của</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trả</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tiền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endParaRPr lang="en-US" sz="2200" dirty="0" smtClean="0">
              <a:solidFill>
                <a:srgbClr val="000000"/>
              </a:solidFill>
              <a:latin typeface="Times New Roman" panose="02020603050405020304" pitchFamily="18" charset="0"/>
              <a:ea typeface="Calibri" panose="020F0502020204030204" pitchFamily="34" charset="0"/>
            </a:endParaRPr>
          </a:p>
          <a:p>
            <a:pPr marL="342900" indent="-342900">
              <a:spcBef>
                <a:spcPts val="600"/>
              </a:spcBef>
              <a:buFont typeface="Wingdings" panose="05000000000000000000" pitchFamily="2" charset="2"/>
              <a:buChar char="§"/>
            </a:pPr>
            <a:r>
              <a:rPr lang="en-US" sz="2200" dirty="0" err="1">
                <a:solidFill>
                  <a:srgbClr val="000000"/>
                </a:solidFill>
                <a:latin typeface="Times New Roman" panose="02020603050405020304" pitchFamily="18" charset="0"/>
                <a:ea typeface="Calibri" panose="020F0502020204030204" pitchFamily="34" charset="0"/>
              </a:rPr>
              <a:t>Đối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với</a:t>
            </a:r>
            <a:r>
              <a:rPr lang="en-US" sz="2200" dirty="0">
                <a:solidFill>
                  <a:srgbClr val="000000"/>
                </a:solidFill>
                <a:latin typeface="Times New Roman" panose="02020603050405020304" pitchFamily="18" charset="0"/>
                <a:ea typeface="Calibri" panose="020F0502020204030204" pitchFamily="34" charset="0"/>
              </a:rPr>
              <a:t> HP </a:t>
            </a:r>
            <a:r>
              <a:rPr lang="en-US" sz="2200" dirty="0" err="1">
                <a:solidFill>
                  <a:srgbClr val="000000"/>
                </a:solidFill>
                <a:latin typeface="Times New Roman" panose="02020603050405020304" pitchFamily="18" charset="0"/>
                <a:ea typeface="Calibri" panose="020F0502020204030204" pitchFamily="34" charset="0"/>
              </a:rPr>
              <a:t>có</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kỳ</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hạn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bắt</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buộc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đối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với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loại</a:t>
            </a:r>
            <a:r>
              <a:rPr lang="en-US" sz="2200" dirty="0">
                <a:solidFill>
                  <a:srgbClr val="000000"/>
                </a:solidFill>
                <a:latin typeface="Times New Roman" panose="02020603050405020304" pitchFamily="18" charset="0"/>
                <a:ea typeface="Calibri" panose="020F0502020204030204" pitchFamily="34" charset="0"/>
              </a:rPr>
              <a:t> X </a:t>
            </a:r>
            <a:r>
              <a:rPr lang="en-US" sz="2200" dirty="0" err="1">
                <a:solidFill>
                  <a:srgbClr val="000000"/>
                </a:solidFill>
                <a:latin typeface="Times New Roman" panose="02020603050405020304" pitchFamily="18" charset="0"/>
                <a:ea typeface="Calibri" panose="020F0502020204030204" pitchFamily="34" charset="0"/>
              </a:rPr>
              <a:t>ngày</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kể</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từ</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ngày</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nhìn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thấy</a:t>
            </a:r>
            <a:r>
              <a:rPr lang="en-US" sz="2200" dirty="0">
                <a:solidFill>
                  <a:srgbClr val="000000"/>
                </a:solidFill>
                <a:latin typeface="Times New Roman" panose="02020603050405020304" pitchFamily="18" charset="0"/>
                <a:ea typeface="Calibri" panose="020F0502020204030204" pitchFamily="34" charset="0"/>
              </a:rPr>
              <a:t> HP)</a:t>
            </a:r>
            <a:endParaRPr lang="en-US" sz="2200" dirty="0" smtClean="0">
              <a:solidFill>
                <a:srgbClr val="000000"/>
              </a:solidFill>
              <a:latin typeface="Times New Roman" panose="02020603050405020304" pitchFamily="18" charset="0"/>
              <a:ea typeface="Calibri" panose="020F0502020204030204" pitchFamily="34" charset="0"/>
            </a:endParaRPr>
          </a:p>
          <a:p>
            <a:pPr marL="342900" indent="-342900">
              <a:spcBef>
                <a:spcPts val="600"/>
              </a:spcBef>
              <a:buFont typeface="Wingdings" panose="05000000000000000000" pitchFamily="2" charset="2"/>
              <a:buChar char="§"/>
            </a:pPr>
            <a:r>
              <a:rPr lang="en-US" sz="2200" dirty="0" err="1" smtClean="0">
                <a:solidFill>
                  <a:srgbClr val="000000"/>
                </a:solidFill>
                <a:latin typeface="Times New Roman" panose="02020603050405020304" pitchFamily="18" charset="0"/>
                <a:ea typeface="Calibri" panose="020F0502020204030204" pitchFamily="34" charset="0"/>
              </a:rPr>
              <a:t>Chấp</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nhận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là</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hành</a:t>
            </a:r>
            <a:r>
              <a:rPr lang="en-US" sz="2200" dirty="0">
                <a:solidFill>
                  <a:srgbClr val="000000"/>
                </a:solidFill>
                <a:latin typeface="Times New Roman" panose="02020603050405020304" pitchFamily="18" charset="0"/>
                <a:ea typeface="Calibri" panose="020F0502020204030204" pitchFamily="34" charset="0"/>
              </a:rPr>
              <a:t> vi </a:t>
            </a:r>
            <a:r>
              <a:rPr lang="en-US" sz="2200" dirty="0" err="1">
                <a:solidFill>
                  <a:srgbClr val="000000"/>
                </a:solidFill>
                <a:latin typeface="Times New Roman" panose="02020603050405020304" pitchFamily="18" charset="0"/>
                <a:ea typeface="Calibri" panose="020F0502020204030204" pitchFamily="34" charset="0"/>
              </a:rPr>
              <a:t>của</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trả</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tiền</a:t>
            </a:r>
            <a:r>
              <a:rPr lang="en-US" sz="2200" dirty="0">
                <a:solidFill>
                  <a:srgbClr val="000000"/>
                </a:solidFill>
                <a:latin typeface="Times New Roman" panose="02020603050405020304" pitchFamily="18" charset="0"/>
                <a:ea typeface="Calibri" panose="020F0502020204030204" pitchFamily="34" charset="0"/>
              </a:rPr>
              <a:t> cam </a:t>
            </a:r>
            <a:r>
              <a:rPr lang="en-US" sz="2200" dirty="0" err="1">
                <a:solidFill>
                  <a:srgbClr val="000000"/>
                </a:solidFill>
                <a:latin typeface="Times New Roman" panose="02020603050405020304" pitchFamily="18" charset="0"/>
                <a:ea typeface="Calibri" panose="020F0502020204030204" pitchFamily="34" charset="0"/>
              </a:rPr>
              <a:t>kết</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thanh</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toán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vô</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điều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kiện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khi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đến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hạn</a:t>
            </a:r>
            <a:r>
              <a:rPr lang="en-US" sz="2200" dirty="0" smtClean="0">
                <a:solidFill>
                  <a:srgbClr val="000000"/>
                </a:solidFill>
                <a:latin typeface="Times New Roman" panose="02020603050405020304" pitchFamily="18" charset="0"/>
                <a:ea typeface="Calibri" panose="020F0502020204030204" pitchFamily="34" charset="0"/>
              </a:rPr>
              <a:t>.</a:t>
            </a:r>
            <a:endParaRPr lang="en-US" sz="2200" dirty="0">
              <a:latin typeface="Times New Roman" panose="02020603050405020304" pitchFamily="18" charset="0"/>
              <a:ea typeface="Calibri" panose="020F0502020204030204" pitchFamily="34" charset="0"/>
            </a:endParaRPr>
          </a:p>
        </p:txBody>
      </p:sp>
      <p:sp>
        <p:nvSpPr>
          <p:cNvPr id="6" name="Rectangle 5"/>
          <p:cNvSpPr/>
          <p:nvPr/>
        </p:nvSpPr>
        <p:spPr>
          <a:xfrm>
            <a:off x="8755135" y="1326312"/>
            <a:ext cx="3180679" cy="461665"/>
          </a:xfrm>
          <a:prstGeom prst="rect">
            <a:avLst/>
          </a:prstGeom>
          <a:solidFill>
            <a:srgbClr val="FFFF00"/>
          </a:solidFill>
        </p:spPr>
        <p:txBody>
          <a:bodyPr wrap="none">
            <a:spAutoFit/>
          </a:bodyPr>
          <a:lstStyle/>
          <a:p>
            <a:r>
              <a:rPr lang="vi-VN" sz="2400" b="1" dirty="0" smtClean="0">
                <a:solidFill>
                  <a:srgbClr val="000000"/>
                </a:solidFill>
                <a:latin typeface="Times New Roman" panose="02020603050405020304" pitchFamily="18" charset="0"/>
                <a:ea typeface="Calibri" panose="020F0502020204030204" pitchFamily="34" charset="0"/>
              </a:rPr>
              <a:t>1.</a:t>
            </a:r>
            <a:r>
              <a:rPr lang="en-US" sz="2400" b="1" dirty="0" err="1" smtClean="0">
                <a:solidFill>
                  <a:srgbClr val="000000"/>
                </a:solidFill>
                <a:latin typeface="Times New Roman" panose="02020603050405020304" pitchFamily="18" charset="0"/>
                <a:ea typeface="Calibri" panose="020F0502020204030204" pitchFamily="34" charset="0"/>
              </a:rPr>
              <a:t>Chấp</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nhận</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hối</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phiếu</a:t>
            </a:r>
            <a:endParaRPr lang="en-US" sz="2400" dirty="0">
              <a:latin typeface="Times New Roman" panose="02020603050405020304" pitchFamily="18" charset="0"/>
              <a:ea typeface="Calibri" panose="020F0502020204030204" pitchFamily="34" charset="0"/>
            </a:endParaRPr>
          </a:p>
        </p:txBody>
      </p:sp>
      <p:sp>
        <p:nvSpPr>
          <p:cNvPr id="7" name="Rectangle 6"/>
          <p:cNvSpPr/>
          <p:nvPr/>
        </p:nvSpPr>
        <p:spPr>
          <a:xfrm>
            <a:off x="8755135" y="2046430"/>
            <a:ext cx="3180679" cy="461665"/>
          </a:xfrm>
          <a:prstGeom prst="rect">
            <a:avLst/>
          </a:prstGeom>
          <a:solidFill>
            <a:schemeClr val="accent4">
              <a:lumMod val="40000"/>
              <a:lumOff val="60000"/>
            </a:schemeClr>
          </a:solidFill>
        </p:spPr>
        <p:txBody>
          <a:bodyPr wrap="square">
            <a:spAutoFit/>
          </a:bodyPr>
          <a:lstStyle/>
          <a:p>
            <a:r>
              <a:rPr lang="vi-VN" sz="2400" b="1" dirty="0">
                <a:solidFill>
                  <a:srgbClr val="000000"/>
                </a:solidFill>
                <a:latin typeface="Times New Roman" panose="02020603050405020304" pitchFamily="18" charset="0"/>
                <a:ea typeface="Calibri" panose="020F0502020204030204" pitchFamily="34" charset="0"/>
              </a:rPr>
              <a:t>2. </a:t>
            </a:r>
            <a:r>
              <a:rPr lang="en-US" sz="2400" b="1" dirty="0" err="1">
                <a:solidFill>
                  <a:srgbClr val="000000"/>
                </a:solidFill>
                <a:latin typeface="Times New Roman" panose="02020603050405020304" pitchFamily="18" charset="0"/>
                <a:ea typeface="Calibri" panose="020F0502020204030204" pitchFamily="34" charset="0"/>
              </a:rPr>
              <a:t>Ký</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hậu</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hối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phiếu</a:t>
            </a:r>
            <a:endParaRPr lang="en-US" sz="2400" b="1" dirty="0">
              <a:solidFill>
                <a:srgbClr val="000000"/>
              </a:solidFill>
              <a:latin typeface="Times New Roman" panose="02020603050405020304" pitchFamily="18" charset="0"/>
              <a:ea typeface="Calibri" panose="020F0502020204030204" pitchFamily="34" charset="0"/>
            </a:endParaRPr>
          </a:p>
        </p:txBody>
      </p:sp>
      <p:sp>
        <p:nvSpPr>
          <p:cNvPr id="8" name="Rectangle 7"/>
          <p:cNvSpPr/>
          <p:nvPr/>
        </p:nvSpPr>
        <p:spPr>
          <a:xfrm>
            <a:off x="8755135" y="2692761"/>
            <a:ext cx="3180679" cy="830997"/>
          </a:xfrm>
          <a:prstGeom prst="rect">
            <a:avLst/>
          </a:prstGeom>
          <a:solidFill>
            <a:schemeClr val="accent6">
              <a:lumMod val="60000"/>
              <a:lumOff val="40000"/>
            </a:schemeClr>
          </a:solidFill>
        </p:spPr>
        <p:txBody>
          <a:bodyPr wrap="square">
            <a:spAutoFit/>
          </a:bodyPr>
          <a:lstStyle/>
          <a:p>
            <a:pPr marR="0" lvl="0">
              <a:spcBef>
                <a:spcPts val="0"/>
              </a:spcBef>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3. </a:t>
            </a:r>
            <a:r>
              <a:rPr lang="en-US" sz="2400" b="1" dirty="0" err="1" smtClean="0">
                <a:solidFill>
                  <a:srgbClr val="000000"/>
                </a:solidFill>
                <a:latin typeface="Times New Roman" panose="02020603050405020304" pitchFamily="18" charset="0"/>
                <a:ea typeface="Times New Roman" panose="02020603050405020304" pitchFamily="18" charset="0"/>
              </a:rPr>
              <a:t>Bảo</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lãnh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16817" y="4006730"/>
            <a:ext cx="11841545" cy="2693045"/>
          </a:xfrm>
          <a:prstGeom prst="rect">
            <a:avLst/>
          </a:prstGeom>
        </p:spPr>
        <p:txBody>
          <a:bodyPr wrap="square">
            <a:spAutoFit/>
          </a:bodyPr>
          <a:lstStyle/>
          <a:p>
            <a:pPr>
              <a:spcBef>
                <a:spcPts val="600"/>
              </a:spcBef>
            </a:pPr>
            <a:r>
              <a:rPr lang="en-US" sz="2200" b="1" dirty="0" err="1">
                <a:solidFill>
                  <a:srgbClr val="000000"/>
                </a:solidFill>
                <a:latin typeface="Times New Roman" panose="02020603050405020304" pitchFamily="18" charset="0"/>
                <a:ea typeface="Calibri" panose="020F0502020204030204" pitchFamily="34" charset="0"/>
              </a:rPr>
              <a:t>Mục</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đích</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của</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việc</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chấp</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nhận</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hối</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phiếu</a:t>
            </a:r>
            <a:r>
              <a:rPr lang="en-US" sz="2200" b="1" dirty="0">
                <a:solidFill>
                  <a:srgbClr val="000000"/>
                </a:solidFill>
                <a:latin typeface="Times New Roman" panose="02020603050405020304" pitchFamily="18" charset="0"/>
                <a:ea typeface="Calibri" panose="020F0502020204030204" pitchFamily="34" charset="0"/>
              </a:rPr>
              <a:t>:</a:t>
            </a:r>
            <a:endParaRPr lang="en-US" sz="2200" b="1" dirty="0">
              <a:latin typeface="Times New Roman" panose="02020603050405020304" pitchFamily="18" charset="0"/>
              <a:ea typeface="Calibri" panose="020F0502020204030204" pitchFamily="34" charset="0"/>
            </a:endParaRPr>
          </a:p>
          <a:p>
            <a:pPr>
              <a:spcBef>
                <a:spcPts val="600"/>
              </a:spcBef>
            </a:pP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Giúp</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cho</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lưu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thông</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như</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một</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dạng</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tiền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tệ</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đặc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biệt</a:t>
            </a:r>
            <a:r>
              <a:rPr lang="en-US" sz="2200" dirty="0">
                <a:solidFill>
                  <a:srgbClr val="000000"/>
                </a:solidFill>
                <a:latin typeface="Times New Roman" panose="02020603050405020304" pitchFamily="18" charset="0"/>
                <a:ea typeface="Calibri" panose="020F0502020204030204" pitchFamily="34" charset="0"/>
              </a:rPr>
              <a:t>.</a:t>
            </a:r>
            <a:endParaRPr lang="en-US" sz="2200" dirty="0">
              <a:latin typeface="Times New Roman" panose="02020603050405020304" pitchFamily="18" charset="0"/>
              <a:ea typeface="Calibri" panose="020F0502020204030204" pitchFamily="34" charset="0"/>
            </a:endParaRPr>
          </a:p>
          <a:p>
            <a:pPr>
              <a:spcBef>
                <a:spcPts val="600"/>
              </a:spcBef>
            </a:pP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Ràng</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buộc</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trách</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nhiệm</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của</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người</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trả</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tiền</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người</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chấp</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nhận</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thanh</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toán</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trước</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pháp</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luật</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khi</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đến</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hạn</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thanh</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toán</a:t>
            </a:r>
            <a:r>
              <a:rPr lang="en-US" sz="2200" dirty="0" smtClean="0">
                <a:solidFill>
                  <a:srgbClr val="000000"/>
                </a:solidFill>
                <a:latin typeface="Times New Roman" panose="02020603050405020304" pitchFamily="18" charset="0"/>
                <a:ea typeface="Calibri" panose="020F0502020204030204" pitchFamily="34" charset="0"/>
              </a:rPr>
              <a:t>.</a:t>
            </a:r>
            <a:endParaRPr lang="en-US" sz="2200" dirty="0" smtClean="0">
              <a:latin typeface="Times New Roman" panose="02020603050405020304" pitchFamily="18" charset="0"/>
              <a:ea typeface="Calibri" panose="020F0502020204030204" pitchFamily="34" charset="0"/>
            </a:endParaRPr>
          </a:p>
          <a:p>
            <a:pPr indent="457200" algn="just">
              <a:spcBef>
                <a:spcPts val="600"/>
              </a:spcBef>
            </a:pPr>
            <a:r>
              <a:rPr lang="en-US" sz="2200" dirty="0" err="1" smtClean="0">
                <a:solidFill>
                  <a:srgbClr val="000000"/>
                </a:solidFill>
                <a:latin typeface="Times New Roman" panose="02020603050405020304" pitchFamily="18" charset="0"/>
                <a:ea typeface="Calibri" panose="020F0502020204030204" pitchFamily="34" charset="0"/>
              </a:rPr>
              <a:t>Cách</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thức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smtClean="0">
                <a:solidFill>
                  <a:srgbClr val="000000"/>
                </a:solidFill>
                <a:latin typeface="Times New Roman" panose="02020603050405020304" pitchFamily="18" charset="0"/>
                <a:ea typeface="Calibri" panose="020F0502020204030204" pitchFamily="34" charset="0"/>
              </a:rPr>
              <a:t>chấp</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nhận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thanh</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toán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trả</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tiền</a:t>
            </a:r>
            <a:r>
              <a:rPr lang="en-US" sz="2200"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ngân</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hàng</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hoặc</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nhà</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nhập</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khẩu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ghi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vào</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góc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dưới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bên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trái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của</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mặt</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phải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tờ</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dòng</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chữ</a:t>
            </a:r>
            <a:r>
              <a:rPr lang="en-US" sz="2200" b="1" dirty="0">
                <a:solidFill>
                  <a:srgbClr val="FF0000"/>
                </a:solidFill>
                <a:latin typeface="Times New Roman" panose="02020603050405020304" pitchFamily="18" charset="0"/>
                <a:ea typeface="Calibri" panose="020F0502020204030204" pitchFamily="34" charset="0"/>
              </a:rPr>
              <a:t> “Accepted to pay on…….(date)” </a:t>
            </a:r>
            <a:r>
              <a:rPr lang="en-US" sz="2200" b="1" dirty="0" smtClean="0">
                <a:solidFill>
                  <a:srgbClr val="FF0000"/>
                </a:solidFill>
                <a:latin typeface="Times New Roman" panose="02020603050405020304" pitchFamily="18" charset="0"/>
                <a:ea typeface="Calibri" panose="020F0502020204030204" pitchFamily="34" charset="0"/>
              </a:rPr>
              <a:t> </a:t>
            </a:r>
            <a:r>
              <a:rPr lang="en-US" sz="2200" b="1" dirty="0" err="1" smtClean="0">
                <a:solidFill>
                  <a:srgbClr val="FF0000"/>
                </a:solidFill>
                <a:latin typeface="Times New Roman" panose="02020603050405020304" pitchFamily="18" charset="0"/>
                <a:ea typeface="Calibri" panose="020F0502020204030204" pitchFamily="34" charset="0"/>
              </a:rPr>
              <a:t>hoặc</a:t>
            </a:r>
            <a:r>
              <a:rPr lang="en-US" sz="2200" b="1" dirty="0" smtClean="0">
                <a:solidFill>
                  <a:srgbClr val="FF0000"/>
                </a:solidFill>
                <a:latin typeface="Times New Roman" panose="02020603050405020304" pitchFamily="18" charset="0"/>
                <a:ea typeface="Calibri" panose="020F0502020204030204" pitchFamily="34" charset="0"/>
              </a:rPr>
              <a:t> “ Acceptance for USD …..  On… (date) </a:t>
            </a:r>
            <a:r>
              <a:rPr lang="en-US" sz="2200" b="1" dirty="0" err="1" smtClean="0">
                <a:solidFill>
                  <a:srgbClr val="FF0000"/>
                </a:solidFill>
                <a:latin typeface="Times New Roman" panose="02020603050405020304" pitchFamily="18" charset="0"/>
                <a:ea typeface="Calibri" panose="020F0502020204030204" pitchFamily="34" charset="0"/>
              </a:rPr>
              <a:t>và</a:t>
            </a:r>
            <a:r>
              <a:rPr lang="en-US" sz="2200" b="1" dirty="0" smtClean="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ký</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tên</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của</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người</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trả</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tiền</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bên</a:t>
            </a:r>
            <a:r>
              <a:rPr lang="en-US" sz="2200" b="1" dirty="0">
                <a:solidFill>
                  <a:srgbClr val="FF0000"/>
                </a:solidFill>
                <a:latin typeface="Times New Roman" panose="02020603050405020304" pitchFamily="18" charset="0"/>
                <a:ea typeface="Calibri" panose="020F0502020204030204" pitchFamily="34" charset="0"/>
              </a:rPr>
              <a:t> </a:t>
            </a:r>
            <a:r>
              <a:rPr lang="en-US" sz="2200" b="1" dirty="0" err="1">
                <a:solidFill>
                  <a:srgbClr val="FF0000"/>
                </a:solidFill>
                <a:latin typeface="Times New Roman" panose="02020603050405020304" pitchFamily="18" charset="0"/>
                <a:ea typeface="Calibri" panose="020F0502020204030204" pitchFamily="34" charset="0"/>
              </a:rPr>
              <a:t>cạnh</a:t>
            </a:r>
            <a:r>
              <a:rPr lang="en-US" sz="2200" b="1" dirty="0">
                <a:solidFill>
                  <a:srgbClr val="FF0000"/>
                </a:solidFill>
                <a:latin typeface="Times New Roman" panose="02020603050405020304" pitchFamily="18" charset="0"/>
                <a:ea typeface="Calibri" panose="020F0502020204030204" pitchFamily="34" charset="0"/>
              </a:rPr>
              <a:t>.</a:t>
            </a:r>
          </a:p>
        </p:txBody>
      </p:sp>
      <p:sp>
        <p:nvSpPr>
          <p:cNvPr id="10" name="Rectangle 9"/>
          <p:cNvSpPr/>
          <p:nvPr/>
        </p:nvSpPr>
        <p:spPr>
          <a:xfrm>
            <a:off x="8755134" y="3708424"/>
            <a:ext cx="3180679" cy="830997"/>
          </a:xfrm>
          <a:prstGeom prst="rect">
            <a:avLst/>
          </a:prstGeom>
          <a:solidFill>
            <a:schemeClr val="accent5">
              <a:lumMod val="20000"/>
              <a:lumOff val="80000"/>
            </a:schemeClr>
          </a:solidFill>
        </p:spPr>
        <p:txBody>
          <a:bodyPr wrap="square">
            <a:spAutoFit/>
          </a:bodyPr>
          <a:lstStyle/>
          <a:p>
            <a:pPr marR="0" lvl="0">
              <a:spcBef>
                <a:spcPts val="0"/>
              </a:spcBef>
              <a:spcAft>
                <a:spcPts val="0"/>
              </a:spcAft>
            </a:pPr>
            <a:r>
              <a:rPr lang="en-US" sz="2400" b="1" dirty="0">
                <a:solidFill>
                  <a:srgbClr val="000000"/>
                </a:solidFill>
                <a:latin typeface="Times New Roman" panose="02020603050405020304" pitchFamily="18" charset="0"/>
                <a:ea typeface="Times New Roman" panose="02020603050405020304" pitchFamily="18" charset="0"/>
              </a:rPr>
              <a:t>4</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Chiết</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khấu</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hối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513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1" end="1"/>
                                            </p:txEl>
                                          </p:spTgt>
                                        </p:tgtEl>
                                        <p:attrNameLst>
                                          <p:attrName>style.visibility</p:attrName>
                                        </p:attrNameLst>
                                      </p:cBhvr>
                                      <p:to>
                                        <p:strVal val="visible"/>
                                      </p:to>
                                    </p:set>
                                    <p:anim calcmode="lin" valueType="num">
                                      <p:cBhvr additive="base">
                                        <p:cTn id="29"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anim calcmode="lin" valueType="num">
                                      <p:cBhvr additive="base">
                                        <p:cTn id="35"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
                                            <p:txEl>
                                              <p:pRg st="3" end="3"/>
                                            </p:txEl>
                                          </p:spTgt>
                                        </p:tgtEl>
                                        <p:attrNameLst>
                                          <p:attrName>style.visibility</p:attrName>
                                        </p:attrNameLst>
                                      </p:cBhvr>
                                      <p:to>
                                        <p:strVal val="visible"/>
                                      </p:to>
                                    </p:set>
                                    <p:animEffect transition="in" filter="fade">
                                      <p:cBhvr>
                                        <p:cTn id="41" dur="1000"/>
                                        <p:tgtEl>
                                          <p:spTgt spid="5">
                                            <p:txEl>
                                              <p:pRg st="3" end="3"/>
                                            </p:txEl>
                                          </p:spTgt>
                                        </p:tgtEl>
                                      </p:cBhvr>
                                    </p:animEffect>
                                    <p:anim calcmode="lin" valueType="num">
                                      <p:cBhvr>
                                        <p:cTn id="4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9">
                                            <p:txEl>
                                              <p:pRg st="0" end="0"/>
                                            </p:txEl>
                                          </p:spTgt>
                                        </p:tgtEl>
                                        <p:attrNameLst>
                                          <p:attrName>style.visibility</p:attrName>
                                        </p:attrNameLst>
                                      </p:cBhvr>
                                      <p:to>
                                        <p:strVal val="visible"/>
                                      </p:to>
                                    </p:set>
                                    <p:animEffect transition="in" filter="fade">
                                      <p:cBhvr>
                                        <p:cTn id="48" dur="1000"/>
                                        <p:tgtEl>
                                          <p:spTgt spid="9">
                                            <p:txEl>
                                              <p:pRg st="0" end="0"/>
                                            </p:txEl>
                                          </p:spTgt>
                                        </p:tgtEl>
                                      </p:cBhvr>
                                    </p:animEffect>
                                    <p:anim calcmode="lin" valueType="num">
                                      <p:cBhvr>
                                        <p:cTn id="49"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0"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9">
                                            <p:txEl>
                                              <p:pRg st="1" end="1"/>
                                            </p:txEl>
                                          </p:spTgt>
                                        </p:tgtEl>
                                        <p:attrNameLst>
                                          <p:attrName>style.visibility</p:attrName>
                                        </p:attrNameLst>
                                      </p:cBhvr>
                                      <p:to>
                                        <p:strVal val="visible"/>
                                      </p:to>
                                    </p:set>
                                    <p:animEffect transition="in" filter="fade">
                                      <p:cBhvr>
                                        <p:cTn id="55" dur="1000"/>
                                        <p:tgtEl>
                                          <p:spTgt spid="9">
                                            <p:txEl>
                                              <p:pRg st="1" end="1"/>
                                            </p:txEl>
                                          </p:spTgt>
                                        </p:tgtEl>
                                      </p:cBhvr>
                                    </p:animEffect>
                                    <p:anim calcmode="lin" valueType="num">
                                      <p:cBhvr>
                                        <p:cTn id="56"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57"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9">
                                            <p:txEl>
                                              <p:pRg st="2" end="2"/>
                                            </p:txEl>
                                          </p:spTgt>
                                        </p:tgtEl>
                                        <p:attrNameLst>
                                          <p:attrName>style.visibility</p:attrName>
                                        </p:attrNameLst>
                                      </p:cBhvr>
                                      <p:to>
                                        <p:strVal val="visible"/>
                                      </p:to>
                                    </p:set>
                                    <p:animEffect transition="in" filter="fade">
                                      <p:cBhvr>
                                        <p:cTn id="62" dur="1000"/>
                                        <p:tgtEl>
                                          <p:spTgt spid="9">
                                            <p:txEl>
                                              <p:pRg st="2" end="2"/>
                                            </p:txEl>
                                          </p:spTgt>
                                        </p:tgtEl>
                                      </p:cBhvr>
                                    </p:animEffect>
                                    <p:anim calcmode="lin" valueType="num">
                                      <p:cBhvr>
                                        <p:cTn id="63"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64"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9">
                                            <p:txEl>
                                              <p:pRg st="3" end="3"/>
                                            </p:txEl>
                                          </p:spTgt>
                                        </p:tgtEl>
                                        <p:attrNameLst>
                                          <p:attrName>style.visibility</p:attrName>
                                        </p:attrNameLst>
                                      </p:cBhvr>
                                      <p:to>
                                        <p:strVal val="visible"/>
                                      </p:to>
                                    </p:set>
                                    <p:animEffect transition="in" filter="fade">
                                      <p:cBhvr>
                                        <p:cTn id="69" dur="1000"/>
                                        <p:tgtEl>
                                          <p:spTgt spid="9">
                                            <p:txEl>
                                              <p:pRg st="3" end="3"/>
                                            </p:txEl>
                                          </p:spTgt>
                                        </p:tgtEl>
                                      </p:cBhvr>
                                    </p:animEffect>
                                    <p:anim calcmode="lin" valueType="num">
                                      <p:cBhvr>
                                        <p:cTn id="7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7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210" y="1199303"/>
            <a:ext cx="9276487" cy="2462213"/>
          </a:xfrm>
          <a:prstGeom prst="rect">
            <a:avLst/>
          </a:prstGeom>
        </p:spPr>
        <p:txBody>
          <a:bodyPr wrap="square">
            <a:spAutoFit/>
          </a:bodyPr>
          <a:lstStyle/>
          <a:p>
            <a:pPr algn="just"/>
            <a:r>
              <a:rPr lang="vi-VN" sz="2200" b="1" dirty="0">
                <a:solidFill>
                  <a:srgbClr val="000000"/>
                </a:solidFill>
                <a:latin typeface="Times New Roman" panose="02020603050405020304" pitchFamily="18" charset="0"/>
                <a:ea typeface="Calibri" panose="020F0502020204030204" pitchFamily="34" charset="0"/>
              </a:rPr>
              <a:t>2. </a:t>
            </a:r>
            <a:r>
              <a:rPr lang="en-US" sz="2200" b="1" dirty="0" err="1">
                <a:solidFill>
                  <a:srgbClr val="000000"/>
                </a:solidFill>
                <a:latin typeface="Times New Roman" panose="02020603050405020304" pitchFamily="18" charset="0"/>
                <a:ea typeface="Calibri" panose="020F0502020204030204" pitchFamily="34" charset="0"/>
              </a:rPr>
              <a:t>Ký</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hậu</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hối</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phiếu</a:t>
            </a:r>
            <a:endParaRPr lang="en-US" sz="2200" dirty="0">
              <a:latin typeface="Times New Roman" panose="02020603050405020304" pitchFamily="18" charset="0"/>
              <a:ea typeface="Calibri" panose="020F0502020204030204" pitchFamily="34" charset="0"/>
            </a:endParaRPr>
          </a:p>
          <a:p>
            <a:pPr indent="457200" algn="just"/>
            <a:r>
              <a:rPr lang="en-US" sz="2200" dirty="0" err="1">
                <a:solidFill>
                  <a:srgbClr val="000000"/>
                </a:solidFill>
                <a:latin typeface="Times New Roman" panose="02020603050405020304" pitchFamily="18" charset="0"/>
                <a:ea typeface="Calibri" panose="020F0502020204030204" pitchFamily="34" charset="0"/>
              </a:rPr>
              <a:t>Ký</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hậu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là</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một</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thủ</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tục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chuyển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nhượng</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từ</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hưởng</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lợi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sang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hưởng</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lợi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khác</a:t>
            </a:r>
            <a:r>
              <a:rPr lang="en-US" sz="2200" dirty="0">
                <a:solidFill>
                  <a:srgbClr val="000000"/>
                </a:solidFill>
                <a:latin typeface="Times New Roman" panose="02020603050405020304" pitchFamily="18" charset="0"/>
                <a:ea typeface="Calibri" panose="020F0502020204030204" pitchFamily="34" charset="0"/>
              </a:rPr>
              <a:t>. </a:t>
            </a:r>
            <a:endParaRPr lang="en-US" sz="2200" dirty="0" smtClean="0">
              <a:solidFill>
                <a:srgbClr val="000000"/>
              </a:solidFill>
              <a:latin typeface="Times New Roman" panose="02020603050405020304" pitchFamily="18" charset="0"/>
              <a:ea typeface="Calibri" panose="020F0502020204030204" pitchFamily="34" charset="0"/>
            </a:endParaRPr>
          </a:p>
          <a:p>
            <a:pPr indent="457200" algn="just"/>
            <a:r>
              <a:rPr lang="en-US" sz="2200" dirty="0" err="1" smtClean="0">
                <a:solidFill>
                  <a:srgbClr val="000000"/>
                </a:solidFill>
                <a:latin typeface="Times New Roman" panose="02020603050405020304" pitchFamily="18" charset="0"/>
                <a:ea typeface="Calibri" panose="020F0502020204030204" pitchFamily="34" charset="0"/>
              </a:rPr>
              <a:t>Ký</a:t>
            </a:r>
            <a:r>
              <a:rPr lang="en-US" sz="2200" dirty="0" smtClean="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hậu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là</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việc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thụ</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hưởng</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ký</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vào</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mặt</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sau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gọi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là</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ký</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hậu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của</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tờ</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rồi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chuyển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giao</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hối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phiếu</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cho</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hưởng</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lợi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kế</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tiếp</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người</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được</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chuyển</a:t>
            </a:r>
            <a:r>
              <a:rPr lang="en-US" sz="2200" dirty="0">
                <a:solidFill>
                  <a:srgbClr val="000000"/>
                </a:solidFill>
                <a:latin typeface="Times New Roman" panose="02020603050405020304" pitchFamily="18" charset="0"/>
                <a:ea typeface="Calibri" panose="020F0502020204030204" pitchFamily="34" charset="0"/>
              </a:rPr>
              <a:t> </a:t>
            </a:r>
            <a:r>
              <a:rPr lang="en-US" sz="2200" dirty="0" err="1">
                <a:solidFill>
                  <a:srgbClr val="000000"/>
                </a:solidFill>
                <a:latin typeface="Times New Roman" panose="02020603050405020304" pitchFamily="18" charset="0"/>
                <a:ea typeface="Calibri" panose="020F0502020204030204" pitchFamily="34" charset="0"/>
              </a:rPr>
              <a:t>nhượng</a:t>
            </a:r>
            <a:r>
              <a:rPr lang="en-US" sz="2200" dirty="0">
                <a:solidFill>
                  <a:srgbClr val="000000"/>
                </a:solidFill>
                <a:latin typeface="Times New Roman" panose="02020603050405020304" pitchFamily="18" charset="0"/>
                <a:ea typeface="Calibri" panose="020F0502020204030204" pitchFamily="34" charset="0"/>
              </a:rPr>
              <a:t>)</a:t>
            </a:r>
            <a:endParaRPr lang="en-US" sz="2200" dirty="0">
              <a:latin typeface="Times New Roman" panose="02020603050405020304" pitchFamily="18" charset="0"/>
              <a:ea typeface="Calibri" panose="020F0502020204030204" pitchFamily="34" charset="0"/>
            </a:endParaRPr>
          </a:p>
          <a:p>
            <a:pPr algn="just"/>
            <a:r>
              <a:rPr lang="en-US" sz="2200" b="1" dirty="0" err="1">
                <a:solidFill>
                  <a:srgbClr val="000000"/>
                </a:solidFill>
                <a:latin typeface="Times New Roman" panose="02020603050405020304" pitchFamily="18" charset="0"/>
                <a:ea typeface="Calibri" panose="020F0502020204030204" pitchFamily="34" charset="0"/>
              </a:rPr>
              <a:t>Có</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các</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cách</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ký</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hậu</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chủ</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yếu</a:t>
            </a:r>
            <a:r>
              <a:rPr lang="en-US" sz="2200" b="1" dirty="0">
                <a:solidFill>
                  <a:srgbClr val="000000"/>
                </a:solidFill>
                <a:latin typeface="Times New Roman" panose="02020603050405020304" pitchFamily="18" charset="0"/>
                <a:ea typeface="Calibri" panose="020F0502020204030204" pitchFamily="34" charset="0"/>
              </a:rPr>
              <a:t> </a:t>
            </a:r>
            <a:r>
              <a:rPr lang="en-US" sz="2200" b="1" dirty="0" err="1">
                <a:solidFill>
                  <a:srgbClr val="000000"/>
                </a:solidFill>
                <a:latin typeface="Times New Roman" panose="02020603050405020304" pitchFamily="18" charset="0"/>
                <a:ea typeface="Calibri" panose="020F0502020204030204" pitchFamily="34" charset="0"/>
              </a:rPr>
              <a:t>sau</a:t>
            </a:r>
            <a:r>
              <a:rPr lang="en-US" sz="2200" b="1" dirty="0">
                <a:solidFill>
                  <a:srgbClr val="000000"/>
                </a:solidFill>
                <a:latin typeface="Times New Roman" panose="02020603050405020304" pitchFamily="18" charset="0"/>
                <a:ea typeface="Calibri" panose="020F0502020204030204" pitchFamily="34" charset="0"/>
              </a:rPr>
              <a:t>:</a:t>
            </a:r>
            <a:endParaRPr lang="en-US" sz="2200" b="1" dirty="0">
              <a:effectLst/>
              <a:latin typeface="Times New Roman" panose="02020603050405020304" pitchFamily="18" charset="0"/>
              <a:ea typeface="Calibri" panose="020F0502020204030204" pitchFamily="34" charset="0"/>
            </a:endParaRPr>
          </a:p>
        </p:txBody>
      </p:sp>
      <p:sp>
        <p:nvSpPr>
          <p:cNvPr id="3" name="TextBox 2"/>
          <p:cNvSpPr txBox="1"/>
          <p:nvPr/>
        </p:nvSpPr>
        <p:spPr>
          <a:xfrm>
            <a:off x="1612900" y="81498"/>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95987" y="609770"/>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2857551" y="575431"/>
            <a:ext cx="6526146" cy="738664"/>
          </a:xfrm>
          <a:prstGeom prst="rect">
            <a:avLst/>
          </a:prstGeom>
        </p:spPr>
        <p:txBody>
          <a:bodyPr wrap="none">
            <a:spAutoFit/>
          </a:bodyPr>
          <a:lstStyle/>
          <a:p>
            <a:pPr indent="158750" algn="just">
              <a:lnSpc>
                <a:spcPct val="150000"/>
              </a:lnSpc>
              <a:spcBef>
                <a:spcPts val="200"/>
              </a:spcBef>
              <a:spcAft>
                <a:spcPts val="200"/>
              </a:spcAft>
            </a:pP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Các</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nghiệp</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vụ</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liên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quan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đến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hối</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phiếu</a:t>
            </a:r>
            <a:r>
              <a:rPr lang="en-US" sz="2800" b="1" dirty="0">
                <a:latin typeface="Times New Roman" panose="02020603050405020304" pitchFamily="18" charset="0"/>
                <a:ea typeface="MS Mincho"/>
                <a:cs typeface="Times New Roman" panose="02020603050405020304" pitchFamily="18" charset="0"/>
              </a:rPr>
              <a:t>.</a:t>
            </a:r>
          </a:p>
        </p:txBody>
      </p:sp>
      <p:sp>
        <p:nvSpPr>
          <p:cNvPr id="6" name="Rectangle 5"/>
          <p:cNvSpPr/>
          <p:nvPr/>
        </p:nvSpPr>
        <p:spPr>
          <a:xfrm>
            <a:off x="9483360" y="1326312"/>
            <a:ext cx="2623138" cy="830997"/>
          </a:xfrm>
          <a:prstGeom prst="rect">
            <a:avLst/>
          </a:prstGeom>
          <a:solidFill>
            <a:srgbClr val="FFFF00"/>
          </a:solidFill>
        </p:spPr>
        <p:txBody>
          <a:bodyPr wrap="square">
            <a:spAutoFit/>
          </a:bodyPr>
          <a:lstStyle/>
          <a:p>
            <a:r>
              <a:rPr lang="vi-VN" sz="2400" b="1" dirty="0" smtClean="0">
                <a:solidFill>
                  <a:srgbClr val="000000"/>
                </a:solidFill>
                <a:latin typeface="Times New Roman" panose="02020603050405020304" pitchFamily="18" charset="0"/>
                <a:ea typeface="Calibri" panose="020F0502020204030204" pitchFamily="34" charset="0"/>
              </a:rPr>
              <a:t>1.</a:t>
            </a:r>
            <a:r>
              <a:rPr lang="en-US" sz="2400" b="1" dirty="0" err="1" smtClean="0">
                <a:solidFill>
                  <a:srgbClr val="000000"/>
                </a:solidFill>
                <a:latin typeface="Times New Roman" panose="02020603050405020304" pitchFamily="18" charset="0"/>
                <a:ea typeface="Calibri" panose="020F0502020204030204" pitchFamily="34" charset="0"/>
              </a:rPr>
              <a:t>Chấp</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nhận</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hối</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phiếu</a:t>
            </a:r>
            <a:endParaRPr lang="en-US" sz="2400" dirty="0">
              <a:latin typeface="Times New Roman" panose="02020603050405020304" pitchFamily="18" charset="0"/>
              <a:ea typeface="Calibri" panose="020F0502020204030204" pitchFamily="34" charset="0"/>
            </a:endParaRPr>
          </a:p>
        </p:txBody>
      </p:sp>
      <p:sp>
        <p:nvSpPr>
          <p:cNvPr id="7" name="Rectangle 6"/>
          <p:cNvSpPr/>
          <p:nvPr/>
        </p:nvSpPr>
        <p:spPr>
          <a:xfrm>
            <a:off x="9483360" y="2270638"/>
            <a:ext cx="2623138" cy="830997"/>
          </a:xfrm>
          <a:prstGeom prst="rect">
            <a:avLst/>
          </a:prstGeom>
          <a:solidFill>
            <a:schemeClr val="accent4">
              <a:lumMod val="40000"/>
              <a:lumOff val="60000"/>
            </a:schemeClr>
          </a:solidFill>
        </p:spPr>
        <p:txBody>
          <a:bodyPr wrap="square">
            <a:spAutoFit/>
          </a:bodyPr>
          <a:lstStyle/>
          <a:p>
            <a:r>
              <a:rPr lang="vi-VN" sz="2400" b="1" dirty="0">
                <a:solidFill>
                  <a:srgbClr val="000000"/>
                </a:solidFill>
                <a:latin typeface="Times New Roman" panose="02020603050405020304" pitchFamily="18" charset="0"/>
                <a:ea typeface="Calibri" panose="020F0502020204030204" pitchFamily="34" charset="0"/>
              </a:rPr>
              <a:t>2. </a:t>
            </a:r>
            <a:r>
              <a:rPr lang="en-US" sz="2400" b="1" dirty="0" err="1">
                <a:solidFill>
                  <a:srgbClr val="000000"/>
                </a:solidFill>
                <a:latin typeface="Times New Roman" panose="02020603050405020304" pitchFamily="18" charset="0"/>
                <a:ea typeface="Calibri" panose="020F0502020204030204" pitchFamily="34" charset="0"/>
              </a:rPr>
              <a:t>Ký</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hậu</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hối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phiếu</a:t>
            </a:r>
            <a:endParaRPr lang="en-US" sz="2400" b="1" dirty="0">
              <a:solidFill>
                <a:srgbClr val="000000"/>
              </a:solidFill>
              <a:latin typeface="Times New Roman" panose="02020603050405020304" pitchFamily="18" charset="0"/>
              <a:ea typeface="Calibri" panose="020F0502020204030204" pitchFamily="34" charset="0"/>
            </a:endParaRPr>
          </a:p>
        </p:txBody>
      </p:sp>
      <p:sp>
        <p:nvSpPr>
          <p:cNvPr id="8" name="Rectangle 7"/>
          <p:cNvSpPr/>
          <p:nvPr/>
        </p:nvSpPr>
        <p:spPr>
          <a:xfrm>
            <a:off x="9518870" y="3216427"/>
            <a:ext cx="2623138" cy="830997"/>
          </a:xfrm>
          <a:prstGeom prst="rect">
            <a:avLst/>
          </a:prstGeom>
          <a:solidFill>
            <a:schemeClr val="accent6">
              <a:lumMod val="60000"/>
              <a:lumOff val="40000"/>
            </a:schemeClr>
          </a:solidFill>
        </p:spPr>
        <p:txBody>
          <a:bodyPr wrap="square">
            <a:spAutoFit/>
          </a:bodyPr>
          <a:lstStyle/>
          <a:p>
            <a:pPr marR="0" lvl="0">
              <a:spcBef>
                <a:spcPts val="0"/>
              </a:spcBef>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3. </a:t>
            </a:r>
            <a:r>
              <a:rPr lang="en-US" sz="2400" b="1" dirty="0" err="1" smtClean="0">
                <a:solidFill>
                  <a:srgbClr val="000000"/>
                </a:solidFill>
                <a:latin typeface="Times New Roman" panose="02020603050405020304" pitchFamily="18" charset="0"/>
                <a:ea typeface="Times New Roman" panose="02020603050405020304" pitchFamily="18" charset="0"/>
              </a:rPr>
              <a:t>Bảo</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lãnh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107211" y="3602335"/>
            <a:ext cx="9818186" cy="1631216"/>
          </a:xfrm>
          <a:prstGeom prst="rect">
            <a:avLst/>
          </a:prstGeom>
        </p:spPr>
        <p:txBody>
          <a:bodyPr wrap="square">
            <a:spAutoFit/>
          </a:bodyPr>
          <a:lstStyle/>
          <a:p>
            <a:pPr marL="285750" indent="-285750">
              <a:buFont typeface="Arial" panose="020B0604020202020204" pitchFamily="34" charset="0"/>
              <a:buChar char="•"/>
            </a:pPr>
            <a:r>
              <a:rPr lang="en-US" sz="2000" b="1" dirty="0" err="1"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Ký</a:t>
            </a:r>
            <a:r>
              <a:rPr lang="en-US" sz="20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hậu</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trống</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hay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còn</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gọi</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ký</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hậu</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để</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trắng</a:t>
            </a:r>
            <a:r>
              <a:rPr lang="en-US" sz="2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(blank endorsement</a:t>
            </a:r>
            <a:r>
              <a:rPr lang="en-US" sz="20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a:t>
            </a:r>
          </a:p>
          <a:p>
            <a:r>
              <a:rPr lang="vi-VN" sz="2000" dirty="0">
                <a:latin typeface="Times New Roman" panose="02020603050405020304" pitchFamily="18" charset="0"/>
                <a:ea typeface="Calibri" panose="020F0502020204030204" pitchFamily="34" charset="0"/>
                <a:cs typeface="Times New Roman" panose="02020603050405020304" pitchFamily="18" charset="0"/>
              </a:rPr>
              <a:t>Là loại ký hậu không chỉ định người hưởng lợi kế tiếp là ai. Người ký hậu chỉ ký tên mà thôi. </a:t>
            </a:r>
            <a:endParaRPr lang="en-US" sz="20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US" sz="2000" b="1" dirty="0" err="1" smtClean="0">
                <a:solidFill>
                  <a:srgbClr val="FF0000"/>
                </a:solidFill>
                <a:latin typeface="Times New Roman" panose="02020603050405020304" pitchFamily="18" charset="0"/>
                <a:cs typeface="Times New Roman" panose="02020603050405020304" pitchFamily="18" charset="0"/>
              </a:rPr>
              <a:t>Ký</a:t>
            </a:r>
            <a:r>
              <a:rPr lang="en-US" sz="2000" b="1" dirty="0" smtClean="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hậu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theo</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lệnh</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còn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gọi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là</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ký</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hậu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đặc</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biệt</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order endorsement </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smtClean="0">
                <a:solidFill>
                  <a:srgbClr val="FF0000"/>
                </a:solidFill>
                <a:latin typeface="Times New Roman" panose="02020603050405020304" pitchFamily="18" charset="0"/>
                <a:cs typeface="Times New Roman" panose="02020603050405020304" pitchFamily="18" charset="0"/>
              </a:rPr>
              <a:t>special endorsement)</a:t>
            </a:r>
          </a:p>
          <a:p>
            <a:r>
              <a:rPr lang="en-US" sz="2000" dirty="0" err="1">
                <a:latin typeface="Times New Roman" panose="02020603050405020304" pitchFamily="18" charset="0"/>
                <a:ea typeface="Calibri" panose="020F0502020204030204" pitchFamily="34" charset="0"/>
                <a:cs typeface="Times New Roman" panose="02020603050405020304" pitchFamily="18" charset="0"/>
              </a:rPr>
              <a:t>Người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ký</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hậu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ghi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câu</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như</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sau</a:t>
            </a:r>
            <a:r>
              <a:rPr lang="en-US" sz="2000" dirty="0">
                <a:latin typeface="Times New Roman" panose="02020603050405020304" pitchFamily="18" charset="0"/>
                <a:ea typeface="Calibri" panose="020F0502020204030204" pitchFamily="34" charset="0"/>
                <a:cs typeface="Times New Roman" panose="02020603050405020304" pitchFamily="18" charset="0"/>
              </a:rPr>
              <a:t>: “Pay to the order of </a:t>
            </a:r>
            <a:r>
              <a:rPr lang="en-US" sz="2000" dirty="0" err="1">
                <a:latin typeface="Times New Roman" panose="02020603050405020304" pitchFamily="18" charset="0"/>
                <a:ea typeface="Calibri" panose="020F0502020204030204" pitchFamily="34" charset="0"/>
                <a:cs typeface="Times New Roman" panose="02020603050405020304" pitchFamily="18" charset="0"/>
              </a:rPr>
              <a:t>Mr</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ký</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latin typeface="Times New Roman" panose="02020603050405020304" pitchFamily="18" charset="0"/>
                <a:ea typeface="Calibri" panose="020F0502020204030204" pitchFamily="34" charset="0"/>
                <a:cs typeface="Times New Roman" panose="02020603050405020304" pitchFamily="18" charset="0"/>
              </a:rPr>
              <a:t>tên</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9518870" y="4355539"/>
            <a:ext cx="2552117" cy="830997"/>
          </a:xfrm>
          <a:prstGeom prst="rect">
            <a:avLst/>
          </a:prstGeom>
          <a:solidFill>
            <a:schemeClr val="accent5">
              <a:lumMod val="20000"/>
              <a:lumOff val="80000"/>
            </a:schemeClr>
          </a:solidFill>
        </p:spPr>
        <p:txBody>
          <a:bodyPr wrap="square">
            <a:spAutoFit/>
          </a:bodyPr>
          <a:lstStyle/>
          <a:p>
            <a:pPr marR="0" lvl="0">
              <a:spcBef>
                <a:spcPts val="0"/>
              </a:spcBef>
              <a:spcAft>
                <a:spcPts val="0"/>
              </a:spcAft>
            </a:pPr>
            <a:r>
              <a:rPr lang="en-US" sz="2400" b="1" dirty="0">
                <a:solidFill>
                  <a:srgbClr val="000000"/>
                </a:solidFill>
                <a:latin typeface="Times New Roman" panose="02020603050405020304" pitchFamily="18" charset="0"/>
                <a:ea typeface="Times New Roman" panose="02020603050405020304" pitchFamily="18" charset="0"/>
              </a:rPr>
              <a:t>4</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Chiết</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khấu</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hối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107210" y="5186536"/>
            <a:ext cx="12195626" cy="1631216"/>
          </a:xfrm>
          <a:prstGeom prst="rect">
            <a:avLst/>
          </a:prstGeom>
        </p:spPr>
        <p:txBody>
          <a:bodyPr wrap="square">
            <a:spAutoFit/>
          </a:bodyPr>
          <a:lstStyle/>
          <a:p>
            <a:pPr marL="285750" lvl="0" indent="-285750">
              <a:buFont typeface="Arial" panose="020B0604020202020204" pitchFamily="34" charset="0"/>
              <a:buChar char="•"/>
            </a:pPr>
            <a:r>
              <a:rPr lang="en-US" sz="2000" b="1" dirty="0" err="1">
                <a:solidFill>
                  <a:srgbClr val="FF0000"/>
                </a:solidFill>
                <a:latin typeface="Times New Roman" panose="02020603050405020304" pitchFamily="18" charset="0"/>
                <a:cs typeface="Times New Roman" panose="02020603050405020304" pitchFamily="18" charset="0"/>
              </a:rPr>
              <a:t>Ký</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hậu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hạn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chế</a:t>
            </a:r>
            <a:r>
              <a:rPr lang="en-US" sz="2000" b="1" dirty="0">
                <a:solidFill>
                  <a:srgbClr val="FF0000"/>
                </a:solidFill>
                <a:latin typeface="Times New Roman" panose="02020603050405020304" pitchFamily="18" charset="0"/>
                <a:cs typeface="Times New Roman" panose="02020603050405020304" pitchFamily="18" charset="0"/>
              </a:rPr>
              <a:t> hay </a:t>
            </a:r>
            <a:r>
              <a:rPr lang="en-US" sz="2000" b="1" dirty="0" err="1">
                <a:solidFill>
                  <a:srgbClr val="FF0000"/>
                </a:solidFill>
                <a:latin typeface="Times New Roman" panose="02020603050405020304" pitchFamily="18" charset="0"/>
                <a:cs typeface="Times New Roman" panose="02020603050405020304" pitchFamily="18" charset="0"/>
              </a:rPr>
              <a:t>còn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gọi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là</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ký</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hậu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đích</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danh</a:t>
            </a:r>
            <a:r>
              <a:rPr lang="en-US" sz="2000" b="1" dirty="0">
                <a:solidFill>
                  <a:srgbClr val="FF0000"/>
                </a:solidFill>
                <a:latin typeface="Times New Roman" panose="02020603050405020304" pitchFamily="18" charset="0"/>
                <a:cs typeface="Times New Roman" panose="02020603050405020304" pitchFamily="18" charset="0"/>
              </a:rPr>
              <a:t> (restrictive endorsement)</a:t>
            </a:r>
          </a:p>
          <a:p>
            <a:pPr lvl="0"/>
            <a:r>
              <a:rPr lang="vi-VN"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Là việc ký hậu chỉ định đích danh tên người hưởng lợi kế tiếp và chỉ có người đó mà thôi</a:t>
            </a: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 “Pay to </a:t>
            </a:r>
            <a:r>
              <a:rPr lang="en-US" sz="2000" dirty="0" err="1">
                <a:solidFill>
                  <a:prstClr val="black"/>
                </a:solidFill>
                <a:latin typeface="Times New Roman" panose="02020603050405020304" pitchFamily="18" charset="0"/>
                <a:ea typeface="Calibri" panose="020F0502020204030204" pitchFamily="34" charset="0"/>
                <a:cs typeface="Times New Roman" panose="02020603050405020304" pitchFamily="18" charset="0"/>
              </a:rPr>
              <a:t>Mr</a:t>
            </a:r>
            <a:r>
              <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………only”. </a:t>
            </a:r>
          </a:p>
          <a:p>
            <a:pPr marL="285750" lvl="0" indent="-285750">
              <a:buFont typeface="Arial" panose="020B0604020202020204" pitchFamily="34" charset="0"/>
              <a:buChar char="•"/>
            </a:pPr>
            <a:r>
              <a:rPr lang="en-US" sz="2000" b="1" dirty="0" err="1">
                <a:solidFill>
                  <a:srgbClr val="FF0000"/>
                </a:solidFill>
                <a:latin typeface="Times New Roman" panose="02020603050405020304" pitchFamily="18" charset="0"/>
                <a:cs typeface="Times New Roman" panose="02020603050405020304" pitchFamily="18" charset="0"/>
              </a:rPr>
              <a:t>Ký</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hậu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miễn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truy</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đòi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còn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gọi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là</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ký</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hậu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có</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bảo</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lưu</a:t>
            </a:r>
            <a:r>
              <a:rPr lang="en-US" sz="2000" b="1" dirty="0">
                <a:solidFill>
                  <a:srgbClr val="FF0000"/>
                </a:solidFill>
                <a:latin typeface="Times New Roman" panose="02020603050405020304" pitchFamily="18" charset="0"/>
                <a:cs typeface="Times New Roman" panose="02020603050405020304" pitchFamily="18" charset="0"/>
              </a:rPr>
              <a:t> (without recourse endorsement – qualified endorsement)</a:t>
            </a:r>
          </a:p>
          <a:p>
            <a:pPr lvl="0"/>
            <a:r>
              <a:rPr lang="vi-VN"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rPr>
              <a:t>Là việc ký hậu mà sau đó, người hưởng lợi kế tiếp không được quyền đòi lại tiền ở người ký hậu cho mình khi người trả tiền (con nợ) từ chối thanh toán.</a:t>
            </a:r>
            <a:endParaRPr lang="en-US" sz="20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2248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Effect transition="in" filter="fade">
                                      <p:cBhvr>
                                        <p:cTn id="24" dur="1000"/>
                                        <p:tgtEl>
                                          <p:spTgt spid="9">
                                            <p:txEl>
                                              <p:pRg st="0" end="0"/>
                                            </p:txEl>
                                          </p:spTgt>
                                        </p:tgtEl>
                                      </p:cBhvr>
                                    </p:animEffect>
                                    <p:anim calcmode="lin" valueType="num">
                                      <p:cBhvr>
                                        <p:cTn id="2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1" end="1"/>
                                            </p:txEl>
                                          </p:spTgt>
                                        </p:tgtEl>
                                        <p:attrNameLst>
                                          <p:attrName>style.visibility</p:attrName>
                                        </p:attrNameLst>
                                      </p:cBhvr>
                                      <p:to>
                                        <p:strVal val="visible"/>
                                      </p:to>
                                    </p:set>
                                    <p:anim calcmode="lin" valueType="num">
                                      <p:cBhvr additive="base">
                                        <p:cTn id="31"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2" end="2"/>
                                            </p:txEl>
                                          </p:spTgt>
                                        </p:tgtEl>
                                        <p:attrNameLst>
                                          <p:attrName>style.visibility</p:attrName>
                                        </p:attrNameLst>
                                      </p:cBhvr>
                                      <p:to>
                                        <p:strVal val="visible"/>
                                      </p:to>
                                    </p:set>
                                    <p:anim calcmode="lin" valueType="num">
                                      <p:cBhvr additive="base">
                                        <p:cTn id="3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3" end="3"/>
                                            </p:txEl>
                                          </p:spTgt>
                                        </p:tgtEl>
                                        <p:attrNameLst>
                                          <p:attrName>style.visibility</p:attrName>
                                        </p:attrNameLst>
                                      </p:cBhvr>
                                      <p:to>
                                        <p:strVal val="visible"/>
                                      </p:to>
                                    </p:set>
                                    <p:anim calcmode="lin" valueType="num">
                                      <p:cBhvr additive="base">
                                        <p:cTn id="43"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barn(inVertical)">
                                      <p:cBhvr>
                                        <p:cTn id="4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81498"/>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95987" y="609770"/>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2857551" y="575431"/>
            <a:ext cx="6526146" cy="738664"/>
          </a:xfrm>
          <a:prstGeom prst="rect">
            <a:avLst/>
          </a:prstGeom>
        </p:spPr>
        <p:txBody>
          <a:bodyPr wrap="none">
            <a:spAutoFit/>
          </a:bodyPr>
          <a:lstStyle/>
          <a:p>
            <a:pPr indent="158750" algn="just">
              <a:lnSpc>
                <a:spcPct val="150000"/>
              </a:lnSpc>
              <a:spcBef>
                <a:spcPts val="200"/>
              </a:spcBef>
              <a:spcAft>
                <a:spcPts val="200"/>
              </a:spcAft>
            </a:pP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Các</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nghiệp</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vụ</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liên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quan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đến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hối</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phiếu</a:t>
            </a:r>
            <a:r>
              <a:rPr lang="en-US" sz="2800" b="1" dirty="0">
                <a:latin typeface="Times New Roman" panose="02020603050405020304" pitchFamily="18" charset="0"/>
                <a:ea typeface="MS Mincho"/>
                <a:cs typeface="Times New Roman" panose="02020603050405020304" pitchFamily="18" charset="0"/>
              </a:rPr>
              <a:t>.</a:t>
            </a:r>
          </a:p>
        </p:txBody>
      </p:sp>
      <p:pic>
        <p:nvPicPr>
          <p:cNvPr id="5" name="Picture 4"/>
          <p:cNvPicPr>
            <a:picLocks noChangeAspect="1"/>
          </p:cNvPicPr>
          <p:nvPr/>
        </p:nvPicPr>
        <p:blipFill>
          <a:blip r:embed="rId2"/>
          <a:stretch>
            <a:fillRect/>
          </a:stretch>
        </p:blipFill>
        <p:spPr>
          <a:xfrm>
            <a:off x="195987" y="1221762"/>
            <a:ext cx="5662151" cy="502964"/>
          </a:xfrm>
          <a:prstGeom prst="rect">
            <a:avLst/>
          </a:prstGeom>
        </p:spPr>
      </p:pic>
      <p:pic>
        <p:nvPicPr>
          <p:cNvPr id="6" name="Picture 5"/>
          <p:cNvPicPr>
            <a:picLocks noChangeAspect="1"/>
          </p:cNvPicPr>
          <p:nvPr/>
        </p:nvPicPr>
        <p:blipFill rotWithShape="1">
          <a:blip r:embed="rId3"/>
          <a:srcRect l="927" t="3305" r="717"/>
          <a:stretch/>
        </p:blipFill>
        <p:spPr>
          <a:xfrm>
            <a:off x="1612900" y="1764910"/>
            <a:ext cx="9398523" cy="2043424"/>
          </a:xfrm>
          <a:prstGeom prst="rect">
            <a:avLst/>
          </a:prstGeom>
        </p:spPr>
      </p:pic>
      <p:pic>
        <p:nvPicPr>
          <p:cNvPr id="7" name="Picture 6"/>
          <p:cNvPicPr>
            <a:picLocks noChangeAspect="1"/>
          </p:cNvPicPr>
          <p:nvPr/>
        </p:nvPicPr>
        <p:blipFill>
          <a:blip r:embed="rId4"/>
          <a:stretch>
            <a:fillRect/>
          </a:stretch>
        </p:blipFill>
        <p:spPr>
          <a:xfrm>
            <a:off x="530137" y="3771427"/>
            <a:ext cx="5494496" cy="487722"/>
          </a:xfrm>
          <a:prstGeom prst="rect">
            <a:avLst/>
          </a:prstGeom>
        </p:spPr>
      </p:pic>
      <p:pic>
        <p:nvPicPr>
          <p:cNvPr id="8" name="Picture 7"/>
          <p:cNvPicPr>
            <a:picLocks noChangeAspect="1"/>
          </p:cNvPicPr>
          <p:nvPr/>
        </p:nvPicPr>
        <p:blipFill>
          <a:blip r:embed="rId5"/>
          <a:stretch>
            <a:fillRect/>
          </a:stretch>
        </p:blipFill>
        <p:spPr>
          <a:xfrm>
            <a:off x="1612901" y="4185502"/>
            <a:ext cx="9398522" cy="1890996"/>
          </a:xfrm>
          <a:prstGeom prst="rect">
            <a:avLst/>
          </a:prstGeom>
        </p:spPr>
      </p:pic>
    </p:spTree>
    <p:extLst>
      <p:ext uri="{BB962C8B-B14F-4D97-AF65-F5344CB8AC3E}">
        <p14:creationId xmlns:p14="http://schemas.microsoft.com/office/powerpoint/2010/main" val="25762684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1" y="81499"/>
            <a:ext cx="8888560"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95987" y="609770"/>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2857551" y="575431"/>
            <a:ext cx="6526146" cy="738664"/>
          </a:xfrm>
          <a:prstGeom prst="rect">
            <a:avLst/>
          </a:prstGeom>
        </p:spPr>
        <p:txBody>
          <a:bodyPr wrap="none">
            <a:spAutoFit/>
          </a:bodyPr>
          <a:lstStyle/>
          <a:p>
            <a:pPr indent="158750" algn="just">
              <a:lnSpc>
                <a:spcPct val="150000"/>
              </a:lnSpc>
              <a:spcBef>
                <a:spcPts val="200"/>
              </a:spcBef>
              <a:spcAft>
                <a:spcPts val="200"/>
              </a:spcAft>
            </a:pP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Các</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nghiệp</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vụ</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liên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quan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đến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hối</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phiếu</a:t>
            </a:r>
            <a:r>
              <a:rPr lang="en-US" sz="2800" b="1" dirty="0">
                <a:latin typeface="Times New Roman" panose="02020603050405020304" pitchFamily="18" charset="0"/>
                <a:ea typeface="MS Mincho"/>
                <a:cs typeface="Times New Roman" panose="02020603050405020304" pitchFamily="18" charset="0"/>
              </a:rPr>
              <a:t>.</a:t>
            </a:r>
          </a:p>
        </p:txBody>
      </p:sp>
      <p:pic>
        <p:nvPicPr>
          <p:cNvPr id="5" name="Picture 4"/>
          <p:cNvPicPr>
            <a:picLocks noChangeAspect="1"/>
          </p:cNvPicPr>
          <p:nvPr/>
        </p:nvPicPr>
        <p:blipFill>
          <a:blip r:embed="rId2"/>
          <a:stretch>
            <a:fillRect/>
          </a:stretch>
        </p:blipFill>
        <p:spPr>
          <a:xfrm>
            <a:off x="1490572" y="1486106"/>
            <a:ext cx="8139409" cy="1947144"/>
          </a:xfrm>
          <a:prstGeom prst="rect">
            <a:avLst/>
          </a:prstGeom>
        </p:spPr>
      </p:pic>
      <p:pic>
        <p:nvPicPr>
          <p:cNvPr id="6" name="Picture 5"/>
          <p:cNvPicPr>
            <a:picLocks noChangeAspect="1"/>
          </p:cNvPicPr>
          <p:nvPr/>
        </p:nvPicPr>
        <p:blipFill>
          <a:blip r:embed="rId3"/>
          <a:stretch>
            <a:fillRect/>
          </a:stretch>
        </p:blipFill>
        <p:spPr>
          <a:xfrm>
            <a:off x="1490572" y="3648379"/>
            <a:ext cx="8319683" cy="2279568"/>
          </a:xfrm>
          <a:prstGeom prst="rect">
            <a:avLst/>
          </a:prstGeom>
        </p:spPr>
      </p:pic>
    </p:spTree>
    <p:extLst>
      <p:ext uri="{BB962C8B-B14F-4D97-AF65-F5344CB8AC3E}">
        <p14:creationId xmlns:p14="http://schemas.microsoft.com/office/powerpoint/2010/main" val="279874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028235" y="751007"/>
            <a:ext cx="6526146" cy="738664"/>
          </a:xfrm>
          <a:prstGeom prst="rect">
            <a:avLst/>
          </a:prstGeom>
        </p:spPr>
        <p:txBody>
          <a:bodyPr wrap="none">
            <a:spAutoFit/>
          </a:bodyPr>
          <a:lstStyle/>
          <a:p>
            <a:pPr indent="158750" algn="just">
              <a:lnSpc>
                <a:spcPct val="150000"/>
              </a:lnSpc>
              <a:spcBef>
                <a:spcPts val="200"/>
              </a:spcBef>
              <a:spcAft>
                <a:spcPts val="200"/>
              </a:spcAft>
            </a:pP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Các</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nghiệp</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vụ</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liên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quan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đến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hối</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phiếu</a:t>
            </a:r>
            <a:r>
              <a:rPr lang="en-US" sz="2800" b="1" dirty="0">
                <a:latin typeface="Times New Roman" panose="02020603050405020304" pitchFamily="18" charset="0"/>
                <a:ea typeface="MS Mincho"/>
                <a:cs typeface="Times New Roman" panose="02020603050405020304" pitchFamily="18" charset="0"/>
              </a:rPr>
              <a:t>.</a:t>
            </a:r>
          </a:p>
        </p:txBody>
      </p:sp>
      <p:sp>
        <p:nvSpPr>
          <p:cNvPr id="5" name="Rectangle 4"/>
          <p:cNvSpPr/>
          <p:nvPr/>
        </p:nvSpPr>
        <p:spPr>
          <a:xfrm>
            <a:off x="318315" y="1569570"/>
            <a:ext cx="8867249" cy="4247317"/>
          </a:xfrm>
          <a:prstGeom prst="rect">
            <a:avLst/>
          </a:prstGeom>
        </p:spPr>
        <p:txBody>
          <a:bodyPr wrap="square">
            <a:spAutoFit/>
          </a:bodyPr>
          <a:lstStyle/>
          <a:p>
            <a:pPr marR="0" lvl="0">
              <a:spcBef>
                <a:spcPts val="600"/>
              </a:spcBef>
              <a:spcAft>
                <a:spcPts val="600"/>
              </a:spcAft>
            </a:pPr>
            <a:r>
              <a:rPr lang="en-US" sz="2400" b="1" dirty="0" smtClean="0">
                <a:solidFill>
                  <a:srgbClr val="000000"/>
                </a:solidFill>
                <a:latin typeface="Times New Roman" panose="02020603050405020304" pitchFamily="18" charset="0"/>
                <a:ea typeface="Times New Roman" panose="02020603050405020304" pitchFamily="18" charset="0"/>
              </a:rPr>
              <a:t>3. </a:t>
            </a:r>
            <a:r>
              <a:rPr lang="en-US" sz="2400" b="1" dirty="0" err="1" smtClean="0">
                <a:solidFill>
                  <a:srgbClr val="000000"/>
                </a:solidFill>
                <a:latin typeface="Times New Roman" panose="02020603050405020304" pitchFamily="18" charset="0"/>
                <a:ea typeface="Times New Roman" panose="02020603050405020304" pitchFamily="18" charset="0"/>
              </a:rPr>
              <a:t>Bảo</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lãnh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latin typeface="Times New Roman" panose="02020603050405020304" pitchFamily="18" charset="0"/>
              <a:ea typeface="Times New Roman" panose="02020603050405020304" pitchFamily="18" charset="0"/>
            </a:endParaRPr>
          </a:p>
          <a:p>
            <a:pPr indent="457200" algn="just">
              <a:spcBef>
                <a:spcPts val="600"/>
              </a:spcBef>
              <a:spcAft>
                <a:spcPts val="600"/>
              </a:spcAft>
            </a:pPr>
            <a:r>
              <a:rPr lang="en-US" sz="2400" dirty="0" err="1">
                <a:solidFill>
                  <a:srgbClr val="000000"/>
                </a:solidFill>
                <a:latin typeface="Times New Roman" panose="02020603050405020304" pitchFamily="18" charset="0"/>
                <a:ea typeface="Calibri" panose="020F0502020204030204" pitchFamily="34" charset="0"/>
              </a:rPr>
              <a:t>Bảo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lãnh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một</a:t>
            </a:r>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sự</a:t>
            </a:r>
            <a:r>
              <a:rPr lang="en-US" sz="2400" b="1" dirty="0">
                <a:solidFill>
                  <a:srgbClr val="FF0000"/>
                </a:solidFill>
                <a:latin typeface="Times New Roman" panose="02020603050405020304" pitchFamily="18" charset="0"/>
                <a:ea typeface="Calibri" panose="020F0502020204030204" pitchFamily="34" charset="0"/>
              </a:rPr>
              <a:t> cam </a:t>
            </a:r>
            <a:r>
              <a:rPr lang="en-US" sz="2400" b="1" dirty="0" err="1">
                <a:solidFill>
                  <a:srgbClr val="FF0000"/>
                </a:solidFill>
                <a:latin typeface="Times New Roman" panose="02020603050405020304" pitchFamily="18" charset="0"/>
                <a:ea typeface="Calibri" panose="020F0502020204030204" pitchFamily="34" charset="0"/>
              </a:rPr>
              <a:t>kết</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của</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người</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thứ</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ba</a:t>
            </a:r>
            <a:r>
              <a:rPr lang="en-US" sz="2400" b="1" dirty="0">
                <a:solidFill>
                  <a:srgbClr val="FF0000"/>
                </a:solidFill>
                <a:latin typeface="Times New Roman" panose="02020603050405020304" pitchFamily="18" charset="0"/>
                <a:ea typeface="Calibri" panose="020F0502020204030204" pitchFamily="34" charset="0"/>
              </a:rPr>
              <a:t> </a:t>
            </a:r>
            <a:r>
              <a:rPr lang="en-US" sz="2400" dirty="0">
                <a:solidFill>
                  <a:srgbClr val="000000"/>
                </a:solidFill>
                <a:latin typeface="Times New Roman" panose="02020603050405020304" pitchFamily="18" charset="0"/>
                <a:ea typeface="Calibri" panose="020F0502020204030204" pitchFamily="34" charset="0"/>
              </a:rPr>
              <a:t>(</a:t>
            </a:r>
            <a:r>
              <a:rPr lang="en-US" sz="2400" dirty="0" err="1">
                <a:solidFill>
                  <a:srgbClr val="000000"/>
                </a:solidFill>
                <a:latin typeface="Times New Roman" panose="02020603050405020304" pitchFamily="18" charset="0"/>
                <a:ea typeface="Calibri" panose="020F0502020204030204" pitchFamily="34" charset="0"/>
              </a:rPr>
              <a:t>sau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đây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gọi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bảo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lãnh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về</a:t>
            </a:r>
            <a:r>
              <a:rPr lang="en-US" sz="2400" dirty="0" smtClean="0">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việc</a:t>
            </a: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trả</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tiền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hưởng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lợi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nhận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bảo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lãnh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hối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phiếu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đến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trả</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tiền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trả</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tiền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bảo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lãnh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thanh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toán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hoặc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thanh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toán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đầy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đủ</a:t>
            </a:r>
            <a:r>
              <a:rPr lang="en-US" sz="2400" dirty="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Font typeface="Wingdings" panose="05000000000000000000" pitchFamily="2" charset="2"/>
              <a:buChar char="ü"/>
            </a:pPr>
            <a:r>
              <a:rPr lang="en-US" sz="2400" dirty="0" err="1">
                <a:solidFill>
                  <a:srgbClr val="FF0000"/>
                </a:solidFill>
                <a:latin typeface="Times New Roman" panose="02020603050405020304" pitchFamily="18" charset="0"/>
                <a:ea typeface="Calibri" panose="020F0502020204030204" pitchFamily="34" charset="0"/>
              </a:rPr>
              <a:t>Người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bảo</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lãnh</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không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phải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là</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người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trả</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tiền</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phải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ký</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phát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hối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phiếu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thông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thường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một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ngân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lớn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uy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tín</a:t>
            </a:r>
            <a:r>
              <a:rPr lang="en-US" sz="2400" dirty="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pPr marL="342900" indent="-342900" algn="just">
              <a:spcBef>
                <a:spcPts val="600"/>
              </a:spcBef>
              <a:spcAft>
                <a:spcPts val="600"/>
              </a:spcAft>
              <a:buFont typeface="Wingdings" panose="05000000000000000000" pitchFamily="2" charset="2"/>
              <a:buChar char="ü"/>
            </a:pPr>
            <a:r>
              <a:rPr lang="en-US" sz="2400" dirty="0" err="1">
                <a:solidFill>
                  <a:srgbClr val="FF0000"/>
                </a:solidFill>
                <a:latin typeface="Times New Roman" panose="02020603050405020304" pitchFamily="18" charset="0"/>
                <a:ea typeface="Calibri" panose="020F0502020204030204" pitchFamily="34" charset="0"/>
              </a:rPr>
              <a:t>Hình</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thức</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bảo</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lãnh</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được</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thực</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hiện</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bằng</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cách</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ghi</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FF0000"/>
                </a:solidFill>
                <a:latin typeface="Times New Roman" panose="02020603050405020304" pitchFamily="18" charset="0"/>
                <a:ea typeface="Calibri" panose="020F0502020204030204" pitchFamily="34" charset="0"/>
              </a:rPr>
              <a:t>chữ</a:t>
            </a:r>
            <a:r>
              <a:rPr lang="en-US" sz="2400" dirty="0">
                <a:solidFill>
                  <a:srgbClr val="FF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bảo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lãnh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aval</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vào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mặt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trước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hoặc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mặt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sau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hối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phiếu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người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bảo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lãnh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sẽ</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ký</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tên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lên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hối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phiếu</a:t>
            </a:r>
            <a:r>
              <a:rPr lang="en-US" sz="2400" dirty="0">
                <a:solidFill>
                  <a:srgbClr val="000000"/>
                </a:solidFill>
                <a:latin typeface="Times New Roman" panose="02020603050405020304" pitchFamily="18" charset="0"/>
                <a:ea typeface="Calibri" panose="020F0502020204030204" pitchFamily="34" charset="0"/>
              </a:rPr>
              <a:t>.</a:t>
            </a:r>
            <a:endParaRPr lang="en-US" sz="2400" dirty="0">
              <a:effectLst/>
              <a:latin typeface="Times New Roman" panose="02020603050405020304" pitchFamily="18" charset="0"/>
              <a:ea typeface="Calibri" panose="020F0502020204030204" pitchFamily="34" charset="0"/>
            </a:endParaRPr>
          </a:p>
        </p:txBody>
      </p:sp>
      <p:sp>
        <p:nvSpPr>
          <p:cNvPr id="6" name="Rectangle 5"/>
          <p:cNvSpPr/>
          <p:nvPr/>
        </p:nvSpPr>
        <p:spPr>
          <a:xfrm>
            <a:off x="9465076" y="1478712"/>
            <a:ext cx="2623138" cy="830997"/>
          </a:xfrm>
          <a:prstGeom prst="rect">
            <a:avLst/>
          </a:prstGeom>
          <a:solidFill>
            <a:srgbClr val="FFFF00"/>
          </a:solidFill>
        </p:spPr>
        <p:txBody>
          <a:bodyPr wrap="square">
            <a:spAutoFit/>
          </a:bodyPr>
          <a:lstStyle/>
          <a:p>
            <a:r>
              <a:rPr lang="vi-VN" sz="2400" b="1" dirty="0" smtClean="0">
                <a:solidFill>
                  <a:srgbClr val="000000"/>
                </a:solidFill>
                <a:latin typeface="Times New Roman" panose="02020603050405020304" pitchFamily="18" charset="0"/>
                <a:ea typeface="Calibri" panose="020F0502020204030204" pitchFamily="34" charset="0"/>
              </a:rPr>
              <a:t>1.</a:t>
            </a:r>
            <a:r>
              <a:rPr lang="en-US" sz="2400" b="1" dirty="0" err="1" smtClean="0">
                <a:solidFill>
                  <a:srgbClr val="000000"/>
                </a:solidFill>
                <a:latin typeface="Times New Roman" panose="02020603050405020304" pitchFamily="18" charset="0"/>
                <a:ea typeface="Calibri" panose="020F0502020204030204" pitchFamily="34" charset="0"/>
              </a:rPr>
              <a:t>Chấp</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nhận</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hối</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phiếu</a:t>
            </a:r>
            <a:endParaRPr lang="en-US" sz="2400" dirty="0">
              <a:latin typeface="Times New Roman" panose="02020603050405020304" pitchFamily="18" charset="0"/>
              <a:ea typeface="Calibri" panose="020F0502020204030204" pitchFamily="34" charset="0"/>
            </a:endParaRPr>
          </a:p>
        </p:txBody>
      </p:sp>
      <p:sp>
        <p:nvSpPr>
          <p:cNvPr id="7" name="Rectangle 6"/>
          <p:cNvSpPr/>
          <p:nvPr/>
        </p:nvSpPr>
        <p:spPr>
          <a:xfrm>
            <a:off x="9465076" y="2423038"/>
            <a:ext cx="2623138" cy="830997"/>
          </a:xfrm>
          <a:prstGeom prst="rect">
            <a:avLst/>
          </a:prstGeom>
          <a:solidFill>
            <a:schemeClr val="accent4">
              <a:lumMod val="40000"/>
              <a:lumOff val="60000"/>
            </a:schemeClr>
          </a:solidFill>
        </p:spPr>
        <p:txBody>
          <a:bodyPr wrap="square">
            <a:spAutoFit/>
          </a:bodyPr>
          <a:lstStyle/>
          <a:p>
            <a:r>
              <a:rPr lang="vi-VN" sz="2400" b="1" dirty="0">
                <a:solidFill>
                  <a:srgbClr val="000000"/>
                </a:solidFill>
                <a:latin typeface="Times New Roman" panose="02020603050405020304" pitchFamily="18" charset="0"/>
                <a:ea typeface="Calibri" panose="020F0502020204030204" pitchFamily="34" charset="0"/>
              </a:rPr>
              <a:t>2. </a:t>
            </a:r>
            <a:r>
              <a:rPr lang="en-US" sz="2400" b="1" dirty="0" err="1">
                <a:solidFill>
                  <a:srgbClr val="000000"/>
                </a:solidFill>
                <a:latin typeface="Times New Roman" panose="02020603050405020304" pitchFamily="18" charset="0"/>
                <a:ea typeface="Calibri" panose="020F0502020204030204" pitchFamily="34" charset="0"/>
              </a:rPr>
              <a:t>Ký</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hậu</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hối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phiếu</a:t>
            </a:r>
            <a:endParaRPr lang="en-US" sz="2400" b="1" dirty="0">
              <a:solidFill>
                <a:srgbClr val="000000"/>
              </a:solidFill>
              <a:latin typeface="Times New Roman" panose="02020603050405020304" pitchFamily="18" charset="0"/>
              <a:ea typeface="Calibri" panose="020F0502020204030204" pitchFamily="34" charset="0"/>
            </a:endParaRPr>
          </a:p>
        </p:txBody>
      </p:sp>
      <p:sp>
        <p:nvSpPr>
          <p:cNvPr id="8" name="Rectangle 7"/>
          <p:cNvSpPr/>
          <p:nvPr/>
        </p:nvSpPr>
        <p:spPr>
          <a:xfrm>
            <a:off x="9465076" y="3413344"/>
            <a:ext cx="2623138" cy="830997"/>
          </a:xfrm>
          <a:prstGeom prst="rect">
            <a:avLst/>
          </a:prstGeom>
          <a:solidFill>
            <a:schemeClr val="accent6">
              <a:lumMod val="60000"/>
              <a:lumOff val="40000"/>
            </a:schemeClr>
          </a:solidFill>
        </p:spPr>
        <p:txBody>
          <a:bodyPr wrap="square">
            <a:spAutoFit/>
          </a:bodyPr>
          <a:lstStyle/>
          <a:p>
            <a:pPr marR="0" lvl="0">
              <a:spcBef>
                <a:spcPts val="0"/>
              </a:spcBef>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3. </a:t>
            </a:r>
            <a:r>
              <a:rPr lang="en-US" sz="2400" b="1" dirty="0" err="1" smtClean="0">
                <a:solidFill>
                  <a:srgbClr val="000000"/>
                </a:solidFill>
                <a:latin typeface="Times New Roman" panose="02020603050405020304" pitchFamily="18" charset="0"/>
                <a:ea typeface="Times New Roman" panose="02020603050405020304" pitchFamily="18" charset="0"/>
              </a:rPr>
              <a:t>Bảo</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lãnh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9465077" y="4403650"/>
            <a:ext cx="2623138" cy="830997"/>
          </a:xfrm>
          <a:prstGeom prst="rect">
            <a:avLst/>
          </a:prstGeom>
          <a:solidFill>
            <a:schemeClr val="accent5">
              <a:lumMod val="20000"/>
              <a:lumOff val="80000"/>
            </a:schemeClr>
          </a:solidFill>
        </p:spPr>
        <p:txBody>
          <a:bodyPr wrap="square">
            <a:spAutoFit/>
          </a:bodyPr>
          <a:lstStyle/>
          <a:p>
            <a:pPr marR="0" lvl="0">
              <a:spcBef>
                <a:spcPts val="0"/>
              </a:spcBef>
              <a:spcAft>
                <a:spcPts val="0"/>
              </a:spcAft>
            </a:pPr>
            <a:r>
              <a:rPr lang="en-US" sz="2400" b="1" dirty="0">
                <a:solidFill>
                  <a:srgbClr val="000000"/>
                </a:solidFill>
                <a:latin typeface="Times New Roman" panose="02020603050405020304" pitchFamily="18" charset="0"/>
                <a:ea typeface="Times New Roman" panose="02020603050405020304" pitchFamily="18" charset="0"/>
              </a:rPr>
              <a:t>4</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Chiết</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khấu</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hối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1939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1556" y="1619682"/>
            <a:ext cx="8994371" cy="3970318"/>
          </a:xfrm>
          <a:prstGeom prst="rect">
            <a:avLst/>
          </a:prstGeom>
        </p:spPr>
        <p:txBody>
          <a:bodyPr wrap="square">
            <a:spAutoFit/>
          </a:bodyPr>
          <a:lstStyle/>
          <a:p>
            <a:pPr marR="0" lvl="0" algn="just">
              <a:lnSpc>
                <a:spcPct val="150000"/>
              </a:lnSpc>
              <a:spcBef>
                <a:spcPts val="0"/>
              </a:spcBef>
              <a:spcAft>
                <a:spcPts val="0"/>
              </a:spcAft>
            </a:pPr>
            <a:r>
              <a:rPr lang="en-US" sz="2400" b="1" dirty="0">
                <a:solidFill>
                  <a:srgbClr val="000000"/>
                </a:solidFill>
                <a:latin typeface="Times New Roman" panose="02020603050405020304" pitchFamily="18" charset="0"/>
                <a:ea typeface="Times New Roman" panose="02020603050405020304" pitchFamily="18" charset="0"/>
              </a:rPr>
              <a:t>4</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Chiết</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khấu</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endParaRPr lang="en-US" sz="2400" dirty="0">
              <a:latin typeface="Times New Roman" panose="02020603050405020304" pitchFamily="18" charset="0"/>
              <a:ea typeface="Times New Roman" panose="02020603050405020304" pitchFamily="18" charset="0"/>
            </a:endParaRPr>
          </a:p>
          <a:p>
            <a:pPr indent="457200" algn="just">
              <a:lnSpc>
                <a:spcPct val="150000"/>
              </a:lnSpc>
            </a:pP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nghiệp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vụ</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vay</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ngân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bằng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cách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mua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lại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các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hối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phiếu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hạn</a:t>
            </a:r>
            <a:r>
              <a:rPr lang="en-US" sz="2400" dirty="0" smtClean="0">
                <a:latin typeface="Times New Roman" panose="02020603050405020304" pitchFamily="18" charset="0"/>
                <a:ea typeface="Calibri" panose="020F0502020204030204" pitchFamily="34" charset="0"/>
              </a:rPr>
              <a:t> </a:t>
            </a:r>
            <a:r>
              <a:rPr lang="en-US" sz="2400" dirty="0" err="1" smtClean="0">
                <a:solidFill>
                  <a:srgbClr val="000000"/>
                </a:solidFill>
                <a:latin typeface="Times New Roman" panose="02020603050405020304" pitchFamily="18" charset="0"/>
                <a:ea typeface="Calibri" panose="020F0502020204030204" pitchFamily="34" charset="0"/>
              </a:rPr>
              <a:t>trước</a:t>
            </a:r>
            <a:r>
              <a:rPr lang="en-US" sz="2400" dirty="0" smtClean="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đến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thanh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toán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để</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giúp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các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doanh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nghiệp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sớm</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có</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tiền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ngay</a:t>
            </a:r>
            <a:r>
              <a:rPr lang="en-US" sz="2400" dirty="0">
                <a:solidFill>
                  <a:srgbClr val="000000"/>
                </a:solidFill>
                <a:latin typeface="Times New Roman" panose="02020603050405020304" pitchFamily="18" charset="0"/>
                <a:ea typeface="Calibri" panose="020F0502020204030204" pitchFamily="34" charset="0"/>
              </a:rPr>
              <a:t>.</a:t>
            </a:r>
            <a:endParaRPr lang="en-US" sz="2400" dirty="0">
              <a:latin typeface="Times New Roman" panose="02020603050405020304" pitchFamily="18" charset="0"/>
              <a:ea typeface="Calibri" panose="020F0502020204030204" pitchFamily="34" charset="0"/>
            </a:endParaRPr>
          </a:p>
          <a:p>
            <a:pPr indent="457200" algn="just">
              <a:lnSpc>
                <a:spcPct val="150000"/>
              </a:lnSpc>
            </a:pPr>
            <a:r>
              <a:rPr lang="en-US" sz="2400" dirty="0" err="1">
                <a:solidFill>
                  <a:srgbClr val="000000"/>
                </a:solidFill>
                <a:latin typeface="Times New Roman" panose="02020603050405020304" pitchFamily="18" charset="0"/>
                <a:ea typeface="Calibri" panose="020F0502020204030204" pitchFamily="34" charset="0"/>
              </a:rPr>
              <a:t>Trị</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giá</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tiền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mà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doanh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nghiệp</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nhận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được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từ</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ngân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chiết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khấu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hối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phiếu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bao</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giờ</a:t>
            </a:r>
            <a:r>
              <a:rPr lang="en-US" sz="2400" dirty="0">
                <a:solidFill>
                  <a:srgbClr val="00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cũng</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nhỏ</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hơn</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trị</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giá</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thực</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của</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hối</a:t>
            </a:r>
            <a:r>
              <a:rPr lang="en-US" sz="2400" b="1" dirty="0">
                <a:solidFill>
                  <a:srgbClr val="FF0000"/>
                </a:solidFill>
                <a:latin typeface="Times New Roman" panose="02020603050405020304" pitchFamily="18" charset="0"/>
                <a:ea typeface="Calibri" panose="020F0502020204030204" pitchFamily="34" charset="0"/>
              </a:rPr>
              <a:t> </a:t>
            </a:r>
            <a:r>
              <a:rPr lang="en-US" sz="2400" b="1" dirty="0" err="1">
                <a:solidFill>
                  <a:srgbClr val="FF0000"/>
                </a:solidFill>
                <a:latin typeface="Times New Roman" panose="02020603050405020304" pitchFamily="18" charset="0"/>
                <a:ea typeface="Calibri" panose="020F0502020204030204" pitchFamily="34" charset="0"/>
              </a:rPr>
              <a:t>phiếu</a:t>
            </a:r>
            <a:r>
              <a:rPr lang="en-US" sz="2400" b="1" dirty="0">
                <a:solidFill>
                  <a:srgbClr val="FF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vì</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chênh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lệch</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giá</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trị</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là</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lợi</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tức</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chiết</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khấu</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của</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ngân</a:t>
            </a:r>
            <a:r>
              <a:rPr lang="en-US" sz="2400" dirty="0">
                <a:solidFill>
                  <a:srgbClr val="000000"/>
                </a:solidFill>
                <a:latin typeface="Times New Roman" panose="02020603050405020304" pitchFamily="18" charset="0"/>
                <a:ea typeface="Calibri" panose="020F0502020204030204" pitchFamily="34" charset="0"/>
              </a:rPr>
              <a:t> </a:t>
            </a:r>
            <a:r>
              <a:rPr lang="en-US" sz="2400" dirty="0" err="1">
                <a:solidFill>
                  <a:srgbClr val="000000"/>
                </a:solidFill>
                <a:latin typeface="Times New Roman" panose="02020603050405020304" pitchFamily="18" charset="0"/>
                <a:ea typeface="Calibri" panose="020F0502020204030204" pitchFamily="34" charset="0"/>
              </a:rPr>
              <a:t>hàng</a:t>
            </a:r>
            <a:r>
              <a:rPr lang="en-US" sz="2400" dirty="0">
                <a:solidFill>
                  <a:srgbClr val="000000"/>
                </a:solidFill>
                <a:latin typeface="Times New Roman" panose="02020603050405020304" pitchFamily="18" charset="0"/>
                <a:ea typeface="Calibri" panose="020F0502020204030204" pitchFamily="34" charset="0"/>
              </a:rPr>
              <a:t>.</a:t>
            </a:r>
            <a:endParaRPr lang="en-US" sz="2400" dirty="0">
              <a:effectLst/>
              <a:latin typeface="Times New Roman" panose="02020603050405020304" pitchFamily="18" charset="0"/>
              <a:ea typeface="Calibri" panose="020F0502020204030204" pitchFamily="34" charset="0"/>
            </a:endParaRPr>
          </a:p>
        </p:txBody>
      </p:sp>
      <p:sp>
        <p:nvSpPr>
          <p:cNvPr id="3" name="TextBox 2"/>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3028235" y="751007"/>
            <a:ext cx="6526146" cy="738664"/>
          </a:xfrm>
          <a:prstGeom prst="rect">
            <a:avLst/>
          </a:prstGeom>
        </p:spPr>
        <p:txBody>
          <a:bodyPr wrap="none">
            <a:spAutoFit/>
          </a:bodyPr>
          <a:lstStyle/>
          <a:p>
            <a:pPr indent="158750" algn="just">
              <a:lnSpc>
                <a:spcPct val="150000"/>
              </a:lnSpc>
              <a:spcBef>
                <a:spcPts val="200"/>
              </a:spcBef>
              <a:spcAft>
                <a:spcPts val="200"/>
              </a:spcAft>
            </a:pP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Các</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nghiệp</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vụ</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liên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quan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đến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hối</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phiếu</a:t>
            </a:r>
            <a:r>
              <a:rPr lang="en-US" sz="2800" b="1" dirty="0">
                <a:latin typeface="Times New Roman" panose="02020603050405020304" pitchFamily="18" charset="0"/>
                <a:ea typeface="MS Mincho"/>
                <a:cs typeface="Times New Roman" panose="02020603050405020304" pitchFamily="18" charset="0"/>
              </a:rPr>
              <a:t>.</a:t>
            </a:r>
          </a:p>
        </p:txBody>
      </p:sp>
      <p:sp>
        <p:nvSpPr>
          <p:cNvPr id="6" name="Rectangle 5"/>
          <p:cNvSpPr/>
          <p:nvPr/>
        </p:nvSpPr>
        <p:spPr>
          <a:xfrm>
            <a:off x="9465076" y="1478712"/>
            <a:ext cx="2623138" cy="830997"/>
          </a:xfrm>
          <a:prstGeom prst="rect">
            <a:avLst/>
          </a:prstGeom>
          <a:solidFill>
            <a:srgbClr val="FFFF00"/>
          </a:solidFill>
        </p:spPr>
        <p:txBody>
          <a:bodyPr wrap="square">
            <a:spAutoFit/>
          </a:bodyPr>
          <a:lstStyle/>
          <a:p>
            <a:r>
              <a:rPr lang="vi-VN" sz="2400" b="1" dirty="0" smtClean="0">
                <a:solidFill>
                  <a:srgbClr val="000000"/>
                </a:solidFill>
                <a:latin typeface="Times New Roman" panose="02020603050405020304" pitchFamily="18" charset="0"/>
                <a:ea typeface="Calibri" panose="020F0502020204030204" pitchFamily="34" charset="0"/>
              </a:rPr>
              <a:t>1.</a:t>
            </a:r>
            <a:r>
              <a:rPr lang="en-US" sz="2400" b="1" dirty="0" err="1" smtClean="0">
                <a:solidFill>
                  <a:srgbClr val="000000"/>
                </a:solidFill>
                <a:latin typeface="Times New Roman" panose="02020603050405020304" pitchFamily="18" charset="0"/>
                <a:ea typeface="Calibri" panose="020F0502020204030204" pitchFamily="34" charset="0"/>
              </a:rPr>
              <a:t>Chấp</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nhận</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hối</a:t>
            </a:r>
            <a:r>
              <a:rPr lang="en-US" sz="2400" b="1" dirty="0" smtClean="0">
                <a:solidFill>
                  <a:srgbClr val="000000"/>
                </a:solidFill>
                <a:latin typeface="Times New Roman" panose="02020603050405020304" pitchFamily="18" charset="0"/>
                <a:ea typeface="Calibri" panose="020F0502020204030204" pitchFamily="34" charset="0"/>
              </a:rPr>
              <a:t> </a:t>
            </a:r>
            <a:r>
              <a:rPr lang="en-US" sz="2400" b="1" dirty="0" err="1" smtClean="0">
                <a:solidFill>
                  <a:srgbClr val="000000"/>
                </a:solidFill>
                <a:latin typeface="Times New Roman" panose="02020603050405020304" pitchFamily="18" charset="0"/>
                <a:ea typeface="Calibri" panose="020F0502020204030204" pitchFamily="34" charset="0"/>
              </a:rPr>
              <a:t>phiếu</a:t>
            </a:r>
            <a:endParaRPr lang="en-US" sz="2400" dirty="0">
              <a:latin typeface="Times New Roman" panose="02020603050405020304" pitchFamily="18" charset="0"/>
              <a:ea typeface="Calibri" panose="020F0502020204030204" pitchFamily="34" charset="0"/>
            </a:endParaRPr>
          </a:p>
        </p:txBody>
      </p:sp>
      <p:sp>
        <p:nvSpPr>
          <p:cNvPr id="7" name="Rectangle 6"/>
          <p:cNvSpPr/>
          <p:nvPr/>
        </p:nvSpPr>
        <p:spPr>
          <a:xfrm>
            <a:off x="9465076" y="2423038"/>
            <a:ext cx="2623138" cy="830997"/>
          </a:xfrm>
          <a:prstGeom prst="rect">
            <a:avLst/>
          </a:prstGeom>
          <a:solidFill>
            <a:schemeClr val="accent4">
              <a:lumMod val="40000"/>
              <a:lumOff val="60000"/>
            </a:schemeClr>
          </a:solidFill>
        </p:spPr>
        <p:txBody>
          <a:bodyPr wrap="square">
            <a:spAutoFit/>
          </a:bodyPr>
          <a:lstStyle/>
          <a:p>
            <a:r>
              <a:rPr lang="vi-VN" sz="2400" b="1" dirty="0">
                <a:solidFill>
                  <a:srgbClr val="000000"/>
                </a:solidFill>
                <a:latin typeface="Times New Roman" panose="02020603050405020304" pitchFamily="18" charset="0"/>
                <a:ea typeface="Calibri" panose="020F0502020204030204" pitchFamily="34" charset="0"/>
              </a:rPr>
              <a:t>2. </a:t>
            </a:r>
            <a:r>
              <a:rPr lang="en-US" sz="2400" b="1" dirty="0" err="1">
                <a:solidFill>
                  <a:srgbClr val="000000"/>
                </a:solidFill>
                <a:latin typeface="Times New Roman" panose="02020603050405020304" pitchFamily="18" charset="0"/>
                <a:ea typeface="Calibri" panose="020F0502020204030204" pitchFamily="34" charset="0"/>
              </a:rPr>
              <a:t>Ký</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hậu</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hối</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phiếu</a:t>
            </a:r>
            <a:endParaRPr lang="en-US" sz="2400" b="1" dirty="0">
              <a:solidFill>
                <a:srgbClr val="000000"/>
              </a:solidFill>
              <a:latin typeface="Times New Roman" panose="02020603050405020304" pitchFamily="18" charset="0"/>
              <a:ea typeface="Calibri" panose="020F0502020204030204" pitchFamily="34" charset="0"/>
            </a:endParaRPr>
          </a:p>
        </p:txBody>
      </p:sp>
      <p:sp>
        <p:nvSpPr>
          <p:cNvPr id="8" name="Rectangle 7"/>
          <p:cNvSpPr/>
          <p:nvPr/>
        </p:nvSpPr>
        <p:spPr>
          <a:xfrm>
            <a:off x="9465076" y="3413344"/>
            <a:ext cx="2623138" cy="830997"/>
          </a:xfrm>
          <a:prstGeom prst="rect">
            <a:avLst/>
          </a:prstGeom>
          <a:solidFill>
            <a:schemeClr val="accent6">
              <a:lumMod val="60000"/>
              <a:lumOff val="40000"/>
            </a:schemeClr>
          </a:solidFill>
        </p:spPr>
        <p:txBody>
          <a:bodyPr wrap="square">
            <a:spAutoFit/>
          </a:bodyPr>
          <a:lstStyle/>
          <a:p>
            <a:pPr marR="0" lvl="0">
              <a:spcBef>
                <a:spcPts val="0"/>
              </a:spcBef>
              <a:spcAft>
                <a:spcPts val="0"/>
              </a:spcAft>
            </a:pPr>
            <a:r>
              <a:rPr lang="en-US" sz="2400" b="1" dirty="0" smtClean="0">
                <a:solidFill>
                  <a:srgbClr val="000000"/>
                </a:solidFill>
                <a:latin typeface="Times New Roman" panose="02020603050405020304" pitchFamily="18" charset="0"/>
                <a:ea typeface="Times New Roman" panose="02020603050405020304" pitchFamily="18" charset="0"/>
              </a:rPr>
              <a:t>3. </a:t>
            </a:r>
            <a:r>
              <a:rPr lang="en-US" sz="2400" b="1" dirty="0" err="1" smtClean="0">
                <a:solidFill>
                  <a:srgbClr val="000000"/>
                </a:solidFill>
                <a:latin typeface="Times New Roman" panose="02020603050405020304" pitchFamily="18" charset="0"/>
                <a:ea typeface="Times New Roman" panose="02020603050405020304" pitchFamily="18" charset="0"/>
              </a:rPr>
              <a:t>Bảo</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lãnh</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hối</a:t>
            </a:r>
            <a:r>
              <a:rPr lang="en-US" sz="2400" b="1" dirty="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9465077" y="4403650"/>
            <a:ext cx="2623138" cy="830997"/>
          </a:xfrm>
          <a:prstGeom prst="rect">
            <a:avLst/>
          </a:prstGeom>
          <a:solidFill>
            <a:schemeClr val="accent5">
              <a:lumMod val="20000"/>
              <a:lumOff val="80000"/>
            </a:schemeClr>
          </a:solidFill>
        </p:spPr>
        <p:txBody>
          <a:bodyPr wrap="square">
            <a:spAutoFit/>
          </a:bodyPr>
          <a:lstStyle/>
          <a:p>
            <a:pPr marR="0" lvl="0">
              <a:spcBef>
                <a:spcPts val="0"/>
              </a:spcBef>
              <a:spcAft>
                <a:spcPts val="0"/>
              </a:spcAft>
            </a:pPr>
            <a:r>
              <a:rPr lang="en-US" sz="2400" b="1" dirty="0">
                <a:solidFill>
                  <a:srgbClr val="000000"/>
                </a:solidFill>
                <a:latin typeface="Times New Roman" panose="02020603050405020304" pitchFamily="18" charset="0"/>
                <a:ea typeface="Times New Roman" panose="02020603050405020304" pitchFamily="18" charset="0"/>
              </a:rPr>
              <a:t>4</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Chiết</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khấu</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smtClean="0">
                <a:solidFill>
                  <a:srgbClr val="000000"/>
                </a:solidFill>
                <a:latin typeface="Times New Roman" panose="02020603050405020304" pitchFamily="18" charset="0"/>
                <a:ea typeface="Times New Roman" panose="02020603050405020304" pitchFamily="18" charset="0"/>
              </a:rPr>
              <a:t>hối</a:t>
            </a:r>
            <a:r>
              <a:rPr lang="en-US" sz="2400" b="1" dirty="0" smtClean="0">
                <a:solidFill>
                  <a:srgbClr val="000000"/>
                </a:solidFill>
                <a:latin typeface="Times New Roman" panose="02020603050405020304" pitchFamily="18" charset="0"/>
                <a:ea typeface="Times New Roman" panose="02020603050405020304" pitchFamily="18" charset="0"/>
              </a:rPr>
              <a:t> </a:t>
            </a:r>
            <a:r>
              <a:rPr lang="en-US" sz="2400" b="1" dirty="0" err="1">
                <a:solidFill>
                  <a:srgbClr val="000000"/>
                </a:solidFill>
                <a:latin typeface="Times New Roman" panose="02020603050405020304" pitchFamily="18" charset="0"/>
                <a:ea typeface="Times New Roman" panose="02020603050405020304" pitchFamily="18" charset="0"/>
              </a:rPr>
              <a:t>phiếu</a:t>
            </a:r>
            <a:r>
              <a:rPr lang="en-US" sz="2400" b="1" dirty="0">
                <a:solidFill>
                  <a:srgbClr val="000000"/>
                </a:solidFill>
                <a:latin typeface="Times New Roman" panose="02020603050405020304" pitchFamily="18" charset="0"/>
                <a:ea typeface="Times New Roman" panose="02020603050405020304" pitchFamily="18" charset="0"/>
              </a:rPr>
              <a:t> (Aval)</a:t>
            </a:r>
            <a:endParaRPr lang="en-US"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177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fade">
                                      <p:cBhvr>
                                        <p:cTn id="29" dur="1000"/>
                                        <p:tgtEl>
                                          <p:spTgt spid="2">
                                            <p:txEl>
                                              <p:pRg st="1" end="1"/>
                                            </p:txEl>
                                          </p:spTgt>
                                        </p:tgtEl>
                                      </p:cBhvr>
                                    </p:animEffect>
                                    <p:anim calcmode="lin" valueType="num">
                                      <p:cBhvr>
                                        <p:cTn id="30"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2" end="2"/>
                                            </p:txEl>
                                          </p:spTgt>
                                        </p:tgtEl>
                                        <p:attrNameLst>
                                          <p:attrName>style.visibility</p:attrName>
                                        </p:attrNameLst>
                                      </p:cBhvr>
                                      <p:to>
                                        <p:strVal val="visible"/>
                                      </p:to>
                                    </p:set>
                                    <p:animEffect transition="in" filter="fade">
                                      <p:cBhvr>
                                        <p:cTn id="36" dur="1000"/>
                                        <p:tgtEl>
                                          <p:spTgt spid="2">
                                            <p:txEl>
                                              <p:pRg st="2" end="2"/>
                                            </p:txEl>
                                          </p:spTgt>
                                        </p:tgtEl>
                                      </p:cBhvr>
                                    </p:animEffect>
                                    <p:anim calcmode="lin" valueType="num">
                                      <p:cBhvr>
                                        <p:cTn id="37"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18315" y="737681"/>
            <a:ext cx="2589170" cy="661207"/>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3.1.2. </a:t>
            </a:r>
            <a:r>
              <a:rPr lang="en-US" sz="2800" b="1" dirty="0" err="1">
                <a:solidFill>
                  <a:srgbClr val="FF0000"/>
                </a:solidFill>
                <a:latin typeface="Times New Roman" panose="02020603050405020304" pitchFamily="18" charset="0"/>
                <a:cs typeface="Times New Roman" panose="02020603050405020304" pitchFamily="18" charset="0"/>
              </a:rPr>
              <a:t>Hối</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phiếu</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3241979" y="728703"/>
            <a:ext cx="6526146" cy="738664"/>
          </a:xfrm>
          <a:prstGeom prst="rect">
            <a:avLst/>
          </a:prstGeom>
        </p:spPr>
        <p:txBody>
          <a:bodyPr wrap="none">
            <a:spAutoFit/>
          </a:bodyPr>
          <a:lstStyle/>
          <a:p>
            <a:pPr indent="158750" algn="just">
              <a:lnSpc>
                <a:spcPct val="150000"/>
              </a:lnSpc>
              <a:spcBef>
                <a:spcPts val="200"/>
              </a:spcBef>
              <a:spcAft>
                <a:spcPts val="200"/>
              </a:spcAft>
            </a:pP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Các</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nghiệp</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vụ</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liên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quan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đến</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hối</a:t>
            </a:r>
            <a:r>
              <a:rPr lang="en-US" sz="2800" b="1" dirty="0">
                <a:latin typeface="Times New Roman" panose="02020603050405020304" pitchFamily="18" charset="0"/>
                <a:ea typeface="MS Mincho"/>
                <a:cs typeface="Times New Roman" panose="02020603050405020304" pitchFamily="18" charset="0"/>
              </a:rPr>
              <a:t> </a:t>
            </a:r>
            <a:r>
              <a:rPr lang="en-US" sz="2800" b="1" dirty="0" err="1">
                <a:latin typeface="Times New Roman" panose="02020603050405020304" pitchFamily="18" charset="0"/>
                <a:ea typeface="MS Mincho"/>
                <a:cs typeface="Times New Roman" panose="02020603050405020304" pitchFamily="18" charset="0"/>
              </a:rPr>
              <a:t>phiếu</a:t>
            </a:r>
            <a:r>
              <a:rPr lang="en-US" sz="2800" b="1" dirty="0">
                <a:latin typeface="Times New Roman" panose="02020603050405020304" pitchFamily="18" charset="0"/>
                <a:ea typeface="MS Mincho"/>
                <a:cs typeface="Times New Roman" panose="02020603050405020304" pitchFamily="18" charset="0"/>
              </a:rPr>
              <a:t>.</a:t>
            </a:r>
          </a:p>
        </p:txBody>
      </p:sp>
      <p:pic>
        <p:nvPicPr>
          <p:cNvPr id="5" name="Picture 4"/>
          <p:cNvPicPr>
            <a:picLocks noChangeAspect="1"/>
          </p:cNvPicPr>
          <p:nvPr/>
        </p:nvPicPr>
        <p:blipFill>
          <a:blip r:embed="rId2"/>
          <a:stretch>
            <a:fillRect/>
          </a:stretch>
        </p:blipFill>
        <p:spPr>
          <a:xfrm>
            <a:off x="1853947" y="1397338"/>
            <a:ext cx="8114141" cy="4595537"/>
          </a:xfrm>
          <a:prstGeom prst="rect">
            <a:avLst/>
          </a:prstGeom>
        </p:spPr>
      </p:pic>
    </p:spTree>
    <p:extLst>
      <p:ext uri="{BB962C8B-B14F-4D97-AF65-F5344CB8AC3E}">
        <p14:creationId xmlns:p14="http://schemas.microsoft.com/office/powerpoint/2010/main" val="318348527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3157940"/>
            <a:ext cx="4431664" cy="2766433"/>
          </a:xfrm>
          <a:prstGeom prst="rect">
            <a:avLst/>
          </a:prstGeom>
        </p:spPr>
      </p:pic>
      <p:sp>
        <p:nvSpPr>
          <p:cNvPr id="2" name="Rectangle 1"/>
          <p:cNvSpPr/>
          <p:nvPr/>
        </p:nvSpPr>
        <p:spPr>
          <a:xfrm>
            <a:off x="4119397" y="810272"/>
            <a:ext cx="4567276" cy="738664"/>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3.1.3. </a:t>
            </a:r>
            <a:r>
              <a:rPr lang="en-US" sz="2800" b="1" dirty="0" err="1">
                <a:solidFill>
                  <a:srgbClr val="FF0000"/>
                </a:solidFill>
                <a:latin typeface="Times New Roman" panose="02020603050405020304" pitchFamily="18" charset="0"/>
                <a:cs typeface="Times New Roman" panose="02020603050405020304" pitchFamily="18" charset="0"/>
              </a:rPr>
              <a:t>Lệnh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phiếu</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Kỳ</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phiếu</a:t>
            </a:r>
            <a:r>
              <a:rPr lang="en-US" sz="2800" b="1" dirty="0" smtClean="0">
                <a:solidFill>
                  <a:srgbClr val="FF0000"/>
                </a:solidFill>
                <a:latin typeface="Times New Roman" panose="02020603050405020304" pitchFamily="18" charset="0"/>
                <a:cs typeface="Times New Roman" panose="02020603050405020304" pitchFamily="18" charset="0"/>
              </a:rPr>
              <a:t>)</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937368995"/>
              </p:ext>
            </p:extLst>
          </p:nvPr>
        </p:nvGraphicFramePr>
        <p:xfrm>
          <a:off x="3430341" y="1560478"/>
          <a:ext cx="9156989" cy="1920240"/>
        </p:xfrm>
        <a:graphic>
          <a:graphicData uri="http://schemas.openxmlformats.org/drawingml/2006/table">
            <a:tbl>
              <a:tblPr firstRow="1" firstCol="1" lastRow="1" lastCol="1" bandRow="1" bandCol="1"/>
              <a:tblGrid>
                <a:gridCol w="9156989">
                  <a:extLst>
                    <a:ext uri="{9D8B030D-6E8A-4147-A177-3AD203B41FA5}">
                      <a16:colId xmlns:a16="http://schemas.microsoft.com/office/drawing/2014/main" val="3497349643"/>
                    </a:ext>
                  </a:extLst>
                </a:gridCol>
              </a:tblGrid>
              <a:tr h="222250">
                <a:tc>
                  <a:txBody>
                    <a:bodyPr/>
                    <a:lstStyle/>
                    <a:p>
                      <a:pPr marL="0" marR="0" indent="158750" algn="just">
                        <a:lnSpc>
                          <a:spcPct val="150000"/>
                        </a:lnSpc>
                        <a:spcBef>
                          <a:spcPts val="200"/>
                        </a:spcBef>
                        <a:spcAft>
                          <a:spcPts val="200"/>
                        </a:spcAft>
                      </a:pP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Khái</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niệm</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và</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đặc</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điểm</a:t>
                      </a:r>
                      <a:r>
                        <a:rPr lang="en-US" sz="2800" b="1" dirty="0">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669113631"/>
                  </a:ext>
                </a:extLst>
              </a:tr>
              <a:tr h="222250">
                <a:tc>
                  <a:txBody>
                    <a:bodyPr/>
                    <a:lstStyle/>
                    <a:p>
                      <a:pPr marL="0" marR="0" indent="158750" algn="just">
                        <a:lnSpc>
                          <a:spcPct val="150000"/>
                        </a:lnSpc>
                        <a:spcBef>
                          <a:spcPts val="200"/>
                        </a:spcBef>
                        <a:spcAft>
                          <a:spcPts val="200"/>
                        </a:spcAft>
                      </a:pP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Nội</a:t>
                      </a:r>
                      <a:r>
                        <a:rPr lang="en-US" sz="2800" b="1" dirty="0">
                          <a:effectLst/>
                          <a:latin typeface="Times New Roman" panose="02020603050405020304" pitchFamily="18" charset="0"/>
                          <a:ea typeface="MS Mincho"/>
                          <a:cs typeface="Times New Roman" panose="02020603050405020304" pitchFamily="18" charset="0"/>
                        </a:rPr>
                        <a:t> dung </a:t>
                      </a:r>
                      <a:r>
                        <a:rPr lang="en-US" sz="2800" b="1" dirty="0" err="1">
                          <a:effectLst/>
                          <a:latin typeface="Times New Roman" panose="02020603050405020304" pitchFamily="18" charset="0"/>
                          <a:ea typeface="MS Mincho"/>
                          <a:cs typeface="Times New Roman" panose="02020603050405020304" pitchFamily="18" charset="0"/>
                        </a:rPr>
                        <a:t>và</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cách</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lập</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hối</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phiếu</a:t>
                      </a:r>
                      <a:r>
                        <a:rPr lang="en-US" sz="2800" b="1" dirty="0">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562282787"/>
                  </a:ext>
                </a:extLst>
              </a:tr>
              <a:tr h="222250">
                <a:tc>
                  <a:txBody>
                    <a:bodyPr/>
                    <a:lstStyle/>
                    <a:p>
                      <a:pPr marL="0" marR="0" indent="158750" algn="just">
                        <a:lnSpc>
                          <a:spcPct val="150000"/>
                        </a:lnSpc>
                        <a:spcBef>
                          <a:spcPts val="200"/>
                        </a:spcBef>
                        <a:spcAft>
                          <a:spcPts val="200"/>
                        </a:spcAft>
                      </a:pP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Các</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nghiệp</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vụ</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liên</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quan</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đến</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hối</a:t>
                      </a:r>
                      <a:r>
                        <a:rPr lang="en-US" sz="2800" b="1" dirty="0">
                          <a:effectLst/>
                          <a:latin typeface="Times New Roman" panose="02020603050405020304" pitchFamily="18" charset="0"/>
                          <a:ea typeface="MS Mincho"/>
                          <a:cs typeface="Times New Roman" panose="02020603050405020304" pitchFamily="18" charset="0"/>
                        </a:rPr>
                        <a:t> </a:t>
                      </a:r>
                      <a:r>
                        <a:rPr lang="en-US" sz="2800" b="1" dirty="0" err="1">
                          <a:effectLst/>
                          <a:latin typeface="Times New Roman" panose="02020603050405020304" pitchFamily="18" charset="0"/>
                          <a:ea typeface="MS Mincho"/>
                          <a:cs typeface="Times New Roman" panose="02020603050405020304" pitchFamily="18" charset="0"/>
                        </a:rPr>
                        <a:t>phiếu</a:t>
                      </a:r>
                      <a:r>
                        <a:rPr lang="en-US" sz="2800" b="1" dirty="0">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1888106840"/>
                  </a:ext>
                </a:extLst>
              </a:tr>
            </a:tbl>
          </a:graphicData>
        </a:graphic>
      </p:graphicFrame>
    </p:spTree>
    <p:extLst>
      <p:ext uri="{BB962C8B-B14F-4D97-AF65-F5344CB8AC3E}">
        <p14:creationId xmlns:p14="http://schemas.microsoft.com/office/powerpoint/2010/main" val="69305206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51574" y="821814"/>
            <a:ext cx="4567276" cy="738664"/>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3.1.3. </a:t>
            </a:r>
            <a:r>
              <a:rPr lang="en-US" sz="2800" b="1" dirty="0" err="1">
                <a:solidFill>
                  <a:srgbClr val="FF0000"/>
                </a:solidFill>
                <a:latin typeface="Times New Roman" panose="02020603050405020304" pitchFamily="18" charset="0"/>
                <a:cs typeface="Times New Roman" panose="02020603050405020304" pitchFamily="18" charset="0"/>
              </a:rPr>
              <a:t>Lệnh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phiếu</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Kỳ</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phiếu</a:t>
            </a:r>
            <a:r>
              <a:rPr lang="en-US" sz="2800" b="1" dirty="0" smtClean="0">
                <a:solidFill>
                  <a:srgbClr val="FF0000"/>
                </a:solidFill>
                <a:latin typeface="Times New Roman" panose="02020603050405020304" pitchFamily="18" charset="0"/>
                <a:cs typeface="Times New Roman" panose="02020603050405020304" pitchFamily="18" charset="0"/>
              </a:rPr>
              <a:t>)</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612900" y="15240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409052" y="2153651"/>
            <a:ext cx="11782948" cy="3724096"/>
          </a:xfrm>
          <a:prstGeom prst="rect">
            <a:avLst/>
          </a:prstGeom>
        </p:spPr>
        <p:txBody>
          <a:bodyPr wrap="square">
            <a:spAutoFit/>
          </a:bodyPr>
          <a:lstStyle/>
          <a:p>
            <a:pPr>
              <a:spcBef>
                <a:spcPts val="600"/>
              </a:spcBef>
              <a:spcAft>
                <a:spcPts val="600"/>
              </a:spcAft>
            </a:pPr>
            <a:r>
              <a:rPr lang="vi-VN" sz="3600" b="1" dirty="0">
                <a:latin typeface="Times New Roman" panose="02020603050405020304" pitchFamily="18" charset="0"/>
                <a:cs typeface="Times New Roman" panose="02020603050405020304" pitchFamily="18" charset="0"/>
              </a:rPr>
              <a:t>"Lệnh phiếu" </a:t>
            </a:r>
            <a:r>
              <a:rPr lang="vi-VN" sz="3600" dirty="0">
                <a:latin typeface="Times New Roman" panose="02020603050405020304" pitchFamily="18" charset="0"/>
                <a:cs typeface="Times New Roman" panose="02020603050405020304" pitchFamily="18" charset="0"/>
              </a:rPr>
              <a:t>là chứng chỉ có giá do người phát hành lập, </a:t>
            </a:r>
            <a:r>
              <a:rPr lang="vi-VN" sz="3600" b="1" dirty="0">
                <a:solidFill>
                  <a:srgbClr val="FF0000"/>
                </a:solidFill>
                <a:latin typeface="Times New Roman" panose="02020603050405020304" pitchFamily="18" charset="0"/>
                <a:cs typeface="Times New Roman" panose="02020603050405020304" pitchFamily="18" charset="0"/>
              </a:rPr>
              <a:t>cam kết thanh toán </a:t>
            </a:r>
            <a:r>
              <a:rPr lang="vi-VN" sz="3600" dirty="0">
                <a:latin typeface="Times New Roman" panose="02020603050405020304" pitchFamily="18" charset="0"/>
                <a:cs typeface="Times New Roman" panose="02020603050405020304" pitchFamily="18" charset="0"/>
              </a:rPr>
              <a:t>không điều kiện một số tiền xác định khi có yêu cầu hoặc vào một thời gian nhất định trong tương lai cho người thụ hưởng</a:t>
            </a:r>
            <a:r>
              <a:rPr lang="vi-VN" sz="3600" dirty="0" smtClean="0">
                <a:latin typeface="Times New Roman" panose="02020603050405020304" pitchFamily="18" charset="0"/>
                <a:cs typeface="Times New Roman" panose="02020603050405020304" pitchFamily="18" charset="0"/>
              </a:rPr>
              <a:t>.</a:t>
            </a:r>
            <a:endParaRPr lang="en-US" sz="3600" dirty="0" smtClean="0">
              <a:latin typeface="Times New Roman" panose="02020603050405020304" pitchFamily="18" charset="0"/>
              <a:cs typeface="Times New Roman" panose="02020603050405020304" pitchFamily="18" charset="0"/>
            </a:endParaRPr>
          </a:p>
          <a:p>
            <a:pPr>
              <a:spcBef>
                <a:spcPts val="600"/>
              </a:spcBef>
              <a:spcAft>
                <a:spcPts val="600"/>
              </a:spcAft>
            </a:pPr>
            <a:r>
              <a:rPr lang="vi-VN" sz="3600" dirty="0">
                <a:latin typeface="Times New Roman" panose="02020603050405020304" pitchFamily="18" charset="0"/>
                <a:cs typeface="Times New Roman" panose="02020603050405020304" pitchFamily="18" charset="0"/>
              </a:rPr>
              <a:t>Ở Việt Nam, kỳ phiếu còn được gọi là HP nhận nợ</a:t>
            </a:r>
          </a:p>
          <a:p>
            <a:pPr>
              <a:spcBef>
                <a:spcPts val="600"/>
              </a:spcBef>
              <a:spcAft>
                <a:spcPts val="600"/>
              </a:spcAft>
            </a:pPr>
            <a:r>
              <a:rPr lang="vi-VN" sz="3600" dirty="0">
                <a:latin typeface="Times New Roman" panose="02020603050405020304" pitchFamily="18" charset="0"/>
                <a:cs typeface="Times New Roman" panose="02020603050405020304" pitchFamily="18" charset="0"/>
              </a:rPr>
              <a:t>Luật điều chỉnh: ULB 193</a:t>
            </a:r>
            <a:endParaRPr lang="en-US" sz="3600" dirty="0">
              <a:latin typeface="Times New Roman" panose="02020603050405020304" pitchFamily="18" charset="0"/>
              <a:cs typeface="Times New Roman" panose="02020603050405020304" pitchFamily="18" charset="0"/>
            </a:endParaRPr>
          </a:p>
        </p:txBody>
      </p:sp>
      <p:sp>
        <p:nvSpPr>
          <p:cNvPr id="5" name="Rectangle 4"/>
          <p:cNvSpPr/>
          <p:nvPr/>
        </p:nvSpPr>
        <p:spPr>
          <a:xfrm>
            <a:off x="4497332" y="1391904"/>
            <a:ext cx="3626314" cy="646331"/>
          </a:xfrm>
          <a:prstGeom prst="rect">
            <a:avLst/>
          </a:prstGeom>
        </p:spPr>
        <p:txBody>
          <a:bodyPr wrap="none">
            <a:spAutoFit/>
          </a:bodyPr>
          <a:lstStyle/>
          <a:p>
            <a:pPr indent="158750" algn="just">
              <a:lnSpc>
                <a:spcPct val="150000"/>
              </a:lnSpc>
              <a:spcBef>
                <a:spcPts val="200"/>
              </a:spcBef>
              <a:spcAft>
                <a:spcPts val="200"/>
              </a:spcAft>
            </a:pP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Khái</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niệm</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và</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đặc</a:t>
            </a:r>
            <a:r>
              <a:rPr lang="en-US" sz="2400" b="1" dirty="0">
                <a:latin typeface="Times New Roman" panose="02020603050405020304" pitchFamily="18" charset="0"/>
                <a:ea typeface="MS Mincho"/>
                <a:cs typeface="Times New Roman" panose="02020603050405020304" pitchFamily="18" charset="0"/>
              </a:rPr>
              <a:t> </a:t>
            </a:r>
            <a:r>
              <a:rPr lang="en-US" sz="2400" b="1" dirty="0" err="1">
                <a:latin typeface="Times New Roman" panose="02020603050405020304" pitchFamily="18" charset="0"/>
                <a:ea typeface="MS Mincho"/>
                <a:cs typeface="Times New Roman" panose="02020603050405020304" pitchFamily="18" charset="0"/>
              </a:rPr>
              <a:t>điểm</a:t>
            </a:r>
            <a:r>
              <a:rPr lang="en-US" sz="2400" b="1" dirty="0">
                <a:latin typeface="Times New Roman" panose="02020603050405020304" pitchFamily="18" charset="0"/>
                <a:ea typeface="MS Mincho"/>
                <a:cs typeface="Times New Roman" panose="02020603050405020304" pitchFamily="18" charset="0"/>
              </a:rPr>
              <a:t>.</a:t>
            </a:r>
          </a:p>
        </p:txBody>
      </p:sp>
    </p:spTree>
    <p:extLst>
      <p:ext uri="{BB962C8B-B14F-4D97-AF65-F5344CB8AC3E}">
        <p14:creationId xmlns:p14="http://schemas.microsoft.com/office/powerpoint/2010/main" val="50108726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5467" y="1260018"/>
            <a:ext cx="12056533" cy="5293757"/>
          </a:xfrm>
          <a:prstGeom prst="rect">
            <a:avLst/>
          </a:prstGeom>
        </p:spPr>
        <p:txBody>
          <a:bodyPr wrap="square">
            <a:spAutoFit/>
          </a:bodyPr>
          <a:lstStyle/>
          <a:p>
            <a:pPr algn="ctr">
              <a:spcBef>
                <a:spcPts val="600"/>
              </a:spcBef>
            </a:pP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Nội</a:t>
            </a:r>
            <a:r>
              <a:rPr lang="en-US" sz="2400" b="1" dirty="0">
                <a:solidFill>
                  <a:srgbClr val="000000"/>
                </a:solidFill>
                <a:latin typeface="Times New Roman" panose="02020603050405020304" pitchFamily="18" charset="0"/>
                <a:ea typeface="Calibri" panose="020F0502020204030204" pitchFamily="34" charset="0"/>
              </a:rPr>
              <a:t> dung </a:t>
            </a:r>
            <a:r>
              <a:rPr lang="en-US" sz="2400" b="1" dirty="0" err="1">
                <a:solidFill>
                  <a:srgbClr val="000000"/>
                </a:solidFill>
                <a:latin typeface="Times New Roman" panose="02020603050405020304" pitchFamily="18" charset="0"/>
                <a:ea typeface="Calibri" panose="020F0502020204030204" pitchFamily="34" charset="0"/>
              </a:rPr>
              <a:t>và</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cách</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lập</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lệnh</a:t>
            </a:r>
            <a:r>
              <a:rPr lang="en-US" sz="2400" b="1" dirty="0">
                <a:solidFill>
                  <a:srgbClr val="000000"/>
                </a:solidFill>
                <a:latin typeface="Times New Roman" panose="02020603050405020304" pitchFamily="18" charset="0"/>
                <a:ea typeface="Calibri" panose="020F0502020204030204" pitchFamily="34" charset="0"/>
              </a:rPr>
              <a:t> </a:t>
            </a:r>
            <a:r>
              <a:rPr lang="en-US" sz="2400" b="1" dirty="0" err="1">
                <a:solidFill>
                  <a:srgbClr val="000000"/>
                </a:solidFill>
                <a:latin typeface="Times New Roman" panose="02020603050405020304" pitchFamily="18" charset="0"/>
                <a:ea typeface="Calibri" panose="020F0502020204030204" pitchFamily="34" charset="0"/>
              </a:rPr>
              <a:t>phiếu</a:t>
            </a:r>
            <a:endParaRPr lang="en-US" sz="2400" b="1" dirty="0">
              <a:latin typeface="Times New Roman" panose="02020603050405020304" pitchFamily="18" charset="0"/>
              <a:ea typeface="Calibri" panose="020F0502020204030204" pitchFamily="34" charset="0"/>
            </a:endParaRPr>
          </a:p>
          <a:p>
            <a:pPr>
              <a:spcBef>
                <a:spcPts val="600"/>
              </a:spcBef>
            </a:pPr>
            <a:r>
              <a:rPr lang="en-US" sz="2400" b="1" dirty="0" smtClean="0">
                <a:solidFill>
                  <a:srgbClr val="002060"/>
                </a:solidFill>
                <a:latin typeface="Times New Roman" panose="02020603050405020304" pitchFamily="18" charset="0"/>
                <a:ea typeface="Times New Roman" panose="02020603050405020304" pitchFamily="18" charset="0"/>
              </a:rPr>
              <a:t>1.Lệnh </a:t>
            </a:r>
            <a:r>
              <a:rPr lang="en-US" sz="2400" b="1" dirty="0" err="1">
                <a:solidFill>
                  <a:srgbClr val="002060"/>
                </a:solidFill>
                <a:latin typeface="Times New Roman" panose="02020603050405020304" pitchFamily="18" charset="0"/>
                <a:ea typeface="Times New Roman" panose="02020603050405020304" pitchFamily="18" charset="0"/>
              </a:rPr>
              <a:t>phiếu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phải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có</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đầy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đủ</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nội</a:t>
            </a:r>
            <a:r>
              <a:rPr lang="en-US" sz="2400" b="1" dirty="0">
                <a:solidFill>
                  <a:srgbClr val="002060"/>
                </a:solidFill>
                <a:latin typeface="Times New Roman" panose="02020603050405020304" pitchFamily="18" charset="0"/>
                <a:ea typeface="Times New Roman" panose="02020603050405020304" pitchFamily="18" charset="0"/>
              </a:rPr>
              <a:t> dung </a:t>
            </a:r>
            <a:r>
              <a:rPr lang="en-US" sz="2400" b="1" dirty="0" err="1">
                <a:solidFill>
                  <a:srgbClr val="002060"/>
                </a:solidFill>
                <a:latin typeface="Times New Roman" panose="02020603050405020304" pitchFamily="18" charset="0"/>
                <a:ea typeface="Times New Roman" panose="02020603050405020304" pitchFamily="18" charset="0"/>
              </a:rPr>
              <a:t>sau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đây</a:t>
            </a:r>
            <a:r>
              <a:rPr lang="en-US" sz="2400" b="1" dirty="0">
                <a:solidFill>
                  <a:srgbClr val="002060"/>
                </a:solidFill>
                <a:latin typeface="Times New Roman" panose="02020603050405020304" pitchFamily="18" charset="0"/>
                <a:ea typeface="Times New Roman" panose="02020603050405020304" pitchFamily="18" charset="0"/>
              </a:rPr>
              <a:t>:</a:t>
            </a:r>
          </a:p>
          <a:p>
            <a:pPr>
              <a:spcBef>
                <a:spcPts val="600"/>
              </a:spcBef>
            </a:pPr>
            <a:r>
              <a:rPr lang="en-US" sz="2400" dirty="0">
                <a:latin typeface="Times New Roman" panose="02020603050405020304" pitchFamily="18" charset="0"/>
                <a:ea typeface="Times New Roman" panose="02020603050405020304" pitchFamily="18" charset="0"/>
              </a:rPr>
              <a:t>a) </a:t>
            </a:r>
            <a:r>
              <a:rPr lang="en-US" sz="2400" dirty="0" err="1">
                <a:latin typeface="Times New Roman" panose="02020603050405020304" pitchFamily="18" charset="0"/>
                <a:ea typeface="Times New Roman" panose="02020603050405020304" pitchFamily="18" charset="0"/>
              </a:rPr>
              <a:t>Từ</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ghi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mặt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trước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rPr>
              <a:t>-</a:t>
            </a:r>
            <a:r>
              <a:rPr lang="en-US" sz="2400" dirty="0" err="1" smtClean="0">
                <a:latin typeface="Times New Roman" panose="02020603050405020304" pitchFamily="18" charset="0"/>
                <a:ea typeface="Times New Roman" panose="02020603050405020304" pitchFamily="18" charset="0"/>
              </a:rPr>
              <a:t>Tiêu</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đề</a:t>
            </a:r>
            <a:r>
              <a:rPr lang="en-US" sz="2400" dirty="0">
                <a:latin typeface="Times New Roman" panose="02020603050405020304" pitchFamily="18" charset="0"/>
                <a:ea typeface="Times New Roman" panose="02020603050405020304" pitchFamily="18" charset="0"/>
              </a:rPr>
              <a:t>: “Promissory note”</a:t>
            </a:r>
          </a:p>
          <a:p>
            <a:pPr>
              <a:spcBef>
                <a:spcPts val="600"/>
              </a:spcBef>
            </a:pPr>
            <a:r>
              <a:rPr lang="en-US" sz="2400" dirty="0">
                <a:latin typeface="Times New Roman" panose="02020603050405020304" pitchFamily="18" charset="0"/>
                <a:ea typeface="Times New Roman" panose="02020603050405020304" pitchFamily="18" charset="0"/>
              </a:rPr>
              <a:t>b) Cam </a:t>
            </a:r>
            <a:r>
              <a:rPr lang="en-US" sz="2400" dirty="0" err="1">
                <a:latin typeface="Times New Roman" panose="02020603050405020304" pitchFamily="18" charset="0"/>
                <a:ea typeface="Times New Roman" panose="02020603050405020304" pitchFamily="18" charset="0"/>
              </a:rPr>
              <a:t>kết</a:t>
            </a:r>
            <a:r>
              <a:rPr lang="en-US" sz="2400" dirty="0">
                <a:latin typeface="Times New Roman" panose="02020603050405020304" pitchFamily="18" charset="0"/>
                <a:ea typeface="Times New Roman" panose="02020603050405020304" pitchFamily="18" charset="0"/>
              </a:rPr>
              <a:t> chi </a:t>
            </a:r>
            <a:r>
              <a:rPr lang="en-US" sz="2400" dirty="0" err="1">
                <a:latin typeface="Times New Roman" panose="02020603050405020304" pitchFamily="18" charset="0"/>
                <a:ea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kiện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tiền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a:t>
            </a:r>
          </a:p>
          <a:p>
            <a:pPr>
              <a:spcBef>
                <a:spcPts val="600"/>
              </a:spcBef>
            </a:pPr>
            <a:r>
              <a:rPr lang="en-US" sz="2400" dirty="0">
                <a:latin typeface="Times New Roman" panose="02020603050405020304" pitchFamily="18" charset="0"/>
                <a:ea typeface="Times New Roman" panose="02020603050405020304" pitchFamily="18" charset="0"/>
              </a:rPr>
              <a:t>c) </a:t>
            </a:r>
            <a:r>
              <a:rPr lang="en-US" sz="2400" dirty="0" err="1">
                <a:latin typeface="Times New Roman" panose="02020603050405020304" pitchFamily="18" charset="0"/>
                <a:ea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a:t>
            </a:r>
          </a:p>
          <a:p>
            <a:pPr>
              <a:spcBef>
                <a:spcPts val="600"/>
              </a:spcBef>
            </a:pPr>
            <a:r>
              <a:rPr lang="en-US" sz="2400" dirty="0">
                <a:latin typeface="Times New Roman" panose="02020603050405020304" pitchFamily="18" charset="0"/>
                <a:ea typeface="Times New Roman" panose="02020603050405020304" pitchFamily="18" charset="0"/>
              </a:rPr>
              <a:t>d) </a:t>
            </a:r>
            <a:r>
              <a:rPr lang="en-US" sz="2400" dirty="0" err="1">
                <a:latin typeface="Times New Roman" panose="02020603050405020304" pitchFamily="18" charset="0"/>
                <a:ea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toán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a:t>
            </a:r>
          </a:p>
          <a:p>
            <a:pPr>
              <a:spcBef>
                <a:spcPts val="600"/>
              </a:spcBef>
            </a:pPr>
            <a:r>
              <a:rPr lang="en-US" sz="2400" dirty="0">
                <a:latin typeface="Times New Roman" panose="02020603050405020304" pitchFamily="18" charset="0"/>
                <a:ea typeface="Times New Roman" panose="02020603050405020304" pitchFamily="18" charset="0"/>
              </a:rPr>
              <a:t>đ)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hưởng</a:t>
            </a:r>
            <a:r>
              <a:rPr lang="en-US" sz="2400" dirty="0">
                <a:latin typeface="Times New Roman" panose="02020603050405020304" pitchFamily="18" charset="0"/>
                <a:ea typeface="Times New Roman" panose="02020603050405020304" pitchFamily="18" charset="0"/>
              </a:rPr>
              <a:t>;</a:t>
            </a:r>
          </a:p>
          <a:p>
            <a:pPr>
              <a:spcBef>
                <a:spcPts val="600"/>
              </a:spcBef>
            </a:pPr>
            <a:r>
              <a:rPr lang="en-US" sz="2400" dirty="0">
                <a:latin typeface="Times New Roman" panose="02020603050405020304" pitchFamily="18" charset="0"/>
                <a:ea typeface="Times New Roman" panose="02020603050405020304" pitchFamily="18" charset="0"/>
              </a:rPr>
              <a:t>e) </a:t>
            </a:r>
            <a:r>
              <a:rPr lang="en-US" sz="2400" dirty="0" err="1">
                <a:latin typeface="Times New Roman" panose="02020603050405020304" pitchFamily="18" charset="0"/>
                <a:ea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a:t>
            </a:r>
          </a:p>
          <a:p>
            <a:pPr>
              <a:spcBef>
                <a:spcPts val="600"/>
              </a:spcBef>
            </a:pPr>
            <a:r>
              <a:rPr lang="en-US" sz="2400" dirty="0">
                <a:latin typeface="Times New Roman" panose="02020603050405020304" pitchFamily="18" charset="0"/>
                <a:ea typeface="Times New Roman" panose="02020603050405020304" pitchFamily="18" charset="0"/>
              </a:rPr>
              <a:t>g) </a:t>
            </a:r>
            <a:r>
              <a:rPr lang="en-US" sz="2400" dirty="0" err="1">
                <a:latin typeface="Times New Roman" panose="02020603050405020304" pitchFamily="18" charset="0"/>
                <a:ea typeface="Times New Roman" panose="02020603050405020304" pitchFamily="18" charset="0"/>
              </a:rPr>
              <a:t>Tên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chỉ</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a:t>
            </a:r>
          </a:p>
          <a:p>
            <a:pPr>
              <a:spcBef>
                <a:spcPts val="600"/>
              </a:spcBef>
            </a:pPr>
            <a:r>
              <a:rPr lang="en-US" sz="2400" b="1" dirty="0">
                <a:solidFill>
                  <a:srgbClr val="002060"/>
                </a:solidFill>
                <a:latin typeface="Times New Roman" panose="02020603050405020304" pitchFamily="18" charset="0"/>
                <a:ea typeface="Times New Roman" panose="02020603050405020304" pitchFamily="18" charset="0"/>
              </a:rPr>
              <a:t>2. </a:t>
            </a:r>
            <a:r>
              <a:rPr lang="en-US" sz="2400" b="1" dirty="0" err="1">
                <a:solidFill>
                  <a:srgbClr val="002060"/>
                </a:solidFill>
                <a:latin typeface="Times New Roman" panose="02020603050405020304" pitchFamily="18" charset="0"/>
                <a:ea typeface="Times New Roman" panose="02020603050405020304" pitchFamily="18" charset="0"/>
              </a:rPr>
              <a:t>Lệnh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phiếu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thiếu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một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trong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nội</a:t>
            </a:r>
            <a:r>
              <a:rPr lang="en-US" sz="2400" b="1" dirty="0">
                <a:solidFill>
                  <a:srgbClr val="002060"/>
                </a:solidFill>
                <a:latin typeface="Times New Roman" panose="02020603050405020304" pitchFamily="18" charset="0"/>
                <a:ea typeface="Times New Roman" panose="02020603050405020304" pitchFamily="18" charset="0"/>
              </a:rPr>
              <a:t> dung </a:t>
            </a:r>
            <a:r>
              <a:rPr lang="en-US" sz="2400" b="1" dirty="0" err="1">
                <a:solidFill>
                  <a:srgbClr val="002060"/>
                </a:solidFill>
                <a:latin typeface="Times New Roman" panose="02020603050405020304" pitchFamily="18" charset="0"/>
                <a:ea typeface="Times New Roman" panose="02020603050405020304" pitchFamily="18" charset="0"/>
              </a:rPr>
              <a:t>quy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định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tại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khoản</a:t>
            </a:r>
            <a:r>
              <a:rPr lang="en-US" sz="2400" b="1" dirty="0">
                <a:solidFill>
                  <a:srgbClr val="002060"/>
                </a:solidFill>
                <a:latin typeface="Times New Roman" panose="02020603050405020304" pitchFamily="18" charset="0"/>
                <a:ea typeface="Times New Roman" panose="02020603050405020304" pitchFamily="18" charset="0"/>
              </a:rPr>
              <a:t> 1 </a:t>
            </a:r>
            <a:r>
              <a:rPr lang="en-US" sz="2400" b="1" dirty="0" err="1">
                <a:solidFill>
                  <a:srgbClr val="002060"/>
                </a:solidFill>
                <a:latin typeface="Times New Roman" panose="02020603050405020304" pitchFamily="18" charset="0"/>
                <a:ea typeface="Times New Roman" panose="02020603050405020304" pitchFamily="18" charset="0"/>
              </a:rPr>
              <a:t>Điều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này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không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có</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giá</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rPr>
              <a:t>.</a:t>
            </a:r>
          </a:p>
          <a:p>
            <a:pPr>
              <a:spcBef>
                <a:spcPts val="600"/>
              </a:spcBef>
            </a:pPr>
            <a:r>
              <a:rPr lang="en-US" sz="2400" b="1" dirty="0">
                <a:solidFill>
                  <a:srgbClr val="002060"/>
                </a:solidFill>
                <a:latin typeface="Times New Roman" panose="02020603050405020304" pitchFamily="18" charset="0"/>
                <a:ea typeface="Times New Roman" panose="02020603050405020304" pitchFamily="18" charset="0"/>
              </a:rPr>
              <a:t>3. </a:t>
            </a:r>
            <a:r>
              <a:rPr lang="en-US" sz="2400" b="1" dirty="0" err="1">
                <a:solidFill>
                  <a:srgbClr val="002060"/>
                </a:solidFill>
                <a:latin typeface="Times New Roman" panose="02020603050405020304" pitchFamily="18" charset="0"/>
                <a:ea typeface="Times New Roman" panose="02020603050405020304" pitchFamily="18" charset="0"/>
              </a:rPr>
              <a:t>Trong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trường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hợp</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lệnh</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phiếu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không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có</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đủ</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chỗ</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để</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viết</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lệnh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phiếu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thêm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tờ</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phụ</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kèm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phủ</a:t>
            </a:r>
            <a:r>
              <a:rPr lang="en-US" sz="2400" dirty="0">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p:txBody>
      </p:sp>
      <p:sp>
        <p:nvSpPr>
          <p:cNvPr id="3" name="Rectangle 2"/>
          <p:cNvSpPr/>
          <p:nvPr/>
        </p:nvSpPr>
        <p:spPr>
          <a:xfrm>
            <a:off x="4254862" y="583843"/>
            <a:ext cx="4567276" cy="738664"/>
          </a:xfrm>
          <a:prstGeom prst="rect">
            <a:avLst/>
          </a:prstGeom>
        </p:spPr>
        <p:txBody>
          <a:bodyPr wrap="none">
            <a:spAutoFit/>
          </a:bodyPr>
          <a:lstStyle/>
          <a:p>
            <a:pPr>
              <a:lnSpc>
                <a:spcPct val="150000"/>
              </a:lnSpc>
            </a:pPr>
            <a:r>
              <a:rPr lang="en-US" sz="2800" b="1" dirty="0">
                <a:solidFill>
                  <a:srgbClr val="FF0000"/>
                </a:solidFill>
                <a:latin typeface="Times New Roman" panose="02020603050405020304" pitchFamily="18" charset="0"/>
                <a:cs typeface="Times New Roman" panose="02020603050405020304" pitchFamily="18" charset="0"/>
              </a:rPr>
              <a:t>3.1.3. </a:t>
            </a:r>
            <a:r>
              <a:rPr lang="en-US" sz="2800" b="1" dirty="0" err="1">
                <a:solidFill>
                  <a:srgbClr val="FF0000"/>
                </a:solidFill>
                <a:latin typeface="Times New Roman" panose="02020603050405020304" pitchFamily="18" charset="0"/>
                <a:cs typeface="Times New Roman" panose="02020603050405020304" pitchFamily="18" charset="0"/>
              </a:rPr>
              <a:t>Lệnh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phiếu</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Kỳ</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phiếu</a:t>
            </a:r>
            <a:r>
              <a:rPr lang="en-US" sz="2800" b="1" dirty="0" smtClean="0">
                <a:solidFill>
                  <a:srgbClr val="FF0000"/>
                </a:solidFill>
                <a:latin typeface="Times New Roman" panose="02020603050405020304" pitchFamily="18" charset="0"/>
                <a:cs typeface="Times New Roman" panose="02020603050405020304" pitchFamily="18" charset="0"/>
              </a:rPr>
              <a:t>)</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1522589" y="0"/>
            <a:ext cx="9784305" cy="646331"/>
          </a:xfrm>
          <a:prstGeom prst="rect">
            <a:avLst/>
          </a:prstGeom>
          <a:solidFill>
            <a:srgbClr val="FFFF00"/>
          </a:solidFill>
        </p:spPr>
        <p:txBody>
          <a:bodyPr wrap="square" rtlCol="0">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3.1.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phiếu</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2203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fade">
                                      <p:cBhvr>
                                        <p:cTn id="19" dur="1000"/>
                                        <p:tgtEl>
                                          <p:spTgt spid="2">
                                            <p:txEl>
                                              <p:pRg st="3" end="3"/>
                                            </p:txEl>
                                          </p:spTgt>
                                        </p:tgtEl>
                                      </p:cBhvr>
                                    </p:animEffect>
                                    <p:anim calcmode="lin" valueType="num">
                                      <p:cBhvr>
                                        <p:cTn id="20"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Effect transition="in" filter="fade">
                                      <p:cBhvr>
                                        <p:cTn id="24" dur="1000"/>
                                        <p:tgtEl>
                                          <p:spTgt spid="2">
                                            <p:txEl>
                                              <p:pRg st="4" end="4"/>
                                            </p:txEl>
                                          </p:spTgt>
                                        </p:tgtEl>
                                      </p:cBhvr>
                                    </p:animEffect>
                                    <p:anim calcmode="lin" valueType="num">
                                      <p:cBhvr>
                                        <p:cTn id="25"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2">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2">
                                            <p:txEl>
                                              <p:pRg st="5" end="5"/>
                                            </p:txEl>
                                          </p:spTgt>
                                        </p:tgtEl>
                                        <p:attrNameLst>
                                          <p:attrName>style.visibility</p:attrName>
                                        </p:attrNameLst>
                                      </p:cBhvr>
                                      <p:to>
                                        <p:strVal val="visible"/>
                                      </p:to>
                                    </p:set>
                                    <p:animEffect transition="in" filter="fade">
                                      <p:cBhvr>
                                        <p:cTn id="29" dur="1000"/>
                                        <p:tgtEl>
                                          <p:spTgt spid="2">
                                            <p:txEl>
                                              <p:pRg st="5" end="5"/>
                                            </p:txEl>
                                          </p:spTgt>
                                        </p:tgtEl>
                                      </p:cBhvr>
                                    </p:animEffect>
                                    <p:anim calcmode="lin" valueType="num">
                                      <p:cBhvr>
                                        <p:cTn id="30"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
                                            <p:txEl>
                                              <p:pRg st="6" end="6"/>
                                            </p:txEl>
                                          </p:spTgt>
                                        </p:tgtEl>
                                        <p:attrNameLst>
                                          <p:attrName>style.visibility</p:attrName>
                                        </p:attrNameLst>
                                      </p:cBhvr>
                                      <p:to>
                                        <p:strVal val="visible"/>
                                      </p:to>
                                    </p:set>
                                    <p:animEffect transition="in" filter="fade">
                                      <p:cBhvr>
                                        <p:cTn id="34" dur="1000"/>
                                        <p:tgtEl>
                                          <p:spTgt spid="2">
                                            <p:txEl>
                                              <p:pRg st="6" end="6"/>
                                            </p:txEl>
                                          </p:spTgt>
                                        </p:tgtEl>
                                      </p:cBhvr>
                                    </p:animEffect>
                                    <p:anim calcmode="lin" valueType="num">
                                      <p:cBhvr>
                                        <p:cTn id="3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animEffect transition="in" filter="fade">
                                      <p:cBhvr>
                                        <p:cTn id="39" dur="1000"/>
                                        <p:tgtEl>
                                          <p:spTgt spid="2">
                                            <p:txEl>
                                              <p:pRg st="7" end="7"/>
                                            </p:txEl>
                                          </p:spTgt>
                                        </p:tgtEl>
                                      </p:cBhvr>
                                    </p:animEffect>
                                    <p:anim calcmode="lin" valueType="num">
                                      <p:cBhvr>
                                        <p:cTn id="40"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2">
                                            <p:txEl>
                                              <p:pRg st="7" end="7"/>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
                                            <p:txEl>
                                              <p:pRg st="8" end="8"/>
                                            </p:txEl>
                                          </p:spTgt>
                                        </p:tgtEl>
                                        <p:attrNameLst>
                                          <p:attrName>style.visibility</p:attrName>
                                        </p:attrNameLst>
                                      </p:cBhvr>
                                      <p:to>
                                        <p:strVal val="visible"/>
                                      </p:to>
                                    </p:set>
                                    <p:animEffect transition="in" filter="fade">
                                      <p:cBhvr>
                                        <p:cTn id="44" dur="1000"/>
                                        <p:tgtEl>
                                          <p:spTgt spid="2">
                                            <p:txEl>
                                              <p:pRg st="8" end="8"/>
                                            </p:txEl>
                                          </p:spTgt>
                                        </p:tgtEl>
                                      </p:cBhvr>
                                    </p:animEffect>
                                    <p:anim calcmode="lin" valueType="num">
                                      <p:cBhvr>
                                        <p:cTn id="45"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2">
                                            <p:txEl>
                                              <p:pRg st="9" end="9"/>
                                            </p:txEl>
                                          </p:spTgt>
                                        </p:tgtEl>
                                        <p:attrNameLst>
                                          <p:attrName>style.visibility</p:attrName>
                                        </p:attrNameLst>
                                      </p:cBhvr>
                                      <p:to>
                                        <p:strVal val="visible"/>
                                      </p:to>
                                    </p:set>
                                    <p:animEffect transition="in" filter="fade">
                                      <p:cBhvr>
                                        <p:cTn id="51" dur="1000"/>
                                        <p:tgtEl>
                                          <p:spTgt spid="2">
                                            <p:txEl>
                                              <p:pRg st="9" end="9"/>
                                            </p:txEl>
                                          </p:spTgt>
                                        </p:tgtEl>
                                      </p:cBhvr>
                                    </p:animEffect>
                                    <p:anim calcmode="lin" valueType="num">
                                      <p:cBhvr>
                                        <p:cTn id="52"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53"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nodeType="clickEffect">
                                  <p:stCondLst>
                                    <p:cond delay="0"/>
                                  </p:stCondLst>
                                  <p:childTnLst>
                                    <p:set>
                                      <p:cBhvr>
                                        <p:cTn id="57" dur="1" fill="hold">
                                          <p:stCondLst>
                                            <p:cond delay="0"/>
                                          </p:stCondLst>
                                        </p:cTn>
                                        <p:tgtEl>
                                          <p:spTgt spid="2">
                                            <p:txEl>
                                              <p:pRg st="10" end="10"/>
                                            </p:txEl>
                                          </p:spTgt>
                                        </p:tgtEl>
                                        <p:attrNameLst>
                                          <p:attrName>style.visibility</p:attrName>
                                        </p:attrNameLst>
                                      </p:cBhvr>
                                      <p:to>
                                        <p:strVal val="visible"/>
                                      </p:to>
                                    </p:set>
                                    <p:animEffect transition="in" filter="barn(inVertical)">
                                      <p:cBhvr>
                                        <p:cTn id="58"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rotWithShape="1">
          <a:blip r:embed="rId2"/>
          <a:srcRect t="50305"/>
          <a:stretch/>
        </p:blipFill>
        <p:spPr>
          <a:xfrm>
            <a:off x="5781322" y="1749778"/>
            <a:ext cx="6410677" cy="5108222"/>
          </a:xfrm>
          <a:prstGeom prst="rect">
            <a:avLst/>
          </a:prstGeom>
        </p:spPr>
      </p:pic>
      <p:pic>
        <p:nvPicPr>
          <p:cNvPr id="2" name="Picture 1"/>
          <p:cNvPicPr/>
          <p:nvPr/>
        </p:nvPicPr>
        <p:blipFill rotWithShape="1">
          <a:blip r:embed="rId2"/>
          <a:srcRect b="49783"/>
          <a:stretch/>
        </p:blipFill>
        <p:spPr>
          <a:xfrm>
            <a:off x="-1" y="0"/>
            <a:ext cx="5949245" cy="4526844"/>
          </a:xfrm>
          <a:prstGeom prst="rect">
            <a:avLst/>
          </a:prstGeom>
        </p:spPr>
      </p:pic>
    </p:spTree>
    <p:extLst>
      <p:ext uri="{BB962C8B-B14F-4D97-AF65-F5344CB8AC3E}">
        <p14:creationId xmlns:p14="http://schemas.microsoft.com/office/powerpoint/2010/main" val="3990962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down)">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335900" y="1146629"/>
            <a:ext cx="5745978" cy="464860"/>
          </a:xfrm>
          <a:prstGeom prst="rect">
            <a:avLst/>
          </a:prstGeom>
        </p:spPr>
      </p:pic>
      <p:pic>
        <p:nvPicPr>
          <p:cNvPr id="4" name="Picture 3"/>
          <p:cNvPicPr>
            <a:picLocks noChangeAspect="1"/>
          </p:cNvPicPr>
          <p:nvPr/>
        </p:nvPicPr>
        <p:blipFill rotWithShape="1">
          <a:blip r:embed="rId3"/>
          <a:srcRect b="72222"/>
          <a:stretch/>
        </p:blipFill>
        <p:spPr>
          <a:xfrm>
            <a:off x="925282" y="1734670"/>
            <a:ext cx="8828318" cy="794041"/>
          </a:xfrm>
          <a:prstGeom prst="rect">
            <a:avLst/>
          </a:prstGeom>
        </p:spPr>
      </p:pic>
      <p:pic>
        <p:nvPicPr>
          <p:cNvPr id="5" name="Picture 4"/>
          <p:cNvPicPr>
            <a:picLocks noChangeAspect="1"/>
          </p:cNvPicPr>
          <p:nvPr/>
        </p:nvPicPr>
        <p:blipFill rotWithShape="1">
          <a:blip r:embed="rId3"/>
          <a:srcRect t="27694" r="60611"/>
          <a:stretch/>
        </p:blipFill>
        <p:spPr>
          <a:xfrm>
            <a:off x="925282" y="2528711"/>
            <a:ext cx="3477385" cy="2066839"/>
          </a:xfrm>
          <a:prstGeom prst="rect">
            <a:avLst/>
          </a:prstGeom>
        </p:spPr>
      </p:pic>
      <p:pic>
        <p:nvPicPr>
          <p:cNvPr id="8" name="Picture 7"/>
          <p:cNvPicPr>
            <a:picLocks noChangeAspect="1"/>
          </p:cNvPicPr>
          <p:nvPr/>
        </p:nvPicPr>
        <p:blipFill>
          <a:blip r:embed="rId4"/>
          <a:stretch>
            <a:fillRect/>
          </a:stretch>
        </p:blipFill>
        <p:spPr>
          <a:xfrm>
            <a:off x="2663974" y="5389591"/>
            <a:ext cx="6796318" cy="1211685"/>
          </a:xfrm>
          <a:prstGeom prst="rect">
            <a:avLst/>
          </a:prstGeom>
        </p:spPr>
      </p:pic>
      <p:pic>
        <p:nvPicPr>
          <p:cNvPr id="9" name="Picture 8"/>
          <p:cNvPicPr>
            <a:picLocks noChangeAspect="1"/>
          </p:cNvPicPr>
          <p:nvPr/>
        </p:nvPicPr>
        <p:blipFill>
          <a:blip r:embed="rId5"/>
          <a:stretch>
            <a:fillRect/>
          </a:stretch>
        </p:blipFill>
        <p:spPr>
          <a:xfrm>
            <a:off x="4402666" y="2528711"/>
            <a:ext cx="5350934" cy="1980612"/>
          </a:xfrm>
          <a:prstGeom prst="rect">
            <a:avLst/>
          </a:prstGeom>
        </p:spPr>
      </p:pic>
    </p:spTree>
    <p:extLst>
      <p:ext uri="{BB962C8B-B14F-4D97-AF65-F5344CB8AC3E}">
        <p14:creationId xmlns:p14="http://schemas.microsoft.com/office/powerpoint/2010/main" val="381188920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269877164"/>
              </p:ext>
            </p:extLst>
          </p:nvPr>
        </p:nvGraphicFramePr>
        <p:xfrm>
          <a:off x="1970264" y="1018571"/>
          <a:ext cx="10221736" cy="2173035"/>
        </p:xfrm>
        <a:graphic>
          <a:graphicData uri="http://schemas.openxmlformats.org/drawingml/2006/table">
            <a:tbl>
              <a:tblPr firstRow="1" firstCol="1" lastRow="1" lastCol="1" bandRow="1" bandCol="1"/>
              <a:tblGrid>
                <a:gridCol w="10221736">
                  <a:extLst>
                    <a:ext uri="{9D8B030D-6E8A-4147-A177-3AD203B41FA5}">
                      <a16:colId xmlns:a16="http://schemas.microsoft.com/office/drawing/2014/main" val="1323187739"/>
                    </a:ext>
                  </a:extLst>
                </a:gridCol>
              </a:tblGrid>
              <a:tr h="222250">
                <a:tc>
                  <a:txBody>
                    <a:bodyPr/>
                    <a:lstStyle/>
                    <a:p>
                      <a:pPr marL="0" marR="0" indent="158750" algn="just">
                        <a:lnSpc>
                          <a:spcPct val="150000"/>
                        </a:lnSpc>
                        <a:spcBef>
                          <a:spcPts val="200"/>
                        </a:spcBef>
                        <a:spcAft>
                          <a:spcPts val="200"/>
                        </a:spcAft>
                      </a:pPr>
                      <a:r>
                        <a:rPr lang="en-US" sz="3600" b="1" dirty="0">
                          <a:solidFill>
                            <a:srgbClr val="002060"/>
                          </a:solidFill>
                          <a:effectLst/>
                          <a:latin typeface="Times New Roman" panose="02020603050405020304" pitchFamily="18" charset="0"/>
                          <a:ea typeface="MS Mincho"/>
                          <a:cs typeface="Times New Roman" panose="02020603050405020304" pitchFamily="18" charset="0"/>
                        </a:rPr>
                        <a:t>3.2.1.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Khái</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niệm</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1388193323"/>
                  </a:ext>
                </a:extLst>
              </a:tr>
              <a:tr h="222250">
                <a:tc>
                  <a:txBody>
                    <a:bodyPr/>
                    <a:lstStyle/>
                    <a:p>
                      <a:pPr marL="0" marR="0" indent="158750" algn="just">
                        <a:lnSpc>
                          <a:spcPct val="150000"/>
                        </a:lnSpc>
                        <a:spcBef>
                          <a:spcPts val="200"/>
                        </a:spcBef>
                        <a:spcAft>
                          <a:spcPts val="200"/>
                        </a:spcAft>
                      </a:pPr>
                      <a:r>
                        <a:rPr lang="en-US" sz="3600" b="1" dirty="0">
                          <a:solidFill>
                            <a:srgbClr val="002060"/>
                          </a:solidFill>
                          <a:effectLst/>
                          <a:latin typeface="Times New Roman" panose="02020603050405020304" pitchFamily="18" charset="0"/>
                          <a:ea typeface="MS Mincho"/>
                          <a:cs typeface="Times New Roman" panose="02020603050405020304" pitchFamily="18" charset="0"/>
                        </a:rPr>
                        <a:t>3.2.2.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Nội</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dung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và</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cách</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lập</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séc</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3146869713"/>
                  </a:ext>
                </a:extLst>
              </a:tr>
              <a:tr h="222250">
                <a:tc>
                  <a:txBody>
                    <a:bodyPr/>
                    <a:lstStyle/>
                    <a:p>
                      <a:pPr marL="0" marR="0" indent="158750" algn="just">
                        <a:lnSpc>
                          <a:spcPct val="150000"/>
                        </a:lnSpc>
                        <a:spcBef>
                          <a:spcPts val="200"/>
                        </a:spcBef>
                        <a:spcAft>
                          <a:spcPts val="200"/>
                        </a:spcAft>
                      </a:pPr>
                      <a:r>
                        <a:rPr lang="en-US" sz="3600" b="1" dirty="0">
                          <a:solidFill>
                            <a:srgbClr val="002060"/>
                          </a:solidFill>
                          <a:effectLst/>
                          <a:latin typeface="Times New Roman" panose="02020603050405020304" pitchFamily="18" charset="0"/>
                          <a:ea typeface="MS Mincho"/>
                          <a:cs typeface="Times New Roman" panose="02020603050405020304" pitchFamily="18" charset="0"/>
                        </a:rPr>
                        <a:t>3.2.3.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Quy</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trình</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lưu</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thông</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và</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thanh</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toán</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002060"/>
                          </a:solidFill>
                          <a:effectLst/>
                          <a:latin typeface="Times New Roman" panose="02020603050405020304" pitchFamily="18" charset="0"/>
                          <a:ea typeface="MS Mincho"/>
                          <a:cs typeface="Times New Roman" panose="02020603050405020304" pitchFamily="18" charset="0"/>
                        </a:rPr>
                        <a:t>séc</a:t>
                      </a:r>
                      <a:r>
                        <a:rPr lang="en-US" sz="3600" b="1" dirty="0">
                          <a:solidFill>
                            <a:srgbClr val="002060"/>
                          </a:solidFill>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3156911785"/>
                  </a:ext>
                </a:extLst>
              </a:tr>
            </a:tbl>
          </a:graphicData>
        </a:graphic>
      </p:graphicFrame>
      <p:pic>
        <p:nvPicPr>
          <p:cNvPr id="6" name="Picture 5"/>
          <p:cNvPicPr>
            <a:picLocks noChangeAspect="1"/>
          </p:cNvPicPr>
          <p:nvPr/>
        </p:nvPicPr>
        <p:blipFill rotWithShape="1">
          <a:blip r:embed="rId2"/>
          <a:srcRect t="18720" b="15501"/>
          <a:stretch/>
        </p:blipFill>
        <p:spPr>
          <a:xfrm>
            <a:off x="0" y="3789756"/>
            <a:ext cx="5429956" cy="2678778"/>
          </a:xfrm>
          <a:prstGeom prst="rect">
            <a:avLst/>
          </a:prstGeom>
        </p:spPr>
      </p:pic>
      <p:pic>
        <p:nvPicPr>
          <p:cNvPr id="7" name="Picture 6"/>
          <p:cNvPicPr>
            <a:picLocks noChangeAspect="1"/>
          </p:cNvPicPr>
          <p:nvPr/>
        </p:nvPicPr>
        <p:blipFill>
          <a:blip r:embed="rId3"/>
          <a:stretch>
            <a:fillRect/>
          </a:stretch>
        </p:blipFill>
        <p:spPr>
          <a:xfrm>
            <a:off x="6841067" y="3667654"/>
            <a:ext cx="5350933" cy="2800879"/>
          </a:xfrm>
          <a:prstGeom prst="rect">
            <a:avLst/>
          </a:prstGeom>
        </p:spPr>
      </p:pic>
    </p:spTree>
    <p:extLst>
      <p:ext uri="{BB962C8B-B14F-4D97-AF65-F5344CB8AC3E}">
        <p14:creationId xmlns:p14="http://schemas.microsoft.com/office/powerpoint/2010/main" val="11318780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4516039" y="905682"/>
            <a:ext cx="3679212" cy="923330"/>
          </a:xfrm>
          <a:prstGeom prst="rect">
            <a:avLst/>
          </a:prstGeom>
        </p:spPr>
        <p:txBody>
          <a:bodyPr wrap="none">
            <a:spAutoFit/>
          </a:bodyPr>
          <a:lstStyle/>
          <a:p>
            <a:pPr indent="158750" algn="just">
              <a:lnSpc>
                <a:spcPct val="150000"/>
              </a:lnSpc>
              <a:spcBef>
                <a:spcPts val="200"/>
              </a:spcBef>
              <a:spcAft>
                <a:spcPts val="200"/>
              </a:spcAft>
            </a:pPr>
            <a:r>
              <a:rPr lang="en-US" sz="3600" b="1" dirty="0">
                <a:solidFill>
                  <a:srgbClr val="002060"/>
                </a:solidFill>
                <a:latin typeface="Times New Roman" panose="02020603050405020304" pitchFamily="18" charset="0"/>
                <a:ea typeface="MS Mincho"/>
                <a:cs typeface="Times New Roman" panose="02020603050405020304" pitchFamily="18" charset="0"/>
              </a:rPr>
              <a:t>3.2.1. </a:t>
            </a:r>
            <a:r>
              <a:rPr lang="en-US" sz="3600" b="1" dirty="0" err="1">
                <a:solidFill>
                  <a:srgbClr val="002060"/>
                </a:solidFill>
                <a:latin typeface="Times New Roman" panose="02020603050405020304" pitchFamily="18" charset="0"/>
                <a:ea typeface="MS Mincho"/>
                <a:cs typeface="Times New Roman" panose="02020603050405020304" pitchFamily="18" charset="0"/>
              </a:rPr>
              <a:t>Khái</a:t>
            </a:r>
            <a:r>
              <a:rPr lang="en-US" sz="3600" b="1" dirty="0">
                <a:solidFill>
                  <a:srgbClr val="002060"/>
                </a:solidFill>
                <a:latin typeface="Times New Roman" panose="02020603050405020304" pitchFamily="18" charset="0"/>
                <a:ea typeface="MS Mincho"/>
                <a:cs typeface="Times New Roman" panose="02020603050405020304" pitchFamily="18" charset="0"/>
              </a:rPr>
              <a:t> </a:t>
            </a:r>
            <a:r>
              <a:rPr lang="en-US" sz="3600" b="1" dirty="0" err="1">
                <a:solidFill>
                  <a:srgbClr val="002060"/>
                </a:solidFill>
                <a:latin typeface="Times New Roman" panose="02020603050405020304" pitchFamily="18" charset="0"/>
                <a:ea typeface="MS Mincho"/>
                <a:cs typeface="Times New Roman" panose="02020603050405020304" pitchFamily="18" charset="0"/>
              </a:rPr>
              <a:t>niệm</a:t>
            </a:r>
            <a:r>
              <a:rPr lang="en-US" sz="3600" b="1" dirty="0">
                <a:solidFill>
                  <a:srgbClr val="002060"/>
                </a:solidFill>
                <a:latin typeface="Times New Roman" panose="02020603050405020304" pitchFamily="18" charset="0"/>
                <a:ea typeface="MS Mincho"/>
                <a:cs typeface="Times New Roman" panose="02020603050405020304" pitchFamily="18" charset="0"/>
              </a:rPr>
              <a:t>.</a:t>
            </a:r>
          </a:p>
        </p:txBody>
      </p:sp>
      <p:pic>
        <p:nvPicPr>
          <p:cNvPr id="4" name="Picture 3"/>
          <p:cNvPicPr>
            <a:picLocks noChangeAspect="1"/>
          </p:cNvPicPr>
          <p:nvPr/>
        </p:nvPicPr>
        <p:blipFill>
          <a:blip r:embed="rId2"/>
          <a:stretch>
            <a:fillRect/>
          </a:stretch>
        </p:blipFill>
        <p:spPr>
          <a:xfrm>
            <a:off x="6247885" y="2458908"/>
            <a:ext cx="5944115" cy="3072650"/>
          </a:xfrm>
          <a:prstGeom prst="rect">
            <a:avLst/>
          </a:prstGeom>
        </p:spPr>
      </p:pic>
      <p:sp>
        <p:nvSpPr>
          <p:cNvPr id="5" name="Rectangle 4"/>
          <p:cNvSpPr/>
          <p:nvPr/>
        </p:nvSpPr>
        <p:spPr>
          <a:xfrm>
            <a:off x="151885" y="2032212"/>
            <a:ext cx="6096000" cy="3539430"/>
          </a:xfrm>
          <a:prstGeom prst="rect">
            <a:avLst/>
          </a:prstGeom>
        </p:spPr>
        <p:txBody>
          <a:bodyPr>
            <a:spAutoFit/>
          </a:bodyPr>
          <a:lstStyle/>
          <a:p>
            <a:pPr indent="457200" algn="just">
              <a:spcBef>
                <a:spcPts val="300"/>
              </a:spcBef>
              <a:spcAft>
                <a:spcPts val="300"/>
              </a:spcAft>
            </a:pPr>
            <a:r>
              <a:rPr lang="en-US" sz="3200" b="1" dirty="0" err="1" smtClean="0">
                <a:latin typeface="Times New Roman" panose="02020603050405020304" pitchFamily="18" charset="0"/>
                <a:ea typeface="Times New Roman" panose="02020603050405020304" pitchFamily="18" charset="0"/>
              </a:rPr>
              <a:t>Séc</a:t>
            </a:r>
            <a:r>
              <a:rPr lang="en-US" sz="3200" b="1" dirty="0" smtClean="0">
                <a:latin typeface="Times New Roman" panose="02020603050405020304" pitchFamily="18" charset="0"/>
                <a:ea typeface="Times New Roman" panose="02020603050405020304" pitchFamily="18" charset="0"/>
              </a:rPr>
              <a:t> (</a:t>
            </a:r>
            <a:r>
              <a:rPr lang="en-US" sz="3200" b="1" dirty="0" err="1" smtClean="0">
                <a:latin typeface="Times New Roman" panose="02020603050405020304" pitchFamily="18" charset="0"/>
                <a:ea typeface="Times New Roman" panose="02020603050405020304" pitchFamily="18" charset="0"/>
              </a:rPr>
              <a:t>cheque</a:t>
            </a:r>
            <a:r>
              <a:rPr lang="en-US" sz="3200" b="1"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tờ</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lệnh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thanh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toán</a:t>
            </a:r>
            <a:r>
              <a:rPr lang="en-US" sz="3200" dirty="0">
                <a:latin typeface="Times New Roman" panose="02020603050405020304" pitchFamily="18" charset="0"/>
                <a:ea typeface="Times New Roman" panose="02020603050405020304" pitchFamily="18" charset="0"/>
              </a:rPr>
              <a:t> do</a:t>
            </a:r>
            <a:r>
              <a:rPr lang="en-US" sz="3200" b="1"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chủ</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tài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tiền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gởi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ký</a:t>
            </a:r>
            <a:r>
              <a:rPr lang="en-US" sz="3200" b="1"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phát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ra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lệnh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hàng</a:t>
            </a:r>
            <a:r>
              <a:rPr lang="en-US" sz="3200" b="1"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trích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từ</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tài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mình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một</a:t>
            </a:r>
            <a:r>
              <a:rPr lang="en-US" sz="3200" b="1"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số</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tiền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nhất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định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trả</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b="1"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cầm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séc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có</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trên</a:t>
            </a:r>
            <a:r>
              <a:rPr lang="en-US" sz="3200" b="1"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tờ</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séc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hoặc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trả</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theo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lệnh</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b="1"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ấy</a:t>
            </a:r>
            <a:r>
              <a:rPr lang="en-US" sz="3200" dirty="0">
                <a:latin typeface="Times New Roman" panose="02020603050405020304" pitchFamily="18" charset="0"/>
                <a:ea typeface="Times New Roman" panose="02020603050405020304" pitchFamily="18" charset="0"/>
              </a:rPr>
              <a:t>.</a:t>
            </a:r>
            <a:endParaRPr lang="en-US" sz="32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0354373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9289" y="1562403"/>
            <a:ext cx="11118574" cy="5139869"/>
          </a:xfrm>
          <a:prstGeom prst="rect">
            <a:avLst/>
          </a:prstGeom>
        </p:spPr>
        <p:txBody>
          <a:bodyPr wrap="square">
            <a:spAutoFit/>
          </a:bodyPr>
          <a:lstStyle/>
          <a:p>
            <a:pPr indent="457200" algn="just">
              <a:spcBef>
                <a:spcPts val="600"/>
              </a:spcBef>
              <a:spcAft>
                <a:spcPts val="600"/>
              </a:spcAft>
            </a:pPr>
            <a:endPar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vi-VN" sz="2400" dirty="0">
                <a:latin typeface="Times New Roman" panose="02020603050405020304" pitchFamily="18" charset="0"/>
                <a:cs typeface="Times New Roman" panose="02020603050405020304" pitchFamily="18" charset="0"/>
              </a:rPr>
              <a:t>Một lệnh trả tiền muốn được coi là séc thì phải có tiêu đề SÉC ghi trên tờ lệnh đó. Vì séc là </a:t>
            </a:r>
            <a:r>
              <a:rPr lang="vi-VN" sz="2400" b="1" dirty="0">
                <a:solidFill>
                  <a:srgbClr val="002060"/>
                </a:solidFill>
                <a:latin typeface="Times New Roman" panose="02020603050405020304" pitchFamily="18" charset="0"/>
                <a:cs typeface="Times New Roman" panose="02020603050405020304" pitchFamily="18" charset="0"/>
              </a:rPr>
              <a:t>lệnh</a:t>
            </a:r>
            <a:r>
              <a:rPr lang="vi-VN" sz="2400" dirty="0">
                <a:latin typeface="Times New Roman" panose="02020603050405020304" pitchFamily="18" charset="0"/>
                <a:cs typeface="Times New Roman" panose="02020603050405020304" pitchFamily="18" charset="0"/>
              </a:rPr>
              <a:t> nên khi ngân hàng nhận được séc sẽ phải chấp nhận vô điều kiện lệnh này, trừ trường hợp tài khoản phát hành séc không còn tiền hoặc tờ séc không đầy đủ tính chất pháp lý</a:t>
            </a:r>
            <a:endParaRPr lang="en-US" sz="2400" dirty="0" smtClean="0">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cs typeface="Times New Roman" panose="02020603050405020304" pitchFamily="18" charset="0"/>
              </a:rPr>
              <a:t>Séc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in </a:t>
            </a:r>
            <a:r>
              <a:rPr lang="en-US" sz="2400" dirty="0" err="1">
                <a:latin typeface="Times New Roman" panose="02020603050405020304" pitchFamily="18" charset="0"/>
                <a:cs typeface="Times New Roman" panose="02020603050405020304" pitchFamily="18" charset="0"/>
              </a:rPr>
              <a:t>sẵn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mẫu</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mẫu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cuốn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trống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Đặc</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điểm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tính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tờ</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chỉ</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giá</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trị</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tiền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tệ</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hoặc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thanh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nếu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hiệu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lực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nó</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chưa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hết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đối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với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thương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mại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marL="342900" indent="-342900" algn="just">
              <a:spcBef>
                <a:spcPts val="600"/>
              </a:spcBef>
              <a:spcAft>
                <a:spcPts val="600"/>
              </a:spcAft>
              <a:buFont typeface="Wingdings" panose="05000000000000000000" pitchFamily="2" charset="2"/>
              <a:buChar char="v"/>
            </a:pP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Thời</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hiệu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lực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tờ</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được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ghi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rõ</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tờ</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tùy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thuộc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vào</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phạm</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vi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không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gian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và</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luật</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pháp</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nước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sym typeface="Wingdings" panose="05000000000000000000" pitchFamily="2" charset="2"/>
              </a:rPr>
              <a:t> </a:t>
            </a:r>
            <a:r>
              <a:rPr lang="en-US" sz="24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Nói</a:t>
            </a:r>
            <a:r>
              <a:rPr lang="en-US"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chung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séc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nội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địa</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thời</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gian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ngắn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lưu</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thanh</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toán</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quốc</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tế</a:t>
            </a:r>
            <a:r>
              <a:rPr lang="en-US"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248356" y="81930"/>
            <a:ext cx="11740443" cy="738664"/>
          </a:xfrm>
          <a:prstGeom prst="rect">
            <a:avLst/>
          </a:prstGeom>
          <a:solidFill>
            <a:srgbClr val="FFFF00"/>
          </a:solidFill>
        </p:spPr>
        <p:txBody>
          <a:bodyPr wrap="square">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3.2. </a:t>
            </a:r>
            <a:r>
              <a:rPr lang="en-US" sz="2800" b="1" dirty="0" err="1">
                <a:latin typeface="Times New Roman" panose="02020603050405020304" pitchFamily="18" charset="0"/>
                <a:cs typeface="Times New Roman" panose="02020603050405020304" pitchFamily="18" charset="0"/>
              </a:rPr>
              <a:t>Séc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quốc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tế</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5204178" y="1300793"/>
            <a:ext cx="5317067" cy="523220"/>
          </a:xfrm>
          <a:prstGeom prst="rect">
            <a:avLst/>
          </a:prstGeom>
          <a:noFill/>
        </p:spPr>
        <p:txBody>
          <a:bodyPr wrap="square" rtlCol="0">
            <a:spAutoFit/>
          </a:bodyPr>
          <a:lstStyle/>
          <a:p>
            <a:pPr marL="342900" indent="-342900">
              <a:buFont typeface="Wingdings" panose="05000000000000000000" pitchFamily="2" charset="2"/>
              <a:buChar char="v"/>
            </a:pPr>
            <a:r>
              <a:rPr lang="en-US" sz="2800" b="1" dirty="0" err="1" smtClean="0">
                <a:solidFill>
                  <a:srgbClr val="002060"/>
                </a:solidFill>
                <a:latin typeface="Times New Roman" panose="02020603050405020304" pitchFamily="18" charset="0"/>
                <a:cs typeface="Times New Roman" panose="02020603050405020304" pitchFamily="18" charset="0"/>
              </a:rPr>
              <a:t>Đặc</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điểm</a:t>
            </a:r>
            <a:endParaRPr lang="en-US" sz="28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4649264" y="641573"/>
            <a:ext cx="2938625" cy="661207"/>
          </a:xfrm>
          <a:prstGeom prst="rect">
            <a:avLst/>
          </a:prstGeom>
        </p:spPr>
        <p:txBody>
          <a:bodyPr wrap="none">
            <a:spAutoFit/>
          </a:bodyPr>
          <a:lstStyle/>
          <a:p>
            <a:pPr indent="158750" algn="just">
              <a:lnSpc>
                <a:spcPct val="150000"/>
              </a:lnSpc>
              <a:spcBef>
                <a:spcPts val="200"/>
              </a:spcBef>
              <a:spcAft>
                <a:spcPts val="200"/>
              </a:spcAft>
            </a:pPr>
            <a:r>
              <a:rPr lang="en-US" sz="2800" b="1" dirty="0">
                <a:solidFill>
                  <a:srgbClr val="002060"/>
                </a:solidFill>
                <a:latin typeface="Times New Roman" panose="02020603050405020304" pitchFamily="18" charset="0"/>
                <a:ea typeface="MS Mincho"/>
                <a:cs typeface="Times New Roman" panose="02020603050405020304" pitchFamily="18" charset="0"/>
              </a:rPr>
              <a:t>3.2.1. </a:t>
            </a:r>
            <a:r>
              <a:rPr lang="en-US" sz="2800" b="1" dirty="0" err="1">
                <a:solidFill>
                  <a:srgbClr val="002060"/>
                </a:solidFill>
                <a:latin typeface="Times New Roman" panose="02020603050405020304" pitchFamily="18" charset="0"/>
                <a:ea typeface="MS Mincho"/>
                <a:cs typeface="Times New Roman" panose="02020603050405020304" pitchFamily="18" charset="0"/>
              </a:rPr>
              <a:t>Khái</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niệm</a:t>
            </a:r>
            <a:r>
              <a:rPr lang="en-US" sz="2800" b="1" dirty="0">
                <a:solidFill>
                  <a:srgbClr val="002060"/>
                </a:solidFill>
                <a:latin typeface="Times New Roman" panose="02020603050405020304" pitchFamily="18" charset="0"/>
                <a:ea typeface="MS Mincho"/>
                <a:cs typeface="Times New Roman" panose="02020603050405020304" pitchFamily="18" charset="0"/>
              </a:rPr>
              <a:t>.</a:t>
            </a:r>
          </a:p>
        </p:txBody>
      </p:sp>
    </p:spTree>
    <p:extLst>
      <p:ext uri="{BB962C8B-B14F-4D97-AF65-F5344CB8AC3E}">
        <p14:creationId xmlns:p14="http://schemas.microsoft.com/office/powerpoint/2010/main" val="21043601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817839" y="927178"/>
            <a:ext cx="4842992" cy="523220"/>
          </a:xfrm>
          <a:prstGeom prst="rect">
            <a:avLst/>
          </a:prstGeom>
        </p:spPr>
        <p:txBody>
          <a:bodyPr wrap="none">
            <a:spAutoFit/>
          </a:bodyPr>
          <a:lstStyle/>
          <a:p>
            <a:r>
              <a:rPr lang="en-US" sz="2800" b="1" dirty="0">
                <a:solidFill>
                  <a:srgbClr val="002060"/>
                </a:solidFill>
                <a:latin typeface="Times New Roman" panose="02020603050405020304" pitchFamily="18" charset="0"/>
                <a:ea typeface="MS Mincho"/>
                <a:cs typeface="Times New Roman" panose="02020603050405020304" pitchFamily="18" charset="0"/>
              </a:rPr>
              <a:t>3.2.2. </a:t>
            </a:r>
            <a:r>
              <a:rPr lang="en-US" sz="2800" b="1" dirty="0" err="1">
                <a:solidFill>
                  <a:srgbClr val="002060"/>
                </a:solidFill>
                <a:latin typeface="Times New Roman" panose="02020603050405020304" pitchFamily="18" charset="0"/>
                <a:ea typeface="MS Mincho"/>
                <a:cs typeface="Times New Roman" panose="02020603050405020304" pitchFamily="18" charset="0"/>
              </a:rPr>
              <a:t>Nội</a:t>
            </a:r>
            <a:r>
              <a:rPr lang="en-US" sz="2800" b="1" dirty="0">
                <a:solidFill>
                  <a:srgbClr val="002060"/>
                </a:solidFill>
                <a:latin typeface="Times New Roman" panose="02020603050405020304" pitchFamily="18" charset="0"/>
                <a:ea typeface="MS Mincho"/>
                <a:cs typeface="Times New Roman" panose="02020603050405020304" pitchFamily="18" charset="0"/>
              </a:rPr>
              <a:t> dung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cách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lập</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endParaRPr lang="en-US" sz="2800" dirty="0"/>
          </a:p>
        </p:txBody>
      </p:sp>
      <p:pic>
        <p:nvPicPr>
          <p:cNvPr id="4" name="Picture 3"/>
          <p:cNvPicPr>
            <a:picLocks noChangeAspect="1"/>
          </p:cNvPicPr>
          <p:nvPr/>
        </p:nvPicPr>
        <p:blipFill rotWithShape="1">
          <a:blip r:embed="rId2"/>
          <a:srcRect t="23495" r="16024" b="55767"/>
          <a:stretch/>
        </p:blipFill>
        <p:spPr>
          <a:xfrm>
            <a:off x="248356" y="2663686"/>
            <a:ext cx="6649125" cy="992441"/>
          </a:xfrm>
          <a:prstGeom prst="rect">
            <a:avLst/>
          </a:prstGeom>
        </p:spPr>
      </p:pic>
      <p:pic>
        <p:nvPicPr>
          <p:cNvPr id="6" name="Picture 5"/>
          <p:cNvPicPr>
            <a:picLocks noChangeAspect="1"/>
          </p:cNvPicPr>
          <p:nvPr/>
        </p:nvPicPr>
        <p:blipFill rotWithShape="1">
          <a:blip r:embed="rId2"/>
          <a:srcRect t="45376" r="16024" b="31918"/>
          <a:stretch/>
        </p:blipFill>
        <p:spPr>
          <a:xfrm>
            <a:off x="248355" y="3898889"/>
            <a:ext cx="6649125" cy="1086679"/>
          </a:xfrm>
          <a:prstGeom prst="rect">
            <a:avLst/>
          </a:prstGeom>
        </p:spPr>
      </p:pic>
      <p:pic>
        <p:nvPicPr>
          <p:cNvPr id="7" name="Picture 6"/>
          <p:cNvPicPr>
            <a:picLocks noChangeAspect="1"/>
          </p:cNvPicPr>
          <p:nvPr/>
        </p:nvPicPr>
        <p:blipFill rotWithShape="1">
          <a:blip r:embed="rId2"/>
          <a:srcRect t="69799" r="17843"/>
          <a:stretch/>
        </p:blipFill>
        <p:spPr>
          <a:xfrm>
            <a:off x="248355" y="5301651"/>
            <a:ext cx="6505085" cy="1445356"/>
          </a:xfrm>
          <a:prstGeom prst="rect">
            <a:avLst/>
          </a:prstGeom>
        </p:spPr>
      </p:pic>
      <p:grpSp>
        <p:nvGrpSpPr>
          <p:cNvPr id="10" name="Group 9"/>
          <p:cNvGrpSpPr/>
          <p:nvPr/>
        </p:nvGrpSpPr>
        <p:grpSpPr>
          <a:xfrm>
            <a:off x="7076661" y="2544417"/>
            <a:ext cx="2029698" cy="4007838"/>
            <a:chOff x="7871791" y="2576325"/>
            <a:chExt cx="2029698" cy="4007838"/>
          </a:xfrm>
        </p:grpSpPr>
        <p:pic>
          <p:nvPicPr>
            <p:cNvPr id="5" name="Picture 4"/>
            <p:cNvPicPr>
              <a:picLocks noChangeAspect="1"/>
            </p:cNvPicPr>
            <p:nvPr/>
          </p:nvPicPr>
          <p:blipFill rotWithShape="1">
            <a:blip r:embed="rId2"/>
            <a:srcRect l="81717" t="16255"/>
            <a:stretch/>
          </p:blipFill>
          <p:spPr>
            <a:xfrm>
              <a:off x="8453843" y="2576325"/>
              <a:ext cx="1447646" cy="4007838"/>
            </a:xfrm>
            <a:prstGeom prst="rect">
              <a:avLst/>
            </a:prstGeom>
          </p:spPr>
        </p:pic>
        <p:sp>
          <p:nvSpPr>
            <p:cNvPr id="9" name="Rectangle 8"/>
            <p:cNvSpPr/>
            <p:nvPr/>
          </p:nvSpPr>
          <p:spPr>
            <a:xfrm>
              <a:off x="7871791" y="2849217"/>
              <a:ext cx="789040" cy="80691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p:nvPicPr>
        <p:blipFill rotWithShape="1">
          <a:blip r:embed="rId2"/>
          <a:srcRect r="16024" b="87892"/>
          <a:stretch/>
        </p:blipFill>
        <p:spPr>
          <a:xfrm>
            <a:off x="427536" y="1476748"/>
            <a:ext cx="6649125" cy="579465"/>
          </a:xfrm>
          <a:prstGeom prst="rect">
            <a:avLst/>
          </a:prstGeom>
        </p:spPr>
      </p:pic>
      <p:pic>
        <p:nvPicPr>
          <p:cNvPr id="12" name="Picture 11"/>
          <p:cNvPicPr>
            <a:picLocks noChangeAspect="1"/>
          </p:cNvPicPr>
          <p:nvPr/>
        </p:nvPicPr>
        <p:blipFill rotWithShape="1">
          <a:blip r:embed="rId2"/>
          <a:srcRect t="12972" r="16024" b="77406"/>
          <a:stretch/>
        </p:blipFill>
        <p:spPr>
          <a:xfrm>
            <a:off x="2583467" y="2098866"/>
            <a:ext cx="6649125" cy="460478"/>
          </a:xfrm>
          <a:prstGeom prst="rect">
            <a:avLst/>
          </a:prstGeom>
        </p:spPr>
      </p:pic>
      <p:sp>
        <p:nvSpPr>
          <p:cNvPr id="13" name="TextBox 12"/>
          <p:cNvSpPr txBox="1"/>
          <p:nvPr/>
        </p:nvSpPr>
        <p:spPr>
          <a:xfrm>
            <a:off x="9232592" y="1867564"/>
            <a:ext cx="2780228" cy="2031325"/>
          </a:xfrm>
          <a:prstGeom prst="rect">
            <a:avLst/>
          </a:prstGeom>
          <a:noFill/>
        </p:spPr>
        <p:txBody>
          <a:bodyPr wrap="square" rtlCol="0">
            <a:spAutoFit/>
          </a:bodyPr>
          <a:lstStyle/>
          <a:p>
            <a:pPr marL="342900" indent="-342900">
              <a:spcBef>
                <a:spcPts val="600"/>
              </a:spcBef>
              <a:spcAft>
                <a:spcPts val="600"/>
              </a:spcAft>
              <a:buFont typeface="Wingdings" panose="05000000000000000000" pitchFamily="2" charset="2"/>
              <a:buChar char="v"/>
            </a:pPr>
            <a:r>
              <a:rPr lang="en-US" sz="2400" b="1" dirty="0" err="1" smtClean="0"/>
              <a:t>Séc</a:t>
            </a:r>
            <a:r>
              <a:rPr lang="en-US" sz="2400" b="1" dirty="0" smtClean="0"/>
              <a:t> </a:t>
            </a:r>
            <a:r>
              <a:rPr lang="en-US" sz="2400" b="1" dirty="0" err="1" smtClean="0"/>
              <a:t>đích</a:t>
            </a:r>
            <a:r>
              <a:rPr lang="en-US" sz="2400" b="1" dirty="0" smtClean="0"/>
              <a:t> </a:t>
            </a:r>
            <a:r>
              <a:rPr lang="en-US" sz="2400" b="1" dirty="0" err="1" smtClean="0"/>
              <a:t>danh</a:t>
            </a:r>
            <a:endParaRPr lang="en-US" sz="2400" b="1" dirty="0" smtClean="0"/>
          </a:p>
          <a:p>
            <a:pPr marL="342900" indent="-342900">
              <a:spcBef>
                <a:spcPts val="600"/>
              </a:spcBef>
              <a:spcAft>
                <a:spcPts val="600"/>
              </a:spcAft>
              <a:buFont typeface="Wingdings" panose="05000000000000000000" pitchFamily="2" charset="2"/>
              <a:buChar char="v"/>
            </a:pPr>
            <a:r>
              <a:rPr lang="en-US" sz="2400" b="1" dirty="0" err="1" smtClean="0"/>
              <a:t>Séc</a:t>
            </a:r>
            <a:r>
              <a:rPr lang="en-US" sz="2400" b="1" dirty="0" smtClean="0"/>
              <a:t> </a:t>
            </a:r>
            <a:r>
              <a:rPr lang="en-US" sz="2400" b="1" dirty="0" err="1" smtClean="0"/>
              <a:t>theo</a:t>
            </a:r>
            <a:r>
              <a:rPr lang="en-US" sz="2400" b="1" dirty="0" smtClean="0"/>
              <a:t> </a:t>
            </a:r>
            <a:r>
              <a:rPr lang="en-US" sz="2400" b="1" dirty="0" err="1" smtClean="0"/>
              <a:t>lệnh</a:t>
            </a:r>
            <a:endParaRPr lang="en-US" sz="2400" b="1" dirty="0" smtClean="0"/>
          </a:p>
          <a:p>
            <a:pPr marL="342900" indent="-342900">
              <a:spcBef>
                <a:spcPts val="600"/>
              </a:spcBef>
              <a:spcAft>
                <a:spcPts val="600"/>
              </a:spcAft>
              <a:buFont typeface="Wingdings" panose="05000000000000000000" pitchFamily="2" charset="2"/>
              <a:buChar char="v"/>
            </a:pPr>
            <a:r>
              <a:rPr lang="en-US" sz="2400" b="1" dirty="0" err="1" smtClean="0"/>
              <a:t>Séc</a:t>
            </a:r>
            <a:r>
              <a:rPr lang="en-US" sz="2400" b="1" dirty="0" smtClean="0"/>
              <a:t> </a:t>
            </a:r>
            <a:r>
              <a:rPr lang="en-US" sz="2400" b="1" dirty="0" err="1" smtClean="0"/>
              <a:t>vô</a:t>
            </a:r>
            <a:r>
              <a:rPr lang="en-US" sz="2400" b="1" dirty="0" smtClean="0"/>
              <a:t> </a:t>
            </a:r>
            <a:r>
              <a:rPr lang="en-US" sz="2400" b="1" dirty="0" err="1" smtClean="0"/>
              <a:t>danh</a:t>
            </a:r>
            <a:endParaRPr lang="en-US" sz="2400" b="1" dirty="0" smtClean="0"/>
          </a:p>
          <a:p>
            <a:pPr marL="342900" indent="-342900">
              <a:spcBef>
                <a:spcPts val="600"/>
              </a:spcBef>
              <a:spcAft>
                <a:spcPts val="600"/>
              </a:spcAft>
              <a:buFont typeface="Wingdings" panose="05000000000000000000" pitchFamily="2" charset="2"/>
              <a:buChar char="v"/>
            </a:pPr>
            <a:endParaRPr lang="en-US" sz="2400" b="1" dirty="0"/>
          </a:p>
        </p:txBody>
      </p:sp>
    </p:spTree>
    <p:extLst>
      <p:ext uri="{BB962C8B-B14F-4D97-AF65-F5344CB8AC3E}">
        <p14:creationId xmlns:p14="http://schemas.microsoft.com/office/powerpoint/2010/main" val="2397817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arn(inVertical)">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
                                          </p:val>
                                        </p:tav>
                                        <p:tav tm="100000">
                                          <p:val>
                                            <p:strVal val="#ppt_x"/>
                                          </p:val>
                                        </p:tav>
                                      </p:tavLst>
                                    </p:anim>
                                    <p:anim calcmode="lin" valueType="num">
                                      <p:cBhvr>
                                        <p:cTn id="4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r="11497" b="92259"/>
          <a:stretch/>
        </p:blipFill>
        <p:spPr>
          <a:xfrm>
            <a:off x="3817839" y="1465730"/>
            <a:ext cx="6865960" cy="383409"/>
          </a:xfrm>
          <a:prstGeom prst="rect">
            <a:avLst/>
          </a:prstGeom>
        </p:spPr>
      </p:pic>
      <p:sp>
        <p:nvSpPr>
          <p:cNvPr id="3" name="Rectangle 2"/>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817839" y="927178"/>
            <a:ext cx="4842992" cy="523220"/>
          </a:xfrm>
          <a:prstGeom prst="rect">
            <a:avLst/>
          </a:prstGeom>
        </p:spPr>
        <p:txBody>
          <a:bodyPr wrap="none">
            <a:spAutoFit/>
          </a:bodyPr>
          <a:lstStyle/>
          <a:p>
            <a:r>
              <a:rPr lang="en-US" sz="2800" b="1" dirty="0">
                <a:solidFill>
                  <a:srgbClr val="002060"/>
                </a:solidFill>
                <a:latin typeface="Times New Roman" panose="02020603050405020304" pitchFamily="18" charset="0"/>
                <a:ea typeface="MS Mincho"/>
                <a:cs typeface="Times New Roman" panose="02020603050405020304" pitchFamily="18" charset="0"/>
              </a:rPr>
              <a:t>3.2.2. </a:t>
            </a:r>
            <a:r>
              <a:rPr lang="en-US" sz="2800" b="1" dirty="0" err="1">
                <a:solidFill>
                  <a:srgbClr val="002060"/>
                </a:solidFill>
                <a:latin typeface="Times New Roman" panose="02020603050405020304" pitchFamily="18" charset="0"/>
                <a:ea typeface="MS Mincho"/>
                <a:cs typeface="Times New Roman" panose="02020603050405020304" pitchFamily="18" charset="0"/>
              </a:rPr>
              <a:t>Nội</a:t>
            </a:r>
            <a:r>
              <a:rPr lang="en-US" sz="2800" b="1" dirty="0">
                <a:solidFill>
                  <a:srgbClr val="002060"/>
                </a:solidFill>
                <a:latin typeface="Times New Roman" panose="02020603050405020304" pitchFamily="18" charset="0"/>
                <a:ea typeface="MS Mincho"/>
                <a:cs typeface="Times New Roman" panose="02020603050405020304" pitchFamily="18" charset="0"/>
              </a:rPr>
              <a:t> dung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cách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lập</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endParaRPr lang="en-US" sz="2800" dirty="0"/>
          </a:p>
        </p:txBody>
      </p:sp>
      <p:pic>
        <p:nvPicPr>
          <p:cNvPr id="5" name="Picture 4"/>
          <p:cNvPicPr>
            <a:picLocks noChangeAspect="1"/>
          </p:cNvPicPr>
          <p:nvPr/>
        </p:nvPicPr>
        <p:blipFill rotWithShape="1">
          <a:blip r:embed="rId2"/>
          <a:srcRect t="50961"/>
          <a:stretch/>
        </p:blipFill>
        <p:spPr>
          <a:xfrm>
            <a:off x="194671" y="4221255"/>
            <a:ext cx="7757832" cy="2429123"/>
          </a:xfrm>
          <a:prstGeom prst="rect">
            <a:avLst/>
          </a:prstGeom>
        </p:spPr>
      </p:pic>
      <p:pic>
        <p:nvPicPr>
          <p:cNvPr id="6" name="Picture 5"/>
          <p:cNvPicPr>
            <a:picLocks noChangeAspect="1"/>
          </p:cNvPicPr>
          <p:nvPr/>
        </p:nvPicPr>
        <p:blipFill rotWithShape="1">
          <a:blip r:embed="rId2"/>
          <a:srcRect t="8561" b="48633"/>
          <a:stretch/>
        </p:blipFill>
        <p:spPr>
          <a:xfrm>
            <a:off x="194671" y="1978105"/>
            <a:ext cx="7757832" cy="2120348"/>
          </a:xfrm>
          <a:prstGeom prst="rect">
            <a:avLst/>
          </a:prstGeom>
        </p:spPr>
      </p:pic>
    </p:spTree>
    <p:extLst>
      <p:ext uri="{BB962C8B-B14F-4D97-AF65-F5344CB8AC3E}">
        <p14:creationId xmlns:p14="http://schemas.microsoft.com/office/powerpoint/2010/main" val="172524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t="38226"/>
          <a:stretch/>
        </p:blipFill>
        <p:spPr>
          <a:xfrm>
            <a:off x="129439" y="3652545"/>
            <a:ext cx="7376799" cy="3026995"/>
          </a:xfrm>
          <a:prstGeom prst="rect">
            <a:avLst/>
          </a:prstGeom>
        </p:spPr>
      </p:pic>
      <p:pic>
        <p:nvPicPr>
          <p:cNvPr id="3" name="Picture 2"/>
          <p:cNvPicPr>
            <a:picLocks noChangeAspect="1"/>
          </p:cNvPicPr>
          <p:nvPr/>
        </p:nvPicPr>
        <p:blipFill rotWithShape="1">
          <a:blip r:embed="rId2"/>
          <a:srcRect t="9184" b="75130"/>
          <a:stretch/>
        </p:blipFill>
        <p:spPr>
          <a:xfrm>
            <a:off x="129439" y="2112539"/>
            <a:ext cx="7376799" cy="768626"/>
          </a:xfrm>
          <a:prstGeom prst="rect">
            <a:avLst/>
          </a:prstGeom>
        </p:spPr>
      </p:pic>
      <p:pic>
        <p:nvPicPr>
          <p:cNvPr id="4" name="Picture 3"/>
          <p:cNvPicPr>
            <a:picLocks noChangeAspect="1"/>
          </p:cNvPicPr>
          <p:nvPr/>
        </p:nvPicPr>
        <p:blipFill rotWithShape="1">
          <a:blip r:embed="rId2"/>
          <a:srcRect t="23791" b="63768"/>
          <a:stretch/>
        </p:blipFill>
        <p:spPr>
          <a:xfrm>
            <a:off x="129439" y="2861013"/>
            <a:ext cx="7376799" cy="609600"/>
          </a:xfrm>
          <a:prstGeom prst="rect">
            <a:avLst/>
          </a:prstGeom>
        </p:spPr>
      </p:pic>
      <p:pic>
        <p:nvPicPr>
          <p:cNvPr id="5" name="Picture 4"/>
          <p:cNvPicPr>
            <a:picLocks noChangeAspect="1"/>
          </p:cNvPicPr>
          <p:nvPr/>
        </p:nvPicPr>
        <p:blipFill rotWithShape="1">
          <a:blip r:embed="rId2"/>
          <a:srcRect b="90925"/>
          <a:stretch/>
        </p:blipFill>
        <p:spPr>
          <a:xfrm>
            <a:off x="3691266" y="1514293"/>
            <a:ext cx="7376799" cy="444663"/>
          </a:xfrm>
          <a:prstGeom prst="rect">
            <a:avLst/>
          </a:prstGeom>
        </p:spPr>
      </p:pic>
      <p:sp>
        <p:nvSpPr>
          <p:cNvPr id="6" name="Rectangle 5"/>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817839" y="927178"/>
            <a:ext cx="4842992" cy="523220"/>
          </a:xfrm>
          <a:prstGeom prst="rect">
            <a:avLst/>
          </a:prstGeom>
        </p:spPr>
        <p:txBody>
          <a:bodyPr wrap="none">
            <a:spAutoFit/>
          </a:bodyPr>
          <a:lstStyle/>
          <a:p>
            <a:r>
              <a:rPr lang="en-US" sz="2800" b="1" dirty="0">
                <a:solidFill>
                  <a:srgbClr val="002060"/>
                </a:solidFill>
                <a:latin typeface="Times New Roman" panose="02020603050405020304" pitchFamily="18" charset="0"/>
                <a:ea typeface="MS Mincho"/>
                <a:cs typeface="Times New Roman" panose="02020603050405020304" pitchFamily="18" charset="0"/>
              </a:rPr>
              <a:t>3.2.2. </a:t>
            </a:r>
            <a:r>
              <a:rPr lang="en-US" sz="2800" b="1" dirty="0" err="1">
                <a:solidFill>
                  <a:srgbClr val="002060"/>
                </a:solidFill>
                <a:latin typeface="Times New Roman" panose="02020603050405020304" pitchFamily="18" charset="0"/>
                <a:ea typeface="MS Mincho"/>
                <a:cs typeface="Times New Roman" panose="02020603050405020304" pitchFamily="18" charset="0"/>
              </a:rPr>
              <a:t>Nội</a:t>
            </a:r>
            <a:r>
              <a:rPr lang="en-US" sz="2800" b="1" dirty="0">
                <a:solidFill>
                  <a:srgbClr val="002060"/>
                </a:solidFill>
                <a:latin typeface="Times New Roman" panose="02020603050405020304" pitchFamily="18" charset="0"/>
                <a:ea typeface="MS Mincho"/>
                <a:cs typeface="Times New Roman" panose="02020603050405020304" pitchFamily="18" charset="0"/>
              </a:rPr>
              <a:t> dung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cách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lập</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endParaRPr lang="en-US" sz="2800" dirty="0"/>
          </a:p>
        </p:txBody>
      </p:sp>
      <p:sp>
        <p:nvSpPr>
          <p:cNvPr id="8" name="TextBox 7"/>
          <p:cNvSpPr txBox="1"/>
          <p:nvPr/>
        </p:nvSpPr>
        <p:spPr>
          <a:xfrm>
            <a:off x="8914540" y="1188788"/>
            <a:ext cx="3436486" cy="2031325"/>
          </a:xfrm>
          <a:prstGeom prst="rect">
            <a:avLst/>
          </a:prstGeom>
          <a:noFill/>
        </p:spPr>
        <p:txBody>
          <a:bodyPr wrap="square" rtlCol="0">
            <a:spAutoFit/>
          </a:bodyPr>
          <a:lstStyle/>
          <a:p>
            <a:pPr marL="342900" indent="-342900">
              <a:spcBef>
                <a:spcPts val="600"/>
              </a:spcBef>
              <a:spcAft>
                <a:spcPts val="600"/>
              </a:spcAft>
              <a:buFont typeface="Wingdings" panose="05000000000000000000" pitchFamily="2" charset="2"/>
              <a:buChar char="v"/>
            </a:pPr>
            <a:r>
              <a:rPr lang="en-US" sz="2400" b="1" dirty="0" err="1" smtClean="0"/>
              <a:t>Séc</a:t>
            </a:r>
            <a:r>
              <a:rPr lang="en-US" sz="2400" b="1" dirty="0" smtClean="0"/>
              <a:t> </a:t>
            </a:r>
            <a:r>
              <a:rPr lang="en-US" sz="2400" b="1" dirty="0" err="1" smtClean="0"/>
              <a:t>chuyển</a:t>
            </a:r>
            <a:r>
              <a:rPr lang="en-US" sz="2400" b="1" dirty="0" smtClean="0"/>
              <a:t> </a:t>
            </a:r>
            <a:r>
              <a:rPr lang="en-US" sz="2400" b="1" dirty="0" err="1" smtClean="0"/>
              <a:t>khoản</a:t>
            </a:r>
            <a:endParaRPr lang="en-US" sz="2400" b="1" dirty="0" smtClean="0"/>
          </a:p>
          <a:p>
            <a:pPr marL="342900" indent="-342900">
              <a:spcBef>
                <a:spcPts val="600"/>
              </a:spcBef>
              <a:spcAft>
                <a:spcPts val="600"/>
              </a:spcAft>
              <a:buFont typeface="Wingdings" panose="05000000000000000000" pitchFamily="2" charset="2"/>
              <a:buChar char="v"/>
            </a:pPr>
            <a:r>
              <a:rPr lang="en-US" sz="2400" b="1" dirty="0" err="1" smtClean="0"/>
              <a:t>Séc</a:t>
            </a:r>
            <a:r>
              <a:rPr lang="en-US" sz="2400" b="1" dirty="0" smtClean="0"/>
              <a:t> </a:t>
            </a:r>
            <a:r>
              <a:rPr lang="en-US" sz="2400" b="1" dirty="0" err="1" smtClean="0"/>
              <a:t>rút</a:t>
            </a:r>
            <a:r>
              <a:rPr lang="en-US" sz="2400" b="1" dirty="0" smtClean="0"/>
              <a:t> </a:t>
            </a:r>
            <a:r>
              <a:rPr lang="en-US" sz="2400" b="1" dirty="0" err="1" smtClean="0"/>
              <a:t>tiền</a:t>
            </a:r>
            <a:r>
              <a:rPr lang="en-US" sz="2400" b="1" dirty="0" smtClean="0"/>
              <a:t> </a:t>
            </a:r>
            <a:r>
              <a:rPr lang="en-US" sz="2400" b="1" dirty="0" err="1" smtClean="0"/>
              <a:t>mặt</a:t>
            </a:r>
            <a:endParaRPr lang="en-US" sz="2400" b="1" dirty="0" smtClean="0"/>
          </a:p>
          <a:p>
            <a:pPr marL="342900" indent="-342900">
              <a:spcBef>
                <a:spcPts val="600"/>
              </a:spcBef>
              <a:spcAft>
                <a:spcPts val="600"/>
              </a:spcAft>
              <a:buFont typeface="Wingdings" panose="05000000000000000000" pitchFamily="2" charset="2"/>
              <a:buChar char="v"/>
            </a:pPr>
            <a:r>
              <a:rPr lang="en-US" sz="2400" b="1" dirty="0" err="1" smtClean="0"/>
              <a:t>Séc</a:t>
            </a:r>
            <a:r>
              <a:rPr lang="en-US" sz="2400" b="1" dirty="0" smtClean="0"/>
              <a:t> du </a:t>
            </a:r>
            <a:r>
              <a:rPr lang="en-US" sz="2400" b="1" dirty="0" err="1" smtClean="0"/>
              <a:t>lịch</a:t>
            </a:r>
            <a:endParaRPr lang="en-US" sz="2400" b="1" dirty="0" smtClean="0"/>
          </a:p>
          <a:p>
            <a:pPr marL="342900" indent="-342900">
              <a:spcBef>
                <a:spcPts val="600"/>
              </a:spcBef>
              <a:spcAft>
                <a:spcPts val="600"/>
              </a:spcAft>
              <a:buFont typeface="Wingdings" panose="05000000000000000000" pitchFamily="2" charset="2"/>
              <a:buChar char="v"/>
            </a:pPr>
            <a:endParaRPr lang="en-US" sz="2400" b="1" dirty="0"/>
          </a:p>
        </p:txBody>
      </p:sp>
    </p:spTree>
    <p:extLst>
      <p:ext uri="{BB962C8B-B14F-4D97-AF65-F5344CB8AC3E}">
        <p14:creationId xmlns:p14="http://schemas.microsoft.com/office/powerpoint/2010/main" val="2667778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1000"/>
                                        <p:tgtEl>
                                          <p:spTgt spid="2"/>
                                        </p:tgtEl>
                                      </p:cBhvr>
                                    </p:animEffect>
                                    <p:anim calcmode="lin" valueType="num">
                                      <p:cBhvr>
                                        <p:cTn id="34" dur="1000" fill="hold"/>
                                        <p:tgtEl>
                                          <p:spTgt spid="2"/>
                                        </p:tgtEl>
                                        <p:attrNameLst>
                                          <p:attrName>ppt_x</p:attrName>
                                        </p:attrNameLst>
                                      </p:cBhvr>
                                      <p:tavLst>
                                        <p:tav tm="0">
                                          <p:val>
                                            <p:strVal val="#ppt_x"/>
                                          </p:val>
                                        </p:tav>
                                        <p:tav tm="100000">
                                          <p:val>
                                            <p:strVal val="#ppt_x"/>
                                          </p:val>
                                        </p:tav>
                                      </p:tavLst>
                                    </p:anim>
                                    <p:anim calcmode="lin" valueType="num">
                                      <p:cBhvr>
                                        <p:cTn id="3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76675" y="1086747"/>
            <a:ext cx="8283803" cy="4992226"/>
          </a:xfrm>
          <a:prstGeom prst="rect">
            <a:avLst/>
          </a:prstGeom>
        </p:spPr>
      </p:pic>
      <p:sp>
        <p:nvSpPr>
          <p:cNvPr id="3" name="Rectangle 2"/>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817839" y="927178"/>
            <a:ext cx="4842992" cy="523220"/>
          </a:xfrm>
          <a:prstGeom prst="rect">
            <a:avLst/>
          </a:prstGeom>
        </p:spPr>
        <p:txBody>
          <a:bodyPr wrap="none">
            <a:spAutoFit/>
          </a:bodyPr>
          <a:lstStyle/>
          <a:p>
            <a:r>
              <a:rPr lang="en-US" sz="2800" b="1" dirty="0">
                <a:solidFill>
                  <a:srgbClr val="002060"/>
                </a:solidFill>
                <a:latin typeface="Times New Roman" panose="02020603050405020304" pitchFamily="18" charset="0"/>
                <a:ea typeface="MS Mincho"/>
                <a:cs typeface="Times New Roman" panose="02020603050405020304" pitchFamily="18" charset="0"/>
              </a:rPr>
              <a:t>3.2.2. </a:t>
            </a:r>
            <a:r>
              <a:rPr lang="en-US" sz="2800" b="1" dirty="0" err="1">
                <a:solidFill>
                  <a:srgbClr val="002060"/>
                </a:solidFill>
                <a:latin typeface="Times New Roman" panose="02020603050405020304" pitchFamily="18" charset="0"/>
                <a:ea typeface="MS Mincho"/>
                <a:cs typeface="Times New Roman" panose="02020603050405020304" pitchFamily="18" charset="0"/>
              </a:rPr>
              <a:t>Nội</a:t>
            </a:r>
            <a:r>
              <a:rPr lang="en-US" sz="2800" b="1" dirty="0">
                <a:solidFill>
                  <a:srgbClr val="002060"/>
                </a:solidFill>
                <a:latin typeface="Times New Roman" panose="02020603050405020304" pitchFamily="18" charset="0"/>
                <a:ea typeface="MS Mincho"/>
                <a:cs typeface="Times New Roman" panose="02020603050405020304" pitchFamily="18" charset="0"/>
              </a:rPr>
              <a:t> dung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cách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lập</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endParaRPr lang="en-US" sz="2800" dirty="0"/>
          </a:p>
        </p:txBody>
      </p:sp>
    </p:spTree>
    <p:extLst>
      <p:ext uri="{BB962C8B-B14F-4D97-AF65-F5344CB8AC3E}">
        <p14:creationId xmlns:p14="http://schemas.microsoft.com/office/powerpoint/2010/main" val="283228038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817839" y="927178"/>
            <a:ext cx="4842992" cy="523220"/>
          </a:xfrm>
          <a:prstGeom prst="rect">
            <a:avLst/>
          </a:prstGeom>
        </p:spPr>
        <p:txBody>
          <a:bodyPr wrap="none">
            <a:spAutoFit/>
          </a:bodyPr>
          <a:lstStyle/>
          <a:p>
            <a:r>
              <a:rPr lang="en-US" sz="2800" b="1" dirty="0">
                <a:solidFill>
                  <a:srgbClr val="002060"/>
                </a:solidFill>
                <a:latin typeface="Times New Roman" panose="02020603050405020304" pitchFamily="18" charset="0"/>
                <a:ea typeface="MS Mincho"/>
                <a:cs typeface="Times New Roman" panose="02020603050405020304" pitchFamily="18" charset="0"/>
              </a:rPr>
              <a:t>3.2.2. </a:t>
            </a:r>
            <a:r>
              <a:rPr lang="en-US" sz="2800" b="1" dirty="0" err="1">
                <a:solidFill>
                  <a:srgbClr val="002060"/>
                </a:solidFill>
                <a:latin typeface="Times New Roman" panose="02020603050405020304" pitchFamily="18" charset="0"/>
                <a:ea typeface="MS Mincho"/>
                <a:cs typeface="Times New Roman" panose="02020603050405020304" pitchFamily="18" charset="0"/>
              </a:rPr>
              <a:t>Nội</a:t>
            </a:r>
            <a:r>
              <a:rPr lang="en-US" sz="2800" b="1" dirty="0">
                <a:solidFill>
                  <a:srgbClr val="002060"/>
                </a:solidFill>
                <a:latin typeface="Times New Roman" panose="02020603050405020304" pitchFamily="18" charset="0"/>
                <a:ea typeface="MS Mincho"/>
                <a:cs typeface="Times New Roman" panose="02020603050405020304" pitchFamily="18" charset="0"/>
              </a:rPr>
              <a:t> dung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cách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lập</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endParaRPr lang="en-US" sz="2800" dirty="0"/>
          </a:p>
        </p:txBody>
      </p:sp>
      <p:sp>
        <p:nvSpPr>
          <p:cNvPr id="5" name="Rectangle 4"/>
          <p:cNvSpPr/>
          <p:nvPr/>
        </p:nvSpPr>
        <p:spPr>
          <a:xfrm>
            <a:off x="216712" y="1450398"/>
            <a:ext cx="12045245" cy="5524589"/>
          </a:xfrm>
          <a:prstGeom prst="rect">
            <a:avLst/>
          </a:prstGeom>
        </p:spPr>
        <p:txBody>
          <a:bodyPr wrap="square">
            <a:spAutoFit/>
          </a:bodyPr>
          <a:lstStyle/>
          <a:p>
            <a:pPr>
              <a:spcBef>
                <a:spcPts val="600"/>
              </a:spcBef>
            </a:pPr>
            <a:r>
              <a:rPr lang="vi-VN" sz="2800" b="1" dirty="0" smtClean="0">
                <a:latin typeface="Times New Roman" panose="02020603050405020304" pitchFamily="18" charset="0"/>
                <a:cs typeface="Times New Roman" panose="02020603050405020304" pitchFamily="18" charset="0"/>
              </a:rPr>
              <a:t>Theo </a:t>
            </a:r>
            <a:r>
              <a:rPr lang="vi-VN" sz="2800" b="1" dirty="0">
                <a:latin typeface="Times New Roman" panose="02020603050405020304" pitchFamily="18" charset="0"/>
                <a:cs typeface="Times New Roman" panose="02020603050405020304" pitchFamily="18" charset="0"/>
              </a:rPr>
              <a:t>công ước về séc quốc tế (ULC 1931), nội dung của tờ séc bao gồm</a:t>
            </a:r>
            <a:r>
              <a:rPr lang="vi-VN"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pPr marL="514350" indent="-514350">
              <a:spcBef>
                <a:spcPts val="600"/>
              </a:spcBef>
              <a:buAutoNum type="arabicPeriod"/>
            </a:pPr>
            <a:r>
              <a:rPr lang="vi-VN" sz="2800" b="1" dirty="0" smtClean="0">
                <a:latin typeface="Times New Roman" panose="02020603050405020304" pitchFamily="18" charset="0"/>
                <a:cs typeface="Times New Roman" panose="02020603050405020304" pitchFamily="18" charset="0"/>
              </a:rPr>
              <a:t>Tiêu </a:t>
            </a:r>
            <a:r>
              <a:rPr lang="vi-VN" sz="2800" b="1" dirty="0">
                <a:latin typeface="Times New Roman" panose="02020603050405020304" pitchFamily="18" charset="0"/>
                <a:cs typeface="Times New Roman" panose="02020603050405020304" pitchFamily="18" charset="0"/>
              </a:rPr>
              <a:t>đề “</a:t>
            </a:r>
            <a:r>
              <a:rPr lang="vi-VN" sz="2800" b="1" dirty="0" smtClean="0">
                <a:latin typeface="Times New Roman" panose="02020603050405020304" pitchFamily="18" charset="0"/>
                <a:cs typeface="Times New Roman" panose="02020603050405020304" pitchFamily="18" charset="0"/>
              </a:rPr>
              <a:t>Séc”</a:t>
            </a:r>
            <a:endParaRPr lang="en-US" sz="2800" b="1" dirty="0">
              <a:latin typeface="Times New Roman" panose="02020603050405020304" pitchFamily="18" charset="0"/>
              <a:cs typeface="Times New Roman" panose="02020603050405020304" pitchFamily="18" charset="0"/>
            </a:endParaRPr>
          </a:p>
          <a:p>
            <a:pPr>
              <a:spcBef>
                <a:spcPts val="600"/>
              </a:spcBef>
            </a:pPr>
            <a:r>
              <a:rPr lang="vi-VN" sz="2800" dirty="0" smtClean="0">
                <a:latin typeface="Times New Roman" panose="02020603050405020304" pitchFamily="18" charset="0"/>
                <a:cs typeface="Times New Roman" panose="02020603050405020304" pitchFamily="18" charset="0"/>
              </a:rPr>
              <a:t>Một </a:t>
            </a:r>
            <a:r>
              <a:rPr lang="vi-VN" sz="2800" dirty="0">
                <a:latin typeface="Times New Roman" panose="02020603050405020304" pitchFamily="18" charset="0"/>
                <a:cs typeface="Times New Roman" panose="02020603050405020304" pitchFamily="18" charset="0"/>
              </a:rPr>
              <a:t>chứng từ được coi là Séc phải có tiêu đề “</a:t>
            </a:r>
            <a:r>
              <a:rPr lang="vi-VN" sz="2800" dirty="0" smtClean="0">
                <a:latin typeface="Times New Roman" panose="02020603050405020304" pitchFamily="18" charset="0"/>
                <a:cs typeface="Times New Roman" panose="02020603050405020304" pitchFamily="18" charset="0"/>
              </a:rPr>
              <a:t>Séc”</a:t>
            </a:r>
            <a:endParaRPr lang="en-US" sz="2800" dirty="0">
              <a:latin typeface="Times New Roman" panose="02020603050405020304" pitchFamily="18" charset="0"/>
              <a:cs typeface="Times New Roman" panose="02020603050405020304" pitchFamily="18" charset="0"/>
            </a:endParaRPr>
          </a:p>
          <a:p>
            <a:pPr marL="457200" indent="-457200">
              <a:spcBef>
                <a:spcPts val="600"/>
              </a:spcBef>
              <a:buFont typeface="Wingdings" panose="05000000000000000000" pitchFamily="2" charset="2"/>
              <a:buChar char="ü"/>
            </a:pPr>
            <a:r>
              <a:rPr lang="vi-VN" sz="2800" dirty="0" smtClean="0">
                <a:latin typeface="Times New Roman" panose="02020603050405020304" pitchFamily="18" charset="0"/>
                <a:cs typeface="Times New Roman" panose="02020603050405020304" pitchFamily="18" charset="0"/>
              </a:rPr>
              <a:t>Tiếng </a:t>
            </a:r>
            <a:r>
              <a:rPr lang="vi-VN" sz="2800" dirty="0">
                <a:latin typeface="Times New Roman" panose="02020603050405020304" pitchFamily="18" charset="0"/>
                <a:cs typeface="Times New Roman" panose="02020603050405020304" pitchFamily="18" charset="0"/>
              </a:rPr>
              <a:t>Việt: </a:t>
            </a:r>
            <a:r>
              <a:rPr lang="vi-VN" sz="2800" dirty="0" smtClean="0">
                <a:latin typeface="Times New Roman" panose="02020603050405020304" pitchFamily="18" charset="0"/>
                <a:cs typeface="Times New Roman" panose="02020603050405020304" pitchFamily="18" charset="0"/>
              </a:rPr>
              <a:t>Séc</a:t>
            </a:r>
            <a:endParaRPr lang="en-US" sz="2800" dirty="0">
              <a:latin typeface="Times New Roman" panose="02020603050405020304" pitchFamily="18" charset="0"/>
              <a:cs typeface="Times New Roman" panose="02020603050405020304" pitchFamily="18" charset="0"/>
            </a:endParaRPr>
          </a:p>
          <a:p>
            <a:pPr marL="457200" indent="-457200">
              <a:spcBef>
                <a:spcPts val="600"/>
              </a:spcBef>
              <a:buFont typeface="Wingdings" panose="05000000000000000000" pitchFamily="2" charset="2"/>
              <a:buChar char="ü"/>
            </a:pPr>
            <a:r>
              <a:rPr lang="vi-VN" sz="2800" dirty="0" smtClean="0">
                <a:latin typeface="Times New Roman" panose="02020603050405020304" pitchFamily="18" charset="0"/>
                <a:cs typeface="Times New Roman" panose="02020603050405020304" pitchFamily="18" charset="0"/>
              </a:rPr>
              <a:t>Tiếng </a:t>
            </a:r>
            <a:r>
              <a:rPr lang="vi-VN" sz="2800" dirty="0">
                <a:latin typeface="Times New Roman" panose="02020603050405020304" pitchFamily="18" charset="0"/>
                <a:cs typeface="Times New Roman" panose="02020603050405020304" pitchFamily="18" charset="0"/>
              </a:rPr>
              <a:t>Anh: Cheque hoặc </a:t>
            </a:r>
            <a:r>
              <a:rPr lang="vi-VN" sz="2800" dirty="0" smtClean="0">
                <a:latin typeface="Times New Roman" panose="02020603050405020304" pitchFamily="18" charset="0"/>
                <a:cs typeface="Times New Roman" panose="02020603050405020304" pitchFamily="18" charset="0"/>
              </a:rPr>
              <a:t>Check</a:t>
            </a:r>
            <a:endParaRPr lang="en-US" sz="2800" dirty="0">
              <a:latin typeface="Times New Roman" panose="02020603050405020304" pitchFamily="18" charset="0"/>
              <a:cs typeface="Times New Roman" panose="02020603050405020304" pitchFamily="18" charset="0"/>
            </a:endParaRPr>
          </a:p>
          <a:p>
            <a:pPr>
              <a:spcBef>
                <a:spcPts val="600"/>
              </a:spcBef>
            </a:pPr>
            <a:r>
              <a:rPr lang="vi-VN" sz="2800" dirty="0" smtClean="0">
                <a:latin typeface="Times New Roman" panose="02020603050405020304" pitchFamily="18" charset="0"/>
                <a:cs typeface="Times New Roman" panose="02020603050405020304" pitchFamily="18" charset="0"/>
              </a:rPr>
              <a:t>Tiêu </a:t>
            </a:r>
            <a:r>
              <a:rPr lang="vi-VN" sz="2800" dirty="0">
                <a:latin typeface="Times New Roman" panose="02020603050405020304" pitchFamily="18" charset="0"/>
                <a:cs typeface="Times New Roman" panose="02020603050405020304" pitchFamily="18" charset="0"/>
              </a:rPr>
              <a:t>đề phải có cùng thứ ngôn ngữ với nội dung tờ Séc </a:t>
            </a:r>
            <a:endParaRPr lang="en-US" sz="2800" dirty="0" smtClean="0">
              <a:latin typeface="Times New Roman" panose="02020603050405020304" pitchFamily="18" charset="0"/>
              <a:cs typeface="Times New Roman" panose="02020603050405020304" pitchFamily="18" charset="0"/>
            </a:endParaRPr>
          </a:p>
          <a:p>
            <a:pPr>
              <a:spcBef>
                <a:spcPts val="600"/>
              </a:spcBef>
            </a:pPr>
            <a:r>
              <a:rPr lang="vi-VN" sz="2800" b="1" dirty="0" smtClean="0">
                <a:latin typeface="Times New Roman" panose="02020603050405020304" pitchFamily="18" charset="0"/>
                <a:cs typeface="Times New Roman" panose="02020603050405020304" pitchFamily="18" charset="0"/>
              </a:rPr>
              <a:t>2</a:t>
            </a:r>
            <a:r>
              <a:rPr lang="vi-VN" sz="2800" b="1" dirty="0">
                <a:latin typeface="Times New Roman" panose="02020603050405020304" pitchFamily="18" charset="0"/>
                <a:cs typeface="Times New Roman" panose="02020603050405020304" pitchFamily="18" charset="0"/>
              </a:rPr>
              <a:t>. Ngày tháng và nơi phát hành Séc: </a:t>
            </a:r>
            <a:r>
              <a:rPr lang="vi-VN" sz="2800" dirty="0">
                <a:latin typeface="Times New Roman" panose="02020603050405020304" pitchFamily="18" charset="0"/>
                <a:cs typeface="Times New Roman" panose="02020603050405020304" pitchFamily="18" charset="0"/>
              </a:rPr>
              <a:t>Nhằm xác </a:t>
            </a:r>
            <a:r>
              <a:rPr lang="vi-VN" sz="2800" dirty="0" smtClean="0">
                <a:latin typeface="Times New Roman" panose="02020603050405020304" pitchFamily="18" charset="0"/>
                <a:cs typeface="Times New Roman" panose="02020603050405020304" pitchFamily="18" charset="0"/>
              </a:rPr>
              <a:t>định</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thời </a:t>
            </a:r>
            <a:r>
              <a:rPr lang="vi-VN" sz="2800" dirty="0">
                <a:latin typeface="Times New Roman" panose="02020603050405020304" pitchFamily="18" charset="0"/>
                <a:cs typeface="Times New Roman" panose="02020603050405020304" pitchFamily="18" charset="0"/>
              </a:rPr>
              <a:t>hạn hiệu lực của tờ </a:t>
            </a:r>
            <a:r>
              <a:rPr lang="vi-VN" sz="2800" dirty="0" smtClean="0">
                <a:latin typeface="Times New Roman" panose="02020603050405020304" pitchFamily="18" charset="0"/>
                <a:cs typeface="Times New Roman" panose="02020603050405020304" pitchFamily="18" charset="0"/>
              </a:rPr>
              <a:t>Séc</a:t>
            </a:r>
            <a:endParaRPr lang="en-US" sz="2800" dirty="0">
              <a:latin typeface="Times New Roman" panose="02020603050405020304" pitchFamily="18" charset="0"/>
              <a:cs typeface="Times New Roman" panose="02020603050405020304" pitchFamily="18" charset="0"/>
            </a:endParaRPr>
          </a:p>
          <a:p>
            <a:pPr marL="457200" indent="-457200">
              <a:spcBef>
                <a:spcPts val="600"/>
              </a:spcBef>
              <a:buFont typeface="Wingdings" panose="05000000000000000000" pitchFamily="2" charset="2"/>
              <a:buChar char="ü"/>
            </a:pPr>
            <a:r>
              <a:rPr lang="vi-VN" sz="2800" dirty="0" smtClean="0">
                <a:latin typeface="Times New Roman" panose="02020603050405020304" pitchFamily="18" charset="0"/>
                <a:cs typeface="Times New Roman" panose="02020603050405020304" pitchFamily="18" charset="0"/>
              </a:rPr>
              <a:t>Phạm </a:t>
            </a:r>
            <a:r>
              <a:rPr lang="vi-VN" sz="2800" dirty="0">
                <a:latin typeface="Times New Roman" panose="02020603050405020304" pitchFamily="18" charset="0"/>
                <a:cs typeface="Times New Roman" panose="02020603050405020304" pitchFamily="18" charset="0"/>
              </a:rPr>
              <a:t>vi quốc gia: 8 </a:t>
            </a:r>
            <a:r>
              <a:rPr lang="vi-VN" sz="2800" dirty="0" smtClean="0">
                <a:latin typeface="Times New Roman" panose="02020603050405020304" pitchFamily="18" charset="0"/>
                <a:cs typeface="Times New Roman" panose="02020603050405020304" pitchFamily="18" charset="0"/>
              </a:rPr>
              <a:t>ngày</a:t>
            </a:r>
            <a:endParaRPr lang="en-US" sz="2800" dirty="0">
              <a:latin typeface="Times New Roman" panose="02020603050405020304" pitchFamily="18" charset="0"/>
              <a:cs typeface="Times New Roman" panose="02020603050405020304" pitchFamily="18" charset="0"/>
            </a:endParaRPr>
          </a:p>
          <a:p>
            <a:pPr marL="457200" indent="-457200">
              <a:spcBef>
                <a:spcPts val="600"/>
              </a:spcBef>
              <a:buFont typeface="Wingdings" panose="05000000000000000000" pitchFamily="2" charset="2"/>
              <a:buChar char="ü"/>
            </a:pPr>
            <a:r>
              <a:rPr lang="vi-VN" sz="2800" dirty="0" smtClean="0">
                <a:latin typeface="Times New Roman" panose="02020603050405020304" pitchFamily="18" charset="0"/>
                <a:cs typeface="Times New Roman" panose="02020603050405020304" pitchFamily="18" charset="0"/>
              </a:rPr>
              <a:t>Phạm </a:t>
            </a:r>
            <a:r>
              <a:rPr lang="vi-VN" sz="2800" dirty="0">
                <a:latin typeface="Times New Roman" panose="02020603050405020304" pitchFamily="18" charset="0"/>
                <a:cs typeface="Times New Roman" panose="02020603050405020304" pitchFamily="18" charset="0"/>
              </a:rPr>
              <a:t>vi châu lục: 20 </a:t>
            </a:r>
            <a:r>
              <a:rPr lang="vi-VN" sz="2800" dirty="0" smtClean="0">
                <a:latin typeface="Times New Roman" panose="02020603050405020304" pitchFamily="18" charset="0"/>
                <a:cs typeface="Times New Roman" panose="02020603050405020304" pitchFamily="18" charset="0"/>
              </a:rPr>
              <a:t>ngày</a:t>
            </a:r>
            <a:endParaRPr lang="en-US" sz="2800" dirty="0">
              <a:latin typeface="Times New Roman" panose="02020603050405020304" pitchFamily="18" charset="0"/>
              <a:cs typeface="Times New Roman" panose="02020603050405020304" pitchFamily="18" charset="0"/>
            </a:endParaRPr>
          </a:p>
          <a:p>
            <a:pPr marL="457200" indent="-457200">
              <a:spcBef>
                <a:spcPts val="600"/>
              </a:spcBef>
              <a:buFont typeface="Wingdings" panose="05000000000000000000" pitchFamily="2" charset="2"/>
              <a:buChar char="ü"/>
            </a:pPr>
            <a:r>
              <a:rPr lang="vi-VN" sz="2800" dirty="0" smtClean="0">
                <a:latin typeface="Times New Roman" panose="02020603050405020304" pitchFamily="18" charset="0"/>
                <a:cs typeface="Times New Roman" panose="02020603050405020304" pitchFamily="18" charset="0"/>
              </a:rPr>
              <a:t>Khác </a:t>
            </a:r>
            <a:r>
              <a:rPr lang="vi-VN" sz="2800" dirty="0">
                <a:latin typeface="Times New Roman" panose="02020603050405020304" pitchFamily="18" charset="0"/>
                <a:cs typeface="Times New Roman" panose="02020603050405020304" pitchFamily="18" charset="0"/>
              </a:rPr>
              <a:t>châu lục: 70 ngày </a:t>
            </a:r>
            <a:br>
              <a:rPr lang="vi-VN" sz="2800" dirty="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2013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barn(inVertical)">
                                      <p:cBhvr>
                                        <p:cTn id="21" dur="500"/>
                                        <p:tgtEl>
                                          <p:spTgt spid="5">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Effect transition="in" filter="barn(inVertical)">
                                      <p:cBhvr>
                                        <p:cTn id="26" dur="500"/>
                                        <p:tgtEl>
                                          <p:spTgt spid="5">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barn(inVertical)">
                                      <p:cBhvr>
                                        <p:cTn id="31" dur="500"/>
                                        <p:tgtEl>
                                          <p:spTgt spid="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5">
                                            <p:txEl>
                                              <p:pRg st="5" end="5"/>
                                            </p:txEl>
                                          </p:spTgt>
                                        </p:tgtEl>
                                        <p:attrNameLst>
                                          <p:attrName>style.visibility</p:attrName>
                                        </p:attrNameLst>
                                      </p:cBhvr>
                                      <p:to>
                                        <p:strVal val="visible"/>
                                      </p:to>
                                    </p:set>
                                    <p:animEffect transition="in" filter="barn(inVertical)">
                                      <p:cBhvr>
                                        <p:cTn id="36" dur="500"/>
                                        <p:tgtEl>
                                          <p:spTgt spid="5">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animEffect transition="in" filter="barn(inVertical)">
                                      <p:cBhvr>
                                        <p:cTn id="41" dur="500"/>
                                        <p:tgtEl>
                                          <p:spTgt spid="5">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5">
                                            <p:txEl>
                                              <p:pRg st="7" end="7"/>
                                            </p:txEl>
                                          </p:spTgt>
                                        </p:tgtEl>
                                        <p:attrNameLst>
                                          <p:attrName>style.visibility</p:attrName>
                                        </p:attrNameLst>
                                      </p:cBhvr>
                                      <p:to>
                                        <p:strVal val="visible"/>
                                      </p:to>
                                    </p:set>
                                    <p:animEffect transition="in" filter="barn(inVertical)">
                                      <p:cBhvr>
                                        <p:cTn id="46" dur="500"/>
                                        <p:tgtEl>
                                          <p:spTgt spid="5">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nodeType="clickEffect">
                                  <p:stCondLst>
                                    <p:cond delay="0"/>
                                  </p:stCondLst>
                                  <p:childTnLst>
                                    <p:set>
                                      <p:cBhvr>
                                        <p:cTn id="50" dur="1" fill="hold">
                                          <p:stCondLst>
                                            <p:cond delay="0"/>
                                          </p:stCondLst>
                                        </p:cTn>
                                        <p:tgtEl>
                                          <p:spTgt spid="5">
                                            <p:txEl>
                                              <p:pRg st="8" end="8"/>
                                            </p:txEl>
                                          </p:spTgt>
                                        </p:tgtEl>
                                        <p:attrNameLst>
                                          <p:attrName>style.visibility</p:attrName>
                                        </p:attrNameLst>
                                      </p:cBhvr>
                                      <p:to>
                                        <p:strVal val="visible"/>
                                      </p:to>
                                    </p:set>
                                    <p:animEffect transition="in" filter="barn(inVertical)">
                                      <p:cBhvr>
                                        <p:cTn id="51" dur="500"/>
                                        <p:tgtEl>
                                          <p:spTgt spid="5">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5">
                                            <p:txEl>
                                              <p:pRg st="9" end="9"/>
                                            </p:txEl>
                                          </p:spTgt>
                                        </p:tgtEl>
                                        <p:attrNameLst>
                                          <p:attrName>style.visibility</p:attrName>
                                        </p:attrNameLst>
                                      </p:cBhvr>
                                      <p:to>
                                        <p:strVal val="visible"/>
                                      </p:to>
                                    </p:set>
                                    <p:animEffect transition="in" filter="barn(inVertical)">
                                      <p:cBhvr>
                                        <p:cTn id="56"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817839" y="927178"/>
            <a:ext cx="4842992" cy="523220"/>
          </a:xfrm>
          <a:prstGeom prst="rect">
            <a:avLst/>
          </a:prstGeom>
        </p:spPr>
        <p:txBody>
          <a:bodyPr wrap="none">
            <a:spAutoFit/>
          </a:bodyPr>
          <a:lstStyle/>
          <a:p>
            <a:r>
              <a:rPr lang="en-US" sz="2800" b="1" dirty="0">
                <a:solidFill>
                  <a:srgbClr val="002060"/>
                </a:solidFill>
                <a:latin typeface="Times New Roman" panose="02020603050405020304" pitchFamily="18" charset="0"/>
                <a:ea typeface="MS Mincho"/>
                <a:cs typeface="Times New Roman" panose="02020603050405020304" pitchFamily="18" charset="0"/>
              </a:rPr>
              <a:t>3.2.2. </a:t>
            </a:r>
            <a:r>
              <a:rPr lang="en-US" sz="2800" b="1" dirty="0" err="1">
                <a:solidFill>
                  <a:srgbClr val="002060"/>
                </a:solidFill>
                <a:latin typeface="Times New Roman" panose="02020603050405020304" pitchFamily="18" charset="0"/>
                <a:ea typeface="MS Mincho"/>
                <a:cs typeface="Times New Roman" panose="02020603050405020304" pitchFamily="18" charset="0"/>
              </a:rPr>
              <a:t>Nội</a:t>
            </a:r>
            <a:r>
              <a:rPr lang="en-US" sz="2800" b="1" dirty="0">
                <a:solidFill>
                  <a:srgbClr val="002060"/>
                </a:solidFill>
                <a:latin typeface="Times New Roman" panose="02020603050405020304" pitchFamily="18" charset="0"/>
                <a:ea typeface="MS Mincho"/>
                <a:cs typeface="Times New Roman" panose="02020603050405020304" pitchFamily="18" charset="0"/>
              </a:rPr>
              <a:t> dung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cách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lập</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endParaRPr lang="en-US" sz="2800" dirty="0"/>
          </a:p>
        </p:txBody>
      </p:sp>
      <p:sp>
        <p:nvSpPr>
          <p:cNvPr id="5" name="Rectangle 4"/>
          <p:cNvSpPr/>
          <p:nvPr/>
        </p:nvSpPr>
        <p:spPr>
          <a:xfrm>
            <a:off x="248356" y="1304625"/>
            <a:ext cx="11861200" cy="6186309"/>
          </a:xfrm>
          <a:prstGeom prst="rect">
            <a:avLst/>
          </a:prstGeom>
        </p:spPr>
        <p:txBody>
          <a:bodyPr wrap="square">
            <a:spAutoFit/>
          </a:bodyPr>
          <a:lstStyle/>
          <a:p>
            <a:r>
              <a:rPr lang="vi-VN" sz="2200" b="1" dirty="0">
                <a:latin typeface="Times New Roman" panose="02020603050405020304" pitchFamily="18" charset="0"/>
                <a:cs typeface="Times New Roman" panose="02020603050405020304" pitchFamily="18" charset="0"/>
              </a:rPr>
              <a:t>3. Ngân hàng trả </a:t>
            </a:r>
            <a:r>
              <a:rPr lang="vi-VN" sz="2200" b="1" dirty="0" smtClean="0">
                <a:latin typeface="Times New Roman" panose="02020603050405020304" pitchFamily="18" charset="0"/>
                <a:cs typeface="Times New Roman" panose="02020603050405020304" pitchFamily="18" charset="0"/>
              </a:rPr>
              <a:t>tiền</a:t>
            </a:r>
            <a:endParaRPr lang="en-US" sz="2200" b="1"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Ngân </a:t>
            </a:r>
            <a:r>
              <a:rPr lang="vi-VN" sz="2200" dirty="0">
                <a:latin typeface="Times New Roman" panose="02020603050405020304" pitchFamily="18" charset="0"/>
                <a:cs typeface="Times New Roman" panose="02020603050405020304" pitchFamily="18" charset="0"/>
              </a:rPr>
              <a:t>hàng có nhiệm vụ thực hiện việc trả tiền cho </a:t>
            </a:r>
            <a:r>
              <a:rPr lang="vi-VN" sz="2200" dirty="0" smtClean="0">
                <a:latin typeface="Times New Roman" panose="02020603050405020304" pitchFamily="18" charset="0"/>
                <a:cs typeface="Times New Roman" panose="02020603050405020304" pitchFamily="18" charset="0"/>
              </a:rPr>
              <a:t>người</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hưởng </a:t>
            </a:r>
            <a:r>
              <a:rPr lang="vi-VN" sz="2200" dirty="0">
                <a:latin typeface="Times New Roman" panose="02020603050405020304" pitchFamily="18" charset="0"/>
                <a:cs typeface="Times New Roman" panose="02020603050405020304" pitchFamily="18" charset="0"/>
              </a:rPr>
              <a:t>lợi. Đây là “đặc quyền” của ngân </a:t>
            </a:r>
            <a:r>
              <a:rPr lang="vi-VN" sz="2200" dirty="0" smtClean="0">
                <a:latin typeface="Times New Roman" panose="02020603050405020304" pitchFamily="18" charset="0"/>
                <a:cs typeface="Times New Roman" panose="02020603050405020304" pitchFamily="18" charset="0"/>
              </a:rPr>
              <a:t>hàng</a:t>
            </a:r>
            <a:endParaRPr lang="en-US" sz="2200"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Giúp </a:t>
            </a:r>
            <a:r>
              <a:rPr lang="vi-VN" sz="2200" dirty="0">
                <a:latin typeface="Times New Roman" panose="02020603050405020304" pitchFamily="18" charset="0"/>
                <a:cs typeface="Times New Roman" panose="02020603050405020304" pitchFamily="18" charset="0"/>
              </a:rPr>
              <a:t>người hưởng lợi biết được nơi cần xuất trình </a:t>
            </a:r>
            <a:r>
              <a:rPr lang="vi-VN" sz="2200" dirty="0" smtClean="0">
                <a:latin typeface="Times New Roman" panose="02020603050405020304" pitchFamily="18" charset="0"/>
                <a:cs typeface="Times New Roman" panose="02020603050405020304" pitchFamily="18" charset="0"/>
              </a:rPr>
              <a:t>Séc</a:t>
            </a:r>
            <a:endParaRPr lang="en-US" sz="2200" dirty="0" smtClean="0">
              <a:latin typeface="Times New Roman" panose="02020603050405020304" pitchFamily="18" charset="0"/>
              <a:cs typeface="Times New Roman" panose="02020603050405020304" pitchFamily="18" charset="0"/>
            </a:endParaRPr>
          </a:p>
          <a:p>
            <a:r>
              <a:rPr lang="vi-VN" sz="2200" b="1" dirty="0" smtClean="0">
                <a:latin typeface="Times New Roman" panose="02020603050405020304" pitchFamily="18" charset="0"/>
                <a:cs typeface="Times New Roman" panose="02020603050405020304" pitchFamily="18" charset="0"/>
              </a:rPr>
              <a:t>4</a:t>
            </a:r>
            <a:r>
              <a:rPr lang="vi-VN" sz="2200" b="1" dirty="0">
                <a:latin typeface="Times New Roman" panose="02020603050405020304" pitchFamily="18" charset="0"/>
                <a:cs typeface="Times New Roman" panose="02020603050405020304" pitchFamily="18" charset="0"/>
              </a:rPr>
              <a:t>. Tên, địa chỉ, số hiệu tài khoản và chữ ký </a:t>
            </a:r>
            <a:r>
              <a:rPr lang="vi-VN" sz="2200" b="1" dirty="0" smtClean="0">
                <a:latin typeface="Times New Roman" panose="02020603050405020304" pitchFamily="18" charset="0"/>
                <a:cs typeface="Times New Roman" panose="02020603050405020304" pitchFamily="18" charset="0"/>
              </a:rPr>
              <a:t>của</a:t>
            </a:r>
            <a:r>
              <a:rPr lang="en-US" sz="2200" b="1" dirty="0" smtClean="0">
                <a:latin typeface="Times New Roman" panose="02020603050405020304" pitchFamily="18" charset="0"/>
                <a:cs typeface="Times New Roman" panose="02020603050405020304" pitchFamily="18" charset="0"/>
              </a:rPr>
              <a:t> </a:t>
            </a:r>
            <a:r>
              <a:rPr lang="vi-VN" sz="2200" b="1" dirty="0" smtClean="0">
                <a:latin typeface="Times New Roman" panose="02020603050405020304" pitchFamily="18" charset="0"/>
                <a:cs typeface="Times New Roman" panose="02020603050405020304" pitchFamily="18" charset="0"/>
              </a:rPr>
              <a:t>người </a:t>
            </a:r>
            <a:r>
              <a:rPr lang="vi-VN" sz="2200" b="1" dirty="0">
                <a:latin typeface="Times New Roman" panose="02020603050405020304" pitchFamily="18" charset="0"/>
                <a:cs typeface="Times New Roman" panose="02020603050405020304" pitchFamily="18" charset="0"/>
              </a:rPr>
              <a:t>phát hành séc: </a:t>
            </a:r>
            <a:r>
              <a:rPr lang="vi-VN" sz="2200" dirty="0">
                <a:latin typeface="Times New Roman" panose="02020603050405020304" pitchFamily="18" charset="0"/>
                <a:cs typeface="Times New Roman" panose="02020603050405020304" pitchFamily="18" charset="0"/>
              </a:rPr>
              <a:t>xác định người ký </a:t>
            </a:r>
            <a:r>
              <a:rPr lang="vi-VN" sz="2200" dirty="0" smtClean="0">
                <a:latin typeface="Times New Roman" panose="02020603050405020304" pitchFamily="18" charset="0"/>
                <a:cs typeface="Times New Roman" panose="02020603050405020304" pitchFamily="18" charset="0"/>
              </a:rPr>
              <a:t>phát</a:t>
            </a:r>
            <a:endParaRPr lang="en-US" sz="2200"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Tên</a:t>
            </a:r>
            <a:r>
              <a:rPr lang="vi-VN" sz="2200" dirty="0">
                <a:latin typeface="Times New Roman" panose="02020603050405020304" pitchFamily="18" charset="0"/>
                <a:cs typeface="Times New Roman" panose="02020603050405020304" pitchFamily="18" charset="0"/>
              </a:rPr>
              <a:t>, địa chỉ, số TK: được NH in sẵn trong mẫu </a:t>
            </a:r>
            <a:r>
              <a:rPr lang="vi-VN" sz="2200" dirty="0" smtClean="0">
                <a:latin typeface="Times New Roman" panose="02020603050405020304" pitchFamily="18" charset="0"/>
                <a:cs typeface="Times New Roman" panose="02020603050405020304" pitchFamily="18" charset="0"/>
              </a:rPr>
              <a:t>Séc</a:t>
            </a:r>
            <a:endParaRPr lang="en-US" sz="2200"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Chữ </a:t>
            </a:r>
            <a:r>
              <a:rPr lang="vi-VN" sz="2200" dirty="0">
                <a:latin typeface="Times New Roman" panose="02020603050405020304" pitchFamily="18" charset="0"/>
                <a:cs typeface="Times New Roman" panose="02020603050405020304" pitchFamily="18" charset="0"/>
              </a:rPr>
              <a:t>ký: (1) thực hiện bằng tay, (2) Giống với mẫu </a:t>
            </a:r>
            <a:r>
              <a:rPr lang="vi-VN" sz="2200" dirty="0" smtClean="0">
                <a:latin typeface="Times New Roman" panose="02020603050405020304" pitchFamily="18" charset="0"/>
                <a:cs typeface="Times New Roman" panose="02020603050405020304" pitchFamily="18" charset="0"/>
              </a:rPr>
              <a:t>chữ</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ký </a:t>
            </a:r>
            <a:r>
              <a:rPr lang="vi-VN" sz="2200" dirty="0">
                <a:latin typeface="Times New Roman" panose="02020603050405020304" pitchFamily="18" charset="0"/>
                <a:cs typeface="Times New Roman" panose="02020603050405020304" pitchFamily="18" charset="0"/>
              </a:rPr>
              <a:t>đã đăng ký tại NH </a:t>
            </a:r>
            <a:endParaRPr lang="en-US" sz="2200" dirty="0">
              <a:latin typeface="Times New Roman" panose="02020603050405020304" pitchFamily="18" charset="0"/>
              <a:cs typeface="Times New Roman" panose="02020603050405020304" pitchFamily="18" charset="0"/>
            </a:endParaRPr>
          </a:p>
          <a:p>
            <a:r>
              <a:rPr lang="vi-VN" sz="2200" b="1" dirty="0" smtClean="0">
                <a:latin typeface="Times New Roman" panose="02020603050405020304" pitchFamily="18" charset="0"/>
                <a:cs typeface="Times New Roman" panose="02020603050405020304" pitchFamily="18" charset="0"/>
              </a:rPr>
              <a:t>5</a:t>
            </a:r>
            <a:r>
              <a:rPr lang="vi-VN" sz="2200" b="1" dirty="0">
                <a:latin typeface="Times New Roman" panose="02020603050405020304" pitchFamily="18" charset="0"/>
                <a:cs typeface="Times New Roman" panose="02020603050405020304" pitchFamily="18" charset="0"/>
              </a:rPr>
              <a:t>. Số tiền ghi trên tờ Séc: </a:t>
            </a:r>
            <a:r>
              <a:rPr lang="vi-VN" sz="2200" dirty="0">
                <a:latin typeface="Times New Roman" panose="02020603050405020304" pitchFamily="18" charset="0"/>
                <a:cs typeface="Times New Roman" panose="02020603050405020304" pitchFamily="18" charset="0"/>
              </a:rPr>
              <a:t>Xác định giá trị của tờ </a:t>
            </a:r>
            <a:r>
              <a:rPr lang="vi-VN" sz="2200" dirty="0" smtClean="0">
                <a:latin typeface="Times New Roman" panose="02020603050405020304" pitchFamily="18" charset="0"/>
                <a:cs typeface="Times New Roman" panose="02020603050405020304" pitchFamily="18" charset="0"/>
              </a:rPr>
              <a:t>Séc</a:t>
            </a:r>
            <a:endParaRPr lang="en-US" sz="2200"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Số </a:t>
            </a:r>
            <a:r>
              <a:rPr lang="vi-VN" sz="2200" dirty="0">
                <a:latin typeface="Times New Roman" panose="02020603050405020304" pitchFamily="18" charset="0"/>
                <a:cs typeface="Times New Roman" panose="02020603050405020304" pitchFamily="18" charset="0"/>
              </a:rPr>
              <a:t>tiền được ghi bằng chữ và bằng </a:t>
            </a:r>
            <a:r>
              <a:rPr lang="vi-VN" sz="2200" dirty="0" smtClean="0">
                <a:latin typeface="Times New Roman" panose="02020603050405020304" pitchFamily="18" charset="0"/>
                <a:cs typeface="Times New Roman" panose="02020603050405020304" pitchFamily="18" charset="0"/>
              </a:rPr>
              <a:t>số</a:t>
            </a:r>
            <a:endParaRPr lang="en-US" sz="2200" dirty="0" smtClean="0">
              <a:latin typeface="Times New Roman" panose="02020603050405020304" pitchFamily="18" charset="0"/>
              <a:cs typeface="Times New Roman" panose="02020603050405020304" pitchFamily="18" charset="0"/>
            </a:endParaRPr>
          </a:p>
          <a:p>
            <a:r>
              <a:rPr lang="vi-VN" sz="2200" b="1" i="1" dirty="0" smtClean="0">
                <a:latin typeface="Times New Roman" panose="02020603050405020304" pitchFamily="18" charset="0"/>
                <a:cs typeface="Times New Roman" panose="02020603050405020304" pitchFamily="18" charset="0"/>
              </a:rPr>
              <a:t>Nếu có sự khác nhau:</a:t>
            </a:r>
            <a:endParaRPr lang="en-US" sz="2200" b="1" i="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vi-VN" sz="2200" dirty="0" smtClean="0">
                <a:latin typeface="Times New Roman" panose="02020603050405020304" pitchFamily="18" charset="0"/>
                <a:cs typeface="Times New Roman" panose="02020603050405020304" pitchFamily="18" charset="0"/>
              </a:rPr>
              <a:t>Số </a:t>
            </a:r>
            <a:r>
              <a:rPr lang="vi-VN" sz="2200" dirty="0">
                <a:latin typeface="Times New Roman" panose="02020603050405020304" pitchFamily="18" charset="0"/>
                <a:cs typeface="Times New Roman" panose="02020603050405020304" pitchFamily="18" charset="0"/>
              </a:rPr>
              <a:t>tiền bằng chữ ≠ bằng số: Số tiền bằng chữ là số tiền </a:t>
            </a:r>
            <a:r>
              <a:rPr lang="vi-VN" sz="2200" dirty="0" smtClean="0">
                <a:latin typeface="Times New Roman" panose="02020603050405020304" pitchFamily="18" charset="0"/>
                <a:cs typeface="Times New Roman" panose="02020603050405020304" pitchFamily="18" charset="0"/>
              </a:rPr>
              <a:t>TT</a:t>
            </a:r>
            <a:endParaRPr lang="en-US" sz="22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vi-VN" sz="2200" dirty="0" smtClean="0">
                <a:latin typeface="Times New Roman" panose="02020603050405020304" pitchFamily="18" charset="0"/>
                <a:cs typeface="Times New Roman" panose="02020603050405020304" pitchFamily="18" charset="0"/>
              </a:rPr>
              <a:t>Ghi </a:t>
            </a:r>
            <a:r>
              <a:rPr lang="vi-VN" sz="2200" dirty="0">
                <a:latin typeface="Times New Roman" panose="02020603050405020304" pitchFamily="18" charset="0"/>
                <a:cs typeface="Times New Roman" panose="02020603050405020304" pitchFamily="18" charset="0"/>
              </a:rPr>
              <a:t>bằng chữ nhiều lần hoặc bằng số nhiều lần nhưng </a:t>
            </a:r>
            <a:r>
              <a:rPr lang="vi-VN" sz="2200" dirty="0" smtClean="0">
                <a:latin typeface="Times New Roman" panose="02020603050405020304" pitchFamily="18" charset="0"/>
                <a:cs typeface="Times New Roman" panose="02020603050405020304" pitchFamily="18" charset="0"/>
              </a:rPr>
              <a:t>không</a:t>
            </a:r>
            <a:r>
              <a:rPr lang="en-US" sz="2200" dirty="0" smtClean="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khớp </a:t>
            </a:r>
            <a:r>
              <a:rPr lang="vi-VN" sz="2200" dirty="0">
                <a:latin typeface="Times New Roman" panose="02020603050405020304" pitchFamily="18" charset="0"/>
                <a:cs typeface="Times New Roman" panose="02020603050405020304" pitchFamily="18" charset="0"/>
              </a:rPr>
              <a:t>nhau: số tiền nhỏ nhất là số tiền </a:t>
            </a:r>
            <a:r>
              <a:rPr lang="vi-VN" sz="2200" dirty="0" smtClean="0">
                <a:latin typeface="Times New Roman" panose="02020603050405020304" pitchFamily="18" charset="0"/>
                <a:cs typeface="Times New Roman" panose="02020603050405020304" pitchFamily="18" charset="0"/>
              </a:rPr>
              <a:t>TT</a:t>
            </a:r>
            <a:endParaRPr lang="en-US" sz="2200"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Séc </a:t>
            </a:r>
            <a:r>
              <a:rPr lang="vi-VN" sz="2200" dirty="0">
                <a:latin typeface="Times New Roman" panose="02020603050405020304" pitchFamily="18" charset="0"/>
                <a:cs typeface="Times New Roman" panose="02020603050405020304" pitchFamily="18" charset="0"/>
              </a:rPr>
              <a:t>khống: để trống mục số </a:t>
            </a:r>
            <a:r>
              <a:rPr lang="vi-VN" sz="2200" dirty="0" smtClean="0">
                <a:latin typeface="Times New Roman" panose="02020603050405020304" pitchFamily="18" charset="0"/>
                <a:cs typeface="Times New Roman" panose="02020603050405020304" pitchFamily="18" charset="0"/>
              </a:rPr>
              <a:t>tiền</a:t>
            </a:r>
            <a:endParaRPr lang="en-US" sz="2200" dirty="0">
              <a:latin typeface="Times New Roman" panose="02020603050405020304" pitchFamily="18" charset="0"/>
              <a:cs typeface="Times New Roman" panose="02020603050405020304" pitchFamily="18" charset="0"/>
            </a:endParaRPr>
          </a:p>
          <a:p>
            <a:r>
              <a:rPr lang="vi-VN" sz="2200" b="1" dirty="0" smtClean="0">
                <a:latin typeface="Times New Roman" panose="02020603050405020304" pitchFamily="18" charset="0"/>
                <a:cs typeface="Times New Roman" panose="02020603050405020304" pitchFamily="18" charset="0"/>
              </a:rPr>
              <a:t>6</a:t>
            </a:r>
            <a:r>
              <a:rPr lang="vi-VN" sz="2200" b="1" dirty="0">
                <a:latin typeface="Times New Roman" panose="02020603050405020304" pitchFamily="18" charset="0"/>
                <a:cs typeface="Times New Roman" panose="02020603050405020304" pitchFamily="18" charset="0"/>
              </a:rPr>
              <a:t>. Người hưởng lợi tờ Séc: </a:t>
            </a:r>
            <a:r>
              <a:rPr lang="vi-VN" sz="2200" dirty="0">
                <a:latin typeface="Times New Roman" panose="02020603050405020304" pitchFamily="18" charset="0"/>
                <a:cs typeface="Times New Roman" panose="02020603050405020304" pitchFamily="18" charset="0"/>
              </a:rPr>
              <a:t>Xác định ai là </a:t>
            </a:r>
            <a:r>
              <a:rPr lang="vi-VN" sz="2200" dirty="0" smtClean="0">
                <a:latin typeface="Times New Roman" panose="02020603050405020304" pitchFamily="18" charset="0"/>
                <a:cs typeface="Times New Roman" panose="02020603050405020304" pitchFamily="18" charset="0"/>
              </a:rPr>
              <a:t>ngườihưởng </a:t>
            </a:r>
            <a:r>
              <a:rPr lang="vi-VN" sz="2200" dirty="0">
                <a:latin typeface="Times New Roman" panose="02020603050405020304" pitchFamily="18" charset="0"/>
                <a:cs typeface="Times New Roman" panose="02020603050405020304" pitchFamily="18" charset="0"/>
              </a:rPr>
              <a:t>lợi số tiền ghi trên tờ </a:t>
            </a:r>
            <a:r>
              <a:rPr lang="vi-VN" sz="2200" dirty="0" smtClean="0">
                <a:latin typeface="Times New Roman" panose="02020603050405020304" pitchFamily="18" charset="0"/>
                <a:cs typeface="Times New Roman" panose="02020603050405020304" pitchFamily="18" charset="0"/>
              </a:rPr>
              <a:t>Séc</a:t>
            </a:r>
            <a:endParaRPr lang="en-US" sz="2200"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Được </a:t>
            </a:r>
            <a:r>
              <a:rPr lang="vi-VN" sz="2200" dirty="0">
                <a:latin typeface="Times New Roman" panose="02020603050405020304" pitchFamily="18" charset="0"/>
                <a:cs typeface="Times New Roman" panose="02020603050405020304" pitchFamily="18" charset="0"/>
              </a:rPr>
              <a:t>người phát hành chỉ </a:t>
            </a:r>
            <a:r>
              <a:rPr lang="vi-VN" sz="2200" dirty="0" smtClean="0">
                <a:latin typeface="Times New Roman" panose="02020603050405020304" pitchFamily="18" charset="0"/>
                <a:cs typeface="Times New Roman" panose="02020603050405020304" pitchFamily="18" charset="0"/>
              </a:rPr>
              <a:t>định</a:t>
            </a:r>
            <a:endParaRPr lang="en-US" sz="2200" dirty="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Người </a:t>
            </a:r>
            <a:r>
              <a:rPr lang="vi-VN" sz="2200" dirty="0">
                <a:latin typeface="Times New Roman" panose="02020603050405020304" pitchFamily="18" charset="0"/>
                <a:cs typeface="Times New Roman" panose="02020603050405020304" pitchFamily="18" charset="0"/>
              </a:rPr>
              <a:t>nhận chuyển nhượng thông qua thủ tục ký hậu </a:t>
            </a:r>
            <a:br>
              <a:rPr lang="vi-VN" sz="2200" dirty="0">
                <a:latin typeface="Times New Roman" panose="02020603050405020304" pitchFamily="18" charset="0"/>
                <a:cs typeface="Times New Roman" panose="02020603050405020304" pitchFamily="18" charset="0"/>
              </a:rPr>
            </a:br>
            <a:r>
              <a:rPr lang="vi-VN" sz="2200" dirty="0">
                <a:latin typeface="Times New Roman" panose="02020603050405020304" pitchFamily="18" charset="0"/>
                <a:cs typeface="Times New Roman" panose="02020603050405020304" pitchFamily="18" charset="0"/>
              </a:rPr>
              <a:t/>
            </a:r>
            <a:br>
              <a:rPr lang="vi-VN"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2112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6" end="6"/>
                                            </p:txEl>
                                          </p:spTgt>
                                        </p:tgtEl>
                                        <p:attrNameLst>
                                          <p:attrName>style.visibility</p:attrName>
                                        </p:attrNameLst>
                                      </p:cBhvr>
                                      <p:to>
                                        <p:strVal val="visible"/>
                                      </p:to>
                                    </p:set>
                                    <p:animEffect transition="in" filter="fade">
                                      <p:cBhvr>
                                        <p:cTn id="49" dur="1000"/>
                                        <p:tgtEl>
                                          <p:spTgt spid="5">
                                            <p:txEl>
                                              <p:pRg st="6" end="6"/>
                                            </p:txEl>
                                          </p:spTgt>
                                        </p:tgtEl>
                                      </p:cBhvr>
                                    </p:animEffect>
                                    <p:anim calcmode="lin" valueType="num">
                                      <p:cBhvr>
                                        <p:cTn id="5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5">
                                            <p:txEl>
                                              <p:pRg st="9" end="9"/>
                                            </p:txEl>
                                          </p:spTgt>
                                        </p:tgtEl>
                                        <p:attrNameLst>
                                          <p:attrName>style.visibility</p:attrName>
                                        </p:attrNameLst>
                                      </p:cBhvr>
                                      <p:to>
                                        <p:strVal val="visible"/>
                                      </p:to>
                                    </p:set>
                                    <p:animEffect transition="in" filter="fade">
                                      <p:cBhvr>
                                        <p:cTn id="63" dur="1000"/>
                                        <p:tgtEl>
                                          <p:spTgt spid="5">
                                            <p:txEl>
                                              <p:pRg st="9" end="9"/>
                                            </p:txEl>
                                          </p:spTgt>
                                        </p:tgtEl>
                                      </p:cBhvr>
                                    </p:animEffect>
                                    <p:anim calcmode="lin" valueType="num">
                                      <p:cBhvr>
                                        <p:cTn id="64"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5">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nodeType="clickEffect">
                                  <p:stCondLst>
                                    <p:cond delay="0"/>
                                  </p:stCondLst>
                                  <p:childTnLst>
                                    <p:set>
                                      <p:cBhvr>
                                        <p:cTn id="69" dur="1" fill="hold">
                                          <p:stCondLst>
                                            <p:cond delay="0"/>
                                          </p:stCondLst>
                                        </p:cTn>
                                        <p:tgtEl>
                                          <p:spTgt spid="5">
                                            <p:txEl>
                                              <p:pRg st="10" end="10"/>
                                            </p:txEl>
                                          </p:spTgt>
                                        </p:tgtEl>
                                        <p:attrNameLst>
                                          <p:attrName>style.visibility</p:attrName>
                                        </p:attrNameLst>
                                      </p:cBhvr>
                                      <p:to>
                                        <p:strVal val="visible"/>
                                      </p:to>
                                    </p:set>
                                    <p:animEffect transition="in" filter="barn(inVertical)">
                                      <p:cBhvr>
                                        <p:cTn id="70" dur="500"/>
                                        <p:tgtEl>
                                          <p:spTgt spid="5">
                                            <p:txEl>
                                              <p:pRg st="10" end="10"/>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16" presetClass="entr" presetSubtype="21" fill="hold" nodeType="clickEffect">
                                  <p:stCondLst>
                                    <p:cond delay="0"/>
                                  </p:stCondLst>
                                  <p:childTnLst>
                                    <p:set>
                                      <p:cBhvr>
                                        <p:cTn id="74" dur="1" fill="hold">
                                          <p:stCondLst>
                                            <p:cond delay="0"/>
                                          </p:stCondLst>
                                        </p:cTn>
                                        <p:tgtEl>
                                          <p:spTgt spid="5">
                                            <p:txEl>
                                              <p:pRg st="11" end="11"/>
                                            </p:txEl>
                                          </p:spTgt>
                                        </p:tgtEl>
                                        <p:attrNameLst>
                                          <p:attrName>style.visibility</p:attrName>
                                        </p:attrNameLst>
                                      </p:cBhvr>
                                      <p:to>
                                        <p:strVal val="visible"/>
                                      </p:to>
                                    </p:set>
                                    <p:animEffect transition="in" filter="barn(inVertical)">
                                      <p:cBhvr>
                                        <p:cTn id="75" dur="500"/>
                                        <p:tgtEl>
                                          <p:spTgt spid="5">
                                            <p:txEl>
                                              <p:pRg st="11" end="11"/>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nodeType="clickEffect">
                                  <p:stCondLst>
                                    <p:cond delay="0"/>
                                  </p:stCondLst>
                                  <p:childTnLst>
                                    <p:set>
                                      <p:cBhvr>
                                        <p:cTn id="79" dur="1" fill="hold">
                                          <p:stCondLst>
                                            <p:cond delay="0"/>
                                          </p:stCondLst>
                                        </p:cTn>
                                        <p:tgtEl>
                                          <p:spTgt spid="5">
                                            <p:txEl>
                                              <p:pRg st="12" end="12"/>
                                            </p:txEl>
                                          </p:spTgt>
                                        </p:tgtEl>
                                        <p:attrNameLst>
                                          <p:attrName>style.visibility</p:attrName>
                                        </p:attrNameLst>
                                      </p:cBhvr>
                                      <p:to>
                                        <p:strVal val="visible"/>
                                      </p:to>
                                    </p:set>
                                    <p:animEffect transition="in" filter="barn(inVertical)">
                                      <p:cBhvr>
                                        <p:cTn id="80" dur="500"/>
                                        <p:tgtEl>
                                          <p:spTgt spid="5">
                                            <p:txEl>
                                              <p:pRg st="12" end="12"/>
                                            </p:txEl>
                                          </p:spTgt>
                                        </p:tgtEl>
                                      </p:cBhvr>
                                    </p:animEffect>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nodeType="clickEffect">
                                  <p:stCondLst>
                                    <p:cond delay="0"/>
                                  </p:stCondLst>
                                  <p:childTnLst>
                                    <p:set>
                                      <p:cBhvr>
                                        <p:cTn id="84" dur="1" fill="hold">
                                          <p:stCondLst>
                                            <p:cond delay="0"/>
                                          </p:stCondLst>
                                        </p:cTn>
                                        <p:tgtEl>
                                          <p:spTgt spid="5">
                                            <p:txEl>
                                              <p:pRg st="13" end="13"/>
                                            </p:txEl>
                                          </p:spTgt>
                                        </p:tgtEl>
                                        <p:attrNameLst>
                                          <p:attrName>style.visibility</p:attrName>
                                        </p:attrNameLst>
                                      </p:cBhvr>
                                      <p:to>
                                        <p:strVal val="visible"/>
                                      </p:to>
                                    </p:set>
                                    <p:animEffect transition="in" filter="barn(inVertical)">
                                      <p:cBhvr>
                                        <p:cTn id="85" dur="500"/>
                                        <p:tgtEl>
                                          <p:spTgt spid="5">
                                            <p:txEl>
                                              <p:pRg st="13" end="13"/>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16" presetClass="entr" presetSubtype="21" fill="hold" nodeType="clickEffect">
                                  <p:stCondLst>
                                    <p:cond delay="0"/>
                                  </p:stCondLst>
                                  <p:childTnLst>
                                    <p:set>
                                      <p:cBhvr>
                                        <p:cTn id="89" dur="1" fill="hold">
                                          <p:stCondLst>
                                            <p:cond delay="0"/>
                                          </p:stCondLst>
                                        </p:cTn>
                                        <p:tgtEl>
                                          <p:spTgt spid="5">
                                            <p:txEl>
                                              <p:pRg st="14" end="14"/>
                                            </p:txEl>
                                          </p:spTgt>
                                        </p:tgtEl>
                                        <p:attrNameLst>
                                          <p:attrName>style.visibility</p:attrName>
                                        </p:attrNameLst>
                                      </p:cBhvr>
                                      <p:to>
                                        <p:strVal val="visible"/>
                                      </p:to>
                                    </p:set>
                                    <p:animEffect transition="in" filter="barn(inVertical)">
                                      <p:cBhvr>
                                        <p:cTn id="90" dur="500"/>
                                        <p:tgtEl>
                                          <p:spTgt spid="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2989" y="1775301"/>
            <a:ext cx="11752691" cy="4603138"/>
          </a:xfrm>
          <a:prstGeom prst="rect">
            <a:avLst/>
          </a:prstGeom>
        </p:spPr>
      </p:pic>
      <p:sp>
        <p:nvSpPr>
          <p:cNvPr id="3" name="Rectangle 2"/>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4" name="Rectangle 3"/>
          <p:cNvSpPr/>
          <p:nvPr/>
        </p:nvSpPr>
        <p:spPr>
          <a:xfrm>
            <a:off x="3817839" y="927178"/>
            <a:ext cx="4842992" cy="523220"/>
          </a:xfrm>
          <a:prstGeom prst="rect">
            <a:avLst/>
          </a:prstGeom>
        </p:spPr>
        <p:txBody>
          <a:bodyPr wrap="none">
            <a:spAutoFit/>
          </a:bodyPr>
          <a:lstStyle/>
          <a:p>
            <a:r>
              <a:rPr lang="en-US" sz="2800" b="1" dirty="0">
                <a:solidFill>
                  <a:srgbClr val="002060"/>
                </a:solidFill>
                <a:latin typeface="Times New Roman" panose="02020603050405020304" pitchFamily="18" charset="0"/>
                <a:ea typeface="MS Mincho"/>
                <a:cs typeface="Times New Roman" panose="02020603050405020304" pitchFamily="18" charset="0"/>
              </a:rPr>
              <a:t>3.2.2. </a:t>
            </a:r>
            <a:r>
              <a:rPr lang="en-US" sz="2800" b="1" dirty="0" err="1">
                <a:solidFill>
                  <a:srgbClr val="002060"/>
                </a:solidFill>
                <a:latin typeface="Times New Roman" panose="02020603050405020304" pitchFamily="18" charset="0"/>
                <a:ea typeface="MS Mincho"/>
                <a:cs typeface="Times New Roman" panose="02020603050405020304" pitchFamily="18" charset="0"/>
              </a:rPr>
              <a:t>Nội</a:t>
            </a:r>
            <a:r>
              <a:rPr lang="en-US" sz="2800" b="1" dirty="0">
                <a:solidFill>
                  <a:srgbClr val="002060"/>
                </a:solidFill>
                <a:latin typeface="Times New Roman" panose="02020603050405020304" pitchFamily="18" charset="0"/>
                <a:ea typeface="MS Mincho"/>
                <a:cs typeface="Times New Roman" panose="02020603050405020304" pitchFamily="18" charset="0"/>
              </a:rPr>
              <a:t> dung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cách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lập</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endParaRPr lang="en-US" sz="2800" dirty="0"/>
          </a:p>
        </p:txBody>
      </p:sp>
    </p:spTree>
    <p:extLst>
      <p:ext uri="{BB962C8B-B14F-4D97-AF65-F5344CB8AC3E}">
        <p14:creationId xmlns:p14="http://schemas.microsoft.com/office/powerpoint/2010/main" val="103221243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4" name="Rectangle 3"/>
          <p:cNvSpPr/>
          <p:nvPr/>
        </p:nvSpPr>
        <p:spPr>
          <a:xfrm>
            <a:off x="2779402" y="905682"/>
            <a:ext cx="7189789" cy="661207"/>
          </a:xfrm>
          <a:prstGeom prst="rect">
            <a:avLst/>
          </a:prstGeom>
        </p:spPr>
        <p:txBody>
          <a:bodyPr wrap="none">
            <a:spAutoFit/>
          </a:bodyPr>
          <a:lstStyle/>
          <a:p>
            <a:pPr indent="158750" algn="just">
              <a:lnSpc>
                <a:spcPct val="150000"/>
              </a:lnSpc>
              <a:spcBef>
                <a:spcPts val="200"/>
              </a:spcBef>
              <a:spcAft>
                <a:spcPts val="200"/>
              </a:spcAft>
            </a:pPr>
            <a:r>
              <a:rPr lang="en-US" sz="2800" b="1" dirty="0">
                <a:solidFill>
                  <a:srgbClr val="002060"/>
                </a:solidFill>
                <a:latin typeface="Times New Roman" panose="02020603050405020304" pitchFamily="18" charset="0"/>
                <a:ea typeface="MS Mincho"/>
                <a:cs typeface="Times New Roman" panose="02020603050405020304" pitchFamily="18" charset="0"/>
              </a:rPr>
              <a:t>3.2.3. </a:t>
            </a:r>
            <a:r>
              <a:rPr lang="en-US" sz="2800" b="1" dirty="0" err="1">
                <a:solidFill>
                  <a:srgbClr val="002060"/>
                </a:solidFill>
                <a:latin typeface="Times New Roman" panose="02020603050405020304" pitchFamily="18" charset="0"/>
                <a:ea typeface="MS Mincho"/>
                <a:cs typeface="Times New Roman" panose="02020603050405020304" pitchFamily="18" charset="0"/>
              </a:rPr>
              <a:t>Quy</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trình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lưu</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thông</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thanh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toán</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r>
              <a:rPr lang="en-US" sz="2800" b="1" dirty="0">
                <a:solidFill>
                  <a:srgbClr val="002060"/>
                </a:solidFill>
                <a:latin typeface="Times New Roman" panose="02020603050405020304" pitchFamily="18" charset="0"/>
                <a:ea typeface="MS Mincho"/>
                <a:cs typeface="Times New Roman" panose="02020603050405020304" pitchFamily="18" charset="0"/>
              </a:rPr>
              <a:t>.</a:t>
            </a:r>
          </a:p>
        </p:txBody>
      </p:sp>
      <p:pic>
        <p:nvPicPr>
          <p:cNvPr id="5" name="Picture 4"/>
          <p:cNvPicPr>
            <a:picLocks noChangeAspect="1"/>
          </p:cNvPicPr>
          <p:nvPr/>
        </p:nvPicPr>
        <p:blipFill>
          <a:blip r:embed="rId2"/>
          <a:stretch>
            <a:fillRect/>
          </a:stretch>
        </p:blipFill>
        <p:spPr>
          <a:xfrm>
            <a:off x="248356" y="3150625"/>
            <a:ext cx="6828305" cy="2968827"/>
          </a:xfrm>
          <a:prstGeom prst="rect">
            <a:avLst/>
          </a:prstGeom>
        </p:spPr>
      </p:pic>
      <p:pic>
        <p:nvPicPr>
          <p:cNvPr id="8" name="Picture 7"/>
          <p:cNvPicPr>
            <a:picLocks noChangeAspect="1"/>
          </p:cNvPicPr>
          <p:nvPr/>
        </p:nvPicPr>
        <p:blipFill rotWithShape="1">
          <a:blip r:embed="rId3"/>
          <a:srcRect r="8900"/>
          <a:stretch/>
        </p:blipFill>
        <p:spPr>
          <a:xfrm>
            <a:off x="7076661" y="3074295"/>
            <a:ext cx="5035826" cy="2514835"/>
          </a:xfrm>
          <a:prstGeom prst="rect">
            <a:avLst/>
          </a:prstGeom>
        </p:spPr>
      </p:pic>
      <p:pic>
        <p:nvPicPr>
          <p:cNvPr id="9" name="Picture 8"/>
          <p:cNvPicPr>
            <a:picLocks noChangeAspect="1"/>
          </p:cNvPicPr>
          <p:nvPr/>
        </p:nvPicPr>
        <p:blipFill>
          <a:blip r:embed="rId4"/>
          <a:stretch>
            <a:fillRect/>
          </a:stretch>
        </p:blipFill>
        <p:spPr>
          <a:xfrm>
            <a:off x="2674907" y="1643219"/>
            <a:ext cx="7197964" cy="734486"/>
          </a:xfrm>
          <a:prstGeom prst="rect">
            <a:avLst/>
          </a:prstGeom>
        </p:spPr>
      </p:pic>
    </p:spTree>
    <p:extLst>
      <p:ext uri="{BB962C8B-B14F-4D97-AF65-F5344CB8AC3E}">
        <p14:creationId xmlns:p14="http://schemas.microsoft.com/office/powerpoint/2010/main" val="8157212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8356" y="81930"/>
            <a:ext cx="11740443" cy="823752"/>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3.2. </a:t>
            </a:r>
            <a:r>
              <a:rPr lang="en-US" sz="3600" b="1" dirty="0" err="1">
                <a:latin typeface="Times New Roman" panose="02020603050405020304" pitchFamily="18" charset="0"/>
                <a:cs typeface="Times New Roman" panose="02020603050405020304" pitchFamily="18" charset="0"/>
              </a:rPr>
              <a:t>Séc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quốc</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tế</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2779402" y="905682"/>
            <a:ext cx="7189789" cy="661207"/>
          </a:xfrm>
          <a:prstGeom prst="rect">
            <a:avLst/>
          </a:prstGeom>
        </p:spPr>
        <p:txBody>
          <a:bodyPr wrap="none">
            <a:spAutoFit/>
          </a:bodyPr>
          <a:lstStyle/>
          <a:p>
            <a:pPr indent="158750" algn="just">
              <a:lnSpc>
                <a:spcPct val="150000"/>
              </a:lnSpc>
              <a:spcBef>
                <a:spcPts val="200"/>
              </a:spcBef>
              <a:spcAft>
                <a:spcPts val="200"/>
              </a:spcAft>
            </a:pPr>
            <a:r>
              <a:rPr lang="en-US" sz="2800" b="1" dirty="0">
                <a:solidFill>
                  <a:srgbClr val="002060"/>
                </a:solidFill>
                <a:latin typeface="Times New Roman" panose="02020603050405020304" pitchFamily="18" charset="0"/>
                <a:ea typeface="MS Mincho"/>
                <a:cs typeface="Times New Roman" panose="02020603050405020304" pitchFamily="18" charset="0"/>
              </a:rPr>
              <a:t>3.2.3. </a:t>
            </a:r>
            <a:r>
              <a:rPr lang="en-US" sz="2800" b="1" dirty="0" err="1">
                <a:solidFill>
                  <a:srgbClr val="002060"/>
                </a:solidFill>
                <a:latin typeface="Times New Roman" panose="02020603050405020304" pitchFamily="18" charset="0"/>
                <a:ea typeface="MS Mincho"/>
                <a:cs typeface="Times New Roman" panose="02020603050405020304" pitchFamily="18" charset="0"/>
              </a:rPr>
              <a:t>Quy</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trình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lưu</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thông</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và</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thanh</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toán</a:t>
            </a:r>
            <a:r>
              <a:rPr lang="en-US" sz="2800" b="1" dirty="0">
                <a:solidFill>
                  <a:srgbClr val="002060"/>
                </a:solidFill>
                <a:latin typeface="Times New Roman" panose="02020603050405020304" pitchFamily="18" charset="0"/>
                <a:ea typeface="MS Mincho"/>
                <a:cs typeface="Times New Roman" panose="02020603050405020304" pitchFamily="18" charset="0"/>
              </a:rPr>
              <a:t> </a:t>
            </a:r>
            <a:r>
              <a:rPr lang="en-US" sz="2800" b="1" dirty="0" err="1">
                <a:solidFill>
                  <a:srgbClr val="002060"/>
                </a:solidFill>
                <a:latin typeface="Times New Roman" panose="02020603050405020304" pitchFamily="18" charset="0"/>
                <a:ea typeface="MS Mincho"/>
                <a:cs typeface="Times New Roman" panose="02020603050405020304" pitchFamily="18" charset="0"/>
              </a:rPr>
              <a:t>séc</a:t>
            </a:r>
            <a:r>
              <a:rPr lang="en-US" sz="2800" b="1" dirty="0">
                <a:solidFill>
                  <a:srgbClr val="002060"/>
                </a:solidFill>
                <a:latin typeface="Times New Roman" panose="02020603050405020304" pitchFamily="18" charset="0"/>
                <a:ea typeface="MS Mincho"/>
                <a:cs typeface="Times New Roman" panose="02020603050405020304" pitchFamily="18" charset="0"/>
              </a:rPr>
              <a:t>.</a:t>
            </a:r>
          </a:p>
        </p:txBody>
      </p:sp>
      <p:pic>
        <p:nvPicPr>
          <p:cNvPr id="4" name="Picture 3"/>
          <p:cNvPicPr>
            <a:picLocks noChangeAspect="1"/>
          </p:cNvPicPr>
          <p:nvPr/>
        </p:nvPicPr>
        <p:blipFill>
          <a:blip r:embed="rId2"/>
          <a:stretch>
            <a:fillRect/>
          </a:stretch>
        </p:blipFill>
        <p:spPr>
          <a:xfrm>
            <a:off x="248356" y="3277348"/>
            <a:ext cx="6689916" cy="2990930"/>
          </a:xfrm>
          <a:prstGeom prst="rect">
            <a:avLst/>
          </a:prstGeom>
        </p:spPr>
      </p:pic>
      <p:pic>
        <p:nvPicPr>
          <p:cNvPr id="5" name="Picture 4"/>
          <p:cNvPicPr>
            <a:picLocks noChangeAspect="1"/>
          </p:cNvPicPr>
          <p:nvPr/>
        </p:nvPicPr>
        <p:blipFill>
          <a:blip r:embed="rId3"/>
          <a:stretch>
            <a:fillRect/>
          </a:stretch>
        </p:blipFill>
        <p:spPr>
          <a:xfrm>
            <a:off x="7250309" y="2984897"/>
            <a:ext cx="4941691" cy="3109011"/>
          </a:xfrm>
          <a:prstGeom prst="rect">
            <a:avLst/>
          </a:prstGeom>
        </p:spPr>
      </p:pic>
      <p:pic>
        <p:nvPicPr>
          <p:cNvPr id="6" name="Picture 5"/>
          <p:cNvPicPr>
            <a:picLocks noChangeAspect="1"/>
          </p:cNvPicPr>
          <p:nvPr/>
        </p:nvPicPr>
        <p:blipFill>
          <a:blip r:embed="rId4"/>
          <a:stretch>
            <a:fillRect/>
          </a:stretch>
        </p:blipFill>
        <p:spPr>
          <a:xfrm>
            <a:off x="2779402" y="1566889"/>
            <a:ext cx="7393362" cy="756801"/>
          </a:xfrm>
          <a:prstGeom prst="rect">
            <a:avLst/>
          </a:prstGeom>
        </p:spPr>
      </p:pic>
    </p:spTree>
    <p:extLst>
      <p:ext uri="{BB962C8B-B14F-4D97-AF65-F5344CB8AC3E}">
        <p14:creationId xmlns:p14="http://schemas.microsoft.com/office/powerpoint/2010/main" val="166237697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999" cy="923330"/>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3.3. </a:t>
            </a:r>
            <a:r>
              <a:rPr lang="en-US" sz="3600" b="1" dirty="0" err="1">
                <a:latin typeface="Times New Roman" panose="02020603050405020304" pitchFamily="18" charset="0"/>
                <a:cs typeface="Times New Roman" panose="02020603050405020304" pitchFamily="18" charset="0"/>
              </a:rPr>
              <a:t>Giấy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chuyển</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tiền</a:t>
            </a:r>
            <a:endParaRPr lang="en-US" sz="3600" b="1" dirty="0">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208594323"/>
              </p:ext>
            </p:extLst>
          </p:nvPr>
        </p:nvGraphicFramePr>
        <p:xfrm>
          <a:off x="3209096" y="923330"/>
          <a:ext cx="8439564" cy="1645920"/>
        </p:xfrm>
        <a:graphic>
          <a:graphicData uri="http://schemas.openxmlformats.org/drawingml/2006/table">
            <a:tbl>
              <a:tblPr firstRow="1" firstCol="1" lastRow="1" lastCol="1" bandRow="1" bandCol="1"/>
              <a:tblGrid>
                <a:gridCol w="8439564">
                  <a:extLst>
                    <a:ext uri="{9D8B030D-6E8A-4147-A177-3AD203B41FA5}">
                      <a16:colId xmlns:a16="http://schemas.microsoft.com/office/drawing/2014/main" val="1664512900"/>
                    </a:ext>
                  </a:extLst>
                </a:gridCol>
              </a:tblGrid>
              <a:tr h="222250">
                <a:tc>
                  <a:txBody>
                    <a:bodyPr/>
                    <a:lstStyle/>
                    <a:p>
                      <a:pPr marL="0" marR="0" indent="158750" algn="just">
                        <a:lnSpc>
                          <a:spcPct val="150000"/>
                        </a:lnSpc>
                        <a:spcBef>
                          <a:spcPts val="200"/>
                        </a:spcBef>
                        <a:spcAft>
                          <a:spcPts val="200"/>
                        </a:spcAft>
                      </a:pPr>
                      <a:r>
                        <a:rPr lang="en-US" sz="3600" b="1" dirty="0">
                          <a:solidFill>
                            <a:srgbClr val="FF0000"/>
                          </a:solidFill>
                          <a:effectLst/>
                          <a:latin typeface="Times New Roman" panose="02020603050405020304" pitchFamily="18" charset="0"/>
                          <a:ea typeface="MS Mincho"/>
                          <a:cs typeface="Times New Roman" panose="02020603050405020304" pitchFamily="18" charset="0"/>
                        </a:rPr>
                        <a:t>3.3.1. </a:t>
                      </a:r>
                      <a:r>
                        <a:rPr lang="en-US" sz="3600" b="1" dirty="0" err="1">
                          <a:solidFill>
                            <a:srgbClr val="FF0000"/>
                          </a:solidFill>
                          <a:effectLst/>
                          <a:latin typeface="Times New Roman" panose="02020603050405020304" pitchFamily="18" charset="0"/>
                          <a:ea typeface="MS Mincho"/>
                          <a:cs typeface="Times New Roman" panose="02020603050405020304" pitchFamily="18" charset="0"/>
                        </a:rPr>
                        <a:t>Khái</a:t>
                      </a:r>
                      <a:r>
                        <a:rPr lang="en-US" sz="36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FF0000"/>
                          </a:solidFill>
                          <a:effectLst/>
                          <a:latin typeface="Times New Roman" panose="02020603050405020304" pitchFamily="18" charset="0"/>
                          <a:ea typeface="MS Mincho"/>
                          <a:cs typeface="Times New Roman" panose="02020603050405020304" pitchFamily="18" charset="0"/>
                        </a:rPr>
                        <a:t>niệm</a:t>
                      </a:r>
                      <a:r>
                        <a:rPr lang="en-US" sz="3600" b="1" dirty="0">
                          <a:solidFill>
                            <a:srgbClr val="FF0000"/>
                          </a:solidFill>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2012573879"/>
                  </a:ext>
                </a:extLst>
              </a:tr>
              <a:tr h="222250">
                <a:tc>
                  <a:txBody>
                    <a:bodyPr/>
                    <a:lstStyle/>
                    <a:p>
                      <a:pPr marL="0" marR="0" indent="158750" algn="just">
                        <a:lnSpc>
                          <a:spcPct val="150000"/>
                        </a:lnSpc>
                        <a:spcBef>
                          <a:spcPts val="200"/>
                        </a:spcBef>
                        <a:spcAft>
                          <a:spcPts val="200"/>
                        </a:spcAft>
                      </a:pPr>
                      <a:r>
                        <a:rPr lang="en-US" sz="3600" b="1" dirty="0">
                          <a:solidFill>
                            <a:srgbClr val="FF0000"/>
                          </a:solidFill>
                          <a:effectLst/>
                          <a:latin typeface="Times New Roman" panose="02020603050405020304" pitchFamily="18" charset="0"/>
                          <a:ea typeface="MS Mincho"/>
                          <a:cs typeface="Times New Roman" panose="02020603050405020304" pitchFamily="18" charset="0"/>
                        </a:rPr>
                        <a:t>3.3.2. </a:t>
                      </a:r>
                      <a:r>
                        <a:rPr lang="en-US" sz="3600" b="1" dirty="0" err="1">
                          <a:solidFill>
                            <a:srgbClr val="FF0000"/>
                          </a:solidFill>
                          <a:effectLst/>
                          <a:latin typeface="Times New Roman" panose="02020603050405020304" pitchFamily="18" charset="0"/>
                          <a:ea typeface="MS Mincho"/>
                          <a:cs typeface="Times New Roman" panose="02020603050405020304" pitchFamily="18" charset="0"/>
                        </a:rPr>
                        <a:t>Các</a:t>
                      </a:r>
                      <a:r>
                        <a:rPr lang="en-US" sz="36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FF0000"/>
                          </a:solidFill>
                          <a:effectLst/>
                          <a:latin typeface="Times New Roman" panose="02020603050405020304" pitchFamily="18" charset="0"/>
                          <a:ea typeface="MS Mincho"/>
                          <a:cs typeface="Times New Roman" panose="02020603050405020304" pitchFamily="18" charset="0"/>
                        </a:rPr>
                        <a:t>loại</a:t>
                      </a:r>
                      <a:r>
                        <a:rPr lang="en-US" sz="36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FF0000"/>
                          </a:solidFill>
                          <a:effectLst/>
                          <a:latin typeface="Times New Roman" panose="02020603050405020304" pitchFamily="18" charset="0"/>
                          <a:ea typeface="MS Mincho"/>
                          <a:cs typeface="Times New Roman" panose="02020603050405020304" pitchFamily="18" charset="0"/>
                        </a:rPr>
                        <a:t>giấy</a:t>
                      </a:r>
                      <a:r>
                        <a:rPr lang="en-US" sz="36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FF0000"/>
                          </a:solidFill>
                          <a:effectLst/>
                          <a:latin typeface="Times New Roman" panose="02020603050405020304" pitchFamily="18" charset="0"/>
                          <a:ea typeface="MS Mincho"/>
                          <a:cs typeface="Times New Roman" panose="02020603050405020304" pitchFamily="18" charset="0"/>
                        </a:rPr>
                        <a:t>chuyển</a:t>
                      </a:r>
                      <a:r>
                        <a:rPr lang="en-US" sz="36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600" b="1" dirty="0" err="1">
                          <a:solidFill>
                            <a:srgbClr val="FF0000"/>
                          </a:solidFill>
                          <a:effectLst/>
                          <a:latin typeface="Times New Roman" panose="02020603050405020304" pitchFamily="18" charset="0"/>
                          <a:ea typeface="MS Mincho"/>
                          <a:cs typeface="Times New Roman" panose="02020603050405020304" pitchFamily="18" charset="0"/>
                        </a:rPr>
                        <a:t>tiền</a:t>
                      </a:r>
                      <a:r>
                        <a:rPr lang="en-US" sz="3600" b="1" dirty="0">
                          <a:solidFill>
                            <a:srgbClr val="FF0000"/>
                          </a:solidFill>
                          <a:effectLst/>
                          <a:latin typeface="Times New Roman" panose="02020603050405020304" pitchFamily="18" charset="0"/>
                          <a:ea typeface="MS Mincho"/>
                          <a:cs typeface="Times New Roman" panose="02020603050405020304" pitchFamily="18" charset="0"/>
                        </a:rPr>
                        <a:t>.</a:t>
                      </a:r>
                    </a:p>
                  </a:txBody>
                  <a:tcPr marL="68580" marR="68580" marT="0" marB="0" anchor="ctr">
                    <a:lnL>
                      <a:noFill/>
                    </a:lnL>
                    <a:lnR>
                      <a:noFill/>
                    </a:lnR>
                    <a:lnT>
                      <a:noFill/>
                    </a:lnT>
                    <a:lnB>
                      <a:noFill/>
                    </a:lnB>
                  </a:tcPr>
                </a:tc>
                <a:extLst>
                  <a:ext uri="{0D108BD9-81ED-4DB2-BD59-A6C34878D82A}">
                    <a16:rowId xmlns:a16="http://schemas.microsoft.com/office/drawing/2014/main" val="1246644019"/>
                  </a:ext>
                </a:extLst>
              </a:tr>
            </a:tbl>
          </a:graphicData>
        </a:graphic>
      </p:graphicFrame>
      <p:sp>
        <p:nvSpPr>
          <p:cNvPr id="4" name="Rectangle 3"/>
          <p:cNvSpPr/>
          <p:nvPr/>
        </p:nvSpPr>
        <p:spPr>
          <a:xfrm>
            <a:off x="333373" y="3660339"/>
            <a:ext cx="11315287" cy="2862322"/>
          </a:xfrm>
          <a:prstGeom prst="rect">
            <a:avLst/>
          </a:prstGeom>
        </p:spPr>
        <p:txBody>
          <a:bodyPr wrap="square">
            <a:spAutoFit/>
          </a:bodyPr>
          <a:lstStyle/>
          <a:p>
            <a:pPr marR="99060" indent="457200" algn="just">
              <a:lnSpc>
                <a:spcPct val="150000"/>
              </a:lnSpc>
            </a:pPr>
            <a:r>
              <a:rPr lang="en-US" sz="2400" dirty="0">
                <a:latin typeface="Times New Roman" panose="02020603050405020304" pitchFamily="18" charset="0"/>
                <a:ea typeface="Calibri" panose="020F0502020204030204" pitchFamily="34" charset="0"/>
              </a:rPr>
              <a:t>Theo </a:t>
            </a:r>
            <a:r>
              <a:rPr lang="en-US" sz="2400" dirty="0" err="1">
                <a:latin typeface="Times New Roman" panose="02020603050405020304" pitchFamily="18" charset="0"/>
                <a:ea typeface="Calibri" panose="020F0502020204030204" pitchFamily="34" charset="0"/>
              </a:rPr>
              <a:t>Điều</a:t>
            </a:r>
            <a:r>
              <a:rPr lang="en-US" sz="2400" dirty="0">
                <a:latin typeface="Times New Roman" panose="02020603050405020304" pitchFamily="18" charset="0"/>
                <a:ea typeface="Calibri" panose="020F0502020204030204" pitchFamily="34" charset="0"/>
              </a:rPr>
              <a:t> 3 </a:t>
            </a:r>
            <a:r>
              <a:rPr lang="en-US" sz="2400" dirty="0" err="1">
                <a:latin typeface="Times New Roman" panose="02020603050405020304" pitchFamily="18" charset="0"/>
                <a:ea typeface="Calibri" panose="020F0502020204030204" pitchFamily="34" charset="0"/>
              </a:rPr>
              <a:t>Nghị</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định</a:t>
            </a:r>
            <a:r>
              <a:rPr lang="en-US" sz="2400" dirty="0">
                <a:latin typeface="Times New Roman" panose="02020603050405020304" pitchFamily="18" charset="0"/>
                <a:ea typeface="Calibri" panose="020F0502020204030204" pitchFamily="34" charset="0"/>
              </a:rPr>
              <a:t> 11/2020/NĐ-CP (</a:t>
            </a:r>
            <a:r>
              <a:rPr lang="en-US" sz="2400" dirty="0" err="1">
                <a:latin typeface="Times New Roman" panose="02020603050405020304" pitchFamily="18" charset="0"/>
                <a:ea typeface="Calibri" panose="020F0502020204030204" pitchFamily="34" charset="0"/>
              </a:rPr>
              <a:t>Có</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hiệu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lực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từ</a:t>
            </a:r>
            <a:r>
              <a:rPr lang="en-US" sz="2400" dirty="0">
                <a:latin typeface="Times New Roman" panose="02020603050405020304" pitchFamily="18" charset="0"/>
                <a:ea typeface="Calibri" panose="020F0502020204030204" pitchFamily="34" charset="0"/>
              </a:rPr>
              <a:t> 16/3/2020) </a:t>
            </a:r>
            <a:r>
              <a:rPr lang="en-US" sz="2400" dirty="0" err="1">
                <a:latin typeface="Times New Roman" panose="02020603050405020304" pitchFamily="18" charset="0"/>
                <a:ea typeface="Calibri" panose="020F0502020204030204" pitchFamily="34" charset="0"/>
              </a:rPr>
              <a:t>thì</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nội</a:t>
            </a:r>
            <a:r>
              <a:rPr lang="en-US" sz="2400" dirty="0">
                <a:latin typeface="Times New Roman" panose="02020603050405020304" pitchFamily="18" charset="0"/>
                <a:ea typeface="Calibri" panose="020F0502020204030204" pitchFamily="34" charset="0"/>
              </a:rPr>
              <a:t> dung </a:t>
            </a:r>
            <a:r>
              <a:rPr lang="en-US" sz="2400" dirty="0" err="1">
                <a:latin typeface="Times New Roman" panose="02020603050405020304" pitchFamily="18" charset="0"/>
                <a:ea typeface="Calibri" panose="020F0502020204030204" pitchFamily="34" charset="0"/>
              </a:rPr>
              <a:t>này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được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định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như</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sau</a:t>
            </a:r>
            <a:r>
              <a:rPr lang="en-US" sz="2400" dirty="0">
                <a:latin typeface="Times New Roman" panose="02020603050405020304" pitchFamily="18" charset="0"/>
                <a:ea typeface="Calibri" panose="020F0502020204030204" pitchFamily="34" charset="0"/>
              </a:rPr>
              <a:t>:</a:t>
            </a:r>
          </a:p>
          <a:p>
            <a:pPr marR="99060" indent="457200" algn="just">
              <a:lnSpc>
                <a:spcPct val="150000"/>
              </a:lnSpc>
            </a:pPr>
            <a:r>
              <a:rPr lang="en-US" sz="2400" dirty="0" err="1">
                <a:latin typeface="Times New Roman" panose="02020603050405020304" pitchFamily="18" charset="0"/>
                <a:ea typeface="Calibri" panose="020F0502020204030204" pitchFamily="34" charset="0"/>
              </a:rPr>
              <a:t>Chứng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từ</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chuyển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lệnh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thanh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bằng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giấy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hoặc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dữ</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liệu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điện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tử</a:t>
            </a:r>
            <a:r>
              <a:rPr lang="en-US" sz="2400" dirty="0">
                <a:latin typeface="Times New Roman" panose="02020603050405020304" pitchFamily="18" charset="0"/>
                <a:ea typeface="Calibri" panose="020F0502020204030204" pitchFamily="34" charset="0"/>
              </a:rPr>
              <a:t> do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vị</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giao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dịch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lập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để</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đề</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nghị</a:t>
            </a:r>
            <a:r>
              <a:rPr lang="en-US" sz="2400" dirty="0">
                <a:latin typeface="Times New Roman" panose="02020603050405020304" pitchFamily="18" charset="0"/>
                <a:ea typeface="Calibri" panose="020F0502020204030204" pitchFamily="34" charset="0"/>
              </a:rPr>
              <a:t> Kho </a:t>
            </a:r>
            <a:r>
              <a:rPr lang="en-US" sz="2400" dirty="0" err="1">
                <a:latin typeface="Times New Roman" panose="02020603050405020304" pitchFamily="18" charset="0"/>
                <a:ea typeface="Calibri" panose="020F0502020204030204" pitchFamily="34" charset="0"/>
              </a:rPr>
              <a:t>bạc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nước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thực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hiện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trích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tài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khoản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của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mình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để</a:t>
            </a:r>
            <a:r>
              <a:rPr lang="en-US" sz="2400" dirty="0">
                <a:latin typeface="Times New Roman" panose="02020603050405020304" pitchFamily="18" charset="0"/>
                <a:ea typeface="Calibri" panose="020F0502020204030204" pitchFamily="34" charset="0"/>
              </a:rPr>
              <a:t> chi </a:t>
            </a:r>
            <a:r>
              <a:rPr lang="en-US" sz="2400" dirty="0" err="1">
                <a:latin typeface="Times New Roman" panose="02020603050405020304" pitchFamily="18" charset="0"/>
                <a:ea typeface="Calibri" panose="020F0502020204030204" pitchFamily="34" charset="0"/>
              </a:rPr>
              <a:t>trả</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đối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tượng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thụ</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hưởng</a:t>
            </a:r>
            <a:r>
              <a:rPr lang="en-US" sz="2400" dirty="0">
                <a:latin typeface="Times New Roman" panose="02020603050405020304" pitchFamily="18" charset="0"/>
                <a:ea typeface="Calibri" panose="020F0502020204030204" pitchFamily="34" charset="0"/>
              </a:rPr>
              <a:t>.</a:t>
            </a:r>
          </a:p>
        </p:txBody>
      </p:sp>
      <p:sp>
        <p:nvSpPr>
          <p:cNvPr id="5" name="Rectangle 4"/>
          <p:cNvSpPr/>
          <p:nvPr/>
        </p:nvSpPr>
        <p:spPr>
          <a:xfrm>
            <a:off x="478757" y="2685576"/>
            <a:ext cx="2938625" cy="661207"/>
          </a:xfrm>
          <a:prstGeom prst="rect">
            <a:avLst/>
          </a:prstGeom>
        </p:spPr>
        <p:txBody>
          <a:bodyPr wrap="none">
            <a:spAutoFit/>
          </a:bodyPr>
          <a:lstStyle/>
          <a:p>
            <a:pPr indent="158750" algn="just">
              <a:lnSpc>
                <a:spcPct val="150000"/>
              </a:lnSpc>
              <a:spcBef>
                <a:spcPts val="200"/>
              </a:spcBef>
              <a:spcAft>
                <a:spcPts val="200"/>
              </a:spcAft>
            </a:pPr>
            <a:r>
              <a:rPr lang="en-US" sz="2800" b="1" i="1" u="sng" dirty="0">
                <a:solidFill>
                  <a:srgbClr val="002060"/>
                </a:solidFill>
                <a:latin typeface="Times New Roman" panose="02020603050405020304" pitchFamily="18" charset="0"/>
                <a:ea typeface="MS Mincho"/>
                <a:cs typeface="Times New Roman" panose="02020603050405020304" pitchFamily="18" charset="0"/>
              </a:rPr>
              <a:t>3.3.1.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Khái</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niệm</a:t>
            </a:r>
            <a:r>
              <a:rPr lang="en-US" sz="2800" b="1" i="1" u="sng" dirty="0">
                <a:solidFill>
                  <a:srgbClr val="002060"/>
                </a:solidFill>
                <a:latin typeface="Times New Roman" panose="02020603050405020304" pitchFamily="18" charset="0"/>
                <a:ea typeface="MS Mincho"/>
                <a:cs typeface="Times New Roman" panose="02020603050405020304" pitchFamily="18" charset="0"/>
              </a:rPr>
              <a:t>.</a:t>
            </a:r>
          </a:p>
        </p:txBody>
      </p:sp>
    </p:spTree>
    <p:extLst>
      <p:ext uri="{BB962C8B-B14F-4D97-AF65-F5344CB8AC3E}">
        <p14:creationId xmlns:p14="http://schemas.microsoft.com/office/powerpoint/2010/main" val="6505340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999" cy="923330"/>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3.3. </a:t>
            </a:r>
            <a:r>
              <a:rPr lang="en-US" sz="3600" b="1" dirty="0" err="1">
                <a:latin typeface="Times New Roman" panose="02020603050405020304" pitchFamily="18" charset="0"/>
                <a:cs typeface="Times New Roman" panose="02020603050405020304" pitchFamily="18" charset="0"/>
              </a:rPr>
              <a:t>Giấy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chuyển</a:t>
            </a:r>
            <a:r>
              <a:rPr lang="en-US" sz="3600" b="1" dirty="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tiền</a:t>
            </a:r>
            <a:endParaRPr lang="en-US"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9756" y="804061"/>
            <a:ext cx="5849678" cy="742511"/>
          </a:xfrm>
          <a:prstGeom prst="rect">
            <a:avLst/>
          </a:prstGeom>
        </p:spPr>
        <p:txBody>
          <a:bodyPr wrap="none">
            <a:spAutoFit/>
          </a:bodyPr>
          <a:lstStyle/>
          <a:p>
            <a:pPr indent="158750" algn="just">
              <a:lnSpc>
                <a:spcPct val="150000"/>
              </a:lnSpc>
              <a:spcBef>
                <a:spcPts val="200"/>
              </a:spcBef>
              <a:spcAft>
                <a:spcPts val="200"/>
              </a:spcAft>
            </a:pPr>
            <a:r>
              <a:rPr lang="en-US" sz="3200" b="1" i="1" u="sng" dirty="0">
                <a:solidFill>
                  <a:srgbClr val="002060"/>
                </a:solidFill>
                <a:latin typeface="Times New Roman" panose="02020603050405020304" pitchFamily="18" charset="0"/>
                <a:ea typeface="MS Mincho"/>
                <a:cs typeface="Times New Roman" panose="02020603050405020304" pitchFamily="18" charset="0"/>
              </a:rPr>
              <a:t>3.3.2. </a:t>
            </a:r>
            <a:r>
              <a:rPr lang="en-US" sz="3200" b="1" i="1" u="sng" dirty="0" err="1">
                <a:solidFill>
                  <a:srgbClr val="002060"/>
                </a:solidFill>
                <a:latin typeface="Times New Roman" panose="02020603050405020304" pitchFamily="18" charset="0"/>
                <a:ea typeface="MS Mincho"/>
                <a:cs typeface="Times New Roman" panose="02020603050405020304" pitchFamily="18" charset="0"/>
              </a:rPr>
              <a:t>Các</a:t>
            </a:r>
            <a:r>
              <a:rPr lang="en-US" sz="3200" b="1" i="1" u="sng" dirty="0">
                <a:solidFill>
                  <a:srgbClr val="002060"/>
                </a:solidFill>
                <a:latin typeface="Times New Roman" panose="02020603050405020304" pitchFamily="18" charset="0"/>
                <a:ea typeface="MS Mincho"/>
                <a:cs typeface="Times New Roman" panose="02020603050405020304" pitchFamily="18" charset="0"/>
              </a:rPr>
              <a:t> </a:t>
            </a:r>
            <a:r>
              <a:rPr lang="en-US" sz="3200" b="1" i="1" u="sng" dirty="0" err="1">
                <a:solidFill>
                  <a:srgbClr val="002060"/>
                </a:solidFill>
                <a:latin typeface="Times New Roman" panose="02020603050405020304" pitchFamily="18" charset="0"/>
                <a:ea typeface="MS Mincho"/>
                <a:cs typeface="Times New Roman" panose="02020603050405020304" pitchFamily="18" charset="0"/>
              </a:rPr>
              <a:t>loại</a:t>
            </a:r>
            <a:r>
              <a:rPr lang="en-US" sz="3200" b="1" i="1" u="sng" dirty="0">
                <a:solidFill>
                  <a:srgbClr val="002060"/>
                </a:solidFill>
                <a:latin typeface="Times New Roman" panose="02020603050405020304" pitchFamily="18" charset="0"/>
                <a:ea typeface="MS Mincho"/>
                <a:cs typeface="Times New Roman" panose="02020603050405020304" pitchFamily="18" charset="0"/>
              </a:rPr>
              <a:t> </a:t>
            </a:r>
            <a:r>
              <a:rPr lang="en-US" sz="3200" b="1" i="1" u="sng" dirty="0" err="1">
                <a:solidFill>
                  <a:srgbClr val="002060"/>
                </a:solidFill>
                <a:latin typeface="Times New Roman" panose="02020603050405020304" pitchFamily="18" charset="0"/>
                <a:ea typeface="MS Mincho"/>
                <a:cs typeface="Times New Roman" panose="02020603050405020304" pitchFamily="18" charset="0"/>
              </a:rPr>
              <a:t>giấy</a:t>
            </a:r>
            <a:r>
              <a:rPr lang="en-US" sz="3200" b="1" i="1" u="sng" dirty="0">
                <a:solidFill>
                  <a:srgbClr val="002060"/>
                </a:solidFill>
                <a:latin typeface="Times New Roman" panose="02020603050405020304" pitchFamily="18" charset="0"/>
                <a:ea typeface="MS Mincho"/>
                <a:cs typeface="Times New Roman" panose="02020603050405020304" pitchFamily="18" charset="0"/>
              </a:rPr>
              <a:t> </a:t>
            </a:r>
            <a:r>
              <a:rPr lang="en-US" sz="3200" b="1" i="1" u="sng" dirty="0" err="1">
                <a:solidFill>
                  <a:srgbClr val="002060"/>
                </a:solidFill>
                <a:latin typeface="Times New Roman" panose="02020603050405020304" pitchFamily="18" charset="0"/>
                <a:ea typeface="MS Mincho"/>
                <a:cs typeface="Times New Roman" panose="02020603050405020304" pitchFamily="18" charset="0"/>
              </a:rPr>
              <a:t>chuyển</a:t>
            </a:r>
            <a:r>
              <a:rPr lang="en-US" sz="3200" b="1" i="1" u="sng" dirty="0">
                <a:solidFill>
                  <a:srgbClr val="002060"/>
                </a:solidFill>
                <a:latin typeface="Times New Roman" panose="02020603050405020304" pitchFamily="18" charset="0"/>
                <a:ea typeface="MS Mincho"/>
                <a:cs typeface="Times New Roman" panose="02020603050405020304" pitchFamily="18" charset="0"/>
              </a:rPr>
              <a:t> </a:t>
            </a:r>
            <a:r>
              <a:rPr lang="en-US" sz="3200" b="1" i="1" u="sng" dirty="0" err="1">
                <a:solidFill>
                  <a:srgbClr val="002060"/>
                </a:solidFill>
                <a:latin typeface="Times New Roman" panose="02020603050405020304" pitchFamily="18" charset="0"/>
                <a:ea typeface="MS Mincho"/>
                <a:cs typeface="Times New Roman" panose="02020603050405020304" pitchFamily="18" charset="0"/>
              </a:rPr>
              <a:t>tiền</a:t>
            </a:r>
            <a:r>
              <a:rPr lang="en-US" sz="3200" b="1" i="1" u="sng" dirty="0">
                <a:solidFill>
                  <a:srgbClr val="002060"/>
                </a:solidFill>
                <a:latin typeface="Times New Roman" panose="02020603050405020304" pitchFamily="18" charset="0"/>
                <a:ea typeface="MS Mincho"/>
                <a:cs typeface="Times New Roman" panose="02020603050405020304" pitchFamily="18" charset="0"/>
              </a:rPr>
              <a:t>.</a:t>
            </a:r>
          </a:p>
        </p:txBody>
      </p:sp>
      <p:sp>
        <p:nvSpPr>
          <p:cNvPr id="4" name="Rectangle 3"/>
          <p:cNvSpPr/>
          <p:nvPr/>
        </p:nvSpPr>
        <p:spPr>
          <a:xfrm>
            <a:off x="198780" y="1502688"/>
            <a:ext cx="12191999" cy="5355312"/>
          </a:xfrm>
          <a:prstGeom prst="rect">
            <a:avLst/>
          </a:prstGeom>
        </p:spPr>
        <p:txBody>
          <a:bodyPr wrap="square">
            <a:spAutoFit/>
          </a:bodyPr>
          <a:lstStyle/>
          <a:p>
            <a:pPr indent="457200">
              <a:spcBef>
                <a:spcPts val="300"/>
              </a:spcBef>
            </a:pPr>
            <a:r>
              <a:rPr lang="en-US" sz="2400" dirty="0" err="1">
                <a:latin typeface="Times New Roman" panose="02020603050405020304" pitchFamily="18" charset="0"/>
                <a:ea typeface="Calibri" panose="020F0502020204030204" pitchFamily="34" charset="0"/>
              </a:rPr>
              <a:t>Sau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giấy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chuyển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từ</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nhân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viên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cần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phải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các</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thông</a:t>
            </a:r>
            <a:r>
              <a:rPr lang="en-US" sz="2400" dirty="0">
                <a:latin typeface="Times New Roman" panose="02020603050405020304" pitchFamily="18" charset="0"/>
                <a:ea typeface="Calibri" panose="020F0502020204030204" pitchFamily="34" charset="0"/>
              </a:rPr>
              <a:t> tin </a:t>
            </a:r>
            <a:r>
              <a:rPr lang="en-US" sz="2400" dirty="0" err="1">
                <a:latin typeface="Times New Roman" panose="02020603050405020304" pitchFamily="18" charset="0"/>
                <a:ea typeface="Calibri" panose="020F0502020204030204" pitchFamily="34" charset="0"/>
              </a:rPr>
              <a:t>như</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sau</a:t>
            </a:r>
            <a:r>
              <a:rPr lang="en-US" sz="2400" dirty="0">
                <a:latin typeface="Times New Roman" panose="02020603050405020304" pitchFamily="18" charset="0"/>
                <a:ea typeface="Calibri" panose="020F0502020204030204" pitchFamily="34" charset="0"/>
              </a:rPr>
              <a:t>:</a:t>
            </a: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Ngày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tháng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năm</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Khách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hàng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nộp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của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bạn</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điện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thoại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Điền</a:t>
            </a:r>
            <a:r>
              <a:rPr lang="en-US" sz="2400" dirty="0">
                <a:latin typeface="Times New Roman" panose="02020603050405020304" pitchFamily="18" charset="0"/>
                <a:ea typeface="Calibri" panose="020F0502020204030204" pitchFamily="34" charset="0"/>
              </a:rPr>
              <a:t> SĐT </a:t>
            </a:r>
            <a:r>
              <a:rPr lang="en-US" sz="2400" dirty="0" err="1">
                <a:latin typeface="Times New Roman" panose="02020603050405020304" pitchFamily="18" charset="0"/>
                <a:ea typeface="Calibri" panose="020F0502020204030204" pitchFamily="34" charset="0"/>
              </a:rPr>
              <a:t>của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bạn</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CMT/</a:t>
            </a:r>
            <a:r>
              <a:rPr lang="en-US" sz="2400" dirty="0" err="1">
                <a:latin typeface="Times New Roman" panose="02020603050405020304" pitchFamily="18" charset="0"/>
                <a:ea typeface="Calibri" panose="020F0502020204030204" pitchFamily="34" charset="0"/>
              </a:rPr>
              <a:t>Hộ</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chiếu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CMND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ngày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cấp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cấp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vào</a:t>
            </a:r>
            <a:r>
              <a:rPr lang="en-US" sz="2400" dirty="0">
                <a:latin typeface="Times New Roman" panose="02020603050405020304" pitchFamily="18" charset="0"/>
                <a:ea typeface="Calibri" panose="020F0502020204030204" pitchFamily="34" charset="0"/>
              </a:rPr>
              <a:t>.</a:t>
            </a: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Địa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chỉ</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địa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chỉ</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quê</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như</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chứng</a:t>
            </a:r>
            <a:r>
              <a:rPr lang="en-US" sz="2400" dirty="0">
                <a:latin typeface="Times New Roman" panose="02020603050405020304" pitchFamily="18" charset="0"/>
                <a:ea typeface="Calibri" panose="020F0502020204030204" pitchFamily="34" charset="0"/>
              </a:rPr>
              <a:t> minh </a:t>
            </a:r>
            <a:r>
              <a:rPr lang="en-US" sz="2400" dirty="0" err="1">
                <a:latin typeface="Times New Roman" panose="02020603050405020304" pitchFamily="18" charset="0"/>
                <a:ea typeface="Calibri" panose="020F0502020204030204" pitchFamily="34" charset="0"/>
              </a:rPr>
              <a:t>thư</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Khách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hàng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nhận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rõ</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người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nhận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CMT/</a:t>
            </a:r>
            <a:r>
              <a:rPr lang="en-US" sz="2400" dirty="0" err="1">
                <a:latin typeface="Times New Roman" panose="02020603050405020304" pitchFamily="18" charset="0"/>
                <a:ea typeface="Calibri" panose="020F0502020204030204" pitchFamily="34" charset="0"/>
              </a:rPr>
              <a:t>Hộ</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chiếu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của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người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nhận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Phần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này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chúng</a:t>
            </a:r>
            <a:r>
              <a:rPr lang="en-US" sz="2400" dirty="0">
                <a:latin typeface="Times New Roman" panose="02020603050405020304" pitchFamily="18" charset="0"/>
                <a:ea typeface="Calibri" panose="020F0502020204030204" pitchFamily="34" charset="0"/>
              </a:rPr>
              <a:t> ta </a:t>
            </a:r>
            <a:r>
              <a:rPr lang="en-US" sz="2400" dirty="0" err="1">
                <a:latin typeface="Times New Roman" panose="02020603050405020304" pitchFamily="18" charset="0"/>
                <a:ea typeface="Calibri" panose="020F0502020204030204" pitchFamily="34" charset="0"/>
              </a:rPr>
              <a:t>không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phải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ghi</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tài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khoản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Điền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tài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khoản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ngân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hàng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của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tên</a:t>
            </a:r>
            <a:r>
              <a:rPr lang="en-US" sz="2400" dirty="0">
                <a:latin typeface="Times New Roman" panose="02020603050405020304" pitchFamily="18" charset="0"/>
                <a:ea typeface="Calibri" panose="020F0502020204030204" pitchFamily="34" charset="0"/>
              </a:rPr>
              <a:t> chi </a:t>
            </a:r>
            <a:r>
              <a:rPr lang="en-US" sz="2400" dirty="0" err="1">
                <a:latin typeface="Times New Roman" panose="02020603050405020304" pitchFamily="18" charset="0"/>
                <a:ea typeface="Calibri" panose="020F0502020204030204" pitchFamily="34" charset="0"/>
              </a:rPr>
              <a:t>nhánh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ngân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hàng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mở</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thẻ</a:t>
            </a:r>
            <a:r>
              <a:rPr lang="en-US" sz="2400" dirty="0">
                <a:latin typeface="Times New Roman" panose="02020603050405020304" pitchFamily="18" charset="0"/>
                <a:ea typeface="Calibri" panose="020F0502020204030204" pitchFamily="34" charset="0"/>
              </a:rPr>
              <a:t>.</a:t>
            </a: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Loại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giao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dịch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Nhấn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tích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phần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chuyển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r>
              <a:rPr lang="en-US" sz="2400" dirty="0">
                <a:latin typeface="Times New Roman" panose="02020603050405020304" pitchFamily="18" charset="0"/>
                <a:ea typeface="Calibri" panose="020F0502020204030204" pitchFamily="34" charset="0"/>
              </a:rPr>
              <a:t>”</a:t>
            </a: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bằng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chữ</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số</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bằng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số</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Nội</a:t>
            </a:r>
            <a:r>
              <a:rPr lang="en-US" sz="2400" dirty="0">
                <a:latin typeface="Times New Roman" panose="02020603050405020304" pitchFamily="18" charset="0"/>
                <a:ea typeface="Calibri" panose="020F0502020204030204" pitchFamily="34" charset="0"/>
              </a:rPr>
              <a:t> dung: </a:t>
            </a:r>
            <a:r>
              <a:rPr lang="en-US" sz="2400" dirty="0" err="1">
                <a:latin typeface="Times New Roman" panose="02020603050405020304" pitchFamily="18" charset="0"/>
                <a:ea typeface="Calibri" panose="020F0502020204030204" pitchFamily="34" charset="0"/>
              </a:rPr>
              <a:t>Ghi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nội</a:t>
            </a:r>
            <a:r>
              <a:rPr lang="en-US" sz="2400" dirty="0">
                <a:latin typeface="Times New Roman" panose="02020603050405020304" pitchFamily="18" charset="0"/>
                <a:ea typeface="Calibri" panose="020F0502020204030204" pitchFamily="34" charset="0"/>
              </a:rPr>
              <a:t> dung </a:t>
            </a:r>
            <a:r>
              <a:rPr lang="en-US" sz="2400" dirty="0" err="1">
                <a:latin typeface="Times New Roman" panose="02020603050405020304" pitchFamily="18" charset="0"/>
                <a:ea typeface="Calibri" panose="020F0502020204030204" pitchFamily="34" charset="0"/>
              </a:rPr>
              <a:t>bạn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muốn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chuyển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tiền</a:t>
            </a:r>
            <a:endParaRPr lang="en-US" sz="2400" dirty="0">
              <a:latin typeface="Times New Roman" panose="02020603050405020304" pitchFamily="18" charset="0"/>
              <a:ea typeface="Calibri" panose="020F0502020204030204" pitchFamily="34" charset="0"/>
            </a:endParaRPr>
          </a:p>
          <a:p>
            <a:pPr marL="342900" marR="0" lvl="0" indent="-342900">
              <a:spcBef>
                <a:spcPts val="300"/>
              </a:spcBef>
              <a:buSzPts val="1000"/>
              <a:buFont typeface="Symbol" panose="05050102010706020507" pitchFamily="18" charset="2"/>
              <a:buChar char=""/>
              <a:tabLst>
                <a:tab pos="457200" algn="l"/>
              </a:tabLst>
            </a:pPr>
            <a:r>
              <a:rPr lang="en-US" sz="2400" dirty="0" err="1">
                <a:latin typeface="Times New Roman" panose="02020603050405020304" pitchFamily="18" charset="0"/>
                <a:ea typeface="Calibri" panose="020F0502020204030204" pitchFamily="34" charset="0"/>
              </a:rPr>
              <a:t>Ký</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chữ</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ký</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họ</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và</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tên</a:t>
            </a:r>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8846979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923330"/>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3.4. </a:t>
            </a:r>
            <a:r>
              <a:rPr lang="en-US" sz="3600" b="1" dirty="0" err="1">
                <a:latin typeface="Times New Roman" panose="02020603050405020304" pitchFamily="18" charset="0"/>
                <a:cs typeface="Times New Roman" panose="02020603050405020304" pitchFamily="18" charset="0"/>
              </a:rPr>
              <a:t>Thẻ</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ngân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hàng</a:t>
            </a:r>
            <a:endParaRPr lang="vi-VN" sz="3600" b="1" dirty="0">
              <a:latin typeface="Times New Roman" panose="02020603050405020304" pitchFamily="18" charset="0"/>
              <a:cs typeface="Times New Roman" panose="02020603050405020304"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1196437760"/>
              </p:ext>
            </p:extLst>
          </p:nvPr>
        </p:nvGraphicFramePr>
        <p:xfrm>
          <a:off x="2904295" y="923330"/>
          <a:ext cx="8492573" cy="1463040"/>
        </p:xfrm>
        <a:graphic>
          <a:graphicData uri="http://schemas.openxmlformats.org/drawingml/2006/table">
            <a:tbl>
              <a:tblPr firstRow="1" firstCol="1" lastRow="1" lastCol="1" bandRow="1" bandCol="1"/>
              <a:tblGrid>
                <a:gridCol w="8492573">
                  <a:extLst>
                    <a:ext uri="{9D8B030D-6E8A-4147-A177-3AD203B41FA5}">
                      <a16:colId xmlns:a16="http://schemas.microsoft.com/office/drawing/2014/main" val="727503422"/>
                    </a:ext>
                  </a:extLst>
                </a:gridCol>
              </a:tblGrid>
              <a:tr h="222250">
                <a:tc>
                  <a:txBody>
                    <a:bodyPr/>
                    <a:lstStyle/>
                    <a:p>
                      <a:pPr marL="0" marR="0" indent="158750" algn="just">
                        <a:lnSpc>
                          <a:spcPct val="150000"/>
                        </a:lnSpc>
                        <a:spcBef>
                          <a:spcPts val="200"/>
                        </a:spcBef>
                        <a:spcAft>
                          <a:spcPts val="200"/>
                        </a:spcAft>
                      </a:pPr>
                      <a:r>
                        <a:rPr lang="en-US" sz="3200" b="1" dirty="0">
                          <a:solidFill>
                            <a:srgbClr val="FF0000"/>
                          </a:solidFill>
                          <a:effectLst/>
                          <a:latin typeface="Times New Roman" panose="02020603050405020304" pitchFamily="18" charset="0"/>
                          <a:ea typeface="MS Mincho"/>
                          <a:cs typeface="Times New Roman" panose="02020603050405020304" pitchFamily="18" charset="0"/>
                        </a:rPr>
                        <a:t>3.4.1.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Khái</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niệm</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về</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thẻ</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ngân</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hàng</a:t>
                      </a:r>
                      <a:endParaRPr lang="en-US" sz="3200" b="1" dirty="0">
                        <a:solidFill>
                          <a:srgbClr val="FF0000"/>
                        </a:solidFill>
                        <a:effectLst/>
                        <a:latin typeface="Times New Roman" panose="02020603050405020304" pitchFamily="18" charset="0"/>
                        <a:ea typeface="MS Mincho"/>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773421466"/>
                  </a:ext>
                </a:extLst>
              </a:tr>
              <a:tr h="222250">
                <a:tc>
                  <a:txBody>
                    <a:bodyPr/>
                    <a:lstStyle/>
                    <a:p>
                      <a:pPr marL="0" marR="0" indent="158750" algn="just">
                        <a:lnSpc>
                          <a:spcPct val="150000"/>
                        </a:lnSpc>
                        <a:spcBef>
                          <a:spcPts val="200"/>
                        </a:spcBef>
                        <a:spcAft>
                          <a:spcPts val="200"/>
                        </a:spcAft>
                      </a:pPr>
                      <a:r>
                        <a:rPr lang="en-US" sz="3200" b="1" dirty="0">
                          <a:solidFill>
                            <a:srgbClr val="FF0000"/>
                          </a:solidFill>
                          <a:effectLst/>
                          <a:latin typeface="Times New Roman" panose="02020603050405020304" pitchFamily="18" charset="0"/>
                          <a:ea typeface="MS Mincho"/>
                          <a:cs typeface="Times New Roman" panose="02020603050405020304" pitchFamily="18" charset="0"/>
                        </a:rPr>
                        <a:t>3.4.2.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Các</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loại</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thẻ</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ngân</a:t>
                      </a:r>
                      <a:r>
                        <a:rPr lang="en-US" sz="3200" b="1" dirty="0">
                          <a:solidFill>
                            <a:srgbClr val="FF0000"/>
                          </a:solidFill>
                          <a:effectLst/>
                          <a:latin typeface="Times New Roman" panose="02020603050405020304" pitchFamily="18" charset="0"/>
                          <a:ea typeface="MS Mincho"/>
                          <a:cs typeface="Times New Roman" panose="02020603050405020304" pitchFamily="18" charset="0"/>
                        </a:rPr>
                        <a:t> </a:t>
                      </a:r>
                      <a:r>
                        <a:rPr lang="en-US" sz="3200" b="1" dirty="0" err="1">
                          <a:solidFill>
                            <a:srgbClr val="FF0000"/>
                          </a:solidFill>
                          <a:effectLst/>
                          <a:latin typeface="Times New Roman" panose="02020603050405020304" pitchFamily="18" charset="0"/>
                          <a:ea typeface="MS Mincho"/>
                          <a:cs typeface="Times New Roman" panose="02020603050405020304" pitchFamily="18" charset="0"/>
                        </a:rPr>
                        <a:t>hàng</a:t>
                      </a:r>
                      <a:endParaRPr lang="en-US" sz="3200" b="1" dirty="0">
                        <a:solidFill>
                          <a:srgbClr val="FF0000"/>
                        </a:solidFill>
                        <a:effectLst/>
                        <a:latin typeface="Times New Roman" panose="02020603050405020304" pitchFamily="18" charset="0"/>
                        <a:ea typeface="MS Mincho"/>
                        <a:cs typeface="Times New Roman" panose="02020603050405020304" pitchFamily="18" charset="0"/>
                      </a:endParaRPr>
                    </a:p>
                  </a:txBody>
                  <a:tcPr marL="68580" marR="68580" marT="0" marB="0" anchor="ctr">
                    <a:lnL>
                      <a:noFill/>
                    </a:lnL>
                    <a:lnR>
                      <a:noFill/>
                    </a:lnR>
                    <a:lnT>
                      <a:noFill/>
                    </a:lnT>
                    <a:lnB>
                      <a:noFill/>
                    </a:lnB>
                  </a:tcPr>
                </a:tc>
                <a:extLst>
                  <a:ext uri="{0D108BD9-81ED-4DB2-BD59-A6C34878D82A}">
                    <a16:rowId xmlns:a16="http://schemas.microsoft.com/office/drawing/2014/main" val="686968393"/>
                  </a:ext>
                </a:extLst>
              </a:tr>
            </a:tbl>
          </a:graphicData>
        </a:graphic>
      </p:graphicFrame>
      <p:sp>
        <p:nvSpPr>
          <p:cNvPr id="4" name="Rectangle 3"/>
          <p:cNvSpPr/>
          <p:nvPr/>
        </p:nvSpPr>
        <p:spPr>
          <a:xfrm>
            <a:off x="-123831" y="2386370"/>
            <a:ext cx="5442516" cy="661207"/>
          </a:xfrm>
          <a:prstGeom prst="rect">
            <a:avLst/>
          </a:prstGeom>
        </p:spPr>
        <p:txBody>
          <a:bodyPr wrap="none">
            <a:spAutoFit/>
          </a:bodyPr>
          <a:lstStyle/>
          <a:p>
            <a:pPr indent="158750" algn="just">
              <a:lnSpc>
                <a:spcPct val="150000"/>
              </a:lnSpc>
              <a:spcBef>
                <a:spcPts val="200"/>
              </a:spcBef>
              <a:spcAft>
                <a:spcPts val="200"/>
              </a:spcAft>
            </a:pPr>
            <a:r>
              <a:rPr lang="en-US" sz="2800" b="1" i="1" u="sng" dirty="0">
                <a:solidFill>
                  <a:srgbClr val="002060"/>
                </a:solidFill>
                <a:latin typeface="Times New Roman" panose="02020603050405020304" pitchFamily="18" charset="0"/>
                <a:ea typeface="MS Mincho"/>
                <a:cs typeface="Times New Roman" panose="02020603050405020304" pitchFamily="18" charset="0"/>
              </a:rPr>
              <a:t>3.4.1.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Khái</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niệm</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về</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thẻ</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ngân</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hàng</a:t>
            </a:r>
            <a:endParaRPr lang="en-US" sz="2800" b="1" i="1" u="sng" dirty="0">
              <a:solidFill>
                <a:srgbClr val="002060"/>
              </a:solidFill>
              <a:latin typeface="Times New Roman" panose="02020603050405020304" pitchFamily="18" charset="0"/>
              <a:ea typeface="MS Mincho"/>
              <a:cs typeface="Times New Roman" panose="02020603050405020304" pitchFamily="18" charset="0"/>
            </a:endParaRPr>
          </a:p>
        </p:txBody>
      </p:sp>
      <p:sp>
        <p:nvSpPr>
          <p:cNvPr id="5" name="Rectangle 4"/>
          <p:cNvSpPr/>
          <p:nvPr/>
        </p:nvSpPr>
        <p:spPr>
          <a:xfrm>
            <a:off x="569841" y="3123747"/>
            <a:ext cx="11383619" cy="3323987"/>
          </a:xfrm>
          <a:prstGeom prst="rect">
            <a:avLst/>
          </a:prstGeom>
        </p:spPr>
        <p:txBody>
          <a:bodyPr wrap="square">
            <a:spAutoFit/>
          </a:bodyPr>
          <a:lstStyle/>
          <a:p>
            <a:pPr lvl="0" algn="just">
              <a:lnSpc>
                <a:spcPct val="150000"/>
              </a:lnSpc>
            </a:pPr>
            <a:r>
              <a:rPr lang="vi-VN" sz="2800" b="1" dirty="0">
                <a:solidFill>
                  <a:prstClr val="black"/>
                </a:solidFill>
                <a:latin typeface="+mj-lt"/>
              </a:rPr>
              <a:t>Thẻ thanh toán </a:t>
            </a:r>
            <a:r>
              <a:rPr lang="vi-VN" sz="2800" dirty="0">
                <a:solidFill>
                  <a:prstClr val="black"/>
                </a:solidFill>
                <a:latin typeface="+mj-lt"/>
              </a:rPr>
              <a:t>là một phương tiện thanh toán hiện</a:t>
            </a:r>
            <a:r>
              <a:rPr lang="en-US" sz="2800" dirty="0">
                <a:solidFill>
                  <a:prstClr val="black"/>
                </a:solidFill>
                <a:latin typeface="+mj-lt"/>
              </a:rPr>
              <a:t> </a:t>
            </a:r>
            <a:r>
              <a:rPr lang="vi-VN" sz="2800" dirty="0">
                <a:solidFill>
                  <a:prstClr val="black"/>
                </a:solidFill>
                <a:latin typeface="+mj-lt"/>
              </a:rPr>
              <a:t>đại mà chủ sở hữu thẻ có thể sử dụng nó để rút</a:t>
            </a:r>
            <a:r>
              <a:rPr lang="en-US" sz="2800" dirty="0">
                <a:solidFill>
                  <a:prstClr val="black"/>
                </a:solidFill>
                <a:latin typeface="+mj-lt"/>
              </a:rPr>
              <a:t> </a:t>
            </a:r>
            <a:r>
              <a:rPr lang="vi-VN" sz="2800" dirty="0">
                <a:solidFill>
                  <a:prstClr val="black"/>
                </a:solidFill>
                <a:latin typeface="+mj-lt"/>
              </a:rPr>
              <a:t>tiền mặt tại các máy rút tiền tự động hoặc tại các</a:t>
            </a:r>
            <a:r>
              <a:rPr lang="en-US" sz="2800" dirty="0">
                <a:solidFill>
                  <a:prstClr val="black"/>
                </a:solidFill>
                <a:latin typeface="+mj-lt"/>
              </a:rPr>
              <a:t> </a:t>
            </a:r>
            <a:r>
              <a:rPr lang="vi-VN" sz="2800" dirty="0">
                <a:solidFill>
                  <a:prstClr val="black"/>
                </a:solidFill>
                <a:latin typeface="+mj-lt"/>
              </a:rPr>
              <a:t>quầy giao dịch của ngân hàng phát hành thẻ, đồng</a:t>
            </a:r>
            <a:r>
              <a:rPr lang="en-US" sz="2800" dirty="0">
                <a:solidFill>
                  <a:prstClr val="black"/>
                </a:solidFill>
                <a:latin typeface="+mj-lt"/>
              </a:rPr>
              <a:t> </a:t>
            </a:r>
            <a:r>
              <a:rPr lang="vi-VN" sz="2800" dirty="0">
                <a:solidFill>
                  <a:prstClr val="black"/>
                </a:solidFill>
                <a:latin typeface="+mj-lt"/>
              </a:rPr>
              <a:t>thời có thể sử dụng thẻ để thanh toán tiền hàng và</a:t>
            </a:r>
            <a:r>
              <a:rPr lang="en-US" sz="2800" dirty="0">
                <a:solidFill>
                  <a:prstClr val="black"/>
                </a:solidFill>
                <a:latin typeface="+mj-lt"/>
              </a:rPr>
              <a:t> </a:t>
            </a:r>
            <a:r>
              <a:rPr lang="vi-VN" sz="2800" dirty="0">
                <a:solidFill>
                  <a:prstClr val="black"/>
                </a:solidFill>
                <a:latin typeface="+mj-lt"/>
              </a:rPr>
              <a:t>dịch vụ trong phạm vi tiền gửi của mình hoặc hạn</a:t>
            </a:r>
            <a:r>
              <a:rPr lang="en-US" sz="2800" dirty="0">
                <a:solidFill>
                  <a:prstClr val="black"/>
                </a:solidFill>
                <a:latin typeface="+mj-lt"/>
              </a:rPr>
              <a:t> </a:t>
            </a:r>
            <a:r>
              <a:rPr lang="vi-VN" sz="2800" dirty="0">
                <a:solidFill>
                  <a:prstClr val="black"/>
                </a:solidFill>
                <a:latin typeface="+mj-lt"/>
              </a:rPr>
              <a:t>mức tín dụng được cấp</a:t>
            </a:r>
            <a:endParaRPr lang="en-US" sz="2800" dirty="0">
              <a:solidFill>
                <a:prstClr val="black"/>
              </a:solidFill>
              <a:latin typeface="+mj-lt"/>
            </a:endParaRPr>
          </a:p>
        </p:txBody>
      </p:sp>
    </p:spTree>
    <p:extLst>
      <p:ext uri="{BB962C8B-B14F-4D97-AF65-F5344CB8AC3E}">
        <p14:creationId xmlns:p14="http://schemas.microsoft.com/office/powerpoint/2010/main" val="252843381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494286" y="986517"/>
            <a:ext cx="2697714" cy="2537680"/>
          </a:xfrm>
          <a:prstGeom prst="rect">
            <a:avLst/>
          </a:prstGeom>
        </p:spPr>
      </p:pic>
      <p:sp>
        <p:nvSpPr>
          <p:cNvPr id="2" name="Rectangle 1"/>
          <p:cNvSpPr/>
          <p:nvPr/>
        </p:nvSpPr>
        <p:spPr>
          <a:xfrm>
            <a:off x="0" y="0"/>
            <a:ext cx="12192000" cy="923330"/>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3.4. </a:t>
            </a:r>
            <a:r>
              <a:rPr lang="en-US" sz="3600" b="1" dirty="0" err="1">
                <a:latin typeface="Times New Roman" panose="02020603050405020304" pitchFamily="18" charset="0"/>
                <a:cs typeface="Times New Roman" panose="02020603050405020304" pitchFamily="18" charset="0"/>
              </a:rPr>
              <a:t>Thẻ</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ngân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hàng</a:t>
            </a:r>
            <a:endParaRPr lang="vi-VN"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1034648"/>
            <a:ext cx="5442516" cy="661207"/>
          </a:xfrm>
          <a:prstGeom prst="rect">
            <a:avLst/>
          </a:prstGeom>
        </p:spPr>
        <p:txBody>
          <a:bodyPr wrap="none">
            <a:spAutoFit/>
          </a:bodyPr>
          <a:lstStyle/>
          <a:p>
            <a:pPr indent="158750" algn="just">
              <a:lnSpc>
                <a:spcPct val="150000"/>
              </a:lnSpc>
              <a:spcBef>
                <a:spcPts val="200"/>
              </a:spcBef>
              <a:spcAft>
                <a:spcPts val="200"/>
              </a:spcAft>
            </a:pPr>
            <a:r>
              <a:rPr lang="en-US" sz="2800" b="1" i="1" u="sng" dirty="0">
                <a:solidFill>
                  <a:srgbClr val="002060"/>
                </a:solidFill>
                <a:latin typeface="Times New Roman" panose="02020603050405020304" pitchFamily="18" charset="0"/>
                <a:ea typeface="MS Mincho"/>
                <a:cs typeface="Times New Roman" panose="02020603050405020304" pitchFamily="18" charset="0"/>
              </a:rPr>
              <a:t>3.4.1.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Khái</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niệm</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về</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thẻ</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ngân</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hàng</a:t>
            </a:r>
            <a:endParaRPr lang="en-US" sz="2800" b="1" i="1" u="sng" dirty="0">
              <a:solidFill>
                <a:srgbClr val="002060"/>
              </a:solidFill>
              <a:latin typeface="Times New Roman" panose="02020603050405020304" pitchFamily="18" charset="0"/>
              <a:ea typeface="MS Mincho"/>
              <a:cs typeface="Times New Roman" panose="02020603050405020304" pitchFamily="18" charset="0"/>
            </a:endParaRPr>
          </a:p>
        </p:txBody>
      </p:sp>
      <p:sp>
        <p:nvSpPr>
          <p:cNvPr id="4" name="Rectangle 3"/>
          <p:cNvSpPr/>
          <p:nvPr/>
        </p:nvSpPr>
        <p:spPr>
          <a:xfrm>
            <a:off x="362370" y="2439027"/>
            <a:ext cx="11467259" cy="3370153"/>
          </a:xfrm>
          <a:prstGeom prst="rect">
            <a:avLst/>
          </a:prstGeom>
        </p:spPr>
        <p:txBody>
          <a:bodyPr wrap="square">
            <a:spAutoFit/>
          </a:bodyPr>
          <a:lstStyle/>
          <a:p>
            <a:pPr algn="ctr">
              <a:lnSpc>
                <a:spcPct val="150000"/>
              </a:lnSpc>
            </a:pPr>
            <a:r>
              <a:rPr lang="en-US" sz="4000" b="1" dirty="0" err="1">
                <a:solidFill>
                  <a:srgbClr val="132767"/>
                </a:solidFill>
                <a:latin typeface="Arial-BoldMT"/>
              </a:rPr>
              <a:t>Lịch</a:t>
            </a:r>
            <a:r>
              <a:rPr lang="en-US" sz="4000" b="1" dirty="0">
                <a:solidFill>
                  <a:srgbClr val="132767"/>
                </a:solidFill>
                <a:latin typeface="Arial-BoldMT"/>
              </a:rPr>
              <a:t> </a:t>
            </a:r>
            <a:r>
              <a:rPr lang="en-US" sz="4000" b="1" dirty="0" err="1" smtClean="0">
                <a:solidFill>
                  <a:srgbClr val="132767"/>
                </a:solidFill>
                <a:latin typeface="Arial-BoldMT"/>
              </a:rPr>
              <a:t>sử</a:t>
            </a:r>
            <a:endParaRPr lang="en-US" sz="4000" b="1" dirty="0" smtClean="0">
              <a:solidFill>
                <a:srgbClr val="132767"/>
              </a:solidFill>
              <a:latin typeface="Arial-BoldMT"/>
            </a:endParaRPr>
          </a:p>
          <a:p>
            <a:pPr marL="457200" indent="-457200">
              <a:lnSpc>
                <a:spcPct val="150000"/>
              </a:lnSpc>
              <a:buFont typeface="Wingdings" panose="05000000000000000000" pitchFamily="2" charset="2"/>
              <a:buChar char="ü"/>
            </a:pPr>
            <a:r>
              <a:rPr lang="en-US" sz="2800" dirty="0" err="1" smtClean="0">
                <a:solidFill>
                  <a:srgbClr val="132767"/>
                </a:solidFill>
                <a:latin typeface="ArialMT"/>
              </a:rPr>
              <a:t>Tại</a:t>
            </a:r>
            <a:r>
              <a:rPr lang="en-US" sz="2800" dirty="0" smtClean="0">
                <a:solidFill>
                  <a:srgbClr val="132767"/>
                </a:solidFill>
                <a:latin typeface="ArialMT"/>
              </a:rPr>
              <a:t> </a:t>
            </a:r>
            <a:r>
              <a:rPr lang="en-US" sz="2800" dirty="0" err="1">
                <a:solidFill>
                  <a:srgbClr val="132767"/>
                </a:solidFill>
                <a:latin typeface="ArialMT"/>
              </a:rPr>
              <a:t>Mỹ</a:t>
            </a:r>
            <a:r>
              <a:rPr lang="en-US" sz="2800" dirty="0">
                <a:solidFill>
                  <a:srgbClr val="132767"/>
                </a:solidFill>
                <a:latin typeface="ArialMT"/>
              </a:rPr>
              <a:t>, </a:t>
            </a:r>
            <a:r>
              <a:rPr lang="en-US" sz="2800" dirty="0" err="1">
                <a:solidFill>
                  <a:srgbClr val="132767"/>
                </a:solidFill>
                <a:latin typeface="ArialMT"/>
              </a:rPr>
              <a:t>xuất</a:t>
            </a:r>
            <a:r>
              <a:rPr lang="en-US" sz="2800" dirty="0">
                <a:solidFill>
                  <a:srgbClr val="132767"/>
                </a:solidFill>
                <a:latin typeface="ArialMT"/>
              </a:rPr>
              <a:t> </a:t>
            </a:r>
            <a:r>
              <a:rPr lang="en-US" sz="2800" dirty="0" err="1">
                <a:solidFill>
                  <a:srgbClr val="132767"/>
                </a:solidFill>
                <a:latin typeface="ArialMT"/>
              </a:rPr>
              <a:t>hiện</a:t>
            </a:r>
            <a:r>
              <a:rPr lang="en-US" sz="2800" dirty="0">
                <a:solidFill>
                  <a:srgbClr val="132767"/>
                </a:solidFill>
                <a:latin typeface="ArialMT"/>
              </a:rPr>
              <a:t> </a:t>
            </a:r>
            <a:r>
              <a:rPr lang="en-US" sz="2800" dirty="0" err="1">
                <a:solidFill>
                  <a:srgbClr val="132767"/>
                </a:solidFill>
                <a:latin typeface="ArialMT"/>
              </a:rPr>
              <a:t>vào</a:t>
            </a:r>
            <a:r>
              <a:rPr lang="en-US" sz="2800" dirty="0">
                <a:solidFill>
                  <a:srgbClr val="132767"/>
                </a:solidFill>
                <a:latin typeface="ArialMT"/>
              </a:rPr>
              <a:t> </a:t>
            </a:r>
            <a:r>
              <a:rPr lang="en-US" sz="2800" dirty="0" err="1">
                <a:solidFill>
                  <a:srgbClr val="132767"/>
                </a:solidFill>
                <a:latin typeface="ArialMT"/>
              </a:rPr>
              <a:t>năm</a:t>
            </a:r>
            <a:r>
              <a:rPr lang="en-US" sz="2800" dirty="0">
                <a:solidFill>
                  <a:srgbClr val="132767"/>
                </a:solidFill>
                <a:latin typeface="ArialMT"/>
              </a:rPr>
              <a:t> </a:t>
            </a:r>
            <a:r>
              <a:rPr lang="en-US" sz="2800" dirty="0" smtClean="0">
                <a:solidFill>
                  <a:srgbClr val="132767"/>
                </a:solidFill>
                <a:latin typeface="ArialMT"/>
              </a:rPr>
              <a:t>1914, </a:t>
            </a:r>
            <a:r>
              <a:rPr lang="en-US" sz="2800" dirty="0" err="1" smtClean="0">
                <a:solidFill>
                  <a:srgbClr val="132767"/>
                </a:solidFill>
                <a:latin typeface="ArialMT"/>
              </a:rPr>
              <a:t>phổ</a:t>
            </a:r>
            <a:r>
              <a:rPr lang="en-US" sz="2800" dirty="0" smtClean="0">
                <a:solidFill>
                  <a:srgbClr val="132767"/>
                </a:solidFill>
                <a:latin typeface="ArialMT"/>
              </a:rPr>
              <a:t> </a:t>
            </a:r>
            <a:r>
              <a:rPr lang="en-US" sz="2800" dirty="0" err="1">
                <a:solidFill>
                  <a:srgbClr val="132767"/>
                </a:solidFill>
                <a:latin typeface="ArialMT"/>
              </a:rPr>
              <a:t>biến</a:t>
            </a:r>
            <a:r>
              <a:rPr lang="en-US" sz="2800" dirty="0">
                <a:solidFill>
                  <a:srgbClr val="132767"/>
                </a:solidFill>
                <a:latin typeface="ArialMT"/>
              </a:rPr>
              <a:t> </a:t>
            </a:r>
            <a:r>
              <a:rPr lang="en-US" sz="2800" dirty="0" err="1">
                <a:solidFill>
                  <a:srgbClr val="132767"/>
                </a:solidFill>
                <a:latin typeface="ArialMT"/>
              </a:rPr>
              <a:t>vào</a:t>
            </a:r>
            <a:r>
              <a:rPr lang="en-US" sz="2800" dirty="0">
                <a:solidFill>
                  <a:srgbClr val="132767"/>
                </a:solidFill>
                <a:latin typeface="ArialMT"/>
              </a:rPr>
              <a:t> </a:t>
            </a:r>
            <a:r>
              <a:rPr lang="en-US" sz="2800" dirty="0" err="1">
                <a:solidFill>
                  <a:srgbClr val="132767"/>
                </a:solidFill>
                <a:latin typeface="ArialMT"/>
              </a:rPr>
              <a:t>năm</a:t>
            </a:r>
            <a:r>
              <a:rPr lang="en-US" sz="2800" dirty="0">
                <a:solidFill>
                  <a:srgbClr val="132767"/>
                </a:solidFill>
                <a:latin typeface="ArialMT"/>
              </a:rPr>
              <a:t> </a:t>
            </a:r>
            <a:r>
              <a:rPr lang="en-US" sz="2800" dirty="0" smtClean="0">
                <a:solidFill>
                  <a:srgbClr val="132767"/>
                </a:solidFill>
                <a:latin typeface="ArialMT"/>
              </a:rPr>
              <a:t>1920</a:t>
            </a:r>
          </a:p>
          <a:p>
            <a:pPr marL="457200" indent="-457200">
              <a:lnSpc>
                <a:spcPct val="150000"/>
              </a:lnSpc>
              <a:buFont typeface="Wingdings" panose="05000000000000000000" pitchFamily="2" charset="2"/>
              <a:buChar char="ü"/>
            </a:pPr>
            <a:r>
              <a:rPr lang="en-US" sz="2800" dirty="0" err="1" smtClean="0">
                <a:solidFill>
                  <a:srgbClr val="132767"/>
                </a:solidFill>
                <a:latin typeface="ArialMT"/>
              </a:rPr>
              <a:t>Tại</a:t>
            </a:r>
            <a:r>
              <a:rPr lang="en-US" sz="2800" dirty="0" smtClean="0">
                <a:solidFill>
                  <a:srgbClr val="132767"/>
                </a:solidFill>
                <a:latin typeface="ArialMT"/>
              </a:rPr>
              <a:t> </a:t>
            </a:r>
            <a:r>
              <a:rPr lang="en-US" sz="2800" dirty="0" err="1">
                <a:solidFill>
                  <a:srgbClr val="132767"/>
                </a:solidFill>
                <a:latin typeface="ArialMT"/>
              </a:rPr>
              <a:t>châu</a:t>
            </a:r>
            <a:r>
              <a:rPr lang="en-US" sz="2800" dirty="0">
                <a:solidFill>
                  <a:srgbClr val="132767"/>
                </a:solidFill>
                <a:latin typeface="ArialMT"/>
              </a:rPr>
              <a:t> </a:t>
            </a:r>
            <a:r>
              <a:rPr lang="en-US" sz="2800" dirty="0" err="1">
                <a:solidFill>
                  <a:srgbClr val="132767"/>
                </a:solidFill>
                <a:latin typeface="ArialMT"/>
              </a:rPr>
              <a:t>Âu</a:t>
            </a:r>
            <a:r>
              <a:rPr lang="en-US" sz="2800" dirty="0">
                <a:solidFill>
                  <a:srgbClr val="132767"/>
                </a:solidFill>
                <a:latin typeface="ArialMT"/>
              </a:rPr>
              <a:t>, </a:t>
            </a:r>
            <a:r>
              <a:rPr lang="en-US" sz="2800" dirty="0" err="1">
                <a:solidFill>
                  <a:srgbClr val="132767"/>
                </a:solidFill>
                <a:latin typeface="ArialMT"/>
              </a:rPr>
              <a:t>xuất</a:t>
            </a:r>
            <a:r>
              <a:rPr lang="en-US" sz="2800" dirty="0">
                <a:solidFill>
                  <a:srgbClr val="132767"/>
                </a:solidFill>
                <a:latin typeface="ArialMT"/>
              </a:rPr>
              <a:t> </a:t>
            </a:r>
            <a:r>
              <a:rPr lang="en-US" sz="2800" dirty="0" err="1">
                <a:solidFill>
                  <a:srgbClr val="132767"/>
                </a:solidFill>
                <a:latin typeface="ArialMT"/>
              </a:rPr>
              <a:t>hiện</a:t>
            </a:r>
            <a:r>
              <a:rPr lang="en-US" sz="2800" dirty="0">
                <a:solidFill>
                  <a:srgbClr val="132767"/>
                </a:solidFill>
                <a:latin typeface="ArialMT"/>
              </a:rPr>
              <a:t> </a:t>
            </a:r>
            <a:r>
              <a:rPr lang="en-US" sz="2800" dirty="0" err="1">
                <a:solidFill>
                  <a:srgbClr val="132767"/>
                </a:solidFill>
                <a:latin typeface="ArialMT"/>
              </a:rPr>
              <a:t>vào</a:t>
            </a:r>
            <a:r>
              <a:rPr lang="en-US" sz="2800" dirty="0">
                <a:solidFill>
                  <a:srgbClr val="132767"/>
                </a:solidFill>
                <a:latin typeface="ArialMT"/>
              </a:rPr>
              <a:t> </a:t>
            </a:r>
            <a:r>
              <a:rPr lang="en-US" sz="2800" dirty="0" err="1" smtClean="0">
                <a:solidFill>
                  <a:srgbClr val="132767"/>
                </a:solidFill>
                <a:latin typeface="ArialMT"/>
              </a:rPr>
              <a:t>năm</a:t>
            </a:r>
            <a:r>
              <a:rPr lang="en-US" sz="2800" dirty="0" smtClean="0">
                <a:solidFill>
                  <a:srgbClr val="132767"/>
                </a:solidFill>
                <a:latin typeface="ArialMT"/>
              </a:rPr>
              <a:t> 1965</a:t>
            </a:r>
            <a:r>
              <a:rPr lang="en-US" sz="2800" dirty="0">
                <a:solidFill>
                  <a:srgbClr val="132767"/>
                </a:solidFill>
                <a:latin typeface="ArialMT"/>
              </a:rPr>
              <a:t>, </a:t>
            </a:r>
            <a:r>
              <a:rPr lang="en-US" sz="2800" dirty="0" err="1">
                <a:solidFill>
                  <a:srgbClr val="132767"/>
                </a:solidFill>
                <a:latin typeface="ArialMT"/>
              </a:rPr>
              <a:t>phổ</a:t>
            </a:r>
            <a:r>
              <a:rPr lang="en-US" sz="2800" dirty="0">
                <a:solidFill>
                  <a:srgbClr val="132767"/>
                </a:solidFill>
                <a:latin typeface="ArialMT"/>
              </a:rPr>
              <a:t> </a:t>
            </a:r>
            <a:r>
              <a:rPr lang="en-US" sz="2800" dirty="0" err="1">
                <a:solidFill>
                  <a:srgbClr val="132767"/>
                </a:solidFill>
                <a:latin typeface="ArialMT"/>
              </a:rPr>
              <a:t>biến</a:t>
            </a:r>
            <a:r>
              <a:rPr lang="en-US" sz="2800" dirty="0">
                <a:solidFill>
                  <a:srgbClr val="132767"/>
                </a:solidFill>
                <a:latin typeface="ArialMT"/>
              </a:rPr>
              <a:t> </a:t>
            </a:r>
            <a:r>
              <a:rPr lang="en-US" sz="2800" dirty="0" err="1">
                <a:solidFill>
                  <a:srgbClr val="132767"/>
                </a:solidFill>
                <a:latin typeface="ArialMT"/>
              </a:rPr>
              <a:t>vào</a:t>
            </a:r>
            <a:r>
              <a:rPr lang="en-US" sz="2800" dirty="0">
                <a:solidFill>
                  <a:srgbClr val="132767"/>
                </a:solidFill>
                <a:latin typeface="ArialMT"/>
              </a:rPr>
              <a:t> </a:t>
            </a:r>
            <a:r>
              <a:rPr lang="en-US" sz="2800" dirty="0" err="1">
                <a:solidFill>
                  <a:srgbClr val="132767"/>
                </a:solidFill>
                <a:latin typeface="ArialMT"/>
              </a:rPr>
              <a:t>năm</a:t>
            </a:r>
            <a:r>
              <a:rPr lang="en-US" sz="2800" dirty="0">
                <a:solidFill>
                  <a:srgbClr val="132767"/>
                </a:solidFill>
                <a:latin typeface="ArialMT"/>
              </a:rPr>
              <a:t> </a:t>
            </a:r>
            <a:r>
              <a:rPr lang="en-US" sz="2800" dirty="0" smtClean="0">
                <a:solidFill>
                  <a:srgbClr val="132767"/>
                </a:solidFill>
                <a:latin typeface="ArialMT"/>
              </a:rPr>
              <a:t>1971</a:t>
            </a:r>
          </a:p>
          <a:p>
            <a:pPr marL="457200" indent="-457200">
              <a:lnSpc>
                <a:spcPct val="150000"/>
              </a:lnSpc>
              <a:buFont typeface="Wingdings" panose="05000000000000000000" pitchFamily="2" charset="2"/>
              <a:buChar char="ü"/>
            </a:pPr>
            <a:r>
              <a:rPr lang="en-US" sz="2800" dirty="0" err="1" smtClean="0">
                <a:solidFill>
                  <a:srgbClr val="132767"/>
                </a:solidFill>
                <a:latin typeface="ArialMT"/>
              </a:rPr>
              <a:t>Tại</a:t>
            </a:r>
            <a:r>
              <a:rPr lang="en-US" sz="2800" dirty="0" smtClean="0">
                <a:solidFill>
                  <a:srgbClr val="132767"/>
                </a:solidFill>
                <a:latin typeface="ArialMT"/>
              </a:rPr>
              <a:t> </a:t>
            </a:r>
            <a:r>
              <a:rPr lang="en-US" sz="2800" dirty="0" err="1">
                <a:solidFill>
                  <a:srgbClr val="132767"/>
                </a:solidFill>
                <a:latin typeface="ArialMT"/>
              </a:rPr>
              <a:t>Việt</a:t>
            </a:r>
            <a:r>
              <a:rPr lang="en-US" sz="2800" dirty="0">
                <a:solidFill>
                  <a:srgbClr val="132767"/>
                </a:solidFill>
                <a:latin typeface="ArialMT"/>
              </a:rPr>
              <a:t> Nam, </a:t>
            </a:r>
            <a:r>
              <a:rPr lang="en-US" sz="2800" dirty="0" err="1">
                <a:solidFill>
                  <a:srgbClr val="132767"/>
                </a:solidFill>
                <a:latin typeface="ArialMT"/>
              </a:rPr>
              <a:t>xuất</a:t>
            </a:r>
            <a:r>
              <a:rPr lang="en-US" sz="2800" dirty="0">
                <a:solidFill>
                  <a:srgbClr val="132767"/>
                </a:solidFill>
                <a:latin typeface="ArialMT"/>
              </a:rPr>
              <a:t> </a:t>
            </a:r>
            <a:r>
              <a:rPr lang="en-US" sz="2800" dirty="0" err="1">
                <a:solidFill>
                  <a:srgbClr val="132767"/>
                </a:solidFill>
                <a:latin typeface="ArialMT"/>
              </a:rPr>
              <a:t>hiện</a:t>
            </a:r>
            <a:r>
              <a:rPr lang="en-US" sz="2800" dirty="0">
                <a:solidFill>
                  <a:srgbClr val="132767"/>
                </a:solidFill>
                <a:latin typeface="ArialMT"/>
              </a:rPr>
              <a:t> </a:t>
            </a:r>
            <a:r>
              <a:rPr lang="en-US" sz="2800" dirty="0" err="1">
                <a:solidFill>
                  <a:srgbClr val="132767"/>
                </a:solidFill>
                <a:latin typeface="ArialMT"/>
              </a:rPr>
              <a:t>năm</a:t>
            </a:r>
            <a:r>
              <a:rPr lang="en-US" sz="2800" dirty="0">
                <a:solidFill>
                  <a:srgbClr val="132767"/>
                </a:solidFill>
                <a:latin typeface="ArialMT"/>
              </a:rPr>
              <a:t> </a:t>
            </a:r>
            <a:r>
              <a:rPr lang="en-US" sz="2800" dirty="0" smtClean="0">
                <a:solidFill>
                  <a:srgbClr val="132767"/>
                </a:solidFill>
                <a:latin typeface="ArialMT"/>
              </a:rPr>
              <a:t>1989, </a:t>
            </a:r>
            <a:r>
              <a:rPr lang="en-US" sz="2800" dirty="0" err="1" smtClean="0">
                <a:solidFill>
                  <a:srgbClr val="132767"/>
                </a:solidFill>
                <a:latin typeface="ArialMT"/>
              </a:rPr>
              <a:t>hiện</a:t>
            </a:r>
            <a:r>
              <a:rPr lang="en-US" sz="2800" dirty="0" smtClean="0">
                <a:solidFill>
                  <a:srgbClr val="132767"/>
                </a:solidFill>
                <a:latin typeface="ArialMT"/>
              </a:rPr>
              <a:t> </a:t>
            </a:r>
            <a:r>
              <a:rPr lang="en-US" sz="2800" dirty="0">
                <a:solidFill>
                  <a:srgbClr val="132767"/>
                </a:solidFill>
                <a:latin typeface="ArialMT"/>
              </a:rPr>
              <a:t>nay </a:t>
            </a:r>
            <a:r>
              <a:rPr lang="en-US" sz="2800" dirty="0" err="1">
                <a:solidFill>
                  <a:srgbClr val="132767"/>
                </a:solidFill>
                <a:latin typeface="ArialMT"/>
              </a:rPr>
              <a:t>rất</a:t>
            </a:r>
            <a:r>
              <a:rPr lang="en-US" sz="2800" dirty="0">
                <a:solidFill>
                  <a:srgbClr val="132767"/>
                </a:solidFill>
                <a:latin typeface="ArialMT"/>
              </a:rPr>
              <a:t> </a:t>
            </a:r>
            <a:r>
              <a:rPr lang="en-US" sz="2800" dirty="0" err="1">
                <a:solidFill>
                  <a:srgbClr val="132767"/>
                </a:solidFill>
                <a:latin typeface="ArialMT"/>
              </a:rPr>
              <a:t>phổ</a:t>
            </a:r>
            <a:r>
              <a:rPr lang="en-US" sz="2800" dirty="0">
                <a:solidFill>
                  <a:srgbClr val="132767"/>
                </a:solidFill>
                <a:latin typeface="ArialMT"/>
              </a:rPr>
              <a:t> </a:t>
            </a:r>
            <a:r>
              <a:rPr lang="en-US" sz="2800" dirty="0" err="1">
                <a:solidFill>
                  <a:srgbClr val="132767"/>
                </a:solidFill>
                <a:latin typeface="ArialMT"/>
              </a:rPr>
              <a:t>biến</a:t>
            </a:r>
            <a:r>
              <a:rPr lang="en-US" dirty="0"/>
              <a:t> </a:t>
            </a:r>
            <a:br>
              <a:rPr lang="en-US" dirty="0"/>
            </a:br>
            <a:endParaRPr lang="en-US" dirty="0"/>
          </a:p>
        </p:txBody>
      </p:sp>
    </p:spTree>
    <p:extLst>
      <p:ext uri="{BB962C8B-B14F-4D97-AF65-F5344CB8AC3E}">
        <p14:creationId xmlns:p14="http://schemas.microsoft.com/office/powerpoint/2010/main" val="36561488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923330"/>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3.4. </a:t>
            </a:r>
            <a:r>
              <a:rPr lang="en-US" sz="3600" b="1" dirty="0" err="1">
                <a:latin typeface="Times New Roman" panose="02020603050405020304" pitchFamily="18" charset="0"/>
                <a:cs typeface="Times New Roman" panose="02020603050405020304" pitchFamily="18" charset="0"/>
              </a:rPr>
              <a:t>Thẻ</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ngân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hàng</a:t>
            </a:r>
            <a:endParaRPr lang="vi-VN"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0" y="1034648"/>
            <a:ext cx="5442516" cy="661207"/>
          </a:xfrm>
          <a:prstGeom prst="rect">
            <a:avLst/>
          </a:prstGeom>
        </p:spPr>
        <p:txBody>
          <a:bodyPr wrap="none">
            <a:spAutoFit/>
          </a:bodyPr>
          <a:lstStyle/>
          <a:p>
            <a:pPr indent="158750" algn="just">
              <a:lnSpc>
                <a:spcPct val="150000"/>
              </a:lnSpc>
              <a:spcBef>
                <a:spcPts val="200"/>
              </a:spcBef>
              <a:spcAft>
                <a:spcPts val="200"/>
              </a:spcAft>
            </a:pPr>
            <a:r>
              <a:rPr lang="en-US" sz="2800" b="1" i="1" u="sng" dirty="0">
                <a:solidFill>
                  <a:srgbClr val="002060"/>
                </a:solidFill>
                <a:latin typeface="Times New Roman" panose="02020603050405020304" pitchFamily="18" charset="0"/>
                <a:ea typeface="MS Mincho"/>
                <a:cs typeface="Times New Roman" panose="02020603050405020304" pitchFamily="18" charset="0"/>
              </a:rPr>
              <a:t>3.4.1.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Khái</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niệm</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về</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thẻ</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ngân</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hàng</a:t>
            </a:r>
            <a:endParaRPr lang="en-US" sz="2800" b="1" i="1" u="sng" dirty="0">
              <a:solidFill>
                <a:srgbClr val="002060"/>
              </a:solidFill>
              <a:latin typeface="Times New Roman" panose="02020603050405020304" pitchFamily="18" charset="0"/>
              <a:ea typeface="MS Mincho"/>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34724" y="1842679"/>
            <a:ext cx="5417069" cy="3423164"/>
          </a:xfrm>
          <a:prstGeom prst="rect">
            <a:avLst/>
          </a:prstGeom>
        </p:spPr>
      </p:pic>
      <p:sp>
        <p:nvSpPr>
          <p:cNvPr id="5" name="Rectangle 4"/>
          <p:cNvSpPr/>
          <p:nvPr/>
        </p:nvSpPr>
        <p:spPr>
          <a:xfrm>
            <a:off x="6347792" y="1365251"/>
            <a:ext cx="6096000" cy="4770537"/>
          </a:xfrm>
          <a:prstGeom prst="rect">
            <a:avLst/>
          </a:prstGeom>
        </p:spPr>
        <p:txBody>
          <a:bodyPr>
            <a:spAutoFit/>
          </a:bodyPr>
          <a:lstStyle/>
          <a:p>
            <a:pPr marL="342900" indent="-342900">
              <a:spcBef>
                <a:spcPts val="600"/>
              </a:spcBef>
              <a:buFont typeface="Wingdings" panose="05000000000000000000" pitchFamily="2" charset="2"/>
              <a:buChar char="v"/>
            </a:pPr>
            <a:r>
              <a:rPr lang="vi-VN" sz="2400" b="1" dirty="0">
                <a:solidFill>
                  <a:srgbClr val="FF0000"/>
                </a:solidFill>
                <a:latin typeface="+mj-lt"/>
              </a:rPr>
              <a:t>Mô tả kỹ </a:t>
            </a:r>
            <a:r>
              <a:rPr lang="vi-VN" sz="2400" b="1" dirty="0" smtClean="0">
                <a:solidFill>
                  <a:srgbClr val="FF0000"/>
                </a:solidFill>
                <a:latin typeface="+mj-lt"/>
              </a:rPr>
              <a:t>thuật</a:t>
            </a:r>
            <a:endParaRPr lang="en-US" sz="2400" dirty="0" smtClean="0">
              <a:solidFill>
                <a:srgbClr val="132767"/>
              </a:solidFill>
              <a:latin typeface="+mj-lt"/>
            </a:endParaRPr>
          </a:p>
          <a:p>
            <a:pPr marL="342900" indent="-342900">
              <a:spcBef>
                <a:spcPts val="600"/>
              </a:spcBef>
              <a:buFont typeface="Wingdings" panose="05000000000000000000" pitchFamily="2" charset="2"/>
              <a:buChar char="ü"/>
            </a:pPr>
            <a:r>
              <a:rPr lang="vi-VN" sz="2400" dirty="0" smtClean="0">
                <a:solidFill>
                  <a:srgbClr val="132767"/>
                </a:solidFill>
                <a:latin typeface="+mj-lt"/>
              </a:rPr>
              <a:t>Chất </a:t>
            </a:r>
            <a:r>
              <a:rPr lang="vi-VN" sz="2400" dirty="0">
                <a:solidFill>
                  <a:srgbClr val="132767"/>
                </a:solidFill>
                <a:latin typeface="+mj-lt"/>
              </a:rPr>
              <a:t>liệu: Nhựa </a:t>
            </a:r>
            <a:r>
              <a:rPr lang="vi-VN" sz="2400" dirty="0" smtClean="0">
                <a:solidFill>
                  <a:srgbClr val="132767"/>
                </a:solidFill>
                <a:latin typeface="+mj-lt"/>
              </a:rPr>
              <a:t>cứng</a:t>
            </a:r>
            <a:endParaRPr lang="en-US" sz="2400" dirty="0" smtClean="0">
              <a:solidFill>
                <a:srgbClr val="132767"/>
              </a:solidFill>
              <a:latin typeface="+mj-lt"/>
            </a:endParaRPr>
          </a:p>
          <a:p>
            <a:pPr marL="342900" indent="-342900">
              <a:spcBef>
                <a:spcPts val="600"/>
              </a:spcBef>
              <a:buFont typeface="Wingdings" panose="05000000000000000000" pitchFamily="2" charset="2"/>
              <a:buChar char="ü"/>
            </a:pPr>
            <a:r>
              <a:rPr lang="vi-VN" sz="2400" dirty="0" smtClean="0">
                <a:solidFill>
                  <a:srgbClr val="132767"/>
                </a:solidFill>
                <a:latin typeface="+mj-lt"/>
              </a:rPr>
              <a:t>Kích </a:t>
            </a:r>
            <a:r>
              <a:rPr lang="vi-VN" sz="2400" dirty="0">
                <a:solidFill>
                  <a:srgbClr val="132767"/>
                </a:solidFill>
                <a:latin typeface="+mj-lt"/>
              </a:rPr>
              <a:t>thước: </a:t>
            </a:r>
            <a:r>
              <a:rPr lang="vi-VN" sz="2400" dirty="0" smtClean="0">
                <a:solidFill>
                  <a:srgbClr val="132767"/>
                </a:solidFill>
                <a:latin typeface="+mj-lt"/>
              </a:rPr>
              <a:t>86mm×54mm×0,76mm</a:t>
            </a:r>
            <a:endParaRPr lang="en-US" sz="2400" dirty="0" smtClean="0">
              <a:solidFill>
                <a:srgbClr val="132767"/>
              </a:solidFill>
              <a:latin typeface="+mj-lt"/>
            </a:endParaRPr>
          </a:p>
          <a:p>
            <a:pPr marL="342900" indent="-342900">
              <a:spcBef>
                <a:spcPts val="600"/>
              </a:spcBef>
              <a:buFont typeface="Wingdings" panose="05000000000000000000" pitchFamily="2" charset="2"/>
              <a:buChar char="v"/>
            </a:pPr>
            <a:r>
              <a:rPr lang="vi-VN" sz="2400" b="1" dirty="0" smtClean="0">
                <a:solidFill>
                  <a:srgbClr val="FF0000"/>
                </a:solidFill>
                <a:latin typeface="+mj-lt"/>
              </a:rPr>
              <a:t>Mặt trước:</a:t>
            </a:r>
            <a:endParaRPr lang="en-US" sz="2400" b="1" dirty="0" smtClean="0">
              <a:solidFill>
                <a:srgbClr val="FF0000"/>
              </a:solidFill>
              <a:latin typeface="+mj-lt"/>
            </a:endParaRPr>
          </a:p>
          <a:p>
            <a:pPr marL="342900" indent="-342900">
              <a:spcBef>
                <a:spcPts val="600"/>
              </a:spcBef>
              <a:buFont typeface="Wingdings" panose="05000000000000000000" pitchFamily="2" charset="2"/>
              <a:buChar char="ü"/>
            </a:pPr>
            <a:r>
              <a:rPr lang="vi-VN" sz="2400" dirty="0" smtClean="0">
                <a:solidFill>
                  <a:srgbClr val="132767"/>
                </a:solidFill>
                <a:latin typeface="+mj-lt"/>
              </a:rPr>
              <a:t>Tên </a:t>
            </a:r>
            <a:r>
              <a:rPr lang="vi-VN" sz="2400" dirty="0">
                <a:solidFill>
                  <a:srgbClr val="132767"/>
                </a:solidFill>
                <a:latin typeface="+mj-lt"/>
              </a:rPr>
              <a:t>của </a:t>
            </a:r>
            <a:r>
              <a:rPr lang="vi-VN" sz="2400" dirty="0" smtClean="0">
                <a:solidFill>
                  <a:srgbClr val="132767"/>
                </a:solidFill>
                <a:latin typeface="+mj-lt"/>
              </a:rPr>
              <a:t>thẻ</a:t>
            </a:r>
            <a:endParaRPr lang="en-US" sz="2400" dirty="0" smtClean="0">
              <a:solidFill>
                <a:srgbClr val="132767"/>
              </a:solidFill>
              <a:latin typeface="+mj-lt"/>
            </a:endParaRPr>
          </a:p>
          <a:p>
            <a:pPr marL="342900" indent="-342900">
              <a:spcBef>
                <a:spcPts val="600"/>
              </a:spcBef>
              <a:buFont typeface="Wingdings" panose="05000000000000000000" pitchFamily="2" charset="2"/>
              <a:buChar char="ü"/>
            </a:pPr>
            <a:r>
              <a:rPr lang="vi-VN" sz="2400" dirty="0" smtClean="0">
                <a:solidFill>
                  <a:srgbClr val="132767"/>
                </a:solidFill>
                <a:latin typeface="+mj-lt"/>
              </a:rPr>
              <a:t>Tên </a:t>
            </a:r>
            <a:r>
              <a:rPr lang="vi-VN" sz="2400" dirty="0">
                <a:solidFill>
                  <a:srgbClr val="132767"/>
                </a:solidFill>
                <a:latin typeface="+mj-lt"/>
              </a:rPr>
              <a:t>và logo của nhà phát </a:t>
            </a:r>
            <a:r>
              <a:rPr lang="vi-VN" sz="2400" dirty="0" smtClean="0">
                <a:solidFill>
                  <a:srgbClr val="132767"/>
                </a:solidFill>
                <a:latin typeface="+mj-lt"/>
              </a:rPr>
              <a:t>hành</a:t>
            </a:r>
            <a:endParaRPr lang="en-US" sz="2400" dirty="0" smtClean="0">
              <a:solidFill>
                <a:srgbClr val="132767"/>
              </a:solidFill>
              <a:latin typeface="+mj-lt"/>
            </a:endParaRPr>
          </a:p>
          <a:p>
            <a:pPr marL="342900" indent="-342900">
              <a:spcBef>
                <a:spcPts val="600"/>
              </a:spcBef>
              <a:buFont typeface="Wingdings" panose="05000000000000000000" pitchFamily="2" charset="2"/>
              <a:buChar char="ü"/>
            </a:pPr>
            <a:r>
              <a:rPr lang="vi-VN" sz="2400" dirty="0" smtClean="0">
                <a:solidFill>
                  <a:srgbClr val="132767"/>
                </a:solidFill>
                <a:latin typeface="+mj-lt"/>
              </a:rPr>
              <a:t>Số thẻ</a:t>
            </a:r>
            <a:endParaRPr lang="en-US" sz="2400" dirty="0" smtClean="0">
              <a:solidFill>
                <a:srgbClr val="132767"/>
              </a:solidFill>
              <a:latin typeface="+mj-lt"/>
            </a:endParaRPr>
          </a:p>
          <a:p>
            <a:pPr marL="342900" indent="-342900">
              <a:spcBef>
                <a:spcPts val="600"/>
              </a:spcBef>
              <a:buFont typeface="Wingdings" panose="05000000000000000000" pitchFamily="2" charset="2"/>
              <a:buChar char="ü"/>
            </a:pPr>
            <a:r>
              <a:rPr lang="vi-VN" sz="2400" dirty="0" smtClean="0">
                <a:solidFill>
                  <a:srgbClr val="132767"/>
                </a:solidFill>
                <a:latin typeface="+mj-lt"/>
              </a:rPr>
              <a:t>Ngày </a:t>
            </a:r>
            <a:r>
              <a:rPr lang="vi-VN" sz="2400" dirty="0">
                <a:solidFill>
                  <a:srgbClr val="132767"/>
                </a:solidFill>
                <a:latin typeface="+mj-lt"/>
              </a:rPr>
              <a:t>bắt đầu có hiệu lực và</a:t>
            </a:r>
            <a:br>
              <a:rPr lang="vi-VN" sz="2400" dirty="0">
                <a:solidFill>
                  <a:srgbClr val="132767"/>
                </a:solidFill>
                <a:latin typeface="+mj-lt"/>
              </a:rPr>
            </a:br>
            <a:r>
              <a:rPr lang="vi-VN" sz="2400" dirty="0">
                <a:solidFill>
                  <a:srgbClr val="132767"/>
                </a:solidFill>
                <a:latin typeface="+mj-lt"/>
              </a:rPr>
              <a:t>ngày hết hạn hiệu lực của </a:t>
            </a:r>
            <a:r>
              <a:rPr lang="vi-VN" sz="2400" dirty="0" smtClean="0">
                <a:solidFill>
                  <a:srgbClr val="132767"/>
                </a:solidFill>
                <a:latin typeface="+mj-lt"/>
              </a:rPr>
              <a:t>thẻ</a:t>
            </a:r>
            <a:endParaRPr lang="en-US" sz="2400" dirty="0" smtClean="0">
              <a:solidFill>
                <a:srgbClr val="132767"/>
              </a:solidFill>
              <a:latin typeface="+mj-lt"/>
            </a:endParaRPr>
          </a:p>
          <a:p>
            <a:pPr marL="342900" indent="-342900">
              <a:spcBef>
                <a:spcPts val="600"/>
              </a:spcBef>
              <a:buFont typeface="Wingdings" panose="05000000000000000000" pitchFamily="2" charset="2"/>
              <a:buChar char="ü"/>
            </a:pPr>
            <a:r>
              <a:rPr lang="vi-VN" sz="2400" dirty="0" smtClean="0">
                <a:solidFill>
                  <a:srgbClr val="132767"/>
                </a:solidFill>
                <a:latin typeface="+mj-lt"/>
              </a:rPr>
              <a:t>Tên </a:t>
            </a:r>
            <a:r>
              <a:rPr lang="vi-VN" sz="2400" dirty="0">
                <a:solidFill>
                  <a:srgbClr val="132767"/>
                </a:solidFill>
                <a:latin typeface="+mj-lt"/>
              </a:rPr>
              <a:t>của chủ thẻ</a:t>
            </a:r>
            <a:r>
              <a:rPr lang="vi-VN" sz="2400" dirty="0">
                <a:latin typeface="+mj-lt"/>
              </a:rPr>
              <a:t> </a:t>
            </a:r>
            <a:br>
              <a:rPr lang="vi-VN" sz="2400" dirty="0">
                <a:latin typeface="+mj-lt"/>
              </a:rPr>
            </a:br>
            <a:endParaRPr lang="en-US" sz="2400" dirty="0">
              <a:latin typeface="+mj-lt"/>
            </a:endParaRPr>
          </a:p>
        </p:txBody>
      </p:sp>
      <p:sp>
        <p:nvSpPr>
          <p:cNvPr id="7" name="Rectangle 6"/>
          <p:cNvSpPr/>
          <p:nvPr/>
        </p:nvSpPr>
        <p:spPr>
          <a:xfrm>
            <a:off x="31067" y="5543948"/>
            <a:ext cx="5411449" cy="1107996"/>
          </a:xfrm>
          <a:prstGeom prst="rect">
            <a:avLst/>
          </a:prstGeom>
        </p:spPr>
        <p:txBody>
          <a:bodyPr wrap="square">
            <a:spAutoFit/>
          </a:bodyPr>
          <a:lstStyle/>
          <a:p>
            <a:pPr algn="ctr"/>
            <a:r>
              <a:rPr lang="vi-VN" sz="2400" b="1" dirty="0">
                <a:solidFill>
                  <a:srgbClr val="132767"/>
                </a:solidFill>
                <a:latin typeface="Arial-BoldMT"/>
              </a:rPr>
              <a:t>(Các thông tin ở mặt trước hầu hết được in nổi trên thẻ)</a:t>
            </a:r>
            <a:r>
              <a:rPr lang="vi-VN" dirty="0"/>
              <a:t> </a:t>
            </a:r>
            <a:br>
              <a:rPr lang="vi-VN" dirty="0"/>
            </a:br>
            <a:endParaRPr lang="en-US" dirty="0"/>
          </a:p>
        </p:txBody>
      </p:sp>
    </p:spTree>
    <p:extLst>
      <p:ext uri="{BB962C8B-B14F-4D97-AF65-F5344CB8AC3E}">
        <p14:creationId xmlns:p14="http://schemas.microsoft.com/office/powerpoint/2010/main" val="398684821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923330"/>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3.4. </a:t>
            </a:r>
            <a:r>
              <a:rPr lang="en-US" sz="3600" b="1" dirty="0" err="1">
                <a:latin typeface="Times New Roman" panose="02020603050405020304" pitchFamily="18" charset="0"/>
                <a:cs typeface="Times New Roman" panose="02020603050405020304" pitchFamily="18" charset="0"/>
              </a:rPr>
              <a:t>Thẻ</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ngân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hàng</a:t>
            </a:r>
            <a:endParaRPr lang="vi-VN" sz="3600" b="1" dirty="0">
              <a:latin typeface="Times New Roman" panose="02020603050405020304" pitchFamily="18" charset="0"/>
              <a:cs typeface="Times New Roman" panose="02020603050405020304" pitchFamily="18" charset="0"/>
            </a:endParaRPr>
          </a:p>
        </p:txBody>
      </p:sp>
      <p:sp>
        <p:nvSpPr>
          <p:cNvPr id="3" name="Rectangle 2"/>
          <p:cNvSpPr/>
          <p:nvPr/>
        </p:nvSpPr>
        <p:spPr>
          <a:xfrm>
            <a:off x="3374742" y="773792"/>
            <a:ext cx="5442516" cy="661207"/>
          </a:xfrm>
          <a:prstGeom prst="rect">
            <a:avLst/>
          </a:prstGeom>
        </p:spPr>
        <p:txBody>
          <a:bodyPr wrap="none">
            <a:spAutoFit/>
          </a:bodyPr>
          <a:lstStyle/>
          <a:p>
            <a:pPr indent="158750" algn="just">
              <a:lnSpc>
                <a:spcPct val="150000"/>
              </a:lnSpc>
              <a:spcBef>
                <a:spcPts val="200"/>
              </a:spcBef>
              <a:spcAft>
                <a:spcPts val="200"/>
              </a:spcAft>
            </a:pPr>
            <a:r>
              <a:rPr lang="en-US" sz="2800" b="1" i="1" u="sng" dirty="0">
                <a:solidFill>
                  <a:srgbClr val="002060"/>
                </a:solidFill>
                <a:latin typeface="Times New Roman" panose="02020603050405020304" pitchFamily="18" charset="0"/>
                <a:ea typeface="MS Mincho"/>
                <a:cs typeface="Times New Roman" panose="02020603050405020304" pitchFamily="18" charset="0"/>
              </a:rPr>
              <a:t>3.4.1.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Khái</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niệm</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về</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thẻ</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ngân</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hàng</a:t>
            </a:r>
            <a:endParaRPr lang="en-US" sz="2800" b="1" i="1" u="sng" dirty="0">
              <a:solidFill>
                <a:srgbClr val="002060"/>
              </a:solidFill>
              <a:latin typeface="Times New Roman" panose="02020603050405020304" pitchFamily="18" charset="0"/>
              <a:ea typeface="MS Mincho"/>
              <a:cs typeface="Times New Roman" panose="02020603050405020304" pitchFamily="18" charset="0"/>
            </a:endParaRPr>
          </a:p>
        </p:txBody>
      </p:sp>
      <p:sp>
        <p:nvSpPr>
          <p:cNvPr id="6" name="Rectangle 5"/>
          <p:cNvSpPr/>
          <p:nvPr/>
        </p:nvSpPr>
        <p:spPr>
          <a:xfrm>
            <a:off x="225287" y="1443929"/>
            <a:ext cx="11966713" cy="5755422"/>
          </a:xfrm>
          <a:prstGeom prst="rect">
            <a:avLst/>
          </a:prstGeom>
        </p:spPr>
        <p:txBody>
          <a:bodyPr wrap="square">
            <a:spAutoFit/>
          </a:bodyPr>
          <a:lstStyle/>
          <a:p>
            <a:pPr algn="ctr">
              <a:spcBef>
                <a:spcPts val="600"/>
              </a:spcBef>
              <a:spcAft>
                <a:spcPts val="600"/>
              </a:spcAft>
            </a:pPr>
            <a:r>
              <a:rPr lang="vi-VN" sz="2400" b="1" dirty="0">
                <a:solidFill>
                  <a:srgbClr val="132767"/>
                </a:solidFill>
                <a:latin typeface="Arial-BoldMT"/>
              </a:rPr>
              <a:t>Mặt </a:t>
            </a:r>
            <a:r>
              <a:rPr lang="vi-VN" sz="2400" b="1" dirty="0" smtClean="0">
                <a:solidFill>
                  <a:srgbClr val="132767"/>
                </a:solidFill>
                <a:latin typeface="Arial-BoldMT"/>
              </a:rPr>
              <a:t>sau:</a:t>
            </a:r>
            <a:endParaRPr lang="en-US" sz="2400" b="1" dirty="0" smtClean="0">
              <a:solidFill>
                <a:srgbClr val="132767"/>
              </a:solidFill>
              <a:latin typeface="Arial-BoldMT"/>
            </a:endParaRPr>
          </a:p>
          <a:p>
            <a:pPr marL="342900" indent="-342900">
              <a:spcBef>
                <a:spcPts val="600"/>
              </a:spcBef>
              <a:spcAft>
                <a:spcPts val="600"/>
              </a:spcAft>
              <a:buFont typeface="Wingdings" panose="05000000000000000000" pitchFamily="2" charset="2"/>
              <a:buChar char="v"/>
            </a:pPr>
            <a:r>
              <a:rPr lang="vi-VN" sz="2400" dirty="0" smtClean="0">
                <a:solidFill>
                  <a:srgbClr val="132767"/>
                </a:solidFill>
                <a:latin typeface="ArialMT"/>
              </a:rPr>
              <a:t>Băng </a:t>
            </a:r>
            <a:r>
              <a:rPr lang="vi-VN" sz="2400" dirty="0">
                <a:solidFill>
                  <a:srgbClr val="132767"/>
                </a:solidFill>
                <a:latin typeface="ArialMT"/>
              </a:rPr>
              <a:t>trắng: là nơi chủ thẻ dùng để ký chữ ký </a:t>
            </a:r>
            <a:r>
              <a:rPr lang="vi-VN" sz="2400" dirty="0" smtClean="0">
                <a:solidFill>
                  <a:srgbClr val="132767"/>
                </a:solidFill>
                <a:latin typeface="ArialMT"/>
              </a:rPr>
              <a:t>mẫu</a:t>
            </a:r>
            <a:endParaRPr lang="en-US" sz="2400" dirty="0" smtClean="0">
              <a:solidFill>
                <a:srgbClr val="132767"/>
              </a:solidFill>
              <a:latin typeface="ArialMT"/>
            </a:endParaRPr>
          </a:p>
          <a:p>
            <a:pPr marL="342900" indent="-342900">
              <a:spcBef>
                <a:spcPts val="600"/>
              </a:spcBef>
              <a:spcAft>
                <a:spcPts val="600"/>
              </a:spcAft>
              <a:buFont typeface="Wingdings" panose="05000000000000000000" pitchFamily="2" charset="2"/>
              <a:buChar char="v"/>
            </a:pPr>
            <a:r>
              <a:rPr lang="vi-VN" sz="2400" dirty="0" smtClean="0">
                <a:solidFill>
                  <a:srgbClr val="132767"/>
                </a:solidFill>
                <a:latin typeface="ArialMT"/>
              </a:rPr>
              <a:t>Băng </a:t>
            </a:r>
            <a:r>
              <a:rPr lang="vi-VN" sz="2400" dirty="0">
                <a:solidFill>
                  <a:srgbClr val="132767"/>
                </a:solidFill>
                <a:latin typeface="ArialMT"/>
              </a:rPr>
              <a:t>đen: là </a:t>
            </a:r>
            <a:r>
              <a:rPr lang="vi-VN" sz="2400" b="1" dirty="0">
                <a:solidFill>
                  <a:srgbClr val="132767"/>
                </a:solidFill>
                <a:latin typeface="Arial-BoldMT"/>
              </a:rPr>
              <a:t>băng từ tính chứa đựng bộ nhớ của </a:t>
            </a:r>
            <a:r>
              <a:rPr lang="vi-VN" sz="2400" b="1" dirty="0" smtClean="0">
                <a:solidFill>
                  <a:srgbClr val="132767"/>
                </a:solidFill>
                <a:latin typeface="Arial-BoldMT"/>
              </a:rPr>
              <a:t>thẻ</a:t>
            </a:r>
            <a:r>
              <a:rPr lang="vi-VN" sz="2400" dirty="0" smtClean="0">
                <a:solidFill>
                  <a:srgbClr val="132767"/>
                </a:solidFill>
                <a:latin typeface="ArialMT"/>
              </a:rPr>
              <a:t>,</a:t>
            </a:r>
            <a:r>
              <a:rPr lang="en-US" sz="2400" dirty="0" smtClean="0">
                <a:solidFill>
                  <a:srgbClr val="132767"/>
                </a:solidFill>
                <a:latin typeface="ArialMT"/>
              </a:rPr>
              <a:t> </a:t>
            </a:r>
            <a:r>
              <a:rPr lang="vi-VN" sz="2400" dirty="0" smtClean="0">
                <a:solidFill>
                  <a:srgbClr val="132767"/>
                </a:solidFill>
                <a:latin typeface="ArialMT"/>
              </a:rPr>
              <a:t>trong </a:t>
            </a:r>
            <a:r>
              <a:rPr lang="vi-VN" sz="2400" dirty="0">
                <a:solidFill>
                  <a:srgbClr val="132767"/>
                </a:solidFill>
                <a:latin typeface="ArialMT"/>
              </a:rPr>
              <a:t>bộ nhớ của thẻ </a:t>
            </a:r>
            <a:r>
              <a:rPr lang="vi-VN" sz="2400" dirty="0" smtClean="0">
                <a:solidFill>
                  <a:srgbClr val="132767"/>
                </a:solidFill>
                <a:latin typeface="ArialMT"/>
              </a:rPr>
              <a:t>chứa</a:t>
            </a:r>
            <a:r>
              <a:rPr lang="en-US" sz="2400" dirty="0" smtClean="0">
                <a:solidFill>
                  <a:srgbClr val="132767"/>
                </a:solidFill>
                <a:latin typeface="ArialMT"/>
              </a:rPr>
              <a:t> </a:t>
            </a:r>
            <a:r>
              <a:rPr lang="vi-VN" sz="2400" dirty="0" smtClean="0">
                <a:solidFill>
                  <a:srgbClr val="132767"/>
                </a:solidFill>
                <a:latin typeface="ArialMT"/>
              </a:rPr>
              <a:t>đựng </a:t>
            </a:r>
            <a:r>
              <a:rPr lang="vi-VN" sz="2400" dirty="0">
                <a:solidFill>
                  <a:srgbClr val="132767"/>
                </a:solidFill>
                <a:latin typeface="ArialMT"/>
              </a:rPr>
              <a:t>một phần hay toàn </a:t>
            </a:r>
            <a:r>
              <a:rPr lang="vi-VN" sz="2400" dirty="0" smtClean="0">
                <a:solidFill>
                  <a:srgbClr val="132767"/>
                </a:solidFill>
                <a:latin typeface="ArialMT"/>
              </a:rPr>
              <a:t>bộ</a:t>
            </a:r>
            <a:r>
              <a:rPr lang="en-US" sz="2400" dirty="0" smtClean="0">
                <a:solidFill>
                  <a:srgbClr val="132767"/>
                </a:solidFill>
                <a:latin typeface="ArialMT"/>
              </a:rPr>
              <a:t> </a:t>
            </a:r>
            <a:r>
              <a:rPr lang="vi-VN" sz="2400" dirty="0" smtClean="0">
                <a:solidFill>
                  <a:srgbClr val="132767"/>
                </a:solidFill>
                <a:latin typeface="ArialMT"/>
              </a:rPr>
              <a:t>các </a:t>
            </a:r>
            <a:r>
              <a:rPr lang="vi-VN" sz="2400" dirty="0">
                <a:solidFill>
                  <a:srgbClr val="132767"/>
                </a:solidFill>
                <a:latin typeface="ArialMT"/>
              </a:rPr>
              <a:t>thông tin </a:t>
            </a:r>
            <a:r>
              <a:rPr lang="vi-VN" sz="2400" dirty="0" smtClean="0">
                <a:solidFill>
                  <a:srgbClr val="132767"/>
                </a:solidFill>
                <a:latin typeface="ArialMT"/>
              </a:rPr>
              <a:t>sau:</a:t>
            </a:r>
            <a:endParaRPr lang="en-US" sz="2400" dirty="0" smtClean="0">
              <a:solidFill>
                <a:srgbClr val="132767"/>
              </a:solidFill>
              <a:latin typeface="ArialMT"/>
            </a:endParaRPr>
          </a:p>
          <a:p>
            <a:pPr marL="342900" indent="-342900">
              <a:spcBef>
                <a:spcPts val="600"/>
              </a:spcBef>
              <a:spcAft>
                <a:spcPts val="600"/>
              </a:spcAft>
              <a:buFont typeface="Wingdings" panose="05000000000000000000" pitchFamily="2" charset="2"/>
              <a:buChar char="ü"/>
            </a:pPr>
            <a:r>
              <a:rPr lang="vi-VN" sz="2400" dirty="0" smtClean="0">
                <a:solidFill>
                  <a:srgbClr val="132767"/>
                </a:solidFill>
                <a:latin typeface="ArialMT"/>
              </a:rPr>
              <a:t>Số </a:t>
            </a:r>
            <a:r>
              <a:rPr lang="vi-VN" sz="2400" dirty="0">
                <a:solidFill>
                  <a:srgbClr val="132767"/>
                </a:solidFill>
                <a:latin typeface="ArialMT"/>
              </a:rPr>
              <a:t>của </a:t>
            </a:r>
            <a:r>
              <a:rPr lang="vi-VN" sz="2400" dirty="0" smtClean="0">
                <a:solidFill>
                  <a:srgbClr val="132767"/>
                </a:solidFill>
                <a:latin typeface="ArialMT"/>
              </a:rPr>
              <a:t>thẻ</a:t>
            </a:r>
            <a:endParaRPr lang="en-US" sz="2400" dirty="0" smtClean="0">
              <a:solidFill>
                <a:srgbClr val="132767"/>
              </a:solidFill>
              <a:latin typeface="ArialMT"/>
            </a:endParaRPr>
          </a:p>
          <a:p>
            <a:pPr marL="342900" indent="-342900">
              <a:spcBef>
                <a:spcPts val="600"/>
              </a:spcBef>
              <a:spcAft>
                <a:spcPts val="600"/>
              </a:spcAft>
              <a:buFont typeface="Wingdings" panose="05000000000000000000" pitchFamily="2" charset="2"/>
              <a:buChar char="ü"/>
            </a:pPr>
            <a:r>
              <a:rPr lang="vi-VN" sz="2400" dirty="0" smtClean="0">
                <a:solidFill>
                  <a:srgbClr val="132767"/>
                </a:solidFill>
                <a:latin typeface="ArialMT"/>
              </a:rPr>
              <a:t>Tên </a:t>
            </a:r>
            <a:r>
              <a:rPr lang="vi-VN" sz="2400" dirty="0">
                <a:solidFill>
                  <a:srgbClr val="132767"/>
                </a:solidFill>
                <a:latin typeface="ArialMT"/>
              </a:rPr>
              <a:t>của chủ </a:t>
            </a:r>
            <a:r>
              <a:rPr lang="vi-VN" sz="2400" dirty="0" smtClean="0">
                <a:solidFill>
                  <a:srgbClr val="132767"/>
                </a:solidFill>
                <a:latin typeface="ArialMT"/>
              </a:rPr>
              <a:t>thẻ</a:t>
            </a:r>
            <a:endParaRPr lang="en-US" sz="2400" dirty="0" smtClean="0">
              <a:solidFill>
                <a:srgbClr val="132767"/>
              </a:solidFill>
              <a:latin typeface="ArialMT"/>
            </a:endParaRPr>
          </a:p>
          <a:p>
            <a:pPr marL="342900" indent="-342900">
              <a:spcBef>
                <a:spcPts val="600"/>
              </a:spcBef>
              <a:spcAft>
                <a:spcPts val="600"/>
              </a:spcAft>
              <a:buFont typeface="Wingdings" panose="05000000000000000000" pitchFamily="2" charset="2"/>
              <a:buChar char="ü"/>
            </a:pPr>
            <a:r>
              <a:rPr lang="vi-VN" sz="2400" dirty="0" smtClean="0">
                <a:solidFill>
                  <a:srgbClr val="132767"/>
                </a:solidFill>
                <a:latin typeface="ArialMT"/>
              </a:rPr>
              <a:t>Thời </a:t>
            </a:r>
            <a:r>
              <a:rPr lang="vi-VN" sz="2400" dirty="0">
                <a:solidFill>
                  <a:srgbClr val="132767"/>
                </a:solidFill>
                <a:latin typeface="ArialMT"/>
              </a:rPr>
              <a:t>gian hiệu lực và thời gian hết hiệu lực của </a:t>
            </a:r>
            <a:r>
              <a:rPr lang="vi-VN" sz="2400" dirty="0" smtClean="0">
                <a:solidFill>
                  <a:srgbClr val="132767"/>
                </a:solidFill>
                <a:latin typeface="ArialMT"/>
              </a:rPr>
              <a:t>thẻ</a:t>
            </a:r>
            <a:endParaRPr lang="en-US" sz="2400" dirty="0" smtClean="0">
              <a:solidFill>
                <a:srgbClr val="132767"/>
              </a:solidFill>
              <a:latin typeface="ArialMT"/>
            </a:endParaRPr>
          </a:p>
          <a:p>
            <a:pPr marL="342900" indent="-342900">
              <a:spcBef>
                <a:spcPts val="600"/>
              </a:spcBef>
              <a:spcAft>
                <a:spcPts val="600"/>
              </a:spcAft>
              <a:buFont typeface="Wingdings" panose="05000000000000000000" pitchFamily="2" charset="2"/>
              <a:buChar char="ü"/>
            </a:pPr>
            <a:r>
              <a:rPr lang="vi-VN" sz="2400" dirty="0" smtClean="0">
                <a:solidFill>
                  <a:srgbClr val="132767"/>
                </a:solidFill>
                <a:latin typeface="ArialMT"/>
              </a:rPr>
              <a:t>Lý </a:t>
            </a:r>
            <a:r>
              <a:rPr lang="vi-VN" sz="2400" dirty="0">
                <a:solidFill>
                  <a:srgbClr val="132767"/>
                </a:solidFill>
                <a:latin typeface="ArialMT"/>
              </a:rPr>
              <a:t>lịch của ngân hàng phát </a:t>
            </a:r>
            <a:r>
              <a:rPr lang="vi-VN" sz="2400" dirty="0" smtClean="0">
                <a:solidFill>
                  <a:srgbClr val="132767"/>
                </a:solidFill>
                <a:latin typeface="ArialMT"/>
              </a:rPr>
              <a:t>hành</a:t>
            </a:r>
            <a:endParaRPr lang="en-US" sz="2400" dirty="0" smtClean="0">
              <a:solidFill>
                <a:srgbClr val="132767"/>
              </a:solidFill>
              <a:latin typeface="ArialMT"/>
            </a:endParaRPr>
          </a:p>
          <a:p>
            <a:pPr marL="342900" indent="-342900">
              <a:spcBef>
                <a:spcPts val="600"/>
              </a:spcBef>
              <a:spcAft>
                <a:spcPts val="600"/>
              </a:spcAft>
              <a:buFont typeface="Wingdings" panose="05000000000000000000" pitchFamily="2" charset="2"/>
              <a:buChar char="ü"/>
            </a:pPr>
            <a:r>
              <a:rPr lang="vi-VN" sz="2400" dirty="0" smtClean="0">
                <a:solidFill>
                  <a:srgbClr val="132767"/>
                </a:solidFill>
                <a:latin typeface="ArialMT"/>
              </a:rPr>
              <a:t>Mã </a:t>
            </a:r>
            <a:r>
              <a:rPr lang="vi-VN" sz="2400" dirty="0">
                <a:solidFill>
                  <a:srgbClr val="132767"/>
                </a:solidFill>
                <a:latin typeface="ArialMT"/>
              </a:rPr>
              <a:t>số cá nhân (</a:t>
            </a:r>
            <a:r>
              <a:rPr lang="vi-VN" sz="2400" dirty="0" smtClean="0">
                <a:solidFill>
                  <a:srgbClr val="132767"/>
                </a:solidFill>
                <a:latin typeface="ArialMT"/>
              </a:rPr>
              <a:t>PIN)</a:t>
            </a:r>
            <a:endParaRPr lang="en-US" sz="2400" dirty="0" smtClean="0">
              <a:solidFill>
                <a:srgbClr val="132767"/>
              </a:solidFill>
              <a:latin typeface="ArialMT"/>
            </a:endParaRPr>
          </a:p>
          <a:p>
            <a:pPr marL="342900" indent="-342900">
              <a:spcBef>
                <a:spcPts val="600"/>
              </a:spcBef>
              <a:spcAft>
                <a:spcPts val="600"/>
              </a:spcAft>
              <a:buFont typeface="Wingdings" panose="05000000000000000000" pitchFamily="2" charset="2"/>
              <a:buChar char="ü"/>
            </a:pPr>
            <a:r>
              <a:rPr lang="vi-VN" sz="2400" dirty="0" smtClean="0">
                <a:solidFill>
                  <a:srgbClr val="132767"/>
                </a:solidFill>
                <a:latin typeface="ArialMT"/>
              </a:rPr>
              <a:t>Mức </a:t>
            </a:r>
            <a:r>
              <a:rPr lang="vi-VN" sz="2400" dirty="0">
                <a:solidFill>
                  <a:srgbClr val="132767"/>
                </a:solidFill>
                <a:latin typeface="ArialMT"/>
              </a:rPr>
              <a:t>rút tiền tối đa cho phép và số dư của thẻ</a:t>
            </a:r>
            <a:br>
              <a:rPr lang="vi-VN" sz="2400" dirty="0">
                <a:solidFill>
                  <a:srgbClr val="132767"/>
                </a:solidFill>
                <a:latin typeface="ArialMT"/>
              </a:rPr>
            </a:br>
            <a:r>
              <a:rPr lang="vi-VN" sz="2400" b="1" dirty="0">
                <a:solidFill>
                  <a:srgbClr val="132767"/>
                </a:solidFill>
                <a:latin typeface="Arial-BoldMT"/>
              </a:rPr>
              <a:t>Thẻ thông minh (smart card) dùng chíp điện tử thay cho băng từ</a:t>
            </a:r>
            <a:r>
              <a:rPr lang="vi-VN" sz="2400" dirty="0"/>
              <a:t> </a:t>
            </a:r>
            <a:br>
              <a:rPr lang="vi-VN" sz="2400" dirty="0"/>
            </a:br>
            <a:endParaRPr lang="en-US" sz="2400" dirty="0"/>
          </a:p>
        </p:txBody>
      </p:sp>
    </p:spTree>
    <p:extLst>
      <p:ext uri="{BB962C8B-B14F-4D97-AF65-F5344CB8AC3E}">
        <p14:creationId xmlns:p14="http://schemas.microsoft.com/office/powerpoint/2010/main" val="127372293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12985" y="923330"/>
            <a:ext cx="4756430" cy="661207"/>
          </a:xfrm>
          <a:prstGeom prst="rect">
            <a:avLst/>
          </a:prstGeom>
        </p:spPr>
        <p:txBody>
          <a:bodyPr wrap="none">
            <a:spAutoFit/>
          </a:bodyPr>
          <a:lstStyle/>
          <a:p>
            <a:pPr indent="158750" algn="just">
              <a:lnSpc>
                <a:spcPct val="150000"/>
              </a:lnSpc>
              <a:spcBef>
                <a:spcPts val="200"/>
              </a:spcBef>
              <a:spcAft>
                <a:spcPts val="200"/>
              </a:spcAft>
            </a:pPr>
            <a:r>
              <a:rPr lang="en-US" sz="2800" b="1" i="1" u="sng" dirty="0">
                <a:solidFill>
                  <a:srgbClr val="002060"/>
                </a:solidFill>
                <a:latin typeface="Times New Roman" panose="02020603050405020304" pitchFamily="18" charset="0"/>
                <a:ea typeface="MS Mincho"/>
                <a:cs typeface="Times New Roman" panose="02020603050405020304" pitchFamily="18" charset="0"/>
              </a:rPr>
              <a:t>3.4.2.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Các</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loại</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thẻ</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ngân</a:t>
            </a:r>
            <a:r>
              <a:rPr lang="en-US" sz="2800" b="1" i="1" u="sng" dirty="0">
                <a:solidFill>
                  <a:srgbClr val="002060"/>
                </a:solidFill>
                <a:latin typeface="Times New Roman" panose="02020603050405020304" pitchFamily="18" charset="0"/>
                <a:ea typeface="MS Mincho"/>
                <a:cs typeface="Times New Roman" panose="02020603050405020304" pitchFamily="18" charset="0"/>
              </a:rPr>
              <a:t> </a:t>
            </a:r>
            <a:r>
              <a:rPr lang="en-US" sz="2800" b="1" i="1" u="sng" dirty="0" err="1">
                <a:solidFill>
                  <a:srgbClr val="002060"/>
                </a:solidFill>
                <a:latin typeface="Times New Roman" panose="02020603050405020304" pitchFamily="18" charset="0"/>
                <a:ea typeface="MS Mincho"/>
                <a:cs typeface="Times New Roman" panose="02020603050405020304" pitchFamily="18" charset="0"/>
              </a:rPr>
              <a:t>hàng</a:t>
            </a:r>
            <a:endParaRPr lang="en-US" sz="2800" b="1" i="1" u="sng" dirty="0">
              <a:solidFill>
                <a:srgbClr val="002060"/>
              </a:solidFill>
              <a:latin typeface="Times New Roman" panose="02020603050405020304" pitchFamily="18" charset="0"/>
              <a:ea typeface="MS Mincho"/>
              <a:cs typeface="Times New Roman" panose="02020603050405020304" pitchFamily="18" charset="0"/>
            </a:endParaRPr>
          </a:p>
        </p:txBody>
      </p:sp>
      <p:sp>
        <p:nvSpPr>
          <p:cNvPr id="3" name="Rectangle 2"/>
          <p:cNvSpPr/>
          <p:nvPr/>
        </p:nvSpPr>
        <p:spPr>
          <a:xfrm>
            <a:off x="0" y="0"/>
            <a:ext cx="12192000" cy="923330"/>
          </a:xfrm>
          <a:prstGeom prst="rect">
            <a:avLst/>
          </a:prstGeom>
          <a:solidFill>
            <a:srgbClr val="FFFF00"/>
          </a:solidFill>
        </p:spPr>
        <p:txBody>
          <a:bodyPr wrap="square">
            <a:spAutoFit/>
          </a:bodyPr>
          <a:lstStyle/>
          <a:p>
            <a:pPr algn="ctr">
              <a:lnSpc>
                <a:spcPct val="150000"/>
              </a:lnSpc>
            </a:pPr>
            <a:r>
              <a:rPr lang="en-US" sz="3600" b="1" dirty="0">
                <a:latin typeface="Times New Roman" panose="02020603050405020304" pitchFamily="18" charset="0"/>
                <a:cs typeface="Times New Roman" panose="02020603050405020304" pitchFamily="18" charset="0"/>
              </a:rPr>
              <a:t>3.4. </a:t>
            </a:r>
            <a:r>
              <a:rPr lang="en-US" sz="3600" b="1" dirty="0" err="1">
                <a:latin typeface="Times New Roman" panose="02020603050405020304" pitchFamily="18" charset="0"/>
                <a:cs typeface="Times New Roman" panose="02020603050405020304" pitchFamily="18" charset="0"/>
              </a:rPr>
              <a:t>Thẻ</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ngân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hàng</a:t>
            </a:r>
            <a:endParaRPr lang="vi-VN" sz="3600" b="1" dirty="0">
              <a:latin typeface="Times New Roman" panose="02020603050405020304" pitchFamily="18" charset="0"/>
              <a:cs typeface="Times New Roman" panose="02020603050405020304" pitchFamily="18" charset="0"/>
            </a:endParaRPr>
          </a:p>
        </p:txBody>
      </p:sp>
      <p:sp>
        <p:nvSpPr>
          <p:cNvPr id="4" name="Rectangle 3"/>
          <p:cNvSpPr/>
          <p:nvPr/>
        </p:nvSpPr>
        <p:spPr>
          <a:xfrm>
            <a:off x="198782" y="1584537"/>
            <a:ext cx="8839200" cy="5724644"/>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vi-VN" sz="2400" b="1" u="sng" dirty="0">
                <a:latin typeface="+mj-lt"/>
              </a:rPr>
              <a:t>Thẻ </a:t>
            </a:r>
            <a:r>
              <a:rPr lang="vi-VN" sz="2400" b="1" u="sng" dirty="0" smtClean="0">
                <a:latin typeface="+mj-lt"/>
              </a:rPr>
              <a:t>ATM</a:t>
            </a:r>
            <a:endParaRPr lang="en-US" sz="2400" b="1" u="sng" dirty="0" smtClean="0">
              <a:latin typeface="+mj-lt"/>
            </a:endParaRPr>
          </a:p>
          <a:p>
            <a:pPr algn="just">
              <a:spcBef>
                <a:spcPts val="600"/>
              </a:spcBef>
            </a:pPr>
            <a:r>
              <a:rPr lang="vi-VN" sz="2400" dirty="0" smtClean="0">
                <a:latin typeface="+mj-lt"/>
              </a:rPr>
              <a:t>Giao </a:t>
            </a:r>
            <a:r>
              <a:rPr lang="vi-VN" sz="2400" dirty="0">
                <a:latin typeface="+mj-lt"/>
              </a:rPr>
              <a:t>dịch tại các máy rút tiền tự động (ATM) và các </a:t>
            </a:r>
            <a:r>
              <a:rPr lang="vi-VN" sz="2400" dirty="0" smtClean="0">
                <a:latin typeface="+mj-lt"/>
              </a:rPr>
              <a:t>dịch</a:t>
            </a:r>
            <a:r>
              <a:rPr lang="en-US" sz="2400" dirty="0" smtClean="0">
                <a:latin typeface="+mj-lt"/>
              </a:rPr>
              <a:t> </a:t>
            </a:r>
            <a:r>
              <a:rPr lang="vi-VN" sz="2400" dirty="0" smtClean="0">
                <a:latin typeface="+mj-lt"/>
              </a:rPr>
              <a:t>vụ</a:t>
            </a:r>
            <a:r>
              <a:rPr lang="vi-VN" sz="2400" dirty="0">
                <a:latin typeface="+mj-lt"/>
              </a:rPr>
              <a:t>: xem số dư tài khoản, chuyển khoản, rút tiền, in </a:t>
            </a:r>
            <a:r>
              <a:rPr lang="vi-VN" sz="2400" dirty="0" smtClean="0">
                <a:latin typeface="+mj-lt"/>
              </a:rPr>
              <a:t>sao</a:t>
            </a:r>
            <a:r>
              <a:rPr lang="en-US" sz="2400" dirty="0" smtClean="0">
                <a:latin typeface="+mj-lt"/>
              </a:rPr>
              <a:t> </a:t>
            </a:r>
            <a:r>
              <a:rPr lang="vi-VN" sz="2400" dirty="0" smtClean="0">
                <a:latin typeface="+mj-lt"/>
              </a:rPr>
              <a:t>kê</a:t>
            </a:r>
            <a:r>
              <a:rPr lang="vi-VN" sz="2400" dirty="0">
                <a:latin typeface="+mj-lt"/>
              </a:rPr>
              <a:t>, xem các thông tin quảng cáo</a:t>
            </a:r>
            <a:r>
              <a:rPr lang="vi-VN" sz="2400" dirty="0" smtClean="0">
                <a:latin typeface="+mj-lt"/>
              </a:rPr>
              <a:t>,…</a:t>
            </a:r>
            <a:endParaRPr lang="en-US" sz="2400" dirty="0" smtClean="0">
              <a:latin typeface="+mj-lt"/>
            </a:endParaRPr>
          </a:p>
          <a:p>
            <a:pPr marL="342900" indent="-342900" algn="just">
              <a:spcBef>
                <a:spcPts val="600"/>
              </a:spcBef>
              <a:buFont typeface="Wingdings" panose="05000000000000000000" pitchFamily="2" charset="2"/>
              <a:buChar char="v"/>
            </a:pPr>
            <a:r>
              <a:rPr lang="vi-VN" sz="2400" b="1" u="sng" dirty="0" smtClean="0">
                <a:latin typeface="+mj-lt"/>
              </a:rPr>
              <a:t>Thẻ </a:t>
            </a:r>
            <a:r>
              <a:rPr lang="vi-VN" sz="2400" b="1" u="sng" dirty="0">
                <a:latin typeface="+mj-lt"/>
              </a:rPr>
              <a:t>tín dụng (Credit </a:t>
            </a:r>
            <a:r>
              <a:rPr lang="vi-VN" sz="2400" b="1" u="sng" dirty="0" smtClean="0">
                <a:latin typeface="+mj-lt"/>
              </a:rPr>
              <a:t>Card)</a:t>
            </a:r>
            <a:endParaRPr lang="en-US" sz="2400" b="1" u="sng" dirty="0" smtClean="0">
              <a:latin typeface="+mj-lt"/>
            </a:endParaRPr>
          </a:p>
          <a:p>
            <a:pPr algn="just">
              <a:spcBef>
                <a:spcPts val="600"/>
              </a:spcBef>
            </a:pPr>
            <a:r>
              <a:rPr lang="en-US" sz="2400" dirty="0" smtClean="0">
                <a:latin typeface="Times New Roman" panose="02020603050405020304" pitchFamily="18" charset="0"/>
                <a:cs typeface="Times New Roman" panose="02020603050405020304" pitchFamily="18" charset="0"/>
              </a:rPr>
              <a:t>C</a:t>
            </a:r>
            <a:r>
              <a:rPr lang="vi-VN" sz="2400" dirty="0" smtClean="0">
                <a:latin typeface="+mj-lt"/>
              </a:rPr>
              <a:t>ho </a:t>
            </a:r>
            <a:r>
              <a:rPr lang="vi-VN" sz="2400" dirty="0">
                <a:latin typeface="+mj-lt"/>
              </a:rPr>
              <a:t>phép chủ thẻ được nợ ngân hàng phát hành thẻ </a:t>
            </a:r>
            <a:r>
              <a:rPr lang="vi-VN" sz="2400" dirty="0" smtClean="0">
                <a:latin typeface="+mj-lt"/>
              </a:rPr>
              <a:t>một</a:t>
            </a:r>
            <a:r>
              <a:rPr lang="en-US" sz="2400" dirty="0" smtClean="0">
                <a:latin typeface="+mj-lt"/>
              </a:rPr>
              <a:t> </a:t>
            </a:r>
            <a:r>
              <a:rPr lang="vi-VN" sz="2400" dirty="0" smtClean="0">
                <a:latin typeface="+mj-lt"/>
              </a:rPr>
              <a:t>số </a:t>
            </a:r>
            <a:r>
              <a:rPr lang="vi-VN" sz="2400" dirty="0">
                <a:latin typeface="+mj-lt"/>
              </a:rPr>
              <a:t>tiền nhất định và không được vượt quá số tiền ghi </a:t>
            </a:r>
            <a:r>
              <a:rPr lang="vi-VN" sz="2400" dirty="0" smtClean="0">
                <a:latin typeface="+mj-lt"/>
              </a:rPr>
              <a:t>trên</a:t>
            </a:r>
            <a:r>
              <a:rPr lang="en-US" sz="2400" dirty="0" smtClean="0">
                <a:latin typeface="+mj-lt"/>
              </a:rPr>
              <a:t> </a:t>
            </a:r>
            <a:r>
              <a:rPr lang="vi-VN" sz="2400" dirty="0" smtClean="0">
                <a:latin typeface="+mj-lt"/>
              </a:rPr>
              <a:t>thẻ </a:t>
            </a:r>
            <a:r>
              <a:rPr lang="vi-VN" sz="2400" dirty="0">
                <a:latin typeface="+mj-lt"/>
              </a:rPr>
              <a:t>để thanh toán hàng hóa, dịch vụ hay rút tiền </a:t>
            </a:r>
            <a:r>
              <a:rPr lang="vi-VN" sz="2400" dirty="0" smtClean="0">
                <a:latin typeface="+mj-lt"/>
              </a:rPr>
              <a:t>mặt</a:t>
            </a:r>
            <a:endParaRPr lang="en-US" sz="2400" dirty="0" smtClean="0">
              <a:latin typeface="+mj-lt"/>
            </a:endParaRPr>
          </a:p>
          <a:p>
            <a:pPr marL="342900" indent="-342900" algn="just">
              <a:spcBef>
                <a:spcPts val="600"/>
              </a:spcBef>
              <a:buFont typeface="Wingdings" panose="05000000000000000000" pitchFamily="2" charset="2"/>
              <a:buChar char="v"/>
            </a:pPr>
            <a:r>
              <a:rPr lang="vi-VN" sz="2400" b="1" u="sng" dirty="0" smtClean="0">
                <a:latin typeface="+mj-lt"/>
              </a:rPr>
              <a:t>Thẻ </a:t>
            </a:r>
            <a:r>
              <a:rPr lang="vi-VN" sz="2400" b="1" u="sng" dirty="0">
                <a:latin typeface="+mj-lt"/>
              </a:rPr>
              <a:t>ghi </a:t>
            </a:r>
            <a:r>
              <a:rPr lang="vi-VN" sz="2400" b="1" u="sng" dirty="0" smtClean="0">
                <a:latin typeface="+mj-lt"/>
              </a:rPr>
              <a:t>nợ</a:t>
            </a:r>
            <a:endParaRPr lang="en-US" sz="2400" b="1" u="sng" dirty="0" smtClean="0">
              <a:latin typeface="+mj-lt"/>
            </a:endParaRPr>
          </a:p>
          <a:p>
            <a:pPr algn="just">
              <a:spcBef>
                <a:spcPts val="600"/>
              </a:spcBef>
            </a:pPr>
            <a:r>
              <a:rPr lang="vi-VN" sz="2400" dirty="0" smtClean="0">
                <a:latin typeface="+mj-lt"/>
              </a:rPr>
              <a:t>Khi </a:t>
            </a:r>
            <a:r>
              <a:rPr lang="vi-VN" sz="2400" dirty="0">
                <a:latin typeface="+mj-lt"/>
              </a:rPr>
              <a:t>chủ thẻ sử dụng dịch vụ này thì ngay lập tức </a:t>
            </a:r>
            <a:r>
              <a:rPr lang="vi-VN" sz="2400" dirty="0" smtClean="0">
                <a:latin typeface="+mj-lt"/>
              </a:rPr>
              <a:t>ngân</a:t>
            </a:r>
            <a:r>
              <a:rPr lang="en-US" sz="2400" dirty="0" smtClean="0">
                <a:latin typeface="+mj-lt"/>
              </a:rPr>
              <a:t> </a:t>
            </a:r>
            <a:r>
              <a:rPr lang="vi-VN" sz="2400" dirty="0" smtClean="0">
                <a:latin typeface="+mj-lt"/>
              </a:rPr>
              <a:t>hàng </a:t>
            </a:r>
            <a:r>
              <a:rPr lang="vi-VN" sz="2400" dirty="0">
                <a:latin typeface="+mj-lt"/>
              </a:rPr>
              <a:t>sẽ thu tiền của chủ thẻ bằng cách ghi Nợ vào </a:t>
            </a:r>
            <a:r>
              <a:rPr lang="vi-VN" sz="2400" dirty="0" smtClean="0">
                <a:latin typeface="+mj-lt"/>
              </a:rPr>
              <a:t>tài</a:t>
            </a:r>
            <a:r>
              <a:rPr lang="en-US" sz="2400" dirty="0" smtClean="0">
                <a:latin typeface="+mj-lt"/>
              </a:rPr>
              <a:t> </a:t>
            </a:r>
            <a:r>
              <a:rPr lang="vi-VN" sz="2400" dirty="0" smtClean="0">
                <a:latin typeface="+mj-lt"/>
              </a:rPr>
              <a:t>khoản </a:t>
            </a:r>
            <a:r>
              <a:rPr lang="vi-VN" sz="2400" dirty="0">
                <a:latin typeface="+mj-lt"/>
              </a:rPr>
              <a:t>tiền gửi thanh toán của chủ thẻ (giảm số dư </a:t>
            </a:r>
            <a:r>
              <a:rPr lang="vi-VN" sz="2400" dirty="0" smtClean="0">
                <a:latin typeface="+mj-lt"/>
              </a:rPr>
              <a:t>tiền</a:t>
            </a:r>
            <a:r>
              <a:rPr lang="en-US" sz="2400" dirty="0" smtClean="0">
                <a:latin typeface="+mj-lt"/>
              </a:rPr>
              <a:t> </a:t>
            </a:r>
            <a:r>
              <a:rPr lang="vi-VN" sz="2400" dirty="0" smtClean="0">
                <a:latin typeface="+mj-lt"/>
              </a:rPr>
              <a:t>gửi </a:t>
            </a:r>
            <a:r>
              <a:rPr lang="vi-VN" sz="2400" dirty="0">
                <a:latin typeface="+mj-lt"/>
              </a:rPr>
              <a:t>của chủ thẻ</a:t>
            </a:r>
            <a:r>
              <a:rPr lang="vi-VN" sz="2400" dirty="0" smtClean="0">
                <a:latin typeface="+mj-lt"/>
              </a:rPr>
              <a:t>)</a:t>
            </a:r>
            <a:endParaRPr lang="en-US" sz="2400" dirty="0" smtClean="0">
              <a:latin typeface="+mj-lt"/>
            </a:endParaRPr>
          </a:p>
          <a:p>
            <a:pPr algn="just">
              <a:spcBef>
                <a:spcPts val="600"/>
              </a:spcBef>
            </a:pPr>
            <a:r>
              <a:rPr lang="vi-VN" sz="2400" dirty="0" smtClean="0">
                <a:latin typeface="+mj-lt"/>
              </a:rPr>
              <a:t> </a:t>
            </a:r>
            <a:r>
              <a:rPr lang="vi-VN" sz="2400" dirty="0">
                <a:latin typeface="+mj-lt"/>
              </a:rPr>
              <a:t/>
            </a:r>
            <a:br>
              <a:rPr lang="vi-VN" sz="2400" dirty="0">
                <a:latin typeface="+mj-lt"/>
              </a:rPr>
            </a:br>
            <a:endParaRPr lang="en-US" sz="2400" dirty="0">
              <a:latin typeface="+mj-lt"/>
            </a:endParaRPr>
          </a:p>
        </p:txBody>
      </p:sp>
      <p:pic>
        <p:nvPicPr>
          <p:cNvPr id="5" name="Picture 4"/>
          <p:cNvPicPr>
            <a:picLocks noChangeAspect="1"/>
          </p:cNvPicPr>
          <p:nvPr/>
        </p:nvPicPr>
        <p:blipFill>
          <a:blip r:embed="rId2"/>
          <a:stretch>
            <a:fillRect/>
          </a:stretch>
        </p:blipFill>
        <p:spPr>
          <a:xfrm>
            <a:off x="9143789" y="1346698"/>
            <a:ext cx="2862681" cy="5421203"/>
          </a:xfrm>
          <a:prstGeom prst="rect">
            <a:avLst/>
          </a:prstGeom>
        </p:spPr>
      </p:pic>
    </p:spTree>
    <p:extLst>
      <p:ext uri="{BB962C8B-B14F-4D97-AF65-F5344CB8AC3E}">
        <p14:creationId xmlns:p14="http://schemas.microsoft.com/office/powerpoint/2010/main" val="1515795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fade">
                                      <p:cBhvr>
                                        <p:cTn id="19" dur="1000"/>
                                        <p:tgtEl>
                                          <p:spTgt spid="4">
                                            <p:txEl>
                                              <p:pRg st="2" end="2"/>
                                            </p:txEl>
                                          </p:spTgt>
                                        </p:tgtEl>
                                      </p:cBhvr>
                                    </p:animEffect>
                                    <p:anim calcmode="lin" valueType="num">
                                      <p:cBhvr>
                                        <p:cTn id="2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fade">
                                      <p:cBhvr>
                                        <p:cTn id="24" dur="1000"/>
                                        <p:tgtEl>
                                          <p:spTgt spid="4">
                                            <p:txEl>
                                              <p:pRg st="3" end="3"/>
                                            </p:txEl>
                                          </p:spTgt>
                                        </p:tgtEl>
                                      </p:cBhvr>
                                    </p:animEffect>
                                    <p:anim calcmode="lin" valueType="num">
                                      <p:cBhvr>
                                        <p:cTn id="25"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000"/>
                                        <p:tgtEl>
                                          <p:spTgt spid="4">
                                            <p:txEl>
                                              <p:pRg st="4" end="4"/>
                                            </p:txEl>
                                          </p:spTgt>
                                        </p:tgtEl>
                                      </p:cBhvr>
                                    </p:animEffect>
                                    <p:anim calcmode="lin" valueType="num">
                                      <p:cBhvr>
                                        <p:cTn id="3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4">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1000"/>
                                        <p:tgtEl>
                                          <p:spTgt spid="4">
                                            <p:txEl>
                                              <p:pRg st="5" end="5"/>
                                            </p:txEl>
                                          </p:spTgt>
                                        </p:tgtEl>
                                      </p:cBhvr>
                                    </p:animEffect>
                                    <p:anim calcmode="lin" valueType="num">
                                      <p:cBhvr>
                                        <p:cTn id="37"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2855</TotalTime>
  <Words>6932</Words>
  <Application>Microsoft Office PowerPoint</Application>
  <PresentationFormat>Widescreen</PresentationFormat>
  <Paragraphs>497</Paragraphs>
  <Slides>56</Slides>
  <Notes>22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56</vt:i4>
      </vt:variant>
    </vt:vector>
  </HeadingPairs>
  <TitlesOfParts>
    <vt:vector size="67" baseType="lpstr">
      <vt:lpstr>Algerian</vt:lpstr>
      <vt:lpstr>Arial</vt:lpstr>
      <vt:lpstr>Arial-BoldMT</vt:lpstr>
      <vt:lpstr>ArialMT</vt:lpstr>
      <vt:lpstr>Calibri</vt:lpstr>
      <vt:lpstr>Calibri Light</vt:lpstr>
      <vt:lpstr>MS Mincho</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huynhchigioi@gmail.com</dc:creator>
  <cp:lastModifiedBy>huynhchigioi@gmail.com</cp:lastModifiedBy>
  <cp:revision>420</cp:revision>
  <dcterms:created xsi:type="dcterms:W3CDTF">2020-11-01T14:17:13Z</dcterms:created>
  <dcterms:modified xsi:type="dcterms:W3CDTF">2021-01-24T00:15:50Z</dcterms:modified>
</cp:coreProperties>
</file>