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4"/>
  </p:notesMasterIdLst>
  <p:sldIdLst>
    <p:sldId id="259" r:id="rId2"/>
    <p:sldId id="263" r:id="rId3"/>
    <p:sldId id="264" r:id="rId4"/>
    <p:sldId id="373" r:id="rId5"/>
    <p:sldId id="267" r:id="rId6"/>
    <p:sldId id="314" r:id="rId7"/>
    <p:sldId id="315" r:id="rId8"/>
    <p:sldId id="321" r:id="rId9"/>
    <p:sldId id="316" r:id="rId10"/>
    <p:sldId id="317" r:id="rId11"/>
    <p:sldId id="318" r:id="rId12"/>
    <p:sldId id="319" r:id="rId13"/>
    <p:sldId id="323" r:id="rId14"/>
    <p:sldId id="324" r:id="rId15"/>
    <p:sldId id="326" r:id="rId16"/>
    <p:sldId id="327" r:id="rId17"/>
    <p:sldId id="325" r:id="rId18"/>
    <p:sldId id="328" r:id="rId19"/>
    <p:sldId id="322" r:id="rId20"/>
    <p:sldId id="320" r:id="rId21"/>
    <p:sldId id="329" r:id="rId22"/>
    <p:sldId id="330" r:id="rId23"/>
    <p:sldId id="331" r:id="rId24"/>
    <p:sldId id="332" r:id="rId25"/>
    <p:sldId id="386" r:id="rId26"/>
    <p:sldId id="333" r:id="rId27"/>
    <p:sldId id="334" r:id="rId28"/>
    <p:sldId id="335" r:id="rId29"/>
    <p:sldId id="336" r:id="rId30"/>
    <p:sldId id="337" r:id="rId31"/>
    <p:sldId id="372" r:id="rId32"/>
    <p:sldId id="339" r:id="rId33"/>
    <p:sldId id="340" r:id="rId34"/>
    <p:sldId id="338" r:id="rId35"/>
    <p:sldId id="341" r:id="rId36"/>
    <p:sldId id="342" r:id="rId37"/>
    <p:sldId id="343" r:id="rId38"/>
    <p:sldId id="345" r:id="rId39"/>
    <p:sldId id="344" r:id="rId40"/>
    <p:sldId id="346" r:id="rId41"/>
    <p:sldId id="347" r:id="rId42"/>
    <p:sldId id="348" r:id="rId43"/>
    <p:sldId id="349" r:id="rId44"/>
    <p:sldId id="350" r:id="rId45"/>
    <p:sldId id="353" r:id="rId46"/>
    <p:sldId id="354" r:id="rId47"/>
    <p:sldId id="355" r:id="rId48"/>
    <p:sldId id="357" r:id="rId49"/>
    <p:sldId id="358" r:id="rId50"/>
    <p:sldId id="359" r:id="rId51"/>
    <p:sldId id="360" r:id="rId52"/>
    <p:sldId id="365" r:id="rId53"/>
    <p:sldId id="366" r:id="rId54"/>
    <p:sldId id="352" r:id="rId55"/>
    <p:sldId id="356" r:id="rId56"/>
    <p:sldId id="367" r:id="rId57"/>
    <p:sldId id="362" r:id="rId58"/>
    <p:sldId id="361" r:id="rId59"/>
    <p:sldId id="368" r:id="rId60"/>
    <p:sldId id="370" r:id="rId61"/>
    <p:sldId id="371" r:id="rId62"/>
    <p:sldId id="374" r:id="rId63"/>
    <p:sldId id="376" r:id="rId64"/>
    <p:sldId id="375" r:id="rId65"/>
    <p:sldId id="377" r:id="rId66"/>
    <p:sldId id="380" r:id="rId67"/>
    <p:sldId id="381" r:id="rId68"/>
    <p:sldId id="382" r:id="rId69"/>
    <p:sldId id="383" r:id="rId70"/>
    <p:sldId id="389" r:id="rId71"/>
    <p:sldId id="387" r:id="rId72"/>
    <p:sldId id="388" r:id="rId73"/>
    <p:sldId id="390" r:id="rId74"/>
    <p:sldId id="391" r:id="rId75"/>
    <p:sldId id="394" r:id="rId76"/>
    <p:sldId id="395" r:id="rId77"/>
    <p:sldId id="392" r:id="rId78"/>
    <p:sldId id="384" r:id="rId79"/>
    <p:sldId id="385" r:id="rId80"/>
    <p:sldId id="396" r:id="rId81"/>
    <p:sldId id="397" r:id="rId82"/>
    <p:sldId id="369" r:id="rId8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inimized">
    <p:restoredLeft sz="15308" autoAdjust="0"/>
    <p:restoredTop sz="25061" autoAdjust="0"/>
  </p:normalViewPr>
  <p:slideViewPr>
    <p:cSldViewPr snapToGrid="0">
      <p:cViewPr varScale="1">
        <p:scale>
          <a:sx n="22" d="100"/>
          <a:sy n="22" d="100"/>
        </p:scale>
        <p:origin x="3010" y="24"/>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notesMaster" Target="notesMasters/notesMaster1.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theme" Target="theme/theme1.xml"/><Relationship Id="rId61" Type="http://schemas.openxmlformats.org/officeDocument/2006/relationships/slide" Target="slides/slide60.xml"/><Relationship Id="rId82" Type="http://schemas.openxmlformats.org/officeDocument/2006/relationships/slide" Target="slides/slide8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77E915F-8CA1-4E55-AE73-295D8095B14A}" type="datetimeFigureOut">
              <a:rPr lang="en-US" smtClean="0"/>
              <a:t>2/8/2021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224D6FA-0531-4AD7-A0F1-93BC61F274DA}" type="slidenum">
              <a:rPr lang="en-US" smtClean="0"/>
              <a:t>‹#›</a:t>
            </a:fld>
            <a:endParaRPr lang="en-US"/>
          </a:p>
        </p:txBody>
      </p:sp>
    </p:spTree>
    <p:extLst>
      <p:ext uri="{BB962C8B-B14F-4D97-AF65-F5344CB8AC3E}">
        <p14:creationId xmlns:p14="http://schemas.microsoft.com/office/powerpoint/2010/main" val="9052979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vi.wikipedia.org/wiki/Qu%C3%A2n_s%E1%BB%B1" TargetMode="External"/><Relationship Id="rId7" Type="http://schemas.openxmlformats.org/officeDocument/2006/relationships/hyperlink" Target="https://vi.wikipedia.org/wiki/T%E1%BA%ADp_%C4%91o%C3%A0n" TargetMode="External"/><Relationship Id="rId2" Type="http://schemas.openxmlformats.org/officeDocument/2006/relationships/slide" Target="../slides/slide5.xml"/><Relationship Id="rId1" Type="http://schemas.openxmlformats.org/officeDocument/2006/relationships/notesMaster" Target="../notesMasters/notesMaster1.xml"/><Relationship Id="rId6" Type="http://schemas.openxmlformats.org/officeDocument/2006/relationships/hyperlink" Target="https://vi.wikipedia.org/wiki/C%C3%B4ng_ty" TargetMode="External"/><Relationship Id="rId5" Type="http://schemas.openxmlformats.org/officeDocument/2006/relationships/hyperlink" Target="https://vi.wikipedia.org/wiki/M%E1%BB%A5c_ti%C3%AAu" TargetMode="External"/><Relationship Id="rId4" Type="http://schemas.openxmlformats.org/officeDocument/2006/relationships/hyperlink" Target="https://vi.wikipedia.org/wiki/Chi%E1%BA%BFn_tranh" TargetMode="Externa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https://www.academia.edu/21024679/CH%C6%AF%C6%A0NG_1_T%E1%BB%94NG_QUAN_V%E1%BB%80_QU%E1%BA%A2N_TR%E1%BB%8A_MARKETING</a:t>
            </a:r>
          </a:p>
          <a:p>
            <a:r>
              <a:rPr lang="en-US" dirty="0" smtClean="0"/>
              <a:t>http://eldata11.topica.edu.vn/HocLieu/MAR201/Giao%20trinh/04_MAR201_Bai1_v2.0014101209.pdf</a:t>
            </a:r>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1</a:t>
            </a:fld>
            <a:endParaRPr lang="en-US"/>
          </a:p>
        </p:txBody>
      </p:sp>
    </p:spTree>
    <p:extLst>
      <p:ext uri="{BB962C8B-B14F-4D97-AF65-F5344CB8AC3E}">
        <p14:creationId xmlns:p14="http://schemas.microsoft.com/office/powerpoint/2010/main" val="16131945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b="1" kern="1200" dirty="0" smtClean="0">
                <a:solidFill>
                  <a:schemeClr val="tx1"/>
                </a:solidFill>
                <a:effectLst/>
                <a:latin typeface="+mn-lt"/>
                <a:ea typeface="+mn-ea"/>
                <a:cs typeface="+mn-cs"/>
              </a:rPr>
              <a:t>https://luanvanviet.com/cac-loai-hinh-chien-luoc-kinh-doanh/</a:t>
            </a:r>
            <a:endParaRPr lang="en-US" b="1" dirty="0"/>
          </a:p>
        </p:txBody>
      </p:sp>
      <p:sp>
        <p:nvSpPr>
          <p:cNvPr id="4" name="Slide Number Placeholder 3"/>
          <p:cNvSpPr>
            <a:spLocks noGrp="1"/>
          </p:cNvSpPr>
          <p:nvPr>
            <p:ph type="sldNum" sz="quarter" idx="10"/>
          </p:nvPr>
        </p:nvSpPr>
        <p:spPr/>
        <p:txBody>
          <a:bodyPr/>
          <a:lstStyle/>
          <a:p>
            <a:fld id="{B224D6FA-0531-4AD7-A0F1-93BC61F274DA}" type="slidenum">
              <a:rPr lang="en-US" smtClean="0"/>
              <a:t>2</a:t>
            </a:fld>
            <a:endParaRPr lang="en-US"/>
          </a:p>
        </p:txBody>
      </p:sp>
    </p:spTree>
    <p:extLst>
      <p:ext uri="{BB962C8B-B14F-4D97-AF65-F5344CB8AC3E}">
        <p14:creationId xmlns:p14="http://schemas.microsoft.com/office/powerpoint/2010/main" val="8525043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smtClean="0">
                <a:solidFill>
                  <a:schemeClr val="tx1"/>
                </a:solidFill>
                <a:effectLst/>
                <a:latin typeface="+mn-lt"/>
                <a:ea typeface="+mn-ea"/>
                <a:cs typeface="+mn-cs"/>
              </a:rPr>
              <a:t>1.1. </a:t>
            </a:r>
            <a:r>
              <a:rPr lang="en-US" sz="1200" b="1" kern="1200" dirty="0" err="1" smtClean="0">
                <a:solidFill>
                  <a:schemeClr val="tx1"/>
                </a:solidFill>
                <a:effectLst/>
                <a:latin typeface="+mn-lt"/>
                <a:ea typeface="+mn-ea"/>
                <a:cs typeface="+mn-cs"/>
              </a:rPr>
              <a:t>Quan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điểm</a:t>
            </a:r>
            <a:r>
              <a:rPr lang="en-US" sz="1200" b="1" kern="1200" dirty="0" smtClean="0">
                <a:solidFill>
                  <a:schemeClr val="tx1"/>
                </a:solidFill>
                <a:effectLst/>
                <a:latin typeface="+mn-lt"/>
                <a:ea typeface="+mn-ea"/>
                <a:cs typeface="+mn-cs"/>
              </a:rPr>
              <a:t> marketing </a:t>
            </a:r>
            <a:r>
              <a:rPr lang="en-US" sz="1200" b="1" kern="1200" dirty="0" err="1" smtClean="0">
                <a:solidFill>
                  <a:schemeClr val="tx1"/>
                </a:solidFill>
                <a:effectLst/>
                <a:latin typeface="+mn-lt"/>
                <a:ea typeface="+mn-ea"/>
                <a:cs typeface="+mn-cs"/>
              </a:rPr>
              <a:t>trong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kinh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doanh</a:t>
            </a:r>
            <a:r>
              <a:rPr lang="en-US" sz="1200" b="1" i="1" kern="1200" dirty="0" smtClean="0">
                <a:solidFill>
                  <a:schemeClr val="tx1"/>
                </a:solidFill>
                <a:effectLst/>
                <a:latin typeface="+mn-lt"/>
                <a:ea typeface="+mn-ea"/>
                <a:cs typeface="+mn-cs"/>
              </a:rPr>
              <a:t>  </a:t>
            </a:r>
            <a:r>
              <a:rPr lang="en-US" sz="1200" i="1" kern="1200" dirty="0" smtClean="0">
                <a:solidFill>
                  <a:schemeClr val="tx1"/>
                </a:solidFill>
                <a:effectLst/>
                <a:latin typeface="+mn-lt"/>
                <a:ea typeface="+mn-ea"/>
                <a:cs typeface="+mn-cs"/>
              </a:rPr>
              <a:t>			</a:t>
            </a:r>
            <a:r>
              <a:rPr lang="en-US" sz="1200" i="1" kern="1200" dirty="0" err="1" smtClean="0">
                <a:solidFill>
                  <a:schemeClr val="tx1"/>
                </a:solidFill>
                <a:effectLst/>
                <a:latin typeface="+mn-lt"/>
                <a:ea typeface="+mn-ea"/>
                <a:cs typeface="+mn-cs"/>
              </a:rPr>
              <a:t>Thời</a:t>
            </a:r>
            <a:r>
              <a:rPr lang="en-US" sz="1200" i="1" kern="1200" dirty="0" smtClean="0">
                <a:solidFill>
                  <a:schemeClr val="tx1"/>
                </a:solidFill>
                <a:effectLst/>
                <a:latin typeface="+mn-lt"/>
                <a:ea typeface="+mn-ea"/>
                <a:cs typeface="+mn-cs"/>
              </a:rPr>
              <a:t> </a:t>
            </a:r>
            <a:r>
              <a:rPr lang="en-US" sz="1200" i="1" kern="1200" dirty="0" err="1" smtClean="0">
                <a:solidFill>
                  <a:schemeClr val="tx1"/>
                </a:solidFill>
                <a:effectLst/>
                <a:latin typeface="+mn-lt"/>
                <a:ea typeface="+mn-ea"/>
                <a:cs typeface="+mn-cs"/>
              </a:rPr>
              <a:t>gian</a:t>
            </a:r>
            <a:r>
              <a:rPr lang="en-US" sz="1200" i="1" kern="1200" dirty="0" smtClean="0">
                <a:solidFill>
                  <a:schemeClr val="tx1"/>
                </a:solidFill>
                <a:effectLst/>
                <a:latin typeface="+mn-lt"/>
                <a:ea typeface="+mn-ea"/>
                <a:cs typeface="+mn-cs"/>
              </a:rPr>
              <a:t>: 0,25 </a:t>
            </a:r>
            <a:r>
              <a:rPr lang="en-US" sz="1200" i="1" kern="1200" dirty="0" err="1" smtClean="0">
                <a:solidFill>
                  <a:schemeClr val="tx1"/>
                </a:solidFill>
                <a:effectLst/>
                <a:latin typeface="+mn-lt"/>
                <a:ea typeface="+mn-ea"/>
                <a:cs typeface="+mn-cs"/>
              </a:rPr>
              <a:t>giờ</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điểm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trị</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doanh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nghiệp</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Những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triết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cơ</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điểm</a:t>
            </a:r>
            <a:r>
              <a:rPr lang="en-US" sz="1200" kern="1200" dirty="0" smtClean="0">
                <a:solidFill>
                  <a:schemeClr val="tx1"/>
                </a:solidFill>
                <a:effectLst/>
                <a:latin typeface="+mn-lt"/>
                <a:ea typeface="+mn-ea"/>
                <a:cs typeface="+mn-cs"/>
              </a:rPr>
              <a:t> marketing	</a:t>
            </a:r>
          </a:p>
          <a:p>
            <a:r>
              <a:rPr lang="en-US" sz="1200" b="1" kern="1200" dirty="0" smtClean="0">
                <a:solidFill>
                  <a:schemeClr val="tx1"/>
                </a:solidFill>
                <a:effectLst/>
                <a:latin typeface="+mn-lt"/>
                <a:ea typeface="+mn-ea"/>
                <a:cs typeface="+mn-cs"/>
              </a:rPr>
              <a:t>1.2. </a:t>
            </a:r>
            <a:r>
              <a:rPr lang="en-US" sz="1200" b="1" kern="1200" dirty="0" err="1" smtClean="0">
                <a:solidFill>
                  <a:schemeClr val="tx1"/>
                </a:solidFill>
                <a:effectLst/>
                <a:latin typeface="+mn-lt"/>
                <a:ea typeface="+mn-ea"/>
                <a:cs typeface="+mn-cs"/>
              </a:rPr>
              <a:t>Khái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niệm</a:t>
            </a:r>
            <a:r>
              <a:rPr lang="en-US" sz="1200" b="1" kern="1200" dirty="0" smtClean="0">
                <a:solidFill>
                  <a:schemeClr val="tx1"/>
                </a:solidFill>
                <a:effectLst/>
                <a:latin typeface="+mn-lt"/>
                <a:ea typeface="+mn-ea"/>
                <a:cs typeface="+mn-cs"/>
              </a:rPr>
              <a:t> marketing                                 </a:t>
            </a:r>
            <a:r>
              <a:rPr lang="en-US" sz="1200" kern="1200" dirty="0" smtClean="0">
                <a:solidFill>
                  <a:schemeClr val="tx1"/>
                </a:solidFill>
                <a:effectLst/>
                <a:latin typeface="+mn-lt"/>
                <a:ea typeface="+mn-ea"/>
                <a:cs typeface="+mn-cs"/>
              </a:rPr>
              <a:t>			</a:t>
            </a:r>
            <a:r>
              <a:rPr lang="en-US" sz="1200" i="1" kern="1200" dirty="0" err="1" smtClean="0">
                <a:solidFill>
                  <a:schemeClr val="tx1"/>
                </a:solidFill>
                <a:effectLst/>
                <a:latin typeface="+mn-lt"/>
                <a:ea typeface="+mn-ea"/>
                <a:cs typeface="+mn-cs"/>
              </a:rPr>
              <a:t>Thời</a:t>
            </a:r>
            <a:r>
              <a:rPr lang="en-US" sz="1200" i="1" kern="1200" dirty="0" smtClean="0">
                <a:solidFill>
                  <a:schemeClr val="tx1"/>
                </a:solidFill>
                <a:effectLst/>
                <a:latin typeface="+mn-lt"/>
                <a:ea typeface="+mn-ea"/>
                <a:cs typeface="+mn-cs"/>
              </a:rPr>
              <a:t> gian:0,25 </a:t>
            </a:r>
            <a:r>
              <a:rPr lang="en-US" sz="1200" i="1" kern="1200" dirty="0" err="1" smtClean="0">
                <a:solidFill>
                  <a:schemeClr val="tx1"/>
                </a:solidFill>
                <a:effectLst/>
                <a:latin typeface="+mn-lt"/>
                <a:ea typeface="+mn-ea"/>
                <a:cs typeface="+mn-cs"/>
              </a:rPr>
              <a:t>giờ</a:t>
            </a:r>
            <a:endParaRPr lang="en-US" sz="12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1.3. </a:t>
            </a:r>
            <a:r>
              <a:rPr lang="en-US" sz="1200" b="1" kern="1200" dirty="0" err="1" smtClean="0">
                <a:solidFill>
                  <a:schemeClr val="tx1"/>
                </a:solidFill>
                <a:effectLst/>
                <a:latin typeface="+mn-lt"/>
                <a:ea typeface="+mn-ea"/>
                <a:cs typeface="+mn-cs"/>
              </a:rPr>
              <a:t>Vai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trò</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của</a:t>
            </a:r>
            <a:r>
              <a:rPr lang="en-US" sz="1200" b="1" kern="1200" dirty="0" smtClean="0">
                <a:solidFill>
                  <a:schemeClr val="tx1"/>
                </a:solidFill>
                <a:effectLst/>
                <a:latin typeface="+mn-lt"/>
                <a:ea typeface="+mn-ea"/>
                <a:cs typeface="+mn-cs"/>
              </a:rPr>
              <a:t> marketing </a:t>
            </a:r>
            <a:r>
              <a:rPr lang="en-US" sz="1200" b="1" kern="1200" dirty="0" err="1" smtClean="0">
                <a:solidFill>
                  <a:schemeClr val="tx1"/>
                </a:solidFill>
                <a:effectLst/>
                <a:latin typeface="+mn-lt"/>
                <a:ea typeface="+mn-ea"/>
                <a:cs typeface="+mn-cs"/>
              </a:rPr>
              <a:t>trong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kinh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doanh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và</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trong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xã</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hội</a:t>
            </a:r>
            <a:r>
              <a:rPr lang="en-US" sz="1200" b="1" kern="120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	</a:t>
            </a:r>
            <a:r>
              <a:rPr lang="en-US" sz="1200" i="1" kern="1200" dirty="0" err="1" smtClean="0">
                <a:solidFill>
                  <a:schemeClr val="tx1"/>
                </a:solidFill>
                <a:effectLst/>
                <a:latin typeface="+mn-lt"/>
                <a:ea typeface="+mn-ea"/>
                <a:cs typeface="+mn-cs"/>
              </a:rPr>
              <a:t>Thời</a:t>
            </a:r>
            <a:r>
              <a:rPr lang="en-US" sz="1200" i="1" kern="1200" dirty="0" smtClean="0">
                <a:solidFill>
                  <a:schemeClr val="tx1"/>
                </a:solidFill>
                <a:effectLst/>
                <a:latin typeface="+mn-lt"/>
                <a:ea typeface="+mn-ea"/>
                <a:cs typeface="+mn-cs"/>
              </a:rPr>
              <a:t> </a:t>
            </a:r>
            <a:r>
              <a:rPr lang="en-US" sz="1200" i="1" kern="1200" dirty="0" err="1" smtClean="0">
                <a:solidFill>
                  <a:schemeClr val="tx1"/>
                </a:solidFill>
                <a:effectLst/>
                <a:latin typeface="+mn-lt"/>
                <a:ea typeface="+mn-ea"/>
                <a:cs typeface="+mn-cs"/>
              </a:rPr>
              <a:t>gian</a:t>
            </a:r>
            <a:r>
              <a:rPr lang="en-US" sz="1200" i="1" kern="1200" dirty="0" smtClean="0">
                <a:solidFill>
                  <a:schemeClr val="tx1"/>
                </a:solidFill>
                <a:effectLst/>
                <a:latin typeface="+mn-lt"/>
                <a:ea typeface="+mn-ea"/>
                <a:cs typeface="+mn-cs"/>
              </a:rPr>
              <a:t>: 0,5 </a:t>
            </a:r>
            <a:r>
              <a:rPr lang="en-US" sz="1200" i="1" kern="1200" dirty="0" err="1" smtClean="0">
                <a:solidFill>
                  <a:schemeClr val="tx1"/>
                </a:solidFill>
                <a:effectLst/>
                <a:latin typeface="+mn-lt"/>
                <a:ea typeface="+mn-ea"/>
                <a:cs typeface="+mn-cs"/>
              </a:rPr>
              <a:t>giờ</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Vai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trò</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marketing </a:t>
            </a:r>
            <a:r>
              <a:rPr lang="en-US" sz="1200" kern="1200" dirty="0" err="1" smtClean="0">
                <a:solidFill>
                  <a:schemeClr val="tx1"/>
                </a:solidFill>
                <a:effectLst/>
                <a:latin typeface="+mn-lt"/>
                <a:ea typeface="+mn-ea"/>
                <a:cs typeface="+mn-cs"/>
              </a:rPr>
              <a:t>đối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với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doanh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nghiệp</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Vai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trò</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marketing </a:t>
            </a:r>
            <a:r>
              <a:rPr lang="en-US" sz="1200" kern="1200" dirty="0" err="1" smtClean="0">
                <a:solidFill>
                  <a:schemeClr val="tx1"/>
                </a:solidFill>
                <a:effectLst/>
                <a:latin typeface="+mn-lt"/>
                <a:ea typeface="+mn-ea"/>
                <a:cs typeface="+mn-cs"/>
              </a:rPr>
              <a:t>đối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với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tiêu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dùng</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Vai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trò</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marketing </a:t>
            </a:r>
            <a:r>
              <a:rPr lang="en-US" sz="1200" kern="1200" dirty="0" err="1" smtClean="0">
                <a:solidFill>
                  <a:schemeClr val="tx1"/>
                </a:solidFill>
                <a:effectLst/>
                <a:latin typeface="+mn-lt"/>
                <a:ea typeface="+mn-ea"/>
                <a:cs typeface="+mn-cs"/>
              </a:rPr>
              <a:t>đối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với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hội</a:t>
            </a:r>
            <a:endParaRPr lang="en-US" sz="1200" kern="1200" dirty="0" smtClean="0">
              <a:solidFill>
                <a:schemeClr val="tx1"/>
              </a:solidFill>
              <a:effectLst/>
              <a:latin typeface="+mn-lt"/>
              <a:ea typeface="+mn-ea"/>
              <a:cs typeface="+mn-cs"/>
            </a:endParaRPr>
          </a:p>
          <a:p>
            <a:r>
              <a:rPr lang="en-US" b="1" dirty="0" smtClean="0"/>
              <a:t>http://eldata11.topica.edu.vn/HocLieu/MAR201/Giao%20trinh/04_MAR201_Bai1_v2.0014101209.pdf</a:t>
            </a:r>
            <a:endParaRPr lang="en-US" b="1" dirty="0"/>
          </a:p>
        </p:txBody>
      </p:sp>
      <p:sp>
        <p:nvSpPr>
          <p:cNvPr id="4" name="Slide Number Placeholder 3"/>
          <p:cNvSpPr>
            <a:spLocks noGrp="1"/>
          </p:cNvSpPr>
          <p:nvPr>
            <p:ph type="sldNum" sz="quarter" idx="10"/>
          </p:nvPr>
        </p:nvSpPr>
        <p:spPr/>
        <p:txBody>
          <a:bodyPr/>
          <a:lstStyle/>
          <a:p>
            <a:fld id="{B224D6FA-0531-4AD7-A0F1-93BC61F274DA}" type="slidenum">
              <a:rPr lang="en-US" smtClean="0"/>
              <a:t>3</a:t>
            </a:fld>
            <a:endParaRPr lang="en-US"/>
          </a:p>
        </p:txBody>
      </p:sp>
    </p:spTree>
    <p:extLst>
      <p:ext uri="{BB962C8B-B14F-4D97-AF65-F5344CB8AC3E}">
        <p14:creationId xmlns:p14="http://schemas.microsoft.com/office/powerpoint/2010/main" val="21411864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b="1" dirty="0" smtClean="0"/>
              <a:t>Chiến lược</a:t>
            </a:r>
            <a:r>
              <a:rPr lang="vi-VN" dirty="0" smtClean="0"/>
              <a:t> là </a:t>
            </a:r>
            <a:r>
              <a:rPr lang="vi-VN" b="1" dirty="0" smtClean="0"/>
              <a:t>một từ có nguồn gốc từ lĩnh vực </a:t>
            </a:r>
            <a:r>
              <a:rPr lang="vi-VN" b="1" dirty="0" smtClean="0">
                <a:hlinkClick r:id="rId3" tooltip="Quân sự"/>
              </a:rPr>
              <a:t>quân sự</a:t>
            </a:r>
            <a:r>
              <a:rPr lang="vi-VN" b="1" dirty="0" smtClean="0"/>
              <a:t>, đó là phương cách để chiến thắng trong một cuộc </a:t>
            </a:r>
            <a:r>
              <a:rPr lang="vi-VN" b="1" dirty="0" smtClean="0">
                <a:hlinkClick r:id="rId4" tooltip="Chiến tranh"/>
              </a:rPr>
              <a:t>chiến tranh</a:t>
            </a:r>
            <a:r>
              <a:rPr lang="vi-VN" b="1" dirty="0" smtClean="0"/>
              <a:t>. </a:t>
            </a:r>
            <a:r>
              <a:rPr lang="vi-VN" dirty="0" smtClean="0"/>
              <a:t>Có nhiều định nghĩa khác nhau nhưng có thể hiểu chiến lược là chương trình hành động, kế hoạch hành động được thiết kế để đạt được một </a:t>
            </a:r>
            <a:r>
              <a:rPr lang="vi-VN" dirty="0" smtClean="0">
                <a:hlinkClick r:id="rId5" tooltip="Mục tiêu"/>
              </a:rPr>
              <a:t>mục tiêu</a:t>
            </a:r>
            <a:r>
              <a:rPr lang="vi-VN" dirty="0" smtClean="0"/>
              <a:t> cụ thể, là tổ hợp các mục tiêu dài hạn và các biện pháp, các cách thức, con đường đạt đến các mục tiêu đó. </a:t>
            </a:r>
            <a:endParaRPr lang="en-US" dirty="0" smtClean="0"/>
          </a:p>
          <a:p>
            <a:r>
              <a:rPr lang="vi-VN" b="1" dirty="0" smtClean="0"/>
              <a:t>chiến lược là chương trình hành động, kế hoạch hành động được thiết kế để đạt được một </a:t>
            </a:r>
            <a:r>
              <a:rPr lang="vi-VN" b="1" dirty="0" smtClean="0">
                <a:hlinkClick r:id="rId5" tooltip="Mục tiêu"/>
              </a:rPr>
              <a:t>mục tiêu</a:t>
            </a:r>
            <a:r>
              <a:rPr lang="vi-VN" b="1" dirty="0" smtClean="0"/>
              <a:t> cụ thể, là tổ hợp các mục tiêu dài hạn và các biện pháp, các cách thức, con đường đạt đến các mục tiêu đó. </a:t>
            </a:r>
            <a:endParaRPr lang="en-US" b="1" dirty="0" smtClean="0"/>
          </a:p>
          <a:p>
            <a:pPr marL="171450" indent="-171450">
              <a:buFont typeface="Wingdings" panose="05000000000000000000" pitchFamily="2" charset="2"/>
              <a:buChar char="à"/>
            </a:pPr>
            <a:r>
              <a:rPr lang="en-US" b="1" dirty="0" err="1" smtClean="0">
                <a:sym typeface="Wingdings" panose="05000000000000000000" pitchFamily="2" charset="2"/>
              </a:rPr>
              <a:t>thường</a:t>
            </a:r>
            <a:r>
              <a:rPr lang="en-US" b="1" baseline="0" dirty="0" smtClean="0">
                <a:sym typeface="Wingdings" panose="05000000000000000000" pitchFamily="2" charset="2"/>
              </a:rPr>
              <a:t> do </a:t>
            </a:r>
            <a:r>
              <a:rPr lang="en-US" b="1" baseline="0" dirty="0" err="1" smtClean="0">
                <a:sym typeface="Wingdings" panose="05000000000000000000" pitchFamily="2" charset="2"/>
              </a:rPr>
              <a:t>các</a:t>
            </a:r>
            <a:r>
              <a:rPr lang="en-US" b="1" baseline="0" dirty="0" smtClean="0">
                <a:sym typeface="Wingdings" panose="05000000000000000000" pitchFamily="2" charset="2"/>
              </a:rPr>
              <a:t> </a:t>
            </a:r>
            <a:r>
              <a:rPr lang="en-US" b="1" baseline="0" dirty="0" err="1" smtClean="0">
                <a:sym typeface="Wingdings" panose="05000000000000000000" pitchFamily="2" charset="2"/>
              </a:rPr>
              <a:t>cấp</a:t>
            </a:r>
            <a:r>
              <a:rPr lang="en-US" b="1" baseline="0" dirty="0" smtClean="0">
                <a:sym typeface="Wingdings" panose="05000000000000000000" pitchFamily="2" charset="2"/>
              </a:rPr>
              <a:t> </a:t>
            </a:r>
            <a:r>
              <a:rPr lang="en-US" b="1" baseline="0" dirty="0" err="1" smtClean="0">
                <a:sym typeface="Wingdings" panose="05000000000000000000" pitchFamily="2" charset="2"/>
              </a:rPr>
              <a:t>lãnh</a:t>
            </a:r>
            <a:r>
              <a:rPr lang="en-US" b="1" baseline="0" dirty="0" smtClean="0">
                <a:sym typeface="Wingdings" panose="05000000000000000000" pitchFamily="2" charset="2"/>
              </a:rPr>
              <a:t> </a:t>
            </a:r>
            <a:r>
              <a:rPr lang="en-US" b="1" baseline="0" dirty="0" err="1" smtClean="0">
                <a:sym typeface="Wingdings" panose="05000000000000000000" pitchFamily="2" charset="2"/>
              </a:rPr>
              <a:t>đạo</a:t>
            </a:r>
            <a:r>
              <a:rPr lang="en-US" b="1" baseline="0" dirty="0" smtClean="0">
                <a:sym typeface="Wingdings" panose="05000000000000000000" pitchFamily="2" charset="2"/>
              </a:rPr>
              <a:t> </a:t>
            </a:r>
            <a:r>
              <a:rPr lang="en-US" b="1" baseline="0" dirty="0" err="1" smtClean="0">
                <a:sym typeface="Wingdings" panose="05000000000000000000" pitchFamily="2" charset="2"/>
              </a:rPr>
              <a:t>hoạch</a:t>
            </a:r>
            <a:r>
              <a:rPr lang="en-US" b="1" baseline="0" dirty="0" smtClean="0">
                <a:sym typeface="Wingdings" panose="05000000000000000000" pitchFamily="2" charset="2"/>
              </a:rPr>
              <a:t> </a:t>
            </a:r>
            <a:r>
              <a:rPr lang="en-US" b="1" baseline="0" dirty="0" err="1" smtClean="0">
                <a:sym typeface="Wingdings" panose="05000000000000000000" pitchFamily="2" charset="2"/>
              </a:rPr>
              <a:t>định</a:t>
            </a:r>
            <a:endParaRPr lang="en-US" b="1" baseline="0" dirty="0" smtClean="0">
              <a:sym typeface="Wingdings" panose="05000000000000000000" pitchFamily="2" charset="2"/>
            </a:endParaRPr>
          </a:p>
          <a:p>
            <a:pPr marL="171450" indent="-171450">
              <a:buFont typeface="Wingdings" panose="05000000000000000000" pitchFamily="2" charset="2"/>
              <a:buChar char="à"/>
            </a:pPr>
            <a:r>
              <a:rPr lang="vi-VN" b="1" dirty="0" smtClean="0"/>
              <a:t>Chiến lược kinh doanh</a:t>
            </a:r>
            <a:r>
              <a:rPr lang="vi-VN" dirty="0" smtClean="0"/>
              <a:t> là </a:t>
            </a:r>
            <a:r>
              <a:rPr lang="vi-VN" b="1" dirty="0" smtClean="0"/>
              <a:t>phương pháp, cách thức hoạt động kinh doanh của một </a:t>
            </a:r>
            <a:r>
              <a:rPr lang="vi-VN" b="1" dirty="0" smtClean="0">
                <a:hlinkClick r:id="rId6" tooltip="Công ty"/>
              </a:rPr>
              <a:t>công ty</a:t>
            </a:r>
            <a:r>
              <a:rPr lang="vi-VN" b="1" dirty="0" smtClean="0"/>
              <a:t>, </a:t>
            </a:r>
            <a:r>
              <a:rPr lang="vi-VN" b="1" dirty="0" smtClean="0">
                <a:hlinkClick r:id="rId7" tooltip="Tập đoàn"/>
              </a:rPr>
              <a:t>tập đoàn</a:t>
            </a:r>
            <a:r>
              <a:rPr lang="vi-VN" b="1" dirty="0" smtClean="0"/>
              <a:t> trong lĩnh vực kinh doanh, nhằm đạt được hiệu quả kinh doanh tối ưu. </a:t>
            </a:r>
            <a:endParaRPr lang="en-US" b="1" dirty="0" smtClean="0"/>
          </a:p>
          <a:p>
            <a:pPr marL="171450" indent="-171450">
              <a:buFont typeface="Wingdings" panose="05000000000000000000" pitchFamily="2" charset="2"/>
              <a:buChar char="à"/>
            </a:pPr>
            <a:r>
              <a:rPr lang="vi-VN" dirty="0" smtClean="0"/>
              <a:t>gồm một chuỗi </a:t>
            </a:r>
            <a:r>
              <a:rPr lang="vi-VN" b="1" dirty="0" smtClean="0"/>
              <a:t>các biện pháp, cách thức kinh doanh chủ yếu xuyên suốt một thời gian dài. </a:t>
            </a:r>
            <a:r>
              <a:rPr lang="vi-VN" dirty="0" smtClean="0"/>
              <a:t>Mục tiêu cuối cùng là hướng tới việc thúc đẩy lợi nhuận cao nhất và sự phát triển của hệ thống kinh doanh.</a:t>
            </a:r>
            <a:endParaRPr lang="en-US" dirty="0" smtClean="0"/>
          </a:p>
          <a:p>
            <a:r>
              <a:rPr lang="vi-VN" sz="1200" b="1" dirty="0" smtClean="0">
                <a:effectLst/>
              </a:rPr>
              <a:t>Các cấp chiến lược kinh doanh</a:t>
            </a:r>
            <a:endParaRPr lang="vi-VN" b="1" dirty="0" smtClean="0">
              <a:effectLst/>
            </a:endParaRPr>
          </a:p>
          <a:p>
            <a:r>
              <a:rPr lang="vi-VN" b="0" dirty="0" smtClean="0">
                <a:effectLst/>
              </a:rPr>
              <a:t>Tr</a:t>
            </a:r>
            <a:r>
              <a:rPr lang="vi-VN" b="1" dirty="0" smtClean="0">
                <a:effectLst/>
              </a:rPr>
              <a:t>ước đây, người ta thường phân hệ thống chiến lược trong một công ty thành ba cấp:</a:t>
            </a:r>
          </a:p>
          <a:p>
            <a:pPr marL="171450" indent="-171450">
              <a:buFont typeface="Wingdings" panose="05000000000000000000" pitchFamily="2" charset="2"/>
              <a:buChar char="v"/>
            </a:pPr>
            <a:r>
              <a:rPr lang="vi-VN" b="0" dirty="0" smtClean="0">
                <a:effectLst/>
              </a:rPr>
              <a:t>Chiến lược cấp công ty (Corporate strategy).</a:t>
            </a:r>
            <a:endParaRPr lang="vi-VN" dirty="0" smtClean="0">
              <a:effectLst/>
            </a:endParaRPr>
          </a:p>
          <a:p>
            <a:pPr marL="171450" indent="-171450">
              <a:buFont typeface="Wingdings" panose="05000000000000000000" pitchFamily="2" charset="2"/>
              <a:buChar char="v"/>
            </a:pPr>
            <a:r>
              <a:rPr lang="vi-VN" dirty="0" smtClean="0">
                <a:effectLst/>
              </a:rPr>
              <a:t>Chiến lược cấp đơn vị kinh doanh (Strategic Business Unit – SBU).</a:t>
            </a:r>
          </a:p>
          <a:p>
            <a:pPr marL="171450" indent="-171450">
              <a:buFont typeface="Wingdings" panose="05000000000000000000" pitchFamily="2" charset="2"/>
              <a:buChar char="v"/>
            </a:pPr>
            <a:r>
              <a:rPr lang="vi-VN" dirty="0" smtClean="0">
                <a:effectLst/>
              </a:rPr>
              <a:t>Chiến lược cấp chức năng ( Functional strategy)</a:t>
            </a:r>
          </a:p>
          <a:p>
            <a:r>
              <a:rPr lang="vi-VN" b="1" dirty="0" smtClean="0">
                <a:effectLst/>
              </a:rPr>
              <a:t>Chiến lược thâm nhập thị trường</a:t>
            </a:r>
          </a:p>
          <a:p>
            <a:r>
              <a:rPr lang="vi-VN" b="0" dirty="0" smtClean="0">
                <a:effectLst/>
              </a:rPr>
              <a:t>Không làm thay đổi bất kỳ yếu tố cấu thành nào, mà chỉ nhằm tăng thị phần của các sản phẩm, dịch vụ hiện có trên thị trường hiện có bằng những nổ lực tiếp thị mạnh mẽ và hiệu quả hơn.</a:t>
            </a:r>
            <a:endParaRPr lang="en-US" b="0" dirty="0" smtClean="0">
              <a:effectLst/>
            </a:endParaRPr>
          </a:p>
          <a:p>
            <a:r>
              <a:rPr lang="vi-VN" b="1" i="1" dirty="0" smtClean="0">
                <a:effectLst/>
              </a:rPr>
              <a:t>Biện pháp áp dụng:</a:t>
            </a:r>
            <a:endParaRPr lang="vi-VN" b="1" dirty="0" smtClean="0">
              <a:effectLst/>
            </a:endParaRPr>
          </a:p>
          <a:p>
            <a:r>
              <a:rPr lang="vi-VN" b="0" dirty="0" smtClean="0">
                <a:effectLst/>
              </a:rPr>
              <a:t>Tăng số nhân viên bán hàng.</a:t>
            </a:r>
            <a:endParaRPr lang="vi-VN" dirty="0" smtClean="0">
              <a:effectLst/>
            </a:endParaRPr>
          </a:p>
          <a:p>
            <a:r>
              <a:rPr lang="vi-VN" dirty="0" smtClean="0">
                <a:effectLst/>
              </a:rPr>
              <a:t>Tăng cường các hoạt động quảng cáo.</a:t>
            </a:r>
          </a:p>
          <a:p>
            <a:r>
              <a:rPr lang="vi-VN" dirty="0" smtClean="0">
                <a:effectLst/>
              </a:rPr>
              <a:t>Đẩy mạnh các hoạt động khuyến mãi.</a:t>
            </a:r>
          </a:p>
          <a:p>
            <a:r>
              <a:rPr lang="vi-VN" b="1" i="1" dirty="0" smtClean="0">
                <a:effectLst/>
              </a:rPr>
              <a:t>Mục đích:</a:t>
            </a:r>
            <a:endParaRPr lang="vi-VN" b="1" dirty="0" smtClean="0">
              <a:effectLst/>
            </a:endParaRPr>
          </a:p>
          <a:p>
            <a:r>
              <a:rPr lang="vi-VN" b="0" dirty="0" smtClean="0">
                <a:effectLst/>
              </a:rPr>
              <a:t>Tăng số lượng hàng hóa mỗi lần mua.</a:t>
            </a:r>
            <a:endParaRPr lang="vi-VN" dirty="0" smtClean="0">
              <a:effectLst/>
            </a:endParaRPr>
          </a:p>
          <a:p>
            <a:r>
              <a:rPr lang="vi-VN" dirty="0" smtClean="0">
                <a:effectLst/>
              </a:rPr>
              <a:t>Sử dụng hàng nhiều hơn và thường xuyên hơn với sản phẩm, dịch vụ của doanh nghiệp.</a:t>
            </a:r>
          </a:p>
          <a:p>
            <a:r>
              <a:rPr lang="vi-VN" b="1" i="1" dirty="0" smtClean="0">
                <a:effectLst/>
              </a:rPr>
              <a:t>Điều kiện vận dụng:</a:t>
            </a:r>
            <a:endParaRPr lang="vi-VN" b="1" dirty="0" smtClean="0">
              <a:effectLst/>
            </a:endParaRPr>
          </a:p>
          <a:p>
            <a:r>
              <a:rPr lang="vi-VN" b="0" dirty="0" smtClean="0">
                <a:effectLst/>
              </a:rPr>
              <a:t>Nhu cầu thị trường vẫn còn tăng, chưa bão hoà.</a:t>
            </a:r>
            <a:endParaRPr lang="vi-VN" dirty="0" smtClean="0">
              <a:effectLst/>
            </a:endParaRPr>
          </a:p>
          <a:p>
            <a:r>
              <a:rPr lang="vi-VN" dirty="0" smtClean="0">
                <a:effectLst/>
              </a:rPr>
              <a:t>Tốc độ tăng dân số nhanh hơn tốc độ tăng chi phí marketing.</a:t>
            </a:r>
          </a:p>
          <a:p>
            <a:r>
              <a:rPr lang="vi-VN" dirty="0" smtClean="0">
                <a:effectLst/>
              </a:rPr>
              <a:t>Có thể tiết kiệm chi phí do tăng quy mô và chuyên môn hoá để tạo ưu thế cạnh tranh.</a:t>
            </a:r>
          </a:p>
          <a:p>
            <a:r>
              <a:rPr lang="vi-VN" dirty="0" smtClean="0">
                <a:effectLst/>
              </a:rPr>
              <a:t>Thị phần của các đối thủ cạnh tranh đang giảm sút.</a:t>
            </a:r>
          </a:p>
          <a:p>
            <a:r>
              <a:rPr lang="vi-VN" b="1" dirty="0" smtClean="0">
                <a:effectLst/>
              </a:rPr>
              <a:t>Chiến lược phát triển thị trường</a:t>
            </a:r>
          </a:p>
          <a:p>
            <a:r>
              <a:rPr lang="vi-VN" b="1" dirty="0" smtClean="0">
                <a:effectLst/>
              </a:rPr>
              <a:t>Là chiến lược tìm kiếm sự tăng trưởng bằng cách mở rộng sự tham gia </a:t>
            </a:r>
            <a:r>
              <a:rPr lang="vi-VN" b="1" i="1" dirty="0" smtClean="0">
                <a:effectLst/>
              </a:rPr>
              <a:t>của các sản phẩm hiện có </a:t>
            </a:r>
            <a:r>
              <a:rPr lang="vi-VN" b="1" dirty="0" smtClean="0">
                <a:effectLst/>
              </a:rPr>
              <a:t>vào những khu vực thị trường, khách hàng mới. </a:t>
            </a:r>
          </a:p>
          <a:p>
            <a:r>
              <a:rPr lang="vi-VN" b="1" i="1" dirty="0" smtClean="0">
                <a:effectLst/>
              </a:rPr>
              <a:t>Mục đích:</a:t>
            </a:r>
            <a:endParaRPr lang="vi-VN" b="1" dirty="0" smtClean="0">
              <a:effectLst/>
            </a:endParaRPr>
          </a:p>
          <a:p>
            <a:r>
              <a:rPr lang="vi-VN" b="0" dirty="0" smtClean="0">
                <a:effectLst/>
              </a:rPr>
              <a:t>Tìm kiếm cơ hội mở rộng thị trường.</a:t>
            </a:r>
            <a:endParaRPr lang="vi-VN" dirty="0" smtClean="0">
              <a:effectLst/>
            </a:endParaRPr>
          </a:p>
          <a:p>
            <a:r>
              <a:rPr lang="vi-VN" dirty="0" smtClean="0">
                <a:effectLst/>
              </a:rPr>
              <a:t>Tiếp tục gia tăng quy mô sản xuất.</a:t>
            </a:r>
          </a:p>
          <a:p>
            <a:r>
              <a:rPr lang="vi-VN" dirty="0" smtClean="0">
                <a:effectLst/>
              </a:rPr>
              <a:t>Thu hút những khách hàng sử dụng mới</a:t>
            </a:r>
          </a:p>
          <a:p>
            <a:r>
              <a:rPr lang="vi-VN" b="1" i="1" dirty="0" smtClean="0">
                <a:effectLst/>
              </a:rPr>
              <a:t>Điều kiện vận dụng:</a:t>
            </a:r>
            <a:endParaRPr lang="vi-VN" b="1" dirty="0" smtClean="0">
              <a:effectLst/>
            </a:endParaRPr>
          </a:p>
          <a:p>
            <a:r>
              <a:rPr lang="vi-VN" b="0" dirty="0" smtClean="0">
                <a:effectLst/>
              </a:rPr>
              <a:t>Doanh nghiệp có hệ thống kênh phân phối năng động hiệu quả.</a:t>
            </a:r>
            <a:endParaRPr lang="vi-VN" dirty="0" smtClean="0">
              <a:effectLst/>
            </a:endParaRPr>
          </a:p>
          <a:p>
            <a:r>
              <a:rPr lang="vi-VN" dirty="0" smtClean="0">
                <a:effectLst/>
              </a:rPr>
              <a:t>Có nhiều khả năng thâm nhập thị trường mới (vốn, nhân lực).</a:t>
            </a:r>
          </a:p>
          <a:p>
            <a:r>
              <a:rPr lang="vi-VN" dirty="0" smtClean="0">
                <a:effectLst/>
              </a:rPr>
              <a:t>Khách hàng đang có sự chuyển hướng sở thích và đánh giá.</a:t>
            </a:r>
          </a:p>
          <a:p>
            <a:r>
              <a:rPr lang="vi-VN" dirty="0" smtClean="0">
                <a:effectLst/>
              </a:rPr>
              <a:t>Doanh nghiệp vẫn còn thừa năng lực sản xuất.</a:t>
            </a:r>
          </a:p>
          <a:p>
            <a:r>
              <a:rPr lang="vi-VN" b="1" dirty="0" smtClean="0">
                <a:effectLst/>
              </a:rPr>
              <a:t>Chiến lược phát triển sản phẩm</a:t>
            </a:r>
          </a:p>
          <a:p>
            <a:r>
              <a:rPr lang="vi-VN" b="0" dirty="0" smtClean="0">
                <a:effectLst/>
              </a:rPr>
              <a:t>Là chiến lược tăng trưởng trên cơ sở phát triển các sản phẩm mới, cải tiến các sản phẩm hiện có để khai thác mạnh mẽ và hiệu quả hơn thị trường hiện có của doanh nghiệp. Nó đòi hỏi phải có những chi phí thoả đáng cho hoạt động nghiên cứu và phát triển sản phẩm</a:t>
            </a:r>
            <a:endParaRPr lang="vi-VN" dirty="0" smtClean="0">
              <a:effectLst/>
            </a:endParaRPr>
          </a:p>
          <a:p>
            <a:r>
              <a:rPr lang="vi-VN" b="1" dirty="0" smtClean="0">
                <a:effectLst/>
              </a:rPr>
              <a:t>Chiến lược hội nhập phía trên (ngược chiều/ về phía sau)</a:t>
            </a:r>
          </a:p>
          <a:p>
            <a:r>
              <a:rPr lang="vi-VN" b="0" dirty="0" smtClean="0">
                <a:effectLst/>
              </a:rPr>
              <a:t>Là Chiến lược tìm kiếm sự tăng trưởng bằng cách tăng quyền sở hữuthâm nhập và thu hút những người cung cấp (các yếu tố đầu vào của doanh nghiệp) để cải thiện doanh số, lợi nhuận hoặc kiểm soát thị trường cung ứng nguyên vật liệu.</a:t>
            </a:r>
            <a:endParaRPr lang="vi-VN" dirty="0" smtClean="0">
              <a:effectLst/>
            </a:endParaRPr>
          </a:p>
          <a:p>
            <a:r>
              <a:rPr lang="en-US" b="1" i="0" dirty="0" err="1" smtClean="0">
                <a:effectLst/>
              </a:rPr>
              <a:t>Điều</a:t>
            </a:r>
            <a:r>
              <a:rPr lang="en-US" b="1" i="0" dirty="0" smtClean="0">
                <a:effectLst/>
              </a:rPr>
              <a:t> </a:t>
            </a:r>
            <a:r>
              <a:rPr lang="en-US" b="1" i="0" dirty="0" err="1" smtClean="0">
                <a:effectLst/>
              </a:rPr>
              <a:t>kiện</a:t>
            </a:r>
            <a:r>
              <a:rPr lang="en-US" b="1" i="0" dirty="0" smtClean="0">
                <a:effectLst/>
              </a:rPr>
              <a:t> </a:t>
            </a:r>
            <a:r>
              <a:rPr lang="en-US" b="1" i="0" dirty="0" err="1" smtClean="0">
                <a:effectLst/>
              </a:rPr>
              <a:t>áp</a:t>
            </a:r>
            <a:r>
              <a:rPr lang="en-US" b="1" i="0" dirty="0" smtClean="0">
                <a:effectLst/>
              </a:rPr>
              <a:t> </a:t>
            </a:r>
            <a:r>
              <a:rPr lang="en-US" b="1" i="0" dirty="0" err="1" smtClean="0">
                <a:effectLst/>
              </a:rPr>
              <a:t>dụng</a:t>
            </a:r>
            <a:r>
              <a:rPr lang="en-US" b="1" i="0" dirty="0" smtClean="0">
                <a:effectLst/>
              </a:rPr>
              <a:t>:</a:t>
            </a:r>
          </a:p>
          <a:p>
            <a:r>
              <a:rPr lang="en-US" b="0" dirty="0" err="1" smtClean="0">
                <a:effectLst/>
              </a:rPr>
              <a:t>Áp</a:t>
            </a:r>
            <a:r>
              <a:rPr lang="en-US" b="0" dirty="0" smtClean="0">
                <a:effectLst/>
              </a:rPr>
              <a:t> </a:t>
            </a:r>
            <a:r>
              <a:rPr lang="en-US" b="0" dirty="0" err="1" smtClean="0">
                <a:effectLst/>
              </a:rPr>
              <a:t>lực</a:t>
            </a:r>
            <a:r>
              <a:rPr lang="en-US" b="0" dirty="0" smtClean="0">
                <a:effectLst/>
              </a:rPr>
              <a:t> </a:t>
            </a:r>
            <a:r>
              <a:rPr lang="en-US" b="0" dirty="0" err="1" smtClean="0">
                <a:effectLst/>
              </a:rPr>
              <a:t>của</a:t>
            </a:r>
            <a:r>
              <a:rPr lang="en-US" b="0" dirty="0" smtClean="0">
                <a:effectLst/>
              </a:rPr>
              <a:t> </a:t>
            </a:r>
            <a:r>
              <a:rPr lang="en-US" b="0" dirty="0" err="1" smtClean="0">
                <a:effectLst/>
              </a:rPr>
              <a:t>các</a:t>
            </a:r>
            <a:r>
              <a:rPr lang="en-US" b="0" dirty="0" smtClean="0">
                <a:effectLst/>
              </a:rPr>
              <a:t> </a:t>
            </a:r>
            <a:r>
              <a:rPr lang="en-US" b="0" dirty="0" err="1" smtClean="0">
                <a:effectLst/>
              </a:rPr>
              <a:t>nhà</a:t>
            </a:r>
            <a:r>
              <a:rPr lang="en-US" b="0" dirty="0" smtClean="0">
                <a:effectLst/>
              </a:rPr>
              <a:t> </a:t>
            </a:r>
            <a:r>
              <a:rPr lang="en-US" b="0" dirty="0" err="1" smtClean="0">
                <a:effectLst/>
              </a:rPr>
              <a:t>cung</a:t>
            </a:r>
            <a:r>
              <a:rPr lang="en-US" b="0" dirty="0" smtClean="0">
                <a:effectLst/>
              </a:rPr>
              <a:t> </a:t>
            </a:r>
            <a:r>
              <a:rPr lang="en-US" b="0" dirty="0" err="1" smtClean="0">
                <a:effectLst/>
              </a:rPr>
              <a:t>ứng</a:t>
            </a:r>
            <a:r>
              <a:rPr lang="en-US" b="0" dirty="0" smtClean="0">
                <a:effectLst/>
              </a:rPr>
              <a:t> </a:t>
            </a:r>
            <a:r>
              <a:rPr lang="en-US" b="0" dirty="0" err="1" smtClean="0">
                <a:effectLst/>
              </a:rPr>
              <a:t>còn</a:t>
            </a:r>
            <a:r>
              <a:rPr lang="en-US" b="0" dirty="0" smtClean="0">
                <a:effectLst/>
              </a:rPr>
              <a:t> </a:t>
            </a:r>
            <a:r>
              <a:rPr lang="en-US" b="0" dirty="0" err="1" smtClean="0">
                <a:effectLst/>
              </a:rPr>
              <a:t>quá</a:t>
            </a:r>
            <a:r>
              <a:rPr lang="en-US" b="0" dirty="0" smtClean="0">
                <a:effectLst/>
              </a:rPr>
              <a:t> </a:t>
            </a:r>
            <a:r>
              <a:rPr lang="en-US" b="0" dirty="0" err="1" smtClean="0">
                <a:effectLst/>
              </a:rPr>
              <a:t>cao</a:t>
            </a:r>
            <a:r>
              <a:rPr lang="en-US" b="0" dirty="0" smtClean="0">
                <a:effectLst/>
              </a:rPr>
              <a:t>.</a:t>
            </a:r>
            <a:endParaRPr lang="en-US" dirty="0" smtClean="0">
              <a:effectLst/>
            </a:endParaRPr>
          </a:p>
          <a:p>
            <a:r>
              <a:rPr lang="en-US" dirty="0" err="1" smtClean="0">
                <a:effectLst/>
              </a:rPr>
              <a:t>Ngành</a:t>
            </a:r>
            <a:r>
              <a:rPr lang="en-US" dirty="0" smtClean="0">
                <a:effectLst/>
              </a:rPr>
              <a:t> </a:t>
            </a:r>
            <a:r>
              <a:rPr lang="en-US" dirty="0" err="1" smtClean="0">
                <a:effectLst/>
              </a:rPr>
              <a:t>kinh</a:t>
            </a:r>
            <a:r>
              <a:rPr lang="en-US" dirty="0" smtClean="0">
                <a:effectLst/>
              </a:rPr>
              <a:t> </a:t>
            </a:r>
            <a:r>
              <a:rPr lang="en-US" dirty="0" err="1" smtClean="0">
                <a:effectLst/>
              </a:rPr>
              <a:t>doanh</a:t>
            </a:r>
            <a:r>
              <a:rPr lang="en-US" dirty="0" smtClean="0">
                <a:effectLst/>
              </a:rPr>
              <a:t> </a:t>
            </a:r>
            <a:r>
              <a:rPr lang="en-US" dirty="0" err="1" smtClean="0">
                <a:effectLst/>
              </a:rPr>
              <a:t>có</a:t>
            </a:r>
            <a:r>
              <a:rPr lang="en-US" dirty="0" smtClean="0">
                <a:effectLst/>
              </a:rPr>
              <a:t> </a:t>
            </a:r>
            <a:r>
              <a:rPr lang="en-US" dirty="0" err="1" smtClean="0">
                <a:effectLst/>
              </a:rPr>
              <a:t>yêu</a:t>
            </a:r>
            <a:r>
              <a:rPr lang="en-US" dirty="0" smtClean="0">
                <a:effectLst/>
              </a:rPr>
              <a:t> </a:t>
            </a:r>
            <a:r>
              <a:rPr lang="en-US" dirty="0" err="1" smtClean="0">
                <a:effectLst/>
              </a:rPr>
              <a:t>cầu</a:t>
            </a:r>
            <a:r>
              <a:rPr lang="en-US" dirty="0" smtClean="0">
                <a:effectLst/>
              </a:rPr>
              <a:t> </a:t>
            </a:r>
            <a:r>
              <a:rPr lang="en-US" dirty="0" err="1" smtClean="0">
                <a:effectLst/>
              </a:rPr>
              <a:t>phát</a:t>
            </a:r>
            <a:r>
              <a:rPr lang="en-US" dirty="0" smtClean="0">
                <a:effectLst/>
              </a:rPr>
              <a:t> </a:t>
            </a:r>
            <a:r>
              <a:rPr lang="en-US" dirty="0" err="1" smtClean="0">
                <a:effectLst/>
              </a:rPr>
              <a:t>triển</a:t>
            </a:r>
            <a:r>
              <a:rPr lang="en-US" dirty="0" smtClean="0">
                <a:effectLst/>
              </a:rPr>
              <a:t> </a:t>
            </a:r>
            <a:r>
              <a:rPr lang="en-US" dirty="0" err="1" smtClean="0">
                <a:effectLst/>
              </a:rPr>
              <a:t>công</a:t>
            </a:r>
            <a:r>
              <a:rPr lang="en-US" dirty="0" smtClean="0">
                <a:effectLst/>
              </a:rPr>
              <a:t> </a:t>
            </a:r>
            <a:r>
              <a:rPr lang="en-US" dirty="0" err="1" smtClean="0">
                <a:effectLst/>
              </a:rPr>
              <a:t>nghệ</a:t>
            </a:r>
            <a:r>
              <a:rPr lang="en-US" dirty="0" smtClean="0">
                <a:effectLst/>
              </a:rPr>
              <a:t> </a:t>
            </a:r>
            <a:r>
              <a:rPr lang="en-US" dirty="0" err="1" smtClean="0">
                <a:effectLst/>
              </a:rPr>
              <a:t>cao</a:t>
            </a:r>
            <a:r>
              <a:rPr lang="en-US" dirty="0" smtClean="0">
                <a:effectLst/>
              </a:rPr>
              <a:t>, </a:t>
            </a:r>
            <a:r>
              <a:rPr lang="en-US" dirty="0" err="1" smtClean="0">
                <a:effectLst/>
              </a:rPr>
              <a:t>chu</a:t>
            </a:r>
            <a:r>
              <a:rPr lang="en-US" dirty="0" smtClean="0">
                <a:effectLst/>
              </a:rPr>
              <a:t> </a:t>
            </a:r>
            <a:r>
              <a:rPr lang="en-US" dirty="0" err="1" smtClean="0">
                <a:effectLst/>
              </a:rPr>
              <a:t>kỳ</a:t>
            </a:r>
            <a:r>
              <a:rPr lang="en-US" dirty="0" smtClean="0">
                <a:effectLst/>
              </a:rPr>
              <a:t> </a:t>
            </a:r>
            <a:r>
              <a:rPr lang="en-US" dirty="0" err="1" smtClean="0">
                <a:effectLst/>
              </a:rPr>
              <a:t>đổi</a:t>
            </a:r>
            <a:r>
              <a:rPr lang="en-US" dirty="0" smtClean="0">
                <a:effectLst/>
              </a:rPr>
              <a:t> </a:t>
            </a:r>
            <a:r>
              <a:rPr lang="en-US" dirty="0" err="1" smtClean="0">
                <a:effectLst/>
              </a:rPr>
              <a:t>mới</a:t>
            </a:r>
            <a:r>
              <a:rPr lang="en-US" dirty="0" smtClean="0">
                <a:effectLst/>
              </a:rPr>
              <a:t> </a:t>
            </a:r>
            <a:r>
              <a:rPr lang="en-US" dirty="0" err="1" smtClean="0">
                <a:effectLst/>
              </a:rPr>
              <a:t>ngắn</a:t>
            </a:r>
            <a:r>
              <a:rPr lang="en-US" dirty="0" smtClean="0">
                <a:effectLst/>
              </a:rPr>
              <a:t>.</a:t>
            </a:r>
          </a:p>
          <a:p>
            <a:r>
              <a:rPr lang="en-US" dirty="0" err="1" smtClean="0">
                <a:effectLst/>
              </a:rPr>
              <a:t>Doanh</a:t>
            </a:r>
            <a:r>
              <a:rPr lang="en-US" dirty="0" smtClean="0">
                <a:effectLst/>
              </a:rPr>
              <a:t> </a:t>
            </a:r>
            <a:r>
              <a:rPr lang="en-US" dirty="0" err="1" smtClean="0">
                <a:effectLst/>
              </a:rPr>
              <a:t>nghiệp</a:t>
            </a:r>
            <a:r>
              <a:rPr lang="en-US" dirty="0" smtClean="0">
                <a:effectLst/>
              </a:rPr>
              <a:t> </a:t>
            </a:r>
            <a:r>
              <a:rPr lang="en-US" dirty="0" err="1" smtClean="0">
                <a:effectLst/>
              </a:rPr>
              <a:t>có</a:t>
            </a:r>
            <a:r>
              <a:rPr lang="en-US" dirty="0" smtClean="0">
                <a:effectLst/>
              </a:rPr>
              <a:t> </a:t>
            </a:r>
            <a:r>
              <a:rPr lang="en-US" dirty="0" err="1" smtClean="0">
                <a:effectLst/>
              </a:rPr>
              <a:t>đủ</a:t>
            </a:r>
            <a:r>
              <a:rPr lang="en-US" dirty="0" smtClean="0">
                <a:effectLst/>
              </a:rPr>
              <a:t> </a:t>
            </a:r>
            <a:r>
              <a:rPr lang="en-US" dirty="0" err="1" smtClean="0">
                <a:effectLst/>
              </a:rPr>
              <a:t>tiềm</a:t>
            </a:r>
            <a:r>
              <a:rPr lang="en-US" dirty="0" smtClean="0">
                <a:effectLst/>
              </a:rPr>
              <a:t> </a:t>
            </a:r>
            <a:r>
              <a:rPr lang="en-US" dirty="0" err="1" smtClean="0">
                <a:effectLst/>
              </a:rPr>
              <a:t>lực</a:t>
            </a:r>
            <a:r>
              <a:rPr lang="en-US" dirty="0" smtClean="0">
                <a:effectLst/>
              </a:rPr>
              <a:t> </a:t>
            </a:r>
            <a:r>
              <a:rPr lang="en-US" dirty="0" err="1" smtClean="0">
                <a:effectLst/>
              </a:rPr>
              <a:t>để</a:t>
            </a:r>
            <a:r>
              <a:rPr lang="en-US" dirty="0" smtClean="0">
                <a:effectLst/>
              </a:rPr>
              <a:t> </a:t>
            </a:r>
            <a:r>
              <a:rPr lang="en-US" dirty="0" err="1" smtClean="0">
                <a:effectLst/>
              </a:rPr>
              <a:t>mở</a:t>
            </a:r>
            <a:r>
              <a:rPr lang="en-US" dirty="0" smtClean="0">
                <a:effectLst/>
              </a:rPr>
              <a:t> </a:t>
            </a:r>
            <a:r>
              <a:rPr lang="en-US" dirty="0" err="1" smtClean="0">
                <a:effectLst/>
              </a:rPr>
              <a:t>rộng</a:t>
            </a:r>
            <a:r>
              <a:rPr lang="en-US" dirty="0" smtClean="0">
                <a:effectLst/>
              </a:rPr>
              <a:t> </a:t>
            </a:r>
            <a:r>
              <a:rPr lang="en-US" dirty="0" err="1" smtClean="0">
                <a:effectLst/>
              </a:rPr>
              <a:t>thêm</a:t>
            </a:r>
            <a:r>
              <a:rPr lang="en-US" dirty="0" smtClean="0">
                <a:effectLst/>
              </a:rPr>
              <a:t> </a:t>
            </a:r>
            <a:r>
              <a:rPr lang="en-US" dirty="0" err="1" smtClean="0">
                <a:effectLst/>
              </a:rPr>
              <a:t>các</a:t>
            </a:r>
            <a:r>
              <a:rPr lang="en-US" dirty="0" smtClean="0">
                <a:effectLst/>
              </a:rPr>
              <a:t> </a:t>
            </a:r>
            <a:r>
              <a:rPr lang="en-US" dirty="0" err="1" smtClean="0">
                <a:effectLst/>
              </a:rPr>
              <a:t>hoạt</a:t>
            </a:r>
            <a:r>
              <a:rPr lang="en-US" dirty="0" smtClean="0">
                <a:effectLst/>
              </a:rPr>
              <a:t> </a:t>
            </a:r>
            <a:r>
              <a:rPr lang="en-US" dirty="0" err="1" smtClean="0">
                <a:effectLst/>
              </a:rPr>
              <a:t>động</a:t>
            </a:r>
            <a:r>
              <a:rPr lang="en-US" dirty="0" smtClean="0">
                <a:effectLst/>
              </a:rPr>
              <a:t> </a:t>
            </a:r>
            <a:r>
              <a:rPr lang="en-US" dirty="0" err="1" smtClean="0">
                <a:effectLst/>
              </a:rPr>
              <a:t>kinh</a:t>
            </a:r>
            <a:r>
              <a:rPr lang="en-US" dirty="0" smtClean="0">
                <a:effectLst/>
              </a:rPr>
              <a:t> </a:t>
            </a:r>
            <a:r>
              <a:rPr lang="en-US" dirty="0" err="1" smtClean="0">
                <a:effectLst/>
              </a:rPr>
              <a:t>doanh</a:t>
            </a:r>
            <a:r>
              <a:rPr lang="en-US" dirty="0" smtClean="0">
                <a:effectLst/>
              </a:rPr>
              <a:t> </a:t>
            </a:r>
            <a:r>
              <a:rPr lang="en-US" dirty="0" err="1" smtClean="0">
                <a:effectLst/>
              </a:rPr>
              <a:t>một</a:t>
            </a:r>
            <a:r>
              <a:rPr lang="en-US" dirty="0" smtClean="0">
                <a:effectLst/>
              </a:rPr>
              <a:t> </a:t>
            </a:r>
            <a:r>
              <a:rPr lang="en-US" dirty="0" err="1" smtClean="0">
                <a:effectLst/>
              </a:rPr>
              <a:t>cách</a:t>
            </a:r>
            <a:r>
              <a:rPr lang="en-US" dirty="0" smtClean="0">
                <a:effectLst/>
              </a:rPr>
              <a:t> </a:t>
            </a:r>
            <a:r>
              <a:rPr lang="en-US" dirty="0" err="1" smtClean="0">
                <a:effectLst/>
              </a:rPr>
              <a:t>đa</a:t>
            </a:r>
            <a:r>
              <a:rPr lang="en-US" dirty="0" smtClean="0">
                <a:effectLst/>
              </a:rPr>
              <a:t> </a:t>
            </a:r>
            <a:r>
              <a:rPr lang="en-US" dirty="0" err="1" smtClean="0">
                <a:effectLst/>
              </a:rPr>
              <a:t>dạng</a:t>
            </a:r>
            <a:r>
              <a:rPr lang="en-US" dirty="0" smtClean="0">
                <a:effectLst/>
              </a:rPr>
              <a:t> </a:t>
            </a:r>
            <a:r>
              <a:rPr lang="en-US" dirty="0" err="1" smtClean="0">
                <a:effectLst/>
              </a:rPr>
              <a:t>trên</a:t>
            </a:r>
            <a:r>
              <a:rPr lang="en-US" dirty="0" smtClean="0">
                <a:effectLst/>
              </a:rPr>
              <a:t> </a:t>
            </a:r>
            <a:r>
              <a:rPr lang="en-US" dirty="0" err="1" smtClean="0">
                <a:effectLst/>
              </a:rPr>
              <a:t>nhiều</a:t>
            </a:r>
            <a:r>
              <a:rPr lang="en-US" dirty="0" smtClean="0">
                <a:effectLst/>
              </a:rPr>
              <a:t> </a:t>
            </a:r>
            <a:r>
              <a:rPr lang="en-US" dirty="0" err="1" smtClean="0">
                <a:effectLst/>
              </a:rPr>
              <a:t>chức</a:t>
            </a:r>
            <a:r>
              <a:rPr lang="en-US" dirty="0" smtClean="0">
                <a:effectLst/>
              </a:rPr>
              <a:t> </a:t>
            </a:r>
            <a:r>
              <a:rPr lang="en-US" dirty="0" err="1" smtClean="0">
                <a:effectLst/>
              </a:rPr>
              <a:t>măng</a:t>
            </a:r>
            <a:r>
              <a:rPr lang="en-US" dirty="0" smtClean="0">
                <a:effectLst/>
              </a:rPr>
              <a:t> </a:t>
            </a:r>
            <a:r>
              <a:rPr lang="en-US" dirty="0" err="1" smtClean="0">
                <a:effectLst/>
              </a:rPr>
              <a:t>khác</a:t>
            </a:r>
            <a:r>
              <a:rPr lang="en-US" dirty="0" smtClean="0">
                <a:effectLst/>
              </a:rPr>
              <a:t> </a:t>
            </a:r>
            <a:r>
              <a:rPr lang="en-US" dirty="0" err="1" smtClean="0">
                <a:effectLst/>
              </a:rPr>
              <a:t>nhau</a:t>
            </a:r>
            <a:r>
              <a:rPr lang="en-US" dirty="0" smtClean="0">
                <a:effectLst/>
              </a:rPr>
              <a:t>.</a:t>
            </a:r>
          </a:p>
          <a:p>
            <a:r>
              <a:rPr lang="en-US" dirty="0" err="1" smtClean="0">
                <a:effectLst/>
              </a:rPr>
              <a:t>Doanh</a:t>
            </a:r>
            <a:r>
              <a:rPr lang="en-US" dirty="0" smtClean="0">
                <a:effectLst/>
              </a:rPr>
              <a:t> </a:t>
            </a:r>
            <a:r>
              <a:rPr lang="en-US" dirty="0" err="1" smtClean="0">
                <a:effectLst/>
              </a:rPr>
              <a:t>nghiệp</a:t>
            </a:r>
            <a:r>
              <a:rPr lang="en-US" dirty="0" smtClean="0">
                <a:effectLst/>
              </a:rPr>
              <a:t> </a:t>
            </a:r>
            <a:r>
              <a:rPr lang="en-US" dirty="0" err="1" smtClean="0">
                <a:effectLst/>
              </a:rPr>
              <a:t>có</a:t>
            </a:r>
            <a:r>
              <a:rPr lang="en-US" dirty="0" smtClean="0">
                <a:effectLst/>
              </a:rPr>
              <a:t> </a:t>
            </a:r>
            <a:r>
              <a:rPr lang="en-US" dirty="0" err="1" smtClean="0">
                <a:effectLst/>
              </a:rPr>
              <a:t>yêu</a:t>
            </a:r>
            <a:r>
              <a:rPr lang="en-US" dirty="0" smtClean="0">
                <a:effectLst/>
              </a:rPr>
              <a:t> </a:t>
            </a:r>
            <a:r>
              <a:rPr lang="en-US" dirty="0" err="1" smtClean="0">
                <a:effectLst/>
              </a:rPr>
              <a:t>cầu</a:t>
            </a:r>
            <a:r>
              <a:rPr lang="en-US" dirty="0" smtClean="0">
                <a:effectLst/>
              </a:rPr>
              <a:t> </a:t>
            </a:r>
            <a:r>
              <a:rPr lang="en-US" dirty="0" err="1" smtClean="0">
                <a:effectLst/>
              </a:rPr>
              <a:t>đặc</a:t>
            </a:r>
            <a:r>
              <a:rPr lang="en-US" dirty="0" smtClean="0">
                <a:effectLst/>
              </a:rPr>
              <a:t> </a:t>
            </a:r>
            <a:r>
              <a:rPr lang="en-US" dirty="0" err="1" smtClean="0">
                <a:effectLst/>
              </a:rPr>
              <a:t>thù</a:t>
            </a:r>
            <a:r>
              <a:rPr lang="en-US" dirty="0" smtClean="0">
                <a:effectLst/>
              </a:rPr>
              <a:t> </a:t>
            </a:r>
            <a:r>
              <a:rPr lang="en-US" dirty="0" err="1" smtClean="0">
                <a:effectLst/>
              </a:rPr>
              <a:t>về</a:t>
            </a:r>
            <a:r>
              <a:rPr lang="en-US" dirty="0" smtClean="0">
                <a:effectLst/>
              </a:rPr>
              <a:t> </a:t>
            </a:r>
            <a:r>
              <a:rPr lang="en-US" dirty="0" err="1" smtClean="0">
                <a:effectLst/>
              </a:rPr>
              <a:t>nguyên</a:t>
            </a:r>
            <a:r>
              <a:rPr lang="en-US" dirty="0" smtClean="0">
                <a:effectLst/>
              </a:rPr>
              <a:t> </a:t>
            </a:r>
            <a:r>
              <a:rPr lang="en-US" dirty="0" err="1" smtClean="0">
                <a:effectLst/>
              </a:rPr>
              <a:t>liệu</a:t>
            </a:r>
            <a:r>
              <a:rPr lang="en-US" dirty="0" smtClean="0">
                <a:effectLst/>
              </a:rPr>
              <a:t> </a:t>
            </a:r>
            <a:r>
              <a:rPr lang="en-US" dirty="0" err="1" smtClean="0">
                <a:effectLst/>
              </a:rPr>
              <a:t>để</a:t>
            </a:r>
            <a:r>
              <a:rPr lang="en-US" dirty="0" smtClean="0">
                <a:effectLst/>
              </a:rPr>
              <a:t> </a:t>
            </a:r>
            <a:r>
              <a:rPr lang="en-US" dirty="0" err="1" smtClean="0">
                <a:effectLst/>
              </a:rPr>
              <a:t>sản</a:t>
            </a:r>
            <a:r>
              <a:rPr lang="en-US" dirty="0" smtClean="0">
                <a:effectLst/>
              </a:rPr>
              <a:t> </a:t>
            </a:r>
            <a:r>
              <a:rPr lang="en-US" dirty="0" err="1" smtClean="0">
                <a:effectLst/>
              </a:rPr>
              <a:t>xuất</a:t>
            </a:r>
            <a:r>
              <a:rPr lang="en-US" dirty="0" smtClean="0">
                <a:effectLst/>
              </a:rPr>
              <a:t> </a:t>
            </a:r>
            <a:r>
              <a:rPr lang="en-US" dirty="0" err="1" smtClean="0">
                <a:effectLst/>
              </a:rPr>
              <a:t>những</a:t>
            </a:r>
            <a:r>
              <a:rPr lang="en-US" dirty="0" smtClean="0">
                <a:effectLst/>
              </a:rPr>
              <a:t> </a:t>
            </a:r>
            <a:r>
              <a:rPr lang="en-US" dirty="0" err="1" smtClean="0">
                <a:effectLst/>
              </a:rPr>
              <a:t>sản</a:t>
            </a:r>
            <a:r>
              <a:rPr lang="en-US" dirty="0" smtClean="0">
                <a:effectLst/>
              </a:rPr>
              <a:t> </a:t>
            </a:r>
            <a:r>
              <a:rPr lang="en-US" dirty="0" err="1" smtClean="0">
                <a:effectLst/>
              </a:rPr>
              <a:t>phẩm</a:t>
            </a:r>
            <a:r>
              <a:rPr lang="en-US" dirty="0" smtClean="0">
                <a:effectLst/>
              </a:rPr>
              <a:t> </a:t>
            </a:r>
            <a:r>
              <a:rPr lang="en-US" dirty="0" err="1" smtClean="0">
                <a:effectLst/>
              </a:rPr>
              <a:t>riêng</a:t>
            </a:r>
            <a:r>
              <a:rPr lang="en-US" dirty="0" smtClean="0">
                <a:effectLst/>
              </a:rPr>
              <a:t> </a:t>
            </a:r>
            <a:r>
              <a:rPr lang="en-US" dirty="0" err="1" smtClean="0">
                <a:effectLst/>
              </a:rPr>
              <a:t>độc</a:t>
            </a:r>
            <a:r>
              <a:rPr lang="en-US" dirty="0" smtClean="0">
                <a:effectLst/>
              </a:rPr>
              <a:t> </a:t>
            </a:r>
            <a:r>
              <a:rPr lang="en-US" dirty="0" err="1" smtClean="0">
                <a:effectLst/>
              </a:rPr>
              <a:t>đáo</a:t>
            </a:r>
            <a:r>
              <a:rPr lang="en-US" dirty="0" smtClean="0">
                <a:effectLst/>
              </a:rPr>
              <a:t>.</a:t>
            </a:r>
          </a:p>
          <a:p>
            <a:r>
              <a:rPr lang="vi-VN" b="1" dirty="0" smtClean="0">
                <a:effectLst/>
              </a:rPr>
              <a:t>Chiến lược hội nhập bên dưới</a:t>
            </a:r>
          </a:p>
          <a:p>
            <a:r>
              <a:rPr lang="vi-VN" b="0" dirty="0" smtClean="0">
                <a:effectLst/>
              </a:rPr>
              <a:t>Là chiến lược tìm kiếm sự tăng trưởng trên cơ sở thâm nhập và thu hút những trung gian phân phối và tiêu thụ sản phẩm của doanh nghiệp (yếu tố đầu ra). Nhượng quyền thương mại là một phương pháp hiệu quả giúpthực hiện thành công chiến lược này.</a:t>
            </a:r>
            <a:endParaRPr lang="vi-VN" dirty="0" smtClean="0">
              <a:effectLst/>
            </a:endParaRPr>
          </a:p>
          <a:p>
            <a:r>
              <a:rPr lang="vi-VN" b="1" i="1" dirty="0" smtClean="0">
                <a:effectLst/>
              </a:rPr>
              <a:t>Điều kiện áp dụng</a:t>
            </a:r>
            <a:r>
              <a:rPr lang="vi-VN" b="0" i="1" dirty="0" smtClean="0">
                <a:effectLst/>
              </a:rPr>
              <a:t>:</a:t>
            </a:r>
            <a:endParaRPr lang="vi-VN" dirty="0" smtClean="0">
              <a:effectLst/>
            </a:endParaRPr>
          </a:p>
          <a:p>
            <a:r>
              <a:rPr lang="vi-VN" b="0" dirty="0" smtClean="0">
                <a:effectLst/>
              </a:rPr>
              <a:t>Hệ thống phân phối hiện tại chưa hợp lý và hiệu quả.</a:t>
            </a:r>
            <a:endParaRPr lang="vi-VN" dirty="0" smtClean="0">
              <a:effectLst/>
            </a:endParaRPr>
          </a:p>
          <a:p>
            <a:r>
              <a:rPr lang="vi-VN" dirty="0" smtClean="0">
                <a:effectLst/>
              </a:rPr>
              <a:t>Các trung gian phân phối có ưu thế và có mức lợi nhuận biên tế quá cao.</a:t>
            </a:r>
          </a:p>
          <a:p>
            <a:r>
              <a:rPr lang="vi-VN" dirty="0" smtClean="0">
                <a:effectLst/>
              </a:rPr>
              <a:t>Sự cạnh tranh trong tiêu thụ giữa các đối thủ khá gay gắt.</a:t>
            </a:r>
          </a:p>
          <a:p>
            <a:r>
              <a:rPr lang="vi-VN" dirty="0" smtClean="0">
                <a:effectLst/>
              </a:rPr>
              <a:t>Doanh nghiệp có nhiều tiềm lực để mở rộng chức năng và hoạt động của mình trên thị trường.</a:t>
            </a:r>
            <a:endParaRPr lang="en-US" dirty="0" smtClean="0">
              <a:effectLst/>
            </a:endParaRPr>
          </a:p>
          <a:p>
            <a:r>
              <a:rPr lang="vi-VN" b="1" dirty="0" smtClean="0">
                <a:effectLst/>
              </a:rPr>
              <a:t>Chiến lược hội nhập ngang</a:t>
            </a:r>
          </a:p>
          <a:p>
            <a:r>
              <a:rPr lang="vi-VN" b="0" dirty="0" smtClean="0">
                <a:effectLst/>
              </a:rPr>
              <a:t>Là chiến lược nhằm tăng quyền sở hữu hoặc sự kiểm soát của công ty đối với các đối thủ cạnh tranh nhằm phân chia thị phần và kiểm soát thị trường kinh doanh. </a:t>
            </a:r>
            <a:endParaRPr lang="vi-VN" dirty="0" smtClean="0">
              <a:effectLst/>
            </a:endParaRPr>
          </a:p>
          <a:p>
            <a:r>
              <a:rPr lang="vi-VN" b="1" dirty="0" smtClean="0">
                <a:effectLst/>
              </a:rPr>
              <a:t>Đa dạng hoá đồng tâm</a:t>
            </a:r>
          </a:p>
          <a:p>
            <a:r>
              <a:rPr lang="vi-VN" b="0" dirty="0" smtClean="0">
                <a:effectLst/>
              </a:rPr>
              <a:t>Là Chiến lược tăng trưởng trên cơ sở đầu tư và phát triển những sản phẩm, dịch vụ mới hướng đến những khách hàng, thị trường mới, nhưng những sản phẩm, dịch vụ mới này có sự liên hệ mật thiết với công nghệ sản xuất sản phẩm, dịch vụ hiện có và hệ thống marketing hiện có của doanh nghiệp.</a:t>
            </a:r>
            <a:endParaRPr lang="vi-VN" dirty="0" smtClean="0">
              <a:effectLst/>
            </a:endParaRPr>
          </a:p>
          <a:p>
            <a:r>
              <a:rPr lang="vi-VN" b="1" dirty="0" smtClean="0">
                <a:effectLst/>
              </a:rPr>
              <a:t>Đa dạng hoá ngang</a:t>
            </a:r>
          </a:p>
          <a:p>
            <a:r>
              <a:rPr lang="vi-VN" b="0" dirty="0" smtClean="0">
                <a:effectLst/>
              </a:rPr>
              <a:t>Là chiến lược tăng trưởng trên cơ sở đầu tư và phát triển những sản phẩm, dịch vụ mới hoàn toàn khác với những sản phẩm, dịch vụ hiện có của doanh nghiệp về công nghệ sản xuất, mục đích sử dụng nhưng vẫn cùng lĩnh vực kinh doanh và hệ thống phân phối, maketing hiện có.</a:t>
            </a:r>
            <a:endParaRPr lang="vi-VN" dirty="0" smtClean="0">
              <a:effectLst/>
            </a:endParaRPr>
          </a:p>
          <a:p>
            <a:endParaRPr lang="vi-VN" dirty="0" smtClean="0">
              <a:effectLst/>
            </a:endParaRPr>
          </a:p>
          <a:p>
            <a:pPr marL="0" indent="0">
              <a:buFont typeface="Wingdings" panose="05000000000000000000" pitchFamily="2" charset="2"/>
              <a:buNone/>
            </a:pPr>
            <a:endParaRPr lang="en-US" b="1" dirty="0"/>
          </a:p>
        </p:txBody>
      </p:sp>
      <p:sp>
        <p:nvSpPr>
          <p:cNvPr id="4" name="Slide Number Placeholder 3"/>
          <p:cNvSpPr>
            <a:spLocks noGrp="1"/>
          </p:cNvSpPr>
          <p:nvPr>
            <p:ph type="sldNum" sz="quarter" idx="10"/>
          </p:nvPr>
        </p:nvSpPr>
        <p:spPr/>
        <p:txBody>
          <a:bodyPr/>
          <a:lstStyle/>
          <a:p>
            <a:fld id="{B224D6FA-0531-4AD7-A0F1-93BC61F274DA}" type="slidenum">
              <a:rPr lang="en-US" smtClean="0"/>
              <a:t>5</a:t>
            </a:fld>
            <a:endParaRPr lang="en-US"/>
          </a:p>
        </p:txBody>
      </p:sp>
    </p:spTree>
    <p:extLst>
      <p:ext uri="{BB962C8B-B14F-4D97-AF65-F5344CB8AC3E}">
        <p14:creationId xmlns:p14="http://schemas.microsoft.com/office/powerpoint/2010/main" val="14881448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6</a:t>
            </a:fld>
            <a:endParaRPr lang="en-US"/>
          </a:p>
        </p:txBody>
      </p:sp>
    </p:spTree>
    <p:extLst>
      <p:ext uri="{BB962C8B-B14F-4D97-AF65-F5344CB8AC3E}">
        <p14:creationId xmlns:p14="http://schemas.microsoft.com/office/powerpoint/2010/main" val="4571564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vi-VN" sz="1200" dirty="0" smtClean="0">
                <a:solidFill>
                  <a:srgbClr val="000000"/>
                </a:solidFill>
                <a:latin typeface="Cambria" panose="02040503050406030204" pitchFamily="18" charset="0"/>
              </a:rPr>
              <a:t>Đây là bước đầu tiên trong quá trình quyết định mua.</a:t>
            </a:r>
            <a:endParaRPr lang="en-US" sz="1200" dirty="0" smtClean="0">
              <a:solidFill>
                <a:srgbClr val="000000"/>
              </a:solidFill>
              <a:latin typeface="Cambria" panose="02040503050406030204"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vi-VN" sz="1200" b="1" dirty="0" smtClean="0">
                <a:solidFill>
                  <a:srgbClr val="000000"/>
                </a:solidFill>
                <a:latin typeface="Cambria" panose="02040503050406030204" pitchFamily="18" charset="0"/>
              </a:rPr>
              <a:t>Trong trường hợp nhân tố bên trong của cá</a:t>
            </a:r>
            <a:r>
              <a:rPr lang="en-US" sz="1200" b="1" dirty="0" smtClean="0"/>
              <a:t> </a:t>
            </a:r>
            <a:r>
              <a:rPr lang="vi-VN" sz="1200" b="1" dirty="0" smtClean="0">
                <a:solidFill>
                  <a:srgbClr val="000000"/>
                </a:solidFill>
                <a:latin typeface="Cambria" panose="02040503050406030204" pitchFamily="18" charset="0"/>
              </a:rPr>
              <a:t>nhân người tiêu dùng tác động </a:t>
            </a:r>
            <a:r>
              <a:rPr lang="vi-VN" sz="1200" dirty="0" smtClean="0">
                <a:solidFill>
                  <a:srgbClr val="000000"/>
                </a:solidFill>
                <a:latin typeface="Cambria" panose="02040503050406030204" pitchFamily="18" charset="0"/>
              </a:rPr>
              <a:t>thì đối với những nhu cầu bình thường như đói, khát sẽ nhanh</a:t>
            </a:r>
            <a:r>
              <a:rPr lang="en-US" sz="1200" dirty="0" smtClean="0">
                <a:solidFill>
                  <a:srgbClr val="000000"/>
                </a:solidFill>
                <a:latin typeface="Cambria" panose="02040503050406030204" pitchFamily="18" charset="0"/>
              </a:rPr>
              <a:t> </a:t>
            </a:r>
            <a:r>
              <a:rPr lang="vi-VN" sz="1200" dirty="0" smtClean="0">
                <a:solidFill>
                  <a:srgbClr val="000000"/>
                </a:solidFill>
                <a:latin typeface="Cambria" panose="02040503050406030204" pitchFamily="18" charset="0"/>
              </a:rPr>
              <a:t>chóng trở thành một sự thôi thúc phải đáp ứng. </a:t>
            </a:r>
            <a:r>
              <a:rPr lang="vi-VN" sz="1200" b="1" dirty="0" smtClean="0">
                <a:solidFill>
                  <a:srgbClr val="000000"/>
                </a:solidFill>
                <a:latin typeface="Cambria" panose="02040503050406030204" pitchFamily="18" charset="0"/>
              </a:rPr>
              <a:t>Do kinh nghiệm có trước đó, người tiêu dùng</a:t>
            </a:r>
            <a:r>
              <a:rPr lang="en-US" sz="1200" b="1" dirty="0" smtClean="0">
                <a:solidFill>
                  <a:srgbClr val="000000"/>
                </a:solidFill>
                <a:latin typeface="Cambria" panose="02040503050406030204" pitchFamily="18" charset="0"/>
              </a:rPr>
              <a:t> </a:t>
            </a:r>
            <a:r>
              <a:rPr lang="vi-VN" sz="1200" b="1" dirty="0" smtClean="0">
                <a:solidFill>
                  <a:srgbClr val="000000"/>
                </a:solidFill>
                <a:latin typeface="Cambria" panose="02040503050406030204" pitchFamily="18" charset="0"/>
              </a:rPr>
              <a:t>hiểu được cách thức giải quyết sự thôi thúc này</a:t>
            </a:r>
            <a:r>
              <a:rPr lang="vi-VN" sz="1200" dirty="0" smtClean="0">
                <a:solidFill>
                  <a:srgbClr val="000000"/>
                </a:solidFill>
                <a:latin typeface="Cambria" panose="02040503050406030204" pitchFamily="18" charset="0"/>
              </a:rPr>
              <a:t>, dẫn đến họ sẽ nghĩ đến loại sản phẩm để thoả</a:t>
            </a:r>
            <a:r>
              <a:rPr lang="en-US" sz="1200" dirty="0" smtClean="0">
                <a:solidFill>
                  <a:srgbClr val="000000"/>
                </a:solidFill>
                <a:latin typeface="Cambria" panose="02040503050406030204" pitchFamily="18" charset="0"/>
              </a:rPr>
              <a:t> </a:t>
            </a:r>
            <a:r>
              <a:rPr lang="vi-VN" sz="1200" dirty="0" smtClean="0">
                <a:solidFill>
                  <a:srgbClr val="000000"/>
                </a:solidFill>
                <a:latin typeface="Cambria" panose="02040503050406030204" pitchFamily="18" charset="0"/>
              </a:rPr>
              <a:t>mãn nhu cầu đó. </a:t>
            </a:r>
            <a:endParaRPr lang="en-US" sz="1200" dirty="0" smtClean="0">
              <a:solidFill>
                <a:srgbClr val="000000"/>
              </a:solidFill>
              <a:latin typeface="Cambria" panose="02040503050406030204"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vi-VN" sz="1200" dirty="0" smtClean="0">
                <a:solidFill>
                  <a:srgbClr val="000000"/>
                </a:solidFill>
                <a:latin typeface="Cambria" panose="02040503050406030204" pitchFamily="18" charset="0"/>
              </a:rPr>
              <a:t>Nhu cầu cũng có thể phát</a:t>
            </a:r>
            <a:r>
              <a:rPr lang="en-US" sz="1200" dirty="0" smtClean="0">
                <a:solidFill>
                  <a:srgbClr val="000000"/>
                </a:solidFill>
                <a:latin typeface="Cambria" panose="02040503050406030204" pitchFamily="18" charset="0"/>
              </a:rPr>
              <a:t> </a:t>
            </a:r>
            <a:r>
              <a:rPr lang="vi-VN" sz="1200" dirty="0" smtClean="0">
                <a:solidFill>
                  <a:srgbClr val="000000"/>
                </a:solidFill>
                <a:latin typeface="Cambria" panose="02040503050406030204" pitchFamily="18" charset="0"/>
              </a:rPr>
              <a:t>sinh từ một nhân tố tác động bên ngoài, như tác</a:t>
            </a:r>
            <a:r>
              <a:rPr lang="en-US" sz="1200" dirty="0" smtClean="0">
                <a:solidFill>
                  <a:srgbClr val="000000"/>
                </a:solidFill>
                <a:latin typeface="Cambria" panose="02040503050406030204" pitchFamily="18" charset="0"/>
              </a:rPr>
              <a:t> </a:t>
            </a:r>
            <a:r>
              <a:rPr lang="vi-VN" sz="1200" dirty="0" smtClean="0">
                <a:solidFill>
                  <a:srgbClr val="000000"/>
                </a:solidFill>
                <a:latin typeface="Cambria" panose="02040503050406030204" pitchFamily="18" charset="0"/>
              </a:rPr>
              <a:t>động của hoàn cảnh, quảng cáo v.v..</a:t>
            </a:r>
            <a:endParaRPr lang="en-US" sz="1200" dirty="0" smtClean="0">
              <a:solidFill>
                <a:srgbClr val="000000"/>
              </a:solidFill>
              <a:latin typeface="Cambria" panose="02040503050406030204" pitchFamily="18" charset="0"/>
            </a:endParaRPr>
          </a:p>
          <a:p>
            <a:r>
              <a:rPr lang="vi-VN" b="1" dirty="0" smtClean="0">
                <a:solidFill>
                  <a:srgbClr val="000000"/>
                </a:solidFill>
                <a:latin typeface="Cambria" panose="02040503050406030204" pitchFamily="18" charset="0"/>
              </a:rPr>
              <a:t>Trong marketing, quảng cáo hoặc người bán có thể ảnh hưởng đến quá trình quyết định của</a:t>
            </a:r>
            <a:r>
              <a:rPr lang="en-US" b="1" dirty="0" smtClean="0">
                <a:solidFill>
                  <a:srgbClr val="000000"/>
                </a:solidFill>
                <a:latin typeface="Cambria" panose="02040503050406030204" pitchFamily="18" charset="0"/>
              </a:rPr>
              <a:t> </a:t>
            </a:r>
            <a:r>
              <a:rPr lang="vi-VN" b="1" dirty="0" smtClean="0">
                <a:solidFill>
                  <a:srgbClr val="000000"/>
                </a:solidFill>
                <a:latin typeface="Cambria" panose="02040503050406030204" pitchFamily="18" charset="0"/>
              </a:rPr>
              <a:t>người tiêu dùng, </a:t>
            </a:r>
            <a:r>
              <a:rPr lang="vi-VN" dirty="0" smtClean="0">
                <a:solidFill>
                  <a:srgbClr val="000000"/>
                </a:solidFill>
                <a:latin typeface="Cambria" panose="02040503050406030204" pitchFamily="18" charset="0"/>
              </a:rPr>
              <a:t>bằng cách giới thiệu những lợi ích hay ưu điểm của sản phẩm để tạo ra mong</a:t>
            </a:r>
            <a:r>
              <a:rPr lang="en-US" dirty="0" smtClean="0">
                <a:solidFill>
                  <a:srgbClr val="000000"/>
                </a:solidFill>
                <a:latin typeface="Cambria" panose="02040503050406030204" pitchFamily="18" charset="0"/>
              </a:rPr>
              <a:t> </a:t>
            </a:r>
            <a:r>
              <a:rPr lang="vi-VN" dirty="0" smtClean="0">
                <a:solidFill>
                  <a:srgbClr val="000000"/>
                </a:solidFill>
                <a:latin typeface="Cambria" panose="02040503050406030204" pitchFamily="18" charset="0"/>
              </a:rPr>
              <a:t>muốn của họ về sản phẩm đó</a:t>
            </a:r>
            <a:r>
              <a:rPr lang="en-US" dirty="0" smtClean="0">
                <a:solidFill>
                  <a:srgbClr val="000000"/>
                </a:solidFill>
                <a:latin typeface="Cambria" panose="02040503050406030204" pitchFamily="18" charset="0"/>
              </a:rPr>
              <a:t> </a:t>
            </a:r>
            <a:r>
              <a:rPr lang="en-US" dirty="0" smtClean="0">
                <a:solidFill>
                  <a:srgbClr val="000000"/>
                </a:solidFill>
                <a:latin typeface="Cambria" panose="02040503050406030204" pitchFamily="18" charset="0"/>
                <a:sym typeface="Wingdings" panose="05000000000000000000" pitchFamily="2" charset="2"/>
              </a:rPr>
              <a:t> </a:t>
            </a:r>
            <a:r>
              <a:rPr lang="en-US" dirty="0" err="1" smtClean="0">
                <a:solidFill>
                  <a:srgbClr val="000000"/>
                </a:solidFill>
                <a:latin typeface="Cambria" panose="02040503050406030204" pitchFamily="18" charset="0"/>
                <a:sym typeface="Wingdings" panose="05000000000000000000" pitchFamily="2" charset="2"/>
              </a:rPr>
              <a:t>khởi</a:t>
            </a:r>
            <a:r>
              <a:rPr lang="en-US" baseline="0" dirty="0" smtClean="0">
                <a:solidFill>
                  <a:srgbClr val="000000"/>
                </a:solidFill>
                <a:latin typeface="Cambria" panose="02040503050406030204" pitchFamily="18" charset="0"/>
                <a:sym typeface="Wingdings" panose="05000000000000000000" pitchFamily="2" charset="2"/>
              </a:rPr>
              <a:t> </a:t>
            </a:r>
            <a:r>
              <a:rPr lang="en-US" baseline="0" dirty="0" err="1" smtClean="0">
                <a:solidFill>
                  <a:srgbClr val="000000"/>
                </a:solidFill>
                <a:latin typeface="Cambria" panose="02040503050406030204" pitchFamily="18" charset="0"/>
                <a:sym typeface="Wingdings" panose="05000000000000000000" pitchFamily="2" charset="2"/>
              </a:rPr>
              <a:t>phát</a:t>
            </a:r>
            <a:r>
              <a:rPr lang="en-US" baseline="0" dirty="0" smtClean="0">
                <a:solidFill>
                  <a:srgbClr val="000000"/>
                </a:solidFill>
                <a:latin typeface="Cambria" panose="02040503050406030204" pitchFamily="18" charset="0"/>
                <a:sym typeface="Wingdings" panose="05000000000000000000" pitchFamily="2" charset="2"/>
              </a:rPr>
              <a:t> </a:t>
            </a:r>
            <a:r>
              <a:rPr lang="en-US" baseline="0" dirty="0" err="1" smtClean="0">
                <a:solidFill>
                  <a:srgbClr val="000000"/>
                </a:solidFill>
                <a:latin typeface="Cambria" panose="02040503050406030204" pitchFamily="18" charset="0"/>
                <a:sym typeface="Wingdings" panose="05000000000000000000" pitchFamily="2" charset="2"/>
              </a:rPr>
              <a:t>nhu</a:t>
            </a:r>
            <a:r>
              <a:rPr lang="en-US" baseline="0" dirty="0" smtClean="0">
                <a:solidFill>
                  <a:srgbClr val="000000"/>
                </a:solidFill>
                <a:latin typeface="Cambria" panose="02040503050406030204" pitchFamily="18" charset="0"/>
                <a:sym typeface="Wingdings" panose="05000000000000000000" pitchFamily="2" charset="2"/>
              </a:rPr>
              <a:t> </a:t>
            </a:r>
            <a:r>
              <a:rPr lang="en-US" baseline="0" dirty="0" err="1" smtClean="0">
                <a:solidFill>
                  <a:srgbClr val="000000"/>
                </a:solidFill>
                <a:latin typeface="Cambria" panose="02040503050406030204" pitchFamily="18" charset="0"/>
                <a:sym typeface="Wingdings" panose="05000000000000000000" pitchFamily="2" charset="2"/>
              </a:rPr>
              <a:t>cầu</a:t>
            </a:r>
            <a:r>
              <a:rPr lang="en-US" baseline="0" dirty="0" smtClean="0">
                <a:solidFill>
                  <a:srgbClr val="000000"/>
                </a:solidFill>
                <a:latin typeface="Cambria" panose="02040503050406030204" pitchFamily="18" charset="0"/>
                <a:sym typeface="Wingdings" panose="05000000000000000000" pitchFamily="2" charset="2"/>
              </a:rPr>
              <a:t> </a:t>
            </a:r>
            <a:r>
              <a:rPr lang="en-US" baseline="0" dirty="0" err="1" smtClean="0">
                <a:solidFill>
                  <a:srgbClr val="000000"/>
                </a:solidFill>
                <a:latin typeface="Cambria" panose="02040503050406030204" pitchFamily="18" charset="0"/>
                <a:sym typeface="Wingdings" panose="05000000000000000000" pitchFamily="2" charset="2"/>
              </a:rPr>
              <a:t>tiềm</a:t>
            </a:r>
            <a:r>
              <a:rPr lang="en-US" baseline="0" dirty="0" smtClean="0">
                <a:solidFill>
                  <a:srgbClr val="000000"/>
                </a:solidFill>
                <a:latin typeface="Cambria" panose="02040503050406030204" pitchFamily="18" charset="0"/>
                <a:sym typeface="Wingdings" panose="05000000000000000000" pitchFamily="2" charset="2"/>
              </a:rPr>
              <a:t> </a:t>
            </a:r>
            <a:r>
              <a:rPr lang="en-US" baseline="0" dirty="0" err="1" smtClean="0">
                <a:solidFill>
                  <a:srgbClr val="000000"/>
                </a:solidFill>
                <a:latin typeface="Cambria" panose="02040503050406030204" pitchFamily="18" charset="0"/>
                <a:sym typeface="Wingdings" panose="05000000000000000000" pitchFamily="2" charset="2"/>
              </a:rPr>
              <a:t>ẩn</a:t>
            </a:r>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7</a:t>
            </a:fld>
            <a:endParaRPr lang="en-US"/>
          </a:p>
        </p:txBody>
      </p:sp>
    </p:spTree>
    <p:extLst>
      <p:ext uri="{BB962C8B-B14F-4D97-AF65-F5344CB8AC3E}">
        <p14:creationId xmlns:p14="http://schemas.microsoft.com/office/powerpoint/2010/main" val="16040636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b="1" dirty="0" smtClean="0"/>
              <a:t>Hoặc một nhu cầu có thể phát sinh từ một tác nhân kích thích từ bên ngoài, chẳng hạn từ báo chí, quảng cáo, bạn bè, xã hôi, v.v…</a:t>
            </a:r>
            <a:r>
              <a:rPr lang="vi-VN" dirty="0" smtClean="0"/>
              <a:t>Một người đi ngang qua tiệm phở và cảm nhận được hương vị thơm ngon bốc lên của phở đã kích thích làm cho người đó cảm thấy đói. Một người phụ nữ nhìn thấy một chiếc váy đẹp của cô hàng xóm hay xem một chương trình quảng cáo về một loại nước hoa mới,…Tất cả những tác nhân kích thích đó có thể gợi mở một vấn đề hay nhu cầu.</a:t>
            </a:r>
            <a:endParaRPr lang="en-US" dirty="0" smtClean="0"/>
          </a:p>
          <a:p>
            <a:r>
              <a:rPr lang="en-US" baseline="0" dirty="0" err="1" smtClean="0"/>
              <a:t>Ví</a:t>
            </a:r>
            <a:r>
              <a:rPr lang="en-US" baseline="0" dirty="0" smtClean="0"/>
              <a:t> </a:t>
            </a:r>
            <a:r>
              <a:rPr lang="en-US" baseline="0" dirty="0" err="1" smtClean="0"/>
              <a:t>dụ</a:t>
            </a:r>
            <a:r>
              <a:rPr lang="en-US" baseline="0" dirty="0" smtClean="0"/>
              <a:t>: </a:t>
            </a:r>
            <a:r>
              <a:rPr lang="en-US" baseline="0" dirty="0" err="1" smtClean="0"/>
              <a:t>Hoàn</a:t>
            </a:r>
            <a:r>
              <a:rPr lang="en-US" baseline="0" dirty="0" smtClean="0"/>
              <a:t> </a:t>
            </a:r>
            <a:r>
              <a:rPr lang="en-US" baseline="0" dirty="0" err="1" smtClean="0"/>
              <a:t>cảnh</a:t>
            </a:r>
            <a:r>
              <a:rPr lang="en-US" baseline="0" dirty="0" smtClean="0"/>
              <a:t> </a:t>
            </a:r>
            <a:r>
              <a:rPr lang="en-US" baseline="0" dirty="0" err="1" smtClean="0"/>
              <a:t>bên</a:t>
            </a:r>
            <a:r>
              <a:rPr lang="en-US" baseline="0" dirty="0" smtClean="0"/>
              <a:t> </a:t>
            </a:r>
            <a:r>
              <a:rPr lang="en-US" baseline="0" dirty="0" err="1" smtClean="0"/>
              <a:t>ngoài</a:t>
            </a:r>
            <a:r>
              <a:rPr lang="en-US" baseline="0" dirty="0" smtClean="0"/>
              <a:t>: </a:t>
            </a:r>
            <a:r>
              <a:rPr lang="en-US" baseline="0" dirty="0" err="1" smtClean="0"/>
              <a:t>thấy</a:t>
            </a:r>
            <a:r>
              <a:rPr lang="en-US" baseline="0" dirty="0" smtClean="0"/>
              <a:t> </a:t>
            </a:r>
            <a:r>
              <a:rPr lang="en-US" baseline="0" dirty="0" err="1" smtClean="0"/>
              <a:t>tới</a:t>
            </a:r>
            <a:r>
              <a:rPr lang="en-US" baseline="0" dirty="0" smtClean="0"/>
              <a:t> </a:t>
            </a:r>
            <a:r>
              <a:rPr lang="en-US" baseline="0" dirty="0" err="1" smtClean="0"/>
              <a:t>lễ</a:t>
            </a:r>
            <a:r>
              <a:rPr lang="en-US" baseline="0" dirty="0" smtClean="0"/>
              <a:t> </a:t>
            </a:r>
            <a:r>
              <a:rPr lang="en-US" baseline="0" dirty="0" err="1" smtClean="0"/>
              <a:t>tình</a:t>
            </a:r>
            <a:r>
              <a:rPr lang="en-US" baseline="0" dirty="0" smtClean="0"/>
              <a:t> </a:t>
            </a:r>
            <a:r>
              <a:rPr lang="en-US" baseline="0" dirty="0" err="1" smtClean="0"/>
              <a:t>nhân</a:t>
            </a:r>
            <a:r>
              <a:rPr lang="en-US" baseline="0" dirty="0" smtClean="0"/>
              <a:t> </a:t>
            </a:r>
            <a:r>
              <a:rPr lang="en-US" baseline="0" dirty="0" smtClean="0">
                <a:sym typeface="Wingdings" panose="05000000000000000000" pitchFamily="2" charset="2"/>
              </a:rPr>
              <a:t> </a:t>
            </a:r>
            <a:r>
              <a:rPr lang="en-US" baseline="0" dirty="0" err="1" smtClean="0">
                <a:sym typeface="Wingdings" panose="05000000000000000000" pitchFamily="2" charset="2"/>
              </a:rPr>
              <a:t>nhớ</a:t>
            </a:r>
            <a:r>
              <a:rPr lang="en-US" baseline="0" dirty="0" smtClean="0">
                <a:sym typeface="Wingdings" panose="05000000000000000000" pitchFamily="2" charset="2"/>
              </a:rPr>
              <a:t> </a:t>
            </a:r>
            <a:r>
              <a:rPr lang="en-US" baseline="0" dirty="0" err="1" smtClean="0">
                <a:sym typeface="Wingdings" panose="05000000000000000000" pitchFamily="2" charset="2"/>
              </a:rPr>
              <a:t>tới</a:t>
            </a:r>
            <a:r>
              <a:rPr lang="en-US" baseline="0" dirty="0" smtClean="0">
                <a:sym typeface="Wingdings" panose="05000000000000000000" pitchFamily="2" charset="2"/>
              </a:rPr>
              <a:t> </a:t>
            </a:r>
            <a:r>
              <a:rPr lang="en-US" baseline="0" dirty="0" err="1" smtClean="0">
                <a:sym typeface="Wingdings" panose="05000000000000000000" pitchFamily="2" charset="2"/>
              </a:rPr>
              <a:t>vợ</a:t>
            </a:r>
            <a:r>
              <a:rPr lang="en-US" baseline="0" dirty="0" smtClean="0">
                <a:sym typeface="Wingdings" panose="05000000000000000000" pitchFamily="2" charset="2"/>
              </a:rPr>
              <a:t>  (</a:t>
            </a:r>
            <a:r>
              <a:rPr lang="en-US" baseline="0" dirty="0" err="1" smtClean="0">
                <a:sym typeface="Wingdings" panose="05000000000000000000" pitchFamily="2" charset="2"/>
              </a:rPr>
              <a:t>cảm</a:t>
            </a:r>
            <a:r>
              <a:rPr lang="en-US" baseline="0" dirty="0" smtClean="0">
                <a:sym typeface="Wingdings" panose="05000000000000000000" pitchFamily="2" charset="2"/>
              </a:rPr>
              <a:t> </a:t>
            </a:r>
            <a:r>
              <a:rPr lang="en-US" baseline="0" dirty="0" err="1" smtClean="0">
                <a:sym typeface="Wingdings" panose="05000000000000000000" pitchFamily="2" charset="2"/>
              </a:rPr>
              <a:t>giác</a:t>
            </a:r>
            <a:r>
              <a:rPr lang="en-US" baseline="0" dirty="0" smtClean="0">
                <a:sym typeface="Wingdings" panose="05000000000000000000" pitchFamily="2" charset="2"/>
              </a:rPr>
              <a:t> </a:t>
            </a:r>
            <a:r>
              <a:rPr lang="en-US" baseline="0" dirty="0" err="1" smtClean="0">
                <a:sym typeface="Wingdings" panose="05000000000000000000" pitchFamily="2" charset="2"/>
              </a:rPr>
              <a:t>tội</a:t>
            </a:r>
            <a:r>
              <a:rPr lang="en-US" baseline="0" dirty="0" smtClean="0">
                <a:sym typeface="Wingdings" panose="05000000000000000000" pitchFamily="2" charset="2"/>
              </a:rPr>
              <a:t> </a:t>
            </a:r>
            <a:r>
              <a:rPr lang="en-US" baseline="0" dirty="0" err="1" smtClean="0">
                <a:sym typeface="Wingdings" panose="05000000000000000000" pitchFamily="2" charset="2"/>
              </a:rPr>
              <a:t>lỗi</a:t>
            </a:r>
            <a:r>
              <a:rPr lang="en-US" baseline="0" dirty="0" smtClean="0">
                <a:sym typeface="Wingdings" panose="05000000000000000000" pitchFamily="2" charset="2"/>
              </a:rPr>
              <a:t>) </a:t>
            </a:r>
            <a:r>
              <a:rPr lang="en-US" baseline="0" dirty="0" err="1" smtClean="0">
                <a:sym typeface="Wingdings" panose="05000000000000000000" pitchFamily="2" charset="2"/>
              </a:rPr>
              <a:t>mua</a:t>
            </a:r>
            <a:r>
              <a:rPr lang="en-US" baseline="0" dirty="0" smtClean="0">
                <a:sym typeface="Wingdings" panose="05000000000000000000" pitchFamily="2" charset="2"/>
              </a:rPr>
              <a:t> </a:t>
            </a:r>
            <a:r>
              <a:rPr lang="en-US" baseline="0" dirty="0" err="1" smtClean="0">
                <a:sym typeface="Wingdings" panose="05000000000000000000" pitchFamily="2" charset="2"/>
              </a:rPr>
              <a:t>quà</a:t>
            </a:r>
            <a:r>
              <a:rPr lang="en-US" baseline="0" dirty="0" smtClean="0">
                <a:sym typeface="Wingdings" panose="05000000000000000000" pitchFamily="2" charset="2"/>
              </a:rPr>
              <a:t> </a:t>
            </a:r>
            <a:r>
              <a:rPr lang="en-US" baseline="0" dirty="0" err="1" smtClean="0">
                <a:sym typeface="Wingdings" panose="05000000000000000000" pitchFamily="2" charset="2"/>
              </a:rPr>
              <a:t>tặng</a:t>
            </a:r>
            <a:r>
              <a:rPr lang="en-US" baseline="0" dirty="0" smtClean="0">
                <a:sym typeface="Wingdings" panose="05000000000000000000" pitchFamily="2" charset="2"/>
              </a:rPr>
              <a:t> </a:t>
            </a:r>
            <a:r>
              <a:rPr lang="en-US" baseline="0" dirty="0" err="1" smtClean="0">
                <a:sym typeface="Wingdings" panose="05000000000000000000" pitchFamily="2" charset="2"/>
              </a:rPr>
              <a:t>vợ</a:t>
            </a:r>
            <a:r>
              <a:rPr lang="en-US" baseline="0" dirty="0" smtClean="0">
                <a:sym typeface="Wingdings" panose="05000000000000000000" pitchFamily="2" charset="2"/>
              </a:rPr>
              <a:t>, </a:t>
            </a:r>
            <a:r>
              <a:rPr lang="en-US" baseline="0" dirty="0" err="1" smtClean="0">
                <a:sym typeface="Wingdings" panose="05000000000000000000" pitchFamily="2" charset="2"/>
              </a:rPr>
              <a:t>thấy</a:t>
            </a:r>
            <a:r>
              <a:rPr lang="en-US" baseline="0" dirty="0" smtClean="0">
                <a:sym typeface="Wingdings" panose="05000000000000000000" pitchFamily="2" charset="2"/>
              </a:rPr>
              <a:t> </a:t>
            </a:r>
            <a:r>
              <a:rPr lang="en-US" baseline="0" dirty="0" err="1" smtClean="0">
                <a:sym typeface="Wingdings" panose="05000000000000000000" pitchFamily="2" charset="2"/>
              </a:rPr>
              <a:t>hàng</a:t>
            </a:r>
            <a:r>
              <a:rPr lang="en-US" baseline="0" dirty="0" smtClean="0">
                <a:sym typeface="Wingdings" panose="05000000000000000000" pitchFamily="2" charset="2"/>
              </a:rPr>
              <a:t> </a:t>
            </a:r>
            <a:r>
              <a:rPr lang="en-US" baseline="0" dirty="0" err="1" smtClean="0">
                <a:sym typeface="Wingdings" panose="05000000000000000000" pitchFamily="2" charset="2"/>
              </a:rPr>
              <a:t>xóm</a:t>
            </a:r>
            <a:r>
              <a:rPr lang="en-US" baseline="0" dirty="0" smtClean="0">
                <a:sym typeface="Wingdings" panose="05000000000000000000" pitchFamily="2" charset="2"/>
              </a:rPr>
              <a:t> </a:t>
            </a:r>
            <a:r>
              <a:rPr lang="en-US" baseline="0" dirty="0" err="1" smtClean="0">
                <a:sym typeface="Wingdings" panose="05000000000000000000" pitchFamily="2" charset="2"/>
              </a:rPr>
              <a:t>mua</a:t>
            </a:r>
            <a:r>
              <a:rPr lang="en-US" baseline="0" dirty="0" smtClean="0">
                <a:sym typeface="Wingdings" panose="05000000000000000000" pitchFamily="2" charset="2"/>
              </a:rPr>
              <a:t> </a:t>
            </a:r>
            <a:r>
              <a:rPr lang="en-US" baseline="0" dirty="0" err="1" smtClean="0">
                <a:sym typeface="Wingdings" panose="05000000000000000000" pitchFamily="2" charset="2"/>
              </a:rPr>
              <a:t>tivi</a:t>
            </a:r>
            <a:r>
              <a:rPr lang="en-US" baseline="0" dirty="0" smtClean="0">
                <a:sym typeface="Wingdings" panose="05000000000000000000" pitchFamily="2" charset="2"/>
              </a:rPr>
              <a:t> </a:t>
            </a:r>
            <a:r>
              <a:rPr lang="en-US" baseline="0" dirty="0" err="1" smtClean="0">
                <a:sym typeface="Wingdings" panose="05000000000000000000" pitchFamily="2" charset="2"/>
              </a:rPr>
              <a:t>đep</a:t>
            </a:r>
            <a:r>
              <a:rPr lang="en-US" baseline="0" dirty="0" smtClean="0">
                <a:sym typeface="Wingdings" panose="05000000000000000000" pitchFamily="2" charset="2"/>
              </a:rPr>
              <a:t>, </a:t>
            </a:r>
            <a:r>
              <a:rPr lang="en-US" baseline="0" dirty="0" err="1" smtClean="0">
                <a:sym typeface="Wingdings" panose="05000000000000000000" pitchFamily="2" charset="2"/>
              </a:rPr>
              <a:t>xe</a:t>
            </a:r>
            <a:r>
              <a:rPr lang="en-US" baseline="0" dirty="0" smtClean="0">
                <a:sym typeface="Wingdings" panose="05000000000000000000" pitchFamily="2" charset="2"/>
              </a:rPr>
              <a:t> </a:t>
            </a:r>
            <a:r>
              <a:rPr lang="en-US" baseline="0" dirty="0" err="1" smtClean="0">
                <a:sym typeface="Wingdings" panose="05000000000000000000" pitchFamily="2" charset="2"/>
              </a:rPr>
              <a:t>đẹp</a:t>
            </a:r>
            <a:r>
              <a:rPr lang="en-US" baseline="0" dirty="0" smtClean="0">
                <a:sym typeface="Wingdings" panose="05000000000000000000" pitchFamily="2" charset="2"/>
              </a:rPr>
              <a:t>  </a:t>
            </a:r>
            <a:r>
              <a:rPr lang="en-US" baseline="0" dirty="0" err="1" smtClean="0">
                <a:sym typeface="Wingdings" panose="05000000000000000000" pitchFamily="2" charset="2"/>
              </a:rPr>
              <a:t>ganh</a:t>
            </a:r>
            <a:r>
              <a:rPr lang="en-US" baseline="0" dirty="0" smtClean="0">
                <a:sym typeface="Wingdings" panose="05000000000000000000" pitchFamily="2" charset="2"/>
              </a:rPr>
              <a:t> </a:t>
            </a:r>
            <a:r>
              <a:rPr lang="en-US" baseline="0" dirty="0" err="1" smtClean="0">
                <a:sym typeface="Wingdings" panose="05000000000000000000" pitchFamily="2" charset="2"/>
              </a:rPr>
              <a:t>ti</a:t>
            </a:r>
            <a:r>
              <a:rPr lang="en-US" baseline="0" dirty="0" smtClean="0">
                <a:sym typeface="Wingdings" panose="05000000000000000000" pitchFamily="2" charset="2"/>
              </a:rPr>
              <a:t> </a:t>
            </a:r>
            <a:r>
              <a:rPr lang="en-US" baseline="0" dirty="0" err="1" smtClean="0">
                <a:sym typeface="Wingdings" panose="05000000000000000000" pitchFamily="2" charset="2"/>
              </a:rPr>
              <a:t>mua</a:t>
            </a:r>
            <a:r>
              <a:rPr lang="en-US" baseline="0" dirty="0" smtClean="0">
                <a:sym typeface="Wingdings" panose="05000000000000000000" pitchFamily="2" charset="2"/>
              </a:rPr>
              <a:t> </a:t>
            </a:r>
            <a:r>
              <a:rPr lang="en-US" baseline="0" dirty="0" err="1" smtClean="0">
                <a:sym typeface="Wingdings" panose="05000000000000000000" pitchFamily="2" charset="2"/>
              </a:rPr>
              <a:t>tivi</a:t>
            </a:r>
            <a:r>
              <a:rPr lang="en-US" baseline="0" dirty="0" smtClean="0">
                <a:sym typeface="Wingdings" panose="05000000000000000000" pitchFamily="2" charset="2"/>
              </a:rPr>
              <a:t> </a:t>
            </a:r>
            <a:r>
              <a:rPr lang="en-US" baseline="0" dirty="0" err="1" smtClean="0">
                <a:sym typeface="Wingdings" panose="05000000000000000000" pitchFamily="2" charset="2"/>
              </a:rPr>
              <a:t>đep</a:t>
            </a:r>
            <a:r>
              <a:rPr lang="en-US" baseline="0" dirty="0" smtClean="0">
                <a:sym typeface="Wingdings" panose="05000000000000000000" pitchFamily="2" charset="2"/>
              </a:rPr>
              <a:t> </a:t>
            </a:r>
            <a:r>
              <a:rPr lang="en-US" baseline="0" dirty="0" err="1" smtClean="0">
                <a:sym typeface="Wingdings" panose="05000000000000000000" pitchFamily="2" charset="2"/>
              </a:rPr>
              <a:t>hơn</a:t>
            </a:r>
            <a:r>
              <a:rPr lang="en-US" baseline="0" dirty="0" smtClean="0">
                <a:sym typeface="Wingdings" panose="05000000000000000000" pitchFamily="2" charset="2"/>
              </a:rPr>
              <a:t>, </a:t>
            </a:r>
            <a:r>
              <a:rPr lang="en-US" baseline="0" dirty="0" err="1" smtClean="0">
                <a:sym typeface="Wingdings" panose="05000000000000000000" pitchFamily="2" charset="2"/>
              </a:rPr>
              <a:t>xe</a:t>
            </a:r>
            <a:r>
              <a:rPr lang="en-US" baseline="0" dirty="0" smtClean="0">
                <a:sym typeface="Wingdings" panose="05000000000000000000" pitchFamily="2" charset="2"/>
              </a:rPr>
              <a:t> </a:t>
            </a:r>
            <a:r>
              <a:rPr lang="en-US" baseline="0" dirty="0" err="1" smtClean="0">
                <a:sym typeface="Wingdings" panose="05000000000000000000" pitchFamily="2" charset="2"/>
              </a:rPr>
              <a:t>đẹp</a:t>
            </a:r>
            <a:r>
              <a:rPr lang="en-US" baseline="0" dirty="0" smtClean="0">
                <a:sym typeface="Wingdings" panose="05000000000000000000" pitchFamily="2" charset="2"/>
              </a:rPr>
              <a:t> </a:t>
            </a:r>
            <a:r>
              <a:rPr lang="en-US" baseline="0" dirty="0" err="1" smtClean="0">
                <a:sym typeface="Wingdings" panose="05000000000000000000" pitchFamily="2" charset="2"/>
              </a:rPr>
              <a:t>hơn</a:t>
            </a:r>
            <a:r>
              <a:rPr lang="en-US" baseline="0" dirty="0" smtClean="0">
                <a:sym typeface="Wingdings" panose="05000000000000000000" pitchFamily="2" charset="2"/>
              </a:rPr>
              <a:t>, </a:t>
            </a:r>
            <a:r>
              <a:rPr lang="en-US" baseline="0" dirty="0" err="1" smtClean="0">
                <a:sym typeface="Wingdings" panose="05000000000000000000" pitchFamily="2" charset="2"/>
              </a:rPr>
              <a:t>thấy</a:t>
            </a:r>
            <a:r>
              <a:rPr lang="en-US" baseline="0" dirty="0" smtClean="0">
                <a:sym typeface="Wingdings" panose="05000000000000000000" pitchFamily="2" charset="2"/>
              </a:rPr>
              <a:t> </a:t>
            </a:r>
            <a:r>
              <a:rPr lang="en-US" baseline="0" dirty="0" err="1" smtClean="0">
                <a:sym typeface="Wingdings" panose="05000000000000000000" pitchFamily="2" charset="2"/>
              </a:rPr>
              <a:t>bạn</a:t>
            </a:r>
            <a:r>
              <a:rPr lang="en-US" baseline="0" dirty="0" smtClean="0">
                <a:sym typeface="Wingdings" panose="05000000000000000000" pitchFamily="2" charset="2"/>
              </a:rPr>
              <a:t> </a:t>
            </a:r>
            <a:r>
              <a:rPr lang="en-US" baseline="0" dirty="0" err="1" smtClean="0">
                <a:sym typeface="Wingdings" panose="05000000000000000000" pitchFamily="2" charset="2"/>
              </a:rPr>
              <a:t>bè</a:t>
            </a:r>
            <a:r>
              <a:rPr lang="en-US" baseline="0" dirty="0" smtClean="0">
                <a:sym typeface="Wingdings" panose="05000000000000000000" pitchFamily="2" charset="2"/>
              </a:rPr>
              <a:t> </a:t>
            </a:r>
            <a:r>
              <a:rPr lang="en-US" baseline="0" dirty="0" err="1" smtClean="0">
                <a:sym typeface="Wingdings" panose="05000000000000000000" pitchFamily="2" charset="2"/>
              </a:rPr>
              <a:t>rủ</a:t>
            </a:r>
            <a:r>
              <a:rPr lang="en-US" baseline="0" dirty="0" smtClean="0">
                <a:sym typeface="Wingdings" panose="05000000000000000000" pitchFamily="2" charset="2"/>
              </a:rPr>
              <a:t> </a:t>
            </a:r>
            <a:r>
              <a:rPr lang="en-US" baseline="0" dirty="0" err="1" smtClean="0">
                <a:sym typeface="Wingdings" panose="05000000000000000000" pitchFamily="2" charset="2"/>
              </a:rPr>
              <a:t>nhau</a:t>
            </a:r>
            <a:r>
              <a:rPr lang="en-US" baseline="0" dirty="0" smtClean="0">
                <a:sym typeface="Wingdings" panose="05000000000000000000" pitchFamily="2" charset="2"/>
              </a:rPr>
              <a:t> </a:t>
            </a:r>
            <a:r>
              <a:rPr lang="en-US" baseline="0" dirty="0" err="1" smtClean="0">
                <a:sym typeface="Wingdings" panose="05000000000000000000" pitchFamily="2" charset="2"/>
              </a:rPr>
              <a:t>mua</a:t>
            </a:r>
            <a:r>
              <a:rPr lang="en-US" baseline="0" dirty="0" smtClean="0">
                <a:sym typeface="Wingdings" panose="05000000000000000000" pitchFamily="2" charset="2"/>
              </a:rPr>
              <a:t> </a:t>
            </a:r>
            <a:r>
              <a:rPr lang="en-US" baseline="0" dirty="0" err="1" smtClean="0">
                <a:sym typeface="Wingdings" panose="05000000000000000000" pitchFamily="2" charset="2"/>
              </a:rPr>
              <a:t>điện</a:t>
            </a:r>
            <a:r>
              <a:rPr lang="en-US" baseline="0" dirty="0" smtClean="0">
                <a:sym typeface="Wingdings" panose="05000000000000000000" pitchFamily="2" charset="2"/>
              </a:rPr>
              <a:t> </a:t>
            </a:r>
            <a:r>
              <a:rPr lang="en-US" baseline="0" dirty="0" err="1" smtClean="0">
                <a:sym typeface="Wingdings" panose="05000000000000000000" pitchFamily="2" charset="2"/>
              </a:rPr>
              <a:t>thoại</a:t>
            </a:r>
            <a:r>
              <a:rPr lang="en-US" baseline="0" dirty="0" smtClean="0">
                <a:sym typeface="Wingdings" panose="05000000000000000000" pitchFamily="2" charset="2"/>
              </a:rPr>
              <a:t> </a:t>
            </a:r>
            <a:r>
              <a:rPr lang="en-US" baseline="0" dirty="0" err="1" smtClean="0">
                <a:sym typeface="Wingdings" panose="05000000000000000000" pitchFamily="2" charset="2"/>
              </a:rPr>
              <a:t>mới</a:t>
            </a:r>
            <a:r>
              <a:rPr lang="en-US" baseline="0" dirty="0" smtClean="0">
                <a:sym typeface="Wingdings" panose="05000000000000000000" pitchFamily="2" charset="2"/>
              </a:rPr>
              <a:t>  </a:t>
            </a:r>
            <a:r>
              <a:rPr lang="en-US" baseline="0" dirty="0" err="1" smtClean="0">
                <a:sym typeface="Wingdings" panose="05000000000000000000" pitchFamily="2" charset="2"/>
              </a:rPr>
              <a:t>mua</a:t>
            </a:r>
            <a:r>
              <a:rPr lang="en-US" baseline="0" dirty="0" smtClean="0">
                <a:sym typeface="Wingdings" panose="05000000000000000000" pitchFamily="2" charset="2"/>
              </a:rPr>
              <a:t> </a:t>
            </a:r>
            <a:r>
              <a:rPr lang="en-US" baseline="0" dirty="0" err="1" smtClean="0">
                <a:sym typeface="Wingdings" panose="05000000000000000000" pitchFamily="2" charset="2"/>
              </a:rPr>
              <a:t>điện</a:t>
            </a:r>
            <a:r>
              <a:rPr lang="en-US" baseline="0" dirty="0" smtClean="0">
                <a:sym typeface="Wingdings" panose="05000000000000000000" pitchFamily="2" charset="2"/>
              </a:rPr>
              <a:t> </a:t>
            </a:r>
            <a:r>
              <a:rPr lang="en-US" baseline="0" dirty="0" err="1" smtClean="0">
                <a:sym typeface="Wingdings" panose="05000000000000000000" pitchFamily="2" charset="2"/>
              </a:rPr>
              <a:t>thoại</a:t>
            </a:r>
            <a:r>
              <a:rPr lang="en-US" baseline="0" dirty="0" smtClean="0">
                <a:sym typeface="Wingdings" panose="05000000000000000000" pitchFamily="2" charset="2"/>
              </a:rPr>
              <a:t> </a:t>
            </a:r>
            <a:r>
              <a:rPr lang="en-US" baseline="0" dirty="0" err="1" smtClean="0">
                <a:sym typeface="Wingdings" panose="05000000000000000000" pitchFamily="2" charset="2"/>
              </a:rPr>
              <a:t>mới</a:t>
            </a:r>
            <a:r>
              <a:rPr lang="en-US" baseline="0" dirty="0" smtClean="0">
                <a:sym typeface="Wingdings" panose="05000000000000000000" pitchFamily="2" charset="2"/>
              </a:rPr>
              <a:t> </a:t>
            </a:r>
            <a:r>
              <a:rPr lang="en-US" baseline="0" dirty="0" err="1" smtClean="0">
                <a:sym typeface="Wingdings" panose="05000000000000000000" pitchFamily="2" charset="2"/>
              </a:rPr>
              <a:t>theo</a:t>
            </a:r>
            <a:r>
              <a:rPr lang="en-US" baseline="0" dirty="0" smtClean="0">
                <a:sym typeface="Wingdings" panose="05000000000000000000" pitchFamily="2" charset="2"/>
              </a:rPr>
              <a:t>; </a:t>
            </a:r>
            <a:r>
              <a:rPr lang="en-US" baseline="0" dirty="0" err="1" smtClean="0">
                <a:sym typeface="Wingdings" panose="05000000000000000000" pitchFamily="2" charset="2"/>
              </a:rPr>
              <a:t>đi</a:t>
            </a:r>
            <a:r>
              <a:rPr lang="en-US" baseline="0" dirty="0" smtClean="0">
                <a:sym typeface="Wingdings" panose="05000000000000000000" pitchFamily="2" charset="2"/>
              </a:rPr>
              <a:t> qua </a:t>
            </a:r>
            <a:r>
              <a:rPr lang="en-US" baseline="0" dirty="0" err="1" smtClean="0">
                <a:sym typeface="Wingdings" panose="05000000000000000000" pitchFamily="2" charset="2"/>
              </a:rPr>
              <a:t>tiệm</a:t>
            </a:r>
            <a:r>
              <a:rPr lang="en-US" baseline="0" dirty="0" smtClean="0">
                <a:sym typeface="Wingdings" panose="05000000000000000000" pitchFamily="2" charset="2"/>
              </a:rPr>
              <a:t> </a:t>
            </a:r>
            <a:r>
              <a:rPr lang="en-US" baseline="0" dirty="0" err="1" smtClean="0">
                <a:sym typeface="Wingdings" panose="05000000000000000000" pitchFamily="2" charset="2"/>
              </a:rPr>
              <a:t>phở</a:t>
            </a:r>
            <a:r>
              <a:rPr lang="en-US" baseline="0" dirty="0" smtClean="0">
                <a:sym typeface="Wingdings" panose="05000000000000000000" pitchFamily="2" charset="2"/>
              </a:rPr>
              <a:t>   </a:t>
            </a:r>
            <a:r>
              <a:rPr lang="en-US" baseline="0" dirty="0" err="1" smtClean="0">
                <a:sym typeface="Wingdings" panose="05000000000000000000" pitchFamily="2" charset="2"/>
              </a:rPr>
              <a:t>nghe</a:t>
            </a:r>
            <a:r>
              <a:rPr lang="en-US" baseline="0" dirty="0" smtClean="0">
                <a:sym typeface="Wingdings" panose="05000000000000000000" pitchFamily="2" charset="2"/>
              </a:rPr>
              <a:t> </a:t>
            </a:r>
            <a:r>
              <a:rPr lang="en-US" baseline="0" dirty="0" err="1" smtClean="0">
                <a:sym typeface="Wingdings" panose="05000000000000000000" pitchFamily="2" charset="2"/>
              </a:rPr>
              <a:t>được</a:t>
            </a:r>
            <a:r>
              <a:rPr lang="en-US" baseline="0" dirty="0" smtClean="0">
                <a:sym typeface="Wingdings" panose="05000000000000000000" pitchFamily="2" charset="2"/>
              </a:rPr>
              <a:t> </a:t>
            </a:r>
            <a:r>
              <a:rPr lang="en-US" baseline="0" dirty="0" err="1" smtClean="0">
                <a:sym typeface="Wingdings" panose="05000000000000000000" pitchFamily="2" charset="2"/>
              </a:rPr>
              <a:t>mùi</a:t>
            </a:r>
            <a:r>
              <a:rPr lang="en-US" baseline="0" dirty="0" smtClean="0">
                <a:sym typeface="Wingdings" panose="05000000000000000000" pitchFamily="2" charset="2"/>
              </a:rPr>
              <a:t> </a:t>
            </a:r>
            <a:r>
              <a:rPr lang="en-US" baseline="0" dirty="0" err="1" smtClean="0">
                <a:sym typeface="Wingdings" panose="05000000000000000000" pitchFamily="2" charset="2"/>
              </a:rPr>
              <a:t>hương</a:t>
            </a:r>
            <a:r>
              <a:rPr lang="en-US" baseline="0" dirty="0" smtClean="0">
                <a:sym typeface="Wingdings" panose="05000000000000000000" pitchFamily="2" charset="2"/>
              </a:rPr>
              <a:t> </a:t>
            </a:r>
            <a:r>
              <a:rPr lang="en-US" baseline="0" dirty="0" err="1" smtClean="0">
                <a:sym typeface="Wingdings" panose="05000000000000000000" pitchFamily="2" charset="2"/>
              </a:rPr>
              <a:t>thơm</a:t>
            </a:r>
            <a:r>
              <a:rPr lang="en-US" baseline="0" dirty="0" smtClean="0">
                <a:sym typeface="Wingdings" panose="05000000000000000000" pitchFamily="2" charset="2"/>
              </a:rPr>
              <a:t> </a:t>
            </a:r>
            <a:r>
              <a:rPr lang="en-US" baseline="0" dirty="0" err="1" smtClean="0">
                <a:sym typeface="Wingdings" panose="05000000000000000000" pitchFamily="2" charset="2"/>
              </a:rPr>
              <a:t>gia</a:t>
            </a:r>
            <a:r>
              <a:rPr lang="en-US" baseline="0" dirty="0" smtClean="0">
                <a:sym typeface="Wingdings" panose="05000000000000000000" pitchFamily="2" charset="2"/>
              </a:rPr>
              <a:t> vi </a:t>
            </a:r>
            <a:r>
              <a:rPr lang="en-US" baseline="0" dirty="0" err="1" smtClean="0">
                <a:sym typeface="Wingdings" panose="05000000000000000000" pitchFamily="2" charset="2"/>
              </a:rPr>
              <a:t>bò</a:t>
            </a:r>
            <a:r>
              <a:rPr lang="en-US" baseline="0" dirty="0" smtClean="0">
                <a:sym typeface="Wingdings" panose="05000000000000000000" pitchFamily="2" charset="2"/>
              </a:rPr>
              <a:t>  </a:t>
            </a:r>
            <a:r>
              <a:rPr lang="en-US" baseline="0" dirty="0" err="1" smtClean="0">
                <a:sym typeface="Wingdings" panose="05000000000000000000" pitchFamily="2" charset="2"/>
              </a:rPr>
              <a:t>mún</a:t>
            </a:r>
            <a:r>
              <a:rPr lang="en-US" baseline="0" dirty="0" smtClean="0">
                <a:sym typeface="Wingdings" panose="05000000000000000000" pitchFamily="2" charset="2"/>
              </a:rPr>
              <a:t> </a:t>
            </a:r>
            <a:r>
              <a:rPr lang="en-US" baseline="0" dirty="0" err="1" smtClean="0">
                <a:sym typeface="Wingdings" panose="05000000000000000000" pitchFamily="2" charset="2"/>
              </a:rPr>
              <a:t>vô</a:t>
            </a:r>
            <a:r>
              <a:rPr lang="en-US" baseline="0" dirty="0" smtClean="0">
                <a:sym typeface="Wingdings" panose="05000000000000000000" pitchFamily="2" charset="2"/>
              </a:rPr>
              <a:t> </a:t>
            </a:r>
            <a:r>
              <a:rPr lang="en-US" baseline="0" dirty="0" err="1" smtClean="0">
                <a:sym typeface="Wingdings" panose="05000000000000000000" pitchFamily="2" charset="2"/>
              </a:rPr>
              <a:t>ăn</a:t>
            </a:r>
            <a:r>
              <a:rPr lang="en-US" baseline="0" dirty="0" smtClean="0">
                <a:sym typeface="Wingdings" panose="05000000000000000000" pitchFamily="2" charset="2"/>
              </a:rPr>
              <a:t> 1 </a:t>
            </a:r>
            <a:r>
              <a:rPr lang="en-US" baseline="0" dirty="0" err="1" smtClean="0">
                <a:sym typeface="Wingdings" panose="05000000000000000000" pitchFamily="2" charset="2"/>
              </a:rPr>
              <a:t>tô</a:t>
            </a:r>
            <a:endParaRPr lang="en-US" baseline="0" dirty="0" smtClean="0">
              <a:sym typeface="Wingdings" panose="05000000000000000000" pitchFamily="2" charset="2"/>
            </a:endParaRPr>
          </a:p>
          <a:p>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8</a:t>
            </a:fld>
            <a:endParaRPr lang="en-US"/>
          </a:p>
        </p:txBody>
      </p:sp>
    </p:spTree>
    <p:extLst>
      <p:ext uri="{BB962C8B-B14F-4D97-AF65-F5344CB8AC3E}">
        <p14:creationId xmlns:p14="http://schemas.microsoft.com/office/powerpoint/2010/main" val="27653146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Wingdings" panose="05000000000000000000" pitchFamily="2" charset="2"/>
              <a:buChar char="v"/>
            </a:pPr>
            <a:r>
              <a:rPr lang="vi-VN" sz="1200" dirty="0" smtClean="0">
                <a:solidFill>
                  <a:srgbClr val="000000"/>
                </a:solidFill>
                <a:latin typeface="Cambria" panose="02040503050406030204" pitchFamily="18" charset="0"/>
              </a:rPr>
              <a:t>Trước hết người tiêu dùng</a:t>
            </a:r>
            <a:r>
              <a:rPr lang="en-US" sz="1200" dirty="0" smtClean="0">
                <a:solidFill>
                  <a:srgbClr val="000000"/>
                </a:solidFill>
                <a:latin typeface="Cambria" panose="02040503050406030204" pitchFamily="18" charset="0"/>
              </a:rPr>
              <a:t> </a:t>
            </a:r>
            <a:r>
              <a:rPr lang="vi-VN" sz="1200" dirty="0" smtClean="0">
                <a:solidFill>
                  <a:srgbClr val="000000"/>
                </a:solidFill>
                <a:latin typeface="Cambria" panose="02040503050406030204" pitchFamily="18" charset="0"/>
              </a:rPr>
              <a:t>lướt qua trí nhớ của họ về những </a:t>
            </a:r>
            <a:r>
              <a:rPr lang="vi-VN" sz="1200" b="1" dirty="0" smtClean="0">
                <a:solidFill>
                  <a:srgbClr val="000000"/>
                </a:solidFill>
                <a:latin typeface="Cambria" panose="02040503050406030204" pitchFamily="18" charset="0"/>
              </a:rPr>
              <a:t>kinh</a:t>
            </a:r>
            <a:r>
              <a:rPr lang="en-US" sz="1200" b="1" dirty="0" smtClean="0">
                <a:solidFill>
                  <a:srgbClr val="000000"/>
                </a:solidFill>
                <a:latin typeface="Cambria" panose="02040503050406030204" pitchFamily="18" charset="0"/>
              </a:rPr>
              <a:t> </a:t>
            </a:r>
            <a:r>
              <a:rPr lang="vi-VN" sz="1200" b="1" dirty="0" smtClean="0">
                <a:solidFill>
                  <a:srgbClr val="000000"/>
                </a:solidFill>
                <a:latin typeface="Cambria" panose="02040503050406030204" pitchFamily="18" charset="0"/>
              </a:rPr>
              <a:t>nghiệm với các sản phẩm và thương hiệu trước đây.</a:t>
            </a:r>
            <a:r>
              <a:rPr lang="vi-VN" sz="1200" dirty="0" smtClean="0">
                <a:solidFill>
                  <a:srgbClr val="000000"/>
                </a:solidFill>
                <a:latin typeface="Cambria" panose="02040503050406030204" pitchFamily="18" charset="0"/>
              </a:rPr>
              <a:t>Đối với những sản phẩm mua thường xuyên như dầu gội đầu, tìm kiếm bên trong đủ để</a:t>
            </a:r>
            <a:r>
              <a:rPr lang="en-US" sz="1200" dirty="0" smtClean="0">
                <a:solidFill>
                  <a:srgbClr val="000000"/>
                </a:solidFill>
                <a:latin typeface="Cambria" panose="02040503050406030204" pitchFamily="18" charset="0"/>
              </a:rPr>
              <a:t> </a:t>
            </a:r>
            <a:r>
              <a:rPr lang="vi-VN" sz="1200" dirty="0" smtClean="0">
                <a:solidFill>
                  <a:srgbClr val="000000"/>
                </a:solidFill>
                <a:latin typeface="Cambria" panose="02040503050406030204" pitchFamily="18" charset="0"/>
              </a:rPr>
              <a:t>họ ra quyết định mua</a:t>
            </a:r>
            <a:endParaRPr lang="en-US" sz="1200" dirty="0" smtClean="0">
              <a:solidFill>
                <a:srgbClr val="000000"/>
              </a:solidFill>
              <a:latin typeface="Cambria" panose="02040503050406030204" pitchFamily="18" charset="0"/>
            </a:endParaRPr>
          </a:p>
          <a:p>
            <a:pPr marL="171450" indent="-171450">
              <a:buFont typeface="Wingdings" panose="05000000000000000000" pitchFamily="2" charset="2"/>
              <a:buChar char="v"/>
            </a:pPr>
            <a:r>
              <a:rPr lang="vi-VN" sz="1200" b="1" dirty="0" smtClean="0">
                <a:solidFill>
                  <a:srgbClr val="000000"/>
                </a:solidFill>
                <a:latin typeface="Cambria" panose="02040503050406030204" pitchFamily="18" charset="0"/>
              </a:rPr>
              <a:t>Trong trường hợp thông tin trong</a:t>
            </a:r>
            <a:r>
              <a:rPr lang="en-US" sz="1200" b="1" dirty="0" smtClean="0">
                <a:solidFill>
                  <a:srgbClr val="000000"/>
                </a:solidFill>
                <a:latin typeface="Cambria" panose="02040503050406030204" pitchFamily="18" charset="0"/>
              </a:rPr>
              <a:t> </a:t>
            </a:r>
            <a:r>
              <a:rPr lang="vi-VN" sz="1200" b="1" dirty="0" smtClean="0">
                <a:solidFill>
                  <a:srgbClr val="000000"/>
                </a:solidFill>
                <a:latin typeface="Cambria" panose="02040503050406030204" pitchFamily="18" charset="0"/>
              </a:rPr>
              <a:t>nhận thức không đủ, người tiêu dùng</a:t>
            </a:r>
            <a:r>
              <a:rPr lang="en-US" sz="1200" b="1" dirty="0" smtClean="0">
                <a:solidFill>
                  <a:srgbClr val="000000"/>
                </a:solidFill>
                <a:latin typeface="Cambria" panose="02040503050406030204" pitchFamily="18" charset="0"/>
              </a:rPr>
              <a:t> </a:t>
            </a:r>
            <a:r>
              <a:rPr lang="vi-VN" sz="1200" b="1" dirty="0" smtClean="0">
                <a:solidFill>
                  <a:srgbClr val="000000"/>
                </a:solidFill>
                <a:latin typeface="Cambria" panose="02040503050406030204" pitchFamily="18" charset="0"/>
              </a:rPr>
              <a:t>sẽ tìm kiếm các thông tin bên ngoài. Đ</a:t>
            </a:r>
            <a:r>
              <a:rPr lang="vi-VN" sz="1200" dirty="0" smtClean="0">
                <a:solidFill>
                  <a:srgbClr val="000000"/>
                </a:solidFill>
                <a:latin typeface="Cambria" panose="02040503050406030204" pitchFamily="18" charset="0"/>
              </a:rPr>
              <a:t>iều này, đặc biệt cần thiết khi người mua </a:t>
            </a:r>
            <a:r>
              <a:rPr lang="vi-VN" sz="1200" b="1" dirty="0" smtClean="0">
                <a:solidFill>
                  <a:srgbClr val="000000"/>
                </a:solidFill>
                <a:latin typeface="Cambria" panose="02040503050406030204" pitchFamily="18" charset="0"/>
              </a:rPr>
              <a:t>chưa có kinh</a:t>
            </a:r>
            <a:r>
              <a:rPr lang="en-US" sz="1200" b="1" dirty="0" smtClean="0">
                <a:solidFill>
                  <a:srgbClr val="000000"/>
                </a:solidFill>
                <a:latin typeface="Cambria" panose="02040503050406030204" pitchFamily="18" charset="0"/>
              </a:rPr>
              <a:t> </a:t>
            </a:r>
            <a:r>
              <a:rPr lang="vi-VN" sz="1200" b="1" dirty="0" smtClean="0">
                <a:solidFill>
                  <a:srgbClr val="000000"/>
                </a:solidFill>
                <a:latin typeface="Cambria" panose="02040503050406030204" pitchFamily="18" charset="0"/>
              </a:rPr>
              <a:t>nghiệm và kiến</a:t>
            </a:r>
            <a:r>
              <a:rPr lang="en-US" sz="1200" b="1" dirty="0" smtClean="0">
                <a:solidFill>
                  <a:srgbClr val="000000"/>
                </a:solidFill>
                <a:latin typeface="Cambria" panose="02040503050406030204" pitchFamily="18" charset="0"/>
              </a:rPr>
              <a:t> </a:t>
            </a:r>
            <a:r>
              <a:rPr lang="vi-VN" sz="1200" b="1" dirty="0" smtClean="0">
                <a:solidFill>
                  <a:srgbClr val="000000"/>
                </a:solidFill>
                <a:latin typeface="Cambria" panose="02040503050406030204" pitchFamily="18" charset="0"/>
              </a:rPr>
              <a:t>thức, rủi do trong quyết định mua cao và chi phí </a:t>
            </a:r>
            <a:r>
              <a:rPr lang="vi-VN" sz="1200" dirty="0" smtClean="0">
                <a:solidFill>
                  <a:srgbClr val="000000"/>
                </a:solidFill>
                <a:latin typeface="Cambria" panose="02040503050406030204" pitchFamily="18" charset="0"/>
              </a:rPr>
              <a:t>để thu thập thông tin thấp</a:t>
            </a:r>
            <a:endParaRPr lang="en-US" b="1" dirty="0"/>
          </a:p>
        </p:txBody>
      </p:sp>
      <p:sp>
        <p:nvSpPr>
          <p:cNvPr id="4" name="Slide Number Placeholder 3"/>
          <p:cNvSpPr>
            <a:spLocks noGrp="1"/>
          </p:cNvSpPr>
          <p:nvPr>
            <p:ph type="sldNum" sz="quarter" idx="10"/>
          </p:nvPr>
        </p:nvSpPr>
        <p:spPr/>
        <p:txBody>
          <a:bodyPr/>
          <a:lstStyle/>
          <a:p>
            <a:fld id="{B224D6FA-0531-4AD7-A0F1-93BC61F274DA}" type="slidenum">
              <a:rPr lang="en-US" smtClean="0"/>
              <a:t>9</a:t>
            </a:fld>
            <a:endParaRPr lang="en-US"/>
          </a:p>
        </p:txBody>
      </p:sp>
    </p:spTree>
    <p:extLst>
      <p:ext uri="{BB962C8B-B14F-4D97-AF65-F5344CB8AC3E}">
        <p14:creationId xmlns:p14="http://schemas.microsoft.com/office/powerpoint/2010/main" val="13091442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err="1" smtClean="0">
                <a:solidFill>
                  <a:srgbClr val="000000"/>
                </a:solidFill>
                <a:latin typeface="Cambria" panose="02040503050406030204" pitchFamily="18" charset="0"/>
              </a:rPr>
              <a:t>Vấn</a:t>
            </a:r>
            <a:r>
              <a:rPr lang="en-US" sz="1200" dirty="0" smtClean="0">
                <a:solidFill>
                  <a:srgbClr val="000000"/>
                </a:solidFill>
                <a:latin typeface="Cambria" panose="02040503050406030204" pitchFamily="18" charset="0"/>
              </a:rPr>
              <a:t> </a:t>
            </a:r>
            <a:r>
              <a:rPr lang="en-US" sz="1200" dirty="0" err="1" smtClean="0">
                <a:solidFill>
                  <a:srgbClr val="000000"/>
                </a:solidFill>
                <a:latin typeface="Cambria" panose="02040503050406030204" pitchFamily="18" charset="0"/>
              </a:rPr>
              <a:t>đề</a:t>
            </a:r>
            <a:r>
              <a:rPr lang="en-US" sz="1200" baseline="0" dirty="0" smtClean="0">
                <a:solidFill>
                  <a:srgbClr val="000000"/>
                </a:solidFill>
                <a:latin typeface="Cambria" panose="02040503050406030204" pitchFamily="18" charset="0"/>
              </a:rPr>
              <a:t> </a:t>
            </a:r>
            <a:r>
              <a:rPr lang="en-US" sz="1200" baseline="0" dirty="0" err="1" smtClean="0">
                <a:solidFill>
                  <a:srgbClr val="000000"/>
                </a:solidFill>
                <a:latin typeface="Cambria" panose="02040503050406030204" pitchFamily="18" charset="0"/>
              </a:rPr>
              <a:t>về</a:t>
            </a:r>
            <a:r>
              <a:rPr lang="en-US" sz="1200" baseline="0" dirty="0" smtClean="0">
                <a:solidFill>
                  <a:srgbClr val="000000"/>
                </a:solidFill>
                <a:latin typeface="Cambria" panose="02040503050406030204" pitchFamily="18" charset="0"/>
              </a:rPr>
              <a:t> </a:t>
            </a:r>
            <a:r>
              <a:rPr lang="en-US" sz="1200" baseline="0" dirty="0" err="1" smtClean="0">
                <a:solidFill>
                  <a:srgbClr val="000000"/>
                </a:solidFill>
                <a:latin typeface="Cambria" panose="02040503050406030204" pitchFamily="18" charset="0"/>
              </a:rPr>
              <a:t>mua</a:t>
            </a:r>
            <a:r>
              <a:rPr lang="en-US" sz="1200" baseline="0" dirty="0" smtClean="0">
                <a:solidFill>
                  <a:srgbClr val="000000"/>
                </a:solidFill>
                <a:latin typeface="Cambria" panose="02040503050406030204" pitchFamily="18" charset="0"/>
              </a:rPr>
              <a:t> </a:t>
            </a:r>
            <a:r>
              <a:rPr lang="en-US" sz="1200" baseline="0" dirty="0" err="1" smtClean="0">
                <a:solidFill>
                  <a:srgbClr val="000000"/>
                </a:solidFill>
                <a:latin typeface="Cambria" panose="02040503050406030204" pitchFamily="18" charset="0"/>
              </a:rPr>
              <a:t>bảo</a:t>
            </a:r>
            <a:r>
              <a:rPr lang="en-US" sz="1200" baseline="0" dirty="0" smtClean="0">
                <a:solidFill>
                  <a:srgbClr val="000000"/>
                </a:solidFill>
                <a:latin typeface="Cambria" panose="02040503050406030204" pitchFamily="18" charset="0"/>
              </a:rPr>
              <a:t> </a:t>
            </a:r>
            <a:r>
              <a:rPr lang="en-US" sz="1200" baseline="0" dirty="0" err="1" smtClean="0">
                <a:solidFill>
                  <a:srgbClr val="000000"/>
                </a:solidFill>
                <a:latin typeface="Cambria" panose="02040503050406030204" pitchFamily="18" charset="0"/>
              </a:rPr>
              <a:t>hiểm</a:t>
            </a:r>
            <a:r>
              <a:rPr lang="en-US" sz="1200" baseline="0" dirty="0" smtClean="0">
                <a:solidFill>
                  <a:srgbClr val="000000"/>
                </a:solidFill>
                <a:latin typeface="Cambria" panose="02040503050406030204" pitchFamily="18" charset="0"/>
              </a:rPr>
              <a:t>, </a:t>
            </a:r>
            <a:r>
              <a:rPr lang="en-US" sz="1200" baseline="0" dirty="0" err="1" smtClean="0">
                <a:solidFill>
                  <a:srgbClr val="000000"/>
                </a:solidFill>
                <a:latin typeface="Cambria" panose="02040503050406030204" pitchFamily="18" charset="0"/>
              </a:rPr>
              <a:t>chiêu</a:t>
            </a:r>
            <a:r>
              <a:rPr lang="en-US" sz="1200" baseline="0" dirty="0" smtClean="0">
                <a:solidFill>
                  <a:srgbClr val="000000"/>
                </a:solidFill>
                <a:latin typeface="Cambria" panose="02040503050406030204" pitchFamily="18" charset="0"/>
              </a:rPr>
              <a:t> </a:t>
            </a:r>
            <a:r>
              <a:rPr lang="en-US" sz="1200" baseline="0" dirty="0" err="1" smtClean="0">
                <a:solidFill>
                  <a:srgbClr val="000000"/>
                </a:solidFill>
                <a:latin typeface="Cambria" panose="02040503050406030204" pitchFamily="18" charset="0"/>
              </a:rPr>
              <a:t>dụ</a:t>
            </a:r>
            <a:r>
              <a:rPr lang="en-US" sz="1200" baseline="0" dirty="0" smtClean="0">
                <a:solidFill>
                  <a:srgbClr val="000000"/>
                </a:solidFill>
                <a:latin typeface="Cambria" panose="02040503050406030204" pitchFamily="18" charset="0"/>
              </a:rPr>
              <a:t> </a:t>
            </a:r>
            <a:r>
              <a:rPr lang="en-US" sz="1200" baseline="0" dirty="0" err="1" smtClean="0">
                <a:solidFill>
                  <a:srgbClr val="000000"/>
                </a:solidFill>
                <a:latin typeface="Cambria" panose="02040503050406030204" pitchFamily="18" charset="0"/>
              </a:rPr>
              <a:t>mua</a:t>
            </a:r>
            <a:r>
              <a:rPr lang="en-US" sz="1200" baseline="0" dirty="0" smtClean="0">
                <a:solidFill>
                  <a:srgbClr val="000000"/>
                </a:solidFill>
                <a:latin typeface="Cambria" panose="02040503050406030204" pitchFamily="18" charset="0"/>
              </a:rPr>
              <a:t> </a:t>
            </a:r>
            <a:r>
              <a:rPr lang="en-US" sz="1200" baseline="0" dirty="0" err="1" smtClean="0">
                <a:solidFill>
                  <a:srgbClr val="000000"/>
                </a:solidFill>
                <a:latin typeface="Cambria" panose="02040503050406030204" pitchFamily="18" charset="0"/>
              </a:rPr>
              <a:t>sản</a:t>
            </a:r>
            <a:r>
              <a:rPr lang="en-US" sz="1200" baseline="0" dirty="0" smtClean="0">
                <a:solidFill>
                  <a:srgbClr val="000000"/>
                </a:solidFill>
                <a:latin typeface="Cambria" panose="02040503050406030204" pitchFamily="18" charset="0"/>
              </a:rPr>
              <a:t> </a:t>
            </a:r>
            <a:r>
              <a:rPr lang="en-US" sz="1200" baseline="0" dirty="0" err="1" smtClean="0">
                <a:solidFill>
                  <a:srgbClr val="000000"/>
                </a:solidFill>
                <a:latin typeface="Cambria" panose="02040503050406030204" pitchFamily="18" charset="0"/>
              </a:rPr>
              <a:t>phẩm</a:t>
            </a:r>
            <a:r>
              <a:rPr lang="en-US" sz="1200" baseline="0" dirty="0" smtClean="0">
                <a:solidFill>
                  <a:srgbClr val="000000"/>
                </a:solidFill>
                <a:latin typeface="Cambria" panose="02040503050406030204" pitchFamily="18" charset="0"/>
              </a:rPr>
              <a:t> </a:t>
            </a:r>
            <a:r>
              <a:rPr lang="en-US" sz="1200" baseline="0" dirty="0" err="1" smtClean="0">
                <a:solidFill>
                  <a:srgbClr val="000000"/>
                </a:solidFill>
                <a:latin typeface="Cambria" panose="02040503050406030204" pitchFamily="18" charset="0"/>
              </a:rPr>
              <a:t>giảm</a:t>
            </a:r>
            <a:r>
              <a:rPr lang="en-US" sz="1200" baseline="0" dirty="0" smtClean="0">
                <a:solidFill>
                  <a:srgbClr val="000000"/>
                </a:solidFill>
                <a:latin typeface="Cambria" panose="02040503050406030204" pitchFamily="18" charset="0"/>
              </a:rPr>
              <a:t> </a:t>
            </a:r>
            <a:r>
              <a:rPr lang="en-US" sz="1200" baseline="0" dirty="0" err="1" smtClean="0">
                <a:solidFill>
                  <a:srgbClr val="000000"/>
                </a:solidFill>
                <a:latin typeface="Cambria" panose="02040503050406030204" pitchFamily="18" charset="0"/>
              </a:rPr>
              <a:t>cân</a:t>
            </a:r>
            <a:r>
              <a:rPr lang="en-US" sz="1200" baseline="0" dirty="0" smtClean="0">
                <a:solidFill>
                  <a:srgbClr val="000000"/>
                </a:solidFill>
                <a:latin typeface="Cambria" panose="02040503050406030204" pitchFamily="18" charset="0"/>
              </a:rPr>
              <a:t>, </a:t>
            </a:r>
            <a:r>
              <a:rPr lang="en-US" sz="1200" baseline="0" dirty="0" err="1" smtClean="0">
                <a:solidFill>
                  <a:srgbClr val="000000"/>
                </a:solidFill>
                <a:latin typeface="Cambria" panose="02040503050406030204" pitchFamily="18" charset="0"/>
              </a:rPr>
              <a:t>chiêu</a:t>
            </a:r>
            <a:r>
              <a:rPr lang="en-US" sz="1200" baseline="0" dirty="0" smtClean="0">
                <a:solidFill>
                  <a:srgbClr val="000000"/>
                </a:solidFill>
                <a:latin typeface="Cambria" panose="02040503050406030204" pitchFamily="18" charset="0"/>
              </a:rPr>
              <a:t> </a:t>
            </a:r>
            <a:r>
              <a:rPr lang="en-US" sz="1200" baseline="0" dirty="0" err="1" smtClean="0">
                <a:solidFill>
                  <a:srgbClr val="000000"/>
                </a:solidFill>
                <a:latin typeface="Cambria" panose="02040503050406030204" pitchFamily="18" charset="0"/>
              </a:rPr>
              <a:t>dụ</a:t>
            </a:r>
            <a:r>
              <a:rPr lang="en-US" sz="1200" baseline="0" dirty="0" smtClean="0">
                <a:solidFill>
                  <a:srgbClr val="000000"/>
                </a:solidFill>
                <a:latin typeface="Cambria" panose="02040503050406030204" pitchFamily="18" charset="0"/>
              </a:rPr>
              <a:t> </a:t>
            </a:r>
            <a:r>
              <a:rPr lang="en-US" sz="1200" baseline="0" dirty="0" err="1" smtClean="0">
                <a:solidFill>
                  <a:srgbClr val="000000"/>
                </a:solidFill>
                <a:latin typeface="Cambria" panose="02040503050406030204" pitchFamily="18" charset="0"/>
              </a:rPr>
              <a:t>mua</a:t>
            </a:r>
            <a:r>
              <a:rPr lang="en-US" sz="1200" baseline="0" dirty="0" smtClean="0">
                <a:solidFill>
                  <a:srgbClr val="000000"/>
                </a:solidFill>
                <a:latin typeface="Cambria" panose="02040503050406030204" pitchFamily="18" charset="0"/>
              </a:rPr>
              <a:t> </a:t>
            </a:r>
            <a:r>
              <a:rPr lang="en-US" sz="1200" baseline="0" dirty="0" err="1" smtClean="0">
                <a:solidFill>
                  <a:srgbClr val="000000"/>
                </a:solidFill>
                <a:latin typeface="Cambria" panose="02040503050406030204" pitchFamily="18" charset="0"/>
              </a:rPr>
              <a:t>mỹ</a:t>
            </a:r>
            <a:r>
              <a:rPr lang="en-US" sz="1200" baseline="0" dirty="0" smtClean="0">
                <a:solidFill>
                  <a:srgbClr val="000000"/>
                </a:solidFill>
                <a:latin typeface="Cambria" panose="02040503050406030204" pitchFamily="18" charset="0"/>
              </a:rPr>
              <a:t> </a:t>
            </a:r>
            <a:r>
              <a:rPr lang="en-US" sz="1200" baseline="0" dirty="0" err="1" smtClean="0">
                <a:solidFill>
                  <a:srgbClr val="000000"/>
                </a:solidFill>
                <a:latin typeface="Cambria" panose="02040503050406030204" pitchFamily="18" charset="0"/>
              </a:rPr>
              <a:t>phẩm</a:t>
            </a:r>
            <a:r>
              <a:rPr lang="en-US" sz="1200" baseline="0" dirty="0" smtClean="0">
                <a:solidFill>
                  <a:srgbClr val="000000"/>
                </a:solidFill>
                <a:latin typeface="Cambria" panose="02040503050406030204" pitchFamily="18" charset="0"/>
              </a:rPr>
              <a:t> </a:t>
            </a:r>
            <a:endParaRPr lang="en-US" sz="1200" dirty="0" smtClean="0">
              <a:solidFill>
                <a:srgbClr val="000000"/>
              </a:solidFill>
              <a:latin typeface="Cambria" panose="02040503050406030204"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vi-VN" sz="1200" dirty="0" smtClean="0">
                <a:solidFill>
                  <a:srgbClr val="000000"/>
                </a:solidFill>
                <a:latin typeface="Cambria" panose="02040503050406030204" pitchFamily="18" charset="0"/>
              </a:rPr>
              <a:t>Từ vô số các thương hiệu sản phẩm trên thị</a:t>
            </a:r>
            <a:r>
              <a:rPr lang="en-US" sz="1200" dirty="0" smtClean="0">
                <a:solidFill>
                  <a:srgbClr val="000000"/>
                </a:solidFill>
                <a:latin typeface="Cambria" panose="02040503050406030204" pitchFamily="18" charset="0"/>
              </a:rPr>
              <a:t> </a:t>
            </a:r>
            <a:r>
              <a:rPr lang="vi-VN" sz="1200" dirty="0" smtClean="0">
                <a:solidFill>
                  <a:srgbClr val="000000"/>
                </a:solidFill>
                <a:latin typeface="Cambria" panose="02040503050406030204" pitchFamily="18" charset="0"/>
              </a:rPr>
              <a:t>trường, người tiêu dùng sẽ hướng sự chú ý của họ vào những sản phẩm họ biết và những sản</a:t>
            </a:r>
            <a:r>
              <a:rPr lang="en-US" sz="1200" dirty="0" smtClean="0">
                <a:solidFill>
                  <a:srgbClr val="000000"/>
                </a:solidFill>
                <a:latin typeface="Cambria" panose="02040503050406030204" pitchFamily="18" charset="0"/>
              </a:rPr>
              <a:t> </a:t>
            </a:r>
            <a:r>
              <a:rPr lang="vi-VN" sz="1200" dirty="0" smtClean="0">
                <a:solidFill>
                  <a:srgbClr val="000000"/>
                </a:solidFill>
                <a:latin typeface="Cambria" panose="02040503050406030204" pitchFamily="18" charset="0"/>
              </a:rPr>
              <a:t>phẩm họ dự định lựa chọn.</a:t>
            </a:r>
            <a:r>
              <a:rPr lang="en-US" sz="1200" dirty="0" smtClean="0">
                <a:solidFill>
                  <a:srgbClr val="000000"/>
                </a:solidFill>
                <a:latin typeface="Cambria" panose="02040503050406030204" pitchFamily="18" charset="0"/>
              </a:rPr>
              <a:t> </a:t>
            </a:r>
            <a:r>
              <a:rPr lang="vi-VN" sz="1200" dirty="0" smtClean="0">
                <a:solidFill>
                  <a:srgbClr val="000000"/>
                </a:solidFill>
                <a:latin typeface="Cambria" panose="02040503050406030204" pitchFamily="18" charset="0"/>
              </a:rPr>
              <a:t>quảng cáo cho các thị trường trọng điểm.</a:t>
            </a:r>
            <a:endParaRPr lang="en-US" dirty="0" smtClean="0"/>
          </a:p>
          <a:p>
            <a:endParaRPr lang="en-US" sz="1200" dirty="0" smtClean="0">
              <a:solidFill>
                <a:srgbClr val="000000"/>
              </a:solidFill>
              <a:latin typeface="Cambria" panose="02040503050406030204" pitchFamily="18" charset="0"/>
            </a:endParaRPr>
          </a:p>
          <a:p>
            <a:r>
              <a:rPr lang="vi-VN" sz="1200" b="1" dirty="0" smtClean="0">
                <a:solidFill>
                  <a:srgbClr val="000000"/>
                </a:solidFill>
                <a:latin typeface="Cambria" panose="02040503050406030204" pitchFamily="18" charset="0"/>
              </a:rPr>
              <a:t>Mỗi doanh nghiệp phải hoạch định marketing - mix để thương hiệu sản phẩm của họ lọt vào</a:t>
            </a:r>
            <a:r>
              <a:rPr lang="en-US" sz="1200" b="1" baseline="0" dirty="0" smtClean="0">
                <a:solidFill>
                  <a:srgbClr val="000000"/>
                </a:solidFill>
                <a:latin typeface="Cambria" panose="02040503050406030204" pitchFamily="18" charset="0"/>
              </a:rPr>
              <a:t> </a:t>
            </a:r>
            <a:r>
              <a:rPr lang="vi-VN" sz="1200" b="1" dirty="0" smtClean="0">
                <a:solidFill>
                  <a:srgbClr val="000000"/>
                </a:solidFill>
                <a:latin typeface="Cambria" panose="02040503050406030204" pitchFamily="18" charset="0"/>
              </a:rPr>
              <a:t>nhóm sản phẩm/thwong hiệu mà khách hàng biết rõ và dự định lựa chọn. </a:t>
            </a:r>
            <a:r>
              <a:rPr lang="vi-VN" sz="1200" dirty="0" smtClean="0">
                <a:solidFill>
                  <a:srgbClr val="000000"/>
                </a:solidFill>
                <a:latin typeface="Cambria" panose="02040503050406030204" pitchFamily="18" charset="0"/>
              </a:rPr>
              <a:t>Nếu thương hiệu</a:t>
            </a:r>
            <a:r>
              <a:rPr lang="en-US" sz="1200" baseline="0" dirty="0" smtClean="0">
                <a:solidFill>
                  <a:srgbClr val="000000"/>
                </a:solidFill>
                <a:latin typeface="Cambria" panose="02040503050406030204" pitchFamily="18" charset="0"/>
              </a:rPr>
              <a:t> </a:t>
            </a:r>
            <a:r>
              <a:rPr lang="vi-VN" sz="1200" dirty="0" smtClean="0">
                <a:solidFill>
                  <a:srgbClr val="000000"/>
                </a:solidFill>
                <a:latin typeface="Cambria" panose="02040503050406030204" pitchFamily="18" charset="0"/>
              </a:rPr>
              <a:t>không nằm trong nhóm này, doanh nghiệp sẽ không bán được. Doanh nghiệp cũng phải tìm</a:t>
            </a:r>
            <a:br>
              <a:rPr lang="vi-VN" sz="1200" dirty="0" smtClean="0">
                <a:solidFill>
                  <a:srgbClr val="000000"/>
                </a:solidFill>
                <a:latin typeface="Cambria" panose="02040503050406030204" pitchFamily="18" charset="0"/>
              </a:rPr>
            </a:br>
            <a:r>
              <a:rPr lang="vi-VN" sz="1200" dirty="0" smtClean="0">
                <a:solidFill>
                  <a:srgbClr val="000000"/>
                </a:solidFill>
                <a:latin typeface="Cambria" panose="02040503050406030204" pitchFamily="18" charset="0"/>
              </a:rPr>
              <a:t>hiểu những sản phẩm khác trong nhóm sản phẩm người tiêu dùng lựa chọn để biết được sức</a:t>
            </a:r>
            <a:r>
              <a:rPr lang="en-US" sz="1200" baseline="0" dirty="0" smtClean="0">
                <a:solidFill>
                  <a:srgbClr val="000000"/>
                </a:solidFill>
                <a:latin typeface="Cambria" panose="02040503050406030204" pitchFamily="18" charset="0"/>
              </a:rPr>
              <a:t> </a:t>
            </a:r>
            <a:r>
              <a:rPr lang="vi-VN" sz="1200" dirty="0" smtClean="0">
                <a:solidFill>
                  <a:srgbClr val="000000"/>
                </a:solidFill>
                <a:latin typeface="Cambria" panose="02040503050406030204" pitchFamily="18" charset="0"/>
              </a:rPr>
              <a:t>mạnh cạnh tranh của mình. Người làm marketing cần phải</a:t>
            </a:r>
            <a:r>
              <a:rPr lang="en-US" sz="1200" baseline="0" dirty="0" smtClean="0">
                <a:solidFill>
                  <a:srgbClr val="000000"/>
                </a:solidFill>
                <a:latin typeface="Cambria" panose="02040503050406030204" pitchFamily="18" charset="0"/>
              </a:rPr>
              <a:t> </a:t>
            </a:r>
            <a:r>
              <a:rPr lang="vi-VN" sz="1200" dirty="0" smtClean="0">
                <a:solidFill>
                  <a:srgbClr val="000000"/>
                </a:solidFill>
                <a:latin typeface="Cambria" panose="02040503050406030204" pitchFamily="18" charset="0"/>
              </a:rPr>
              <a:t>biết rõ người tiêu dùng tìm kiếmcác nguồn thông tin nào và như thế nào, cũng như tầm quan trọng mà họ dành cho các nguồnthông tin khác nhau ấy. Những kiến thức này rất cần thiết cho việc soạn thảo các thông điệp</a:t>
            </a:r>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10</a:t>
            </a:fld>
            <a:endParaRPr lang="en-US"/>
          </a:p>
        </p:txBody>
      </p:sp>
    </p:spTree>
    <p:extLst>
      <p:ext uri="{BB962C8B-B14F-4D97-AF65-F5344CB8AC3E}">
        <p14:creationId xmlns:p14="http://schemas.microsoft.com/office/powerpoint/2010/main" val="29532995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dirty="0" smtClean="0">
                <a:solidFill>
                  <a:srgbClr val="000000"/>
                </a:solidFill>
                <a:latin typeface="Cambria" panose="02040503050406030204" pitchFamily="18" charset="0"/>
              </a:rPr>
              <a:t>Cùng với việc chú ý đến những thuộc tính thông thường, người tiêu dùng cũng thường thay</a:t>
            </a:r>
            <a:r>
              <a:rPr lang="en-US" dirty="0" smtClean="0">
                <a:solidFill>
                  <a:srgbClr val="000000"/>
                </a:solidFill>
                <a:latin typeface="Cambria" panose="02040503050406030204" pitchFamily="18" charset="0"/>
              </a:rPr>
              <a:t> </a:t>
            </a:r>
            <a:r>
              <a:rPr lang="vi-VN" dirty="0" smtClean="0">
                <a:solidFill>
                  <a:srgbClr val="000000"/>
                </a:solidFill>
                <a:latin typeface="Cambria" panose="02040503050406030204" pitchFamily="18" charset="0"/>
              </a:rPr>
              <a:t>đổi các thuộc tính nếu họ thấy thích đáng. Người tiêu dùng sẽ chú ý nhiều nhất đến các thuộc</a:t>
            </a:r>
            <a:r>
              <a:rPr lang="en-US" dirty="0" smtClean="0">
                <a:solidFill>
                  <a:srgbClr val="000000"/>
                </a:solidFill>
                <a:latin typeface="Cambria" panose="02040503050406030204" pitchFamily="18" charset="0"/>
              </a:rPr>
              <a:t> </a:t>
            </a:r>
            <a:r>
              <a:rPr lang="vi-VN" dirty="0" smtClean="0">
                <a:solidFill>
                  <a:srgbClr val="000000"/>
                </a:solidFill>
                <a:latin typeface="Cambria" panose="02040503050406030204" pitchFamily="18" charset="0"/>
              </a:rPr>
              <a:t>tính có liên quan đến nhu cầu của họ. Các nhóm người tiêu dùng khác nhau sẽ thường quan</a:t>
            </a:r>
            <a:r>
              <a:rPr lang="en-US" dirty="0" smtClean="0">
                <a:solidFill>
                  <a:srgbClr val="000000"/>
                </a:solidFill>
                <a:latin typeface="Cambria" panose="02040503050406030204" pitchFamily="18" charset="0"/>
              </a:rPr>
              <a:t> </a:t>
            </a:r>
            <a:r>
              <a:rPr lang="vi-VN" dirty="0" smtClean="0">
                <a:solidFill>
                  <a:srgbClr val="000000"/>
                </a:solidFill>
                <a:latin typeface="Cambria" panose="02040503050406030204" pitchFamily="18" charset="0"/>
              </a:rPr>
              <a:t>tâm đến những </a:t>
            </a:r>
            <a:r>
              <a:rPr lang="en-US" dirty="0" smtClean="0">
                <a:solidFill>
                  <a:srgbClr val="000000"/>
                </a:solidFill>
                <a:latin typeface="Cambria" panose="02040503050406030204" pitchFamily="18" charset="0"/>
              </a:rPr>
              <a:t> </a:t>
            </a:r>
            <a:r>
              <a:rPr lang="vi-VN" dirty="0" smtClean="0">
                <a:solidFill>
                  <a:srgbClr val="000000"/>
                </a:solidFill>
                <a:latin typeface="Cambria" panose="02040503050406030204" pitchFamily="18" charset="0"/>
              </a:rPr>
              <a:t>thuộc tính hay tiêu chuẩn mua khác nhau đối với cùng một loại sản phẩm.</a:t>
            </a:r>
            <a:br>
              <a:rPr lang="vi-VN" dirty="0" smtClean="0">
                <a:solidFill>
                  <a:srgbClr val="000000"/>
                </a:solidFill>
                <a:latin typeface="Cambria" panose="02040503050406030204" pitchFamily="18" charset="0"/>
              </a:rPr>
            </a:br>
            <a:r>
              <a:rPr lang="vi-VN" dirty="0" smtClean="0">
                <a:solidFill>
                  <a:srgbClr val="000000"/>
                </a:solidFill>
                <a:latin typeface="Cambria" panose="02040503050406030204" pitchFamily="18" charset="0"/>
              </a:rPr>
              <a:t/>
            </a:r>
            <a:br>
              <a:rPr lang="vi-VN" dirty="0" smtClean="0">
                <a:solidFill>
                  <a:srgbClr val="000000"/>
                </a:solidFill>
                <a:latin typeface="Cambria" panose="02040503050406030204" pitchFamily="18" charset="0"/>
              </a:rPr>
            </a:br>
            <a:r>
              <a:rPr lang="vi-VN" dirty="0" smtClean="0">
                <a:solidFill>
                  <a:srgbClr val="000000"/>
                </a:solidFill>
                <a:latin typeface="Cambria" panose="02040503050406030204" pitchFamily="18" charset="0"/>
              </a:rPr>
              <a:t>Người tiêu dùng có thể đánh giá sản phẩm trên cơ sở tổng hợp tất cả các thuộc tính của sản</a:t>
            </a:r>
            <a:r>
              <a:rPr lang="en-US" baseline="0" dirty="0" smtClean="0">
                <a:solidFill>
                  <a:srgbClr val="000000"/>
                </a:solidFill>
                <a:latin typeface="Cambria" panose="02040503050406030204" pitchFamily="18" charset="0"/>
              </a:rPr>
              <a:t> </a:t>
            </a:r>
            <a:r>
              <a:rPr lang="vi-VN" dirty="0" smtClean="0">
                <a:solidFill>
                  <a:srgbClr val="000000"/>
                </a:solidFill>
                <a:latin typeface="Cambria" panose="02040503050406030204" pitchFamily="18" charset="0"/>
              </a:rPr>
              <a:t>phẩm với tầm quan trọng của mỗi thuộc tính khác nhau. Họ sẽ chọn sản phẩm nào có kết quả</a:t>
            </a:r>
            <a:r>
              <a:rPr lang="en-US" baseline="0" dirty="0" smtClean="0">
                <a:solidFill>
                  <a:srgbClr val="000000"/>
                </a:solidFill>
                <a:latin typeface="Cambria" panose="02040503050406030204" pitchFamily="18" charset="0"/>
              </a:rPr>
              <a:t> </a:t>
            </a:r>
            <a:r>
              <a:rPr lang="vi-VN" dirty="0" smtClean="0">
                <a:solidFill>
                  <a:srgbClr val="000000"/>
                </a:solidFill>
                <a:latin typeface="Cambria" panose="02040503050406030204" pitchFamily="18" charset="0"/>
              </a:rPr>
              <a:t>đánh giá tổng hợp các thuộc tính là cao nhất. Nhưng ngược lại họ có thể chỉ dựa vào một hoặc</a:t>
            </a:r>
            <a:br>
              <a:rPr lang="vi-VN" dirty="0" smtClean="0">
                <a:solidFill>
                  <a:srgbClr val="000000"/>
                </a:solidFill>
                <a:latin typeface="Cambria" panose="02040503050406030204" pitchFamily="18" charset="0"/>
              </a:rPr>
            </a:br>
            <a:r>
              <a:rPr lang="vi-VN" dirty="0" smtClean="0">
                <a:solidFill>
                  <a:srgbClr val="000000"/>
                </a:solidFill>
                <a:latin typeface="Cambria" panose="02040503050406030204" pitchFamily="18" charset="0"/>
              </a:rPr>
              <a:t>một số thuộc tính được là quan trọng nhất để lựa chọn. Ví dụ, một người mua xe máy có thể</a:t>
            </a:r>
            <a:r>
              <a:rPr lang="en-US" baseline="0" dirty="0" smtClean="0">
                <a:solidFill>
                  <a:srgbClr val="000000"/>
                </a:solidFill>
                <a:latin typeface="Cambria" panose="02040503050406030204" pitchFamily="18" charset="0"/>
              </a:rPr>
              <a:t> </a:t>
            </a:r>
            <a:r>
              <a:rPr lang="vi-VN" dirty="0" smtClean="0">
                <a:solidFill>
                  <a:srgbClr val="000000"/>
                </a:solidFill>
                <a:latin typeface="Cambria" panose="02040503050406030204" pitchFamily="18" charset="0"/>
              </a:rPr>
              <a:t>khi lựa chọn chỉ dựa vào một tiêu chuẩn duy nhất là tốc độ tối đa của xe.</a:t>
            </a:r>
            <a:r>
              <a:rPr lang="en-US" baseline="0" dirty="0" smtClean="0">
                <a:solidFill>
                  <a:srgbClr val="000000"/>
                </a:solidFill>
                <a:latin typeface="Cambria" panose="02040503050406030204" pitchFamily="18" charset="0"/>
              </a:rPr>
              <a:t> </a:t>
            </a:r>
            <a:r>
              <a:rPr lang="vi-VN" dirty="0" smtClean="0">
                <a:solidFill>
                  <a:srgbClr val="000000"/>
                </a:solidFill>
                <a:latin typeface="Cambria" panose="02040503050406030204" pitchFamily="18" charset="0"/>
              </a:rPr>
              <a:t>Người làm marketing chắc chắn phải chú ý đến cách đánh giá lựa chọn của người tiêu dùng.</a:t>
            </a:r>
            <a:r>
              <a:rPr lang="en-US" baseline="0" dirty="0" smtClean="0">
                <a:solidFill>
                  <a:srgbClr val="000000"/>
                </a:solidFill>
                <a:latin typeface="Cambria" panose="02040503050406030204" pitchFamily="18" charset="0"/>
              </a:rPr>
              <a:t> </a:t>
            </a:r>
            <a:r>
              <a:rPr lang="vi-VN" dirty="0" smtClean="0">
                <a:solidFill>
                  <a:srgbClr val="000000"/>
                </a:solidFill>
                <a:latin typeface="Cambria" panose="02040503050406030204" pitchFamily="18" charset="0"/>
              </a:rPr>
              <a:t>Họ phải làm sao cho sản phẩm có những thuộc tính mà người tiêu dùng cho là quan trọng và</a:t>
            </a:r>
            <a:r>
              <a:rPr lang="en-US" baseline="0" dirty="0" smtClean="0">
                <a:solidFill>
                  <a:srgbClr val="000000"/>
                </a:solidFill>
                <a:latin typeface="Cambria" panose="02040503050406030204" pitchFamily="18" charset="0"/>
              </a:rPr>
              <a:t> </a:t>
            </a:r>
            <a:r>
              <a:rPr lang="vi-VN" dirty="0" smtClean="0">
                <a:solidFill>
                  <a:srgbClr val="000000"/>
                </a:solidFill>
                <a:latin typeface="Cambria" panose="02040503050406030204" pitchFamily="18" charset="0"/>
              </a:rPr>
              <a:t>dùng làm cơ sở lựa chọn; họ phải làm cho các thuộc tính quan trọng nổi trội hơn so với các sản</a:t>
            </a:r>
            <a:r>
              <a:rPr lang="en-US" baseline="0" dirty="0" smtClean="0">
                <a:solidFill>
                  <a:srgbClr val="000000"/>
                </a:solidFill>
                <a:latin typeface="Cambria" panose="02040503050406030204" pitchFamily="18" charset="0"/>
              </a:rPr>
              <a:t> </a:t>
            </a:r>
            <a:r>
              <a:rPr lang="vi-VN" dirty="0" smtClean="0">
                <a:solidFill>
                  <a:srgbClr val="000000"/>
                </a:solidFill>
                <a:latin typeface="Cambria" panose="02040503050406030204" pitchFamily="18" charset="0"/>
              </a:rPr>
              <a:t>phẩm cạnh tranh. Họ phải tạo ra những tin tưởng ở người tiêu dùng về sản phẩm, thậm chí có</a:t>
            </a:r>
            <a:r>
              <a:rPr lang="en-US" baseline="0" dirty="0" smtClean="0">
                <a:solidFill>
                  <a:srgbClr val="000000"/>
                </a:solidFill>
                <a:latin typeface="Cambria" panose="02040503050406030204" pitchFamily="18" charset="0"/>
              </a:rPr>
              <a:t> </a:t>
            </a:r>
            <a:r>
              <a:rPr lang="vi-VN" dirty="0" smtClean="0">
                <a:solidFill>
                  <a:srgbClr val="000000"/>
                </a:solidFill>
                <a:latin typeface="Cambria" panose="02040503050406030204" pitchFamily="18" charset="0"/>
              </a:rPr>
              <a:t>những nỗ lực marketing làm thay đổi thái độ của họ đối với các thuộc tính của sản phẩm</a:t>
            </a:r>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11</a:t>
            </a:fld>
            <a:endParaRPr lang="en-US"/>
          </a:p>
        </p:txBody>
      </p:sp>
    </p:spTree>
    <p:extLst>
      <p:ext uri="{BB962C8B-B14F-4D97-AF65-F5344CB8AC3E}">
        <p14:creationId xmlns:p14="http://schemas.microsoft.com/office/powerpoint/2010/main" val="6790104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Wingdings" panose="05000000000000000000" pitchFamily="2" charset="2"/>
              <a:buChar char="v"/>
            </a:pPr>
            <a:r>
              <a:rPr lang="en-US" b="1" dirty="0" err="1" smtClean="0"/>
              <a:t>Mua</a:t>
            </a:r>
            <a:r>
              <a:rPr lang="en-US" b="1" baseline="0" dirty="0" smtClean="0"/>
              <a:t> </a:t>
            </a:r>
            <a:r>
              <a:rPr lang="en-US" b="1" baseline="0" dirty="0" err="1" smtClean="0"/>
              <a:t>sản</a:t>
            </a:r>
            <a:r>
              <a:rPr lang="en-US" b="1" baseline="0" dirty="0" smtClean="0"/>
              <a:t> </a:t>
            </a:r>
            <a:r>
              <a:rPr lang="en-US" b="1" baseline="0" dirty="0" err="1" smtClean="0"/>
              <a:t>phẩm</a:t>
            </a:r>
            <a:r>
              <a:rPr lang="en-US" b="1" baseline="0" dirty="0" smtClean="0"/>
              <a:t> </a:t>
            </a:r>
            <a:r>
              <a:rPr lang="en-US" b="1" baseline="0" dirty="0" err="1" smtClean="0"/>
              <a:t>giải</a:t>
            </a:r>
            <a:r>
              <a:rPr lang="en-US" b="1" baseline="0" dirty="0" smtClean="0"/>
              <a:t> </a:t>
            </a:r>
            <a:r>
              <a:rPr lang="en-US" b="1" baseline="0" dirty="0" err="1" smtClean="0"/>
              <a:t>khát</a:t>
            </a:r>
            <a:r>
              <a:rPr lang="en-US" b="1" baseline="0" dirty="0" smtClean="0"/>
              <a:t> </a:t>
            </a:r>
            <a:r>
              <a:rPr lang="en-US" baseline="0" dirty="0" smtClean="0"/>
              <a:t>: </a:t>
            </a:r>
            <a:r>
              <a:rPr lang="en-US" baseline="0" dirty="0" err="1" smtClean="0"/>
              <a:t>thuộc</a:t>
            </a:r>
            <a:r>
              <a:rPr lang="en-US" baseline="0" dirty="0" smtClean="0"/>
              <a:t> </a:t>
            </a:r>
            <a:r>
              <a:rPr lang="en-US" baseline="0" dirty="0" err="1" smtClean="0"/>
              <a:t>tính</a:t>
            </a:r>
            <a:r>
              <a:rPr lang="en-US" baseline="0" dirty="0" smtClean="0"/>
              <a:t> </a:t>
            </a:r>
            <a:r>
              <a:rPr lang="en-US" baseline="0" dirty="0" err="1" smtClean="0"/>
              <a:t>nổi</a:t>
            </a:r>
            <a:r>
              <a:rPr lang="en-US" baseline="0" dirty="0" smtClean="0"/>
              <a:t> </a:t>
            </a:r>
            <a:r>
              <a:rPr lang="en-US" baseline="0" dirty="0" err="1" smtClean="0"/>
              <a:t>bật</a:t>
            </a:r>
            <a:r>
              <a:rPr lang="en-US" baseline="0" dirty="0" smtClean="0"/>
              <a:t> : </a:t>
            </a:r>
            <a:r>
              <a:rPr lang="en-US" baseline="0" dirty="0" err="1" smtClean="0"/>
              <a:t>hương</a:t>
            </a:r>
            <a:r>
              <a:rPr lang="en-US" baseline="0" dirty="0" smtClean="0"/>
              <a:t> </a:t>
            </a:r>
            <a:r>
              <a:rPr lang="en-US" baseline="0" dirty="0" err="1" smtClean="0"/>
              <a:t>vị</a:t>
            </a:r>
            <a:r>
              <a:rPr lang="en-US" baseline="0" dirty="0" smtClean="0"/>
              <a:t> </a:t>
            </a:r>
            <a:r>
              <a:rPr lang="en-US" baseline="0" dirty="0" err="1" smtClean="0"/>
              <a:t>thơm</a:t>
            </a:r>
            <a:r>
              <a:rPr lang="en-US" baseline="0" dirty="0" smtClean="0"/>
              <a:t> </a:t>
            </a:r>
            <a:r>
              <a:rPr lang="en-US" baseline="0" dirty="0" err="1" smtClean="0"/>
              <a:t>ngon</a:t>
            </a:r>
            <a:r>
              <a:rPr lang="en-US" baseline="0" dirty="0" smtClean="0"/>
              <a:t> </a:t>
            </a:r>
            <a:r>
              <a:rPr lang="en-US" baseline="0" dirty="0" err="1" smtClean="0"/>
              <a:t>của</a:t>
            </a:r>
            <a:r>
              <a:rPr lang="en-US" baseline="0" dirty="0" smtClean="0"/>
              <a:t> </a:t>
            </a:r>
            <a:r>
              <a:rPr lang="en-US" baseline="0" dirty="0" err="1" smtClean="0"/>
              <a:t>nó</a:t>
            </a:r>
            <a:r>
              <a:rPr lang="en-US" baseline="0" dirty="0" smtClean="0"/>
              <a:t>, </a:t>
            </a:r>
            <a:r>
              <a:rPr lang="en-US" baseline="0" dirty="0" err="1" smtClean="0"/>
              <a:t>một</a:t>
            </a:r>
            <a:r>
              <a:rPr lang="en-US" baseline="0" dirty="0" smtClean="0"/>
              <a:t> </a:t>
            </a:r>
            <a:r>
              <a:rPr lang="en-US" baseline="0" dirty="0" err="1" smtClean="0"/>
              <a:t>số</a:t>
            </a:r>
            <a:r>
              <a:rPr lang="en-US" baseline="0" dirty="0" smtClean="0"/>
              <a:t> </a:t>
            </a:r>
            <a:r>
              <a:rPr lang="en-US" baseline="0" dirty="0" err="1" smtClean="0"/>
              <a:t>thuộc</a:t>
            </a:r>
            <a:r>
              <a:rPr lang="en-US" baseline="0" dirty="0" smtClean="0"/>
              <a:t> </a:t>
            </a:r>
            <a:r>
              <a:rPr lang="en-US" baseline="0" dirty="0" err="1" smtClean="0"/>
              <a:t>tính</a:t>
            </a:r>
            <a:r>
              <a:rPr lang="en-US" baseline="0" dirty="0" smtClean="0"/>
              <a:t> </a:t>
            </a:r>
            <a:r>
              <a:rPr lang="en-US" baseline="0" dirty="0" err="1" smtClean="0"/>
              <a:t>tưởng</a:t>
            </a:r>
            <a:r>
              <a:rPr lang="en-US" baseline="0" dirty="0" smtClean="0"/>
              <a:t> </a:t>
            </a:r>
            <a:r>
              <a:rPr lang="en-US" baseline="0" dirty="0" err="1" smtClean="0"/>
              <a:t>như</a:t>
            </a:r>
            <a:r>
              <a:rPr lang="en-US" baseline="0" dirty="0" smtClean="0"/>
              <a:t> </a:t>
            </a:r>
            <a:r>
              <a:rPr lang="en-US" baseline="0" dirty="0" err="1" smtClean="0"/>
              <a:t>ko</a:t>
            </a:r>
            <a:r>
              <a:rPr lang="en-US" baseline="0" dirty="0" smtClean="0"/>
              <a:t> </a:t>
            </a:r>
            <a:r>
              <a:rPr lang="en-US" baseline="0" dirty="0" err="1" smtClean="0"/>
              <a:t>nổi</a:t>
            </a:r>
            <a:r>
              <a:rPr lang="en-US" baseline="0" dirty="0" smtClean="0"/>
              <a:t> </a:t>
            </a:r>
            <a:r>
              <a:rPr lang="en-US" baseline="0" dirty="0" err="1" smtClean="0"/>
              <a:t>bật</a:t>
            </a:r>
            <a:r>
              <a:rPr lang="en-US" baseline="0" dirty="0" smtClean="0"/>
              <a:t> </a:t>
            </a:r>
            <a:r>
              <a:rPr lang="en-US" baseline="0" dirty="0" err="1" smtClean="0"/>
              <a:t>như</a:t>
            </a:r>
            <a:r>
              <a:rPr lang="en-US" baseline="0" dirty="0" smtClean="0"/>
              <a:t> </a:t>
            </a:r>
            <a:r>
              <a:rPr lang="en-US" baseline="0" dirty="0" err="1" smtClean="0"/>
              <a:t>lượng</a:t>
            </a:r>
            <a:r>
              <a:rPr lang="en-US" baseline="0" dirty="0" smtClean="0"/>
              <a:t> </a:t>
            </a:r>
            <a:r>
              <a:rPr lang="en-US" baseline="0" dirty="0" err="1" smtClean="0"/>
              <a:t>đường</a:t>
            </a:r>
            <a:r>
              <a:rPr lang="en-US" baseline="0" dirty="0" smtClean="0"/>
              <a:t>, </a:t>
            </a:r>
            <a:r>
              <a:rPr lang="en-US" baseline="0" dirty="0" err="1" smtClean="0"/>
              <a:t>lượng</a:t>
            </a:r>
            <a:r>
              <a:rPr lang="en-US" baseline="0" dirty="0" smtClean="0"/>
              <a:t> </a:t>
            </a:r>
            <a:r>
              <a:rPr lang="en-US" baseline="0" dirty="0" err="1" smtClean="0"/>
              <a:t>calo</a:t>
            </a:r>
            <a:r>
              <a:rPr lang="en-US" baseline="0" dirty="0" smtClean="0"/>
              <a:t> </a:t>
            </a:r>
            <a:r>
              <a:rPr lang="en-US" baseline="0" dirty="0" smtClean="0">
                <a:sym typeface="Wingdings" panose="05000000000000000000" pitchFamily="2" charset="2"/>
              </a:rPr>
              <a:t> </a:t>
            </a:r>
            <a:r>
              <a:rPr lang="en-US" baseline="0" dirty="0" err="1" smtClean="0">
                <a:sym typeface="Wingdings" panose="05000000000000000000" pitchFamily="2" charset="2"/>
              </a:rPr>
              <a:t>khi</a:t>
            </a:r>
            <a:r>
              <a:rPr lang="en-US" baseline="0" dirty="0" smtClean="0">
                <a:sym typeface="Wingdings" panose="05000000000000000000" pitchFamily="2" charset="2"/>
              </a:rPr>
              <a:t> </a:t>
            </a:r>
            <a:r>
              <a:rPr lang="en-US" baseline="0" dirty="0" err="1" smtClean="0">
                <a:sym typeface="Wingdings" panose="05000000000000000000" pitchFamily="2" charset="2"/>
              </a:rPr>
              <a:t>người</a:t>
            </a:r>
            <a:r>
              <a:rPr lang="en-US" baseline="0" dirty="0" smtClean="0">
                <a:sym typeface="Wingdings" panose="05000000000000000000" pitchFamily="2" charset="2"/>
              </a:rPr>
              <a:t> </a:t>
            </a:r>
            <a:r>
              <a:rPr lang="en-US" baseline="0" dirty="0" err="1" smtClean="0">
                <a:sym typeface="Wingdings" panose="05000000000000000000" pitchFamily="2" charset="2"/>
              </a:rPr>
              <a:t>tiêu</a:t>
            </a:r>
            <a:r>
              <a:rPr lang="en-US" baseline="0" dirty="0" smtClean="0">
                <a:sym typeface="Wingdings" panose="05000000000000000000" pitchFamily="2" charset="2"/>
              </a:rPr>
              <a:t> dung </a:t>
            </a:r>
            <a:r>
              <a:rPr lang="en-US" baseline="0" dirty="0" err="1" smtClean="0">
                <a:sym typeface="Wingdings" panose="05000000000000000000" pitchFamily="2" charset="2"/>
              </a:rPr>
              <a:t>bị</a:t>
            </a:r>
            <a:r>
              <a:rPr lang="en-US" baseline="0" dirty="0" smtClean="0">
                <a:sym typeface="Wingdings" panose="05000000000000000000" pitchFamily="2" charset="2"/>
              </a:rPr>
              <a:t> </a:t>
            </a:r>
            <a:r>
              <a:rPr lang="en-US" baseline="0" dirty="0" err="1" smtClean="0">
                <a:sym typeface="Wingdings" panose="05000000000000000000" pitchFamily="2" charset="2"/>
              </a:rPr>
              <a:t>tiểu</a:t>
            </a:r>
            <a:r>
              <a:rPr lang="en-US" baseline="0" dirty="0" smtClean="0">
                <a:sym typeface="Wingdings" panose="05000000000000000000" pitchFamily="2" charset="2"/>
              </a:rPr>
              <a:t> </a:t>
            </a:r>
            <a:r>
              <a:rPr lang="en-US" baseline="0" dirty="0" err="1" smtClean="0">
                <a:sym typeface="Wingdings" panose="05000000000000000000" pitchFamily="2" charset="2"/>
              </a:rPr>
              <a:t>đường</a:t>
            </a:r>
            <a:r>
              <a:rPr lang="en-US" baseline="0" dirty="0" smtClean="0">
                <a:sym typeface="Wingdings" panose="05000000000000000000" pitchFamily="2" charset="2"/>
              </a:rPr>
              <a:t>, </a:t>
            </a:r>
            <a:r>
              <a:rPr lang="en-US" baseline="0" dirty="0" err="1" smtClean="0">
                <a:sym typeface="Wingdings" panose="05000000000000000000" pitchFamily="2" charset="2"/>
              </a:rPr>
              <a:t>bị</a:t>
            </a:r>
            <a:r>
              <a:rPr lang="en-US" baseline="0" dirty="0" smtClean="0">
                <a:sym typeface="Wingdings" panose="05000000000000000000" pitchFamily="2" charset="2"/>
              </a:rPr>
              <a:t> </a:t>
            </a:r>
            <a:r>
              <a:rPr lang="en-US" baseline="0" dirty="0" err="1" smtClean="0">
                <a:sym typeface="Wingdings" panose="05000000000000000000" pitchFamily="2" charset="2"/>
              </a:rPr>
              <a:t>béo</a:t>
            </a:r>
            <a:r>
              <a:rPr lang="en-US" baseline="0" dirty="0" smtClean="0">
                <a:sym typeface="Wingdings" panose="05000000000000000000" pitchFamily="2" charset="2"/>
              </a:rPr>
              <a:t> </a:t>
            </a:r>
            <a:r>
              <a:rPr lang="en-US" baseline="0" dirty="0" err="1" smtClean="0">
                <a:sym typeface="Wingdings" panose="05000000000000000000" pitchFamily="2" charset="2"/>
              </a:rPr>
              <a:t>phì</a:t>
            </a:r>
            <a:r>
              <a:rPr lang="en-US" baseline="0" dirty="0" smtClean="0">
                <a:sym typeface="Wingdings" panose="05000000000000000000" pitchFamily="2" charset="2"/>
              </a:rPr>
              <a:t> </a:t>
            </a:r>
            <a:r>
              <a:rPr lang="en-US" baseline="0" dirty="0" err="1" smtClean="0">
                <a:sym typeface="Wingdings" panose="05000000000000000000" pitchFamily="2" charset="2"/>
              </a:rPr>
              <a:t>họ</a:t>
            </a:r>
            <a:r>
              <a:rPr lang="en-US" baseline="0" dirty="0" smtClean="0">
                <a:sym typeface="Wingdings" panose="05000000000000000000" pitchFamily="2" charset="2"/>
              </a:rPr>
              <a:t> </a:t>
            </a:r>
            <a:r>
              <a:rPr lang="en-US" baseline="0" dirty="0" err="1" smtClean="0">
                <a:sym typeface="Wingdings" panose="05000000000000000000" pitchFamily="2" charset="2"/>
              </a:rPr>
              <a:t>lại</a:t>
            </a:r>
            <a:r>
              <a:rPr lang="en-US" baseline="0" dirty="0" smtClean="0">
                <a:sym typeface="Wingdings" panose="05000000000000000000" pitchFamily="2" charset="2"/>
              </a:rPr>
              <a:t> </a:t>
            </a:r>
            <a:r>
              <a:rPr lang="en-US" baseline="0" dirty="0" err="1" smtClean="0">
                <a:sym typeface="Wingdings" panose="05000000000000000000" pitchFamily="2" charset="2"/>
              </a:rPr>
              <a:t>rất</a:t>
            </a:r>
            <a:r>
              <a:rPr lang="en-US" baseline="0" dirty="0" smtClean="0">
                <a:sym typeface="Wingdings" panose="05000000000000000000" pitchFamily="2" charset="2"/>
              </a:rPr>
              <a:t> </a:t>
            </a:r>
            <a:r>
              <a:rPr lang="en-US" baseline="0" dirty="0" err="1" smtClean="0">
                <a:sym typeface="Wingdings" panose="05000000000000000000" pitchFamily="2" charset="2"/>
              </a:rPr>
              <a:t>quan</a:t>
            </a:r>
            <a:r>
              <a:rPr lang="en-US" baseline="0" dirty="0" smtClean="0">
                <a:sym typeface="Wingdings" panose="05000000000000000000" pitchFamily="2" charset="2"/>
              </a:rPr>
              <a:t> </a:t>
            </a:r>
            <a:r>
              <a:rPr lang="en-US" baseline="0" dirty="0" err="1" smtClean="0">
                <a:sym typeface="Wingdings" panose="05000000000000000000" pitchFamily="2" charset="2"/>
              </a:rPr>
              <a:t>tâm</a:t>
            </a:r>
            <a:r>
              <a:rPr lang="en-US" baseline="0" dirty="0" smtClean="0">
                <a:sym typeface="Wingdings" panose="05000000000000000000" pitchFamily="2" charset="2"/>
              </a:rPr>
              <a:t> </a:t>
            </a:r>
            <a:r>
              <a:rPr lang="en-US" baseline="0" dirty="0" err="1" smtClean="0">
                <a:sym typeface="Wingdings" panose="05000000000000000000" pitchFamily="2" charset="2"/>
              </a:rPr>
              <a:t>đến</a:t>
            </a:r>
            <a:r>
              <a:rPr lang="en-US" baseline="0" dirty="0" smtClean="0">
                <a:sym typeface="Wingdings" panose="05000000000000000000" pitchFamily="2" charset="2"/>
              </a:rPr>
              <a:t> 2 </a:t>
            </a:r>
            <a:r>
              <a:rPr lang="en-US" baseline="0" dirty="0" err="1" smtClean="0">
                <a:sym typeface="Wingdings" panose="05000000000000000000" pitchFamily="2" charset="2"/>
              </a:rPr>
              <a:t>thuộc</a:t>
            </a:r>
            <a:r>
              <a:rPr lang="en-US" baseline="0" dirty="0" smtClean="0">
                <a:sym typeface="Wingdings" panose="05000000000000000000" pitchFamily="2" charset="2"/>
              </a:rPr>
              <a:t> </a:t>
            </a:r>
            <a:r>
              <a:rPr lang="en-US" baseline="0" dirty="0" err="1" smtClean="0">
                <a:sym typeface="Wingdings" panose="05000000000000000000" pitchFamily="2" charset="2"/>
              </a:rPr>
              <a:t>tính</a:t>
            </a:r>
            <a:r>
              <a:rPr lang="en-US" baseline="0" dirty="0" smtClean="0">
                <a:sym typeface="Wingdings" panose="05000000000000000000" pitchFamily="2" charset="2"/>
              </a:rPr>
              <a:t> </a:t>
            </a:r>
            <a:r>
              <a:rPr lang="en-US" baseline="0" dirty="0" err="1" smtClean="0">
                <a:sym typeface="Wingdings" panose="05000000000000000000" pitchFamily="2" charset="2"/>
              </a:rPr>
              <a:t>này</a:t>
            </a:r>
            <a:endParaRPr lang="en-US" baseline="0" dirty="0" smtClean="0">
              <a:sym typeface="Wingdings" panose="05000000000000000000" pitchFamily="2" charset="2"/>
            </a:endParaRPr>
          </a:p>
          <a:p>
            <a:pPr marL="171450" indent="-171450">
              <a:buFont typeface="Wingdings" panose="05000000000000000000" pitchFamily="2" charset="2"/>
              <a:buChar char="v"/>
            </a:pPr>
            <a:r>
              <a:rPr lang="en-US" b="1" baseline="0" dirty="0" err="1" smtClean="0">
                <a:sym typeface="Wingdings" panose="05000000000000000000" pitchFamily="2" charset="2"/>
              </a:rPr>
              <a:t>Sự</a:t>
            </a:r>
            <a:r>
              <a:rPr lang="en-US" b="1" baseline="0" dirty="0" smtClean="0">
                <a:sym typeface="Wingdings" panose="05000000000000000000" pitchFamily="2" charset="2"/>
              </a:rPr>
              <a:t> </a:t>
            </a:r>
            <a:r>
              <a:rPr lang="en-US" b="1" baseline="0" dirty="0" err="1" smtClean="0">
                <a:sym typeface="Wingdings" panose="05000000000000000000" pitchFamily="2" charset="2"/>
              </a:rPr>
              <a:t>đánh</a:t>
            </a:r>
            <a:r>
              <a:rPr lang="en-US" b="1" baseline="0" dirty="0" smtClean="0">
                <a:sym typeface="Wingdings" panose="05000000000000000000" pitchFamily="2" charset="2"/>
              </a:rPr>
              <a:t> </a:t>
            </a:r>
            <a:r>
              <a:rPr lang="en-US" b="1" baseline="0" dirty="0" err="1" smtClean="0">
                <a:sym typeface="Wingdings" panose="05000000000000000000" pitchFamily="2" charset="2"/>
              </a:rPr>
              <a:t>giá</a:t>
            </a:r>
            <a:r>
              <a:rPr lang="en-US" b="1" baseline="0" dirty="0" smtClean="0">
                <a:sym typeface="Wingdings" panose="05000000000000000000" pitchFamily="2" charset="2"/>
              </a:rPr>
              <a:t> </a:t>
            </a:r>
            <a:r>
              <a:rPr lang="en-US" b="1" baseline="0" dirty="0" err="1" smtClean="0">
                <a:sym typeface="Wingdings" panose="05000000000000000000" pitchFamily="2" charset="2"/>
              </a:rPr>
              <a:t>đến</a:t>
            </a:r>
            <a:r>
              <a:rPr lang="en-US" b="1" baseline="0" dirty="0" smtClean="0">
                <a:sym typeface="Wingdings" panose="05000000000000000000" pitchFamily="2" charset="2"/>
              </a:rPr>
              <a:t> </a:t>
            </a:r>
            <a:r>
              <a:rPr lang="en-US" b="1" baseline="0" dirty="0" err="1" smtClean="0">
                <a:sym typeface="Wingdings" panose="05000000000000000000" pitchFamily="2" charset="2"/>
              </a:rPr>
              <a:t>từ</a:t>
            </a:r>
            <a:r>
              <a:rPr lang="en-US" b="1" baseline="0" dirty="0" smtClean="0">
                <a:sym typeface="Wingdings" panose="05000000000000000000" pitchFamily="2" charset="2"/>
              </a:rPr>
              <a:t> </a:t>
            </a:r>
            <a:r>
              <a:rPr lang="en-US" b="1" baseline="0" dirty="0" err="1" smtClean="0">
                <a:sym typeface="Wingdings" panose="05000000000000000000" pitchFamily="2" charset="2"/>
              </a:rPr>
              <a:t>sự</a:t>
            </a:r>
            <a:r>
              <a:rPr lang="en-US" b="1" baseline="0" dirty="0" smtClean="0">
                <a:sym typeface="Wingdings" panose="05000000000000000000" pitchFamily="2" charset="2"/>
              </a:rPr>
              <a:t> tin </a:t>
            </a:r>
            <a:r>
              <a:rPr lang="en-US" b="1" baseline="0" dirty="0" err="1" smtClean="0">
                <a:sym typeface="Wingdings" panose="05000000000000000000" pitchFamily="2" charset="2"/>
              </a:rPr>
              <a:t>tưởng</a:t>
            </a:r>
            <a:r>
              <a:rPr lang="en-US" b="1" baseline="0" dirty="0" smtClean="0">
                <a:sym typeface="Wingdings" panose="05000000000000000000" pitchFamily="2" charset="2"/>
              </a:rPr>
              <a:t> </a:t>
            </a:r>
            <a:r>
              <a:rPr lang="en-US" b="1" baseline="0" dirty="0" err="1" smtClean="0">
                <a:sym typeface="Wingdings" panose="05000000000000000000" pitchFamily="2" charset="2"/>
              </a:rPr>
              <a:t>sẵn</a:t>
            </a:r>
            <a:r>
              <a:rPr lang="en-US" b="1" baseline="0" dirty="0" smtClean="0">
                <a:sym typeface="Wingdings" panose="05000000000000000000" pitchFamily="2" charset="2"/>
              </a:rPr>
              <a:t> </a:t>
            </a:r>
            <a:r>
              <a:rPr lang="en-US" b="1" baseline="0" dirty="0" err="1" smtClean="0">
                <a:sym typeface="Wingdings" panose="05000000000000000000" pitchFamily="2" charset="2"/>
              </a:rPr>
              <a:t>có</a:t>
            </a:r>
            <a:r>
              <a:rPr lang="en-US" b="1" baseline="0" dirty="0" smtClean="0">
                <a:sym typeface="Wingdings" panose="05000000000000000000" pitchFamily="2" charset="2"/>
              </a:rPr>
              <a:t> </a:t>
            </a:r>
            <a:r>
              <a:rPr lang="en-US" b="1" baseline="0" dirty="0" err="1" smtClean="0">
                <a:sym typeface="Wingdings" panose="05000000000000000000" pitchFamily="2" charset="2"/>
              </a:rPr>
              <a:t>về</a:t>
            </a:r>
            <a:r>
              <a:rPr lang="en-US" b="1" baseline="0" dirty="0" smtClean="0">
                <a:sym typeface="Wingdings" panose="05000000000000000000" pitchFamily="2" charset="2"/>
              </a:rPr>
              <a:t> </a:t>
            </a:r>
            <a:r>
              <a:rPr lang="en-US" b="1" baseline="0" dirty="0" err="1" smtClean="0">
                <a:sym typeface="Wingdings" panose="05000000000000000000" pitchFamily="2" charset="2"/>
              </a:rPr>
              <a:t>sản</a:t>
            </a:r>
            <a:r>
              <a:rPr lang="en-US" b="1" baseline="0" dirty="0" smtClean="0">
                <a:sym typeface="Wingdings" panose="05000000000000000000" pitchFamily="2" charset="2"/>
              </a:rPr>
              <a:t> </a:t>
            </a:r>
            <a:r>
              <a:rPr lang="en-US" b="1" baseline="0" dirty="0" err="1" smtClean="0">
                <a:sym typeface="Wingdings" panose="05000000000000000000" pitchFamily="2" charset="2"/>
              </a:rPr>
              <a:t>phẩm</a:t>
            </a:r>
            <a:r>
              <a:rPr lang="en-US" baseline="0" dirty="0" smtClean="0">
                <a:sym typeface="Wingdings" panose="05000000000000000000" pitchFamily="2" charset="2"/>
              </a:rPr>
              <a:t>: </a:t>
            </a:r>
            <a:r>
              <a:rPr lang="en-US" baseline="0" dirty="0" err="1" smtClean="0">
                <a:sym typeface="Wingdings" panose="05000000000000000000" pitchFamily="2" charset="2"/>
              </a:rPr>
              <a:t>sản</a:t>
            </a:r>
            <a:r>
              <a:rPr lang="en-US" baseline="0" dirty="0" smtClean="0">
                <a:sym typeface="Wingdings" panose="05000000000000000000" pitchFamily="2" charset="2"/>
              </a:rPr>
              <a:t> </a:t>
            </a:r>
            <a:r>
              <a:rPr lang="en-US" baseline="0" dirty="0" err="1" smtClean="0">
                <a:sym typeface="Wingdings" panose="05000000000000000000" pitchFamily="2" charset="2"/>
              </a:rPr>
              <a:t>phẩm</a:t>
            </a:r>
            <a:r>
              <a:rPr lang="en-US" baseline="0" dirty="0" smtClean="0">
                <a:sym typeface="Wingdings" panose="05000000000000000000" pitchFamily="2" charset="2"/>
              </a:rPr>
              <a:t> </a:t>
            </a:r>
            <a:r>
              <a:rPr lang="en-US" baseline="0" dirty="0" err="1" smtClean="0">
                <a:sym typeface="Wingdings" panose="05000000000000000000" pitchFamily="2" charset="2"/>
              </a:rPr>
              <a:t>vinamilk</a:t>
            </a:r>
            <a:r>
              <a:rPr lang="en-US" baseline="0" dirty="0" smtClean="0">
                <a:sym typeface="Wingdings" panose="05000000000000000000" pitchFamily="2" charset="2"/>
              </a:rPr>
              <a:t> </a:t>
            </a:r>
            <a:r>
              <a:rPr lang="en-US" baseline="0" dirty="0" err="1" smtClean="0">
                <a:sym typeface="Wingdings" panose="05000000000000000000" pitchFamily="2" charset="2"/>
              </a:rPr>
              <a:t>một</a:t>
            </a:r>
            <a:r>
              <a:rPr lang="en-US" baseline="0" dirty="0" smtClean="0">
                <a:sym typeface="Wingdings" panose="05000000000000000000" pitchFamily="2" charset="2"/>
              </a:rPr>
              <a:t> </a:t>
            </a:r>
            <a:r>
              <a:rPr lang="en-US" baseline="0" dirty="0" err="1" smtClean="0">
                <a:sym typeface="Wingdings" panose="05000000000000000000" pitchFamily="2" charset="2"/>
              </a:rPr>
              <a:t>thương</a:t>
            </a:r>
            <a:r>
              <a:rPr lang="en-US" baseline="0" dirty="0" smtClean="0">
                <a:sym typeface="Wingdings" panose="05000000000000000000" pitchFamily="2" charset="2"/>
              </a:rPr>
              <a:t> </a:t>
            </a:r>
            <a:r>
              <a:rPr lang="en-US" baseline="0" dirty="0" err="1" smtClean="0">
                <a:sym typeface="Wingdings" panose="05000000000000000000" pitchFamily="2" charset="2"/>
              </a:rPr>
              <a:t>hiệu</a:t>
            </a:r>
            <a:r>
              <a:rPr lang="en-US" baseline="0" dirty="0" smtClean="0">
                <a:sym typeface="Wingdings" panose="05000000000000000000" pitchFamily="2" charset="2"/>
              </a:rPr>
              <a:t> </a:t>
            </a:r>
            <a:r>
              <a:rPr lang="en-US" baseline="0" dirty="0" err="1" smtClean="0">
                <a:sym typeface="Wingdings" panose="05000000000000000000" pitchFamily="2" charset="2"/>
              </a:rPr>
              <a:t>sữa</a:t>
            </a:r>
            <a:r>
              <a:rPr lang="en-US" baseline="0" dirty="0" smtClean="0">
                <a:sym typeface="Wingdings" panose="05000000000000000000" pitchFamily="2" charset="2"/>
              </a:rPr>
              <a:t> </a:t>
            </a:r>
            <a:r>
              <a:rPr lang="en-US" baseline="0" dirty="0" err="1" smtClean="0">
                <a:sym typeface="Wingdings" panose="05000000000000000000" pitchFamily="2" charset="2"/>
              </a:rPr>
              <a:t>lâu</a:t>
            </a:r>
            <a:r>
              <a:rPr lang="en-US" baseline="0" dirty="0" smtClean="0">
                <a:sym typeface="Wingdings" panose="05000000000000000000" pitchFamily="2" charset="2"/>
              </a:rPr>
              <a:t> </a:t>
            </a:r>
            <a:r>
              <a:rPr lang="en-US" baseline="0" dirty="0" err="1" smtClean="0">
                <a:sym typeface="Wingdings" panose="05000000000000000000" pitchFamily="2" charset="2"/>
              </a:rPr>
              <a:t>đời</a:t>
            </a:r>
            <a:r>
              <a:rPr lang="en-US" baseline="0" dirty="0" smtClean="0">
                <a:sym typeface="Wingdings" panose="05000000000000000000" pitchFamily="2" charset="2"/>
              </a:rPr>
              <a:t> </a:t>
            </a:r>
            <a:r>
              <a:rPr lang="en-US" baseline="0" dirty="0" err="1" smtClean="0">
                <a:sym typeface="Wingdings" panose="05000000000000000000" pitchFamily="2" charset="2"/>
              </a:rPr>
              <a:t>và</a:t>
            </a:r>
            <a:r>
              <a:rPr lang="en-US" baseline="0" dirty="0" smtClean="0">
                <a:sym typeface="Wingdings" panose="05000000000000000000" pitchFamily="2" charset="2"/>
              </a:rPr>
              <a:t> </a:t>
            </a:r>
            <a:r>
              <a:rPr lang="en-US" baseline="0" dirty="0" err="1" smtClean="0">
                <a:sym typeface="Wingdings" panose="05000000000000000000" pitchFamily="2" charset="2"/>
              </a:rPr>
              <a:t>uy</a:t>
            </a:r>
            <a:r>
              <a:rPr lang="en-US" baseline="0" dirty="0" smtClean="0">
                <a:sym typeface="Wingdings" panose="05000000000000000000" pitchFamily="2" charset="2"/>
              </a:rPr>
              <a:t> </a:t>
            </a:r>
            <a:r>
              <a:rPr lang="en-US" baseline="0" dirty="0" err="1" smtClean="0">
                <a:sym typeface="Wingdings" panose="05000000000000000000" pitchFamily="2" charset="2"/>
              </a:rPr>
              <a:t>tín</a:t>
            </a:r>
            <a:r>
              <a:rPr lang="en-US" baseline="0" dirty="0" smtClean="0">
                <a:sym typeface="Wingdings" panose="05000000000000000000" pitchFamily="2" charset="2"/>
              </a:rPr>
              <a:t>  </a:t>
            </a:r>
            <a:r>
              <a:rPr lang="en-US" baseline="0" dirty="0" err="1" smtClean="0">
                <a:sym typeface="Wingdings" panose="05000000000000000000" pitchFamily="2" charset="2"/>
              </a:rPr>
              <a:t>những</a:t>
            </a:r>
            <a:r>
              <a:rPr lang="en-US" baseline="0" dirty="0" smtClean="0">
                <a:sym typeface="Wingdings" panose="05000000000000000000" pitchFamily="2" charset="2"/>
              </a:rPr>
              <a:t> </a:t>
            </a:r>
            <a:r>
              <a:rPr lang="en-US" baseline="0" dirty="0" err="1" smtClean="0">
                <a:sym typeface="Wingdings" panose="05000000000000000000" pitchFamily="2" charset="2"/>
              </a:rPr>
              <a:t>sp</a:t>
            </a:r>
            <a:r>
              <a:rPr lang="en-US" baseline="0" dirty="0" smtClean="0">
                <a:sym typeface="Wingdings" panose="05000000000000000000" pitchFamily="2" charset="2"/>
              </a:rPr>
              <a:t> MỚI </a:t>
            </a:r>
            <a:r>
              <a:rPr lang="en-US" baseline="0" dirty="0" err="1" smtClean="0">
                <a:sym typeface="Wingdings" panose="05000000000000000000" pitchFamily="2" charset="2"/>
              </a:rPr>
              <a:t>của</a:t>
            </a:r>
            <a:r>
              <a:rPr lang="en-US" baseline="0" dirty="0" smtClean="0">
                <a:sym typeface="Wingdings" panose="05000000000000000000" pitchFamily="2" charset="2"/>
              </a:rPr>
              <a:t> </a:t>
            </a:r>
            <a:r>
              <a:rPr lang="en-US" baseline="0" dirty="0" err="1" smtClean="0">
                <a:sym typeface="Wingdings" panose="05000000000000000000" pitchFamily="2" charset="2"/>
              </a:rPr>
              <a:t>vinamil</a:t>
            </a:r>
            <a:r>
              <a:rPr lang="en-US" baseline="0" dirty="0" smtClean="0">
                <a:sym typeface="Wingdings" panose="05000000000000000000" pitchFamily="2" charset="2"/>
              </a:rPr>
              <a:t> </a:t>
            </a:r>
            <a:r>
              <a:rPr lang="en-US" baseline="0" dirty="0" err="1" smtClean="0">
                <a:sym typeface="Wingdings" panose="05000000000000000000" pitchFamily="2" charset="2"/>
              </a:rPr>
              <a:t>đều</a:t>
            </a:r>
            <a:r>
              <a:rPr lang="en-US" baseline="0" dirty="0" smtClean="0">
                <a:sym typeface="Wingdings" panose="05000000000000000000" pitchFamily="2" charset="2"/>
              </a:rPr>
              <a:t> </a:t>
            </a:r>
            <a:r>
              <a:rPr lang="en-US" baseline="0" dirty="0" err="1" smtClean="0">
                <a:sym typeface="Wingdings" panose="05000000000000000000" pitchFamily="2" charset="2"/>
              </a:rPr>
              <a:t>dược</a:t>
            </a:r>
            <a:r>
              <a:rPr lang="en-US" baseline="0" dirty="0" smtClean="0">
                <a:sym typeface="Wingdings" panose="05000000000000000000" pitchFamily="2" charset="2"/>
              </a:rPr>
              <a:t> tin </a:t>
            </a:r>
            <a:r>
              <a:rPr lang="en-US" baseline="0" dirty="0" err="1" smtClean="0">
                <a:sym typeface="Wingdings" panose="05000000000000000000" pitchFamily="2" charset="2"/>
              </a:rPr>
              <a:t>tưởng</a:t>
            </a:r>
            <a:r>
              <a:rPr lang="en-US" baseline="0" dirty="0" smtClean="0">
                <a:sym typeface="Wingdings" panose="05000000000000000000" pitchFamily="2" charset="2"/>
              </a:rPr>
              <a:t> </a:t>
            </a:r>
            <a:r>
              <a:rPr lang="en-US" baseline="0" dirty="0" err="1" smtClean="0">
                <a:sym typeface="Wingdings" panose="05000000000000000000" pitchFamily="2" charset="2"/>
              </a:rPr>
              <a:t>về</a:t>
            </a:r>
            <a:r>
              <a:rPr lang="en-US" baseline="0" dirty="0" smtClean="0">
                <a:sym typeface="Wingdings" panose="05000000000000000000" pitchFamily="2" charset="2"/>
              </a:rPr>
              <a:t> </a:t>
            </a:r>
            <a:r>
              <a:rPr lang="en-US" baseline="0" dirty="0" err="1" smtClean="0">
                <a:sym typeface="Wingdings" panose="05000000000000000000" pitchFamily="2" charset="2"/>
              </a:rPr>
              <a:t>chất</a:t>
            </a:r>
            <a:r>
              <a:rPr lang="en-US" baseline="0" dirty="0" smtClean="0">
                <a:sym typeface="Wingdings" panose="05000000000000000000" pitchFamily="2" charset="2"/>
              </a:rPr>
              <a:t> </a:t>
            </a:r>
            <a:r>
              <a:rPr lang="en-US" baseline="0" dirty="0" err="1" smtClean="0">
                <a:sym typeface="Wingdings" panose="05000000000000000000" pitchFamily="2" charset="2"/>
              </a:rPr>
              <a:t>lượng</a:t>
            </a:r>
            <a:endParaRPr lang="en-US" baseline="0" dirty="0" smtClean="0">
              <a:sym typeface="Wingdings" panose="05000000000000000000" pitchFamily="2" charset="2"/>
            </a:endParaRPr>
          </a:p>
          <a:p>
            <a:pPr marL="171450" indent="-171450">
              <a:buFont typeface="Wingdings" panose="05000000000000000000" pitchFamily="2" charset="2"/>
              <a:buChar char="v"/>
            </a:pPr>
            <a:r>
              <a:rPr lang="en-US" b="1" baseline="0" dirty="0" err="1" smtClean="0">
                <a:sym typeface="Wingdings" panose="05000000000000000000" pitchFamily="2" charset="2"/>
              </a:rPr>
              <a:t>Sự</a:t>
            </a:r>
            <a:r>
              <a:rPr lang="en-US" b="1" baseline="0" dirty="0" smtClean="0">
                <a:sym typeface="Wingdings" panose="05000000000000000000" pitchFamily="2" charset="2"/>
              </a:rPr>
              <a:t> </a:t>
            </a:r>
            <a:r>
              <a:rPr lang="en-US" b="1" baseline="0" dirty="0" err="1" smtClean="0">
                <a:sym typeface="Wingdings" panose="05000000000000000000" pitchFamily="2" charset="2"/>
              </a:rPr>
              <a:t>đánh</a:t>
            </a:r>
            <a:r>
              <a:rPr lang="en-US" b="1" baseline="0" dirty="0" smtClean="0">
                <a:sym typeface="Wingdings" panose="05000000000000000000" pitchFamily="2" charset="2"/>
              </a:rPr>
              <a:t> </a:t>
            </a:r>
            <a:r>
              <a:rPr lang="en-US" b="1" baseline="0" dirty="0" err="1" smtClean="0">
                <a:sym typeface="Wingdings" panose="05000000000000000000" pitchFamily="2" charset="2"/>
              </a:rPr>
              <a:t>giá</a:t>
            </a:r>
            <a:r>
              <a:rPr lang="en-US" b="1" baseline="0" dirty="0" smtClean="0">
                <a:sym typeface="Wingdings" panose="05000000000000000000" pitchFamily="2" charset="2"/>
              </a:rPr>
              <a:t> </a:t>
            </a:r>
            <a:r>
              <a:rPr lang="en-US" b="1" baseline="0" dirty="0" err="1" smtClean="0">
                <a:sym typeface="Wingdings" panose="05000000000000000000" pitchFamily="2" charset="2"/>
              </a:rPr>
              <a:t>các</a:t>
            </a:r>
            <a:r>
              <a:rPr lang="en-US" b="1" baseline="0" dirty="0" smtClean="0">
                <a:sym typeface="Wingdings" panose="05000000000000000000" pitchFamily="2" charset="2"/>
              </a:rPr>
              <a:t> </a:t>
            </a:r>
            <a:r>
              <a:rPr lang="en-US" b="1" baseline="0" dirty="0" err="1" smtClean="0">
                <a:sym typeface="Wingdings" panose="05000000000000000000" pitchFamily="2" charset="2"/>
              </a:rPr>
              <a:t>thuộc</a:t>
            </a:r>
            <a:r>
              <a:rPr lang="en-US" b="1" baseline="0" dirty="0" smtClean="0">
                <a:sym typeface="Wingdings" panose="05000000000000000000" pitchFamily="2" charset="2"/>
              </a:rPr>
              <a:t> </a:t>
            </a:r>
            <a:r>
              <a:rPr lang="en-US" b="1" baseline="0" dirty="0" err="1" smtClean="0">
                <a:sym typeface="Wingdings" panose="05000000000000000000" pitchFamily="2" charset="2"/>
              </a:rPr>
              <a:t>tính</a:t>
            </a:r>
            <a:r>
              <a:rPr lang="en-US" b="1" baseline="0" dirty="0" smtClean="0">
                <a:sym typeface="Wingdings" panose="05000000000000000000" pitchFamily="2" charset="2"/>
              </a:rPr>
              <a:t> </a:t>
            </a:r>
            <a:r>
              <a:rPr lang="en-US" b="1" baseline="0" dirty="0" err="1" smtClean="0">
                <a:sym typeface="Wingdings" panose="05000000000000000000" pitchFamily="2" charset="2"/>
              </a:rPr>
              <a:t>về</a:t>
            </a:r>
            <a:r>
              <a:rPr lang="en-US" b="1" baseline="0" dirty="0" smtClean="0">
                <a:sym typeface="Wingdings" panose="05000000000000000000" pitchFamily="2" charset="2"/>
              </a:rPr>
              <a:t> </a:t>
            </a:r>
            <a:r>
              <a:rPr lang="en-US" b="1" baseline="0" dirty="0" err="1" smtClean="0">
                <a:sym typeface="Wingdings" panose="05000000000000000000" pitchFamily="2" charset="2"/>
              </a:rPr>
              <a:t>sản</a:t>
            </a:r>
            <a:r>
              <a:rPr lang="en-US" b="1" baseline="0" dirty="0" smtClean="0">
                <a:sym typeface="Wingdings" panose="05000000000000000000" pitchFamily="2" charset="2"/>
              </a:rPr>
              <a:t> </a:t>
            </a:r>
            <a:r>
              <a:rPr lang="en-US" b="1" baseline="0" dirty="0" err="1" smtClean="0">
                <a:sym typeface="Wingdings" panose="05000000000000000000" pitchFamily="2" charset="2"/>
              </a:rPr>
              <a:t>phẩm</a:t>
            </a:r>
            <a:r>
              <a:rPr lang="en-US" b="1" baseline="0" dirty="0" smtClean="0">
                <a:sym typeface="Wingdings" panose="05000000000000000000" pitchFamily="2" charset="2"/>
              </a:rPr>
              <a:t>/ </a:t>
            </a:r>
            <a:r>
              <a:rPr lang="en-US" b="1" baseline="0" dirty="0" err="1" smtClean="0">
                <a:sym typeface="Wingdings" panose="05000000000000000000" pitchFamily="2" charset="2"/>
              </a:rPr>
              <a:t>thương</a:t>
            </a:r>
            <a:r>
              <a:rPr lang="en-US" b="1" baseline="0" dirty="0" smtClean="0">
                <a:sym typeface="Wingdings" panose="05000000000000000000" pitchFamily="2" charset="2"/>
              </a:rPr>
              <a:t> </a:t>
            </a:r>
            <a:r>
              <a:rPr lang="en-US" b="1" baseline="0" dirty="0" err="1" smtClean="0">
                <a:sym typeface="Wingdings" panose="05000000000000000000" pitchFamily="2" charset="2"/>
              </a:rPr>
              <a:t>hiệu</a:t>
            </a:r>
            <a:r>
              <a:rPr lang="en-US" b="1" baseline="0" dirty="0" smtClean="0">
                <a:sym typeface="Wingdings" panose="05000000000000000000" pitchFamily="2" charset="2"/>
              </a:rPr>
              <a:t> </a:t>
            </a:r>
            <a:r>
              <a:rPr lang="en-US" b="1" baseline="0" dirty="0" err="1" smtClean="0">
                <a:sym typeface="Wingdings" panose="05000000000000000000" pitchFamily="2" charset="2"/>
              </a:rPr>
              <a:t>là</a:t>
            </a:r>
            <a:r>
              <a:rPr lang="en-US" b="1" baseline="0" dirty="0" smtClean="0">
                <a:sym typeface="Wingdings" panose="05000000000000000000" pitchFamily="2" charset="2"/>
              </a:rPr>
              <a:t> </a:t>
            </a:r>
            <a:r>
              <a:rPr lang="en-US" b="1" baseline="0" dirty="0" err="1" smtClean="0">
                <a:sym typeface="Wingdings" panose="05000000000000000000" pitchFamily="2" charset="2"/>
              </a:rPr>
              <a:t>khác</a:t>
            </a:r>
            <a:r>
              <a:rPr lang="en-US" b="1" baseline="0" dirty="0" smtClean="0">
                <a:sym typeface="Wingdings" panose="05000000000000000000" pitchFamily="2" charset="2"/>
              </a:rPr>
              <a:t> </a:t>
            </a:r>
            <a:r>
              <a:rPr lang="en-US" b="1" baseline="0" dirty="0" err="1" smtClean="0">
                <a:sym typeface="Wingdings" panose="05000000000000000000" pitchFamily="2" charset="2"/>
              </a:rPr>
              <a:t>nhau</a:t>
            </a:r>
            <a:r>
              <a:rPr lang="en-US" baseline="0" dirty="0" smtClean="0">
                <a:sym typeface="Wingdings" panose="05000000000000000000" pitchFamily="2" charset="2"/>
              </a:rPr>
              <a:t>: </a:t>
            </a:r>
            <a:r>
              <a:rPr lang="en-US" baseline="0" dirty="0" err="1" smtClean="0">
                <a:sym typeface="Wingdings" panose="05000000000000000000" pitchFamily="2" charset="2"/>
              </a:rPr>
              <a:t>người</a:t>
            </a:r>
            <a:r>
              <a:rPr lang="en-US" baseline="0" dirty="0" smtClean="0">
                <a:sym typeface="Wingdings" panose="05000000000000000000" pitchFamily="2" charset="2"/>
              </a:rPr>
              <a:t> A </a:t>
            </a:r>
            <a:r>
              <a:rPr lang="en-US" baseline="0" dirty="0" err="1" smtClean="0">
                <a:sym typeface="Wingdings" panose="05000000000000000000" pitchFamily="2" charset="2"/>
              </a:rPr>
              <a:t>mua</a:t>
            </a:r>
            <a:r>
              <a:rPr lang="en-US" baseline="0" dirty="0" smtClean="0">
                <a:sym typeface="Wingdings" panose="05000000000000000000" pitchFamily="2" charset="2"/>
              </a:rPr>
              <a:t> </a:t>
            </a:r>
            <a:r>
              <a:rPr lang="en-US" baseline="0" dirty="0" err="1" smtClean="0">
                <a:sym typeface="Wingdings" panose="05000000000000000000" pitchFamily="2" charset="2"/>
              </a:rPr>
              <a:t>sp</a:t>
            </a:r>
            <a:r>
              <a:rPr lang="en-US" baseline="0" dirty="0" smtClean="0">
                <a:sym typeface="Wingdings" panose="05000000000000000000" pitchFamily="2" charset="2"/>
              </a:rPr>
              <a:t> </a:t>
            </a:r>
            <a:r>
              <a:rPr lang="en-US" baseline="0" dirty="0" err="1" smtClean="0">
                <a:sym typeface="Wingdings" panose="05000000000000000000" pitchFamily="2" charset="2"/>
              </a:rPr>
              <a:t>sữa</a:t>
            </a:r>
            <a:r>
              <a:rPr lang="en-US" baseline="0" dirty="0" smtClean="0">
                <a:sym typeface="Wingdings" panose="05000000000000000000" pitchFamily="2" charset="2"/>
              </a:rPr>
              <a:t> </a:t>
            </a:r>
            <a:r>
              <a:rPr lang="en-US" baseline="0" dirty="0" err="1" smtClean="0">
                <a:sym typeface="Wingdings" panose="05000000000000000000" pitchFamily="2" charset="2"/>
              </a:rPr>
              <a:t>vinamilk</a:t>
            </a:r>
            <a:r>
              <a:rPr lang="en-US" baseline="0" dirty="0" smtClean="0">
                <a:sym typeface="Wingdings" panose="05000000000000000000" pitchFamily="2" charset="2"/>
              </a:rPr>
              <a:t> </a:t>
            </a:r>
            <a:r>
              <a:rPr lang="en-US" baseline="0" dirty="0" err="1" smtClean="0">
                <a:sym typeface="Wingdings" panose="05000000000000000000" pitchFamily="2" charset="2"/>
              </a:rPr>
              <a:t>có</a:t>
            </a:r>
            <a:r>
              <a:rPr lang="en-US" baseline="0" dirty="0" smtClean="0">
                <a:sym typeface="Wingdings" panose="05000000000000000000" pitchFamily="2" charset="2"/>
              </a:rPr>
              <a:t> 2 </a:t>
            </a:r>
            <a:r>
              <a:rPr lang="en-US" baseline="0" dirty="0" err="1" smtClean="0">
                <a:sym typeface="Wingdings" panose="05000000000000000000" pitchFamily="2" charset="2"/>
              </a:rPr>
              <a:t>thuộc</a:t>
            </a:r>
            <a:r>
              <a:rPr lang="en-US" baseline="0" dirty="0" smtClean="0">
                <a:sym typeface="Wingdings" panose="05000000000000000000" pitchFamily="2" charset="2"/>
              </a:rPr>
              <a:t> </a:t>
            </a:r>
            <a:r>
              <a:rPr lang="en-US" baseline="0" dirty="0" err="1" smtClean="0">
                <a:sym typeface="Wingdings" panose="05000000000000000000" pitchFamily="2" charset="2"/>
              </a:rPr>
              <a:t>tính</a:t>
            </a:r>
            <a:r>
              <a:rPr lang="en-US" baseline="0" dirty="0" smtClean="0">
                <a:sym typeface="Wingdings" panose="05000000000000000000" pitchFamily="2" charset="2"/>
              </a:rPr>
              <a:t> </a:t>
            </a:r>
            <a:r>
              <a:rPr lang="en-US" baseline="0" dirty="0" err="1" smtClean="0">
                <a:sym typeface="Wingdings" panose="05000000000000000000" pitchFamily="2" charset="2"/>
              </a:rPr>
              <a:t>họ</a:t>
            </a:r>
            <a:r>
              <a:rPr lang="en-US" baseline="0" dirty="0" smtClean="0">
                <a:sym typeface="Wingdings" panose="05000000000000000000" pitchFamily="2" charset="2"/>
              </a:rPr>
              <a:t> </a:t>
            </a:r>
            <a:r>
              <a:rPr lang="en-US" baseline="0" dirty="0" err="1" smtClean="0">
                <a:sym typeface="Wingdings" panose="05000000000000000000" pitchFamily="2" charset="2"/>
              </a:rPr>
              <a:t>quan</a:t>
            </a:r>
            <a:r>
              <a:rPr lang="en-US" baseline="0" dirty="0" smtClean="0">
                <a:sym typeface="Wingdings" panose="05000000000000000000" pitchFamily="2" charset="2"/>
              </a:rPr>
              <a:t> </a:t>
            </a:r>
            <a:r>
              <a:rPr lang="en-US" baseline="0" dirty="0" err="1" smtClean="0">
                <a:sym typeface="Wingdings" panose="05000000000000000000" pitchFamily="2" charset="2"/>
              </a:rPr>
              <a:t>tâm</a:t>
            </a:r>
            <a:r>
              <a:rPr lang="en-US" baseline="0" dirty="0" smtClean="0">
                <a:sym typeface="Wingdings" panose="05000000000000000000" pitchFamily="2" charset="2"/>
              </a:rPr>
              <a:t> </a:t>
            </a:r>
            <a:r>
              <a:rPr lang="en-US" baseline="0" dirty="0" err="1" smtClean="0">
                <a:sym typeface="Wingdings" panose="05000000000000000000" pitchFamily="2" charset="2"/>
              </a:rPr>
              <a:t>đó</a:t>
            </a:r>
            <a:r>
              <a:rPr lang="en-US" baseline="0" dirty="0" smtClean="0">
                <a:sym typeface="Wingdings" panose="05000000000000000000" pitchFamily="2" charset="2"/>
              </a:rPr>
              <a:t> </a:t>
            </a:r>
            <a:r>
              <a:rPr lang="en-US" baseline="0" dirty="0" err="1" smtClean="0">
                <a:sym typeface="Wingdings" panose="05000000000000000000" pitchFamily="2" charset="2"/>
              </a:rPr>
              <a:t>là</a:t>
            </a:r>
            <a:r>
              <a:rPr lang="en-US" baseline="0" dirty="0" smtClean="0">
                <a:sym typeface="Wingdings" panose="05000000000000000000" pitchFamily="2" charset="2"/>
              </a:rPr>
              <a:t> </a:t>
            </a:r>
            <a:r>
              <a:rPr lang="en-US" baseline="0" dirty="0" err="1" smtClean="0">
                <a:sym typeface="Wingdings" panose="05000000000000000000" pitchFamily="2" charset="2"/>
              </a:rPr>
              <a:t>hàm</a:t>
            </a:r>
            <a:r>
              <a:rPr lang="en-US" baseline="0" dirty="0" smtClean="0">
                <a:sym typeface="Wingdings" panose="05000000000000000000" pitchFamily="2" charset="2"/>
              </a:rPr>
              <a:t> </a:t>
            </a:r>
            <a:r>
              <a:rPr lang="en-US" baseline="0" dirty="0" err="1" smtClean="0">
                <a:sym typeface="Wingdings" panose="05000000000000000000" pitchFamily="2" charset="2"/>
              </a:rPr>
              <a:t>lượng</a:t>
            </a:r>
            <a:r>
              <a:rPr lang="en-US" baseline="0" dirty="0" smtClean="0">
                <a:sym typeface="Wingdings" panose="05000000000000000000" pitchFamily="2" charset="2"/>
              </a:rPr>
              <a:t> protein </a:t>
            </a:r>
            <a:r>
              <a:rPr lang="en-US" baseline="0" dirty="0" err="1" smtClean="0">
                <a:sym typeface="Wingdings" panose="05000000000000000000" pitchFamily="2" charset="2"/>
              </a:rPr>
              <a:t>và</a:t>
            </a:r>
            <a:r>
              <a:rPr lang="en-US" baseline="0" dirty="0" smtClean="0">
                <a:sym typeface="Wingdings" panose="05000000000000000000" pitchFamily="2" charset="2"/>
              </a:rPr>
              <a:t> </a:t>
            </a:r>
            <a:r>
              <a:rPr lang="en-US" baseline="0" dirty="0" err="1" smtClean="0">
                <a:sym typeface="Wingdings" panose="05000000000000000000" pitchFamily="2" charset="2"/>
              </a:rPr>
              <a:t>canxi</a:t>
            </a:r>
            <a:r>
              <a:rPr lang="en-US" baseline="0" dirty="0" smtClean="0">
                <a:sym typeface="Wingdings" panose="05000000000000000000" pitchFamily="2" charset="2"/>
              </a:rPr>
              <a:t>  </a:t>
            </a:r>
            <a:r>
              <a:rPr lang="en-US" baseline="0" dirty="0" err="1" smtClean="0">
                <a:sym typeface="Wingdings" panose="05000000000000000000" pitchFamily="2" charset="2"/>
              </a:rPr>
              <a:t>người</a:t>
            </a:r>
            <a:r>
              <a:rPr lang="en-US" baseline="0" dirty="0" smtClean="0">
                <a:sym typeface="Wingdings" panose="05000000000000000000" pitchFamily="2" charset="2"/>
              </a:rPr>
              <a:t> A </a:t>
            </a:r>
            <a:r>
              <a:rPr lang="en-US" baseline="0" dirty="0" err="1" smtClean="0">
                <a:sym typeface="Wingdings" panose="05000000000000000000" pitchFamily="2" charset="2"/>
              </a:rPr>
              <a:t>tập</a:t>
            </a:r>
            <a:r>
              <a:rPr lang="en-US" baseline="0" dirty="0" smtClean="0">
                <a:sym typeface="Wingdings" panose="05000000000000000000" pitchFamily="2" charset="2"/>
              </a:rPr>
              <a:t> gym </a:t>
            </a:r>
            <a:r>
              <a:rPr lang="en-US" baseline="0" dirty="0" err="1" smtClean="0">
                <a:sym typeface="Wingdings" panose="05000000000000000000" pitchFamily="2" charset="2"/>
              </a:rPr>
              <a:t>nên</a:t>
            </a:r>
            <a:r>
              <a:rPr lang="en-US" baseline="0" dirty="0" smtClean="0">
                <a:sym typeface="Wingdings" panose="05000000000000000000" pitchFamily="2" charset="2"/>
              </a:rPr>
              <a:t> </a:t>
            </a:r>
            <a:r>
              <a:rPr lang="en-US" baseline="0" dirty="0" err="1" smtClean="0">
                <a:sym typeface="Wingdings" panose="05000000000000000000" pitchFamily="2" charset="2"/>
              </a:rPr>
              <a:t>quan</a:t>
            </a:r>
            <a:r>
              <a:rPr lang="en-US" baseline="0" dirty="0" smtClean="0">
                <a:sym typeface="Wingdings" panose="05000000000000000000" pitchFamily="2" charset="2"/>
              </a:rPr>
              <a:t> </a:t>
            </a:r>
            <a:r>
              <a:rPr lang="en-US" baseline="0" dirty="0" err="1" smtClean="0">
                <a:sym typeface="Wingdings" panose="05000000000000000000" pitchFamily="2" charset="2"/>
              </a:rPr>
              <a:t>tâm</a:t>
            </a:r>
            <a:r>
              <a:rPr lang="en-US" baseline="0" dirty="0" smtClean="0">
                <a:sym typeface="Wingdings" panose="05000000000000000000" pitchFamily="2" charset="2"/>
              </a:rPr>
              <a:t> </a:t>
            </a:r>
            <a:r>
              <a:rPr lang="en-US" baseline="0" dirty="0" err="1" smtClean="0">
                <a:sym typeface="Wingdings" panose="05000000000000000000" pitchFamily="2" charset="2"/>
              </a:rPr>
              <a:t>hàm</a:t>
            </a:r>
            <a:r>
              <a:rPr lang="en-US" baseline="0" dirty="0" smtClean="0">
                <a:sym typeface="Wingdings" panose="05000000000000000000" pitchFamily="2" charset="2"/>
              </a:rPr>
              <a:t> </a:t>
            </a:r>
            <a:r>
              <a:rPr lang="en-US" baseline="0" dirty="0" err="1" smtClean="0">
                <a:sym typeface="Wingdings" panose="05000000000000000000" pitchFamily="2" charset="2"/>
              </a:rPr>
              <a:t>lượng</a:t>
            </a:r>
            <a:r>
              <a:rPr lang="en-US" baseline="0" dirty="0" smtClean="0">
                <a:sym typeface="Wingdings" panose="05000000000000000000" pitchFamily="2" charset="2"/>
              </a:rPr>
              <a:t> protein, </a:t>
            </a:r>
            <a:r>
              <a:rPr lang="en-US" baseline="0" dirty="0" err="1" smtClean="0">
                <a:sym typeface="Wingdings" panose="05000000000000000000" pitchFamily="2" charset="2"/>
              </a:rPr>
              <a:t>với</a:t>
            </a:r>
            <a:r>
              <a:rPr lang="en-US" baseline="0" dirty="0" smtClean="0">
                <a:sym typeface="Wingdings" panose="05000000000000000000" pitchFamily="2" charset="2"/>
              </a:rPr>
              <a:t> </a:t>
            </a:r>
            <a:r>
              <a:rPr lang="en-US" baseline="0" dirty="0" err="1" smtClean="0">
                <a:sym typeface="Wingdings" panose="05000000000000000000" pitchFamily="2" charset="2"/>
              </a:rPr>
              <a:t>người</a:t>
            </a:r>
            <a:r>
              <a:rPr lang="en-US" baseline="0" dirty="0" smtClean="0">
                <a:sym typeface="Wingdings" panose="05000000000000000000" pitchFamily="2" charset="2"/>
              </a:rPr>
              <a:t> B </a:t>
            </a:r>
            <a:r>
              <a:rPr lang="en-US" baseline="0" dirty="0" err="1" smtClean="0">
                <a:sym typeface="Wingdings" panose="05000000000000000000" pitchFamily="2" charset="2"/>
              </a:rPr>
              <a:t>vị</a:t>
            </a:r>
            <a:r>
              <a:rPr lang="en-US" baseline="0" dirty="0" smtClean="0">
                <a:sym typeface="Wingdings" panose="05000000000000000000" pitchFamily="2" charset="2"/>
              </a:rPr>
              <a:t> </a:t>
            </a:r>
            <a:r>
              <a:rPr lang="en-US" baseline="0" dirty="0" err="1" smtClean="0">
                <a:sym typeface="Wingdings" panose="05000000000000000000" pitchFamily="2" charset="2"/>
              </a:rPr>
              <a:t>trí</a:t>
            </a:r>
            <a:r>
              <a:rPr lang="en-US" baseline="0" dirty="0" smtClean="0">
                <a:sym typeface="Wingdings" panose="05000000000000000000" pitchFamily="2" charset="2"/>
              </a:rPr>
              <a:t> </a:t>
            </a:r>
            <a:r>
              <a:rPr lang="en-US" baseline="0" dirty="0" err="1" smtClean="0">
                <a:sym typeface="Wingdings" panose="05000000000000000000" pitchFamily="2" charset="2"/>
              </a:rPr>
              <a:t>là</a:t>
            </a:r>
            <a:r>
              <a:rPr lang="en-US" baseline="0" dirty="0" smtClean="0">
                <a:sym typeface="Wingdings" panose="05000000000000000000" pitchFamily="2" charset="2"/>
              </a:rPr>
              <a:t> </a:t>
            </a:r>
            <a:r>
              <a:rPr lang="en-US" baseline="0" dirty="0" err="1" smtClean="0">
                <a:sym typeface="Wingdings" panose="05000000000000000000" pitchFamily="2" charset="2"/>
              </a:rPr>
              <a:t>mẹ</a:t>
            </a:r>
            <a:r>
              <a:rPr lang="en-US" baseline="0" dirty="0" smtClean="0">
                <a:sym typeface="Wingdings" panose="05000000000000000000" pitchFamily="2" charset="2"/>
              </a:rPr>
              <a:t> </a:t>
            </a:r>
            <a:r>
              <a:rPr lang="en-US" baseline="0" dirty="0" err="1" smtClean="0">
                <a:sym typeface="Wingdings" panose="05000000000000000000" pitchFamily="2" charset="2"/>
              </a:rPr>
              <a:t>sẽ</a:t>
            </a:r>
            <a:r>
              <a:rPr lang="en-US" baseline="0" dirty="0" smtClean="0">
                <a:sym typeface="Wingdings" panose="05000000000000000000" pitchFamily="2" charset="2"/>
              </a:rPr>
              <a:t> </a:t>
            </a:r>
            <a:r>
              <a:rPr lang="en-US" baseline="0" dirty="0" err="1" smtClean="0">
                <a:sym typeface="Wingdings" panose="05000000000000000000" pitchFamily="2" charset="2"/>
              </a:rPr>
              <a:t>đánh</a:t>
            </a:r>
            <a:r>
              <a:rPr lang="en-US" baseline="0" dirty="0" smtClean="0">
                <a:sym typeface="Wingdings" panose="05000000000000000000" pitchFamily="2" charset="2"/>
              </a:rPr>
              <a:t> </a:t>
            </a:r>
            <a:r>
              <a:rPr lang="en-US" baseline="0" dirty="0" err="1" smtClean="0">
                <a:sym typeface="Wingdings" panose="05000000000000000000" pitchFamily="2" charset="2"/>
              </a:rPr>
              <a:t>giá</a:t>
            </a:r>
            <a:r>
              <a:rPr lang="en-US" baseline="0" dirty="0" smtClean="0">
                <a:sym typeface="Wingdings" panose="05000000000000000000" pitchFamily="2" charset="2"/>
              </a:rPr>
              <a:t> </a:t>
            </a:r>
            <a:r>
              <a:rPr lang="en-US" baseline="0" dirty="0" err="1" smtClean="0">
                <a:sym typeface="Wingdings" panose="05000000000000000000" pitchFamily="2" charset="2"/>
              </a:rPr>
              <a:t>hàm</a:t>
            </a:r>
            <a:r>
              <a:rPr lang="en-US" baseline="0" dirty="0" smtClean="0">
                <a:sym typeface="Wingdings" panose="05000000000000000000" pitchFamily="2" charset="2"/>
              </a:rPr>
              <a:t> </a:t>
            </a:r>
            <a:r>
              <a:rPr lang="en-US" baseline="0" dirty="0" err="1" smtClean="0">
                <a:sym typeface="Wingdings" panose="05000000000000000000" pitchFamily="2" charset="2"/>
              </a:rPr>
              <a:t>lượng</a:t>
            </a:r>
            <a:r>
              <a:rPr lang="en-US" baseline="0" dirty="0" smtClean="0">
                <a:sym typeface="Wingdings" panose="05000000000000000000" pitchFamily="2" charset="2"/>
              </a:rPr>
              <a:t> </a:t>
            </a:r>
            <a:r>
              <a:rPr lang="en-US" baseline="0" dirty="0" err="1" smtClean="0">
                <a:sym typeface="Wingdings" panose="05000000000000000000" pitchFamily="2" charset="2"/>
              </a:rPr>
              <a:t>canxi</a:t>
            </a:r>
            <a:r>
              <a:rPr lang="en-US" baseline="0" dirty="0" smtClean="0">
                <a:sym typeface="Wingdings" panose="05000000000000000000" pitchFamily="2" charset="2"/>
              </a:rPr>
              <a:t> </a:t>
            </a:r>
            <a:r>
              <a:rPr lang="en-US" baseline="0" dirty="0" err="1" smtClean="0">
                <a:sym typeface="Wingdings" panose="05000000000000000000" pitchFamily="2" charset="2"/>
              </a:rPr>
              <a:t>có</a:t>
            </a:r>
            <a:r>
              <a:rPr lang="en-US" baseline="0" dirty="0" smtClean="0">
                <a:sym typeface="Wingdings" panose="05000000000000000000" pitchFamily="2" charset="2"/>
              </a:rPr>
              <a:t> </a:t>
            </a:r>
            <a:r>
              <a:rPr lang="en-US" baseline="0" dirty="0" err="1" smtClean="0">
                <a:sym typeface="Wingdings" panose="05000000000000000000" pitchFamily="2" charset="2"/>
              </a:rPr>
              <a:t>tầm</a:t>
            </a:r>
            <a:r>
              <a:rPr lang="en-US" baseline="0" dirty="0" smtClean="0">
                <a:sym typeface="Wingdings" panose="05000000000000000000" pitchFamily="2" charset="2"/>
              </a:rPr>
              <a:t> </a:t>
            </a:r>
            <a:r>
              <a:rPr lang="en-US" baseline="0" dirty="0" err="1" smtClean="0">
                <a:sym typeface="Wingdings" panose="05000000000000000000" pitchFamily="2" charset="2"/>
              </a:rPr>
              <a:t>quan</a:t>
            </a:r>
            <a:r>
              <a:rPr lang="en-US" baseline="0" dirty="0" smtClean="0">
                <a:sym typeface="Wingdings" panose="05000000000000000000" pitchFamily="2" charset="2"/>
              </a:rPr>
              <a:t> </a:t>
            </a:r>
            <a:r>
              <a:rPr lang="en-US" baseline="0" dirty="0" err="1" smtClean="0">
                <a:sym typeface="Wingdings" panose="05000000000000000000" pitchFamily="2" charset="2"/>
              </a:rPr>
              <a:t>trọng</a:t>
            </a:r>
            <a:r>
              <a:rPr lang="en-US" baseline="0" dirty="0" smtClean="0">
                <a:sym typeface="Wingdings" panose="05000000000000000000" pitchFamily="2" charset="2"/>
              </a:rPr>
              <a:t> </a:t>
            </a:r>
            <a:r>
              <a:rPr lang="en-US" baseline="0" dirty="0" err="1" smtClean="0">
                <a:sym typeface="Wingdings" panose="05000000000000000000" pitchFamily="2" charset="2"/>
              </a:rPr>
              <a:t>cao</a:t>
            </a:r>
            <a:r>
              <a:rPr lang="en-US" baseline="0" dirty="0" smtClean="0">
                <a:sym typeface="Wingdings" panose="05000000000000000000" pitchFamily="2" charset="2"/>
              </a:rPr>
              <a:t> </a:t>
            </a:r>
            <a:r>
              <a:rPr lang="en-US" baseline="0" dirty="0" err="1" smtClean="0">
                <a:sym typeface="Wingdings" panose="05000000000000000000" pitchFamily="2" charset="2"/>
              </a:rPr>
              <a:t>hơn</a:t>
            </a:r>
            <a:r>
              <a:rPr lang="en-US" baseline="0" dirty="0" smtClean="0">
                <a:sym typeface="Wingdings" panose="05000000000000000000" pitchFamily="2" charset="2"/>
              </a:rPr>
              <a:t> </a:t>
            </a:r>
            <a:r>
              <a:rPr lang="en-US" baseline="0" dirty="0" err="1" smtClean="0">
                <a:sym typeface="Wingdings" panose="05000000000000000000" pitchFamily="2" charset="2"/>
              </a:rPr>
              <a:t>vì</a:t>
            </a:r>
            <a:r>
              <a:rPr lang="en-US" baseline="0" dirty="0" smtClean="0">
                <a:sym typeface="Wingdings" panose="05000000000000000000" pitchFamily="2" charset="2"/>
              </a:rPr>
              <a:t> </a:t>
            </a:r>
            <a:r>
              <a:rPr lang="en-US" baseline="0" dirty="0" err="1" smtClean="0">
                <a:sym typeface="Wingdings" panose="05000000000000000000" pitchFamily="2" charset="2"/>
              </a:rPr>
              <a:t>nó</a:t>
            </a:r>
            <a:r>
              <a:rPr lang="en-US" baseline="0" dirty="0" smtClean="0">
                <a:sym typeface="Wingdings" panose="05000000000000000000" pitchFamily="2" charset="2"/>
              </a:rPr>
              <a:t> </a:t>
            </a:r>
            <a:r>
              <a:rPr lang="en-US" baseline="0" dirty="0" err="1" smtClean="0">
                <a:sym typeface="Wingdings" panose="05000000000000000000" pitchFamily="2" charset="2"/>
              </a:rPr>
              <a:t>tốt</a:t>
            </a:r>
            <a:r>
              <a:rPr lang="en-US" baseline="0" dirty="0" smtClean="0">
                <a:sym typeface="Wingdings" panose="05000000000000000000" pitchFamily="2" charset="2"/>
              </a:rPr>
              <a:t> </a:t>
            </a:r>
            <a:r>
              <a:rPr lang="en-US" baseline="0" dirty="0" err="1" smtClean="0">
                <a:sym typeface="Wingdings" panose="05000000000000000000" pitchFamily="2" charset="2"/>
              </a:rPr>
              <a:t>cho</a:t>
            </a:r>
            <a:r>
              <a:rPr lang="en-US" baseline="0" dirty="0" smtClean="0">
                <a:sym typeface="Wingdings" panose="05000000000000000000" pitchFamily="2" charset="2"/>
              </a:rPr>
              <a:t> con </a:t>
            </a:r>
            <a:r>
              <a:rPr lang="en-US" baseline="0" dirty="0" err="1" smtClean="0">
                <a:sym typeface="Wingdings" panose="05000000000000000000" pitchFamily="2" charset="2"/>
              </a:rPr>
              <a:t>của</a:t>
            </a:r>
            <a:r>
              <a:rPr lang="en-US" baseline="0" dirty="0" smtClean="0">
                <a:sym typeface="Wingdings" panose="05000000000000000000" pitchFamily="2" charset="2"/>
              </a:rPr>
              <a:t> </a:t>
            </a:r>
            <a:r>
              <a:rPr lang="en-US" baseline="0" dirty="0" err="1" smtClean="0">
                <a:sym typeface="Wingdings" panose="05000000000000000000" pitchFamily="2" charset="2"/>
              </a:rPr>
              <a:t>người</a:t>
            </a:r>
            <a:r>
              <a:rPr lang="en-US" baseline="0" dirty="0" smtClean="0">
                <a:sym typeface="Wingdings" panose="05000000000000000000" pitchFamily="2" charset="2"/>
              </a:rPr>
              <a:t> B</a:t>
            </a:r>
          </a:p>
          <a:p>
            <a:pPr marL="171450" indent="-171450">
              <a:buFont typeface="Wingdings" panose="05000000000000000000" pitchFamily="2" charset="2"/>
              <a:buChar char="v"/>
            </a:pPr>
            <a:r>
              <a:rPr lang="en-US" baseline="0" dirty="0" err="1" smtClean="0">
                <a:sym typeface="Wingdings" panose="05000000000000000000" pitchFamily="2" charset="2"/>
              </a:rPr>
              <a:t>Với</a:t>
            </a:r>
            <a:r>
              <a:rPr lang="en-US" baseline="0" dirty="0" smtClean="0">
                <a:sym typeface="Wingdings" panose="05000000000000000000" pitchFamily="2" charset="2"/>
              </a:rPr>
              <a:t> </a:t>
            </a:r>
            <a:r>
              <a:rPr lang="en-US" baseline="0" dirty="0" err="1" smtClean="0">
                <a:sym typeface="Wingdings" panose="05000000000000000000" pitchFamily="2" charset="2"/>
              </a:rPr>
              <a:t>nước</a:t>
            </a:r>
            <a:r>
              <a:rPr lang="en-US" baseline="0" dirty="0" smtClean="0">
                <a:sym typeface="Wingdings" panose="05000000000000000000" pitchFamily="2" charset="2"/>
              </a:rPr>
              <a:t> </a:t>
            </a:r>
            <a:r>
              <a:rPr lang="en-US" baseline="0" dirty="0" err="1" smtClean="0">
                <a:sym typeface="Wingdings" panose="05000000000000000000" pitchFamily="2" charset="2"/>
              </a:rPr>
              <a:t>hoa</a:t>
            </a:r>
            <a:r>
              <a:rPr lang="en-US" baseline="0" dirty="0" smtClean="0">
                <a:sym typeface="Wingdings" panose="05000000000000000000" pitchFamily="2" charset="2"/>
              </a:rPr>
              <a:t> : </a:t>
            </a:r>
            <a:r>
              <a:rPr lang="en-US" baseline="0" dirty="0" err="1" smtClean="0">
                <a:sym typeface="Wingdings" panose="05000000000000000000" pitchFamily="2" charset="2"/>
              </a:rPr>
              <a:t>sẽ</a:t>
            </a:r>
            <a:r>
              <a:rPr lang="en-US" baseline="0" dirty="0" smtClean="0">
                <a:sym typeface="Wingdings" panose="05000000000000000000" pitchFamily="2" charset="2"/>
              </a:rPr>
              <a:t> </a:t>
            </a:r>
            <a:r>
              <a:rPr lang="en-US" baseline="0" dirty="0" err="1" smtClean="0">
                <a:sym typeface="Wingdings" panose="05000000000000000000" pitchFamily="2" charset="2"/>
              </a:rPr>
              <a:t>thoa</a:t>
            </a:r>
            <a:r>
              <a:rPr lang="en-US" baseline="0" dirty="0" smtClean="0">
                <a:sym typeface="Wingdings" panose="05000000000000000000" pitchFamily="2" charset="2"/>
              </a:rPr>
              <a:t> </a:t>
            </a:r>
            <a:r>
              <a:rPr lang="en-US" baseline="0" dirty="0" err="1" smtClean="0">
                <a:sym typeface="Wingdings" panose="05000000000000000000" pitchFamily="2" charset="2"/>
              </a:rPr>
              <a:t>trên</a:t>
            </a:r>
            <a:r>
              <a:rPr lang="en-US" baseline="0" dirty="0" smtClean="0">
                <a:sym typeface="Wingdings" panose="05000000000000000000" pitchFamily="2" charset="2"/>
              </a:rPr>
              <a:t> </a:t>
            </a:r>
            <a:r>
              <a:rPr lang="en-US" baseline="0" dirty="0" err="1" smtClean="0">
                <a:sym typeface="Wingdings" panose="05000000000000000000" pitchFamily="2" charset="2"/>
              </a:rPr>
              <a:t>bàn</a:t>
            </a:r>
            <a:r>
              <a:rPr lang="en-US" baseline="0" dirty="0" smtClean="0">
                <a:sym typeface="Wingdings" panose="05000000000000000000" pitchFamily="2" charset="2"/>
              </a:rPr>
              <a:t> </a:t>
            </a:r>
            <a:r>
              <a:rPr lang="en-US" baseline="0" dirty="0" err="1" smtClean="0">
                <a:sym typeface="Wingdings" panose="05000000000000000000" pitchFamily="2" charset="2"/>
              </a:rPr>
              <a:t>tay</a:t>
            </a:r>
            <a:r>
              <a:rPr lang="en-US" baseline="0" dirty="0" smtClean="0">
                <a:sym typeface="Wingdings" panose="05000000000000000000" pitchFamily="2" charset="2"/>
              </a:rPr>
              <a:t>  </a:t>
            </a:r>
            <a:r>
              <a:rPr lang="en-US" baseline="0" dirty="0" err="1" smtClean="0">
                <a:sym typeface="Wingdings" panose="05000000000000000000" pitchFamily="2" charset="2"/>
              </a:rPr>
              <a:t>coi</a:t>
            </a:r>
            <a:r>
              <a:rPr lang="en-US" baseline="0" dirty="0" smtClean="0">
                <a:sym typeface="Wingdings" panose="05000000000000000000" pitchFamily="2" charset="2"/>
              </a:rPr>
              <a:t> </a:t>
            </a:r>
            <a:r>
              <a:rPr lang="en-US" baseline="0" dirty="0" err="1" smtClean="0">
                <a:sym typeface="Wingdings" panose="05000000000000000000" pitchFamily="2" charset="2"/>
              </a:rPr>
              <a:t>có</a:t>
            </a:r>
            <a:r>
              <a:rPr lang="en-US" baseline="0" dirty="0" smtClean="0">
                <a:sym typeface="Wingdings" panose="05000000000000000000" pitchFamily="2" charset="2"/>
              </a:rPr>
              <a:t> </a:t>
            </a:r>
            <a:r>
              <a:rPr lang="en-US" baseline="0" dirty="0" err="1" smtClean="0">
                <a:sym typeface="Wingdings" panose="05000000000000000000" pitchFamily="2" charset="2"/>
              </a:rPr>
              <a:t>dị</a:t>
            </a:r>
            <a:r>
              <a:rPr lang="en-US" baseline="0" dirty="0" smtClean="0">
                <a:sym typeface="Wingdings" panose="05000000000000000000" pitchFamily="2" charset="2"/>
              </a:rPr>
              <a:t> </a:t>
            </a:r>
            <a:r>
              <a:rPr lang="en-US" baseline="0" dirty="0" err="1" smtClean="0">
                <a:sym typeface="Wingdings" panose="05000000000000000000" pitchFamily="2" charset="2"/>
              </a:rPr>
              <a:t>ứng</a:t>
            </a:r>
            <a:r>
              <a:rPr lang="en-US" baseline="0" dirty="0" smtClean="0">
                <a:sym typeface="Wingdings" panose="05000000000000000000" pitchFamily="2" charset="2"/>
              </a:rPr>
              <a:t> </a:t>
            </a:r>
            <a:r>
              <a:rPr lang="en-US" baseline="0" dirty="0" err="1" smtClean="0">
                <a:sym typeface="Wingdings" panose="05000000000000000000" pitchFamily="2" charset="2"/>
              </a:rPr>
              <a:t>ko</a:t>
            </a:r>
            <a:r>
              <a:rPr lang="en-US" baseline="0" dirty="0" smtClean="0">
                <a:sym typeface="Wingdings" panose="05000000000000000000" pitchFamily="2" charset="2"/>
              </a:rPr>
              <a:t> ? </a:t>
            </a:r>
            <a:r>
              <a:rPr lang="en-US" baseline="0" dirty="0" err="1" smtClean="0">
                <a:sym typeface="Wingdings" panose="05000000000000000000" pitchFamily="2" charset="2"/>
              </a:rPr>
              <a:t>Và</a:t>
            </a:r>
            <a:r>
              <a:rPr lang="en-US" baseline="0" dirty="0" smtClean="0">
                <a:sym typeface="Wingdings" panose="05000000000000000000" pitchFamily="2" charset="2"/>
              </a:rPr>
              <a:t> </a:t>
            </a:r>
            <a:r>
              <a:rPr lang="en-US" baseline="0" dirty="0" err="1" smtClean="0">
                <a:sym typeface="Wingdings" panose="05000000000000000000" pitchFamily="2" charset="2"/>
              </a:rPr>
              <a:t>thử</a:t>
            </a:r>
            <a:r>
              <a:rPr lang="en-US" baseline="0" dirty="0" smtClean="0">
                <a:sym typeface="Wingdings" panose="05000000000000000000" pitchFamily="2" charset="2"/>
              </a:rPr>
              <a:t> </a:t>
            </a:r>
            <a:r>
              <a:rPr lang="en-US" baseline="0" dirty="0" err="1" smtClean="0">
                <a:sym typeface="Wingdings" panose="05000000000000000000" pitchFamily="2" charset="2"/>
              </a:rPr>
              <a:t>hương</a:t>
            </a:r>
            <a:r>
              <a:rPr lang="en-US" baseline="0" dirty="0" smtClean="0">
                <a:sym typeface="Wingdings" panose="05000000000000000000" pitchFamily="2" charset="2"/>
              </a:rPr>
              <a:t>  qua </a:t>
            </a:r>
            <a:r>
              <a:rPr lang="en-US" baseline="0" dirty="0" err="1" smtClean="0">
                <a:sym typeface="Wingdings" panose="05000000000000000000" pitchFamily="2" charset="2"/>
              </a:rPr>
              <a:t>cảm</a:t>
            </a:r>
            <a:r>
              <a:rPr lang="en-US" baseline="0" dirty="0" smtClean="0">
                <a:sym typeface="Wingdings" panose="05000000000000000000" pitchFamily="2" charset="2"/>
              </a:rPr>
              <a:t> </a:t>
            </a:r>
            <a:r>
              <a:rPr lang="en-US" baseline="0" dirty="0" err="1" smtClean="0">
                <a:sym typeface="Wingdings" panose="05000000000000000000" pitchFamily="2" charset="2"/>
              </a:rPr>
              <a:t>nhận</a:t>
            </a:r>
            <a:endParaRPr lang="en-US" baseline="0" dirty="0" smtClean="0">
              <a:sym typeface="Wingdings" panose="05000000000000000000" pitchFamily="2" charset="2"/>
            </a:endParaRPr>
          </a:p>
          <a:p>
            <a:pPr marL="171450" indent="-171450">
              <a:buFont typeface="Wingdings" panose="05000000000000000000" pitchFamily="2" charset="2"/>
              <a:buChar char="v"/>
            </a:pPr>
            <a:r>
              <a:rPr lang="en-US" baseline="0" dirty="0" err="1" smtClean="0">
                <a:sym typeface="Wingdings" panose="05000000000000000000" pitchFamily="2" charset="2"/>
              </a:rPr>
              <a:t>Với</a:t>
            </a:r>
            <a:r>
              <a:rPr lang="en-US" baseline="0" dirty="0" smtClean="0">
                <a:sym typeface="Wingdings" panose="05000000000000000000" pitchFamily="2" charset="2"/>
              </a:rPr>
              <a:t> </a:t>
            </a:r>
            <a:r>
              <a:rPr lang="en-US" baseline="0" dirty="0" err="1" smtClean="0">
                <a:sym typeface="Wingdings" panose="05000000000000000000" pitchFamily="2" charset="2"/>
              </a:rPr>
              <a:t>khi</a:t>
            </a:r>
            <a:r>
              <a:rPr lang="en-US" baseline="0" dirty="0" smtClean="0">
                <a:sym typeface="Wingdings" panose="05000000000000000000" pitchFamily="2" charset="2"/>
              </a:rPr>
              <a:t> </a:t>
            </a:r>
            <a:r>
              <a:rPr lang="en-US" baseline="0" dirty="0" err="1" smtClean="0">
                <a:sym typeface="Wingdings" panose="05000000000000000000" pitchFamily="2" charset="2"/>
              </a:rPr>
              <a:t>mua</a:t>
            </a:r>
            <a:r>
              <a:rPr lang="en-US" baseline="0" dirty="0" smtClean="0">
                <a:sym typeface="Wingdings" panose="05000000000000000000" pitchFamily="2" charset="2"/>
              </a:rPr>
              <a:t> </a:t>
            </a:r>
            <a:r>
              <a:rPr lang="en-US" baseline="0" dirty="0" err="1" smtClean="0">
                <a:sym typeface="Wingdings" panose="05000000000000000000" pitchFamily="2" charset="2"/>
              </a:rPr>
              <a:t>sữa</a:t>
            </a:r>
            <a:r>
              <a:rPr lang="en-US" baseline="0" dirty="0" smtClean="0">
                <a:sym typeface="Wingdings" panose="05000000000000000000" pitchFamily="2" charset="2"/>
              </a:rPr>
              <a:t>: </a:t>
            </a:r>
            <a:r>
              <a:rPr lang="en-US" baseline="0" dirty="0" err="1" smtClean="0">
                <a:sym typeface="Wingdings" panose="05000000000000000000" pitchFamily="2" charset="2"/>
              </a:rPr>
              <a:t>sẽ</a:t>
            </a:r>
            <a:r>
              <a:rPr lang="en-US" baseline="0" dirty="0" smtClean="0">
                <a:sym typeface="Wingdings" panose="05000000000000000000" pitchFamily="2" charset="2"/>
              </a:rPr>
              <a:t> </a:t>
            </a:r>
            <a:r>
              <a:rPr lang="en-US" baseline="0" dirty="0" err="1" smtClean="0">
                <a:sym typeface="Wingdings" panose="05000000000000000000" pitchFamily="2" charset="2"/>
              </a:rPr>
              <a:t>đánh</a:t>
            </a:r>
            <a:r>
              <a:rPr lang="en-US" baseline="0" dirty="0" smtClean="0">
                <a:sym typeface="Wingdings" panose="05000000000000000000" pitchFamily="2" charset="2"/>
              </a:rPr>
              <a:t> </a:t>
            </a:r>
            <a:r>
              <a:rPr lang="en-US" baseline="0" dirty="0" err="1" smtClean="0">
                <a:sym typeface="Wingdings" panose="05000000000000000000" pitchFamily="2" charset="2"/>
              </a:rPr>
              <a:t>giá</a:t>
            </a:r>
            <a:r>
              <a:rPr lang="en-US" baseline="0" dirty="0" smtClean="0">
                <a:sym typeface="Wingdings" panose="05000000000000000000" pitchFamily="2" charset="2"/>
              </a:rPr>
              <a:t> qua </a:t>
            </a:r>
            <a:r>
              <a:rPr lang="en-US" baseline="0" dirty="0" err="1" smtClean="0">
                <a:sym typeface="Wingdings" panose="05000000000000000000" pitchFamily="2" charset="2"/>
              </a:rPr>
              <a:t>cái</a:t>
            </a:r>
            <a:r>
              <a:rPr lang="en-US" baseline="0" dirty="0" smtClean="0">
                <a:sym typeface="Wingdings" panose="05000000000000000000" pitchFamily="2" charset="2"/>
              </a:rPr>
              <a:t> </a:t>
            </a:r>
            <a:r>
              <a:rPr lang="en-US" baseline="0" dirty="0" err="1" smtClean="0">
                <a:sym typeface="Wingdings" panose="05000000000000000000" pitchFamily="2" charset="2"/>
              </a:rPr>
              <a:t>sự</a:t>
            </a:r>
            <a:r>
              <a:rPr lang="en-US" baseline="0" dirty="0" smtClean="0">
                <a:sym typeface="Wingdings" panose="05000000000000000000" pitchFamily="2" charset="2"/>
              </a:rPr>
              <a:t> </a:t>
            </a:r>
            <a:r>
              <a:rPr lang="en-US" baseline="0" dirty="0" err="1" smtClean="0">
                <a:sym typeface="Wingdings" panose="05000000000000000000" pitchFamily="2" charset="2"/>
              </a:rPr>
              <a:t>tiêu</a:t>
            </a:r>
            <a:r>
              <a:rPr lang="en-US" baseline="0" dirty="0" smtClean="0">
                <a:sym typeface="Wingdings" panose="05000000000000000000" pitchFamily="2" charset="2"/>
              </a:rPr>
              <a:t> </a:t>
            </a:r>
            <a:r>
              <a:rPr lang="en-US" baseline="0" dirty="0" err="1" smtClean="0">
                <a:sym typeface="Wingdings" panose="05000000000000000000" pitchFamily="2" charset="2"/>
              </a:rPr>
              <a:t>hóa</a:t>
            </a:r>
            <a:r>
              <a:rPr lang="en-US" baseline="0" dirty="0" smtClean="0">
                <a:sym typeface="Wingdings" panose="05000000000000000000" pitchFamily="2" charset="2"/>
              </a:rPr>
              <a:t> </a:t>
            </a:r>
            <a:r>
              <a:rPr lang="en-US" baseline="0" dirty="0" err="1" smtClean="0">
                <a:sym typeface="Wingdings" panose="05000000000000000000" pitchFamily="2" charset="2"/>
              </a:rPr>
              <a:t>sữa</a:t>
            </a:r>
            <a:r>
              <a:rPr lang="en-US" baseline="0" dirty="0" smtClean="0">
                <a:sym typeface="Wingdings" panose="05000000000000000000" pitchFamily="2" charset="2"/>
              </a:rPr>
              <a:t> </a:t>
            </a:r>
            <a:r>
              <a:rPr lang="en-US" baseline="0" dirty="0" err="1" smtClean="0">
                <a:sym typeface="Wingdings" panose="05000000000000000000" pitchFamily="2" charset="2"/>
              </a:rPr>
              <a:t>có</a:t>
            </a:r>
            <a:r>
              <a:rPr lang="en-US" baseline="0" dirty="0" smtClean="0">
                <a:sym typeface="Wingdings" panose="05000000000000000000" pitchFamily="2" charset="2"/>
              </a:rPr>
              <a:t> </a:t>
            </a:r>
            <a:r>
              <a:rPr lang="en-US" baseline="0" dirty="0" err="1" smtClean="0">
                <a:sym typeface="Wingdings" panose="05000000000000000000" pitchFamily="2" charset="2"/>
              </a:rPr>
              <a:t>khó</a:t>
            </a:r>
            <a:r>
              <a:rPr lang="en-US" baseline="0" dirty="0" smtClean="0">
                <a:sym typeface="Wingdings" panose="05000000000000000000" pitchFamily="2" charset="2"/>
              </a:rPr>
              <a:t> </a:t>
            </a:r>
            <a:r>
              <a:rPr lang="en-US" baseline="0" dirty="0" err="1" smtClean="0">
                <a:sym typeface="Wingdings" panose="05000000000000000000" pitchFamily="2" charset="2"/>
              </a:rPr>
              <a:t>tiêu</a:t>
            </a:r>
            <a:r>
              <a:rPr lang="en-US" baseline="0" dirty="0" smtClean="0">
                <a:sym typeface="Wingdings" panose="05000000000000000000" pitchFamily="2" charset="2"/>
              </a:rPr>
              <a:t>, </a:t>
            </a:r>
            <a:r>
              <a:rPr lang="en-US" baseline="0" dirty="0" err="1" smtClean="0">
                <a:sym typeface="Wingdings" panose="05000000000000000000" pitchFamily="2" charset="2"/>
              </a:rPr>
              <a:t>có</a:t>
            </a:r>
            <a:r>
              <a:rPr lang="en-US" baseline="0" dirty="0" smtClean="0">
                <a:sym typeface="Wingdings" panose="05000000000000000000" pitchFamily="2" charset="2"/>
              </a:rPr>
              <a:t> </a:t>
            </a:r>
            <a:r>
              <a:rPr lang="en-US" baseline="0" dirty="0" err="1" smtClean="0">
                <a:sym typeface="Wingdings" panose="05000000000000000000" pitchFamily="2" charset="2"/>
              </a:rPr>
              <a:t>gây</a:t>
            </a:r>
            <a:r>
              <a:rPr lang="en-US" baseline="0" dirty="0" smtClean="0">
                <a:sym typeface="Wingdings" panose="05000000000000000000" pitchFamily="2" charset="2"/>
              </a:rPr>
              <a:t> </a:t>
            </a:r>
            <a:r>
              <a:rPr lang="en-US" baseline="0" dirty="0" err="1" smtClean="0">
                <a:sym typeface="Wingdings" panose="05000000000000000000" pitchFamily="2" charset="2"/>
              </a:rPr>
              <a:t>dị</a:t>
            </a:r>
            <a:r>
              <a:rPr lang="en-US" baseline="0" dirty="0" smtClean="0">
                <a:sym typeface="Wingdings" panose="05000000000000000000" pitchFamily="2" charset="2"/>
              </a:rPr>
              <a:t> </a:t>
            </a:r>
            <a:r>
              <a:rPr lang="en-US" baseline="0" dirty="0" err="1" smtClean="0">
                <a:sym typeface="Wingdings" panose="05000000000000000000" pitchFamily="2" charset="2"/>
              </a:rPr>
              <a:t>ứng</a:t>
            </a:r>
            <a:r>
              <a:rPr lang="en-US" baseline="0" dirty="0" smtClean="0">
                <a:sym typeface="Wingdings" panose="05000000000000000000" pitchFamily="2" charset="2"/>
              </a:rPr>
              <a:t> hay </a:t>
            </a:r>
            <a:r>
              <a:rPr lang="en-US" baseline="0" dirty="0" err="1" smtClean="0">
                <a:sym typeface="Wingdings" panose="05000000000000000000" pitchFamily="2" charset="2"/>
              </a:rPr>
              <a:t>ko</a:t>
            </a:r>
            <a:r>
              <a:rPr lang="en-US" baseline="0" dirty="0" smtClean="0">
                <a:sym typeface="Wingdings" panose="05000000000000000000" pitchFamily="2" charset="2"/>
              </a:rPr>
              <a:t> ?  qua </a:t>
            </a:r>
            <a:r>
              <a:rPr lang="en-US" baseline="0" dirty="0" err="1" smtClean="0">
                <a:sym typeface="Wingdings" panose="05000000000000000000" pitchFamily="2" charset="2"/>
              </a:rPr>
              <a:t>cảm</a:t>
            </a:r>
            <a:r>
              <a:rPr lang="en-US" baseline="0" dirty="0" smtClean="0">
                <a:sym typeface="Wingdings" panose="05000000000000000000" pitchFamily="2" charset="2"/>
              </a:rPr>
              <a:t> </a:t>
            </a:r>
            <a:r>
              <a:rPr lang="en-US" baseline="0" dirty="0" err="1" smtClean="0">
                <a:sym typeface="Wingdings" panose="05000000000000000000" pitchFamily="2" charset="2"/>
              </a:rPr>
              <a:t>nhận</a:t>
            </a:r>
            <a:endParaRPr lang="en-US" baseline="0" dirty="0" smtClean="0">
              <a:sym typeface="Wingdings" panose="05000000000000000000" pitchFamily="2" charset="2"/>
            </a:endParaRPr>
          </a:p>
          <a:p>
            <a:pPr marL="171450" indent="-171450">
              <a:buFont typeface="Wingdings" panose="05000000000000000000" pitchFamily="2" charset="2"/>
              <a:buChar char="v"/>
            </a:pPr>
            <a:r>
              <a:rPr lang="en-US" baseline="0" dirty="0" err="1" smtClean="0">
                <a:sym typeface="Wingdings" panose="05000000000000000000" pitchFamily="2" charset="2"/>
              </a:rPr>
              <a:t>Với</a:t>
            </a:r>
            <a:r>
              <a:rPr lang="en-US" baseline="0" dirty="0" smtClean="0">
                <a:sym typeface="Wingdings" panose="05000000000000000000" pitchFamily="2" charset="2"/>
              </a:rPr>
              <a:t> </a:t>
            </a:r>
            <a:r>
              <a:rPr lang="en-US" baseline="0" dirty="0" err="1" smtClean="0">
                <a:sym typeface="Wingdings" panose="05000000000000000000" pitchFamily="2" charset="2"/>
              </a:rPr>
              <a:t>khi</a:t>
            </a:r>
            <a:r>
              <a:rPr lang="en-US" baseline="0" dirty="0" smtClean="0">
                <a:sym typeface="Wingdings" panose="05000000000000000000" pitchFamily="2" charset="2"/>
              </a:rPr>
              <a:t> </a:t>
            </a:r>
            <a:r>
              <a:rPr lang="en-US" baseline="0" dirty="0" err="1" smtClean="0">
                <a:sym typeface="Wingdings" panose="05000000000000000000" pitchFamily="2" charset="2"/>
              </a:rPr>
              <a:t>mua</a:t>
            </a:r>
            <a:r>
              <a:rPr lang="en-US" baseline="0" dirty="0" smtClean="0">
                <a:sym typeface="Wingdings" panose="05000000000000000000" pitchFamily="2" charset="2"/>
              </a:rPr>
              <a:t> </a:t>
            </a:r>
            <a:r>
              <a:rPr lang="en-US" baseline="0" dirty="0" err="1" smtClean="0">
                <a:sym typeface="Wingdings" panose="05000000000000000000" pitchFamily="2" charset="2"/>
              </a:rPr>
              <a:t>máy</a:t>
            </a:r>
            <a:r>
              <a:rPr lang="en-US" baseline="0" dirty="0" smtClean="0">
                <a:sym typeface="Wingdings" panose="05000000000000000000" pitchFamily="2" charset="2"/>
              </a:rPr>
              <a:t> in: </a:t>
            </a:r>
            <a:r>
              <a:rPr lang="en-US" baseline="0" dirty="0" err="1" smtClean="0">
                <a:sym typeface="Wingdings" panose="05000000000000000000" pitchFamily="2" charset="2"/>
              </a:rPr>
              <a:t>đánh</a:t>
            </a:r>
            <a:r>
              <a:rPr lang="en-US" baseline="0" dirty="0" smtClean="0">
                <a:sym typeface="Wingdings" panose="05000000000000000000" pitchFamily="2" charset="2"/>
              </a:rPr>
              <a:t> </a:t>
            </a:r>
            <a:r>
              <a:rPr lang="en-US" baseline="0" dirty="0" err="1" smtClean="0">
                <a:sym typeface="Wingdings" panose="05000000000000000000" pitchFamily="2" charset="2"/>
              </a:rPr>
              <a:t>giá</a:t>
            </a:r>
            <a:r>
              <a:rPr lang="en-US" baseline="0" dirty="0" smtClean="0">
                <a:sym typeface="Wingdings" panose="05000000000000000000" pitchFamily="2" charset="2"/>
              </a:rPr>
              <a:t> qua  </a:t>
            </a:r>
            <a:r>
              <a:rPr lang="en-US" baseline="0" dirty="0" err="1" smtClean="0">
                <a:sym typeface="Wingdings" panose="05000000000000000000" pitchFamily="2" charset="2"/>
              </a:rPr>
              <a:t>phương</a:t>
            </a:r>
            <a:r>
              <a:rPr lang="en-US" baseline="0" dirty="0" smtClean="0">
                <a:sym typeface="Wingdings" panose="05000000000000000000" pitchFamily="2" charset="2"/>
              </a:rPr>
              <a:t> </a:t>
            </a:r>
            <a:r>
              <a:rPr lang="en-US" baseline="0" dirty="0" err="1" smtClean="0">
                <a:sym typeface="Wingdings" panose="05000000000000000000" pitchFamily="2" charset="2"/>
              </a:rPr>
              <a:t>điểm</a:t>
            </a:r>
            <a:r>
              <a:rPr lang="en-US" baseline="0" dirty="0" smtClean="0">
                <a:sym typeface="Wingdings" panose="05000000000000000000" pitchFamily="2" charset="2"/>
              </a:rPr>
              <a:t> </a:t>
            </a:r>
            <a:r>
              <a:rPr lang="en-US" baseline="0" dirty="0" err="1" smtClean="0">
                <a:sym typeface="Wingdings" panose="05000000000000000000" pitchFamily="2" charset="2"/>
              </a:rPr>
              <a:t>từng</a:t>
            </a:r>
            <a:r>
              <a:rPr lang="en-US" baseline="0" dirty="0" smtClean="0">
                <a:sym typeface="Wingdings" panose="05000000000000000000" pitchFamily="2" charset="2"/>
              </a:rPr>
              <a:t> </a:t>
            </a:r>
            <a:r>
              <a:rPr lang="en-US" baseline="0" dirty="0" err="1" smtClean="0">
                <a:sym typeface="Wingdings" panose="05000000000000000000" pitchFamily="2" charset="2"/>
              </a:rPr>
              <a:t>thuộc</a:t>
            </a:r>
            <a:r>
              <a:rPr lang="en-US" baseline="0" dirty="0" smtClean="0">
                <a:sym typeface="Wingdings" panose="05000000000000000000" pitchFamily="2" charset="2"/>
              </a:rPr>
              <a:t> </a:t>
            </a:r>
            <a:r>
              <a:rPr lang="en-US" baseline="0" dirty="0" err="1" smtClean="0">
                <a:sym typeface="Wingdings" panose="05000000000000000000" pitchFamily="2" charset="2"/>
              </a:rPr>
              <a:t>tính</a:t>
            </a:r>
            <a:r>
              <a:rPr lang="en-US" baseline="0" dirty="0" smtClean="0">
                <a:sym typeface="Wingdings" panose="05000000000000000000" pitchFamily="2" charset="2"/>
              </a:rPr>
              <a:t> </a:t>
            </a:r>
          </a:p>
          <a:p>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12</a:t>
            </a:fld>
            <a:endParaRPr lang="en-US"/>
          </a:p>
        </p:txBody>
      </p:sp>
    </p:spTree>
    <p:extLst>
      <p:ext uri="{BB962C8B-B14F-4D97-AF65-F5344CB8AC3E}">
        <p14:creationId xmlns:p14="http://schemas.microsoft.com/office/powerpoint/2010/main" val="24879370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err="1" smtClean="0"/>
              <a:t>Trường</a:t>
            </a:r>
            <a:r>
              <a:rPr lang="en-US" b="1" dirty="0" smtClean="0"/>
              <a:t> </a:t>
            </a:r>
            <a:r>
              <a:rPr lang="en-US" b="1" dirty="0" err="1" smtClean="0"/>
              <a:t>hợp</a:t>
            </a:r>
            <a:r>
              <a:rPr lang="en-US" b="1" baseline="0" dirty="0" smtClean="0"/>
              <a:t> 1: </a:t>
            </a:r>
            <a:r>
              <a:rPr lang="en-US" baseline="0" dirty="0" err="1" smtClean="0"/>
              <a:t>mua</a:t>
            </a:r>
            <a:r>
              <a:rPr lang="en-US" baseline="0" dirty="0" smtClean="0"/>
              <a:t> </a:t>
            </a:r>
            <a:r>
              <a:rPr lang="en-US" baseline="0" dirty="0" err="1" smtClean="0"/>
              <a:t>bao</a:t>
            </a:r>
            <a:r>
              <a:rPr lang="en-US" baseline="0" dirty="0" smtClean="0"/>
              <a:t> </a:t>
            </a:r>
            <a:r>
              <a:rPr lang="en-US" baseline="0" dirty="0" err="1" smtClean="0"/>
              <a:t>hiểm</a:t>
            </a:r>
            <a:r>
              <a:rPr lang="en-US" baseline="0" dirty="0" smtClean="0"/>
              <a:t> </a:t>
            </a:r>
            <a:r>
              <a:rPr lang="en-US" baseline="0" dirty="0" err="1" smtClean="0"/>
              <a:t>bị</a:t>
            </a:r>
            <a:r>
              <a:rPr lang="en-US" baseline="0" dirty="0" smtClean="0"/>
              <a:t> </a:t>
            </a:r>
            <a:r>
              <a:rPr lang="en-US" baseline="0" dirty="0" err="1" smtClean="0"/>
              <a:t>chồng</a:t>
            </a:r>
            <a:r>
              <a:rPr lang="en-US" baseline="0" dirty="0" smtClean="0"/>
              <a:t> </a:t>
            </a:r>
            <a:r>
              <a:rPr lang="en-US" baseline="0" dirty="0" err="1" smtClean="0"/>
              <a:t>hoặc</a:t>
            </a:r>
            <a:r>
              <a:rPr lang="en-US" baseline="0" dirty="0" smtClean="0"/>
              <a:t> </a:t>
            </a:r>
            <a:r>
              <a:rPr lang="en-US" baseline="0" dirty="0" err="1" smtClean="0"/>
              <a:t>bạn</a:t>
            </a:r>
            <a:r>
              <a:rPr lang="en-US" baseline="0" dirty="0" smtClean="0"/>
              <a:t> </a:t>
            </a:r>
            <a:r>
              <a:rPr lang="en-US" baseline="0" dirty="0" err="1" smtClean="0"/>
              <a:t>bè</a:t>
            </a:r>
            <a:r>
              <a:rPr lang="en-US" baseline="0" dirty="0" smtClean="0"/>
              <a:t> </a:t>
            </a:r>
            <a:r>
              <a:rPr lang="en-US" baseline="0" dirty="0" err="1" smtClean="0"/>
              <a:t>phản</a:t>
            </a:r>
            <a:r>
              <a:rPr lang="en-US" baseline="0" dirty="0" smtClean="0"/>
              <a:t> </a:t>
            </a:r>
            <a:r>
              <a:rPr lang="en-US" baseline="0" dirty="0" err="1" smtClean="0"/>
              <a:t>đối</a:t>
            </a:r>
            <a:r>
              <a:rPr lang="en-US" baseline="0" dirty="0" smtClean="0"/>
              <a:t>, </a:t>
            </a:r>
            <a:r>
              <a:rPr lang="en-US" baseline="0" dirty="0" err="1" smtClean="0"/>
              <a:t>mua</a:t>
            </a:r>
            <a:r>
              <a:rPr lang="en-US" baseline="0" dirty="0" smtClean="0"/>
              <a:t> </a:t>
            </a:r>
            <a:r>
              <a:rPr lang="en-US" baseline="0" dirty="0" err="1" smtClean="0"/>
              <a:t>sản</a:t>
            </a:r>
            <a:r>
              <a:rPr lang="en-US" baseline="0" dirty="0" smtClean="0"/>
              <a:t> </a:t>
            </a:r>
            <a:r>
              <a:rPr lang="en-US" baseline="0" dirty="0" err="1" smtClean="0"/>
              <a:t>phẩm</a:t>
            </a:r>
            <a:r>
              <a:rPr lang="en-US" baseline="0" dirty="0" smtClean="0"/>
              <a:t> </a:t>
            </a:r>
            <a:r>
              <a:rPr lang="en-US" baseline="0" dirty="0" err="1" smtClean="0"/>
              <a:t>chức</a:t>
            </a:r>
            <a:r>
              <a:rPr lang="en-US" baseline="0" dirty="0" smtClean="0"/>
              <a:t> </a:t>
            </a:r>
            <a:r>
              <a:rPr lang="en-US" baseline="0" dirty="0" err="1" smtClean="0"/>
              <a:t>năng</a:t>
            </a:r>
            <a:r>
              <a:rPr lang="en-US" baseline="0" dirty="0" smtClean="0"/>
              <a:t> </a:t>
            </a:r>
            <a:r>
              <a:rPr lang="en-US" baseline="0" dirty="0" err="1" smtClean="0"/>
              <a:t>giảm</a:t>
            </a:r>
            <a:r>
              <a:rPr lang="en-US" baseline="0" dirty="0" smtClean="0"/>
              <a:t> </a:t>
            </a:r>
            <a:r>
              <a:rPr lang="en-US" baseline="0" dirty="0" err="1" smtClean="0"/>
              <a:t>cân</a:t>
            </a:r>
            <a:r>
              <a:rPr lang="en-US" baseline="0" dirty="0" smtClean="0"/>
              <a:t> </a:t>
            </a:r>
            <a:r>
              <a:rPr lang="en-US" baseline="0" dirty="0" smtClean="0">
                <a:sym typeface="Wingdings" panose="05000000000000000000" pitchFamily="2" charset="2"/>
              </a:rPr>
              <a:t> </a:t>
            </a:r>
            <a:r>
              <a:rPr lang="en-US" baseline="0" dirty="0" err="1" smtClean="0">
                <a:sym typeface="Wingdings" panose="05000000000000000000" pitchFamily="2" charset="2"/>
              </a:rPr>
              <a:t>bị</a:t>
            </a:r>
            <a:r>
              <a:rPr lang="en-US" baseline="0" dirty="0" smtClean="0">
                <a:sym typeface="Wingdings" panose="05000000000000000000" pitchFamily="2" charset="2"/>
              </a:rPr>
              <a:t> </a:t>
            </a:r>
            <a:r>
              <a:rPr lang="en-US" baseline="0" dirty="0" err="1" smtClean="0">
                <a:sym typeface="Wingdings" panose="05000000000000000000" pitchFamily="2" charset="2"/>
              </a:rPr>
              <a:t>chồng</a:t>
            </a:r>
            <a:r>
              <a:rPr lang="en-US" baseline="0" dirty="0" smtClean="0">
                <a:sym typeface="Wingdings" panose="05000000000000000000" pitchFamily="2" charset="2"/>
              </a:rPr>
              <a:t>, con </a:t>
            </a:r>
            <a:r>
              <a:rPr lang="en-US" baseline="0" dirty="0" err="1" smtClean="0">
                <a:sym typeface="Wingdings" panose="05000000000000000000" pitchFamily="2" charset="2"/>
              </a:rPr>
              <a:t>khuyên</a:t>
            </a:r>
            <a:r>
              <a:rPr lang="en-US" baseline="0" dirty="0" smtClean="0">
                <a:sym typeface="Wingdings" panose="05000000000000000000" pitchFamily="2" charset="2"/>
              </a:rPr>
              <a:t> </a:t>
            </a:r>
            <a:r>
              <a:rPr lang="en-US" baseline="0" dirty="0" err="1" smtClean="0">
                <a:sym typeface="Wingdings" panose="05000000000000000000" pitchFamily="2" charset="2"/>
              </a:rPr>
              <a:t>ko</a:t>
            </a:r>
            <a:r>
              <a:rPr lang="en-US" baseline="0" dirty="0" smtClean="0">
                <a:sym typeface="Wingdings" panose="05000000000000000000" pitchFamily="2" charset="2"/>
              </a:rPr>
              <a:t> </a:t>
            </a:r>
            <a:r>
              <a:rPr lang="en-US" baseline="0" dirty="0" err="1" smtClean="0">
                <a:sym typeface="Wingdings" panose="05000000000000000000" pitchFamily="2" charset="2"/>
              </a:rPr>
              <a:t>uống</a:t>
            </a:r>
            <a:r>
              <a:rPr lang="en-US" baseline="0" dirty="0" smtClean="0">
                <a:sym typeface="Wingdings" panose="05000000000000000000" pitchFamily="2" charset="2"/>
              </a:rPr>
              <a:t> </a:t>
            </a:r>
            <a:r>
              <a:rPr lang="en-US" baseline="0" dirty="0" err="1" smtClean="0">
                <a:sym typeface="Wingdings" panose="05000000000000000000" pitchFamily="2" charset="2"/>
              </a:rPr>
              <a:t>nữa</a:t>
            </a:r>
            <a:r>
              <a:rPr lang="en-US" baseline="0" dirty="0" smtClean="0">
                <a:sym typeface="Wingdings" panose="05000000000000000000" pitchFamily="2" charset="2"/>
              </a:rPr>
              <a:t>, </a:t>
            </a:r>
            <a:r>
              <a:rPr lang="en-US" baseline="0" dirty="0" err="1" smtClean="0">
                <a:sym typeface="Wingdings" panose="05000000000000000000" pitchFamily="2" charset="2"/>
              </a:rPr>
              <a:t>ko</a:t>
            </a:r>
            <a:r>
              <a:rPr lang="en-US" baseline="0" dirty="0" smtClean="0">
                <a:sym typeface="Wingdings" panose="05000000000000000000" pitchFamily="2" charset="2"/>
              </a:rPr>
              <a:t> </a:t>
            </a:r>
            <a:r>
              <a:rPr lang="en-US" baseline="0" dirty="0" err="1" smtClean="0">
                <a:sym typeface="Wingdings" panose="05000000000000000000" pitchFamily="2" charset="2"/>
              </a:rPr>
              <a:t>mua</a:t>
            </a:r>
            <a:r>
              <a:rPr lang="en-US" baseline="0" dirty="0" smtClean="0">
                <a:sym typeface="Wingdings" panose="05000000000000000000" pitchFamily="2" charset="2"/>
              </a:rPr>
              <a:t> </a:t>
            </a:r>
            <a:r>
              <a:rPr lang="en-US" baseline="0" dirty="0" err="1" smtClean="0">
                <a:sym typeface="Wingdings" panose="05000000000000000000" pitchFamily="2" charset="2"/>
              </a:rPr>
              <a:t>nữa</a:t>
            </a:r>
            <a:endParaRPr lang="en-US" baseline="0" dirty="0" smtClean="0">
              <a:sym typeface="Wingdings" panose="05000000000000000000" pitchFamily="2" charset="2"/>
            </a:endParaRPr>
          </a:p>
          <a:p>
            <a:r>
              <a:rPr lang="en-US" b="1" baseline="0" dirty="0" err="1" smtClean="0">
                <a:sym typeface="Wingdings" panose="05000000000000000000" pitchFamily="2" charset="2"/>
              </a:rPr>
              <a:t>Trường</a:t>
            </a:r>
            <a:r>
              <a:rPr lang="en-US" b="1" baseline="0" dirty="0" smtClean="0">
                <a:sym typeface="Wingdings" panose="05000000000000000000" pitchFamily="2" charset="2"/>
              </a:rPr>
              <a:t> </a:t>
            </a:r>
            <a:r>
              <a:rPr lang="en-US" b="1" baseline="0" dirty="0" err="1" smtClean="0">
                <a:sym typeface="Wingdings" panose="05000000000000000000" pitchFamily="2" charset="2"/>
              </a:rPr>
              <a:t>hợp</a:t>
            </a:r>
            <a:r>
              <a:rPr lang="en-US" b="1" baseline="0" dirty="0" smtClean="0">
                <a:sym typeface="Wingdings" panose="05000000000000000000" pitchFamily="2" charset="2"/>
              </a:rPr>
              <a:t> 2: </a:t>
            </a:r>
            <a:r>
              <a:rPr lang="en-US" baseline="0" dirty="0" err="1" smtClean="0">
                <a:sym typeface="Wingdings" panose="05000000000000000000" pitchFamily="2" charset="2"/>
              </a:rPr>
              <a:t>mua</a:t>
            </a:r>
            <a:r>
              <a:rPr lang="en-US" baseline="0" dirty="0" smtClean="0">
                <a:sym typeface="Wingdings" panose="05000000000000000000" pitchFamily="2" charset="2"/>
              </a:rPr>
              <a:t> </a:t>
            </a:r>
            <a:r>
              <a:rPr lang="en-US" baseline="0" dirty="0" err="1" smtClean="0">
                <a:sym typeface="Wingdings" panose="05000000000000000000" pitchFamily="2" charset="2"/>
              </a:rPr>
              <a:t>sản</a:t>
            </a:r>
            <a:r>
              <a:rPr lang="en-US" baseline="0" dirty="0" smtClean="0">
                <a:sym typeface="Wingdings" panose="05000000000000000000" pitchFamily="2" charset="2"/>
              </a:rPr>
              <a:t> </a:t>
            </a:r>
            <a:r>
              <a:rPr lang="en-US" baseline="0" dirty="0" err="1" smtClean="0">
                <a:sym typeface="Wingdings" panose="05000000000000000000" pitchFamily="2" charset="2"/>
              </a:rPr>
              <a:t>phẩm</a:t>
            </a:r>
            <a:r>
              <a:rPr lang="en-US" baseline="0" dirty="0" smtClean="0">
                <a:sym typeface="Wingdings" panose="05000000000000000000" pitchFamily="2" charset="2"/>
              </a:rPr>
              <a:t> pate </a:t>
            </a:r>
            <a:r>
              <a:rPr lang="en-US" baseline="0" dirty="0" err="1" smtClean="0">
                <a:sym typeface="Wingdings" panose="05000000000000000000" pitchFamily="2" charset="2"/>
              </a:rPr>
              <a:t>chay</a:t>
            </a:r>
            <a:r>
              <a:rPr lang="en-US" baseline="0" dirty="0" smtClean="0">
                <a:sym typeface="Wingdings" panose="05000000000000000000" pitchFamily="2" charset="2"/>
              </a:rPr>
              <a:t> </a:t>
            </a:r>
            <a:r>
              <a:rPr lang="en-US" baseline="0" dirty="0" err="1" smtClean="0">
                <a:sym typeface="Wingdings" panose="05000000000000000000" pitchFamily="2" charset="2"/>
              </a:rPr>
              <a:t>để</a:t>
            </a:r>
            <a:r>
              <a:rPr lang="en-US" baseline="0" dirty="0" smtClean="0">
                <a:sym typeface="Wingdings" panose="05000000000000000000" pitchFamily="2" charset="2"/>
              </a:rPr>
              <a:t> </a:t>
            </a:r>
            <a:r>
              <a:rPr lang="en-US" baseline="0" dirty="0" err="1" smtClean="0">
                <a:sym typeface="Wingdings" panose="05000000000000000000" pitchFamily="2" charset="2"/>
              </a:rPr>
              <a:t>ăn</a:t>
            </a:r>
            <a:r>
              <a:rPr lang="en-US" baseline="0" dirty="0" smtClean="0">
                <a:sym typeface="Wingdings" panose="05000000000000000000" pitchFamily="2" charset="2"/>
              </a:rPr>
              <a:t> </a:t>
            </a:r>
            <a:r>
              <a:rPr lang="en-US" baseline="0" dirty="0" err="1" smtClean="0">
                <a:sym typeface="Wingdings" panose="05000000000000000000" pitchFamily="2" charset="2"/>
              </a:rPr>
              <a:t>thì</a:t>
            </a:r>
            <a:r>
              <a:rPr lang="en-US" baseline="0" dirty="0" smtClean="0">
                <a:sym typeface="Wingdings" panose="05000000000000000000" pitchFamily="2" charset="2"/>
              </a:rPr>
              <a:t> </a:t>
            </a:r>
            <a:r>
              <a:rPr lang="en-US" baseline="0" dirty="0" err="1" smtClean="0">
                <a:sym typeface="Wingdings" panose="05000000000000000000" pitchFamily="2" charset="2"/>
              </a:rPr>
              <a:t>tình</a:t>
            </a:r>
            <a:r>
              <a:rPr lang="en-US" baseline="0" dirty="0" smtClean="0">
                <a:sym typeface="Wingdings" panose="05000000000000000000" pitchFamily="2" charset="2"/>
              </a:rPr>
              <a:t> </a:t>
            </a:r>
            <a:r>
              <a:rPr lang="en-US" baseline="0" dirty="0" err="1" smtClean="0">
                <a:sym typeface="Wingdings" panose="05000000000000000000" pitchFamily="2" charset="2"/>
              </a:rPr>
              <a:t>cờ</a:t>
            </a:r>
            <a:r>
              <a:rPr lang="en-US" baseline="0" dirty="0" smtClean="0">
                <a:sym typeface="Wingdings" panose="05000000000000000000" pitchFamily="2" charset="2"/>
              </a:rPr>
              <a:t> </a:t>
            </a:r>
            <a:r>
              <a:rPr lang="en-US" baseline="0" dirty="0" err="1" smtClean="0">
                <a:sym typeface="Wingdings" panose="05000000000000000000" pitchFamily="2" charset="2"/>
              </a:rPr>
              <a:t>đọc</a:t>
            </a:r>
            <a:r>
              <a:rPr lang="en-US" baseline="0" dirty="0" smtClean="0">
                <a:sym typeface="Wingdings" panose="05000000000000000000" pitchFamily="2" charset="2"/>
              </a:rPr>
              <a:t> </a:t>
            </a:r>
            <a:r>
              <a:rPr lang="en-US" baseline="0" dirty="0" err="1" smtClean="0">
                <a:sym typeface="Wingdings" panose="05000000000000000000" pitchFamily="2" charset="2"/>
              </a:rPr>
              <a:t>báo</a:t>
            </a:r>
            <a:r>
              <a:rPr lang="en-US" baseline="0" dirty="0" smtClean="0">
                <a:sym typeface="Wingdings" panose="05000000000000000000" pitchFamily="2" charset="2"/>
              </a:rPr>
              <a:t> </a:t>
            </a:r>
            <a:r>
              <a:rPr lang="en-US" baseline="0" dirty="0" err="1" smtClean="0">
                <a:sym typeface="Wingdings" panose="05000000000000000000" pitchFamily="2" charset="2"/>
              </a:rPr>
              <a:t>sp</a:t>
            </a:r>
            <a:r>
              <a:rPr lang="en-US" baseline="0" dirty="0" smtClean="0">
                <a:sym typeface="Wingdings" panose="05000000000000000000" pitchFamily="2" charset="2"/>
              </a:rPr>
              <a:t> pate minh </a:t>
            </a:r>
            <a:r>
              <a:rPr lang="en-US" baseline="0" dirty="0" err="1" smtClean="0">
                <a:sym typeface="Wingdings" panose="05000000000000000000" pitchFamily="2" charset="2"/>
              </a:rPr>
              <a:t>chay</a:t>
            </a:r>
            <a:r>
              <a:rPr lang="en-US" baseline="0" dirty="0" smtClean="0">
                <a:sym typeface="Wingdings" panose="05000000000000000000" pitchFamily="2" charset="2"/>
              </a:rPr>
              <a:t> </a:t>
            </a:r>
            <a:r>
              <a:rPr lang="en-US" baseline="0" dirty="0" err="1" smtClean="0">
                <a:sym typeface="Wingdings" panose="05000000000000000000" pitchFamily="2" charset="2"/>
              </a:rPr>
              <a:t>chứa</a:t>
            </a:r>
            <a:r>
              <a:rPr lang="en-US" baseline="0" dirty="0" smtClean="0">
                <a:sym typeface="Wingdings" panose="05000000000000000000" pitchFamily="2" charset="2"/>
              </a:rPr>
              <a:t> </a:t>
            </a:r>
            <a:r>
              <a:rPr lang="en-US" baseline="0" dirty="0" err="1" smtClean="0">
                <a:sym typeface="Wingdings" panose="05000000000000000000" pitchFamily="2" charset="2"/>
              </a:rPr>
              <a:t>chất</a:t>
            </a:r>
            <a:r>
              <a:rPr lang="en-US" baseline="0" dirty="0" smtClean="0">
                <a:sym typeface="Wingdings" panose="05000000000000000000" pitchFamily="2" charset="2"/>
              </a:rPr>
              <a:t> </a:t>
            </a:r>
            <a:r>
              <a:rPr lang="en-US" baseline="0" dirty="0" err="1" smtClean="0">
                <a:sym typeface="Wingdings" panose="05000000000000000000" pitchFamily="2" charset="2"/>
              </a:rPr>
              <a:t>độc</a:t>
            </a:r>
            <a:r>
              <a:rPr lang="en-US" baseline="0" dirty="0" smtClean="0">
                <a:sym typeface="Wingdings" panose="05000000000000000000" pitchFamily="2" charset="2"/>
              </a:rPr>
              <a:t> </a:t>
            </a:r>
            <a:r>
              <a:rPr lang="en-US" baseline="0" dirty="0" err="1" smtClean="0">
                <a:sym typeface="Wingdings" panose="05000000000000000000" pitchFamily="2" charset="2"/>
              </a:rPr>
              <a:t>nên</a:t>
            </a:r>
            <a:r>
              <a:rPr lang="en-US" baseline="0" dirty="0" smtClean="0">
                <a:sym typeface="Wingdings" panose="05000000000000000000" pitchFamily="2" charset="2"/>
              </a:rPr>
              <a:t> </a:t>
            </a:r>
            <a:r>
              <a:rPr lang="en-US" baseline="0" dirty="0" err="1" smtClean="0">
                <a:sym typeface="Wingdings" panose="05000000000000000000" pitchFamily="2" charset="2"/>
              </a:rPr>
              <a:t>ko</a:t>
            </a:r>
            <a:r>
              <a:rPr lang="en-US" baseline="0" dirty="0" smtClean="0">
                <a:sym typeface="Wingdings" panose="05000000000000000000" pitchFamily="2" charset="2"/>
              </a:rPr>
              <a:t> </a:t>
            </a:r>
            <a:r>
              <a:rPr lang="en-US" baseline="0" dirty="0" err="1" smtClean="0">
                <a:sym typeface="Wingdings" panose="05000000000000000000" pitchFamily="2" charset="2"/>
              </a:rPr>
              <a:t>ăn</a:t>
            </a:r>
            <a:r>
              <a:rPr lang="en-US" baseline="0" dirty="0" smtClean="0">
                <a:sym typeface="Wingdings" panose="05000000000000000000" pitchFamily="2" charset="2"/>
              </a:rPr>
              <a:t> </a:t>
            </a:r>
            <a:r>
              <a:rPr lang="en-US" baseline="0" dirty="0" err="1" smtClean="0">
                <a:sym typeface="Wingdings" panose="05000000000000000000" pitchFamily="2" charset="2"/>
              </a:rPr>
              <a:t>nữa</a:t>
            </a:r>
            <a:r>
              <a:rPr lang="en-US" baseline="0" dirty="0" smtClean="0">
                <a:sym typeface="Wingdings" panose="05000000000000000000" pitchFamily="2" charset="2"/>
              </a:rPr>
              <a:t> (</a:t>
            </a:r>
            <a:r>
              <a:rPr lang="en-US" baseline="0" dirty="0" err="1" smtClean="0">
                <a:sym typeface="Wingdings" panose="05000000000000000000" pitchFamily="2" charset="2"/>
              </a:rPr>
              <a:t>sự</a:t>
            </a:r>
            <a:r>
              <a:rPr lang="en-US" baseline="0" dirty="0" smtClean="0">
                <a:sym typeface="Wingdings" panose="05000000000000000000" pitchFamily="2" charset="2"/>
              </a:rPr>
              <a:t> </a:t>
            </a:r>
            <a:r>
              <a:rPr lang="en-US" baseline="0" dirty="0" err="1" smtClean="0">
                <a:sym typeface="Wingdings" panose="05000000000000000000" pitchFamily="2" charset="2"/>
              </a:rPr>
              <a:t>kiên</a:t>
            </a:r>
            <a:r>
              <a:rPr lang="en-US" baseline="0" dirty="0" smtClean="0">
                <a:sym typeface="Wingdings" panose="05000000000000000000" pitchFamily="2" charset="2"/>
              </a:rPr>
              <a:t> </a:t>
            </a:r>
            <a:r>
              <a:rPr lang="en-US" baseline="0" dirty="0" err="1" smtClean="0">
                <a:sym typeface="Wingdings" panose="05000000000000000000" pitchFamily="2" charset="2"/>
              </a:rPr>
              <a:t>bất</a:t>
            </a:r>
            <a:r>
              <a:rPr lang="en-US" baseline="0" dirty="0" smtClean="0">
                <a:sym typeface="Wingdings" panose="05000000000000000000" pitchFamily="2" charset="2"/>
              </a:rPr>
              <a:t> </a:t>
            </a:r>
            <a:r>
              <a:rPr lang="en-US" baseline="0" dirty="0" err="1" smtClean="0">
                <a:sym typeface="Wingdings" panose="05000000000000000000" pitchFamily="2" charset="2"/>
              </a:rPr>
              <a:t>ngờ</a:t>
            </a:r>
            <a:r>
              <a:rPr lang="en-US" baseline="0" dirty="0" smtClean="0">
                <a:sym typeface="Wingdings" panose="05000000000000000000" pitchFamily="2" charset="2"/>
              </a:rPr>
              <a:t>)</a:t>
            </a:r>
          </a:p>
          <a:p>
            <a:r>
              <a:rPr lang="en-US" baseline="0" dirty="0" err="1" smtClean="0">
                <a:sym typeface="Wingdings" panose="05000000000000000000" pitchFamily="2" charset="2"/>
              </a:rPr>
              <a:t>Hoặc</a:t>
            </a:r>
            <a:r>
              <a:rPr lang="en-US" baseline="0" dirty="0" smtClean="0">
                <a:sym typeface="Wingdings" panose="05000000000000000000" pitchFamily="2" charset="2"/>
              </a:rPr>
              <a:t> </a:t>
            </a:r>
            <a:r>
              <a:rPr lang="en-US" baseline="0" dirty="0" err="1" smtClean="0">
                <a:sym typeface="Wingdings" panose="05000000000000000000" pitchFamily="2" charset="2"/>
              </a:rPr>
              <a:t>định</a:t>
            </a:r>
            <a:r>
              <a:rPr lang="en-US" baseline="0" dirty="0" smtClean="0">
                <a:sym typeface="Wingdings" panose="05000000000000000000" pitchFamily="2" charset="2"/>
              </a:rPr>
              <a:t> </a:t>
            </a:r>
            <a:r>
              <a:rPr lang="en-US" baseline="0" dirty="0" err="1" smtClean="0">
                <a:sym typeface="Wingdings" panose="05000000000000000000" pitchFamily="2" charset="2"/>
              </a:rPr>
              <a:t>mua</a:t>
            </a:r>
            <a:r>
              <a:rPr lang="en-US" baseline="0" dirty="0" smtClean="0">
                <a:sym typeface="Wingdings" panose="05000000000000000000" pitchFamily="2" charset="2"/>
              </a:rPr>
              <a:t> </a:t>
            </a:r>
            <a:r>
              <a:rPr lang="en-US" baseline="0" dirty="0" err="1" smtClean="0">
                <a:sym typeface="Wingdings" panose="05000000000000000000" pitchFamily="2" charset="2"/>
              </a:rPr>
              <a:t>một</a:t>
            </a:r>
            <a:r>
              <a:rPr lang="en-US" baseline="0" dirty="0" smtClean="0">
                <a:sym typeface="Wingdings" panose="05000000000000000000" pitchFamily="2" charset="2"/>
              </a:rPr>
              <a:t> </a:t>
            </a:r>
            <a:r>
              <a:rPr lang="en-US" baseline="0" dirty="0" err="1" smtClean="0">
                <a:sym typeface="Wingdings" panose="05000000000000000000" pitchFamily="2" charset="2"/>
              </a:rPr>
              <a:t>chiếc</a:t>
            </a:r>
            <a:r>
              <a:rPr lang="en-US" baseline="0" dirty="0" smtClean="0">
                <a:sym typeface="Wingdings" panose="05000000000000000000" pitchFamily="2" charset="2"/>
              </a:rPr>
              <a:t> </a:t>
            </a:r>
            <a:r>
              <a:rPr lang="en-US" baseline="0" dirty="0" err="1" smtClean="0">
                <a:sym typeface="Wingdings" panose="05000000000000000000" pitchFamily="2" charset="2"/>
              </a:rPr>
              <a:t>ti</a:t>
            </a:r>
            <a:r>
              <a:rPr lang="en-US" baseline="0" dirty="0" smtClean="0">
                <a:sym typeface="Wingdings" panose="05000000000000000000" pitchFamily="2" charset="2"/>
              </a:rPr>
              <a:t> vi </a:t>
            </a:r>
            <a:r>
              <a:rPr lang="en-US" baseline="0" dirty="0" err="1" smtClean="0">
                <a:sym typeface="Wingdings" panose="05000000000000000000" pitchFamily="2" charset="2"/>
              </a:rPr>
              <a:t>mới</a:t>
            </a:r>
            <a:r>
              <a:rPr lang="en-US" baseline="0" dirty="0" smtClean="0">
                <a:sym typeface="Wingdings" panose="05000000000000000000" pitchFamily="2" charset="2"/>
              </a:rPr>
              <a:t> </a:t>
            </a:r>
            <a:r>
              <a:rPr lang="en-US" baseline="0" dirty="0" err="1" smtClean="0">
                <a:sym typeface="Wingdings" panose="05000000000000000000" pitchFamily="2" charset="2"/>
              </a:rPr>
              <a:t>thì</a:t>
            </a:r>
            <a:r>
              <a:rPr lang="en-US" baseline="0" dirty="0" smtClean="0">
                <a:sym typeface="Wingdings" panose="05000000000000000000" pitchFamily="2" charset="2"/>
              </a:rPr>
              <a:t> </a:t>
            </a:r>
            <a:r>
              <a:rPr lang="en-US" baseline="0" dirty="0" err="1" smtClean="0">
                <a:sym typeface="Wingdings" panose="05000000000000000000" pitchFamily="2" charset="2"/>
              </a:rPr>
              <a:t>nhân</a:t>
            </a:r>
            <a:r>
              <a:rPr lang="en-US" baseline="0" dirty="0" smtClean="0">
                <a:sym typeface="Wingdings" panose="05000000000000000000" pitchFamily="2" charset="2"/>
              </a:rPr>
              <a:t> </a:t>
            </a:r>
            <a:r>
              <a:rPr lang="en-US" baseline="0" dirty="0" err="1" smtClean="0">
                <a:sym typeface="Wingdings" panose="05000000000000000000" pitchFamily="2" charset="2"/>
              </a:rPr>
              <a:t>được</a:t>
            </a:r>
            <a:r>
              <a:rPr lang="en-US" baseline="0" dirty="0" smtClean="0">
                <a:sym typeface="Wingdings" panose="05000000000000000000" pitchFamily="2" charset="2"/>
              </a:rPr>
              <a:t> tin con </a:t>
            </a:r>
            <a:r>
              <a:rPr lang="en-US" baseline="0" dirty="0" err="1" smtClean="0">
                <a:sym typeface="Wingdings" panose="05000000000000000000" pitchFamily="2" charset="2"/>
              </a:rPr>
              <a:t>mình</a:t>
            </a:r>
            <a:r>
              <a:rPr lang="en-US" baseline="0" dirty="0" smtClean="0">
                <a:sym typeface="Wingdings" panose="05000000000000000000" pitchFamily="2" charset="2"/>
              </a:rPr>
              <a:t> </a:t>
            </a:r>
            <a:r>
              <a:rPr lang="en-US" baseline="0" dirty="0" err="1" smtClean="0">
                <a:sym typeface="Wingdings" panose="05000000000000000000" pitchFamily="2" charset="2"/>
              </a:rPr>
              <a:t>vô</a:t>
            </a:r>
            <a:r>
              <a:rPr lang="en-US" baseline="0" dirty="0" smtClean="0">
                <a:sym typeface="Wingdings" panose="05000000000000000000" pitchFamily="2" charset="2"/>
              </a:rPr>
              <a:t> </a:t>
            </a:r>
            <a:r>
              <a:rPr lang="en-US" baseline="0" dirty="0" err="1" smtClean="0">
                <a:sym typeface="Wingdings" panose="05000000000000000000" pitchFamily="2" charset="2"/>
              </a:rPr>
              <a:t>đại</a:t>
            </a:r>
            <a:r>
              <a:rPr lang="en-US" baseline="0" dirty="0" smtClean="0">
                <a:sym typeface="Wingdings" panose="05000000000000000000" pitchFamily="2" charset="2"/>
              </a:rPr>
              <a:t> </a:t>
            </a:r>
            <a:r>
              <a:rPr lang="en-US" baseline="0" dirty="0" err="1" smtClean="0">
                <a:sym typeface="Wingdings" panose="05000000000000000000" pitchFamily="2" charset="2"/>
              </a:rPr>
              <a:t>học</a:t>
            </a:r>
            <a:r>
              <a:rPr lang="en-US" baseline="0" dirty="0" smtClean="0">
                <a:sym typeface="Wingdings" panose="05000000000000000000" pitchFamily="2" charset="2"/>
              </a:rPr>
              <a:t> </a:t>
            </a:r>
            <a:r>
              <a:rPr lang="en-US" baseline="0" dirty="0" err="1" smtClean="0">
                <a:sym typeface="Wingdings" panose="05000000000000000000" pitchFamily="2" charset="2"/>
              </a:rPr>
              <a:t>cần</a:t>
            </a:r>
            <a:r>
              <a:rPr lang="en-US" baseline="0" dirty="0" smtClean="0">
                <a:sym typeface="Wingdings" panose="05000000000000000000" pitchFamily="2" charset="2"/>
              </a:rPr>
              <a:t> </a:t>
            </a:r>
            <a:r>
              <a:rPr lang="en-US" baseline="0" dirty="0" err="1" smtClean="0">
                <a:sym typeface="Wingdings" panose="05000000000000000000" pitchFamily="2" charset="2"/>
              </a:rPr>
              <a:t>đóng</a:t>
            </a:r>
            <a:r>
              <a:rPr lang="en-US" baseline="0" dirty="0" smtClean="0">
                <a:sym typeface="Wingdings" panose="05000000000000000000" pitchFamily="2" charset="2"/>
              </a:rPr>
              <a:t> </a:t>
            </a:r>
            <a:r>
              <a:rPr lang="en-US" baseline="0" dirty="0" err="1" smtClean="0">
                <a:sym typeface="Wingdings" panose="05000000000000000000" pitchFamily="2" charset="2"/>
              </a:rPr>
              <a:t>học</a:t>
            </a:r>
            <a:r>
              <a:rPr lang="en-US" baseline="0" dirty="0" smtClean="0">
                <a:sym typeface="Wingdings" panose="05000000000000000000" pitchFamily="2" charset="2"/>
              </a:rPr>
              <a:t> </a:t>
            </a:r>
            <a:r>
              <a:rPr lang="en-US" baseline="0" dirty="0" err="1" smtClean="0">
                <a:sym typeface="Wingdings" panose="05000000000000000000" pitchFamily="2" charset="2"/>
              </a:rPr>
              <a:t>phí</a:t>
            </a:r>
            <a:r>
              <a:rPr lang="en-US" baseline="0" dirty="0" smtClean="0">
                <a:sym typeface="Wingdings" panose="05000000000000000000" pitchFamily="2" charset="2"/>
              </a:rPr>
              <a:t> 10 </a:t>
            </a:r>
            <a:r>
              <a:rPr lang="en-US" baseline="0" dirty="0" err="1" smtClean="0">
                <a:sym typeface="Wingdings" panose="05000000000000000000" pitchFamily="2" charset="2"/>
              </a:rPr>
              <a:t>tr</a:t>
            </a:r>
            <a:r>
              <a:rPr lang="en-US" baseline="0" dirty="0" smtClean="0">
                <a:sym typeface="Wingdings" panose="05000000000000000000" pitchFamily="2" charset="2"/>
              </a:rPr>
              <a:t>  </a:t>
            </a:r>
            <a:r>
              <a:rPr lang="en-US" baseline="0" dirty="0" err="1" smtClean="0">
                <a:sym typeface="Wingdings" panose="05000000000000000000" pitchFamily="2" charset="2"/>
              </a:rPr>
              <a:t>trì</a:t>
            </a:r>
            <a:r>
              <a:rPr lang="en-US" baseline="0" dirty="0" smtClean="0">
                <a:sym typeface="Wingdings" panose="05000000000000000000" pitchFamily="2" charset="2"/>
              </a:rPr>
              <a:t> </a:t>
            </a:r>
            <a:r>
              <a:rPr lang="en-US" baseline="0" dirty="0" err="1" smtClean="0">
                <a:sym typeface="Wingdings" panose="05000000000000000000" pitchFamily="2" charset="2"/>
              </a:rPr>
              <a:t>hoãn</a:t>
            </a:r>
            <a:r>
              <a:rPr lang="en-US" baseline="0" dirty="0" smtClean="0">
                <a:sym typeface="Wingdings" panose="05000000000000000000" pitchFamily="2" charset="2"/>
              </a:rPr>
              <a:t> </a:t>
            </a:r>
            <a:r>
              <a:rPr lang="en-US" baseline="0" dirty="0" err="1" smtClean="0">
                <a:sym typeface="Wingdings" panose="05000000000000000000" pitchFamily="2" charset="2"/>
              </a:rPr>
              <a:t>việc</a:t>
            </a:r>
            <a:r>
              <a:rPr lang="en-US" baseline="0" dirty="0" smtClean="0">
                <a:sym typeface="Wingdings" panose="05000000000000000000" pitchFamily="2" charset="2"/>
              </a:rPr>
              <a:t> </a:t>
            </a:r>
            <a:r>
              <a:rPr lang="en-US" baseline="0" dirty="0" err="1" smtClean="0">
                <a:sym typeface="Wingdings" panose="05000000000000000000" pitchFamily="2" charset="2"/>
              </a:rPr>
              <a:t>mua</a:t>
            </a:r>
            <a:r>
              <a:rPr lang="en-US" baseline="0" dirty="0" smtClean="0">
                <a:sym typeface="Wingdings" panose="05000000000000000000" pitchFamily="2" charset="2"/>
              </a:rPr>
              <a:t> </a:t>
            </a:r>
            <a:r>
              <a:rPr lang="en-US" baseline="0" dirty="0" err="1" smtClean="0">
                <a:sym typeface="Wingdings" panose="05000000000000000000" pitchFamily="2" charset="2"/>
              </a:rPr>
              <a:t>tivi</a:t>
            </a:r>
            <a:endParaRPr lang="en-US" baseline="0" dirty="0" smtClean="0">
              <a:sym typeface="Wingdings" panose="05000000000000000000" pitchFamily="2" charset="2"/>
            </a:endParaRPr>
          </a:p>
          <a:p>
            <a:r>
              <a:rPr lang="en-US" baseline="0" dirty="0" err="1" smtClean="0">
                <a:sym typeface="Wingdings" panose="05000000000000000000" pitchFamily="2" charset="2"/>
              </a:rPr>
              <a:t>Ko</a:t>
            </a:r>
            <a:r>
              <a:rPr lang="en-US" baseline="0" dirty="0" smtClean="0">
                <a:sym typeface="Wingdings" panose="05000000000000000000" pitchFamily="2" charset="2"/>
              </a:rPr>
              <a:t> </a:t>
            </a:r>
            <a:r>
              <a:rPr lang="en-US" baseline="0" dirty="0" err="1" smtClean="0">
                <a:sym typeface="Wingdings" panose="05000000000000000000" pitchFamily="2" charset="2"/>
              </a:rPr>
              <a:t>có</a:t>
            </a:r>
            <a:r>
              <a:rPr lang="en-US" baseline="0" dirty="0" smtClean="0">
                <a:sym typeface="Wingdings" panose="05000000000000000000" pitchFamily="2" charset="2"/>
              </a:rPr>
              <a:t> ý </a:t>
            </a:r>
            <a:r>
              <a:rPr lang="en-US" baseline="0" dirty="0" err="1" smtClean="0">
                <a:sym typeface="Wingdings" panose="05000000000000000000" pitchFamily="2" charset="2"/>
              </a:rPr>
              <a:t>định</a:t>
            </a:r>
            <a:r>
              <a:rPr lang="en-US" baseline="0" dirty="0" smtClean="0">
                <a:sym typeface="Wingdings" panose="05000000000000000000" pitchFamily="2" charset="2"/>
              </a:rPr>
              <a:t> </a:t>
            </a:r>
            <a:r>
              <a:rPr lang="en-US" baseline="0" dirty="0" err="1" smtClean="0">
                <a:sym typeface="Wingdings" panose="05000000000000000000" pitchFamily="2" charset="2"/>
              </a:rPr>
              <a:t>mua</a:t>
            </a:r>
            <a:r>
              <a:rPr lang="en-US" baseline="0" dirty="0" smtClean="0">
                <a:sym typeface="Wingdings" panose="05000000000000000000" pitchFamily="2" charset="2"/>
              </a:rPr>
              <a:t> </a:t>
            </a:r>
            <a:r>
              <a:rPr lang="en-US" baseline="0" dirty="0" err="1" smtClean="0">
                <a:sym typeface="Wingdings" panose="05000000000000000000" pitchFamily="2" charset="2"/>
              </a:rPr>
              <a:t>sp</a:t>
            </a:r>
            <a:r>
              <a:rPr lang="en-US" baseline="0" dirty="0" smtClean="0">
                <a:sym typeface="Wingdings" panose="05000000000000000000" pitchFamily="2" charset="2"/>
              </a:rPr>
              <a:t> </a:t>
            </a:r>
            <a:r>
              <a:rPr lang="en-US" baseline="0" dirty="0" err="1" smtClean="0">
                <a:sym typeface="Wingdings" panose="05000000000000000000" pitchFamily="2" charset="2"/>
              </a:rPr>
              <a:t>tăng</a:t>
            </a:r>
            <a:r>
              <a:rPr lang="en-US" baseline="0" dirty="0" smtClean="0">
                <a:sym typeface="Wingdings" panose="05000000000000000000" pitchFamily="2" charset="2"/>
              </a:rPr>
              <a:t> </a:t>
            </a:r>
            <a:r>
              <a:rPr lang="en-US" baseline="0" dirty="0" err="1" smtClean="0">
                <a:sym typeface="Wingdings" panose="05000000000000000000" pitchFamily="2" charset="2"/>
              </a:rPr>
              <a:t>cơ</a:t>
            </a:r>
            <a:r>
              <a:rPr lang="en-US" baseline="0" dirty="0" smtClean="0">
                <a:sym typeface="Wingdings" panose="05000000000000000000" pitchFamily="2" charset="2"/>
              </a:rPr>
              <a:t> </a:t>
            </a:r>
            <a:r>
              <a:rPr lang="en-US" baseline="0" dirty="0" err="1" smtClean="0">
                <a:sym typeface="Wingdings" panose="05000000000000000000" pitchFamily="2" charset="2"/>
              </a:rPr>
              <a:t>để</a:t>
            </a:r>
            <a:r>
              <a:rPr lang="en-US" baseline="0" dirty="0" smtClean="0">
                <a:sym typeface="Wingdings" panose="05000000000000000000" pitchFamily="2" charset="2"/>
              </a:rPr>
              <a:t> </a:t>
            </a:r>
            <a:r>
              <a:rPr lang="en-US" baseline="0" dirty="0" err="1" smtClean="0">
                <a:sym typeface="Wingdings" panose="05000000000000000000" pitchFamily="2" charset="2"/>
              </a:rPr>
              <a:t>tập</a:t>
            </a:r>
            <a:r>
              <a:rPr lang="en-US" baseline="0" dirty="0" smtClean="0">
                <a:sym typeface="Wingdings" panose="05000000000000000000" pitchFamily="2" charset="2"/>
              </a:rPr>
              <a:t> gym </a:t>
            </a:r>
            <a:r>
              <a:rPr lang="en-US" baseline="0" dirty="0" err="1" smtClean="0">
                <a:sym typeface="Wingdings" panose="05000000000000000000" pitchFamily="2" charset="2"/>
              </a:rPr>
              <a:t>thì</a:t>
            </a:r>
            <a:r>
              <a:rPr lang="en-US" baseline="0" dirty="0" smtClean="0">
                <a:sym typeface="Wingdings" panose="05000000000000000000" pitchFamily="2" charset="2"/>
              </a:rPr>
              <a:t> </a:t>
            </a:r>
            <a:r>
              <a:rPr lang="en-US" baseline="0" dirty="0" err="1" smtClean="0">
                <a:sym typeface="Wingdings" panose="05000000000000000000" pitchFamily="2" charset="2"/>
              </a:rPr>
              <a:t>tình</a:t>
            </a:r>
            <a:r>
              <a:rPr lang="en-US" baseline="0" dirty="0" smtClean="0">
                <a:sym typeface="Wingdings" panose="05000000000000000000" pitchFamily="2" charset="2"/>
              </a:rPr>
              <a:t> </a:t>
            </a:r>
            <a:r>
              <a:rPr lang="en-US" baseline="0" dirty="0" err="1" smtClean="0">
                <a:sym typeface="Wingdings" panose="05000000000000000000" pitchFamily="2" charset="2"/>
              </a:rPr>
              <a:t>cờ</a:t>
            </a:r>
            <a:r>
              <a:rPr lang="en-US" baseline="0" dirty="0" smtClean="0">
                <a:sym typeface="Wingdings" panose="05000000000000000000" pitchFamily="2" charset="2"/>
              </a:rPr>
              <a:t> </a:t>
            </a:r>
            <a:r>
              <a:rPr lang="en-US" baseline="0" dirty="0" err="1" smtClean="0">
                <a:sym typeface="Wingdings" panose="05000000000000000000" pitchFamily="2" charset="2"/>
              </a:rPr>
              <a:t>gặp</a:t>
            </a:r>
            <a:r>
              <a:rPr lang="en-US" baseline="0" dirty="0" smtClean="0">
                <a:sym typeface="Wingdings" panose="05000000000000000000" pitchFamily="2" charset="2"/>
              </a:rPr>
              <a:t> </a:t>
            </a:r>
            <a:r>
              <a:rPr lang="en-US" baseline="0" dirty="0" err="1" smtClean="0">
                <a:sym typeface="Wingdings" panose="05000000000000000000" pitchFamily="2" charset="2"/>
              </a:rPr>
              <a:t>đứa</a:t>
            </a:r>
            <a:r>
              <a:rPr lang="en-US" baseline="0" dirty="0" smtClean="0">
                <a:sym typeface="Wingdings" panose="05000000000000000000" pitchFamily="2" charset="2"/>
              </a:rPr>
              <a:t> </a:t>
            </a:r>
            <a:r>
              <a:rPr lang="en-US" baseline="0" dirty="0" err="1" smtClean="0">
                <a:sym typeface="Wingdings" panose="05000000000000000000" pitchFamily="2" charset="2"/>
              </a:rPr>
              <a:t>bạn</a:t>
            </a:r>
            <a:r>
              <a:rPr lang="en-US" baseline="0" dirty="0" smtClean="0">
                <a:sym typeface="Wingdings" panose="05000000000000000000" pitchFamily="2" charset="2"/>
              </a:rPr>
              <a:t> </a:t>
            </a:r>
            <a:r>
              <a:rPr lang="en-US" baseline="0" dirty="0" err="1" smtClean="0">
                <a:sym typeface="Wingdings" panose="05000000000000000000" pitchFamily="2" charset="2"/>
              </a:rPr>
              <a:t>mua</a:t>
            </a:r>
            <a:r>
              <a:rPr lang="en-US" baseline="0" dirty="0" smtClean="0">
                <a:sym typeface="Wingdings" panose="05000000000000000000" pitchFamily="2" charset="2"/>
              </a:rPr>
              <a:t> </a:t>
            </a:r>
            <a:r>
              <a:rPr lang="en-US" baseline="0" dirty="0" err="1" smtClean="0">
                <a:sym typeface="Wingdings" panose="05000000000000000000" pitchFamily="2" charset="2"/>
              </a:rPr>
              <a:t>sp</a:t>
            </a:r>
            <a:r>
              <a:rPr lang="en-US" baseline="0" dirty="0" smtClean="0">
                <a:sym typeface="Wingdings" panose="05000000000000000000" pitchFamily="2" charset="2"/>
              </a:rPr>
              <a:t> </a:t>
            </a:r>
            <a:r>
              <a:rPr lang="en-US" baseline="0" dirty="0" err="1" smtClean="0">
                <a:sym typeface="Wingdings" panose="05000000000000000000" pitchFamily="2" charset="2"/>
              </a:rPr>
              <a:t>tăng</a:t>
            </a:r>
            <a:r>
              <a:rPr lang="en-US" baseline="0" dirty="0" smtClean="0">
                <a:sym typeface="Wingdings" panose="05000000000000000000" pitchFamily="2" charset="2"/>
              </a:rPr>
              <a:t> </a:t>
            </a:r>
            <a:r>
              <a:rPr lang="en-US" baseline="0" dirty="0" err="1" smtClean="0">
                <a:sym typeface="Wingdings" panose="05000000000000000000" pitchFamily="2" charset="2"/>
              </a:rPr>
              <a:t>cơ</a:t>
            </a:r>
            <a:r>
              <a:rPr lang="en-US" baseline="0" dirty="0" smtClean="0">
                <a:sym typeface="Wingdings" panose="05000000000000000000" pitchFamily="2" charset="2"/>
              </a:rPr>
              <a:t> </a:t>
            </a:r>
            <a:r>
              <a:rPr lang="en-US" baseline="0" dirty="0" err="1" smtClean="0">
                <a:sym typeface="Wingdings" panose="05000000000000000000" pitchFamily="2" charset="2"/>
              </a:rPr>
              <a:t>nào</a:t>
            </a:r>
            <a:r>
              <a:rPr lang="en-US" baseline="0" dirty="0" smtClean="0">
                <a:sym typeface="Wingdings" panose="05000000000000000000" pitchFamily="2" charset="2"/>
              </a:rPr>
              <a:t> </a:t>
            </a:r>
            <a:r>
              <a:rPr lang="en-US" baseline="0" dirty="0" err="1" smtClean="0">
                <a:sym typeface="Wingdings" panose="05000000000000000000" pitchFamily="2" charset="2"/>
              </a:rPr>
              <a:t>đó</a:t>
            </a:r>
            <a:r>
              <a:rPr lang="en-US" baseline="0" dirty="0" smtClean="0">
                <a:sym typeface="Wingdings" panose="05000000000000000000" pitchFamily="2" charset="2"/>
              </a:rPr>
              <a:t> </a:t>
            </a:r>
            <a:r>
              <a:rPr lang="en-US" baseline="0" dirty="0" err="1" smtClean="0">
                <a:sym typeface="Wingdings" panose="05000000000000000000" pitchFamily="2" charset="2"/>
              </a:rPr>
              <a:t>mà</a:t>
            </a:r>
            <a:r>
              <a:rPr lang="en-US" baseline="0" dirty="0" smtClean="0">
                <a:sym typeface="Wingdings" panose="05000000000000000000" pitchFamily="2" charset="2"/>
              </a:rPr>
              <a:t> </a:t>
            </a:r>
            <a:r>
              <a:rPr lang="en-US" baseline="0" dirty="0" err="1" smtClean="0">
                <a:sym typeface="Wingdings" panose="05000000000000000000" pitchFamily="2" charset="2"/>
              </a:rPr>
              <a:t>dùng</a:t>
            </a:r>
            <a:r>
              <a:rPr lang="en-US" baseline="0" dirty="0" smtClean="0">
                <a:sym typeface="Wingdings" panose="05000000000000000000" pitchFamily="2" charset="2"/>
              </a:rPr>
              <a:t> </a:t>
            </a:r>
            <a:r>
              <a:rPr lang="en-US" baseline="0" dirty="0" err="1" smtClean="0">
                <a:sym typeface="Wingdings" panose="05000000000000000000" pitchFamily="2" charset="2"/>
              </a:rPr>
              <a:t>ko</a:t>
            </a:r>
            <a:r>
              <a:rPr lang="en-US" baseline="0" dirty="0" smtClean="0">
                <a:sym typeface="Wingdings" panose="05000000000000000000" pitchFamily="2" charset="2"/>
              </a:rPr>
              <a:t> </a:t>
            </a:r>
            <a:r>
              <a:rPr lang="en-US" baseline="0" dirty="0" err="1" smtClean="0">
                <a:sym typeface="Wingdings" panose="05000000000000000000" pitchFamily="2" charset="2"/>
              </a:rPr>
              <a:t>nổi</a:t>
            </a:r>
            <a:r>
              <a:rPr lang="en-US" baseline="0" dirty="0" smtClean="0">
                <a:sym typeface="Wingdings" panose="05000000000000000000" pitchFamily="2" charset="2"/>
              </a:rPr>
              <a:t> </a:t>
            </a:r>
            <a:r>
              <a:rPr lang="en-US" baseline="0" dirty="0" err="1" smtClean="0">
                <a:sym typeface="Wingdings" panose="05000000000000000000" pitchFamily="2" charset="2"/>
              </a:rPr>
              <a:t>mụn</a:t>
            </a:r>
            <a:r>
              <a:rPr lang="en-US" baseline="0" dirty="0" smtClean="0">
                <a:sym typeface="Wingdings" panose="05000000000000000000" pitchFamily="2" charset="2"/>
              </a:rPr>
              <a:t>, </a:t>
            </a:r>
            <a:r>
              <a:rPr lang="en-US" baseline="0" dirty="0" err="1" smtClean="0">
                <a:sym typeface="Wingdings" panose="05000000000000000000" pitchFamily="2" charset="2"/>
              </a:rPr>
              <a:t>ko</a:t>
            </a:r>
            <a:r>
              <a:rPr lang="en-US" baseline="0" dirty="0" smtClean="0">
                <a:sym typeface="Wingdings" panose="05000000000000000000" pitchFamily="2" charset="2"/>
              </a:rPr>
              <a:t> </a:t>
            </a:r>
            <a:r>
              <a:rPr lang="en-US" baseline="0" dirty="0" err="1" smtClean="0">
                <a:sym typeface="Wingdings" panose="05000000000000000000" pitchFamily="2" charset="2"/>
              </a:rPr>
              <a:t>bị</a:t>
            </a:r>
            <a:r>
              <a:rPr lang="en-US" baseline="0" dirty="0" smtClean="0">
                <a:sym typeface="Wingdings" panose="05000000000000000000" pitchFamily="2" charset="2"/>
              </a:rPr>
              <a:t> </a:t>
            </a:r>
            <a:r>
              <a:rPr lang="en-US" baseline="0" dirty="0" err="1" smtClean="0">
                <a:sym typeface="Wingdings" panose="05000000000000000000" pitchFamily="2" charset="2"/>
              </a:rPr>
              <a:t>mụn</a:t>
            </a:r>
            <a:r>
              <a:rPr lang="en-US" baseline="0" dirty="0" smtClean="0">
                <a:sym typeface="Wingdings" panose="05000000000000000000" pitchFamily="2" charset="2"/>
              </a:rPr>
              <a:t>  </a:t>
            </a:r>
            <a:r>
              <a:rPr lang="en-US" baseline="0" dirty="0" err="1" smtClean="0">
                <a:sym typeface="Wingdings" panose="05000000000000000000" pitchFamily="2" charset="2"/>
              </a:rPr>
              <a:t>quyết</a:t>
            </a:r>
            <a:r>
              <a:rPr lang="en-US" baseline="0" dirty="0" smtClean="0">
                <a:sym typeface="Wingdings" panose="05000000000000000000" pitchFamily="2" charset="2"/>
              </a:rPr>
              <a:t> </a:t>
            </a:r>
            <a:r>
              <a:rPr lang="en-US" baseline="0" dirty="0" err="1" smtClean="0">
                <a:sym typeface="Wingdings" panose="05000000000000000000" pitchFamily="2" charset="2"/>
              </a:rPr>
              <a:t>định</a:t>
            </a:r>
            <a:r>
              <a:rPr lang="en-US" baseline="0" dirty="0" smtClean="0">
                <a:sym typeface="Wingdings" panose="05000000000000000000" pitchFamily="2" charset="2"/>
              </a:rPr>
              <a:t> </a:t>
            </a:r>
            <a:r>
              <a:rPr lang="en-US" baseline="0" dirty="0" err="1" smtClean="0">
                <a:sym typeface="Wingdings" panose="05000000000000000000" pitchFamily="2" charset="2"/>
              </a:rPr>
              <a:t>mua</a:t>
            </a:r>
            <a:r>
              <a:rPr lang="en-US" baseline="0" dirty="0" smtClean="0">
                <a:sym typeface="Wingdings" panose="05000000000000000000" pitchFamily="2" charset="2"/>
              </a:rPr>
              <a:t> </a:t>
            </a:r>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14</a:t>
            </a:fld>
            <a:endParaRPr lang="en-US"/>
          </a:p>
        </p:txBody>
      </p:sp>
    </p:spTree>
    <p:extLst>
      <p:ext uri="{BB962C8B-B14F-4D97-AF65-F5344CB8AC3E}">
        <p14:creationId xmlns:p14="http://schemas.microsoft.com/office/powerpoint/2010/main" val="2073761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t>SV GHI NHẬN</a:t>
            </a:r>
            <a:r>
              <a:rPr lang="en-US" b="1" baseline="0" dirty="0" smtClean="0"/>
              <a:t> THÊM</a:t>
            </a:r>
            <a:endParaRPr lang="en-US" b="1"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1" u="sng" baseline="0" dirty="0" err="1" smtClean="0">
                <a:sym typeface="Wingdings" panose="05000000000000000000" pitchFamily="2" charset="2"/>
              </a:rPr>
              <a:t>rủi</a:t>
            </a:r>
            <a:r>
              <a:rPr lang="en-US" b="1" u="sng" baseline="0" dirty="0" smtClean="0">
                <a:sym typeface="Wingdings" panose="05000000000000000000" pitchFamily="2" charset="2"/>
              </a:rPr>
              <a:t> </a:t>
            </a:r>
            <a:r>
              <a:rPr lang="en-US" b="1" u="sng" baseline="0" dirty="0" err="1" smtClean="0">
                <a:sym typeface="Wingdings" panose="05000000000000000000" pitchFamily="2" charset="2"/>
              </a:rPr>
              <a:t>ro</a:t>
            </a:r>
            <a:r>
              <a:rPr lang="en-US" b="1" u="sng" baseline="0" dirty="0" smtClean="0">
                <a:sym typeface="Wingdings" panose="05000000000000000000" pitchFamily="2" charset="2"/>
              </a:rPr>
              <a:t> </a:t>
            </a:r>
            <a:r>
              <a:rPr lang="en-US" b="1" u="sng" baseline="0" dirty="0" err="1" smtClean="0">
                <a:sym typeface="Wingdings" panose="05000000000000000000" pitchFamily="2" charset="2"/>
              </a:rPr>
              <a:t>khởi</a:t>
            </a:r>
            <a:r>
              <a:rPr lang="en-US" b="1" u="sng" baseline="0" dirty="0" smtClean="0">
                <a:sym typeface="Wingdings" panose="05000000000000000000" pitchFamily="2" charset="2"/>
              </a:rPr>
              <a:t> </a:t>
            </a:r>
            <a:r>
              <a:rPr lang="en-US" b="1" u="sng" baseline="0" dirty="0" err="1" smtClean="0">
                <a:sym typeface="Wingdings" panose="05000000000000000000" pitchFamily="2" charset="2"/>
              </a:rPr>
              <a:t>phát</a:t>
            </a:r>
            <a:r>
              <a:rPr lang="en-US" b="1" u="sng" baseline="0" dirty="0" smtClean="0">
                <a:sym typeface="Wingdings" panose="05000000000000000000" pitchFamily="2" charset="2"/>
              </a:rPr>
              <a:t> KHI </a:t>
            </a:r>
            <a:r>
              <a:rPr lang="vi-VN" dirty="0" smtClean="0"/>
              <a:t>Việc mua sắm </a:t>
            </a:r>
            <a:r>
              <a:rPr lang="vi-VN" b="1" dirty="0" smtClean="0"/>
              <a:t>người tiêu dùng không thể đoán chắc kết quả sẽ gây nên sự lo lắng của họ</a:t>
            </a:r>
            <a:r>
              <a:rPr lang="en-US" b="0" baseline="0" dirty="0" smtClean="0"/>
              <a:t> </a:t>
            </a:r>
          </a:p>
          <a:p>
            <a:pPr marL="0" marR="0" indent="0" algn="l" defTabSz="914400" rtl="0" eaLnBrk="1" fontAlgn="auto" latinLnBrk="0" hangingPunct="1">
              <a:lnSpc>
                <a:spcPct val="100000"/>
              </a:lnSpc>
              <a:spcBef>
                <a:spcPts val="0"/>
              </a:spcBef>
              <a:spcAft>
                <a:spcPts val="0"/>
              </a:spcAft>
              <a:buClrTx/>
              <a:buSzTx/>
              <a:buFontTx/>
              <a:buNone/>
              <a:tabLst/>
              <a:defRPr/>
            </a:pPr>
            <a:r>
              <a:rPr lang="en-US" b="0" baseline="0" dirty="0" smtClean="0">
                <a:sym typeface="Wingdings" panose="05000000000000000000" pitchFamily="2" charset="2"/>
              </a:rPr>
              <a:t> </a:t>
            </a:r>
            <a:r>
              <a:rPr lang="vi-VN" b="1" dirty="0" smtClean="0"/>
              <a:t>Mức độ nhận thức</a:t>
            </a:r>
            <a:r>
              <a:rPr lang="en-US" b="1" dirty="0" smtClean="0"/>
              <a:t> </a:t>
            </a:r>
            <a:r>
              <a:rPr lang="vi-VN" b="1" dirty="0" smtClean="0"/>
              <a:t>về rủi ro thay đổi theo số lượng tiền bỏ ra mua</a:t>
            </a:r>
            <a:r>
              <a:rPr lang="vi-VN" dirty="0" smtClean="0"/>
              <a:t>, sự không chắc chắn trong đánh giá và mức độ</a:t>
            </a:r>
            <a:r>
              <a:rPr lang="en-US" dirty="0" smtClean="0"/>
              <a:t> </a:t>
            </a:r>
            <a:r>
              <a:rPr lang="vi-VN" dirty="0" smtClean="0"/>
              <a:t>tự tin của người tiêu dùng. </a:t>
            </a:r>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sym typeface="Wingdings" panose="05000000000000000000" pitchFamily="2" charset="2"/>
              </a:rPr>
              <a:t> </a:t>
            </a:r>
            <a:r>
              <a:rPr lang="vi-VN" dirty="0" smtClean="0"/>
              <a:t>Người tiêu dùng thường tìm cách giảm bớt rủi ro, </a:t>
            </a:r>
            <a:r>
              <a:rPr lang="vi-VN" b="1" dirty="0" smtClean="0"/>
              <a:t>như tránh quyết</a:t>
            </a:r>
            <a:r>
              <a:rPr lang="en-US" b="1" dirty="0" smtClean="0"/>
              <a:t> </a:t>
            </a:r>
            <a:r>
              <a:rPr lang="vi-VN" b="1" dirty="0" smtClean="0"/>
              <a:t>định</a:t>
            </a:r>
            <a:r>
              <a:rPr lang="en-US" b="1" dirty="0" smtClean="0"/>
              <a:t> </a:t>
            </a:r>
            <a:r>
              <a:rPr lang="en-US" b="1" dirty="0" smtClean="0">
                <a:sym typeface="Wingdings" panose="05000000000000000000" pitchFamily="2" charset="2"/>
              </a:rPr>
              <a:t> </a:t>
            </a:r>
            <a:r>
              <a:rPr lang="en-US" b="1" dirty="0" err="1" smtClean="0">
                <a:sym typeface="Wingdings" panose="05000000000000000000" pitchFamily="2" charset="2"/>
              </a:rPr>
              <a:t>ko</a:t>
            </a:r>
            <a:r>
              <a:rPr lang="en-US" b="1" dirty="0" smtClean="0">
                <a:sym typeface="Wingdings" panose="05000000000000000000" pitchFamily="2" charset="2"/>
              </a:rPr>
              <a:t> </a:t>
            </a:r>
            <a:r>
              <a:rPr lang="en-US" b="1" dirty="0" err="1" smtClean="0">
                <a:sym typeface="Wingdings" panose="05000000000000000000" pitchFamily="2" charset="2"/>
              </a:rPr>
              <a:t>mua</a:t>
            </a:r>
            <a:r>
              <a:rPr lang="en-US" b="1" dirty="0" smtClean="0">
                <a:sym typeface="Wingdings" panose="05000000000000000000" pitchFamily="2" charset="2"/>
              </a:rPr>
              <a:t> </a:t>
            </a:r>
            <a:r>
              <a:rPr lang="vi-VN" b="1" dirty="0" smtClean="0"/>
              <a:t>,</a:t>
            </a:r>
            <a:r>
              <a:rPr lang="en-US" b="1" dirty="0" smtClean="0"/>
              <a:t> </a:t>
            </a:r>
            <a:r>
              <a:rPr lang="en-US" b="1" dirty="0" err="1" smtClean="0"/>
              <a:t>hoặc</a:t>
            </a:r>
            <a:r>
              <a:rPr lang="vi-VN" b="1" dirty="0" smtClean="0"/>
              <a:t> kiểm tra qua thông tin từ bạn bè hoặc chỉ mua từ những cửa hàng lớn và có bảo hành.</a:t>
            </a:r>
            <a:r>
              <a:rPr lang="en-US" b="1" dirty="0" smtClean="0"/>
              <a:t> </a:t>
            </a:r>
          </a:p>
          <a:p>
            <a:r>
              <a:rPr lang="en-US" dirty="0" err="1" smtClean="0"/>
              <a:t>Dùng</a:t>
            </a:r>
            <a:r>
              <a:rPr lang="en-US" baseline="0" dirty="0" smtClean="0"/>
              <a:t> </a:t>
            </a:r>
            <a:r>
              <a:rPr lang="en-US" baseline="0" dirty="0" err="1" smtClean="0"/>
              <a:t>kênh</a:t>
            </a:r>
            <a:r>
              <a:rPr lang="en-US" baseline="0" dirty="0" smtClean="0"/>
              <a:t> </a:t>
            </a:r>
            <a:r>
              <a:rPr lang="en-US" baseline="0" dirty="0" err="1" smtClean="0"/>
              <a:t>tư</a:t>
            </a:r>
            <a:r>
              <a:rPr lang="en-US" baseline="0" dirty="0" smtClean="0"/>
              <a:t> </a:t>
            </a:r>
            <a:r>
              <a:rPr lang="en-US" baseline="0" dirty="0" err="1" smtClean="0"/>
              <a:t>vấn</a:t>
            </a:r>
            <a:r>
              <a:rPr lang="en-US" baseline="0" dirty="0" smtClean="0"/>
              <a:t> </a:t>
            </a:r>
            <a:r>
              <a:rPr lang="en-US" baseline="0" dirty="0" err="1" smtClean="0"/>
              <a:t>trực</a:t>
            </a:r>
            <a:r>
              <a:rPr lang="en-US" baseline="0" dirty="0" smtClean="0"/>
              <a:t> </a:t>
            </a:r>
            <a:r>
              <a:rPr lang="en-US" baseline="0" dirty="0" err="1" smtClean="0"/>
              <a:t>tiếp</a:t>
            </a:r>
            <a:r>
              <a:rPr lang="en-US" baseline="0" dirty="0" smtClean="0"/>
              <a:t> – demo </a:t>
            </a:r>
            <a:r>
              <a:rPr lang="en-US" baseline="0" dirty="0" err="1" smtClean="0"/>
              <a:t>sp</a:t>
            </a:r>
            <a:r>
              <a:rPr lang="en-US" baseline="0" dirty="0" smtClean="0"/>
              <a:t>- </a:t>
            </a:r>
            <a:r>
              <a:rPr lang="en-US" baseline="0" dirty="0" err="1" smtClean="0"/>
              <a:t>nêu</a:t>
            </a:r>
            <a:r>
              <a:rPr lang="en-US" baseline="0" dirty="0" smtClean="0"/>
              <a:t> </a:t>
            </a:r>
            <a:r>
              <a:rPr lang="en-US" baseline="0" dirty="0" err="1" smtClean="0"/>
              <a:t>dẫn</a:t>
            </a:r>
            <a:r>
              <a:rPr lang="en-US" baseline="0" dirty="0" smtClean="0"/>
              <a:t> </a:t>
            </a:r>
            <a:r>
              <a:rPr lang="en-US" baseline="0" dirty="0" err="1" smtClean="0"/>
              <a:t>chứng</a:t>
            </a:r>
            <a:r>
              <a:rPr lang="en-US" baseline="0" dirty="0" smtClean="0"/>
              <a:t> k/h </a:t>
            </a:r>
            <a:r>
              <a:rPr lang="en-US" baseline="0" dirty="0" err="1" smtClean="0"/>
              <a:t>dùng</a:t>
            </a:r>
            <a:r>
              <a:rPr lang="en-US" baseline="0" dirty="0" smtClean="0"/>
              <a:t> </a:t>
            </a:r>
            <a:r>
              <a:rPr lang="en-US" baseline="0" dirty="0" err="1" smtClean="0"/>
              <a:t>tốt</a:t>
            </a:r>
            <a:r>
              <a:rPr lang="en-US" baseline="0" dirty="0" smtClean="0"/>
              <a:t> – </a:t>
            </a:r>
            <a:r>
              <a:rPr lang="en-US" baseline="0" dirty="0" err="1" smtClean="0"/>
              <a:t>dùng</a:t>
            </a:r>
            <a:r>
              <a:rPr lang="en-US" baseline="0" dirty="0" smtClean="0"/>
              <a:t> </a:t>
            </a:r>
            <a:r>
              <a:rPr lang="en-US" baseline="0" dirty="0" err="1" smtClean="0"/>
              <a:t>người</a:t>
            </a:r>
            <a:r>
              <a:rPr lang="en-US" baseline="0" dirty="0" smtClean="0"/>
              <a:t> </a:t>
            </a:r>
            <a:r>
              <a:rPr lang="en-US" baseline="0" dirty="0" err="1" smtClean="0"/>
              <a:t>nổi</a:t>
            </a:r>
            <a:r>
              <a:rPr lang="en-US" baseline="0" dirty="0" smtClean="0"/>
              <a:t> </a:t>
            </a:r>
            <a:r>
              <a:rPr lang="en-US" baseline="0" dirty="0" err="1" smtClean="0"/>
              <a:t>tiếng</a:t>
            </a:r>
            <a:r>
              <a:rPr lang="en-US" baseline="0" dirty="0" smtClean="0"/>
              <a:t> </a:t>
            </a:r>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15</a:t>
            </a:fld>
            <a:endParaRPr lang="en-US"/>
          </a:p>
        </p:txBody>
      </p:sp>
    </p:spTree>
    <p:extLst>
      <p:ext uri="{BB962C8B-B14F-4D97-AF65-F5344CB8AC3E}">
        <p14:creationId xmlns:p14="http://schemas.microsoft.com/office/powerpoint/2010/main" val="40137295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Tạo</a:t>
            </a:r>
            <a:r>
              <a:rPr lang="en-US" dirty="0" smtClean="0"/>
              <a:t> </a:t>
            </a:r>
            <a:r>
              <a:rPr lang="en-US" dirty="0" err="1" smtClean="0"/>
              <a:t>khách</a:t>
            </a:r>
            <a:r>
              <a:rPr lang="en-US" baseline="0" dirty="0" smtClean="0"/>
              <a:t> </a:t>
            </a:r>
            <a:r>
              <a:rPr lang="en-US" baseline="0" dirty="0" err="1" smtClean="0"/>
              <a:t>hàng</a:t>
            </a:r>
            <a:r>
              <a:rPr lang="en-US" baseline="0" dirty="0" smtClean="0"/>
              <a:t> </a:t>
            </a:r>
            <a:r>
              <a:rPr lang="en-US" baseline="0" dirty="0" err="1" smtClean="0"/>
              <a:t>từ</a:t>
            </a:r>
            <a:r>
              <a:rPr lang="en-US" baseline="0" dirty="0" smtClean="0"/>
              <a:t> </a:t>
            </a:r>
            <a:r>
              <a:rPr lang="en-US" baseline="0" dirty="0" err="1" smtClean="0"/>
              <a:t>chính</a:t>
            </a:r>
            <a:r>
              <a:rPr lang="en-US" baseline="0" dirty="0" smtClean="0"/>
              <a:t> </a:t>
            </a:r>
            <a:r>
              <a:rPr lang="en-US" baseline="0" dirty="0" err="1" smtClean="0"/>
              <a:t>khách</a:t>
            </a:r>
            <a:r>
              <a:rPr lang="en-US" baseline="0" dirty="0" smtClean="0"/>
              <a:t> </a:t>
            </a:r>
            <a:r>
              <a:rPr lang="en-US" baseline="0" dirty="0" err="1" smtClean="0"/>
              <a:t>hàng</a:t>
            </a:r>
            <a:r>
              <a:rPr lang="en-US" baseline="0" dirty="0" smtClean="0"/>
              <a:t> </a:t>
            </a:r>
            <a:r>
              <a:rPr lang="en-US" baseline="0" dirty="0" err="1" smtClean="0"/>
              <a:t>của</a:t>
            </a:r>
            <a:r>
              <a:rPr lang="en-US" baseline="0" dirty="0" smtClean="0"/>
              <a:t> </a:t>
            </a:r>
            <a:r>
              <a:rPr lang="en-US" baseline="0" dirty="0" err="1" smtClean="0"/>
              <a:t>mình</a:t>
            </a:r>
            <a:r>
              <a:rPr lang="en-US" baseline="0" dirty="0" smtClean="0"/>
              <a:t> </a:t>
            </a:r>
            <a:r>
              <a:rPr lang="en-US" baseline="0" dirty="0" smtClean="0">
                <a:sym typeface="Wingdings" panose="05000000000000000000" pitchFamily="2" charset="2"/>
              </a:rPr>
              <a:t> </a:t>
            </a:r>
            <a:r>
              <a:rPr lang="en-US" baseline="0" dirty="0" err="1" smtClean="0">
                <a:sym typeface="Wingdings" panose="05000000000000000000" pitchFamily="2" charset="2"/>
              </a:rPr>
              <a:t>khách</a:t>
            </a:r>
            <a:r>
              <a:rPr lang="en-US" baseline="0" dirty="0" smtClean="0">
                <a:sym typeface="Wingdings" panose="05000000000000000000" pitchFamily="2" charset="2"/>
              </a:rPr>
              <a:t> </a:t>
            </a:r>
            <a:r>
              <a:rPr lang="en-US" baseline="0" dirty="0" err="1" smtClean="0">
                <a:sym typeface="Wingdings" panose="05000000000000000000" pitchFamily="2" charset="2"/>
              </a:rPr>
              <a:t>hàng</a:t>
            </a:r>
            <a:r>
              <a:rPr lang="en-US" baseline="0" dirty="0" smtClean="0">
                <a:sym typeface="Wingdings" panose="05000000000000000000" pitchFamily="2" charset="2"/>
              </a:rPr>
              <a:t> </a:t>
            </a:r>
            <a:r>
              <a:rPr lang="en-US" baseline="0" dirty="0" err="1" smtClean="0">
                <a:sym typeface="Wingdings" panose="05000000000000000000" pitchFamily="2" charset="2"/>
              </a:rPr>
              <a:t>mới</a:t>
            </a:r>
            <a:r>
              <a:rPr lang="en-US" baseline="0" dirty="0" smtClean="0">
                <a:sym typeface="Wingdings" panose="05000000000000000000" pitchFamily="2" charset="2"/>
              </a:rPr>
              <a:t> </a:t>
            </a:r>
            <a:r>
              <a:rPr lang="en-US" baseline="0" dirty="0" err="1" smtClean="0">
                <a:sym typeface="Wingdings" panose="05000000000000000000" pitchFamily="2" charset="2"/>
              </a:rPr>
              <a:t>sinh</a:t>
            </a:r>
            <a:r>
              <a:rPr lang="en-US" baseline="0" dirty="0" smtClean="0">
                <a:sym typeface="Wingdings" panose="05000000000000000000" pitchFamily="2" charset="2"/>
              </a:rPr>
              <a:t> </a:t>
            </a:r>
            <a:r>
              <a:rPr lang="en-US" baseline="0" dirty="0" err="1" smtClean="0">
                <a:sym typeface="Wingdings" panose="05000000000000000000" pitchFamily="2" charset="2"/>
              </a:rPr>
              <a:t>ra</a:t>
            </a:r>
            <a:r>
              <a:rPr lang="en-US" baseline="0" dirty="0" smtClean="0">
                <a:sym typeface="Wingdings" panose="05000000000000000000" pitchFamily="2" charset="2"/>
              </a:rPr>
              <a:t> </a:t>
            </a:r>
            <a:r>
              <a:rPr lang="en-US" baseline="0" dirty="0" err="1" smtClean="0">
                <a:sym typeface="Wingdings" panose="05000000000000000000" pitchFamily="2" charset="2"/>
              </a:rPr>
              <a:t>từ</a:t>
            </a:r>
            <a:r>
              <a:rPr lang="en-US" baseline="0" dirty="0" smtClean="0">
                <a:sym typeface="Wingdings" panose="05000000000000000000" pitchFamily="2" charset="2"/>
              </a:rPr>
              <a:t> </a:t>
            </a:r>
            <a:r>
              <a:rPr lang="en-US" baseline="0" dirty="0" err="1" smtClean="0">
                <a:sym typeface="Wingdings" panose="05000000000000000000" pitchFamily="2" charset="2"/>
              </a:rPr>
              <a:t>khách</a:t>
            </a:r>
            <a:r>
              <a:rPr lang="en-US" baseline="0" dirty="0" smtClean="0">
                <a:sym typeface="Wingdings" panose="05000000000000000000" pitchFamily="2" charset="2"/>
              </a:rPr>
              <a:t> </a:t>
            </a:r>
            <a:r>
              <a:rPr lang="en-US" baseline="0" dirty="0" err="1" smtClean="0">
                <a:sym typeface="Wingdings" panose="05000000000000000000" pitchFamily="2" charset="2"/>
              </a:rPr>
              <a:t>hàng</a:t>
            </a:r>
            <a:r>
              <a:rPr lang="en-US" baseline="0" dirty="0" smtClean="0">
                <a:sym typeface="Wingdings" panose="05000000000000000000" pitchFamily="2" charset="2"/>
              </a:rPr>
              <a:t> </a:t>
            </a:r>
            <a:r>
              <a:rPr lang="en-US" baseline="0" dirty="0" err="1" smtClean="0">
                <a:sym typeface="Wingdings" panose="05000000000000000000" pitchFamily="2" charset="2"/>
              </a:rPr>
              <a:t>cũ</a:t>
            </a:r>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17</a:t>
            </a:fld>
            <a:endParaRPr lang="en-US"/>
          </a:p>
        </p:txBody>
      </p:sp>
    </p:spTree>
    <p:extLst>
      <p:ext uri="{BB962C8B-B14F-4D97-AF65-F5344CB8AC3E}">
        <p14:creationId xmlns:p14="http://schemas.microsoft.com/office/powerpoint/2010/main" val="15933310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dirty="0" smtClean="0">
                <a:latin typeface="Times New Roman" panose="02020603050405020304" pitchFamily="18" charset="0"/>
                <a:cs typeface="Times New Roman" panose="02020603050405020304" pitchFamily="18" charset="0"/>
              </a:rPr>
              <a:t/>
            </a:r>
            <a:br>
              <a:rPr lang="vi-VN" sz="1200" dirty="0" smtClean="0">
                <a:latin typeface="Times New Roman" panose="02020603050405020304" pitchFamily="18" charset="0"/>
                <a:cs typeface="Times New Roman" panose="02020603050405020304" pitchFamily="18" charset="0"/>
              </a:rPr>
            </a:br>
            <a:r>
              <a:rPr lang="vi-VN" sz="1200" dirty="0" smtClean="0">
                <a:solidFill>
                  <a:srgbClr val="000000"/>
                </a:solidFill>
                <a:latin typeface="Times New Roman" panose="02020603050405020304" pitchFamily="18" charset="0"/>
                <a:cs typeface="Times New Roman" panose="02020603050405020304" pitchFamily="18" charset="0"/>
              </a:rPr>
              <a:t/>
            </a:r>
            <a:br>
              <a:rPr lang="vi-VN" sz="1200" dirty="0" smtClean="0">
                <a:solidFill>
                  <a:srgbClr val="000000"/>
                </a:solidFill>
                <a:latin typeface="Times New Roman" panose="02020603050405020304" pitchFamily="18" charset="0"/>
                <a:cs typeface="Times New Roman" panose="02020603050405020304" pitchFamily="18" charset="0"/>
              </a:rPr>
            </a:br>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18</a:t>
            </a:fld>
            <a:endParaRPr lang="en-US"/>
          </a:p>
        </p:txBody>
      </p:sp>
    </p:spTree>
    <p:extLst>
      <p:ext uri="{BB962C8B-B14F-4D97-AF65-F5344CB8AC3E}">
        <p14:creationId xmlns:p14="http://schemas.microsoft.com/office/powerpoint/2010/main" val="30218139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Mua</a:t>
            </a:r>
            <a:r>
              <a:rPr lang="en-US" dirty="0" smtClean="0"/>
              <a:t> </a:t>
            </a:r>
            <a:r>
              <a:rPr lang="en-US" dirty="0" err="1" smtClean="0"/>
              <a:t>bảo</a:t>
            </a:r>
            <a:r>
              <a:rPr lang="en-US" baseline="0" dirty="0" smtClean="0"/>
              <a:t> </a:t>
            </a:r>
            <a:r>
              <a:rPr lang="en-US" baseline="0" dirty="0" err="1" smtClean="0"/>
              <a:t>hiểm</a:t>
            </a:r>
            <a:r>
              <a:rPr lang="en-US" baseline="0" dirty="0" smtClean="0"/>
              <a:t> </a:t>
            </a:r>
            <a:r>
              <a:rPr lang="en-US" baseline="0" dirty="0" smtClean="0">
                <a:sym typeface="Wingdings" panose="05000000000000000000" pitchFamily="2" charset="2"/>
              </a:rPr>
              <a:t> </a:t>
            </a:r>
            <a:r>
              <a:rPr lang="en-US" baseline="0" dirty="0" err="1" smtClean="0">
                <a:sym typeface="Wingdings" panose="05000000000000000000" pitchFamily="2" charset="2"/>
              </a:rPr>
              <a:t>bị</a:t>
            </a:r>
            <a:r>
              <a:rPr lang="en-US" baseline="0" dirty="0" smtClean="0">
                <a:sym typeface="Wingdings" panose="05000000000000000000" pitchFamily="2" charset="2"/>
              </a:rPr>
              <a:t> </a:t>
            </a:r>
            <a:r>
              <a:rPr lang="en-US" baseline="0" dirty="0" err="1" smtClean="0">
                <a:sym typeface="Wingdings" panose="05000000000000000000" pitchFamily="2" charset="2"/>
              </a:rPr>
              <a:t>người</a:t>
            </a:r>
            <a:r>
              <a:rPr lang="en-US" baseline="0" dirty="0" smtClean="0">
                <a:sym typeface="Wingdings" panose="05000000000000000000" pitchFamily="2" charset="2"/>
              </a:rPr>
              <a:t> </a:t>
            </a:r>
            <a:r>
              <a:rPr lang="en-US" baseline="0" dirty="0" err="1" smtClean="0">
                <a:sym typeface="Wingdings" panose="05000000000000000000" pitchFamily="2" charset="2"/>
              </a:rPr>
              <a:t>thân</a:t>
            </a:r>
            <a:r>
              <a:rPr lang="en-US" baseline="0" dirty="0" smtClean="0">
                <a:sym typeface="Wingdings" panose="05000000000000000000" pitchFamily="2" charset="2"/>
              </a:rPr>
              <a:t> </a:t>
            </a:r>
            <a:r>
              <a:rPr lang="en-US" baseline="0" dirty="0" err="1" smtClean="0">
                <a:sym typeface="Wingdings" panose="05000000000000000000" pitchFamily="2" charset="2"/>
              </a:rPr>
              <a:t>phản</a:t>
            </a:r>
            <a:r>
              <a:rPr lang="en-US" baseline="0" dirty="0" smtClean="0">
                <a:sym typeface="Wingdings" panose="05000000000000000000" pitchFamily="2" charset="2"/>
              </a:rPr>
              <a:t> </a:t>
            </a:r>
            <a:r>
              <a:rPr lang="en-US" baseline="0" dirty="0" err="1" smtClean="0">
                <a:sym typeface="Wingdings" panose="05000000000000000000" pitchFamily="2" charset="2"/>
              </a:rPr>
              <a:t>đối</a:t>
            </a:r>
            <a:r>
              <a:rPr lang="en-US" baseline="0" dirty="0" smtClean="0">
                <a:sym typeface="Wingdings" panose="05000000000000000000" pitchFamily="2" charset="2"/>
              </a:rPr>
              <a:t>  </a:t>
            </a:r>
            <a:r>
              <a:rPr lang="en-US" baseline="0" dirty="0" err="1" smtClean="0">
                <a:sym typeface="Wingdings" panose="05000000000000000000" pitchFamily="2" charset="2"/>
              </a:rPr>
              <a:t>sợ</a:t>
            </a:r>
            <a:r>
              <a:rPr lang="en-US" baseline="0" dirty="0" smtClean="0">
                <a:sym typeface="Wingdings" panose="05000000000000000000" pitchFamily="2" charset="2"/>
              </a:rPr>
              <a:t>   </a:t>
            </a:r>
            <a:r>
              <a:rPr lang="en-US" baseline="0" dirty="0" err="1" smtClean="0">
                <a:sym typeface="Wingdings" panose="05000000000000000000" pitchFamily="2" charset="2"/>
              </a:rPr>
              <a:t>bỏ</a:t>
            </a:r>
            <a:r>
              <a:rPr lang="en-US" baseline="0" dirty="0" smtClean="0">
                <a:sym typeface="Wingdings" panose="05000000000000000000" pitchFamily="2" charset="2"/>
              </a:rPr>
              <a:t> </a:t>
            </a:r>
            <a:r>
              <a:rPr lang="en-US" baseline="0" dirty="0" err="1" smtClean="0">
                <a:sym typeface="Wingdings" panose="05000000000000000000" pitchFamily="2" charset="2"/>
              </a:rPr>
              <a:t>ko</a:t>
            </a:r>
            <a:r>
              <a:rPr lang="en-US" baseline="0" dirty="0" smtClean="0">
                <a:sym typeface="Wingdings" panose="05000000000000000000" pitchFamily="2" charset="2"/>
              </a:rPr>
              <a:t> </a:t>
            </a:r>
            <a:r>
              <a:rPr lang="en-US" baseline="0" dirty="0" err="1" smtClean="0">
                <a:sym typeface="Wingdings" panose="05000000000000000000" pitchFamily="2" charset="2"/>
              </a:rPr>
              <a:t>mua</a:t>
            </a:r>
            <a:r>
              <a:rPr lang="en-US" baseline="0" dirty="0" smtClean="0">
                <a:sym typeface="Wingdings" panose="05000000000000000000" pitchFamily="2" charset="2"/>
              </a:rPr>
              <a:t> </a:t>
            </a:r>
          </a:p>
          <a:p>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19</a:t>
            </a:fld>
            <a:endParaRPr lang="en-US"/>
          </a:p>
        </p:txBody>
      </p:sp>
    </p:spTree>
    <p:extLst>
      <p:ext uri="{BB962C8B-B14F-4D97-AF65-F5344CB8AC3E}">
        <p14:creationId xmlns:p14="http://schemas.microsoft.com/office/powerpoint/2010/main" val="29098221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Wingdings" panose="05000000000000000000" pitchFamily="2" charset="2"/>
              <a:buChar char="q"/>
            </a:pPr>
            <a:r>
              <a:rPr lang="en-US" sz="1200" kern="1200" dirty="0" err="1" smtClean="0">
                <a:solidFill>
                  <a:prstClr val="black"/>
                </a:solidFill>
                <a:latin typeface="+mn-lt"/>
                <a:ea typeface="+mn-ea"/>
                <a:cs typeface="+mn-cs"/>
              </a:rPr>
              <a:t>Động</a:t>
            </a:r>
            <a:r>
              <a:rPr lang="en-US" sz="1200" kern="1200" baseline="0" dirty="0" smtClean="0">
                <a:solidFill>
                  <a:prstClr val="black"/>
                </a:solidFill>
                <a:latin typeface="+mn-lt"/>
                <a:ea typeface="+mn-ea"/>
                <a:cs typeface="+mn-cs"/>
              </a:rPr>
              <a:t> </a:t>
            </a:r>
            <a:r>
              <a:rPr lang="en-US" sz="1200" kern="1200" baseline="0" dirty="0" err="1" smtClean="0">
                <a:solidFill>
                  <a:prstClr val="black"/>
                </a:solidFill>
                <a:latin typeface="+mn-lt"/>
                <a:ea typeface="+mn-ea"/>
                <a:cs typeface="+mn-cs"/>
              </a:rPr>
              <a:t>cơ</a:t>
            </a:r>
            <a:r>
              <a:rPr lang="en-US" sz="1200" kern="1200" baseline="0" dirty="0" smtClean="0">
                <a:solidFill>
                  <a:prstClr val="black"/>
                </a:solidFill>
                <a:latin typeface="+mn-lt"/>
                <a:ea typeface="+mn-ea"/>
                <a:cs typeface="+mn-cs"/>
              </a:rPr>
              <a:t>: </a:t>
            </a:r>
            <a:r>
              <a:rPr lang="vi-VN" dirty="0" smtClean="0"/>
              <a:t>. </a:t>
            </a:r>
            <a:r>
              <a:rPr lang="vi-VN" b="1" dirty="0" smtClean="0"/>
              <a:t>Khi nhu cầu trở nên cấp thiết thì nó thúc dục con người hành động để đáp ứng nhu cầu. Như vậy, cơ sở hình thành động cơ là các nhu cầu ở mức cao. Nhu cầu của con người rất đa dạng. Có nhu cầu chủ động, có nhu cầu bị động.</a:t>
            </a:r>
            <a:endParaRPr lang="en-US" sz="1200" b="1" kern="1200" dirty="0" smtClean="0">
              <a:solidFill>
                <a:prstClr val="black"/>
              </a:solidFill>
              <a:latin typeface="+mn-lt"/>
              <a:ea typeface="+mn-ea"/>
              <a:cs typeface="+mn-cs"/>
            </a:endParaRPr>
          </a:p>
          <a:p>
            <a:pPr marL="171450" indent="-171450">
              <a:buFont typeface="Wingdings" panose="05000000000000000000" pitchFamily="2" charset="2"/>
              <a:buChar char="q"/>
            </a:pPr>
            <a:r>
              <a:rPr lang="en-US" sz="1200" kern="1200" dirty="0" smtClean="0">
                <a:solidFill>
                  <a:prstClr val="black"/>
                </a:solidFill>
                <a:latin typeface="+mn-lt"/>
                <a:ea typeface="+mn-ea"/>
                <a:cs typeface="+mn-cs"/>
              </a:rPr>
              <a:t>CÁ</a:t>
            </a:r>
            <a:r>
              <a:rPr lang="en-US" sz="1200" kern="1200" baseline="0" dirty="0" smtClean="0">
                <a:solidFill>
                  <a:prstClr val="black"/>
                </a:solidFill>
                <a:latin typeface="+mn-lt"/>
                <a:ea typeface="+mn-ea"/>
                <a:cs typeface="+mn-cs"/>
              </a:rPr>
              <a:t> TÍNH: </a:t>
            </a:r>
            <a:r>
              <a:rPr lang="vi-VN" sz="1200" kern="1200" dirty="0" smtClean="0">
                <a:solidFill>
                  <a:prstClr val="black"/>
                </a:solidFill>
                <a:latin typeface="+mn-lt"/>
                <a:ea typeface="+mn-ea"/>
                <a:cs typeface="+mn-cs"/>
              </a:rPr>
              <a:t>Bởi vì nhu cầu của</a:t>
            </a:r>
            <a:r>
              <a:rPr lang="en-US" sz="1200" kern="1200" dirty="0" smtClean="0">
                <a:solidFill>
                  <a:prstClr val="black"/>
                </a:solidFill>
                <a:latin typeface="+mn-lt"/>
                <a:ea typeface="+mn-ea"/>
                <a:cs typeface="+mn-cs"/>
              </a:rPr>
              <a:t> </a:t>
            </a:r>
            <a:r>
              <a:rPr lang="vi-VN" sz="1200" kern="1200" dirty="0" smtClean="0">
                <a:solidFill>
                  <a:prstClr val="black"/>
                </a:solidFill>
                <a:latin typeface="+mn-lt"/>
                <a:ea typeface="+mn-ea"/>
                <a:cs typeface="+mn-cs"/>
              </a:rPr>
              <a:t>người tiêu dùng là trung tâm của quan điểm marketing, nên các nhà marketing phải hiểu</a:t>
            </a:r>
            <a:r>
              <a:rPr lang="en-US" sz="1200" kern="1200" dirty="0" smtClean="0">
                <a:solidFill>
                  <a:prstClr val="black"/>
                </a:solidFill>
                <a:latin typeface="+mn-lt"/>
                <a:ea typeface="+mn-ea"/>
                <a:cs typeface="+mn-cs"/>
              </a:rPr>
              <a:t> </a:t>
            </a:r>
            <a:r>
              <a:rPr lang="vi-VN" sz="1200" kern="1200" dirty="0" smtClean="0">
                <a:solidFill>
                  <a:prstClr val="black"/>
                </a:solidFill>
                <a:latin typeface="+mn-lt"/>
                <a:ea typeface="+mn-ea"/>
                <a:cs typeface="+mn-cs"/>
              </a:rPr>
              <a:t>những nhu cầu này</a:t>
            </a:r>
            <a:endParaRPr lang="en-US" sz="1200" kern="1200" dirty="0" smtClean="0">
              <a:solidFill>
                <a:prstClr val="black"/>
              </a:solidFill>
              <a:latin typeface="+mn-lt"/>
              <a:ea typeface="+mn-ea"/>
              <a:cs typeface="+mn-cs"/>
            </a:endParaRPr>
          </a:p>
          <a:p>
            <a:pPr marL="171450" indent="-171450">
              <a:buFont typeface="Wingdings" panose="05000000000000000000" pitchFamily="2" charset="2"/>
              <a:buChar char="q"/>
            </a:pPr>
            <a:r>
              <a:rPr lang="vi-VN" b="1" dirty="0" smtClean="0"/>
              <a:t>Những người cẩn thận, những người bảo thủ thường không đi tiên phong trong việc sử dụng sản phẩm mới</a:t>
            </a:r>
            <a:r>
              <a:rPr lang="en-US" b="1" baseline="0" dirty="0" smtClean="0"/>
              <a:t> : </a:t>
            </a:r>
            <a:r>
              <a:rPr lang="en-US" b="1" baseline="0" dirty="0" err="1" smtClean="0"/>
              <a:t>những</a:t>
            </a:r>
            <a:r>
              <a:rPr lang="en-US" b="1" baseline="0" dirty="0" smtClean="0"/>
              <a:t> </a:t>
            </a:r>
            <a:r>
              <a:rPr lang="en-US" b="1" baseline="0" dirty="0" err="1" smtClean="0"/>
              <a:t>sản</a:t>
            </a:r>
            <a:r>
              <a:rPr lang="en-US" b="1" baseline="0" dirty="0" smtClean="0"/>
              <a:t> </a:t>
            </a:r>
            <a:r>
              <a:rPr lang="en-US" b="1" baseline="0" dirty="0" err="1" smtClean="0"/>
              <a:t>phẩm</a:t>
            </a:r>
            <a:r>
              <a:rPr lang="en-US" b="1" baseline="0" dirty="0" smtClean="0"/>
              <a:t> </a:t>
            </a:r>
            <a:r>
              <a:rPr lang="en-US" b="1" baseline="0" dirty="0" err="1" smtClean="0"/>
              <a:t>liên</a:t>
            </a:r>
            <a:r>
              <a:rPr lang="en-US" b="1" baseline="0" dirty="0" smtClean="0"/>
              <a:t> </a:t>
            </a:r>
            <a:r>
              <a:rPr lang="en-US" b="1" baseline="0" dirty="0" err="1" smtClean="0"/>
              <a:t>quan</a:t>
            </a:r>
            <a:r>
              <a:rPr lang="en-US" b="1" baseline="0" dirty="0" smtClean="0"/>
              <a:t> </a:t>
            </a:r>
            <a:r>
              <a:rPr lang="en-US" b="1" baseline="0" dirty="0" err="1" smtClean="0"/>
              <a:t>tới</a:t>
            </a:r>
            <a:r>
              <a:rPr lang="en-US" b="1" baseline="0" dirty="0" smtClean="0"/>
              <a:t> </a:t>
            </a:r>
            <a:r>
              <a:rPr lang="en-US" b="1" baseline="0" dirty="0" err="1" smtClean="0"/>
              <a:t>sức</a:t>
            </a:r>
            <a:r>
              <a:rPr lang="en-US" b="1" baseline="0" dirty="0" smtClean="0"/>
              <a:t> </a:t>
            </a:r>
            <a:r>
              <a:rPr lang="en-US" b="1" baseline="0" dirty="0" err="1" smtClean="0"/>
              <a:t>khỏe</a:t>
            </a:r>
            <a:r>
              <a:rPr lang="en-US" b="1" baseline="0" dirty="0" smtClean="0"/>
              <a:t>, </a:t>
            </a:r>
            <a:r>
              <a:rPr lang="en-US" b="1" baseline="0" dirty="0" err="1" smtClean="0"/>
              <a:t>thuốc</a:t>
            </a:r>
            <a:r>
              <a:rPr lang="en-US" b="1" baseline="0" dirty="0" smtClean="0"/>
              <a:t>: </a:t>
            </a:r>
            <a:r>
              <a:rPr lang="en-US" b="1" baseline="0" dirty="0" err="1" smtClean="0"/>
              <a:t>sợ</a:t>
            </a:r>
            <a:r>
              <a:rPr lang="en-US" b="1" baseline="0" dirty="0" smtClean="0"/>
              <a:t> </a:t>
            </a:r>
            <a:r>
              <a:rPr lang="en-US" b="1" baseline="0" dirty="0" err="1" smtClean="0"/>
              <a:t>tác</a:t>
            </a:r>
            <a:r>
              <a:rPr lang="en-US" b="1" baseline="0" dirty="0" smtClean="0"/>
              <a:t> </a:t>
            </a:r>
            <a:r>
              <a:rPr lang="en-US" b="1" baseline="0" dirty="0" err="1" smtClean="0"/>
              <a:t>dụng</a:t>
            </a:r>
            <a:r>
              <a:rPr lang="en-US" b="1" baseline="0" dirty="0" smtClean="0"/>
              <a:t> </a:t>
            </a:r>
            <a:r>
              <a:rPr lang="en-US" b="1" baseline="0" dirty="0" err="1" smtClean="0"/>
              <a:t>phụ</a:t>
            </a:r>
            <a:r>
              <a:rPr lang="en-US" b="1" baseline="0" dirty="0" smtClean="0"/>
              <a:t>, </a:t>
            </a:r>
            <a:r>
              <a:rPr lang="en-US" b="1" baseline="0" dirty="0" err="1" smtClean="0"/>
              <a:t>mỹ</a:t>
            </a:r>
            <a:r>
              <a:rPr lang="en-US" b="1" baseline="0" dirty="0" smtClean="0"/>
              <a:t> </a:t>
            </a:r>
            <a:r>
              <a:rPr lang="en-US" b="1" baseline="0" dirty="0" err="1" smtClean="0"/>
              <a:t>phẩm</a:t>
            </a:r>
            <a:r>
              <a:rPr lang="en-US" b="1" baseline="0" dirty="0" smtClean="0"/>
              <a:t>: </a:t>
            </a:r>
            <a:r>
              <a:rPr lang="en-US" b="1" baseline="0" dirty="0" err="1" smtClean="0"/>
              <a:t>sợ</a:t>
            </a:r>
            <a:r>
              <a:rPr lang="en-US" b="1" baseline="0" dirty="0" smtClean="0"/>
              <a:t> </a:t>
            </a:r>
            <a:r>
              <a:rPr lang="en-US" b="1" baseline="0" dirty="0" err="1" smtClean="0"/>
              <a:t>bị</a:t>
            </a:r>
            <a:r>
              <a:rPr lang="en-US" b="1" baseline="0" dirty="0" smtClean="0"/>
              <a:t> </a:t>
            </a:r>
            <a:r>
              <a:rPr lang="en-US" b="1" baseline="0" dirty="0" err="1" smtClean="0"/>
              <a:t>dị</a:t>
            </a:r>
            <a:r>
              <a:rPr lang="en-US" b="1" baseline="0" dirty="0" smtClean="0"/>
              <a:t> </a:t>
            </a:r>
            <a:r>
              <a:rPr lang="en-US" b="1" baseline="0" dirty="0" err="1" smtClean="0"/>
              <a:t>ứng</a:t>
            </a:r>
            <a:r>
              <a:rPr lang="en-US" b="1" baseline="0" dirty="0" smtClean="0"/>
              <a:t>,….</a:t>
            </a:r>
            <a:r>
              <a:rPr lang="vi-VN" dirty="0" smtClean="0"/>
              <a:t>Ngược lại, </a:t>
            </a:r>
            <a:r>
              <a:rPr lang="vi-VN" b="1" dirty="0" smtClean="0"/>
              <a:t>là những người năng động, sáng tạo </a:t>
            </a:r>
            <a:r>
              <a:rPr lang="en-US" dirty="0" smtClean="0">
                <a:sym typeface="Wingdings" panose="05000000000000000000" pitchFamily="2" charset="2"/>
              </a:rPr>
              <a:t> </a:t>
            </a:r>
            <a:r>
              <a:rPr lang="en-US" dirty="0" err="1" smtClean="0">
                <a:sym typeface="Wingdings" panose="05000000000000000000" pitchFamily="2" charset="2"/>
              </a:rPr>
              <a:t>thì</a:t>
            </a:r>
            <a:r>
              <a:rPr lang="en-US" baseline="0" dirty="0" smtClean="0">
                <a:sym typeface="Wingdings" panose="05000000000000000000" pitchFamily="2" charset="2"/>
              </a:rPr>
              <a:t> </a:t>
            </a:r>
            <a:r>
              <a:rPr lang="vi-VN" dirty="0" smtClean="0"/>
              <a:t>sẵn sàng chịu mạo hiểm khi mua sản phẩm mới.</a:t>
            </a:r>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23</a:t>
            </a:fld>
            <a:endParaRPr lang="en-US"/>
          </a:p>
        </p:txBody>
      </p:sp>
    </p:spTree>
    <p:extLst>
      <p:ext uri="{BB962C8B-B14F-4D97-AF65-F5344CB8AC3E}">
        <p14:creationId xmlns:p14="http://schemas.microsoft.com/office/powerpoint/2010/main" val="40369985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24</a:t>
            </a:fld>
            <a:endParaRPr lang="en-US"/>
          </a:p>
        </p:txBody>
      </p:sp>
    </p:spTree>
    <p:extLst>
      <p:ext uri="{BB962C8B-B14F-4D97-AF65-F5344CB8AC3E}">
        <p14:creationId xmlns:p14="http://schemas.microsoft.com/office/powerpoint/2010/main" val="39015774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b="1" i="0" kern="1200" dirty="0" smtClean="0">
                <a:solidFill>
                  <a:schemeClr val="tx1"/>
                </a:solidFill>
                <a:effectLst/>
                <a:latin typeface="+mn-lt"/>
                <a:ea typeface="+mn-ea"/>
                <a:cs typeface="+mn-cs"/>
              </a:rPr>
              <a:t>Một người tiêu dùng có thể thấy chiếc xe Cadillac</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giày</a:t>
            </a:r>
            <a:r>
              <a:rPr lang="en-US" sz="1200" b="1" i="0" kern="1200" baseline="0" dirty="0" smtClean="0">
                <a:solidFill>
                  <a:schemeClr val="tx1"/>
                </a:solidFill>
                <a:effectLst/>
                <a:latin typeface="+mn-lt"/>
                <a:ea typeface="+mn-ea"/>
                <a:cs typeface="+mn-cs"/>
              </a:rPr>
              <a:t> Gucci, </a:t>
            </a:r>
            <a:r>
              <a:rPr lang="en-US" sz="1200" b="1" i="0" kern="1200" baseline="0" dirty="0" err="1" smtClean="0">
                <a:solidFill>
                  <a:schemeClr val="tx1"/>
                </a:solidFill>
                <a:effectLst/>
                <a:latin typeface="+mn-lt"/>
                <a:ea typeface="+mn-ea"/>
                <a:cs typeface="+mn-cs"/>
              </a:rPr>
              <a:t>nước</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hoa</a:t>
            </a:r>
            <a:r>
              <a:rPr lang="en-US" sz="1200" b="1" i="0" kern="1200" baseline="0" dirty="0" smtClean="0">
                <a:solidFill>
                  <a:schemeClr val="tx1"/>
                </a:solidFill>
                <a:effectLst/>
                <a:latin typeface="+mn-lt"/>
                <a:ea typeface="+mn-ea"/>
                <a:cs typeface="+mn-cs"/>
              </a:rPr>
              <a:t> channel</a:t>
            </a:r>
            <a:r>
              <a:rPr lang="vi-VN" sz="1200" b="1" i="0" kern="1200" dirty="0" smtClean="0">
                <a:solidFill>
                  <a:schemeClr val="tx1"/>
                </a:solidFill>
                <a:effectLst/>
                <a:latin typeface="+mn-lt"/>
                <a:ea typeface="+mn-ea"/>
                <a:cs typeface="+mn-cs"/>
              </a:rPr>
              <a:t> như là một biểu tượng của sự thành công</a:t>
            </a:r>
            <a:r>
              <a:rPr lang="vi-VN" sz="1200" b="0" i="0" kern="1200" dirty="0" smtClean="0">
                <a:solidFill>
                  <a:schemeClr val="tx1"/>
                </a:solidFill>
                <a:effectLst/>
                <a:latin typeface="+mn-lt"/>
                <a:ea typeface="+mn-ea"/>
                <a:cs typeface="+mn-cs"/>
              </a:rPr>
              <a:t>,</a:t>
            </a:r>
            <a:r>
              <a:rPr lang="en-US" sz="1200" b="0" i="0" kern="1200" baseline="0" dirty="0" smtClean="0">
                <a:solidFill>
                  <a:schemeClr val="tx1"/>
                </a:solidFill>
                <a:effectLst/>
                <a:latin typeface="+mn-lt"/>
                <a:ea typeface="+mn-ea"/>
                <a:cs typeface="+mn-cs"/>
              </a:rPr>
              <a:t> </a:t>
            </a:r>
            <a:r>
              <a:rPr lang="vi-VN" sz="1200" b="0" i="0" kern="1200" dirty="0" smtClean="0">
                <a:solidFill>
                  <a:schemeClr val="tx1"/>
                </a:solidFill>
                <a:effectLst/>
                <a:latin typeface="+mn-lt"/>
                <a:ea typeface="+mn-ea"/>
                <a:cs typeface="+mn-cs"/>
              </a:rPr>
              <a:t>nhưng một người khác </a:t>
            </a:r>
            <a:r>
              <a:rPr lang="vi-VN" sz="1200" b="1" i="0" kern="1200" dirty="0" smtClean="0">
                <a:solidFill>
                  <a:schemeClr val="tx1"/>
                </a:solidFill>
                <a:effectLst/>
                <a:latin typeface="+mn-lt"/>
                <a:ea typeface="+mn-ea"/>
                <a:cs typeface="+mn-cs"/>
              </a:rPr>
              <a:t>lại cho nó như là một sản phẩm xa sỉ</a:t>
            </a:r>
            <a:r>
              <a:rPr lang="vi-VN" sz="1200" b="0" i="0" kern="1200" dirty="0" smtClean="0">
                <a:solidFill>
                  <a:schemeClr val="tx1"/>
                </a:solidFill>
                <a:effectLst/>
                <a:latin typeface="+mn-lt"/>
                <a:ea typeface="+mn-ea"/>
                <a:cs typeface="+mn-cs"/>
              </a:rPr>
              <a:t>. </a:t>
            </a:r>
            <a:r>
              <a:rPr lang="en-US" sz="1200" b="0" i="0" kern="1200" dirty="0" smtClean="0">
                <a:solidFill>
                  <a:schemeClr val="tx1"/>
                </a:solidFill>
                <a:effectLst/>
                <a:latin typeface="+mn-lt"/>
                <a:ea typeface="+mn-ea"/>
                <a:cs typeface="+mn-cs"/>
              </a:rPr>
              <a:t> </a:t>
            </a:r>
            <a:r>
              <a:rPr lang="en-US" sz="1200" b="0" i="0" kern="1200" dirty="0" smtClean="0">
                <a:solidFill>
                  <a:schemeClr val="tx1"/>
                </a:solidFill>
                <a:effectLst/>
                <a:latin typeface="+mn-lt"/>
                <a:ea typeface="+mn-ea"/>
                <a:cs typeface="+mn-cs"/>
                <a:sym typeface="Wingdings" panose="05000000000000000000" pitchFamily="2" charset="2"/>
              </a:rPr>
              <a:t> </a:t>
            </a:r>
            <a:r>
              <a:rPr lang="vi-VN" sz="1200" b="0" i="0" kern="1200" dirty="0" smtClean="0">
                <a:solidFill>
                  <a:schemeClr val="tx1"/>
                </a:solidFill>
                <a:effectLst/>
                <a:latin typeface="+mn-lt"/>
                <a:ea typeface="+mn-ea"/>
                <a:cs typeface="+mn-cs"/>
              </a:rPr>
              <a:t>Đó chính là kết quả của nhận thức</a:t>
            </a:r>
            <a:r>
              <a:rPr lang="en-US" sz="1200" b="0" i="0" kern="1200" baseline="0" dirty="0" smtClean="0">
                <a:solidFill>
                  <a:schemeClr val="tx1"/>
                </a:solidFill>
                <a:effectLst/>
                <a:latin typeface="+mn-lt"/>
                <a:ea typeface="+mn-ea"/>
                <a:cs typeface="+mn-cs"/>
              </a:rPr>
              <a:t> </a:t>
            </a:r>
            <a:r>
              <a:rPr lang="vi-VN" sz="1200" b="0" i="0" kern="1200" dirty="0" smtClean="0">
                <a:solidFill>
                  <a:schemeClr val="tx1"/>
                </a:solidFill>
                <a:effectLst/>
                <a:latin typeface="+mn-lt"/>
                <a:ea typeface="+mn-ea"/>
                <a:cs typeface="+mn-cs"/>
              </a:rPr>
              <a:t>bằng một quá trình, mà nhờ đó một cá nhân lựa chọn, tổ chức và giải thích các thông tin để họ</a:t>
            </a:r>
            <a:r>
              <a:rPr lang="en-US" sz="1200" b="0" i="0" kern="1200" baseline="0" dirty="0" smtClean="0">
                <a:solidFill>
                  <a:schemeClr val="tx1"/>
                </a:solidFill>
                <a:effectLst/>
                <a:latin typeface="+mn-lt"/>
                <a:ea typeface="+mn-ea"/>
                <a:cs typeface="+mn-cs"/>
              </a:rPr>
              <a:t> </a:t>
            </a:r>
            <a:r>
              <a:rPr lang="vi-VN" sz="1200" b="0" i="0" kern="1200" dirty="0" smtClean="0">
                <a:solidFill>
                  <a:schemeClr val="tx1"/>
                </a:solidFill>
                <a:effectLst/>
                <a:latin typeface="+mn-lt"/>
                <a:ea typeface="+mn-ea"/>
                <a:cs typeface="+mn-cs"/>
              </a:rPr>
              <a:t>tạo nên một bức tranh có ý nghĩa về thế giới.</a:t>
            </a:r>
            <a:r>
              <a:rPr lang="vi-VN" dirty="0" smtClean="0"/>
              <a:t> </a:t>
            </a:r>
            <a:br>
              <a:rPr lang="vi-VN" dirty="0" smtClean="0"/>
            </a:br>
            <a:r>
              <a:rPr lang="vi-VN" b="1" dirty="0" smtClean="0">
                <a:effectLst/>
              </a:rPr>
              <a:t>Vertu cũ Signature S thép không gỉ là phiên bản cao cấp nhất của hãng Vertu</a:t>
            </a:r>
          </a:p>
          <a:p>
            <a:r>
              <a:rPr lang="vi-VN" dirty="0" smtClean="0"/>
              <a:t>Mỗi thiết bị này bao gồm 388 thành phần cơ khí. Vertu Signature S Black phức tạp đến nỗi gần như không thể chế tạo được. Những người thợ thủ công giàu kinh nghiệm đã mất đến 3 năm chỉ để học cách lắp ráp hoàn chỉnh một chiếc điện thoại và chỉ có vài người trên thế giới có thể làm được điều này.</a:t>
            </a:r>
          </a:p>
          <a:p>
            <a:pPr marL="171450" indent="-171450">
              <a:buFont typeface="Wingdings" panose="05000000000000000000" pitchFamily="2" charset="2"/>
              <a:buChar char="q"/>
            </a:pPr>
            <a:r>
              <a:rPr lang="en-US" b="1" i="1" dirty="0" err="1" smtClean="0"/>
              <a:t>Mặc</a:t>
            </a:r>
            <a:r>
              <a:rPr lang="en-US" b="1" i="1" baseline="0" dirty="0" smtClean="0"/>
              <a:t> </a:t>
            </a:r>
            <a:r>
              <a:rPr lang="en-US" b="1" i="1" baseline="0" dirty="0" err="1" smtClean="0"/>
              <a:t>dù</a:t>
            </a:r>
            <a:r>
              <a:rPr lang="en-US" b="1" i="1" baseline="0" dirty="0" smtClean="0"/>
              <a:t> </a:t>
            </a:r>
            <a:r>
              <a:rPr lang="en-US" b="1" i="1" baseline="0" dirty="0" err="1" smtClean="0"/>
              <a:t>có</a:t>
            </a:r>
            <a:r>
              <a:rPr lang="en-US" b="1" i="1" baseline="0" dirty="0" smtClean="0"/>
              <a:t> </a:t>
            </a:r>
            <a:r>
              <a:rPr lang="en-US" b="1" i="1" baseline="0" dirty="0" err="1" smtClean="0"/>
              <a:t>điều</a:t>
            </a:r>
            <a:r>
              <a:rPr lang="en-US" b="1" i="1" baseline="0" dirty="0" smtClean="0"/>
              <a:t> </a:t>
            </a:r>
            <a:r>
              <a:rPr lang="en-US" b="1" i="1" baseline="0" dirty="0" err="1" smtClean="0"/>
              <a:t>kiện</a:t>
            </a:r>
            <a:r>
              <a:rPr lang="en-US" b="1" i="1" baseline="0" dirty="0" smtClean="0"/>
              <a:t> </a:t>
            </a:r>
            <a:r>
              <a:rPr lang="en-US" b="1" i="1" baseline="0" dirty="0" err="1" smtClean="0"/>
              <a:t>giống</a:t>
            </a:r>
            <a:r>
              <a:rPr lang="en-US" b="1" i="1" baseline="0" dirty="0" smtClean="0"/>
              <a:t> </a:t>
            </a:r>
            <a:r>
              <a:rPr lang="en-US" b="1" i="1" baseline="0" dirty="0" err="1" smtClean="0"/>
              <a:t>nhau</a:t>
            </a:r>
            <a:r>
              <a:rPr lang="en-US" b="1" i="1" baseline="0" dirty="0" smtClean="0"/>
              <a:t>: </a:t>
            </a:r>
            <a:r>
              <a:rPr lang="en-US" b="1" i="1" dirty="0" smtClean="0"/>
              <a:t>2 </a:t>
            </a:r>
            <a:r>
              <a:rPr lang="en-US" b="1" i="1" dirty="0" err="1" smtClean="0"/>
              <a:t>người</a:t>
            </a:r>
            <a:r>
              <a:rPr lang="en-US" b="1" i="1" baseline="0" dirty="0" smtClean="0"/>
              <a:t> </a:t>
            </a:r>
            <a:r>
              <a:rPr lang="en-US" b="1" i="1" baseline="0" dirty="0" err="1" smtClean="0"/>
              <a:t>bạn</a:t>
            </a:r>
            <a:r>
              <a:rPr lang="en-US" b="1" i="1" baseline="0" dirty="0" smtClean="0"/>
              <a:t> </a:t>
            </a:r>
            <a:r>
              <a:rPr lang="en-US" b="1" i="1" baseline="0" dirty="0" err="1" smtClean="0"/>
              <a:t>đều</a:t>
            </a:r>
            <a:r>
              <a:rPr lang="en-US" b="1" i="1" baseline="0" dirty="0" smtClean="0"/>
              <a:t> </a:t>
            </a:r>
            <a:r>
              <a:rPr lang="en-US" b="1" i="1" baseline="0" dirty="0" err="1" smtClean="0"/>
              <a:t>có</a:t>
            </a:r>
            <a:r>
              <a:rPr lang="en-US" b="1" i="1" baseline="0" dirty="0" smtClean="0"/>
              <a:t> </a:t>
            </a:r>
            <a:r>
              <a:rPr lang="en-US" b="1" i="1" baseline="0" dirty="0" err="1" smtClean="0"/>
              <a:t>thu</a:t>
            </a:r>
            <a:r>
              <a:rPr lang="en-US" b="1" i="1" baseline="0" dirty="0" smtClean="0"/>
              <a:t> </a:t>
            </a:r>
            <a:r>
              <a:rPr lang="en-US" b="1" i="1" baseline="0" dirty="0" err="1" smtClean="0"/>
              <a:t>nhập</a:t>
            </a:r>
            <a:r>
              <a:rPr lang="en-US" b="1" i="1" baseline="0" dirty="0" smtClean="0"/>
              <a:t> </a:t>
            </a:r>
            <a:r>
              <a:rPr lang="en-US" b="1" i="1" baseline="0" dirty="0" err="1" smtClean="0"/>
              <a:t>cao</a:t>
            </a:r>
            <a:r>
              <a:rPr lang="en-US" b="1" i="1" baseline="0" dirty="0" smtClean="0"/>
              <a:t>, </a:t>
            </a:r>
            <a:r>
              <a:rPr lang="en-US" b="1" i="1" baseline="0" dirty="0" err="1" smtClean="0"/>
              <a:t>có</a:t>
            </a:r>
            <a:r>
              <a:rPr lang="en-US" b="1" i="1" baseline="0" dirty="0" smtClean="0"/>
              <a:t> </a:t>
            </a:r>
            <a:r>
              <a:rPr lang="en-US" b="1" i="1" baseline="0" dirty="0" err="1" smtClean="0"/>
              <a:t>thời</a:t>
            </a:r>
            <a:r>
              <a:rPr lang="en-US" b="1" i="1" baseline="0" dirty="0" smtClean="0"/>
              <a:t> </a:t>
            </a:r>
            <a:r>
              <a:rPr lang="en-US" b="1" i="1" baseline="0" dirty="0" err="1" smtClean="0"/>
              <a:t>gian</a:t>
            </a:r>
            <a:r>
              <a:rPr lang="en-US" b="1" i="1" baseline="0" dirty="0" smtClean="0"/>
              <a:t> </a:t>
            </a:r>
            <a:r>
              <a:rPr lang="en-US" b="1" i="1" baseline="0" dirty="0" err="1" smtClean="0"/>
              <a:t>nghỉ</a:t>
            </a:r>
            <a:r>
              <a:rPr lang="en-US" b="1" i="1" baseline="0" dirty="0" smtClean="0"/>
              <a:t> </a:t>
            </a:r>
            <a:r>
              <a:rPr lang="en-US" b="1" i="1" baseline="0" dirty="0" err="1" smtClean="0"/>
              <a:t>giống</a:t>
            </a:r>
            <a:r>
              <a:rPr lang="en-US" b="1" i="1" baseline="0" dirty="0" smtClean="0"/>
              <a:t> </a:t>
            </a:r>
            <a:r>
              <a:rPr lang="en-US" b="1" i="1" baseline="0" dirty="0" err="1" smtClean="0"/>
              <a:t>nhau</a:t>
            </a:r>
            <a:r>
              <a:rPr lang="en-US" b="1" i="1" baseline="0" dirty="0" smtClean="0"/>
              <a:t> </a:t>
            </a:r>
            <a:r>
              <a:rPr lang="en-US" b="1" i="1" baseline="0" dirty="0" err="1" smtClean="0"/>
              <a:t>và</a:t>
            </a:r>
            <a:r>
              <a:rPr lang="en-US" b="1" i="1" baseline="0" dirty="0" smtClean="0"/>
              <a:t> </a:t>
            </a:r>
            <a:r>
              <a:rPr lang="en-US" b="1" i="1" baseline="0" dirty="0" err="1" smtClean="0"/>
              <a:t>đều</a:t>
            </a:r>
            <a:r>
              <a:rPr lang="en-US" b="1" i="1" baseline="0" dirty="0" smtClean="0"/>
              <a:t> </a:t>
            </a:r>
            <a:r>
              <a:rPr lang="en-US" b="1" i="1" baseline="0" dirty="0" err="1" smtClean="0"/>
              <a:t>có</a:t>
            </a:r>
            <a:r>
              <a:rPr lang="en-US" b="1" i="1" baseline="0" dirty="0" smtClean="0"/>
              <a:t> </a:t>
            </a:r>
            <a:r>
              <a:rPr lang="en-US" b="1" i="1" baseline="0" dirty="0" err="1" smtClean="0"/>
              <a:t>cơ</a:t>
            </a:r>
            <a:r>
              <a:rPr lang="en-US" b="1" i="1" baseline="0" dirty="0" smtClean="0"/>
              <a:t> </a:t>
            </a:r>
            <a:r>
              <a:rPr lang="en-US" b="1" i="1" baseline="0" dirty="0" err="1" smtClean="0"/>
              <a:t>hội</a:t>
            </a:r>
            <a:r>
              <a:rPr lang="en-US" b="1" i="1" baseline="0" dirty="0" smtClean="0"/>
              <a:t> </a:t>
            </a:r>
            <a:r>
              <a:rPr lang="en-US" b="1" i="1" baseline="0" dirty="0" err="1" smtClean="0"/>
              <a:t>dễ</a:t>
            </a:r>
            <a:r>
              <a:rPr lang="en-US" b="1" i="1" baseline="0" dirty="0" smtClean="0"/>
              <a:t> </a:t>
            </a:r>
            <a:r>
              <a:rPr lang="en-US" b="1" i="1" baseline="0" dirty="0" err="1" smtClean="0"/>
              <a:t>dàng</a:t>
            </a:r>
            <a:r>
              <a:rPr lang="en-US" b="1" i="1" baseline="0" dirty="0" smtClean="0"/>
              <a:t> </a:t>
            </a:r>
            <a:r>
              <a:rPr lang="en-US" b="1" i="1" baseline="0" dirty="0" err="1" smtClean="0"/>
              <a:t>đi</a:t>
            </a:r>
            <a:r>
              <a:rPr lang="en-US" b="1" i="1" baseline="0" dirty="0" smtClean="0"/>
              <a:t> </a:t>
            </a:r>
            <a:r>
              <a:rPr lang="en-US" b="1" i="1" baseline="0" dirty="0" err="1" smtClean="0"/>
              <a:t>đà</a:t>
            </a:r>
            <a:r>
              <a:rPr lang="en-US" b="1" i="1" baseline="0" dirty="0" smtClean="0"/>
              <a:t> </a:t>
            </a:r>
            <a:r>
              <a:rPr lang="en-US" b="1" i="1" baseline="0" dirty="0" err="1" smtClean="0"/>
              <a:t>lạt</a:t>
            </a:r>
            <a:r>
              <a:rPr lang="en-US" b="1" i="1" baseline="0" dirty="0" smtClean="0"/>
              <a:t> </a:t>
            </a:r>
            <a:r>
              <a:rPr lang="en-US" b="1" i="1" baseline="0" dirty="0" err="1" smtClean="0"/>
              <a:t>vào</a:t>
            </a:r>
            <a:r>
              <a:rPr lang="en-US" b="1" i="1" baseline="0" dirty="0" smtClean="0"/>
              <a:t> </a:t>
            </a:r>
            <a:r>
              <a:rPr lang="en-US" b="1" i="1" baseline="0" dirty="0" err="1" smtClean="0"/>
              <a:t>thời</a:t>
            </a:r>
            <a:r>
              <a:rPr lang="en-US" b="1" i="1" baseline="0" dirty="0" smtClean="0"/>
              <a:t> </a:t>
            </a:r>
            <a:r>
              <a:rPr lang="en-US" b="1" i="1" baseline="0" dirty="0" err="1" smtClean="0"/>
              <a:t>gian</a:t>
            </a:r>
            <a:r>
              <a:rPr lang="en-US" b="1" i="1" baseline="0" dirty="0" smtClean="0"/>
              <a:t> </a:t>
            </a:r>
            <a:r>
              <a:rPr lang="en-US" b="1" i="1" baseline="0" dirty="0" err="1" smtClean="0"/>
              <a:t>nghỉ</a:t>
            </a:r>
            <a:r>
              <a:rPr lang="en-US" b="1" i="1" baseline="0" dirty="0" smtClean="0"/>
              <a:t> </a:t>
            </a:r>
            <a:r>
              <a:rPr lang="en-US" b="1" i="1" baseline="0" dirty="0" err="1" smtClean="0"/>
              <a:t>tới</a:t>
            </a:r>
            <a:r>
              <a:rPr lang="en-US" b="1" i="1" baseline="0" dirty="0" smtClean="0"/>
              <a:t> </a:t>
            </a:r>
            <a:r>
              <a:rPr lang="en-US" b="1" i="1" baseline="0" dirty="0" err="1" smtClean="0"/>
              <a:t>nhưng</a:t>
            </a:r>
            <a:endParaRPr lang="en-US" b="1" i="1" baseline="0" dirty="0" smtClean="0"/>
          </a:p>
          <a:p>
            <a:r>
              <a:rPr lang="en-US" b="1" baseline="0" dirty="0" err="1" smtClean="0"/>
              <a:t>Một</a:t>
            </a:r>
            <a:r>
              <a:rPr lang="en-US" b="1" baseline="0" dirty="0" smtClean="0"/>
              <a:t> </a:t>
            </a:r>
            <a:r>
              <a:rPr lang="en-US" b="1" baseline="0" dirty="0" err="1" smtClean="0"/>
              <a:t>người</a:t>
            </a:r>
            <a:r>
              <a:rPr lang="en-US" b="1" baseline="0" dirty="0" smtClean="0"/>
              <a:t> </a:t>
            </a:r>
            <a:r>
              <a:rPr lang="en-US" b="1" baseline="0" dirty="0" err="1" smtClean="0"/>
              <a:t>quyết</a:t>
            </a:r>
            <a:r>
              <a:rPr lang="en-US" b="1" baseline="0" dirty="0" smtClean="0"/>
              <a:t> </a:t>
            </a:r>
            <a:r>
              <a:rPr lang="en-US" b="1" baseline="0" dirty="0" err="1" smtClean="0"/>
              <a:t>định</a:t>
            </a:r>
            <a:r>
              <a:rPr lang="en-US" b="1" baseline="0" dirty="0" smtClean="0"/>
              <a:t> </a:t>
            </a:r>
            <a:r>
              <a:rPr lang="en-US" b="1" baseline="0" dirty="0" err="1" smtClean="0"/>
              <a:t>ko</a:t>
            </a:r>
            <a:r>
              <a:rPr lang="en-US" b="1" baseline="0" dirty="0" smtClean="0"/>
              <a:t> </a:t>
            </a:r>
            <a:r>
              <a:rPr lang="en-US" b="1" baseline="0" dirty="0" err="1" smtClean="0"/>
              <a:t>đi</a:t>
            </a:r>
            <a:r>
              <a:rPr lang="en-US" baseline="0" dirty="0" smtClean="0"/>
              <a:t> </a:t>
            </a:r>
            <a:r>
              <a:rPr lang="en-US" baseline="0" dirty="0" err="1" smtClean="0"/>
              <a:t>thì</a:t>
            </a:r>
            <a:r>
              <a:rPr lang="en-US" baseline="0" dirty="0" smtClean="0"/>
              <a:t> </a:t>
            </a:r>
            <a:r>
              <a:rPr lang="en-US" baseline="0" dirty="0" err="1" smtClean="0"/>
              <a:t>nhận</a:t>
            </a:r>
            <a:r>
              <a:rPr lang="en-US" baseline="0" dirty="0" smtClean="0"/>
              <a:t> </a:t>
            </a:r>
            <a:r>
              <a:rPr lang="en-US" baseline="0" dirty="0" err="1" smtClean="0"/>
              <a:t>thức</a:t>
            </a:r>
            <a:r>
              <a:rPr lang="en-US" baseline="0" dirty="0" smtClean="0"/>
              <a:t> </a:t>
            </a:r>
            <a:r>
              <a:rPr lang="en-US" baseline="0" dirty="0" err="1" smtClean="0"/>
              <a:t>là</a:t>
            </a:r>
            <a:r>
              <a:rPr lang="en-US" baseline="0" dirty="0" smtClean="0"/>
              <a:t> </a:t>
            </a:r>
            <a:r>
              <a:rPr lang="en-US" b="1" baseline="0" dirty="0" err="1" smtClean="0"/>
              <a:t>đi</a:t>
            </a:r>
            <a:r>
              <a:rPr lang="en-US" b="1" baseline="0" dirty="0" smtClean="0"/>
              <a:t> </a:t>
            </a:r>
            <a:r>
              <a:rPr lang="en-US" b="1" baseline="0" dirty="0" err="1" smtClean="0"/>
              <a:t>không</a:t>
            </a:r>
            <a:r>
              <a:rPr lang="en-US" b="1" baseline="0" dirty="0" smtClean="0"/>
              <a:t> </a:t>
            </a:r>
            <a:r>
              <a:rPr lang="en-US" b="1" baseline="0" dirty="0" err="1" smtClean="0"/>
              <a:t>thoải</a:t>
            </a:r>
            <a:r>
              <a:rPr lang="en-US" b="1" baseline="0" dirty="0" smtClean="0"/>
              <a:t> </a:t>
            </a:r>
            <a:r>
              <a:rPr lang="en-US" b="1" baseline="0" dirty="0" err="1" smtClean="0"/>
              <a:t>mái</a:t>
            </a:r>
            <a:r>
              <a:rPr lang="en-US" b="1" baseline="0" dirty="0" smtClean="0"/>
              <a:t> </a:t>
            </a:r>
            <a:r>
              <a:rPr lang="en-US" baseline="0" dirty="0" smtClean="0"/>
              <a:t>: </a:t>
            </a:r>
            <a:r>
              <a:rPr lang="en-US" baseline="0" dirty="0" err="1" smtClean="0"/>
              <a:t>vì</a:t>
            </a:r>
            <a:r>
              <a:rPr lang="en-US" baseline="0" dirty="0" smtClean="0"/>
              <a:t> </a:t>
            </a:r>
            <a:r>
              <a:rPr lang="en-US" baseline="0" dirty="0" err="1" smtClean="0"/>
              <a:t>đi</a:t>
            </a:r>
            <a:r>
              <a:rPr lang="en-US" baseline="0" dirty="0" smtClean="0"/>
              <a:t> </a:t>
            </a:r>
            <a:r>
              <a:rPr lang="en-US" baseline="0" dirty="0" err="1" smtClean="0"/>
              <a:t>thời</a:t>
            </a:r>
            <a:r>
              <a:rPr lang="en-US" baseline="0" dirty="0" smtClean="0"/>
              <a:t> </a:t>
            </a:r>
            <a:r>
              <a:rPr lang="en-US" baseline="0" dirty="0" err="1" smtClean="0"/>
              <a:t>gian</a:t>
            </a:r>
            <a:r>
              <a:rPr lang="en-US" baseline="0" dirty="0" smtClean="0"/>
              <a:t> </a:t>
            </a:r>
            <a:r>
              <a:rPr lang="en-US" baseline="0" dirty="0" err="1" smtClean="0"/>
              <a:t>đó</a:t>
            </a:r>
            <a:r>
              <a:rPr lang="en-US" baseline="0" dirty="0" smtClean="0"/>
              <a:t> </a:t>
            </a:r>
            <a:r>
              <a:rPr lang="en-US" baseline="0" dirty="0" err="1" smtClean="0"/>
              <a:t>mưa</a:t>
            </a:r>
            <a:r>
              <a:rPr lang="en-US" baseline="0" dirty="0" smtClean="0"/>
              <a:t> </a:t>
            </a:r>
            <a:r>
              <a:rPr lang="en-US" baseline="0" dirty="0" err="1" smtClean="0"/>
              <a:t>nhiều</a:t>
            </a:r>
            <a:r>
              <a:rPr lang="en-US" baseline="0" dirty="0" smtClean="0"/>
              <a:t> (</a:t>
            </a:r>
            <a:r>
              <a:rPr lang="en-US" baseline="0" dirty="0" err="1" smtClean="0"/>
              <a:t>nhân</a:t>
            </a:r>
            <a:r>
              <a:rPr lang="en-US" baseline="0" dirty="0" smtClean="0"/>
              <a:t> </a:t>
            </a:r>
            <a:r>
              <a:rPr lang="en-US" baseline="0" dirty="0" err="1" smtClean="0"/>
              <a:t>tố</a:t>
            </a:r>
            <a:r>
              <a:rPr lang="en-US" baseline="0" dirty="0" smtClean="0"/>
              <a:t> </a:t>
            </a:r>
            <a:r>
              <a:rPr lang="en-US" baseline="0" dirty="0" err="1" smtClean="0"/>
              <a:t>bên</a:t>
            </a:r>
            <a:r>
              <a:rPr lang="en-US" baseline="0" dirty="0" smtClean="0"/>
              <a:t> </a:t>
            </a:r>
            <a:r>
              <a:rPr lang="en-US" baseline="0" dirty="0" err="1" smtClean="0"/>
              <a:t>ngòai</a:t>
            </a:r>
            <a:r>
              <a:rPr lang="en-US" baseline="0" dirty="0" smtClean="0"/>
              <a:t>) – </a:t>
            </a:r>
            <a:r>
              <a:rPr lang="en-US" baseline="0" dirty="0" err="1" smtClean="0"/>
              <a:t>bản</a:t>
            </a:r>
            <a:r>
              <a:rPr lang="en-US" baseline="0" dirty="0" smtClean="0"/>
              <a:t> </a:t>
            </a:r>
            <a:r>
              <a:rPr lang="en-US" baseline="0" dirty="0" err="1" smtClean="0"/>
              <a:t>thân</a:t>
            </a:r>
            <a:r>
              <a:rPr lang="en-US" baseline="0" dirty="0" smtClean="0"/>
              <a:t> hay </a:t>
            </a:r>
            <a:r>
              <a:rPr lang="en-US" baseline="0" dirty="0" err="1" smtClean="0"/>
              <a:t>bị</a:t>
            </a:r>
            <a:r>
              <a:rPr lang="en-US" baseline="0" dirty="0" smtClean="0"/>
              <a:t> </a:t>
            </a:r>
            <a:r>
              <a:rPr lang="en-US" baseline="0" dirty="0" err="1" smtClean="0"/>
              <a:t>cảm</a:t>
            </a:r>
            <a:r>
              <a:rPr lang="en-US" baseline="0" dirty="0" smtClean="0"/>
              <a:t> </a:t>
            </a:r>
            <a:r>
              <a:rPr lang="en-US" baseline="0" dirty="0" err="1" smtClean="0"/>
              <a:t>lạnh</a:t>
            </a:r>
            <a:r>
              <a:rPr lang="en-US" baseline="0" dirty="0" smtClean="0"/>
              <a:t> </a:t>
            </a:r>
            <a:r>
              <a:rPr lang="en-US" baseline="0" dirty="0" err="1" smtClean="0"/>
              <a:t>vì</a:t>
            </a:r>
            <a:r>
              <a:rPr lang="en-US" baseline="0" dirty="0" smtClean="0"/>
              <a:t> </a:t>
            </a:r>
            <a:r>
              <a:rPr lang="en-US" baseline="0" dirty="0" err="1" smtClean="0"/>
              <a:t>mưa</a:t>
            </a:r>
            <a:r>
              <a:rPr lang="en-US" baseline="0" dirty="0" smtClean="0"/>
              <a:t> (</a:t>
            </a:r>
            <a:r>
              <a:rPr lang="en-US" baseline="0" dirty="0" err="1" smtClean="0"/>
              <a:t>tình</a:t>
            </a:r>
            <a:r>
              <a:rPr lang="en-US" baseline="0" dirty="0" smtClean="0"/>
              <a:t> </a:t>
            </a:r>
            <a:r>
              <a:rPr lang="en-US" baseline="0" dirty="0" err="1" smtClean="0"/>
              <a:t>trạng</a:t>
            </a:r>
            <a:r>
              <a:rPr lang="en-US" baseline="0" dirty="0" smtClean="0"/>
              <a:t> </a:t>
            </a:r>
            <a:r>
              <a:rPr lang="en-US" baseline="0" dirty="0" err="1" smtClean="0"/>
              <a:t>cá</a:t>
            </a:r>
            <a:r>
              <a:rPr lang="en-US" baseline="0" dirty="0" smtClean="0"/>
              <a:t> </a:t>
            </a:r>
            <a:r>
              <a:rPr lang="en-US" baseline="0" dirty="0" err="1" smtClean="0"/>
              <a:t>nhân</a:t>
            </a:r>
            <a:r>
              <a:rPr lang="en-US" baseline="0" dirty="0" smtClean="0"/>
              <a:t>); </a:t>
            </a:r>
          </a:p>
          <a:p>
            <a:pPr marL="0" marR="0" indent="0" algn="l" defTabSz="914400" rtl="0" eaLnBrk="1" fontAlgn="auto" latinLnBrk="0" hangingPunct="1">
              <a:lnSpc>
                <a:spcPct val="100000"/>
              </a:lnSpc>
              <a:spcBef>
                <a:spcPts val="0"/>
              </a:spcBef>
              <a:spcAft>
                <a:spcPts val="0"/>
              </a:spcAft>
              <a:buClrTx/>
              <a:buSzTx/>
              <a:buFontTx/>
              <a:buNone/>
              <a:tabLst/>
              <a:defRPr/>
            </a:pPr>
            <a:r>
              <a:rPr lang="en-US" b="1" baseline="0" dirty="0" err="1" smtClean="0"/>
              <a:t>Một</a:t>
            </a:r>
            <a:r>
              <a:rPr lang="en-US" b="1" baseline="0" dirty="0" smtClean="0"/>
              <a:t> </a:t>
            </a:r>
            <a:r>
              <a:rPr lang="en-US" b="1" baseline="0" dirty="0" err="1" smtClean="0"/>
              <a:t>người</a:t>
            </a:r>
            <a:r>
              <a:rPr lang="en-US" b="1" baseline="0" dirty="0" smtClean="0"/>
              <a:t> </a:t>
            </a:r>
            <a:r>
              <a:rPr lang="en-US" b="1" baseline="0" dirty="0" err="1" smtClean="0"/>
              <a:t>quyết</a:t>
            </a:r>
            <a:r>
              <a:rPr lang="en-US" b="1" baseline="0" dirty="0" smtClean="0"/>
              <a:t> </a:t>
            </a:r>
            <a:r>
              <a:rPr lang="en-US" b="1" baseline="0" dirty="0" err="1" smtClean="0"/>
              <a:t>định</a:t>
            </a:r>
            <a:r>
              <a:rPr lang="en-US" b="1" baseline="0" dirty="0" smtClean="0"/>
              <a:t> </a:t>
            </a:r>
            <a:r>
              <a:rPr lang="en-US" b="1" baseline="0" dirty="0" err="1" smtClean="0"/>
              <a:t>lai</a:t>
            </a:r>
            <a:r>
              <a:rPr lang="en-US" b="1" baseline="0" dirty="0" smtClean="0"/>
              <a:t> </a:t>
            </a:r>
            <a:r>
              <a:rPr lang="en-US" b="1" baseline="0" dirty="0" err="1" smtClean="0"/>
              <a:t>đi</a:t>
            </a:r>
            <a:r>
              <a:rPr lang="en-US" baseline="0" dirty="0" smtClean="0"/>
              <a:t> </a:t>
            </a:r>
            <a:r>
              <a:rPr lang="en-US" baseline="0" dirty="0" err="1" smtClean="0"/>
              <a:t>thì</a:t>
            </a:r>
            <a:r>
              <a:rPr lang="en-US" baseline="0" dirty="0" smtClean="0"/>
              <a:t> </a:t>
            </a:r>
            <a:r>
              <a:rPr lang="en-US" baseline="0" dirty="0" err="1" smtClean="0"/>
              <a:t>nhận</a:t>
            </a:r>
            <a:r>
              <a:rPr lang="en-US" baseline="0" dirty="0" smtClean="0"/>
              <a:t> </a:t>
            </a:r>
            <a:r>
              <a:rPr lang="en-US" baseline="0" dirty="0" err="1" smtClean="0"/>
              <a:t>thức</a:t>
            </a:r>
            <a:r>
              <a:rPr lang="en-US" baseline="0" dirty="0" smtClean="0"/>
              <a:t> </a:t>
            </a:r>
            <a:r>
              <a:rPr lang="en-US" baseline="0" dirty="0" err="1" smtClean="0"/>
              <a:t>là</a:t>
            </a:r>
            <a:r>
              <a:rPr lang="en-US" baseline="0" dirty="0" smtClean="0"/>
              <a:t> </a:t>
            </a:r>
            <a:r>
              <a:rPr lang="en-US" b="1" baseline="0" dirty="0" err="1" smtClean="0"/>
              <a:t>đi</a:t>
            </a:r>
            <a:r>
              <a:rPr lang="en-US" b="1" baseline="0" dirty="0" smtClean="0"/>
              <a:t> </a:t>
            </a:r>
            <a:r>
              <a:rPr lang="en-US" b="1" baseline="0" dirty="0" err="1" smtClean="0"/>
              <a:t>thời</a:t>
            </a:r>
            <a:r>
              <a:rPr lang="en-US" b="1" baseline="0" dirty="0" smtClean="0"/>
              <a:t> </a:t>
            </a:r>
            <a:r>
              <a:rPr lang="en-US" b="1" baseline="0" dirty="0" err="1" smtClean="0"/>
              <a:t>điểm</a:t>
            </a:r>
            <a:r>
              <a:rPr lang="en-US" b="1" baseline="0" dirty="0" smtClean="0"/>
              <a:t> </a:t>
            </a:r>
            <a:r>
              <a:rPr lang="en-US" b="1" baseline="0" dirty="0" err="1" smtClean="0"/>
              <a:t>này</a:t>
            </a:r>
            <a:r>
              <a:rPr lang="en-US" b="1" baseline="0" dirty="0" smtClean="0"/>
              <a:t> </a:t>
            </a:r>
            <a:r>
              <a:rPr lang="en-US" b="1" baseline="0" dirty="0" err="1" smtClean="0"/>
              <a:t>là</a:t>
            </a:r>
            <a:r>
              <a:rPr lang="en-US" b="1" baseline="0" dirty="0" smtClean="0"/>
              <a:t> </a:t>
            </a:r>
            <a:r>
              <a:rPr lang="en-US" b="1" baseline="0" dirty="0" err="1" smtClean="0"/>
              <a:t>phù</a:t>
            </a:r>
            <a:r>
              <a:rPr lang="en-US" b="1" baseline="0" dirty="0" smtClean="0"/>
              <a:t> </a:t>
            </a:r>
            <a:r>
              <a:rPr lang="en-US" b="1" baseline="0" dirty="0" err="1" smtClean="0"/>
              <a:t>hợp</a:t>
            </a:r>
            <a:r>
              <a:rPr lang="en-US" baseline="0" dirty="0" smtClean="0"/>
              <a:t>: </a:t>
            </a:r>
            <a:r>
              <a:rPr lang="en-US" baseline="0" dirty="0" err="1" smtClean="0"/>
              <a:t>vì</a:t>
            </a:r>
            <a:r>
              <a:rPr lang="en-US" baseline="0" dirty="0" smtClean="0"/>
              <a:t> </a:t>
            </a:r>
            <a:r>
              <a:rPr lang="en-US" baseline="0" dirty="0" err="1" smtClean="0"/>
              <a:t>ko</a:t>
            </a:r>
            <a:r>
              <a:rPr lang="en-US" baseline="0" dirty="0" smtClean="0"/>
              <a:t> </a:t>
            </a:r>
            <a:r>
              <a:rPr lang="en-US" baseline="0" dirty="0" err="1" smtClean="0"/>
              <a:t>còn</a:t>
            </a:r>
            <a:r>
              <a:rPr lang="en-US" baseline="0" dirty="0" smtClean="0"/>
              <a:t> </a:t>
            </a:r>
            <a:r>
              <a:rPr lang="en-US" baseline="0" dirty="0" err="1" smtClean="0"/>
              <a:t>thời</a:t>
            </a:r>
            <a:r>
              <a:rPr lang="en-US" baseline="0" dirty="0" smtClean="0"/>
              <a:t> </a:t>
            </a:r>
            <a:r>
              <a:rPr lang="en-US" baseline="0" dirty="0" err="1" smtClean="0"/>
              <a:t>gian</a:t>
            </a:r>
            <a:r>
              <a:rPr lang="en-US" baseline="0" dirty="0" smtClean="0"/>
              <a:t> </a:t>
            </a:r>
            <a:r>
              <a:rPr lang="en-US" baseline="0" dirty="0" err="1" smtClean="0"/>
              <a:t>nghỉ</a:t>
            </a:r>
            <a:r>
              <a:rPr lang="en-US" baseline="0" dirty="0" smtClean="0"/>
              <a:t> </a:t>
            </a:r>
            <a:r>
              <a:rPr lang="en-US" baseline="0" dirty="0" err="1" smtClean="0"/>
              <a:t>nhiều</a:t>
            </a:r>
            <a:r>
              <a:rPr lang="en-US" baseline="0" dirty="0" smtClean="0"/>
              <a:t> </a:t>
            </a:r>
            <a:r>
              <a:rPr lang="en-US" baseline="0" dirty="0" err="1" smtClean="0"/>
              <a:t>như</a:t>
            </a:r>
            <a:r>
              <a:rPr lang="en-US" baseline="0" dirty="0" smtClean="0"/>
              <a:t> </a:t>
            </a:r>
            <a:r>
              <a:rPr lang="en-US" baseline="0" dirty="0" err="1" smtClean="0"/>
              <a:t>lúc</a:t>
            </a:r>
            <a:r>
              <a:rPr lang="en-US" baseline="0" dirty="0" smtClean="0"/>
              <a:t> </a:t>
            </a:r>
            <a:r>
              <a:rPr lang="en-US" baseline="0" dirty="0" err="1" smtClean="0"/>
              <a:t>này</a:t>
            </a:r>
            <a:r>
              <a:rPr lang="en-US" baseline="0" dirty="0" smtClean="0"/>
              <a:t> (</a:t>
            </a:r>
            <a:r>
              <a:rPr lang="en-US" baseline="0" dirty="0" err="1" smtClean="0"/>
              <a:t>nhân</a:t>
            </a:r>
            <a:r>
              <a:rPr lang="en-US" baseline="0" dirty="0" smtClean="0"/>
              <a:t> </a:t>
            </a:r>
            <a:r>
              <a:rPr lang="en-US" baseline="0" dirty="0" err="1" smtClean="0"/>
              <a:t>tố</a:t>
            </a:r>
            <a:r>
              <a:rPr lang="en-US" baseline="0" dirty="0" smtClean="0"/>
              <a:t> </a:t>
            </a:r>
            <a:r>
              <a:rPr lang="en-US" baseline="0" dirty="0" err="1" smtClean="0"/>
              <a:t>bên</a:t>
            </a:r>
            <a:r>
              <a:rPr lang="en-US" baseline="0" dirty="0" smtClean="0"/>
              <a:t> </a:t>
            </a:r>
            <a:r>
              <a:rPr lang="en-US" baseline="0" dirty="0" err="1" smtClean="0"/>
              <a:t>ngoài</a:t>
            </a:r>
            <a:r>
              <a:rPr lang="en-US" baseline="0" dirty="0" smtClean="0"/>
              <a:t>); </a:t>
            </a:r>
            <a:r>
              <a:rPr lang="en-US" baseline="0" dirty="0" err="1" smtClean="0"/>
              <a:t>bản</a:t>
            </a:r>
            <a:r>
              <a:rPr lang="en-US" baseline="0" dirty="0" smtClean="0"/>
              <a:t> </a:t>
            </a:r>
            <a:r>
              <a:rPr lang="en-US" baseline="0" dirty="0" err="1" smtClean="0"/>
              <a:t>thân</a:t>
            </a:r>
            <a:r>
              <a:rPr lang="en-US" baseline="0" dirty="0" smtClean="0"/>
              <a:t> </a:t>
            </a:r>
            <a:r>
              <a:rPr lang="en-US" baseline="0" dirty="0" err="1" smtClean="0"/>
              <a:t>thì</a:t>
            </a:r>
            <a:r>
              <a:rPr lang="en-US" baseline="0" dirty="0" smtClean="0"/>
              <a:t> </a:t>
            </a:r>
            <a:r>
              <a:rPr lang="en-US" baseline="0" dirty="0" err="1" smtClean="0"/>
              <a:t>cả</a:t>
            </a:r>
            <a:r>
              <a:rPr lang="en-US" baseline="0" dirty="0" smtClean="0"/>
              <a:t> </a:t>
            </a:r>
            <a:r>
              <a:rPr lang="en-US" baseline="0" dirty="0" err="1" smtClean="0"/>
              <a:t>năm</a:t>
            </a:r>
            <a:r>
              <a:rPr lang="en-US" baseline="0" dirty="0" smtClean="0"/>
              <a:t> </a:t>
            </a:r>
            <a:r>
              <a:rPr lang="en-US" baseline="0" dirty="0" err="1" smtClean="0"/>
              <a:t>ít</a:t>
            </a:r>
            <a:r>
              <a:rPr lang="en-US" baseline="0" dirty="0" smtClean="0"/>
              <a:t> </a:t>
            </a:r>
            <a:r>
              <a:rPr lang="en-US" baseline="0" dirty="0" err="1" smtClean="0"/>
              <a:t>đi</a:t>
            </a:r>
            <a:r>
              <a:rPr lang="en-US" baseline="0" dirty="0" smtClean="0"/>
              <a:t> </a:t>
            </a:r>
            <a:r>
              <a:rPr lang="en-US" baseline="0" dirty="0" err="1" smtClean="0"/>
              <a:t>chơi</a:t>
            </a:r>
            <a:r>
              <a:rPr lang="en-US" baseline="0" dirty="0" smtClean="0"/>
              <a:t> </a:t>
            </a:r>
            <a:r>
              <a:rPr lang="en-US" baseline="0" dirty="0" err="1" smtClean="0"/>
              <a:t>xa</a:t>
            </a:r>
            <a:r>
              <a:rPr lang="en-US" baseline="0" dirty="0" smtClean="0"/>
              <a:t> </a:t>
            </a:r>
            <a:r>
              <a:rPr lang="en-US" baseline="0" dirty="0" smtClean="0">
                <a:sym typeface="Wingdings" panose="05000000000000000000" pitchFamily="2" charset="2"/>
              </a:rPr>
              <a:t> </a:t>
            </a:r>
            <a:r>
              <a:rPr lang="en-US" baseline="0" dirty="0" err="1" smtClean="0">
                <a:sym typeface="Wingdings" panose="05000000000000000000" pitchFamily="2" charset="2"/>
              </a:rPr>
              <a:t>muốn</a:t>
            </a:r>
            <a:r>
              <a:rPr lang="en-US" baseline="0" dirty="0" smtClean="0">
                <a:sym typeface="Wingdings" panose="05000000000000000000" pitchFamily="2" charset="2"/>
              </a:rPr>
              <a:t> </a:t>
            </a:r>
            <a:r>
              <a:rPr lang="en-US" baseline="0" dirty="0" err="1" smtClean="0">
                <a:sym typeface="Wingdings" panose="05000000000000000000" pitchFamily="2" charset="2"/>
              </a:rPr>
              <a:t>xả</a:t>
            </a:r>
            <a:r>
              <a:rPr lang="en-US" baseline="0" dirty="0" smtClean="0">
                <a:sym typeface="Wingdings" panose="05000000000000000000" pitchFamily="2" charset="2"/>
              </a:rPr>
              <a:t> stress (</a:t>
            </a:r>
            <a:r>
              <a:rPr lang="en-US" baseline="0" dirty="0" err="1" smtClean="0">
                <a:sym typeface="Wingdings" panose="05000000000000000000" pitchFamily="2" charset="2"/>
              </a:rPr>
              <a:t>tình</a:t>
            </a:r>
            <a:r>
              <a:rPr lang="en-US" baseline="0" dirty="0" smtClean="0">
                <a:sym typeface="Wingdings" panose="05000000000000000000" pitchFamily="2" charset="2"/>
              </a:rPr>
              <a:t> </a:t>
            </a:r>
            <a:r>
              <a:rPr lang="en-US" baseline="0" dirty="0" err="1" smtClean="0">
                <a:sym typeface="Wingdings" panose="05000000000000000000" pitchFamily="2" charset="2"/>
              </a:rPr>
              <a:t>trạng</a:t>
            </a:r>
            <a:r>
              <a:rPr lang="en-US" baseline="0" dirty="0" smtClean="0">
                <a:sym typeface="Wingdings" panose="05000000000000000000" pitchFamily="2" charset="2"/>
              </a:rPr>
              <a:t> </a:t>
            </a:r>
            <a:r>
              <a:rPr lang="en-US" baseline="0" dirty="0" err="1" smtClean="0">
                <a:sym typeface="Wingdings" panose="05000000000000000000" pitchFamily="2" charset="2"/>
              </a:rPr>
              <a:t>bên</a:t>
            </a:r>
            <a:r>
              <a:rPr lang="en-US" baseline="0" dirty="0" smtClean="0">
                <a:sym typeface="Wingdings" panose="05000000000000000000" pitchFamily="2" charset="2"/>
              </a:rPr>
              <a:t> </a:t>
            </a:r>
            <a:r>
              <a:rPr lang="en-US" baseline="0" dirty="0" err="1" smtClean="0">
                <a:sym typeface="Wingdings" panose="05000000000000000000" pitchFamily="2" charset="2"/>
              </a:rPr>
              <a:t>trong</a:t>
            </a:r>
            <a:r>
              <a:rPr lang="en-US" baseline="0" dirty="0" smtClean="0">
                <a:sym typeface="Wingdings" panose="05000000000000000000" pitchFamily="2" charset="2"/>
              </a:rPr>
              <a:t>)</a:t>
            </a:r>
          </a:p>
          <a:p>
            <a:pPr marL="0" marR="0" indent="0" algn="l" defTabSz="914400" rtl="0" eaLnBrk="1" fontAlgn="auto" latinLnBrk="0" hangingPunct="1">
              <a:lnSpc>
                <a:spcPct val="100000"/>
              </a:lnSpc>
              <a:spcBef>
                <a:spcPts val="0"/>
              </a:spcBef>
              <a:spcAft>
                <a:spcPts val="0"/>
              </a:spcAft>
              <a:buClrTx/>
              <a:buSzTx/>
              <a:buFontTx/>
              <a:buNone/>
              <a:tabLst/>
              <a:defRPr/>
            </a:pPr>
            <a:r>
              <a:rPr lang="vi-VN" sz="1200" b="1" i="0" kern="1200" dirty="0" smtClean="0">
                <a:solidFill>
                  <a:schemeClr val="tx1"/>
                </a:solidFill>
                <a:effectLst/>
                <a:latin typeface="+mn-lt"/>
                <a:ea typeface="+mn-ea"/>
                <a:cs typeface="+mn-cs"/>
              </a:rPr>
              <a:t>Một người tiêu dùng bình thường hoạt động trong một môi trường phức tạp, bộ não con</a:t>
            </a:r>
            <a:r>
              <a:rPr lang="en-US" sz="1200" b="1" i="0" kern="1200" baseline="0" dirty="0" smtClean="0">
                <a:solidFill>
                  <a:schemeClr val="tx1"/>
                </a:solidFill>
                <a:effectLst/>
                <a:latin typeface="+mn-lt"/>
                <a:ea typeface="+mn-ea"/>
                <a:cs typeface="+mn-cs"/>
              </a:rPr>
              <a:t> </a:t>
            </a:r>
            <a:r>
              <a:rPr lang="vi-VN" sz="1200" b="1" i="0" kern="1200" dirty="0" smtClean="0">
                <a:solidFill>
                  <a:schemeClr val="tx1"/>
                </a:solidFill>
                <a:effectLst/>
                <a:latin typeface="+mn-lt"/>
                <a:ea typeface="+mn-ea"/>
                <a:cs typeface="+mn-cs"/>
              </a:rPr>
              <a:t>người cố gắng phải tổ chức và giải thích thông tin theo một quá trình gọi là nhận thức chọn lọc</a:t>
            </a:r>
            <a:r>
              <a:rPr lang="en-US" sz="1200" b="1" i="0" kern="1200" baseline="0" dirty="0" smtClean="0">
                <a:solidFill>
                  <a:schemeClr val="tx1"/>
                </a:solidFill>
                <a:effectLst/>
                <a:latin typeface="+mn-lt"/>
                <a:ea typeface="+mn-ea"/>
                <a:cs typeface="+mn-cs"/>
              </a:rPr>
              <a:t> </a:t>
            </a:r>
            <a:r>
              <a:rPr lang="vi-VN" sz="1200" b="1" i="0" kern="1200" dirty="0" smtClean="0">
                <a:solidFill>
                  <a:schemeClr val="tx1"/>
                </a:solidFill>
                <a:effectLst/>
                <a:latin typeface="+mn-lt"/>
                <a:ea typeface="+mn-ea"/>
                <a:cs typeface="+mn-cs"/>
              </a:rPr>
              <a:t>bao gồm 3 giai đoạn: sàng lọc, chú ý và khắc hoạ.</a:t>
            </a:r>
            <a:r>
              <a:rPr lang="vi-VN" b="1" dirty="0" smtClean="0"/>
              <a:t> </a:t>
            </a:r>
            <a:r>
              <a:rPr lang="vi-VN" dirty="0" smtClean="0"/>
              <a:t/>
            </a:r>
            <a:br>
              <a:rPr lang="vi-VN" dirty="0" smtClean="0"/>
            </a:br>
            <a:r>
              <a:rPr lang="en-US" sz="1200" b="1" i="1" kern="1200" dirty="0" smtClean="0">
                <a:solidFill>
                  <a:schemeClr val="tx1"/>
                </a:solidFill>
                <a:effectLst/>
                <a:latin typeface="+mn-lt"/>
                <a:ea typeface="+mn-ea"/>
                <a:cs typeface="+mn-cs"/>
              </a:rPr>
              <a:t>S</a:t>
            </a:r>
            <a:r>
              <a:rPr lang="vi-VN" sz="1200" b="1" i="1" kern="1200" dirty="0" smtClean="0">
                <a:solidFill>
                  <a:schemeClr val="tx1"/>
                </a:solidFill>
                <a:effectLst/>
                <a:latin typeface="+mn-lt"/>
                <a:ea typeface="+mn-ea"/>
                <a:cs typeface="+mn-cs"/>
              </a:rPr>
              <a:t>àng lọc </a:t>
            </a:r>
            <a:r>
              <a:rPr lang="vi-VN" sz="1200" b="1" i="0" kern="1200" dirty="0" smtClean="0">
                <a:solidFill>
                  <a:schemeClr val="tx1"/>
                </a:solidFill>
                <a:effectLst/>
                <a:latin typeface="+mn-lt"/>
                <a:ea typeface="+mn-ea"/>
                <a:cs typeface="+mn-cs"/>
              </a:rPr>
              <a:t>xuất hiện khi con người chú ý tới các thông điệp phù hợp với quan điểm và lòng tin</a:t>
            </a:r>
            <a:r>
              <a:rPr lang="en-US" sz="1200" b="1" i="0" kern="1200" baseline="0" dirty="0" smtClean="0">
                <a:solidFill>
                  <a:schemeClr val="tx1"/>
                </a:solidFill>
                <a:effectLst/>
                <a:latin typeface="+mn-lt"/>
                <a:ea typeface="+mn-ea"/>
                <a:cs typeface="+mn-cs"/>
              </a:rPr>
              <a:t> </a:t>
            </a:r>
            <a:r>
              <a:rPr lang="vi-VN" sz="1200" b="0" i="0" kern="1200" dirty="0" smtClean="0">
                <a:solidFill>
                  <a:schemeClr val="tx1"/>
                </a:solidFill>
                <a:effectLst/>
                <a:latin typeface="+mn-lt"/>
                <a:ea typeface="+mn-ea"/>
                <a:cs typeface="+mn-cs"/>
              </a:rPr>
              <a:t>của họ và bỏ qua các thông điệp không thích hợp. Bởi vì, hàng ngày con người tiếp xúc với rất</a:t>
            </a:r>
            <a:r>
              <a:rPr lang="en-US" sz="1200" b="0" i="0" kern="1200" baseline="0" dirty="0" smtClean="0">
                <a:solidFill>
                  <a:schemeClr val="tx1"/>
                </a:solidFill>
                <a:effectLst/>
                <a:latin typeface="+mn-lt"/>
                <a:ea typeface="+mn-ea"/>
                <a:cs typeface="+mn-cs"/>
              </a:rPr>
              <a:t> </a:t>
            </a:r>
            <a:r>
              <a:rPr lang="vi-VN" sz="1200" b="0" i="0" kern="1200" dirty="0" smtClean="0">
                <a:solidFill>
                  <a:schemeClr val="tx1"/>
                </a:solidFill>
                <a:effectLst/>
                <a:latin typeface="+mn-lt"/>
                <a:ea typeface="+mn-ea"/>
                <a:cs typeface="+mn-cs"/>
              </a:rPr>
              <a:t>nhiều thông tin, họ không thể chú ý đến tất cả các thông tin này mà đa số chúng sẽ bị gạn lọc.</a:t>
            </a:r>
            <a:br>
              <a:rPr lang="vi-VN" sz="1200" b="0" i="0" kern="1200" dirty="0" smtClean="0">
                <a:solidFill>
                  <a:schemeClr val="tx1"/>
                </a:solidFill>
                <a:effectLst/>
                <a:latin typeface="+mn-lt"/>
                <a:ea typeface="+mn-ea"/>
                <a:cs typeface="+mn-cs"/>
              </a:rPr>
            </a:br>
            <a:r>
              <a:rPr lang="vi-VN" sz="1200" b="1" i="0" kern="1200" dirty="0" smtClean="0">
                <a:solidFill>
                  <a:schemeClr val="tx1"/>
                </a:solidFill>
                <a:effectLst/>
                <a:latin typeface="+mn-lt"/>
                <a:ea typeface="+mn-ea"/>
                <a:cs typeface="+mn-cs"/>
              </a:rPr>
              <a:t>Sự sàng lọc thường xuất hiện trong giai đoạn sau khi mua</a:t>
            </a:r>
            <a:r>
              <a:rPr lang="vi-VN" sz="1200" b="0" i="0" kern="1200" dirty="0" smtClean="0">
                <a:solidFill>
                  <a:schemeClr val="tx1"/>
                </a:solidFill>
                <a:effectLst/>
                <a:latin typeface="+mn-lt"/>
                <a:ea typeface="+mn-ea"/>
                <a:cs typeface="+mn-cs"/>
              </a:rPr>
              <a:t>, khi người tiêu dùng đọc quảng cáo</a:t>
            </a:r>
            <a:r>
              <a:rPr lang="en-US" sz="1200" b="0" i="0" kern="1200" baseline="0" dirty="0" smtClean="0">
                <a:solidFill>
                  <a:schemeClr val="tx1"/>
                </a:solidFill>
                <a:effectLst/>
                <a:latin typeface="+mn-lt"/>
                <a:ea typeface="+mn-ea"/>
                <a:cs typeface="+mn-cs"/>
              </a:rPr>
              <a:t> </a:t>
            </a:r>
            <a:r>
              <a:rPr lang="vi-VN" sz="1200" b="0" i="0" kern="1200" dirty="0" smtClean="0">
                <a:solidFill>
                  <a:schemeClr val="tx1"/>
                </a:solidFill>
                <a:effectLst/>
                <a:latin typeface="+mn-lt"/>
                <a:ea typeface="+mn-ea"/>
                <a:cs typeface="+mn-cs"/>
              </a:rPr>
              <a:t>các thương hiệu mà họ đã mua. Nó cũng xuất hiện một khi nhu cầu đã thoả mãn. Các nhà</a:t>
            </a:r>
            <a:r>
              <a:rPr lang="en-US" sz="1200" b="0" i="0" kern="1200" baseline="0" dirty="0" smtClean="0">
                <a:solidFill>
                  <a:schemeClr val="tx1"/>
                </a:solidFill>
                <a:effectLst/>
                <a:latin typeface="+mn-lt"/>
                <a:ea typeface="+mn-ea"/>
                <a:cs typeface="+mn-cs"/>
              </a:rPr>
              <a:t> </a:t>
            </a:r>
            <a:r>
              <a:rPr lang="vi-VN" sz="1200" b="0" i="0" kern="1200" dirty="0" smtClean="0">
                <a:solidFill>
                  <a:schemeClr val="tx1"/>
                </a:solidFill>
                <a:effectLst/>
                <a:latin typeface="+mn-lt"/>
                <a:ea typeface="+mn-ea"/>
                <a:cs typeface="+mn-cs"/>
              </a:rPr>
              <a:t>marketing phải nỗ lực đặc biệt để tạo sự chú ý của người tiêu dùng. Nội dung thông tin của họ</a:t>
            </a:r>
            <a:r>
              <a:rPr lang="en-US" sz="1200" b="0" i="0" kern="1200" baseline="0" dirty="0" smtClean="0">
                <a:solidFill>
                  <a:schemeClr val="tx1"/>
                </a:solidFill>
                <a:effectLst/>
                <a:latin typeface="+mn-lt"/>
                <a:ea typeface="+mn-ea"/>
                <a:cs typeface="+mn-cs"/>
              </a:rPr>
              <a:t> </a:t>
            </a:r>
            <a:r>
              <a:rPr lang="vi-VN" sz="1200" b="0" i="0" kern="1200" dirty="0" smtClean="0">
                <a:solidFill>
                  <a:schemeClr val="tx1"/>
                </a:solidFill>
                <a:effectLst/>
                <a:latin typeface="+mn-lt"/>
                <a:ea typeface="+mn-ea"/>
                <a:cs typeface="+mn-cs"/>
              </a:rPr>
              <a:t>chỉ có ý nghĩa khi nó nổi bật hơn so với thông tin của những người khác.</a:t>
            </a:r>
            <a:br>
              <a:rPr lang="vi-VN" sz="1200" b="0" i="0" kern="1200" dirty="0" smtClean="0">
                <a:solidFill>
                  <a:schemeClr val="tx1"/>
                </a:solidFill>
                <a:effectLst/>
                <a:latin typeface="+mn-lt"/>
                <a:ea typeface="+mn-ea"/>
                <a:cs typeface="+mn-cs"/>
              </a:rPr>
            </a:br>
            <a:r>
              <a:rPr lang="vi-VN" sz="1200" b="1" i="1" kern="1200" dirty="0" smtClean="0">
                <a:solidFill>
                  <a:schemeClr val="tx1"/>
                </a:solidFill>
                <a:effectLst/>
                <a:latin typeface="+mn-lt"/>
                <a:ea typeface="+mn-ea"/>
                <a:cs typeface="+mn-cs"/>
              </a:rPr>
              <a:t>Chú ý </a:t>
            </a:r>
            <a:r>
              <a:rPr lang="vi-VN" sz="1200" b="1" i="0" kern="1200" dirty="0" smtClean="0">
                <a:solidFill>
                  <a:schemeClr val="tx1"/>
                </a:solidFill>
                <a:effectLst/>
                <a:latin typeface="+mn-lt"/>
                <a:ea typeface="+mn-ea"/>
                <a:cs typeface="+mn-cs"/>
              </a:rPr>
              <a:t>liên quan đến giải </a:t>
            </a:r>
            <a:r>
              <a:rPr lang="vi-VN" sz="1200" b="0" i="0" kern="1200" dirty="0" smtClean="0">
                <a:solidFill>
                  <a:schemeClr val="tx1"/>
                </a:solidFill>
                <a:effectLst/>
                <a:latin typeface="+mn-lt"/>
                <a:ea typeface="+mn-ea"/>
                <a:cs typeface="+mn-cs"/>
              </a:rPr>
              <a:t>thích thông tin để nó phù hợp với quan điểm và lòng tin của người</a:t>
            </a:r>
            <a:r>
              <a:rPr lang="en-US" sz="1200" b="0" i="0" kern="1200" baseline="0" dirty="0" smtClean="0">
                <a:solidFill>
                  <a:schemeClr val="tx1"/>
                </a:solidFill>
                <a:effectLst/>
                <a:latin typeface="+mn-lt"/>
                <a:ea typeface="+mn-ea"/>
                <a:cs typeface="+mn-cs"/>
              </a:rPr>
              <a:t> </a:t>
            </a:r>
            <a:r>
              <a:rPr lang="vi-VN" sz="1200" b="0" i="0" kern="1200" dirty="0" smtClean="0">
                <a:solidFill>
                  <a:schemeClr val="tx1"/>
                </a:solidFill>
                <a:effectLst/>
                <a:latin typeface="+mn-lt"/>
                <a:ea typeface="+mn-ea"/>
                <a:cs typeface="+mn-cs"/>
              </a:rPr>
              <a:t>tiêu dùng. Mỗi người tiêu dùng đều cố gắng xử lý những thông tin mới theo ý nghĩa riêng.</a:t>
            </a:r>
            <a:br>
              <a:rPr lang="vi-VN" sz="1200" b="0" i="0" kern="1200" dirty="0" smtClean="0">
                <a:solidFill>
                  <a:schemeClr val="tx1"/>
                </a:solidFill>
                <a:effectLst/>
                <a:latin typeface="+mn-lt"/>
                <a:ea typeface="+mn-ea"/>
                <a:cs typeface="+mn-cs"/>
              </a:rPr>
            </a:br>
            <a:r>
              <a:rPr lang="vi-VN" sz="1200" b="0" i="0" kern="1200" dirty="0" smtClean="0">
                <a:solidFill>
                  <a:schemeClr val="tx1"/>
                </a:solidFill>
                <a:effectLst/>
                <a:latin typeface="+mn-lt"/>
                <a:ea typeface="+mn-ea"/>
                <a:cs typeface="+mn-cs"/>
              </a:rPr>
              <a:t>Người tiêu dùng có khuynh hướng giải thích thông tin theo hướng củng cố ý tưởng của họ.</a:t>
            </a:r>
            <a:r>
              <a:rPr lang="en-US" sz="1200" b="0" i="0" kern="1200" baseline="0" dirty="0" smtClean="0">
                <a:solidFill>
                  <a:schemeClr val="tx1"/>
                </a:solidFill>
                <a:effectLst/>
                <a:latin typeface="+mn-lt"/>
                <a:ea typeface="+mn-ea"/>
                <a:cs typeface="+mn-cs"/>
              </a:rPr>
              <a:t> </a:t>
            </a:r>
            <a:r>
              <a:rPr lang="vi-VN" sz="1200" b="0" i="0" kern="1200" dirty="0" smtClean="0">
                <a:solidFill>
                  <a:schemeClr val="tx1"/>
                </a:solidFill>
                <a:effectLst/>
                <a:latin typeface="+mn-lt"/>
                <a:ea typeface="+mn-ea"/>
                <a:cs typeface="+mn-cs"/>
              </a:rPr>
              <a:t>Người làm thị trường không hiểu điều này có thể thất bại.</a:t>
            </a:r>
            <a:br>
              <a:rPr lang="vi-VN" sz="1200" b="0" i="0" kern="1200" dirty="0" smtClean="0">
                <a:solidFill>
                  <a:schemeClr val="tx1"/>
                </a:solidFill>
                <a:effectLst/>
                <a:latin typeface="+mn-lt"/>
                <a:ea typeface="+mn-ea"/>
                <a:cs typeface="+mn-cs"/>
              </a:rPr>
            </a:br>
            <a:r>
              <a:rPr lang="vi-VN" sz="1200" b="1" i="1" kern="1200" dirty="0" smtClean="0">
                <a:solidFill>
                  <a:schemeClr val="tx1"/>
                </a:solidFill>
                <a:effectLst/>
                <a:latin typeface="+mn-lt"/>
                <a:ea typeface="+mn-ea"/>
                <a:cs typeface="+mn-cs"/>
              </a:rPr>
              <a:t>Ghi nhớ </a:t>
            </a:r>
            <a:r>
              <a:rPr lang="vi-VN" sz="1200" b="1" i="0" kern="1200" dirty="0" smtClean="0">
                <a:solidFill>
                  <a:schemeClr val="tx1"/>
                </a:solidFill>
                <a:effectLst/>
                <a:latin typeface="+mn-lt"/>
                <a:ea typeface="+mn-ea"/>
                <a:cs typeface="+mn-cs"/>
              </a:rPr>
              <a:t>(khắc họa) có nghĩa là người </a:t>
            </a:r>
            <a:r>
              <a:rPr lang="vi-VN" sz="1200" b="0" i="0" kern="1200" dirty="0" smtClean="0">
                <a:solidFill>
                  <a:schemeClr val="tx1"/>
                </a:solidFill>
                <a:effectLst/>
                <a:latin typeface="+mn-lt"/>
                <a:ea typeface="+mn-ea"/>
                <a:cs typeface="+mn-cs"/>
              </a:rPr>
              <a:t>tiêu dùng không ghi nhớ tất cả các thông tin họ thấy,</a:t>
            </a:r>
            <a:r>
              <a:rPr lang="en-US" sz="1200" b="0" i="0" kern="1200" baseline="0" dirty="0" smtClean="0">
                <a:solidFill>
                  <a:schemeClr val="tx1"/>
                </a:solidFill>
                <a:effectLst/>
                <a:latin typeface="+mn-lt"/>
                <a:ea typeface="+mn-ea"/>
                <a:cs typeface="+mn-cs"/>
              </a:rPr>
              <a:t> </a:t>
            </a:r>
            <a:r>
              <a:rPr lang="vi-VN" sz="1200" b="0" i="0" kern="1200" dirty="0" smtClean="0">
                <a:solidFill>
                  <a:schemeClr val="tx1"/>
                </a:solidFill>
                <a:effectLst/>
                <a:latin typeface="+mn-lt"/>
                <a:ea typeface="+mn-ea"/>
                <a:cs typeface="+mn-cs"/>
              </a:rPr>
              <a:t>nghe hoặc đọc, thậm chí chỉ vài phút sau khi chú ý đến nó. Họ có khuynh hướng giữ lại những</a:t>
            </a:r>
            <a:r>
              <a:rPr lang="en-US" sz="1200" b="0" i="0" kern="1200" baseline="0" dirty="0" smtClean="0">
                <a:solidFill>
                  <a:schemeClr val="tx1"/>
                </a:solidFill>
                <a:effectLst/>
                <a:latin typeface="+mn-lt"/>
                <a:ea typeface="+mn-ea"/>
                <a:cs typeface="+mn-cs"/>
              </a:rPr>
              <a:t> </a:t>
            </a:r>
            <a:r>
              <a:rPr lang="vi-VN" sz="1200" b="0" i="0" kern="1200" dirty="0" smtClean="0">
                <a:solidFill>
                  <a:schemeClr val="tx1"/>
                </a:solidFill>
                <a:effectLst/>
                <a:latin typeface="+mn-lt"/>
                <a:ea typeface="+mn-ea"/>
                <a:cs typeface="+mn-cs"/>
              </a:rPr>
              <a:t>thông tin củng cố quan điểm và niềm tin của họ. Điều này ảnh hưởng đến giai đoạn tìm kiếm</a:t>
            </a:r>
            <a:r>
              <a:rPr lang="en-US" sz="1200" b="0" i="0" kern="1200" baseline="0" dirty="0" smtClean="0">
                <a:solidFill>
                  <a:schemeClr val="tx1"/>
                </a:solidFill>
                <a:effectLst/>
                <a:latin typeface="+mn-lt"/>
                <a:ea typeface="+mn-ea"/>
                <a:cs typeface="+mn-cs"/>
              </a:rPr>
              <a:t> </a:t>
            </a:r>
            <a:r>
              <a:rPr lang="vi-VN" sz="1200" b="0" i="0" kern="1200" dirty="0" smtClean="0">
                <a:solidFill>
                  <a:schemeClr val="tx1"/>
                </a:solidFill>
                <a:effectLst/>
                <a:latin typeface="+mn-lt"/>
                <a:ea typeface="+mn-ea"/>
                <a:cs typeface="+mn-cs"/>
              </a:rPr>
              <a:t>các thông tin bên trong và bên ngoài của quá trình quyết định mua. Đó là lý do tại sao những</a:t>
            </a:r>
            <a:r>
              <a:rPr lang="en-US" sz="1200" b="0" i="0" kern="1200" baseline="0" dirty="0" smtClean="0">
                <a:solidFill>
                  <a:schemeClr val="tx1"/>
                </a:solidFill>
                <a:effectLst/>
                <a:latin typeface="+mn-lt"/>
                <a:ea typeface="+mn-ea"/>
                <a:cs typeface="+mn-cs"/>
              </a:rPr>
              <a:t> </a:t>
            </a:r>
            <a:r>
              <a:rPr lang="vi-VN" sz="1200" b="0" i="0" kern="1200" dirty="0" smtClean="0">
                <a:solidFill>
                  <a:schemeClr val="tx1"/>
                </a:solidFill>
                <a:effectLst/>
                <a:latin typeface="+mn-lt"/>
                <a:ea typeface="+mn-ea"/>
                <a:cs typeface="+mn-cs"/>
              </a:rPr>
              <a:t>người bán lẻ đồ dùng gia đình và ô tô thường đưa cho người tiêu dùng những Catalog giới</a:t>
            </a:r>
            <a:r>
              <a:rPr lang="en-US" sz="1200" b="0" i="0" kern="1200" baseline="0" dirty="0" smtClean="0">
                <a:solidFill>
                  <a:schemeClr val="tx1"/>
                </a:solidFill>
                <a:effectLst/>
                <a:latin typeface="+mn-lt"/>
                <a:ea typeface="+mn-ea"/>
                <a:cs typeface="+mn-cs"/>
              </a:rPr>
              <a:t> </a:t>
            </a:r>
            <a:r>
              <a:rPr lang="vi-VN" sz="1200" b="0" i="0" kern="1200" dirty="0" smtClean="0">
                <a:solidFill>
                  <a:schemeClr val="tx1"/>
                </a:solidFill>
                <a:effectLst/>
                <a:latin typeface="+mn-lt"/>
                <a:ea typeface="+mn-ea"/>
                <a:cs typeface="+mn-cs"/>
              </a:rPr>
              <a:t>thiệu sản phẩm sau khi họ rời khỏi cửa hàng</a:t>
            </a:r>
            <a:r>
              <a:rPr lang="vi-VN" dirty="0" smtClean="0"/>
              <a:t> </a:t>
            </a:r>
            <a:br>
              <a:rPr lang="vi-VN" dirty="0" smtClean="0"/>
            </a:br>
            <a:endParaRPr lang="en-US" dirty="0" smtClean="0"/>
          </a:p>
          <a:p>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25</a:t>
            </a:fld>
            <a:endParaRPr lang="en-US"/>
          </a:p>
        </p:txBody>
      </p:sp>
    </p:spTree>
    <p:extLst>
      <p:ext uri="{BB962C8B-B14F-4D97-AF65-F5344CB8AC3E}">
        <p14:creationId xmlns:p14="http://schemas.microsoft.com/office/powerpoint/2010/main" val="7066559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Ảnh</a:t>
            </a:r>
            <a:r>
              <a:rPr lang="en-US" dirty="0" smtClean="0"/>
              <a:t> </a:t>
            </a:r>
            <a:r>
              <a:rPr lang="en-US" dirty="0" err="1" smtClean="0"/>
              <a:t>hưởng</a:t>
            </a:r>
            <a:r>
              <a:rPr lang="en-US" baseline="0" dirty="0" smtClean="0"/>
              <a:t> </a:t>
            </a:r>
            <a:r>
              <a:rPr lang="en-US" baseline="0" dirty="0" err="1" smtClean="0"/>
              <a:t>của</a:t>
            </a:r>
            <a:r>
              <a:rPr lang="en-US" baseline="0" dirty="0" smtClean="0"/>
              <a:t> </a:t>
            </a:r>
            <a:r>
              <a:rPr lang="en-US" baseline="0" dirty="0" err="1" smtClean="0"/>
              <a:t>cá</a:t>
            </a:r>
            <a:r>
              <a:rPr lang="en-US" baseline="0" dirty="0" smtClean="0"/>
              <a:t> </a:t>
            </a:r>
            <a:r>
              <a:rPr lang="en-US" baseline="0" dirty="0" err="1" smtClean="0"/>
              <a:t>nhân</a:t>
            </a:r>
            <a:r>
              <a:rPr lang="en-US" baseline="0" dirty="0" smtClean="0"/>
              <a:t> </a:t>
            </a:r>
            <a:r>
              <a:rPr lang="en-US" baseline="0" dirty="0" err="1" smtClean="0"/>
              <a:t>chính</a:t>
            </a:r>
            <a:r>
              <a:rPr lang="en-US" baseline="0" dirty="0" smtClean="0"/>
              <a:t> </a:t>
            </a:r>
            <a:r>
              <a:rPr lang="en-US" baseline="0" dirty="0" err="1" smtClean="0"/>
              <a:t>là</a:t>
            </a:r>
            <a:r>
              <a:rPr lang="en-US" baseline="0" dirty="0" smtClean="0"/>
              <a:t> </a:t>
            </a:r>
            <a:r>
              <a:rPr lang="en-US" baseline="0" dirty="0" err="1" smtClean="0"/>
              <a:t>hoạt</a:t>
            </a:r>
            <a:r>
              <a:rPr lang="en-US" baseline="0" dirty="0" smtClean="0"/>
              <a:t> </a:t>
            </a:r>
            <a:r>
              <a:rPr lang="en-US" baseline="0" dirty="0" err="1" smtClean="0"/>
              <a:t>động</a:t>
            </a:r>
            <a:r>
              <a:rPr lang="en-US" baseline="0" dirty="0" smtClean="0"/>
              <a:t>, </a:t>
            </a:r>
            <a:r>
              <a:rPr lang="en-US" baseline="0" dirty="0" err="1" smtClean="0"/>
              <a:t>sở</a:t>
            </a:r>
            <a:r>
              <a:rPr lang="en-US" baseline="0" dirty="0" smtClean="0"/>
              <a:t> </a:t>
            </a:r>
            <a:r>
              <a:rPr lang="en-US" baseline="0" dirty="0" err="1" smtClean="0"/>
              <a:t>thích</a:t>
            </a:r>
            <a:r>
              <a:rPr lang="en-US" baseline="0" dirty="0" smtClean="0"/>
              <a:t>, ý </a:t>
            </a:r>
            <a:r>
              <a:rPr lang="en-US" baseline="0" dirty="0" err="1" smtClean="0"/>
              <a:t>kiến</a:t>
            </a:r>
            <a:r>
              <a:rPr lang="en-US" baseline="0" dirty="0" smtClean="0"/>
              <a:t> </a:t>
            </a:r>
            <a:r>
              <a:rPr lang="en-US" baseline="0" dirty="0" err="1" smtClean="0"/>
              <a:t>của</a:t>
            </a:r>
            <a:r>
              <a:rPr lang="en-US" baseline="0" dirty="0" smtClean="0"/>
              <a:t> </a:t>
            </a:r>
            <a:r>
              <a:rPr lang="en-US" baseline="0" dirty="0" err="1" smtClean="0"/>
              <a:t>cá</a:t>
            </a:r>
            <a:r>
              <a:rPr lang="en-US" baseline="0" dirty="0" smtClean="0"/>
              <a:t> </a:t>
            </a:r>
            <a:r>
              <a:rPr lang="en-US" baseline="0" dirty="0" err="1" smtClean="0"/>
              <a:t>nhân</a:t>
            </a:r>
            <a:r>
              <a:rPr lang="en-US" baseline="0" dirty="0" smtClean="0"/>
              <a:t> – </a:t>
            </a:r>
            <a:r>
              <a:rPr lang="en-US" baseline="0" dirty="0" err="1" smtClean="0"/>
              <a:t>bản</a:t>
            </a:r>
            <a:r>
              <a:rPr lang="en-US" baseline="0" dirty="0" smtClean="0"/>
              <a:t> </a:t>
            </a:r>
            <a:r>
              <a:rPr lang="en-US" baseline="0" dirty="0" err="1" smtClean="0"/>
              <a:t>thân</a:t>
            </a:r>
            <a:r>
              <a:rPr lang="en-US" baseline="0" dirty="0" smtClean="0"/>
              <a:t> </a:t>
            </a:r>
            <a:r>
              <a:rPr lang="en-US" baseline="0" dirty="0" err="1" smtClean="0"/>
              <a:t>chúng</a:t>
            </a:r>
            <a:r>
              <a:rPr lang="en-US" baseline="0" dirty="0" smtClean="0"/>
              <a:t> ta </a:t>
            </a:r>
            <a:r>
              <a:rPr lang="en-US" baseline="0" dirty="0" err="1" smtClean="0"/>
              <a:t>đến</a:t>
            </a:r>
            <a:r>
              <a:rPr lang="en-US" baseline="0" dirty="0" smtClean="0"/>
              <a:t> </a:t>
            </a:r>
            <a:r>
              <a:rPr lang="en-US" baseline="0" dirty="0" err="1" smtClean="0"/>
              <a:t>quyết</a:t>
            </a:r>
            <a:r>
              <a:rPr lang="en-US" baseline="0" dirty="0" smtClean="0"/>
              <a:t> </a:t>
            </a:r>
            <a:r>
              <a:rPr lang="en-US" baseline="0" dirty="0" err="1" smtClean="0"/>
              <a:t>định</a:t>
            </a:r>
            <a:r>
              <a:rPr lang="en-US" baseline="0" dirty="0" smtClean="0"/>
              <a:t> </a:t>
            </a:r>
            <a:r>
              <a:rPr lang="en-US" baseline="0" dirty="0" err="1" smtClean="0"/>
              <a:t>mua</a:t>
            </a:r>
            <a:r>
              <a:rPr lang="en-US" baseline="0" dirty="0" smtClean="0"/>
              <a:t> </a:t>
            </a:r>
            <a:r>
              <a:rPr lang="en-US" baseline="0" dirty="0" err="1" smtClean="0"/>
              <a:t>hàng</a:t>
            </a:r>
            <a:endParaRPr lang="en-US" baseline="0" dirty="0" smtClean="0"/>
          </a:p>
          <a:p>
            <a:r>
              <a:rPr lang="en-US" baseline="0" dirty="0" smtClean="0"/>
              <a:t>Ta hay </a:t>
            </a:r>
            <a:r>
              <a:rPr lang="en-US" baseline="0" dirty="0" err="1" smtClean="0"/>
              <a:t>mua</a:t>
            </a:r>
            <a:r>
              <a:rPr lang="en-US" baseline="0" dirty="0" smtClean="0"/>
              <a:t> </a:t>
            </a:r>
            <a:r>
              <a:rPr lang="en-US" baseline="0" dirty="0" err="1" smtClean="0"/>
              <a:t>sản</a:t>
            </a:r>
            <a:r>
              <a:rPr lang="en-US" baseline="0" dirty="0" smtClean="0"/>
              <a:t> </a:t>
            </a:r>
            <a:r>
              <a:rPr lang="en-US" baseline="0" dirty="0" err="1" smtClean="0"/>
              <a:t>phẩm</a:t>
            </a:r>
            <a:r>
              <a:rPr lang="en-US" baseline="0" dirty="0" smtClean="0"/>
              <a:t> </a:t>
            </a:r>
            <a:r>
              <a:rPr lang="en-US" baseline="0" dirty="0" err="1" smtClean="0"/>
              <a:t>dựa</a:t>
            </a:r>
            <a:r>
              <a:rPr lang="en-US" baseline="0" dirty="0" smtClean="0"/>
              <a:t> </a:t>
            </a:r>
            <a:r>
              <a:rPr lang="en-US" baseline="0" dirty="0" err="1" smtClean="0"/>
              <a:t>vào</a:t>
            </a:r>
            <a:r>
              <a:rPr lang="en-US" baseline="0" dirty="0" smtClean="0"/>
              <a:t> ý </a:t>
            </a:r>
            <a:r>
              <a:rPr lang="en-US" baseline="0" dirty="0" err="1" smtClean="0"/>
              <a:t>kiến</a:t>
            </a:r>
            <a:r>
              <a:rPr lang="en-US" baseline="0" dirty="0" smtClean="0"/>
              <a:t> </a:t>
            </a:r>
            <a:r>
              <a:rPr lang="en-US" baseline="0" dirty="0" err="1" smtClean="0"/>
              <a:t>của</a:t>
            </a:r>
            <a:r>
              <a:rPr lang="en-US" baseline="0" dirty="0" smtClean="0"/>
              <a:t> </a:t>
            </a:r>
            <a:r>
              <a:rPr lang="en-US" baseline="0" dirty="0" err="1" smtClean="0"/>
              <a:t>cộng</a:t>
            </a:r>
            <a:r>
              <a:rPr lang="en-US" baseline="0" dirty="0" smtClean="0"/>
              <a:t> </a:t>
            </a:r>
            <a:r>
              <a:rPr lang="en-US" baseline="0" dirty="0" err="1" smtClean="0"/>
              <a:t>động</a:t>
            </a:r>
            <a:r>
              <a:rPr lang="en-US" baseline="0" dirty="0" smtClean="0"/>
              <a:t> </a:t>
            </a:r>
            <a:r>
              <a:rPr lang="en-US" baseline="0" dirty="0" err="1" smtClean="0"/>
              <a:t>đang</a:t>
            </a:r>
            <a:r>
              <a:rPr lang="en-US" baseline="0" dirty="0" smtClean="0"/>
              <a:t> </a:t>
            </a:r>
            <a:r>
              <a:rPr lang="en-US" baseline="0" dirty="0" err="1" smtClean="0"/>
              <a:t>tiêu</a:t>
            </a:r>
            <a:r>
              <a:rPr lang="en-US" baseline="0" dirty="0" smtClean="0"/>
              <a:t> </a:t>
            </a:r>
            <a:r>
              <a:rPr lang="en-US" baseline="0" dirty="0" err="1" smtClean="0"/>
              <a:t>thu</a:t>
            </a:r>
            <a:r>
              <a:rPr lang="en-US" baseline="0" dirty="0" smtClean="0"/>
              <a:t> </a:t>
            </a:r>
            <a:r>
              <a:rPr lang="en-US" baseline="0" dirty="0" err="1" smtClean="0"/>
              <a:t>sp</a:t>
            </a:r>
            <a:r>
              <a:rPr lang="en-US" baseline="0" dirty="0" smtClean="0"/>
              <a:t> </a:t>
            </a:r>
            <a:r>
              <a:rPr lang="en-US" baseline="0" dirty="0" err="1" smtClean="0"/>
              <a:t>đó</a:t>
            </a:r>
            <a:r>
              <a:rPr lang="en-US" baseline="0" dirty="0" smtClean="0"/>
              <a:t> </a:t>
            </a:r>
            <a:r>
              <a:rPr lang="vi-VN" sz="1200" i="1" kern="1200" dirty="0" smtClean="0">
                <a:solidFill>
                  <a:schemeClr val="tx1"/>
                </a:solidFill>
                <a:effectLst/>
                <a:latin typeface="+mn-lt"/>
                <a:ea typeface="+mn-ea"/>
                <a:cs typeface="+mn-cs"/>
              </a:rPr>
              <a:t>Nhóm tham khảo thứ hai</a:t>
            </a:r>
            <a:r>
              <a:rPr lang="vi-VN" sz="1200" kern="1200" dirty="0" smtClean="0">
                <a:solidFill>
                  <a:schemeClr val="tx1"/>
                </a:solidFill>
                <a:effectLst/>
                <a:latin typeface="+mn-lt"/>
                <a:ea typeface="+mn-ea"/>
                <a:cs typeface="+mn-cs"/>
              </a:rPr>
              <a:t> gồm các tổ chức hiệp hội như: Tổ chức tôn giáo, Hiệp hội ngành nghề, Công đoàn, Đoàn thể, Các câu lạc bộ.</a:t>
            </a:r>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27</a:t>
            </a:fld>
            <a:endParaRPr lang="en-US"/>
          </a:p>
        </p:txBody>
      </p:sp>
    </p:spTree>
    <p:extLst>
      <p:ext uri="{BB962C8B-B14F-4D97-AF65-F5344CB8AC3E}">
        <p14:creationId xmlns:p14="http://schemas.microsoft.com/office/powerpoint/2010/main" val="26864004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dirty="0" smtClean="0">
                <a:solidFill>
                  <a:srgbClr val="000000"/>
                </a:solidFill>
                <a:latin typeface="Cambria" panose="02040503050406030204" pitchFamily="18" charset="0"/>
              </a:rPr>
              <a:t>Trong một nền văn hoá lớn có các tiểu văn hoá là những nhóm nhỏ hơn có sự đồng nhất về</a:t>
            </a:r>
            <a:r>
              <a:rPr lang="en-US" sz="1200" dirty="0" smtClean="0">
                <a:solidFill>
                  <a:srgbClr val="000000"/>
                </a:solidFill>
                <a:latin typeface="Cambria" panose="02040503050406030204" pitchFamily="18" charset="0"/>
              </a:rPr>
              <a:t> </a:t>
            </a:r>
            <a:r>
              <a:rPr lang="vi-VN" sz="1200" dirty="0" smtClean="0">
                <a:solidFill>
                  <a:srgbClr val="000000"/>
                </a:solidFill>
                <a:latin typeface="Cambria" panose="02040503050406030204" pitchFamily="18" charset="0"/>
              </a:rPr>
              <a:t>các giá trị văn hoá như các dân tộc khác nhau trong một quốc gia, các vùng địa lý khác nhau,</a:t>
            </a:r>
            <a:r>
              <a:rPr lang="en-US" sz="1200" dirty="0" smtClean="0"/>
              <a:t>n</a:t>
            </a:r>
            <a:r>
              <a:rPr lang="vi-VN" sz="1200" dirty="0" smtClean="0">
                <a:solidFill>
                  <a:srgbClr val="000000"/>
                </a:solidFill>
                <a:latin typeface="Cambria" panose="02040503050406030204" pitchFamily="18" charset="0"/>
              </a:rPr>
              <a:t>các nhóm tôn giáo khác nhau.</a:t>
            </a:r>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30</a:t>
            </a:fld>
            <a:endParaRPr lang="en-US"/>
          </a:p>
        </p:txBody>
      </p:sp>
    </p:spTree>
    <p:extLst>
      <p:ext uri="{BB962C8B-B14F-4D97-AF65-F5344CB8AC3E}">
        <p14:creationId xmlns:p14="http://schemas.microsoft.com/office/powerpoint/2010/main" val="45317265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dirty="0" smtClean="0"/>
              <a:t/>
            </a:r>
            <a:br>
              <a:rPr lang="vi-VN" dirty="0" smtClean="0"/>
            </a:br>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32</a:t>
            </a:fld>
            <a:endParaRPr lang="en-US"/>
          </a:p>
        </p:txBody>
      </p:sp>
    </p:spTree>
    <p:extLst>
      <p:ext uri="{BB962C8B-B14F-4D97-AF65-F5344CB8AC3E}">
        <p14:creationId xmlns:p14="http://schemas.microsoft.com/office/powerpoint/2010/main" val="187004513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err="1" smtClean="0"/>
              <a:t>Loại</a:t>
            </a:r>
            <a:r>
              <a:rPr lang="en-US" b="1" dirty="0" smtClean="0"/>
              <a:t> 1</a:t>
            </a:r>
            <a:r>
              <a:rPr lang="en-US" dirty="0" smtClean="0"/>
              <a:t>:</a:t>
            </a:r>
            <a:r>
              <a:rPr lang="en-US" baseline="0" dirty="0" smtClean="0"/>
              <a:t> </a:t>
            </a:r>
            <a:r>
              <a:rPr lang="vi-VN" sz="1200" dirty="0" smtClean="0">
                <a:solidFill>
                  <a:srgbClr val="000000"/>
                </a:solidFill>
                <a:latin typeface="Cambria" panose="02040503050406030204" pitchFamily="18" charset="0"/>
              </a:rPr>
              <a:t>Không có vấn đề phải học</a:t>
            </a:r>
            <a:r>
              <a:rPr lang="en-US" sz="1200" dirty="0" smtClean="0">
                <a:solidFill>
                  <a:srgbClr val="000000"/>
                </a:solidFill>
                <a:latin typeface="Cambria" panose="02040503050406030204" pitchFamily="18" charset="0"/>
              </a:rPr>
              <a:t> </a:t>
            </a:r>
            <a:r>
              <a:rPr lang="vi-VN" sz="1200" dirty="0" smtClean="0">
                <a:solidFill>
                  <a:srgbClr val="000000"/>
                </a:solidFill>
                <a:latin typeface="Cambria" panose="02040503050406030204" pitchFamily="18" charset="0"/>
              </a:rPr>
              <a:t>cách sử dụng những sản phẩm như vậy hoặc đặt vấn đề sản phẩm sẽ hoạt động như thế nào.</a:t>
            </a:r>
            <a:br>
              <a:rPr lang="vi-VN" sz="1200" dirty="0" smtClean="0">
                <a:solidFill>
                  <a:srgbClr val="000000"/>
                </a:solidFill>
                <a:latin typeface="Cambria" panose="02040503050406030204" pitchFamily="18" charset="0"/>
              </a:rPr>
            </a:br>
            <a:r>
              <a:rPr lang="vi-VN" sz="1200" dirty="0" smtClean="0">
                <a:solidFill>
                  <a:srgbClr val="000000"/>
                </a:solidFill>
                <a:latin typeface="Cambria" panose="02040503050406030204" pitchFamily="18" charset="0"/>
              </a:rPr>
              <a:t>Tóm lại, loại này được xem như không có vấn đề đặc biệt nào trong sử dụng</a:t>
            </a:r>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34</a:t>
            </a:fld>
            <a:endParaRPr lang="en-US"/>
          </a:p>
        </p:txBody>
      </p:sp>
    </p:spTree>
    <p:extLst>
      <p:ext uri="{BB962C8B-B14F-4D97-AF65-F5344CB8AC3E}">
        <p14:creationId xmlns:p14="http://schemas.microsoft.com/office/powerpoint/2010/main" val="41341952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smtClean="0">
                <a:solidFill>
                  <a:srgbClr val="FF0000"/>
                </a:solidFill>
                <a:latin typeface="Times New Roman" panose="02020603050405020304" pitchFamily="18" charset="0"/>
                <a:cs typeface="Times New Roman" panose="02020603050405020304" pitchFamily="18" charset="0"/>
              </a:rPr>
              <a:t>1.</a:t>
            </a:r>
            <a:r>
              <a:rPr lang="vi-VN" sz="1200" dirty="0" smtClean="0">
                <a:solidFill>
                  <a:srgbClr val="FF0000"/>
                </a:solidFill>
                <a:latin typeface="Times New Roman" panose="02020603050405020304" pitchFamily="18" charset="0"/>
                <a:cs typeface="Times New Roman" panose="02020603050405020304" pitchFamily="18" charset="0"/>
              </a:rPr>
              <a:t>Những người mua là tổ chức nhằm vào sự sản xuất tiếp theo, sử dụng trong sản xuất</a:t>
            </a:r>
            <a:r>
              <a:rPr lang="en-US" sz="1200" dirty="0" smtClean="0">
                <a:solidFill>
                  <a:srgbClr val="FF0000"/>
                </a:solidFill>
                <a:latin typeface="Times New Roman" panose="02020603050405020304" pitchFamily="18" charset="0"/>
                <a:cs typeface="Times New Roman" panose="02020603050405020304" pitchFamily="18" charset="0"/>
              </a:rPr>
              <a:t> </a:t>
            </a:r>
            <a:r>
              <a:rPr lang="vi-VN" sz="1200" dirty="0" smtClean="0">
                <a:solidFill>
                  <a:srgbClr val="FF0000"/>
                </a:solidFill>
                <a:latin typeface="Times New Roman" panose="02020603050405020304" pitchFamily="18" charset="0"/>
                <a:cs typeface="Times New Roman" panose="02020603050405020304" pitchFamily="18" charset="0"/>
              </a:rPr>
              <a:t>hoặc bán lại cho người tiêu dùng khác. Người tiêu dùng cuối cùng đòi hỏi chỉ cho sử dụng</a:t>
            </a:r>
            <a:r>
              <a:rPr lang="en-US" sz="1200" dirty="0" smtClean="0">
                <a:solidFill>
                  <a:srgbClr val="FF0000"/>
                </a:solidFill>
                <a:latin typeface="Times New Roman" panose="02020603050405020304" pitchFamily="18" charset="0"/>
                <a:cs typeface="Times New Roman" panose="02020603050405020304" pitchFamily="18" charset="0"/>
              </a:rPr>
              <a:t> </a:t>
            </a:r>
            <a:r>
              <a:rPr lang="vi-VN" sz="1200" dirty="0" smtClean="0">
                <a:solidFill>
                  <a:srgbClr val="FF0000"/>
                </a:solidFill>
                <a:latin typeface="Times New Roman" panose="02020603050405020304" pitchFamily="18" charset="0"/>
                <a:cs typeface="Times New Roman" panose="02020603050405020304" pitchFamily="18" charset="0"/>
              </a:rPr>
              <a:t>cho cá nhân hoặc gia đình.</a:t>
            </a:r>
            <a:endParaRPr lang="en-US" sz="1200" dirty="0" smtClean="0">
              <a:solidFill>
                <a:srgbClr val="FF0000"/>
              </a:solidFill>
              <a:latin typeface="Times New Roman" panose="02020603050405020304" pitchFamily="18" charset="0"/>
              <a:cs typeface="Times New Roman" panose="02020603050405020304" pitchFamily="18" charset="0"/>
            </a:endParaRPr>
          </a:p>
          <a:p>
            <a:r>
              <a:rPr lang="en-US" sz="1200" dirty="0" smtClean="0">
                <a:solidFill>
                  <a:srgbClr val="000000"/>
                </a:solidFill>
                <a:latin typeface="Times New Roman" panose="02020603050405020304" pitchFamily="18" charset="0"/>
                <a:cs typeface="Times New Roman" panose="02020603050405020304" pitchFamily="18" charset="0"/>
              </a:rPr>
              <a:t>2. </a:t>
            </a:r>
            <a:r>
              <a:rPr lang="vi-VN" sz="1200" dirty="0" smtClean="0">
                <a:solidFill>
                  <a:srgbClr val="000000"/>
                </a:solidFill>
                <a:latin typeface="Times New Roman" panose="02020603050405020304" pitchFamily="18" charset="0"/>
                <a:cs typeface="Times New Roman" panose="02020603050405020304" pitchFamily="18" charset="0"/>
              </a:rPr>
              <a:t>Nhu cầu của người mua - tổ chức được dẫn dắt từ nhu cầu của người tiêu dùng cuối cùng.</a:t>
            </a:r>
            <a:br>
              <a:rPr lang="vi-VN" sz="1200" dirty="0" smtClean="0">
                <a:solidFill>
                  <a:srgbClr val="000000"/>
                </a:solidFill>
                <a:latin typeface="Times New Roman" panose="02020603050405020304" pitchFamily="18" charset="0"/>
                <a:cs typeface="Times New Roman" panose="02020603050405020304" pitchFamily="18" charset="0"/>
              </a:rPr>
            </a:br>
            <a:r>
              <a:rPr lang="en-US" sz="1200" dirty="0" smtClean="0">
                <a:solidFill>
                  <a:srgbClr val="000000"/>
                </a:solidFill>
                <a:latin typeface="Times New Roman" panose="02020603050405020304" pitchFamily="18" charset="0"/>
                <a:cs typeface="Times New Roman" panose="02020603050405020304" pitchFamily="18" charset="0"/>
              </a:rPr>
              <a:t>3. </a:t>
            </a:r>
            <a:r>
              <a:rPr lang="vi-VN" sz="1200" dirty="0" smtClean="0">
                <a:solidFill>
                  <a:srgbClr val="000000"/>
                </a:solidFill>
                <a:latin typeface="Times New Roman" panose="02020603050405020304" pitchFamily="18" charset="0"/>
                <a:cs typeface="Times New Roman" panose="02020603050405020304" pitchFamily="18" charset="0"/>
              </a:rPr>
              <a:t>Nhu cầu của người mua - tổ chức có những dao động có tính chu kỳ hơn nhu cầu của</a:t>
            </a:r>
            <a:r>
              <a:rPr lang="en-US" sz="1200" dirty="0" smtClean="0">
                <a:solidFill>
                  <a:srgbClr val="000000"/>
                </a:solidFill>
                <a:latin typeface="Times New Roman" panose="02020603050405020304" pitchFamily="18" charset="0"/>
                <a:cs typeface="Times New Roman" panose="02020603050405020304" pitchFamily="18" charset="0"/>
              </a:rPr>
              <a:t> </a:t>
            </a:r>
            <a:r>
              <a:rPr lang="vi-VN" sz="1200" dirty="0" smtClean="0">
                <a:solidFill>
                  <a:srgbClr val="000000"/>
                </a:solidFill>
                <a:latin typeface="Times New Roman" panose="02020603050405020304" pitchFamily="18" charset="0"/>
                <a:cs typeface="Times New Roman" panose="02020603050405020304" pitchFamily="18" charset="0"/>
              </a:rPr>
              <a:t>người tiêu dùng cuốii cùng.</a:t>
            </a:r>
            <a:endParaRPr lang="en-US" sz="1200" dirty="0" smtClean="0">
              <a:solidFill>
                <a:srgbClr val="FF0000"/>
              </a:solidFill>
              <a:latin typeface="Times New Roman" panose="02020603050405020304" pitchFamily="18" charset="0"/>
              <a:cs typeface="Times New Roman" panose="02020603050405020304" pitchFamily="18" charset="0"/>
            </a:endParaRPr>
          </a:p>
          <a:p>
            <a:r>
              <a:rPr lang="en-US" sz="1200" dirty="0" smtClean="0">
                <a:solidFill>
                  <a:srgbClr val="FF0000"/>
                </a:solidFill>
                <a:latin typeface="Times New Roman" panose="02020603050405020304" pitchFamily="18" charset="0"/>
                <a:cs typeface="Times New Roman" panose="02020603050405020304" pitchFamily="18" charset="0"/>
              </a:rPr>
              <a:t>4.</a:t>
            </a:r>
            <a:r>
              <a:rPr lang="vi-VN" sz="1200" dirty="0" smtClean="0">
                <a:solidFill>
                  <a:srgbClr val="FF0000"/>
                </a:solidFill>
                <a:latin typeface="Times New Roman" panose="02020603050405020304" pitchFamily="18" charset="0"/>
                <a:cs typeface="Times New Roman" panose="02020603050405020304" pitchFamily="18" charset="0"/>
              </a:rPr>
              <a:t>Người mua là tổ chức, nhìn chung, mua sắm máy móc thiết bị, nguyên liệu, bán thành</a:t>
            </a:r>
            <a:br>
              <a:rPr lang="vi-VN" sz="1200" dirty="0" smtClean="0">
                <a:solidFill>
                  <a:srgbClr val="FF0000"/>
                </a:solidFill>
                <a:latin typeface="Times New Roman" panose="02020603050405020304" pitchFamily="18" charset="0"/>
                <a:cs typeface="Times New Roman" panose="02020603050405020304" pitchFamily="18" charset="0"/>
              </a:rPr>
            </a:br>
            <a:r>
              <a:rPr lang="vi-VN" sz="1200" dirty="0" smtClean="0">
                <a:solidFill>
                  <a:srgbClr val="FF0000"/>
                </a:solidFill>
                <a:latin typeface="Times New Roman" panose="02020603050405020304" pitchFamily="18" charset="0"/>
                <a:cs typeface="Times New Roman" panose="02020603050405020304" pitchFamily="18" charset="0"/>
              </a:rPr>
              <a:t>phẩm. Người tiêu dùng cuối cùng, tất nhiên, mua các hàng hoá tiêu dùng cá nhân.</a:t>
            </a:r>
            <a:endParaRPr lang="en-US" sz="1200" dirty="0" smtClean="0">
              <a:solidFill>
                <a:srgbClr val="FF0000"/>
              </a:solidFill>
              <a:latin typeface="Times New Roman" panose="02020603050405020304" pitchFamily="18" charset="0"/>
              <a:cs typeface="Times New Roman" panose="02020603050405020304" pitchFamily="18" charset="0"/>
            </a:endParaRPr>
          </a:p>
          <a:p>
            <a:r>
              <a:rPr lang="en-US" sz="1200" dirty="0" smtClean="0">
                <a:solidFill>
                  <a:srgbClr val="FF0000"/>
                </a:solidFill>
                <a:latin typeface="Times New Roman" panose="02020603050405020304" pitchFamily="18" charset="0"/>
                <a:cs typeface="Times New Roman" panose="02020603050405020304" pitchFamily="18" charset="0"/>
              </a:rPr>
              <a:t>5.</a:t>
            </a:r>
            <a:r>
              <a:rPr lang="vi-VN" sz="1200" dirty="0" smtClean="0">
                <a:solidFill>
                  <a:srgbClr val="FF0000"/>
                </a:solidFill>
                <a:latin typeface="Times New Roman" panose="02020603050405020304" pitchFamily="18" charset="0"/>
                <a:cs typeface="Times New Roman" panose="02020603050405020304" pitchFamily="18" charset="0"/>
              </a:rPr>
              <a:t>Người mua là các tổ chức mua sắm dựa trên cơ sở dữ liệu kỹ thuật và công nghệ. Người</a:t>
            </a:r>
            <a:r>
              <a:rPr lang="en-US" sz="1200" dirty="0" smtClean="0">
                <a:solidFill>
                  <a:srgbClr val="FF0000"/>
                </a:solidFill>
                <a:latin typeface="Times New Roman" panose="02020603050405020304" pitchFamily="18" charset="0"/>
                <a:cs typeface="Times New Roman" panose="02020603050405020304" pitchFamily="18" charset="0"/>
              </a:rPr>
              <a:t> </a:t>
            </a:r>
            <a:r>
              <a:rPr lang="vi-VN" sz="1200" dirty="0" smtClean="0">
                <a:solidFill>
                  <a:srgbClr val="FF0000"/>
                </a:solidFill>
                <a:latin typeface="Times New Roman" panose="02020603050405020304" pitchFamily="18" charset="0"/>
                <a:cs typeface="Times New Roman" panose="02020603050405020304" pitchFamily="18" charset="0"/>
              </a:rPr>
              <a:t>tiêu dùng cuối cùng thường mua trên cơ sở hình dáng, thời trang và chủng loại.</a:t>
            </a:r>
            <a:endParaRPr lang="en-US" sz="1200" dirty="0" smtClean="0">
              <a:solidFill>
                <a:srgbClr val="FF0000"/>
              </a:solidFill>
              <a:latin typeface="Times New Roman" panose="02020603050405020304" pitchFamily="18" charset="0"/>
              <a:cs typeface="Times New Roman" panose="02020603050405020304" pitchFamily="18" charset="0"/>
            </a:endParaRPr>
          </a:p>
          <a:p>
            <a:r>
              <a:rPr lang="en-US" sz="1200" dirty="0" smtClean="0">
                <a:solidFill>
                  <a:srgbClr val="000000"/>
                </a:solidFill>
                <a:latin typeface="Times New Roman" panose="02020603050405020304" pitchFamily="18" charset="0"/>
                <a:cs typeface="Times New Roman" panose="02020603050405020304" pitchFamily="18" charset="0"/>
              </a:rPr>
              <a:t>6.</a:t>
            </a:r>
            <a:r>
              <a:rPr lang="vi-VN" sz="1200" dirty="0" smtClean="0">
                <a:solidFill>
                  <a:srgbClr val="000000"/>
                </a:solidFill>
                <a:latin typeface="Times New Roman" panose="02020603050405020304" pitchFamily="18" charset="0"/>
                <a:cs typeface="Times New Roman" panose="02020603050405020304" pitchFamily="18" charset="0"/>
              </a:rPr>
              <a:t>Người mua - tổ chức thường sử dụng các chuyên gia mua</a:t>
            </a:r>
            <a:endParaRPr lang="en-US" sz="1200" dirty="0" smtClean="0">
              <a:solidFill>
                <a:srgbClr val="000000"/>
              </a:solidFill>
              <a:latin typeface="Times New Roman" panose="02020603050405020304" pitchFamily="18" charset="0"/>
              <a:cs typeface="Times New Roman" panose="02020603050405020304" pitchFamily="18" charset="0"/>
            </a:endParaRPr>
          </a:p>
          <a:p>
            <a:r>
              <a:rPr lang="en-US" sz="1200" dirty="0" smtClean="0">
                <a:solidFill>
                  <a:srgbClr val="000000"/>
                </a:solidFill>
                <a:latin typeface="Times New Roman" panose="02020603050405020304" pitchFamily="18" charset="0"/>
                <a:cs typeface="Times New Roman" panose="02020603050405020304" pitchFamily="18" charset="0"/>
              </a:rPr>
              <a:t>7.</a:t>
            </a:r>
            <a:r>
              <a:rPr lang="vi-VN" sz="1200" dirty="0" smtClean="0">
                <a:solidFill>
                  <a:srgbClr val="000000"/>
                </a:solidFill>
                <a:latin typeface="Times New Roman" panose="02020603050405020304" pitchFamily="18" charset="0"/>
                <a:cs typeface="Times New Roman" panose="02020603050405020304" pitchFamily="18" charset="0"/>
              </a:rPr>
              <a:t>Kênh phân phối cho người mua - tổ chức thường ngắn hơn so với người tiêu dùng cuối</a:t>
            </a:r>
            <a:r>
              <a:rPr lang="en-US" sz="1200" dirty="0" smtClean="0">
                <a:solidFill>
                  <a:srgbClr val="000000"/>
                </a:solidFill>
                <a:latin typeface="Times New Roman" panose="02020603050405020304" pitchFamily="18" charset="0"/>
                <a:cs typeface="Times New Roman" panose="02020603050405020304" pitchFamily="18" charset="0"/>
              </a:rPr>
              <a:t> </a:t>
            </a:r>
            <a:r>
              <a:rPr lang="vi-VN" sz="1200" dirty="0" smtClean="0">
                <a:solidFill>
                  <a:srgbClr val="000000"/>
                </a:solidFill>
                <a:latin typeface="Times New Roman" panose="02020603050405020304" pitchFamily="18" charset="0"/>
                <a:cs typeface="Times New Roman" panose="02020603050405020304" pitchFamily="18" charset="0"/>
              </a:rPr>
              <a:t>cùng.</a:t>
            </a:r>
            <a:br>
              <a:rPr lang="vi-VN" sz="1200" dirty="0" smtClean="0">
                <a:solidFill>
                  <a:srgbClr val="000000"/>
                </a:solidFill>
                <a:latin typeface="Times New Roman" panose="02020603050405020304" pitchFamily="18" charset="0"/>
                <a:cs typeface="Times New Roman" panose="02020603050405020304" pitchFamily="18" charset="0"/>
              </a:rPr>
            </a:br>
            <a:r>
              <a:rPr lang="en-US" sz="1200" dirty="0" smtClean="0">
                <a:solidFill>
                  <a:srgbClr val="000000"/>
                </a:solidFill>
                <a:latin typeface="Times New Roman" panose="02020603050405020304" pitchFamily="18" charset="0"/>
                <a:cs typeface="Times New Roman" panose="02020603050405020304" pitchFamily="18" charset="0"/>
              </a:rPr>
              <a:t>8.</a:t>
            </a:r>
            <a:r>
              <a:rPr lang="vi-VN" sz="1200" dirty="0" smtClean="0">
                <a:solidFill>
                  <a:srgbClr val="000000"/>
                </a:solidFill>
                <a:latin typeface="Times New Roman" panose="02020603050405020304" pitchFamily="18" charset="0"/>
                <a:cs typeface="Times New Roman" panose="02020603050405020304" pitchFamily="18" charset="0"/>
              </a:rPr>
              <a:t>Người mua - tổ chức có thể yêu cầu dịch vụ đặc biệt.</a:t>
            </a:r>
            <a:endParaRPr lang="en-US" sz="1200" dirty="0" smtClean="0">
              <a:solidFill>
                <a:srgbClr val="FF0000"/>
              </a:solidFill>
              <a:latin typeface="Times New Roman" panose="02020603050405020304" pitchFamily="18" charset="0"/>
              <a:cs typeface="Times New Roman" panose="02020603050405020304" pitchFamily="18" charset="0"/>
            </a:endParaRPr>
          </a:p>
          <a:p>
            <a:r>
              <a:rPr lang="en-US" sz="1200" dirty="0" smtClean="0">
                <a:solidFill>
                  <a:srgbClr val="FF0000"/>
                </a:solidFill>
                <a:latin typeface="Times New Roman" panose="02020603050405020304" pitchFamily="18" charset="0"/>
                <a:cs typeface="Times New Roman" panose="02020603050405020304" pitchFamily="18" charset="0"/>
              </a:rPr>
              <a:t>9.</a:t>
            </a:r>
            <a:r>
              <a:rPr lang="vi-VN" sz="1200" dirty="0" smtClean="0">
                <a:solidFill>
                  <a:srgbClr val="FF0000"/>
                </a:solidFill>
                <a:latin typeface="Times New Roman" panose="02020603050405020304" pitchFamily="18" charset="0"/>
                <a:cs typeface="Times New Roman" panose="02020603050405020304" pitchFamily="18" charset="0"/>
              </a:rPr>
              <a:t>Người mua là tổ chức có lợi ích mua nhiều bên và các quyết định dựa trên cơ sở nhóm</a:t>
            </a:r>
            <a:r>
              <a:rPr lang="en-US" sz="1200" dirty="0" smtClean="0">
                <a:solidFill>
                  <a:srgbClr val="FF0000"/>
                </a:solidFill>
                <a:latin typeface="Times New Roman" panose="02020603050405020304" pitchFamily="18" charset="0"/>
                <a:cs typeface="Times New Roman" panose="02020603050405020304" pitchFamily="18" charset="0"/>
              </a:rPr>
              <a:t> </a:t>
            </a:r>
            <a:r>
              <a:rPr lang="vi-VN" sz="1200" dirty="0" smtClean="0">
                <a:solidFill>
                  <a:srgbClr val="FF0000"/>
                </a:solidFill>
                <a:latin typeface="Times New Roman" panose="02020603050405020304" pitchFamily="18" charset="0"/>
                <a:cs typeface="Times New Roman" panose="02020603050405020304" pitchFamily="18" charset="0"/>
              </a:rPr>
              <a:t>nhiều hơn.</a:t>
            </a:r>
            <a:endParaRPr lang="en-US" sz="1200" dirty="0" smtClean="0">
              <a:solidFill>
                <a:srgbClr val="FF0000"/>
              </a:solidFill>
              <a:latin typeface="Times New Roman" panose="02020603050405020304" pitchFamily="18" charset="0"/>
              <a:cs typeface="Times New Roman" panose="02020603050405020304" pitchFamily="18" charset="0"/>
            </a:endParaRPr>
          </a:p>
          <a:p>
            <a:r>
              <a:rPr lang="en-US" sz="1200" dirty="0" smtClean="0">
                <a:solidFill>
                  <a:srgbClr val="FF0000"/>
                </a:solidFill>
                <a:latin typeface="Times New Roman" panose="02020603050405020304" pitchFamily="18" charset="0"/>
                <a:cs typeface="Times New Roman" panose="02020603050405020304" pitchFamily="18" charset="0"/>
              </a:rPr>
              <a:t>10.</a:t>
            </a:r>
            <a:r>
              <a:rPr lang="vi-VN" sz="1200" dirty="0" smtClean="0">
                <a:solidFill>
                  <a:srgbClr val="FF0000"/>
                </a:solidFill>
                <a:latin typeface="Times New Roman" panose="02020603050405020304" pitchFamily="18" charset="0"/>
                <a:cs typeface="Times New Roman" panose="02020603050405020304" pitchFamily="18" charset="0"/>
              </a:rPr>
              <a:t>Người mua là tổ chức chắc chắn áp dụng các phân tích giá trị và phân tích người bán</a:t>
            </a:r>
            <a:r>
              <a:rPr lang="en-US" sz="1200" dirty="0" smtClean="0">
                <a:solidFill>
                  <a:srgbClr val="FF0000"/>
                </a:solidFill>
                <a:latin typeface="Times New Roman" panose="02020603050405020304" pitchFamily="18" charset="0"/>
                <a:cs typeface="Times New Roman" panose="02020603050405020304" pitchFamily="18" charset="0"/>
              </a:rPr>
              <a:t> </a:t>
            </a:r>
            <a:r>
              <a:rPr lang="vi-VN" sz="1200" dirty="0" smtClean="0">
                <a:solidFill>
                  <a:srgbClr val="FF0000"/>
                </a:solidFill>
                <a:latin typeface="Times New Roman" panose="02020603050405020304" pitchFamily="18" charset="0"/>
                <a:cs typeface="Times New Roman" panose="02020603050405020304" pitchFamily="18" charset="0"/>
              </a:rPr>
              <a:t>nhiều hơn.</a:t>
            </a:r>
            <a:br>
              <a:rPr lang="vi-VN" sz="1200" dirty="0" smtClean="0">
                <a:solidFill>
                  <a:srgbClr val="FF0000"/>
                </a:solidFill>
                <a:latin typeface="Times New Roman" panose="02020603050405020304" pitchFamily="18" charset="0"/>
                <a:cs typeface="Times New Roman" panose="02020603050405020304" pitchFamily="18" charset="0"/>
              </a:rPr>
            </a:br>
            <a:r>
              <a:rPr lang="en-US" sz="1200" dirty="0" smtClean="0">
                <a:solidFill>
                  <a:srgbClr val="FF0000"/>
                </a:solidFill>
                <a:latin typeface="Times New Roman" panose="02020603050405020304" pitchFamily="18" charset="0"/>
                <a:cs typeface="Times New Roman" panose="02020603050405020304" pitchFamily="18" charset="0"/>
              </a:rPr>
              <a:t>11.</a:t>
            </a:r>
            <a:r>
              <a:rPr lang="vi-VN" sz="1200" dirty="0" smtClean="0">
                <a:solidFill>
                  <a:srgbClr val="FF0000"/>
                </a:solidFill>
                <a:latin typeface="Times New Roman" panose="02020603050405020304" pitchFamily="18" charset="0"/>
                <a:cs typeface="Times New Roman" panose="02020603050405020304" pitchFamily="18" charset="0"/>
              </a:rPr>
              <a:t>Người mua là tổ chức thường thuê thiết bị hơn.</a:t>
            </a:r>
            <a:endParaRPr lang="en-US" sz="1200" dirty="0" smtClean="0">
              <a:solidFill>
                <a:srgbClr val="FF0000"/>
              </a:solidFill>
              <a:latin typeface="Times New Roman" panose="02020603050405020304" pitchFamily="18" charset="0"/>
              <a:cs typeface="Times New Roman" panose="02020603050405020304" pitchFamily="18" charset="0"/>
            </a:endParaRPr>
          </a:p>
          <a:p>
            <a:r>
              <a:rPr lang="en-US" sz="1200" dirty="0" smtClean="0">
                <a:solidFill>
                  <a:srgbClr val="000000"/>
                </a:solidFill>
                <a:latin typeface="Times New Roman" panose="02020603050405020304" pitchFamily="18" charset="0"/>
                <a:cs typeface="Times New Roman" panose="02020603050405020304" pitchFamily="18" charset="0"/>
              </a:rPr>
              <a:t>12.</a:t>
            </a:r>
            <a:r>
              <a:rPr lang="vi-VN" sz="1200" dirty="0" smtClean="0">
                <a:solidFill>
                  <a:srgbClr val="000000"/>
                </a:solidFill>
                <a:latin typeface="Times New Roman" panose="02020603050405020304" pitchFamily="18" charset="0"/>
                <a:cs typeface="Times New Roman" panose="02020603050405020304" pitchFamily="18" charset="0"/>
              </a:rPr>
              <a:t>Người mua - tổ chức có số lượng ít hơn và tập trung về địa lý hơn người tiêu dùng cuối</a:t>
            </a:r>
            <a:r>
              <a:rPr lang="en-US" sz="1200" dirty="0" smtClean="0">
                <a:solidFill>
                  <a:srgbClr val="000000"/>
                </a:solidFill>
                <a:latin typeface="Times New Roman" panose="02020603050405020304" pitchFamily="18" charset="0"/>
                <a:cs typeface="Times New Roman" panose="02020603050405020304" pitchFamily="18" charset="0"/>
              </a:rPr>
              <a:t> </a:t>
            </a:r>
            <a:r>
              <a:rPr lang="vi-VN" sz="1200" dirty="0" smtClean="0">
                <a:solidFill>
                  <a:srgbClr val="000000"/>
                </a:solidFill>
                <a:latin typeface="Times New Roman" panose="02020603050405020304" pitchFamily="18" charset="0"/>
                <a:cs typeface="Times New Roman" panose="02020603050405020304" pitchFamily="18" charset="0"/>
              </a:rPr>
              <a:t>cùng.</a:t>
            </a:r>
            <a:br>
              <a:rPr lang="vi-VN" sz="1200" dirty="0" smtClean="0">
                <a:solidFill>
                  <a:srgbClr val="000000"/>
                </a:solidFill>
                <a:latin typeface="Times New Roman" panose="02020603050405020304" pitchFamily="18" charset="0"/>
                <a:cs typeface="Times New Roman" panose="02020603050405020304" pitchFamily="18" charset="0"/>
              </a:rPr>
            </a:br>
            <a:r>
              <a:rPr lang="en-US" sz="1200" dirty="0" smtClean="0">
                <a:solidFill>
                  <a:srgbClr val="000000"/>
                </a:solidFill>
                <a:latin typeface="Times New Roman" panose="02020603050405020304" pitchFamily="18" charset="0"/>
                <a:cs typeface="Times New Roman" panose="02020603050405020304" pitchFamily="18" charset="0"/>
              </a:rPr>
              <a:t>13.</a:t>
            </a:r>
            <a:r>
              <a:rPr lang="vi-VN" sz="1200" dirty="0" smtClean="0">
                <a:solidFill>
                  <a:srgbClr val="000000"/>
                </a:solidFill>
                <a:latin typeface="Times New Roman" panose="02020603050405020304" pitchFamily="18" charset="0"/>
                <a:cs typeface="Times New Roman" panose="02020603050405020304" pitchFamily="18" charset="0"/>
              </a:rPr>
              <a:t>Người mua - tổ chức chắc chắn có thể phải tạo ra hàng hoá và dịch vụ như những khả</a:t>
            </a:r>
            <a:r>
              <a:rPr lang="en-US" sz="1200" dirty="0" smtClean="0">
                <a:solidFill>
                  <a:srgbClr val="000000"/>
                </a:solidFill>
                <a:latin typeface="Times New Roman" panose="02020603050405020304" pitchFamily="18" charset="0"/>
                <a:cs typeface="Times New Roman" panose="02020603050405020304" pitchFamily="18" charset="0"/>
              </a:rPr>
              <a:t> </a:t>
            </a:r>
            <a:r>
              <a:rPr lang="vi-VN" sz="1200" dirty="0" smtClean="0">
                <a:solidFill>
                  <a:srgbClr val="000000"/>
                </a:solidFill>
                <a:latin typeface="Times New Roman" panose="02020603050405020304" pitchFamily="18" charset="0"/>
                <a:cs typeface="Times New Roman" panose="02020603050405020304" pitchFamily="18" charset="0"/>
              </a:rPr>
              <a:t>năng thay thế để mua sắm chúng.</a:t>
            </a:r>
            <a:endParaRPr lang="en-US" sz="1200" dirty="0" smtClean="0">
              <a:solidFill>
                <a:srgbClr val="FF0000"/>
              </a:solidFill>
              <a:latin typeface="Times New Roman" panose="02020603050405020304" pitchFamily="18" charset="0"/>
              <a:cs typeface="Times New Roman" panose="02020603050405020304" pitchFamily="18" charset="0"/>
            </a:endParaRPr>
          </a:p>
          <a:p>
            <a:r>
              <a:rPr lang="en-US" sz="1200" dirty="0" smtClean="0">
                <a:solidFill>
                  <a:srgbClr val="FF0000"/>
                </a:solidFill>
                <a:latin typeface="Times New Roman" panose="02020603050405020304" pitchFamily="18" charset="0"/>
                <a:cs typeface="Times New Roman" panose="02020603050405020304" pitchFamily="18" charset="0"/>
              </a:rPr>
              <a:t>14.</a:t>
            </a:r>
            <a:r>
              <a:rPr lang="vi-VN" sz="1200" dirty="0" smtClean="0">
                <a:solidFill>
                  <a:srgbClr val="FF0000"/>
                </a:solidFill>
                <a:latin typeface="Times New Roman" panose="02020603050405020304" pitchFamily="18" charset="0"/>
                <a:cs typeface="Times New Roman" panose="02020603050405020304" pitchFamily="18" charset="0"/>
              </a:rPr>
              <a:t>Người mua là tổ chức thường thực hiện đấu thầu cạnh tranh và đàm phán nhiều hơn</a:t>
            </a:r>
            <a:r>
              <a:rPr lang="vi-VN" sz="1200" dirty="0" smtClean="0">
                <a:solidFill>
                  <a:srgbClr val="000000"/>
                </a:solidFill>
                <a:latin typeface="Times New Roman" panose="02020603050405020304" pitchFamily="18" charset="0"/>
                <a:cs typeface="Times New Roman" panose="02020603050405020304" pitchFamily="18" charset="0"/>
              </a:rPr>
              <a:t>.</a:t>
            </a:r>
            <a:r>
              <a:rPr lang="vi-VN" sz="1200" dirty="0" smtClean="0">
                <a:latin typeface="Times New Roman" panose="02020603050405020304" pitchFamily="18" charset="0"/>
                <a:cs typeface="Times New Roman" panose="02020603050405020304" pitchFamily="18" charset="0"/>
              </a:rPr>
              <a:t> </a:t>
            </a:r>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36</a:t>
            </a:fld>
            <a:endParaRPr lang="en-US"/>
          </a:p>
        </p:txBody>
      </p:sp>
    </p:spTree>
    <p:extLst>
      <p:ext uri="{BB962C8B-B14F-4D97-AF65-F5344CB8AC3E}">
        <p14:creationId xmlns:p14="http://schemas.microsoft.com/office/powerpoint/2010/main" val="275497951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dirty="0" smtClean="0">
                <a:solidFill>
                  <a:srgbClr val="000000"/>
                </a:solidFill>
                <a:latin typeface="Cambria" panose="02040503050406030204" pitchFamily="18" charset="0"/>
              </a:rPr>
              <a:t>Thứ hai, loại sản phẩm có thể </a:t>
            </a:r>
            <a:r>
              <a:rPr lang="vi-VN" sz="1200" b="1" i="1" dirty="0" smtClean="0">
                <a:solidFill>
                  <a:srgbClr val="FF0000"/>
                </a:solidFill>
                <a:latin typeface="Cambria" panose="02040503050406030204" pitchFamily="18" charset="0"/>
              </a:rPr>
              <a:t>ảnh hưởng đến cả nhân tố cấu trúc và hành vi </a:t>
            </a:r>
            <a:r>
              <a:rPr lang="en-US" sz="1200" b="1" i="1" dirty="0" smtClean="0">
                <a:solidFill>
                  <a:srgbClr val="FF0000"/>
                </a:solidFill>
                <a:latin typeface="Cambria" panose="02040503050406030204" pitchFamily="18" charset="0"/>
              </a:rPr>
              <a:t> </a:t>
            </a:r>
            <a:r>
              <a:rPr lang="en-US" sz="1200" b="1" i="1" dirty="0" err="1" smtClean="0">
                <a:solidFill>
                  <a:srgbClr val="FF0000"/>
                </a:solidFill>
                <a:latin typeface="Cambria" panose="02040503050406030204" pitchFamily="18" charset="0"/>
              </a:rPr>
              <a:t>mua</a:t>
            </a:r>
            <a:r>
              <a:rPr lang="en-US" sz="1200" b="1" i="1" dirty="0" smtClean="0">
                <a:solidFill>
                  <a:srgbClr val="FF0000"/>
                </a:solidFill>
                <a:latin typeface="Cambria" panose="02040503050406030204" pitchFamily="18" charset="0"/>
              </a:rPr>
              <a:t> </a:t>
            </a:r>
            <a:r>
              <a:rPr lang="en-US" sz="1200" b="1" i="1" dirty="0" err="1" smtClean="0">
                <a:solidFill>
                  <a:srgbClr val="FF0000"/>
                </a:solidFill>
                <a:latin typeface="Cambria" panose="02040503050406030204" pitchFamily="18" charset="0"/>
              </a:rPr>
              <a:t>của</a:t>
            </a:r>
            <a:r>
              <a:rPr lang="en-US" sz="1200" b="1" i="1" dirty="0" smtClean="0">
                <a:solidFill>
                  <a:srgbClr val="FF0000"/>
                </a:solidFill>
                <a:latin typeface="Cambria" panose="02040503050406030204" pitchFamily="18" charset="0"/>
              </a:rPr>
              <a:t> DN </a:t>
            </a:r>
          </a:p>
          <a:p>
            <a:r>
              <a:rPr lang="en-US" sz="1200" b="1" dirty="0" smtClean="0">
                <a:solidFill>
                  <a:srgbClr val="002060"/>
                </a:solidFill>
                <a:latin typeface="Cambria" panose="02040503050406030204" pitchFamily="18" charset="0"/>
              </a:rPr>
              <a:t>S</a:t>
            </a:r>
            <a:r>
              <a:rPr lang="vi-VN" sz="1200" b="1" dirty="0" smtClean="0">
                <a:solidFill>
                  <a:srgbClr val="002060"/>
                </a:solidFill>
                <a:latin typeface="Cambria" panose="02040503050406030204" pitchFamily="18" charset="0"/>
              </a:rPr>
              <a:t>ự ảnh hưởng của hành vi có thể giảm từ</a:t>
            </a:r>
            <a:r>
              <a:rPr lang="en-US" sz="1200" b="1" dirty="0" smtClean="0">
                <a:solidFill>
                  <a:srgbClr val="002060"/>
                </a:solidFill>
                <a:latin typeface="Cambria" panose="02040503050406030204" pitchFamily="18" charset="0"/>
              </a:rPr>
              <a:t> </a:t>
            </a:r>
            <a:r>
              <a:rPr lang="vi-VN" sz="1200" b="1" dirty="0" smtClean="0">
                <a:solidFill>
                  <a:srgbClr val="002060"/>
                </a:solidFill>
                <a:latin typeface="Cambria" panose="02040503050406030204" pitchFamily="18" charset="0"/>
              </a:rPr>
              <a:t>loại I đến loại IV </a:t>
            </a:r>
            <a:r>
              <a:rPr lang="vi-VN" sz="1200" dirty="0" smtClean="0">
                <a:solidFill>
                  <a:srgbClr val="000000"/>
                </a:solidFill>
                <a:latin typeface="Cambria" panose="02040503050406030204" pitchFamily="18" charset="0"/>
              </a:rPr>
              <a:t>trong khi </a:t>
            </a:r>
            <a:r>
              <a:rPr lang="vi-VN" sz="1200" b="1" dirty="0" smtClean="0">
                <a:solidFill>
                  <a:srgbClr val="002060"/>
                </a:solidFill>
                <a:latin typeface="Cambria" panose="02040503050406030204" pitchFamily="18" charset="0"/>
              </a:rPr>
              <a:t>sự ảnh hưởng của cấu trúc có thể tăng. </a:t>
            </a:r>
            <a:endParaRPr lang="en-US" sz="1200" b="1" dirty="0" smtClean="0">
              <a:solidFill>
                <a:srgbClr val="002060"/>
              </a:solidFill>
              <a:latin typeface="Cambria" panose="02040503050406030204" pitchFamily="18" charset="0"/>
            </a:endParaRPr>
          </a:p>
          <a:p>
            <a:r>
              <a:rPr lang="en-US" sz="1200" dirty="0" err="1" smtClean="0">
                <a:solidFill>
                  <a:srgbClr val="000000"/>
                </a:solidFill>
                <a:latin typeface="Cambria" panose="02040503050406030204" pitchFamily="18" charset="0"/>
              </a:rPr>
              <a:t>Vì</a:t>
            </a:r>
            <a:r>
              <a:rPr lang="en-US" sz="1200" dirty="0" smtClean="0">
                <a:solidFill>
                  <a:srgbClr val="000000"/>
                </a:solidFill>
                <a:latin typeface="Cambria" panose="02040503050406030204" pitchFamily="18" charset="0"/>
              </a:rPr>
              <a:t> </a:t>
            </a:r>
            <a:r>
              <a:rPr lang="en-US" sz="1200" dirty="0" err="1" smtClean="0">
                <a:solidFill>
                  <a:srgbClr val="000000"/>
                </a:solidFill>
                <a:latin typeface="Cambria" panose="02040503050406030204" pitchFamily="18" charset="0"/>
              </a:rPr>
              <a:t>các</a:t>
            </a:r>
            <a:r>
              <a:rPr lang="en-US" sz="1200" dirty="0" smtClean="0">
                <a:solidFill>
                  <a:srgbClr val="000000"/>
                </a:solidFill>
                <a:latin typeface="Cambria" panose="02040503050406030204" pitchFamily="18" charset="0"/>
              </a:rPr>
              <a:t> SP </a:t>
            </a:r>
            <a:r>
              <a:rPr lang="vi-VN" sz="1200" dirty="0" smtClean="0">
                <a:solidFill>
                  <a:srgbClr val="000000"/>
                </a:solidFill>
                <a:latin typeface="Cambria" panose="02040503050406030204" pitchFamily="18" charset="0"/>
              </a:rPr>
              <a:t>đặt mua thường</a:t>
            </a:r>
            <a:r>
              <a:rPr lang="en-US" sz="1200" dirty="0" smtClean="0">
                <a:solidFill>
                  <a:srgbClr val="000000"/>
                </a:solidFill>
                <a:latin typeface="Cambria" panose="02040503050406030204" pitchFamily="18" charset="0"/>
              </a:rPr>
              <a:t> </a:t>
            </a:r>
            <a:r>
              <a:rPr lang="vi-VN" sz="1200" dirty="0" smtClean="0">
                <a:solidFill>
                  <a:srgbClr val="000000"/>
                </a:solidFill>
                <a:latin typeface="Cambria" panose="02040503050406030204" pitchFamily="18" charset="0"/>
              </a:rPr>
              <a:t>xuyên có thể là trách nhiệm duy nhất của bộ phận phụ trách mua sắm như phòng vật tư. </a:t>
            </a:r>
            <a:endParaRPr lang="en-US" sz="1200" dirty="0" smtClean="0">
              <a:solidFill>
                <a:srgbClr val="000000"/>
              </a:solidFill>
              <a:latin typeface="Cambria" panose="02040503050406030204" pitchFamily="18" charset="0"/>
            </a:endParaRPr>
          </a:p>
          <a:p>
            <a:r>
              <a:rPr lang="en-US" sz="1200" dirty="0" smtClean="0">
                <a:solidFill>
                  <a:srgbClr val="000000"/>
                </a:solidFill>
                <a:latin typeface="Cambria" panose="02040503050406030204" pitchFamily="18" charset="0"/>
              </a:rPr>
              <a:t>Ở</a:t>
            </a:r>
            <a:r>
              <a:rPr lang="vi-VN" sz="1200" dirty="0" smtClean="0">
                <a:solidFill>
                  <a:srgbClr val="000000"/>
                </a:solidFill>
                <a:latin typeface="Cambria" panose="02040503050406030204" pitchFamily="18" charset="0"/>
              </a:rPr>
              <a:t> đây,</a:t>
            </a:r>
            <a:r>
              <a:rPr lang="en-US" sz="1200" dirty="0" smtClean="0">
                <a:solidFill>
                  <a:srgbClr val="000000"/>
                </a:solidFill>
                <a:latin typeface="Cambria" panose="02040503050406030204" pitchFamily="18" charset="0"/>
              </a:rPr>
              <a:t> </a:t>
            </a:r>
            <a:r>
              <a:rPr lang="vi-VN" sz="1200" b="1" dirty="0" smtClean="0">
                <a:solidFill>
                  <a:srgbClr val="000000"/>
                </a:solidFill>
                <a:latin typeface="Cambria" panose="02040503050406030204" pitchFamily="18" charset="0"/>
              </a:rPr>
              <a:t>những ảnh hưởng của tổ chức </a:t>
            </a:r>
            <a:r>
              <a:rPr lang="vi-VN" sz="1200" dirty="0" smtClean="0">
                <a:solidFill>
                  <a:srgbClr val="000000"/>
                </a:solidFill>
                <a:latin typeface="Cambria" panose="02040503050406030204" pitchFamily="18" charset="0"/>
              </a:rPr>
              <a:t>như việc tham gia vào làm quyết định là nhỏ nhất </a:t>
            </a:r>
            <a:r>
              <a:rPr lang="en-US" sz="1200" dirty="0" err="1" smtClean="0">
                <a:solidFill>
                  <a:srgbClr val="000000"/>
                </a:solidFill>
                <a:latin typeface="Cambria" panose="02040503050406030204" pitchFamily="18" charset="0"/>
              </a:rPr>
              <a:t>trong</a:t>
            </a:r>
            <a:r>
              <a:rPr lang="en-US" sz="1200" dirty="0" smtClean="0">
                <a:solidFill>
                  <a:srgbClr val="000000"/>
                </a:solidFill>
                <a:latin typeface="Cambria" panose="02040503050406030204" pitchFamily="18" charset="0"/>
              </a:rPr>
              <a:t> </a:t>
            </a:r>
            <a:r>
              <a:rPr lang="en-US" sz="1200" dirty="0" err="1" smtClean="0">
                <a:solidFill>
                  <a:srgbClr val="000000"/>
                </a:solidFill>
                <a:latin typeface="Cambria" panose="02040503050406030204" pitchFamily="18" charset="0"/>
              </a:rPr>
              <a:t>khi</a:t>
            </a:r>
            <a:r>
              <a:rPr lang="en-US" sz="1200" dirty="0" smtClean="0">
                <a:solidFill>
                  <a:srgbClr val="000000"/>
                </a:solidFill>
                <a:latin typeface="Cambria" panose="02040503050406030204" pitchFamily="18" charset="0"/>
              </a:rPr>
              <a:t>, </a:t>
            </a:r>
            <a:r>
              <a:rPr lang="vi-VN" sz="1200" dirty="0" smtClean="0">
                <a:solidFill>
                  <a:srgbClr val="000000"/>
                </a:solidFill>
                <a:latin typeface="Cambria" panose="02040503050406030204" pitchFamily="18" charset="0"/>
              </a:rPr>
              <a:t>bộ phận</a:t>
            </a:r>
            <a:r>
              <a:rPr lang="en-US" sz="1200" dirty="0" smtClean="0">
                <a:solidFill>
                  <a:srgbClr val="000000"/>
                </a:solidFill>
                <a:latin typeface="Cambria" panose="02040503050406030204" pitchFamily="18" charset="0"/>
              </a:rPr>
              <a:t> </a:t>
            </a:r>
            <a:r>
              <a:rPr lang="vi-VN" sz="1200" dirty="0" smtClean="0">
                <a:solidFill>
                  <a:srgbClr val="000000"/>
                </a:solidFill>
                <a:latin typeface="Cambria" panose="02040503050406030204" pitchFamily="18" charset="0"/>
              </a:rPr>
              <a:t>mua sắm có thể bị ảnh hưởng mạnh mẽ hơn bởi các ảnh hưởng hành vi như quan hệ cá nhân</a:t>
            </a:r>
            <a:r>
              <a:rPr lang="en-US" sz="1200" dirty="0" smtClean="0">
                <a:solidFill>
                  <a:srgbClr val="000000"/>
                </a:solidFill>
                <a:latin typeface="Cambria" panose="02040503050406030204" pitchFamily="18" charset="0"/>
              </a:rPr>
              <a:t> </a:t>
            </a:r>
            <a:r>
              <a:rPr lang="vi-VN" sz="1200" dirty="0" smtClean="0">
                <a:solidFill>
                  <a:srgbClr val="000000"/>
                </a:solidFill>
                <a:latin typeface="Cambria" panose="02040503050406030204" pitchFamily="18" charset="0"/>
              </a:rPr>
              <a:t>với nhà cung cấp. </a:t>
            </a:r>
            <a:endParaRPr lang="en-US" sz="1200" dirty="0" smtClean="0">
              <a:solidFill>
                <a:srgbClr val="000000"/>
              </a:solidFill>
              <a:latin typeface="Cambria" panose="02040503050406030204" pitchFamily="18" charset="0"/>
            </a:endParaRPr>
          </a:p>
          <a:p>
            <a:r>
              <a:rPr lang="vi-VN" sz="1200" dirty="0" smtClean="0">
                <a:solidFill>
                  <a:srgbClr val="000000"/>
                </a:solidFill>
                <a:latin typeface="Cambria" panose="02040503050406030204" pitchFamily="18" charset="0"/>
              </a:rPr>
              <a:t>Ngược lại, </a:t>
            </a:r>
            <a:r>
              <a:rPr lang="vi-VN" sz="1200" b="1" dirty="0" smtClean="0">
                <a:solidFill>
                  <a:srgbClr val="000000"/>
                </a:solidFill>
                <a:latin typeface="Cambria" panose="02040503050406030204" pitchFamily="18" charset="0"/>
              </a:rPr>
              <a:t>các quyết định về sản phẩm loại IV </a:t>
            </a:r>
            <a:r>
              <a:rPr lang="vi-VN" sz="1200" dirty="0" smtClean="0">
                <a:solidFill>
                  <a:srgbClr val="000000"/>
                </a:solidFill>
                <a:latin typeface="Cambria" panose="02040503050406030204" pitchFamily="18" charset="0"/>
              </a:rPr>
              <a:t>có thể yêu cầu quá trình tham</a:t>
            </a:r>
            <a:r>
              <a:rPr lang="en-US" sz="1200" dirty="0" smtClean="0">
                <a:solidFill>
                  <a:srgbClr val="000000"/>
                </a:solidFill>
                <a:latin typeface="Cambria" panose="02040503050406030204" pitchFamily="18" charset="0"/>
              </a:rPr>
              <a:t> </a:t>
            </a:r>
            <a:r>
              <a:rPr lang="vi-VN" sz="1200" dirty="0" smtClean="0">
                <a:solidFill>
                  <a:srgbClr val="000000"/>
                </a:solidFill>
                <a:latin typeface="Cambria" panose="02040503050406030204" pitchFamily="18" charset="0"/>
              </a:rPr>
              <a:t>gia xem xét việc làm quyết định mua như quá trình thoả thuận mua, và hơn nữa bị ảnh hưởng</a:t>
            </a:r>
            <a:r>
              <a:rPr lang="en-US" sz="1200" dirty="0" smtClean="0">
                <a:solidFill>
                  <a:srgbClr val="000000"/>
                </a:solidFill>
                <a:latin typeface="Cambria" panose="02040503050406030204" pitchFamily="18" charset="0"/>
              </a:rPr>
              <a:t> </a:t>
            </a:r>
            <a:r>
              <a:rPr lang="vi-VN" sz="1200" dirty="0" smtClean="0">
                <a:solidFill>
                  <a:srgbClr val="000000"/>
                </a:solidFill>
                <a:latin typeface="Cambria" panose="02040503050406030204" pitchFamily="18" charset="0"/>
              </a:rPr>
              <a:t>nhiều bởi các nhân tố cấu trúc tổ chức trung tâm mua (hội đồng mua sắm).</a:t>
            </a:r>
            <a:r>
              <a:rPr lang="vi-VN" sz="1200" dirty="0" smtClean="0"/>
              <a:t> </a:t>
            </a:r>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37</a:t>
            </a:fld>
            <a:endParaRPr lang="en-US"/>
          </a:p>
        </p:txBody>
      </p:sp>
    </p:spTree>
    <p:extLst>
      <p:ext uri="{BB962C8B-B14F-4D97-AF65-F5344CB8AC3E}">
        <p14:creationId xmlns:p14="http://schemas.microsoft.com/office/powerpoint/2010/main" val="301004941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b="1" i="0" kern="1200" dirty="0" smtClean="0">
                <a:solidFill>
                  <a:schemeClr val="tx1"/>
                </a:solidFill>
                <a:effectLst/>
                <a:latin typeface="+mn-lt"/>
                <a:ea typeface="+mn-ea"/>
                <a:cs typeface="+mn-cs"/>
              </a:rPr>
              <a:t>Những người tham gia vào quá trình mua của các tổ chức hình thành nên một trung tâm</a:t>
            </a:r>
            <a:r>
              <a:rPr lang="en-US" sz="1200" b="1" i="0" kern="1200" baseline="0" dirty="0" smtClean="0">
                <a:solidFill>
                  <a:schemeClr val="tx1"/>
                </a:solidFill>
                <a:effectLst/>
                <a:latin typeface="+mn-lt"/>
                <a:ea typeface="+mn-ea"/>
                <a:cs typeface="+mn-cs"/>
              </a:rPr>
              <a:t> </a:t>
            </a:r>
            <a:r>
              <a:rPr lang="vi-VN" sz="1200" b="1" i="0" kern="1200" dirty="0" smtClean="0">
                <a:solidFill>
                  <a:schemeClr val="tx1"/>
                </a:solidFill>
                <a:effectLst/>
                <a:latin typeface="+mn-lt"/>
                <a:ea typeface="+mn-ea"/>
                <a:cs typeface="+mn-cs"/>
              </a:rPr>
              <a:t>mua (hội đồng mua sắm) mà trong đó mỗi người có vai trò và quyền hạn khác nhau</a:t>
            </a:r>
            <a:r>
              <a:rPr lang="vi-VN" sz="1200" b="0" i="0" kern="1200" dirty="0" smtClean="0">
                <a:solidFill>
                  <a:schemeClr val="tx1"/>
                </a:solidFill>
                <a:effectLst/>
                <a:latin typeface="+mn-lt"/>
                <a:ea typeface="+mn-ea"/>
                <a:cs typeface="+mn-cs"/>
              </a:rPr>
              <a:t>. Trung</a:t>
            </a:r>
            <a:r>
              <a:rPr lang="en-US" sz="1200" b="0" i="0" kern="1200" baseline="0" dirty="0" smtClean="0">
                <a:solidFill>
                  <a:schemeClr val="tx1"/>
                </a:solidFill>
                <a:effectLst/>
                <a:latin typeface="+mn-lt"/>
                <a:ea typeface="+mn-ea"/>
                <a:cs typeface="+mn-cs"/>
              </a:rPr>
              <a:t> </a:t>
            </a:r>
            <a:r>
              <a:rPr lang="vi-VN" sz="1200" b="0" i="0" kern="1200" dirty="0" smtClean="0">
                <a:solidFill>
                  <a:schemeClr val="tx1"/>
                </a:solidFill>
                <a:effectLst/>
                <a:latin typeface="+mn-lt"/>
                <a:ea typeface="+mn-ea"/>
                <a:cs typeface="+mn-cs"/>
              </a:rPr>
              <a:t>tâm mua là một tập hợp các cá nhân tham gia vào quá trình quyết định mua và họ cùng chia sẻ</a:t>
            </a:r>
            <a:r>
              <a:rPr lang="en-US" sz="1200" b="0" i="0" kern="1200" baseline="0" dirty="0" smtClean="0">
                <a:solidFill>
                  <a:schemeClr val="tx1"/>
                </a:solidFill>
                <a:effectLst/>
                <a:latin typeface="+mn-lt"/>
                <a:ea typeface="+mn-ea"/>
                <a:cs typeface="+mn-cs"/>
              </a:rPr>
              <a:t> </a:t>
            </a:r>
            <a:r>
              <a:rPr lang="vi-VN" sz="1200" b="0" i="0" kern="1200" dirty="0" smtClean="0">
                <a:solidFill>
                  <a:schemeClr val="tx1"/>
                </a:solidFill>
                <a:effectLst/>
                <a:latin typeface="+mn-lt"/>
                <a:ea typeface="+mn-ea"/>
                <a:cs typeface="+mn-cs"/>
              </a:rPr>
              <a:t>trách nhiệm về những quyết định mà họ đã thông qua. Tất nhiên, số lượng, cơ cấu các thành</a:t>
            </a:r>
            <a:r>
              <a:rPr lang="en-US" sz="1200" b="0" i="0" kern="1200" baseline="0" dirty="0" smtClean="0">
                <a:solidFill>
                  <a:schemeClr val="tx1"/>
                </a:solidFill>
                <a:effectLst/>
                <a:latin typeface="+mn-lt"/>
                <a:ea typeface="+mn-ea"/>
                <a:cs typeface="+mn-cs"/>
              </a:rPr>
              <a:t> </a:t>
            </a:r>
            <a:r>
              <a:rPr lang="vi-VN" sz="1200" b="0" i="0" kern="1200" dirty="0" smtClean="0">
                <a:solidFill>
                  <a:schemeClr val="tx1"/>
                </a:solidFill>
                <a:effectLst/>
                <a:latin typeface="+mn-lt"/>
                <a:ea typeface="+mn-ea"/>
                <a:cs typeface="+mn-cs"/>
              </a:rPr>
              <a:t>viên tham gia vào trung tâm mua và vai trò cụ thể của từng người có sự thay đổi rất lớn giữa</a:t>
            </a:r>
            <a:br>
              <a:rPr lang="vi-VN" sz="1200" b="0" i="0" kern="1200" dirty="0" smtClean="0">
                <a:solidFill>
                  <a:schemeClr val="tx1"/>
                </a:solidFill>
                <a:effectLst/>
                <a:latin typeface="+mn-lt"/>
                <a:ea typeface="+mn-ea"/>
                <a:cs typeface="+mn-cs"/>
              </a:rPr>
            </a:br>
            <a:r>
              <a:rPr lang="vi-VN" sz="1200" b="0" i="0" kern="1200" dirty="0" smtClean="0">
                <a:solidFill>
                  <a:schemeClr val="tx1"/>
                </a:solidFill>
                <a:effectLst/>
                <a:latin typeface="+mn-lt"/>
                <a:ea typeface="+mn-ea"/>
                <a:cs typeface="+mn-cs"/>
              </a:rPr>
              <a:t>các tổ chức và các nhiệm vụ mua sắm.</a:t>
            </a:r>
            <a:r>
              <a:rPr lang="vi-VN" dirty="0" smtClean="0"/>
              <a:t> </a:t>
            </a:r>
            <a:br>
              <a:rPr lang="vi-VN" dirty="0" smtClean="0"/>
            </a:br>
            <a:r>
              <a:rPr lang="vi-VN" sz="1200" b="1" i="0" kern="1200" dirty="0" smtClean="0">
                <a:solidFill>
                  <a:schemeClr val="tx1"/>
                </a:solidFill>
                <a:effectLst/>
                <a:latin typeface="+mn-lt"/>
                <a:ea typeface="+mn-ea"/>
                <a:cs typeface="+mn-cs"/>
              </a:rPr>
              <a:t>Khi mà có nhiều người liên quan đến quyết định mua của tổ chức, nhà quản trị marketing</a:t>
            </a:r>
            <a:r>
              <a:rPr lang="vi-VN" sz="1200" b="0" i="0" kern="1200" dirty="0" smtClean="0">
                <a:solidFill>
                  <a:schemeClr val="tx1"/>
                </a:solidFill>
                <a:effectLst/>
                <a:latin typeface="+mn-lt"/>
                <a:ea typeface="+mn-ea"/>
                <a:cs typeface="+mn-cs"/>
              </a:rPr>
              <a:t> </a:t>
            </a:r>
            <a:r>
              <a:rPr lang="vi-VN" sz="1200" b="1" i="0" kern="1200" dirty="0" smtClean="0">
                <a:solidFill>
                  <a:schemeClr val="tx1"/>
                </a:solidFill>
                <a:effectLst/>
                <a:latin typeface="+mn-lt"/>
                <a:ea typeface="+mn-ea"/>
                <a:cs typeface="+mn-cs"/>
              </a:rPr>
              <a:t>có</a:t>
            </a:r>
            <a:r>
              <a:rPr lang="en-US" sz="1200" b="1" i="0" kern="1200" baseline="0" dirty="0" smtClean="0">
                <a:solidFill>
                  <a:schemeClr val="tx1"/>
                </a:solidFill>
                <a:effectLst/>
                <a:latin typeface="+mn-lt"/>
                <a:ea typeface="+mn-ea"/>
                <a:cs typeface="+mn-cs"/>
              </a:rPr>
              <a:t> </a:t>
            </a:r>
            <a:r>
              <a:rPr lang="vi-VN" sz="1200" b="1" i="0" kern="1200" dirty="0" smtClean="0">
                <a:solidFill>
                  <a:schemeClr val="tx1"/>
                </a:solidFill>
                <a:effectLst/>
                <a:latin typeface="+mn-lt"/>
                <a:ea typeface="+mn-ea"/>
                <a:cs typeface="+mn-cs"/>
              </a:rPr>
              <a:t>thể cần phải sử dụng nhiều phương tiện để tiếp xúc với từng cá nhân hoặc nhóm trong trung</a:t>
            </a:r>
            <a:r>
              <a:rPr lang="en-US" sz="1200" b="1" i="0" kern="1200" baseline="0" dirty="0" smtClean="0">
                <a:solidFill>
                  <a:schemeClr val="tx1"/>
                </a:solidFill>
                <a:effectLst/>
                <a:latin typeface="+mn-lt"/>
                <a:ea typeface="+mn-ea"/>
                <a:cs typeface="+mn-cs"/>
              </a:rPr>
              <a:t> </a:t>
            </a:r>
            <a:r>
              <a:rPr lang="vi-VN" sz="1200" b="1" i="0" kern="1200" dirty="0" smtClean="0">
                <a:solidFill>
                  <a:schemeClr val="tx1"/>
                </a:solidFill>
                <a:effectLst/>
                <a:latin typeface="+mn-lt"/>
                <a:ea typeface="+mn-ea"/>
                <a:cs typeface="+mn-cs"/>
              </a:rPr>
              <a:t>tâm mua. </a:t>
            </a:r>
            <a:endParaRPr lang="en-US" sz="1200" b="1" i="0" kern="1200" dirty="0" smtClean="0">
              <a:solidFill>
                <a:schemeClr val="tx1"/>
              </a:solidFill>
              <a:effectLst/>
              <a:latin typeface="+mn-lt"/>
              <a:ea typeface="+mn-ea"/>
              <a:cs typeface="+mn-cs"/>
            </a:endParaRPr>
          </a:p>
          <a:p>
            <a:r>
              <a:rPr lang="en-US" sz="1200" b="1" i="0" kern="1200" dirty="0" smtClean="0">
                <a:solidFill>
                  <a:schemeClr val="tx1"/>
                </a:solidFill>
                <a:effectLst/>
                <a:latin typeface="+mn-lt"/>
                <a:ea typeface="+mn-ea"/>
                <a:cs typeface="+mn-cs"/>
                <a:sym typeface="Wingdings" panose="05000000000000000000" pitchFamily="2" charset="2"/>
              </a:rPr>
              <a:t> </a:t>
            </a:r>
            <a:r>
              <a:rPr lang="vi-VN" sz="1200" b="1" i="0" kern="1200" dirty="0" smtClean="0">
                <a:solidFill>
                  <a:schemeClr val="tx1"/>
                </a:solidFill>
                <a:effectLst/>
                <a:latin typeface="+mn-lt"/>
                <a:ea typeface="+mn-ea"/>
                <a:cs typeface="+mn-cs"/>
              </a:rPr>
              <a:t>Tất nhiên là cũng dễ tìm ra ai trong tổ chức liên quan đến việc mua sắm </a:t>
            </a:r>
            <a:r>
              <a:rPr lang="vi-VN" sz="1200" b="0" i="0" kern="1200" dirty="0" smtClean="0">
                <a:solidFill>
                  <a:schemeClr val="tx1"/>
                </a:solidFill>
                <a:effectLst/>
                <a:latin typeface="+mn-lt"/>
                <a:ea typeface="+mn-ea"/>
                <a:cs typeface="+mn-cs"/>
              </a:rPr>
              <a:t>bởi vì những</a:t>
            </a:r>
            <a:r>
              <a:rPr lang="en-US" sz="1200" b="0" i="0" kern="1200" baseline="0" dirty="0" smtClean="0">
                <a:solidFill>
                  <a:schemeClr val="tx1"/>
                </a:solidFill>
                <a:effectLst/>
                <a:latin typeface="+mn-lt"/>
                <a:ea typeface="+mn-ea"/>
                <a:cs typeface="+mn-cs"/>
              </a:rPr>
              <a:t> </a:t>
            </a:r>
            <a:r>
              <a:rPr lang="vi-VN" sz="1200" b="0" i="0" kern="1200" dirty="0" smtClean="0">
                <a:solidFill>
                  <a:schemeClr val="tx1"/>
                </a:solidFill>
                <a:effectLst/>
                <a:latin typeface="+mn-lt"/>
                <a:ea typeface="+mn-ea"/>
                <a:cs typeface="+mn-cs"/>
              </a:rPr>
              <a:t>thông tin như vậy được cung cấp cho những người bán. Các tổ chức làm điều này bởi vì họ</a:t>
            </a:r>
            <a:r>
              <a:rPr lang="en-US" sz="1200" b="0" i="0" kern="1200" baseline="0" dirty="0" smtClean="0">
                <a:solidFill>
                  <a:schemeClr val="tx1"/>
                </a:solidFill>
                <a:effectLst/>
                <a:latin typeface="+mn-lt"/>
                <a:ea typeface="+mn-ea"/>
                <a:cs typeface="+mn-cs"/>
              </a:rPr>
              <a:t> </a:t>
            </a:r>
            <a:r>
              <a:rPr lang="vi-VN" sz="1200" b="0" i="0" kern="1200" dirty="0" smtClean="0">
                <a:solidFill>
                  <a:schemeClr val="tx1"/>
                </a:solidFill>
                <a:effectLst/>
                <a:latin typeface="+mn-lt"/>
                <a:ea typeface="+mn-ea"/>
                <a:cs typeface="+mn-cs"/>
              </a:rPr>
              <a:t>muốn các nhà cung cấp hiểu biết hơn về thực tế mua sắm của họ, qua đó làm cho quá trình</a:t>
            </a:r>
            <a:r>
              <a:rPr lang="en-US" sz="1200" b="0" i="0" kern="1200" baseline="0" dirty="0" smtClean="0">
                <a:solidFill>
                  <a:schemeClr val="tx1"/>
                </a:solidFill>
                <a:effectLst/>
                <a:latin typeface="+mn-lt"/>
                <a:ea typeface="+mn-ea"/>
                <a:cs typeface="+mn-cs"/>
              </a:rPr>
              <a:t> </a:t>
            </a:r>
            <a:r>
              <a:rPr lang="vi-VN" sz="1200" b="0" i="0" kern="1200" dirty="0" smtClean="0">
                <a:solidFill>
                  <a:schemeClr val="tx1"/>
                </a:solidFill>
                <a:effectLst/>
                <a:latin typeface="+mn-lt"/>
                <a:ea typeface="+mn-ea"/>
                <a:cs typeface="+mn-cs"/>
              </a:rPr>
              <a:t>mua hiệu quả hơn</a:t>
            </a:r>
            <a:r>
              <a:rPr lang="vi-VN" dirty="0" smtClean="0"/>
              <a:t> </a:t>
            </a:r>
            <a:br>
              <a:rPr lang="vi-VN" dirty="0" smtClean="0"/>
            </a:br>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38</a:t>
            </a:fld>
            <a:endParaRPr lang="en-US"/>
          </a:p>
        </p:txBody>
      </p:sp>
    </p:spTree>
    <p:extLst>
      <p:ext uri="{BB962C8B-B14F-4D97-AF65-F5344CB8AC3E}">
        <p14:creationId xmlns:p14="http://schemas.microsoft.com/office/powerpoint/2010/main" val="118679380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b="0" i="0" kern="1200" dirty="0" smtClean="0">
                <a:solidFill>
                  <a:schemeClr val="tx1"/>
                </a:solidFill>
                <a:effectLst/>
                <a:latin typeface="+mn-lt"/>
                <a:ea typeface="+mn-ea"/>
                <a:cs typeface="+mn-cs"/>
              </a:rPr>
              <a:t>Cuối cùng, mức độ tập trung hoá của một tổ chức ảnh hưởng đến việc mua được quyết định</a:t>
            </a:r>
            <a:r>
              <a:rPr lang="en-US" sz="1200" b="0" i="0" kern="1200" baseline="0" dirty="0" smtClean="0">
                <a:solidFill>
                  <a:schemeClr val="tx1"/>
                </a:solidFill>
                <a:effectLst/>
                <a:latin typeface="+mn-lt"/>
                <a:ea typeface="+mn-ea"/>
                <a:cs typeface="+mn-cs"/>
              </a:rPr>
              <a:t> </a:t>
            </a:r>
            <a:r>
              <a:rPr lang="vi-VN" sz="1200" b="0" i="0" kern="1200" dirty="0" smtClean="0">
                <a:solidFill>
                  <a:schemeClr val="tx1"/>
                </a:solidFill>
                <a:effectLst/>
                <a:latin typeface="+mn-lt"/>
                <a:ea typeface="+mn-ea"/>
                <a:cs typeface="+mn-cs"/>
              </a:rPr>
              <a:t>bởi cá nhân hay tập thể. Các tổ chức có mức độ tập trung cao độ chắc chắn là làm quyết định</a:t>
            </a:r>
            <a:r>
              <a:rPr lang="en-US" sz="1200" b="0" i="0" kern="1200" baseline="0" dirty="0" smtClean="0">
                <a:solidFill>
                  <a:schemeClr val="tx1"/>
                </a:solidFill>
                <a:effectLst/>
                <a:latin typeface="+mn-lt"/>
                <a:ea typeface="+mn-ea"/>
                <a:cs typeface="+mn-cs"/>
              </a:rPr>
              <a:t> </a:t>
            </a:r>
            <a:r>
              <a:rPr lang="vi-VN" sz="1200" b="0" i="0" kern="1200" dirty="0" smtClean="0">
                <a:solidFill>
                  <a:schemeClr val="tx1"/>
                </a:solidFill>
                <a:effectLst/>
                <a:latin typeface="+mn-lt"/>
                <a:ea typeface="+mn-ea"/>
                <a:cs typeface="+mn-cs"/>
              </a:rPr>
              <a:t>tập thể ít hơn, các nhân người lãnh đạo thường đưa ra quyết định. Các doanh nghiệp tư nhân,</a:t>
            </a:r>
            <a:r>
              <a:rPr lang="en-US" sz="1200" b="0" i="0" kern="1200" baseline="0" dirty="0" smtClean="0">
                <a:solidFill>
                  <a:schemeClr val="tx1"/>
                </a:solidFill>
                <a:effectLst/>
                <a:latin typeface="+mn-lt"/>
                <a:ea typeface="+mn-ea"/>
                <a:cs typeface="+mn-cs"/>
              </a:rPr>
              <a:t> </a:t>
            </a:r>
            <a:r>
              <a:rPr lang="vi-VN" sz="1200" b="0" i="0" kern="1200" dirty="0" smtClean="0">
                <a:solidFill>
                  <a:schemeClr val="tx1"/>
                </a:solidFill>
                <a:effectLst/>
                <a:latin typeface="+mn-lt"/>
                <a:ea typeface="+mn-ea"/>
                <a:cs typeface="+mn-cs"/>
              </a:rPr>
              <a:t>công ty nhỏ với định hướng kỹ thuật hoặc sản xuất sẽ theo hướng làm các quyết định tự động</a:t>
            </a:r>
            <a:r>
              <a:rPr lang="en-US" sz="1200" b="0" i="0" kern="1200" baseline="0" dirty="0" smtClean="0">
                <a:solidFill>
                  <a:schemeClr val="tx1"/>
                </a:solidFill>
                <a:effectLst/>
                <a:latin typeface="+mn-lt"/>
                <a:ea typeface="+mn-ea"/>
                <a:cs typeface="+mn-cs"/>
              </a:rPr>
              <a:t> </a:t>
            </a:r>
            <a:r>
              <a:rPr lang="vi-VN" sz="1200" b="0" i="0" kern="1200" dirty="0" smtClean="0">
                <a:solidFill>
                  <a:schemeClr val="tx1"/>
                </a:solidFill>
                <a:effectLst/>
                <a:latin typeface="+mn-lt"/>
                <a:ea typeface="+mn-ea"/>
                <a:cs typeface="+mn-cs"/>
              </a:rPr>
              <a:t>trong khi các công ty nhà nước, qui mô lớn với mức độ tập trung hoá nhất định sẽ theo hướng</a:t>
            </a:r>
            <a:r>
              <a:rPr lang="en-US" sz="1200" b="0" i="0" kern="1200" baseline="0" dirty="0" smtClean="0">
                <a:solidFill>
                  <a:schemeClr val="tx1"/>
                </a:solidFill>
                <a:effectLst/>
                <a:latin typeface="+mn-lt"/>
                <a:ea typeface="+mn-ea"/>
                <a:cs typeface="+mn-cs"/>
              </a:rPr>
              <a:t> </a:t>
            </a:r>
            <a:r>
              <a:rPr lang="vi-VN" sz="1200" b="0" i="0" kern="1200" dirty="0" smtClean="0">
                <a:solidFill>
                  <a:schemeClr val="tx1"/>
                </a:solidFill>
                <a:effectLst/>
                <a:latin typeface="+mn-lt"/>
                <a:ea typeface="+mn-ea"/>
                <a:cs typeface="+mn-cs"/>
              </a:rPr>
              <a:t>đưa ra các quyết định mua dựa vào tập</a:t>
            </a:r>
            <a:r>
              <a:rPr lang="vi-VN" dirty="0" smtClean="0"/>
              <a:t> </a:t>
            </a:r>
            <a:br>
              <a:rPr lang="vi-VN" dirty="0" smtClean="0"/>
            </a:br>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39</a:t>
            </a:fld>
            <a:endParaRPr lang="en-US"/>
          </a:p>
        </p:txBody>
      </p:sp>
    </p:spTree>
    <p:extLst>
      <p:ext uri="{BB962C8B-B14F-4D97-AF65-F5344CB8AC3E}">
        <p14:creationId xmlns:p14="http://schemas.microsoft.com/office/powerpoint/2010/main" val="19987503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dirty="0" smtClean="0">
                <a:solidFill>
                  <a:srgbClr val="000000"/>
                </a:solidFill>
                <a:latin typeface="Cambria" panose="02040503050406030204" pitchFamily="18" charset="0"/>
              </a:rPr>
              <a:t>Các nhà quản</a:t>
            </a:r>
            <a:r>
              <a:rPr lang="en-US" sz="1200" dirty="0" smtClean="0">
                <a:solidFill>
                  <a:srgbClr val="000000"/>
                </a:solidFill>
                <a:latin typeface="Cambria" panose="02040503050406030204" pitchFamily="18" charset="0"/>
              </a:rPr>
              <a:t> </a:t>
            </a:r>
            <a:r>
              <a:rPr lang="vi-VN" sz="1200" dirty="0" smtClean="0">
                <a:solidFill>
                  <a:srgbClr val="000000"/>
                </a:solidFill>
                <a:latin typeface="Cambria" panose="02040503050406030204" pitchFamily="18" charset="0"/>
              </a:rPr>
              <a:t>trị marketing nên hiểu mối quan hệ giữa quyền lực cá nhân với động cơ giảm rủi ro và nhấn</a:t>
            </a:r>
            <a:r>
              <a:rPr lang="en-US" sz="1200" dirty="0" smtClean="0">
                <a:solidFill>
                  <a:srgbClr val="000000"/>
                </a:solidFill>
                <a:latin typeface="Cambria" panose="02040503050406030204" pitchFamily="18" charset="0"/>
              </a:rPr>
              <a:t> </a:t>
            </a:r>
            <a:r>
              <a:rPr lang="vi-VN" sz="1200" dirty="0" smtClean="0">
                <a:solidFill>
                  <a:srgbClr val="000000"/>
                </a:solidFill>
                <a:latin typeface="Cambria" panose="02040503050406030204" pitchFamily="18" charset="0"/>
              </a:rPr>
              <a:t>mạnh các động cơ quan trọng khi truyết phục người mua.</a:t>
            </a:r>
            <a:br>
              <a:rPr lang="vi-VN" sz="1200" dirty="0" smtClean="0">
                <a:solidFill>
                  <a:srgbClr val="000000"/>
                </a:solidFill>
                <a:latin typeface="Cambria" panose="02040503050406030204" pitchFamily="18" charset="0"/>
              </a:rPr>
            </a:br>
            <a:r>
              <a:rPr lang="vi-VN" sz="1200" dirty="0" smtClean="0">
                <a:solidFill>
                  <a:srgbClr val="000000"/>
                </a:solidFill>
                <a:latin typeface="Cambria" panose="02040503050406030204" pitchFamily="18" charset="0"/>
              </a:rPr>
              <a:t>Hơn nữa, khi nghiên cứu các động cơ của người mua, cần phải xác định cả hai loại động cơ cá</a:t>
            </a:r>
            <a:r>
              <a:rPr lang="en-US" sz="1200" dirty="0" smtClean="0">
                <a:solidFill>
                  <a:srgbClr val="000000"/>
                </a:solidFill>
                <a:latin typeface="Cambria" panose="02040503050406030204" pitchFamily="18" charset="0"/>
              </a:rPr>
              <a:t> </a:t>
            </a:r>
            <a:r>
              <a:rPr lang="vi-VN" sz="1200" dirty="0" smtClean="0">
                <a:solidFill>
                  <a:srgbClr val="000000"/>
                </a:solidFill>
                <a:latin typeface="Cambria" panose="02040503050406030204" pitchFamily="18" charset="0"/>
              </a:rPr>
              <a:t>nhân và phi cá nhân và phải nhận thức rằng tầm quan trọng của mỗi loại động cơ không phải là</a:t>
            </a:r>
            <a:r>
              <a:rPr lang="en-US" sz="1200" dirty="0" smtClean="0">
                <a:solidFill>
                  <a:srgbClr val="000000"/>
                </a:solidFill>
                <a:latin typeface="Cambria" panose="02040503050406030204" pitchFamily="18" charset="0"/>
              </a:rPr>
              <a:t> </a:t>
            </a:r>
            <a:r>
              <a:rPr lang="vi-VN" sz="1200" dirty="0" smtClean="0">
                <a:solidFill>
                  <a:srgbClr val="000000"/>
                </a:solidFill>
                <a:latin typeface="Cambria" panose="02040503050406030204" pitchFamily="18" charset="0"/>
              </a:rPr>
              <a:t>một con số cố định. Nó sẽ thay đổi phụ thuộc vào bản chất sản phẩm, bầu không khí trong</a:t>
            </a:r>
            <a:r>
              <a:rPr lang="en-US" sz="1200" dirty="0" smtClean="0">
                <a:solidFill>
                  <a:srgbClr val="000000"/>
                </a:solidFill>
                <a:latin typeface="Cambria" panose="02040503050406030204" pitchFamily="18" charset="0"/>
              </a:rPr>
              <a:t> </a:t>
            </a:r>
            <a:r>
              <a:rPr lang="vi-VN" sz="1200" dirty="0" smtClean="0">
                <a:solidFill>
                  <a:srgbClr val="000000"/>
                </a:solidFill>
                <a:latin typeface="Cambria" panose="02040503050406030204" pitchFamily="18" charset="0"/>
              </a:rPr>
              <a:t>công ty và quan</a:t>
            </a:r>
            <a:endParaRPr lang="en-US" sz="1200" dirty="0" smtClean="0">
              <a:solidFill>
                <a:srgbClr val="000000"/>
              </a:solidFill>
              <a:latin typeface="Cambria" panose="02040503050406030204" pitchFamily="18" charset="0"/>
            </a:endParaRPr>
          </a:p>
          <a:p>
            <a:r>
              <a:rPr lang="vi-VN" sz="1200" dirty="0" smtClean="0">
                <a:solidFill>
                  <a:srgbClr val="000000"/>
                </a:solidFill>
                <a:latin typeface="Cambria" panose="02040503050406030204" pitchFamily="18" charset="0"/>
              </a:rPr>
              <a:t>hệ sức mạnh của 2 lực lượng động cơ trong một người mua cụ thể</a:t>
            </a:r>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41</a:t>
            </a:fld>
            <a:endParaRPr lang="en-US"/>
          </a:p>
        </p:txBody>
      </p:sp>
    </p:spTree>
    <p:extLst>
      <p:ext uri="{BB962C8B-B14F-4D97-AF65-F5344CB8AC3E}">
        <p14:creationId xmlns:p14="http://schemas.microsoft.com/office/powerpoint/2010/main" val="217842301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b="1" dirty="0" smtClean="0"/>
              <a:t>Giai đoạn cuối cùng trong quá trình mua của tổ chức liên quan đến xác định các tiêu chuẩn</a:t>
            </a:r>
            <a:r>
              <a:rPr lang="en-US" b="1" dirty="0" smtClean="0"/>
              <a:t> </a:t>
            </a:r>
            <a:r>
              <a:rPr lang="vi-VN" b="1" dirty="0" smtClean="0"/>
              <a:t>để đánh giá và lựa chọn giữa các sản phẩm và nhà cung cấp có thể thay thế nhau</a:t>
            </a:r>
            <a:r>
              <a:rPr lang="vi-VN" dirty="0" smtClean="0"/>
              <a:t>. </a:t>
            </a:r>
            <a:endParaRPr lang="en-US" dirty="0" smtClean="0"/>
          </a:p>
          <a:p>
            <a:r>
              <a:rPr lang="vi-VN" dirty="0" smtClean="0"/>
              <a:t>Các giai đoạn thể hiện ở đây chỉ là cách đơn giản để kiểm tra</a:t>
            </a:r>
            <a:r>
              <a:rPr lang="en-US" dirty="0" smtClean="0"/>
              <a:t> </a:t>
            </a:r>
            <a:r>
              <a:rPr lang="vi-VN" dirty="0" smtClean="0"/>
              <a:t>quá trình mua của tổ chức và đánh giá tầm quan trọng của những hành động trong các giai</a:t>
            </a:r>
            <a:r>
              <a:rPr lang="en-US" dirty="0" smtClean="0"/>
              <a:t> </a:t>
            </a:r>
            <a:r>
              <a:rPr lang="vi-VN" dirty="0" smtClean="0"/>
              <a:t>đoạn cụ thể của quá trình mua này </a:t>
            </a:r>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44</a:t>
            </a:fld>
            <a:endParaRPr lang="en-US"/>
          </a:p>
        </p:txBody>
      </p:sp>
    </p:spTree>
    <p:extLst>
      <p:ext uri="{BB962C8B-B14F-4D97-AF65-F5344CB8AC3E}">
        <p14:creationId xmlns:p14="http://schemas.microsoft.com/office/powerpoint/2010/main" val="48121928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b="0" i="0" kern="1200" dirty="0" smtClean="0">
                <a:solidFill>
                  <a:schemeClr val="tx1"/>
                </a:solidFill>
                <a:effectLst/>
                <a:latin typeface="+mn-lt"/>
                <a:ea typeface="+mn-ea"/>
                <a:cs typeface="+mn-cs"/>
              </a:rPr>
              <a:t>doanh nghiệp cần tiến hành phân tích tình hình kinh doanh</a:t>
            </a:r>
            <a:r>
              <a:rPr lang="en-US" sz="1200" b="0" i="0" kern="1200" baseline="0" dirty="0" smtClean="0">
                <a:solidFill>
                  <a:schemeClr val="tx1"/>
                </a:solidFill>
                <a:effectLst/>
                <a:latin typeface="+mn-lt"/>
                <a:ea typeface="+mn-ea"/>
                <a:cs typeface="+mn-cs"/>
              </a:rPr>
              <a:t> </a:t>
            </a:r>
            <a:r>
              <a:rPr lang="vi-VN" sz="1200" b="0" i="0" kern="1200" dirty="0" smtClean="0">
                <a:solidFill>
                  <a:schemeClr val="tx1"/>
                </a:solidFill>
                <a:effectLst/>
                <a:latin typeface="+mn-lt"/>
                <a:ea typeface="+mn-ea"/>
                <a:cs typeface="+mn-cs"/>
              </a:rPr>
              <a:t>hiện tại của mình một cách cụ thể trước khi tiến hành xây dựng một kế hoạch marketing mới</a:t>
            </a:r>
            <a:r>
              <a:rPr lang="en-US" sz="1200" b="0" i="0" kern="1200" baseline="0" dirty="0" smtClean="0">
                <a:solidFill>
                  <a:schemeClr val="tx1"/>
                </a:solidFill>
                <a:effectLst/>
                <a:latin typeface="+mn-lt"/>
                <a:ea typeface="+mn-ea"/>
                <a:cs typeface="+mn-cs"/>
              </a:rPr>
              <a:t> </a:t>
            </a:r>
            <a:r>
              <a:rPr lang="vi-VN" sz="1200" b="0" i="0" kern="1200" dirty="0" smtClean="0">
                <a:solidFill>
                  <a:schemeClr val="tx1"/>
                </a:solidFill>
                <a:effectLst/>
                <a:latin typeface="+mn-lt"/>
                <a:ea typeface="+mn-ea"/>
                <a:cs typeface="+mn-cs"/>
              </a:rPr>
              <a:t>hoặc một kế hoạch marketing sửa đổi.</a:t>
            </a:r>
            <a:r>
              <a:rPr lang="vi-VN" dirty="0" smtClean="0"/>
              <a:t> </a:t>
            </a:r>
            <a:endParaRPr lang="en-US" dirty="0" smtClean="0"/>
          </a:p>
          <a:p>
            <a:r>
              <a:rPr lang="vi-VN" dirty="0" smtClean="0"/>
              <a:t>http://phamthongnhat.com/xac-dinh-vi-the-canh-tranh-cua-doanh-nghiep/</a:t>
            </a:r>
            <a:endParaRPr lang="en-US" dirty="0" smtClean="0"/>
          </a:p>
          <a:p>
            <a:r>
              <a:rPr lang="en-US" dirty="0" err="1" smtClean="0"/>
              <a:t>Áp</a:t>
            </a:r>
            <a:r>
              <a:rPr lang="en-US" baseline="0" dirty="0" smtClean="0"/>
              <a:t> </a:t>
            </a:r>
            <a:r>
              <a:rPr lang="en-US" baseline="0" dirty="0" err="1" smtClean="0"/>
              <a:t>dụng</a:t>
            </a:r>
            <a:r>
              <a:rPr lang="en-US" baseline="0" dirty="0" smtClean="0"/>
              <a:t> : qua ma </a:t>
            </a:r>
            <a:r>
              <a:rPr lang="en-US" baseline="0" dirty="0" err="1" smtClean="0"/>
              <a:t>trận</a:t>
            </a:r>
            <a:r>
              <a:rPr lang="en-US" baseline="0" dirty="0" smtClean="0"/>
              <a:t> BCG</a:t>
            </a:r>
            <a:r>
              <a:rPr lang="vi-VN" dirty="0" smtClean="0"/>
              <a:t/>
            </a:r>
            <a:br>
              <a:rPr lang="vi-VN" dirty="0" smtClean="0"/>
            </a:br>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45</a:t>
            </a:fld>
            <a:endParaRPr lang="en-US"/>
          </a:p>
        </p:txBody>
      </p:sp>
    </p:spTree>
    <p:extLst>
      <p:ext uri="{BB962C8B-B14F-4D97-AF65-F5344CB8AC3E}">
        <p14:creationId xmlns:p14="http://schemas.microsoft.com/office/powerpoint/2010/main" val="361876411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dirty="0" smtClean="0">
                <a:solidFill>
                  <a:srgbClr val="000000"/>
                </a:solidFill>
                <a:latin typeface="Cambria" panose="02040503050406030204" pitchFamily="18" charset="0"/>
              </a:rPr>
              <a:t>. Tuy nhiên, nhìn chung,</a:t>
            </a:r>
            <a:r>
              <a:rPr lang="en-US" sz="1200" dirty="0" smtClean="0">
                <a:solidFill>
                  <a:srgbClr val="000000"/>
                </a:solidFill>
                <a:latin typeface="Cambria" panose="02040503050406030204" pitchFamily="18" charset="0"/>
              </a:rPr>
              <a:t> </a:t>
            </a:r>
            <a:r>
              <a:rPr lang="vi-VN" sz="1200" dirty="0" smtClean="0">
                <a:solidFill>
                  <a:srgbClr val="000000"/>
                </a:solidFill>
                <a:latin typeface="Cambria" panose="02040503050406030204" pitchFamily="18" charset="0"/>
              </a:rPr>
              <a:t>những đặc điểm của ngành kinh doanh sẽ quyết định phạm vi những hoạt động kinh doanh của</a:t>
            </a:r>
            <a:r>
              <a:rPr lang="en-US" sz="1200" dirty="0" smtClean="0">
                <a:solidFill>
                  <a:srgbClr val="000000"/>
                </a:solidFill>
                <a:latin typeface="Cambria" panose="02040503050406030204" pitchFamily="18" charset="0"/>
              </a:rPr>
              <a:t> </a:t>
            </a:r>
            <a:r>
              <a:rPr lang="vi-VN" sz="1200" dirty="0" smtClean="0">
                <a:solidFill>
                  <a:srgbClr val="000000"/>
                </a:solidFill>
                <a:latin typeface="Cambria" panose="02040503050406030204" pitchFamily="18" charset="0"/>
              </a:rPr>
              <a:t>các doanh nghiệp.</a:t>
            </a:r>
            <a:endParaRPr lang="en-US" sz="1200" dirty="0" smtClean="0">
              <a:solidFill>
                <a:srgbClr val="000000"/>
              </a:solidFill>
              <a:latin typeface="Cambria" panose="02040503050406030204" pitchFamily="18" charset="0"/>
            </a:endParaRPr>
          </a:p>
          <a:p>
            <a:pPr marL="171450" indent="-171450">
              <a:buFontTx/>
              <a:buChar char="-"/>
            </a:pPr>
            <a:r>
              <a:rPr lang="vi-VN" sz="1200" dirty="0" smtClean="0">
                <a:solidFill>
                  <a:srgbClr val="000000"/>
                </a:solidFill>
                <a:latin typeface="Cambria" panose="02040503050406030204" pitchFamily="18" charset="0"/>
              </a:rPr>
              <a:t>Doanh nghiệp cũng có thể phân đoạn thị trường cho một tập hợp khách hàng tiềm năng đã</a:t>
            </a:r>
            <a:r>
              <a:rPr lang="en-US" sz="1200" dirty="0" smtClean="0">
                <a:solidFill>
                  <a:srgbClr val="000000"/>
                </a:solidFill>
                <a:latin typeface="Cambria" panose="02040503050406030204" pitchFamily="18" charset="0"/>
              </a:rPr>
              <a:t> </a:t>
            </a:r>
            <a:r>
              <a:rPr lang="vi-VN" sz="1200" dirty="0" smtClean="0">
                <a:solidFill>
                  <a:srgbClr val="000000"/>
                </a:solidFill>
                <a:latin typeface="Cambria" panose="02040503050406030204" pitchFamily="18" charset="0"/>
              </a:rPr>
              <a:t>xác định của một ngành kinh doanh hay một thị</a:t>
            </a:r>
            <a:r>
              <a:rPr lang="en-US" sz="1200" dirty="0" smtClean="0">
                <a:solidFill>
                  <a:srgbClr val="000000"/>
                </a:solidFill>
                <a:latin typeface="Cambria" panose="02040503050406030204" pitchFamily="18" charset="0"/>
              </a:rPr>
              <a:t> </a:t>
            </a:r>
            <a:r>
              <a:rPr lang="vi-VN" sz="1200" dirty="0" smtClean="0">
                <a:solidFill>
                  <a:srgbClr val="000000"/>
                </a:solidFill>
                <a:latin typeface="Cambria" panose="02040503050406030204" pitchFamily="18" charset="0"/>
              </a:rPr>
              <a:t>trường sản phẩm cụ thể mà họ đang kinh</a:t>
            </a:r>
            <a:r>
              <a:rPr lang="en-US" sz="1200" dirty="0" smtClean="0">
                <a:solidFill>
                  <a:srgbClr val="000000"/>
                </a:solidFill>
                <a:latin typeface="Cambria" panose="02040503050406030204" pitchFamily="18" charset="0"/>
              </a:rPr>
              <a:t> </a:t>
            </a:r>
            <a:r>
              <a:rPr lang="vi-VN" sz="1200" dirty="0" smtClean="0">
                <a:solidFill>
                  <a:srgbClr val="000000"/>
                </a:solidFill>
                <a:latin typeface="Cambria" panose="02040503050406030204" pitchFamily="18" charset="0"/>
              </a:rPr>
              <a:t>doanh. Doanh nghiệp với khả năng và nguồn lực có hạn sẽ không thể khai thác được toàn bộ</a:t>
            </a:r>
            <a:r>
              <a:rPr lang="en-US" sz="1200" baseline="0" dirty="0" smtClean="0">
                <a:solidFill>
                  <a:srgbClr val="000000"/>
                </a:solidFill>
                <a:latin typeface="Cambria" panose="02040503050406030204" pitchFamily="18" charset="0"/>
              </a:rPr>
              <a:t> </a:t>
            </a:r>
            <a:r>
              <a:rPr lang="vi-VN" sz="1200" dirty="0" smtClean="0">
                <a:solidFill>
                  <a:srgbClr val="000000"/>
                </a:solidFill>
                <a:latin typeface="Cambria" panose="02040503050406030204" pitchFamily="18" charset="0"/>
              </a:rPr>
              <a:t>các khách hàng tiềm năng trong ngành kinh doanh. Nhờ phân đoạn thị trường doanh nghiệp sẽ</a:t>
            </a:r>
            <a:r>
              <a:rPr lang="en-US" sz="1200" dirty="0" smtClean="0">
                <a:solidFill>
                  <a:srgbClr val="000000"/>
                </a:solidFill>
                <a:latin typeface="Cambria" panose="02040503050406030204" pitchFamily="18" charset="0"/>
              </a:rPr>
              <a:t> </a:t>
            </a:r>
            <a:r>
              <a:rPr lang="vi-VN" sz="1200" dirty="0" smtClean="0">
                <a:solidFill>
                  <a:srgbClr val="000000"/>
                </a:solidFill>
                <a:latin typeface="Cambria" panose="02040503050406030204" pitchFamily="18" charset="0"/>
              </a:rPr>
              <a:t>chọn được các đoạn thị trường mục tiêu để tập trung nỗ lực marketing vào đó.</a:t>
            </a:r>
            <a:endParaRPr lang="en-US" sz="1200" dirty="0" smtClean="0">
              <a:solidFill>
                <a:srgbClr val="000000"/>
              </a:solidFill>
              <a:latin typeface="Cambria" panose="02040503050406030204" pitchFamily="18" charset="0"/>
            </a:endParaRPr>
          </a:p>
          <a:p>
            <a:pPr marL="171450" indent="-171450">
              <a:buFontTx/>
              <a:buChar char="-"/>
            </a:pPr>
            <a:r>
              <a:rPr lang="vi-VN" sz="1200" dirty="0" smtClean="0">
                <a:solidFill>
                  <a:srgbClr val="000000"/>
                </a:solidFill>
                <a:latin typeface="Cambria" panose="02040503050406030204" pitchFamily="18" charset="0"/>
              </a:rPr>
              <a:t> Trong thực tế,</a:t>
            </a:r>
            <a:r>
              <a:rPr lang="en-US" sz="1200" dirty="0" smtClean="0">
                <a:solidFill>
                  <a:srgbClr val="000000"/>
                </a:solidFill>
                <a:latin typeface="Cambria" panose="02040503050406030204" pitchFamily="18" charset="0"/>
              </a:rPr>
              <a:t> </a:t>
            </a:r>
            <a:r>
              <a:rPr lang="vi-VN" sz="1200" dirty="0" smtClean="0">
                <a:solidFill>
                  <a:srgbClr val="000000"/>
                </a:solidFill>
                <a:latin typeface="Cambria" panose="02040503050406030204" pitchFamily="18" charset="0"/>
              </a:rPr>
              <a:t>có thể doanh nghiệp có một lượng vốn đầy đủ và muốn thâm nhập vào các đoạn thị trường</a:t>
            </a:r>
            <a:r>
              <a:rPr lang="en-US" sz="1200" dirty="0" smtClean="0">
                <a:solidFill>
                  <a:srgbClr val="000000"/>
                </a:solidFill>
                <a:latin typeface="Cambria" panose="02040503050406030204" pitchFamily="18" charset="0"/>
              </a:rPr>
              <a:t> </a:t>
            </a:r>
            <a:r>
              <a:rPr lang="vi-VN" sz="1200" dirty="0" smtClean="0">
                <a:solidFill>
                  <a:srgbClr val="000000"/>
                </a:solidFill>
                <a:latin typeface="Cambria" panose="02040503050406030204" pitchFamily="18" charset="0"/>
              </a:rPr>
              <a:t>mới.</a:t>
            </a:r>
            <a:br>
              <a:rPr lang="vi-VN" sz="1200" dirty="0" smtClean="0">
                <a:solidFill>
                  <a:srgbClr val="000000"/>
                </a:solidFill>
                <a:latin typeface="Cambria" panose="02040503050406030204" pitchFamily="18" charset="0"/>
              </a:rPr>
            </a:br>
            <a:r>
              <a:rPr lang="vi-VN" sz="1200" dirty="0" smtClean="0">
                <a:solidFill>
                  <a:srgbClr val="000000"/>
                </a:solidFill>
                <a:latin typeface="Cambria" panose="02040503050406030204" pitchFamily="18" charset="0"/>
              </a:rPr>
              <a:t>Khi doanh nghiệp sử dụng một công nghệ mới cũng thường đòi hỏi họ phải nghiên cứu nhu</a:t>
            </a:r>
            <a:r>
              <a:rPr lang="en-US" sz="1200" dirty="0" smtClean="0">
                <a:solidFill>
                  <a:srgbClr val="000000"/>
                </a:solidFill>
                <a:latin typeface="Cambria" panose="02040503050406030204" pitchFamily="18" charset="0"/>
              </a:rPr>
              <a:t> </a:t>
            </a:r>
            <a:r>
              <a:rPr lang="vi-VN" sz="1200" dirty="0" smtClean="0">
                <a:solidFill>
                  <a:srgbClr val="000000"/>
                </a:solidFill>
                <a:latin typeface="Cambria" panose="02040503050406030204" pitchFamily="18" charset="0"/>
              </a:rPr>
              <a:t>cầu và sở thích của khách hàng đối với sản phẩm, dịch vụ mới hoặc cải tiến của họ. Trong</a:t>
            </a:r>
            <a:r>
              <a:rPr lang="en-US" sz="1200" dirty="0" smtClean="0">
                <a:solidFill>
                  <a:srgbClr val="000000"/>
                </a:solidFill>
                <a:latin typeface="Cambria" panose="02040503050406030204" pitchFamily="18" charset="0"/>
              </a:rPr>
              <a:t> </a:t>
            </a:r>
            <a:r>
              <a:rPr lang="vi-VN" sz="1200" dirty="0" smtClean="0">
                <a:solidFill>
                  <a:srgbClr val="000000"/>
                </a:solidFill>
                <a:latin typeface="Cambria" panose="02040503050406030204" pitchFamily="18" charset="0"/>
              </a:rPr>
              <a:t>trường hợp đó, doanh nghiệp cũng sẽ phải tìm ra những nhóm khách hàng mà những sản</a:t>
            </a:r>
            <a:r>
              <a:rPr lang="en-US" sz="1200" baseline="0" dirty="0" smtClean="0">
                <a:solidFill>
                  <a:srgbClr val="000000"/>
                </a:solidFill>
                <a:latin typeface="Cambria" panose="02040503050406030204" pitchFamily="18" charset="0"/>
              </a:rPr>
              <a:t> </a:t>
            </a:r>
            <a:r>
              <a:rPr lang="vi-VN" sz="1200" dirty="0" smtClean="0">
                <a:solidFill>
                  <a:srgbClr val="000000"/>
                </a:solidFill>
                <a:latin typeface="Cambria" panose="02040503050406030204" pitchFamily="18" charset="0"/>
              </a:rPr>
              <a:t>phẩm mới hoặc cải tiến này</a:t>
            </a:r>
            <a:r>
              <a:rPr lang="en-US" sz="1200" baseline="0" dirty="0" smtClean="0">
                <a:solidFill>
                  <a:srgbClr val="000000"/>
                </a:solidFill>
                <a:latin typeface="Cambria" panose="02040503050406030204" pitchFamily="18" charset="0"/>
              </a:rPr>
              <a:t> </a:t>
            </a:r>
            <a:r>
              <a:rPr lang="vi-VN" sz="1200" dirty="0" smtClean="0">
                <a:solidFill>
                  <a:srgbClr val="000000"/>
                </a:solidFill>
                <a:latin typeface="Cambria" panose="02040503050406030204" pitchFamily="18" charset="0"/>
              </a:rPr>
              <a:t>có thể thoả mãn được tốt nhất. Nhu cầu và sở thích khách hàng</a:t>
            </a:r>
            <a:r>
              <a:rPr lang="en-US" sz="1200" dirty="0" smtClean="0">
                <a:solidFill>
                  <a:srgbClr val="000000"/>
                </a:solidFill>
                <a:latin typeface="Cambria" panose="02040503050406030204" pitchFamily="18" charset="0"/>
              </a:rPr>
              <a:t> </a:t>
            </a:r>
            <a:r>
              <a:rPr lang="vi-VN" sz="1200" dirty="0" smtClean="0">
                <a:solidFill>
                  <a:srgbClr val="000000"/>
                </a:solidFill>
                <a:latin typeface="Cambria" panose="02040503050406030204" pitchFamily="18" charset="0"/>
              </a:rPr>
              <a:t>thường được chuyển thành những khái niệm chuyên môn hơn như thái độ, thị hiếu, lợi ích...</a:t>
            </a:r>
            <a:r>
              <a:rPr lang="en-US" sz="1200" dirty="0" smtClean="0">
                <a:solidFill>
                  <a:srgbClr val="000000"/>
                </a:solidFill>
                <a:latin typeface="Cambria" panose="02040503050406030204" pitchFamily="18" charset="0"/>
              </a:rPr>
              <a:t> </a:t>
            </a:r>
            <a:r>
              <a:rPr lang="vi-VN" sz="1200" dirty="0" smtClean="0">
                <a:solidFill>
                  <a:srgbClr val="000000"/>
                </a:solidFill>
                <a:latin typeface="Cambria" panose="02040503050406030204" pitchFamily="18" charset="0"/>
              </a:rPr>
              <a:t>của khách hàng. Những yếu tố này sẽ được doanh nghiệp xác định thông qua nghiên cứu</a:t>
            </a:r>
            <a:r>
              <a:rPr lang="en-US" sz="1200" dirty="0" smtClean="0">
                <a:solidFill>
                  <a:srgbClr val="000000"/>
                </a:solidFill>
                <a:latin typeface="Cambria" panose="02040503050406030204" pitchFamily="18" charset="0"/>
              </a:rPr>
              <a:t> </a:t>
            </a:r>
            <a:r>
              <a:rPr lang="vi-VN" sz="1200" dirty="0" smtClean="0">
                <a:solidFill>
                  <a:srgbClr val="000000"/>
                </a:solidFill>
                <a:latin typeface="Cambria" panose="02040503050406030204" pitchFamily="18" charset="0"/>
              </a:rPr>
              <a:t>Marketing và thường được sử dụng làm cơ sở cho phân đoạn thị trường.</a:t>
            </a:r>
            <a:br>
              <a:rPr lang="vi-VN" sz="1200" dirty="0" smtClean="0">
                <a:solidFill>
                  <a:srgbClr val="000000"/>
                </a:solidFill>
                <a:latin typeface="Cambria" panose="02040503050406030204" pitchFamily="18" charset="0"/>
              </a:rPr>
            </a:br>
            <a:r>
              <a:rPr lang="vi-VN" sz="1200" dirty="0" smtClean="0">
                <a:solidFill>
                  <a:srgbClr val="000000"/>
                </a:solidFill>
                <a:latin typeface="Cambria" panose="02040503050406030204" pitchFamily="18" charset="0"/>
              </a:rPr>
              <a:t>- Doanh nghiệp có thể thực hiện việc phân đoạn thị trường cho đối tượng là những khách</a:t>
            </a:r>
            <a:r>
              <a:rPr lang="en-US" sz="1200" dirty="0" smtClean="0">
                <a:solidFill>
                  <a:srgbClr val="000000"/>
                </a:solidFill>
                <a:latin typeface="Cambria" panose="02040503050406030204" pitchFamily="18" charset="0"/>
              </a:rPr>
              <a:t> </a:t>
            </a:r>
            <a:r>
              <a:rPr lang="vi-VN" sz="1200" dirty="0" smtClean="0">
                <a:solidFill>
                  <a:srgbClr val="000000"/>
                </a:solidFill>
                <a:latin typeface="Cambria" panose="02040503050406030204" pitchFamily="18" charset="0"/>
              </a:rPr>
              <a:t>hàng hiện tại của doanh nghiệp để nhận dạnh những nhóm khách hàng có những đặc tính khác</a:t>
            </a:r>
            <a:r>
              <a:rPr lang="en-US" sz="1200" dirty="0" smtClean="0">
                <a:solidFill>
                  <a:srgbClr val="000000"/>
                </a:solidFill>
                <a:latin typeface="Cambria" panose="02040503050406030204" pitchFamily="18" charset="0"/>
              </a:rPr>
              <a:t> </a:t>
            </a:r>
            <a:r>
              <a:rPr lang="vi-VN" sz="1200" dirty="0" smtClean="0">
                <a:solidFill>
                  <a:srgbClr val="000000"/>
                </a:solidFill>
                <a:latin typeface="Cambria" panose="02040503050406030204" pitchFamily="18" charset="0"/>
              </a:rPr>
              <a:t>nhau cần phân biệt chính sách và biện pháp marketing cụ thể cho từng nhóm nhỏ hơn khách</a:t>
            </a:r>
            <a:r>
              <a:rPr lang="en-US" sz="1200" dirty="0" smtClean="0">
                <a:solidFill>
                  <a:srgbClr val="000000"/>
                </a:solidFill>
                <a:latin typeface="Cambria" panose="02040503050406030204" pitchFamily="18" charset="0"/>
              </a:rPr>
              <a:t> </a:t>
            </a:r>
            <a:r>
              <a:rPr lang="vi-VN" sz="1200" dirty="0" smtClean="0">
                <a:solidFill>
                  <a:srgbClr val="000000"/>
                </a:solidFill>
                <a:latin typeface="Cambria" panose="02040503050406030204" pitchFamily="18" charset="0"/>
              </a:rPr>
              <a:t>hàng.</a:t>
            </a:r>
            <a:endParaRPr lang="en-US" sz="1200" dirty="0" smtClean="0">
              <a:solidFill>
                <a:srgbClr val="000000"/>
              </a:solidFill>
              <a:latin typeface="Cambria" panose="02040503050406030204" pitchFamily="18" charset="0"/>
            </a:endParaRPr>
          </a:p>
          <a:p>
            <a:pPr marL="0" indent="0">
              <a:buFontTx/>
              <a:buNone/>
            </a:pPr>
            <a:r>
              <a:rPr lang="vi-VN" sz="1200" dirty="0" smtClean="0">
                <a:solidFill>
                  <a:srgbClr val="000000"/>
                </a:solidFill>
                <a:latin typeface="Cambria" panose="02040503050406030204" pitchFamily="18" charset="0"/>
              </a:rPr>
              <a:t> Ví</a:t>
            </a:r>
            <a:r>
              <a:rPr lang="en-US" sz="1200" dirty="0" smtClean="0">
                <a:solidFill>
                  <a:srgbClr val="000000"/>
                </a:solidFill>
                <a:latin typeface="Cambria" panose="02040503050406030204" pitchFamily="18" charset="0"/>
              </a:rPr>
              <a:t> </a:t>
            </a:r>
            <a:r>
              <a:rPr lang="vi-VN" sz="1200" dirty="0" smtClean="0">
                <a:solidFill>
                  <a:srgbClr val="000000"/>
                </a:solidFill>
                <a:latin typeface="Cambria" panose="02040503050406030204" pitchFamily="18" charset="0"/>
              </a:rPr>
              <a:t>dụ, chia tập hợp những người đang theo học chương trình MBA của một trường đại</a:t>
            </a:r>
            <a:r>
              <a:rPr lang="en-US" sz="1200" dirty="0" smtClean="0">
                <a:solidFill>
                  <a:srgbClr val="000000"/>
                </a:solidFill>
                <a:latin typeface="Cambria" panose="02040503050406030204" pitchFamily="18" charset="0"/>
              </a:rPr>
              <a:t> </a:t>
            </a:r>
            <a:r>
              <a:rPr lang="vi-VN" sz="1200" dirty="0" smtClean="0">
                <a:solidFill>
                  <a:srgbClr val="000000"/>
                </a:solidFill>
                <a:latin typeface="Cambria" panose="02040503050406030204" pitchFamily="18" charset="0"/>
              </a:rPr>
              <a:t>học theo theo thời gian có thể tham gia lớp học để lập thời</a:t>
            </a:r>
            <a:r>
              <a:rPr lang="en-US" sz="1200" dirty="0" smtClean="0">
                <a:solidFill>
                  <a:srgbClr val="000000"/>
                </a:solidFill>
                <a:latin typeface="Cambria" panose="02040503050406030204" pitchFamily="18" charset="0"/>
              </a:rPr>
              <a:t> </a:t>
            </a:r>
            <a:r>
              <a:rPr lang="vi-VN" sz="1200" dirty="0" smtClean="0">
                <a:solidFill>
                  <a:srgbClr val="000000"/>
                </a:solidFill>
                <a:latin typeface="Cambria" panose="02040503050406030204" pitchFamily="18" charset="0"/>
              </a:rPr>
              <a:t>khoá biểu thích hợp cho từng</a:t>
            </a:r>
            <a:r>
              <a:rPr lang="en-US" sz="1200" dirty="0" smtClean="0">
                <a:solidFill>
                  <a:srgbClr val="000000"/>
                </a:solidFill>
                <a:latin typeface="Cambria" panose="02040503050406030204" pitchFamily="18" charset="0"/>
              </a:rPr>
              <a:t> </a:t>
            </a:r>
            <a:r>
              <a:rPr lang="vi-VN" sz="1200" dirty="0" smtClean="0">
                <a:solidFill>
                  <a:srgbClr val="000000"/>
                </a:solidFill>
                <a:latin typeface="Cambria" panose="02040503050406030204" pitchFamily="18" charset="0"/>
              </a:rPr>
              <a:t>nhóm.</a:t>
            </a:r>
            <a:r>
              <a:rPr lang="vi-VN" dirty="0" smtClean="0"/>
              <a:t> </a:t>
            </a:r>
            <a:br>
              <a:rPr lang="vi-VN" dirty="0" smtClean="0"/>
            </a:br>
            <a:endParaRPr lang="en-US" dirty="0" smtClean="0"/>
          </a:p>
          <a:p>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46</a:t>
            </a:fld>
            <a:endParaRPr lang="en-US"/>
          </a:p>
        </p:txBody>
      </p:sp>
    </p:spTree>
    <p:extLst>
      <p:ext uri="{BB962C8B-B14F-4D97-AF65-F5344CB8AC3E}">
        <p14:creationId xmlns:p14="http://schemas.microsoft.com/office/powerpoint/2010/main" val="158585255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b="0" i="0" kern="1200" dirty="0" smtClean="0">
                <a:solidFill>
                  <a:schemeClr val="tx1"/>
                </a:solidFill>
                <a:effectLst/>
                <a:latin typeface="+mn-lt"/>
                <a:ea typeface="+mn-ea"/>
                <a:cs typeface="+mn-cs"/>
              </a:rPr>
              <a:t>ách phân đoạn theo lợi ích cũng đã được áp dụng cho thị trường các dịch vụ ngân hàng. Vấn</a:t>
            </a:r>
            <a:br>
              <a:rPr lang="vi-VN" sz="1200" b="0" i="0" kern="1200" dirty="0" smtClean="0">
                <a:solidFill>
                  <a:schemeClr val="tx1"/>
                </a:solidFill>
                <a:effectLst/>
                <a:latin typeface="+mn-lt"/>
                <a:ea typeface="+mn-ea"/>
                <a:cs typeface="+mn-cs"/>
              </a:rPr>
            </a:br>
            <a:r>
              <a:rPr lang="vi-VN" sz="1200" b="0" i="0" kern="1200" dirty="0" smtClean="0">
                <a:solidFill>
                  <a:schemeClr val="tx1"/>
                </a:solidFill>
                <a:effectLst/>
                <a:latin typeface="+mn-lt"/>
                <a:ea typeface="+mn-ea"/>
                <a:cs typeface="+mn-cs"/>
              </a:rPr>
              <a:t>đề đặt ra đối với người quản trị marketing là các đoạn thị trường phân theo lợi ích có tồn tại</a:t>
            </a:r>
            <a:br>
              <a:rPr lang="vi-VN" sz="1200" b="0" i="0" kern="1200" dirty="0" smtClean="0">
                <a:solidFill>
                  <a:schemeClr val="tx1"/>
                </a:solidFill>
                <a:effectLst/>
                <a:latin typeface="+mn-lt"/>
                <a:ea typeface="+mn-ea"/>
                <a:cs typeface="+mn-cs"/>
              </a:rPr>
            </a:br>
            <a:r>
              <a:rPr lang="vi-VN" sz="1200" b="0" i="0" kern="1200" dirty="0" smtClean="0">
                <a:solidFill>
                  <a:schemeClr val="tx1"/>
                </a:solidFill>
                <a:effectLst/>
                <a:latin typeface="+mn-lt"/>
                <a:ea typeface="+mn-ea"/>
                <a:cs typeface="+mn-cs"/>
              </a:rPr>
              <a:t>ổn định không? Thực tế cho thấy, mặc dù có một số yếu tố ổn định nhưng cũng có nhiều thay</a:t>
            </a:r>
            <a:br>
              <a:rPr lang="vi-VN" sz="1200" b="0" i="0" kern="1200" dirty="0" smtClean="0">
                <a:solidFill>
                  <a:schemeClr val="tx1"/>
                </a:solidFill>
                <a:effectLst/>
                <a:latin typeface="+mn-lt"/>
                <a:ea typeface="+mn-ea"/>
                <a:cs typeface="+mn-cs"/>
              </a:rPr>
            </a:br>
            <a:r>
              <a:rPr lang="vi-VN" sz="1200" b="0" i="0" kern="1200" dirty="0" smtClean="0">
                <a:solidFill>
                  <a:schemeClr val="tx1"/>
                </a:solidFill>
                <a:effectLst/>
                <a:latin typeface="+mn-lt"/>
                <a:ea typeface="+mn-ea"/>
                <a:cs typeface="+mn-cs"/>
              </a:rPr>
              <a:t>đổi về quy mô và các yếu tố nhân chủng học của các đoạn thị trường này ở những thời điểm</a:t>
            </a:r>
            <a:br>
              <a:rPr lang="vi-VN" sz="1200" b="0" i="0" kern="1200" dirty="0" smtClean="0">
                <a:solidFill>
                  <a:schemeClr val="tx1"/>
                </a:solidFill>
                <a:effectLst/>
                <a:latin typeface="+mn-lt"/>
                <a:ea typeface="+mn-ea"/>
                <a:cs typeface="+mn-cs"/>
              </a:rPr>
            </a:br>
            <a:r>
              <a:rPr lang="vi-VN" sz="1200" b="0" i="0" kern="1200" dirty="0" smtClean="0">
                <a:solidFill>
                  <a:schemeClr val="tx1"/>
                </a:solidFill>
                <a:effectLst/>
                <a:latin typeface="+mn-lt"/>
                <a:ea typeface="+mn-ea"/>
                <a:cs typeface="+mn-cs"/>
              </a:rPr>
              <a:t>khác nhau. Vì thế, nhà quản trị marketing cần phải có những nghiên cứu thường xuyên nhằm</a:t>
            </a:r>
            <a:br>
              <a:rPr lang="vi-VN" sz="1200" b="0" i="0" kern="1200" dirty="0" smtClean="0">
                <a:solidFill>
                  <a:schemeClr val="tx1"/>
                </a:solidFill>
                <a:effectLst/>
                <a:latin typeface="+mn-lt"/>
                <a:ea typeface="+mn-ea"/>
                <a:cs typeface="+mn-cs"/>
              </a:rPr>
            </a:br>
            <a:r>
              <a:rPr lang="vi-VN" sz="1200" b="0" i="0" kern="1200" dirty="0" smtClean="0">
                <a:solidFill>
                  <a:schemeClr val="tx1"/>
                </a:solidFill>
                <a:effectLst/>
                <a:latin typeface="+mn-lt"/>
                <a:ea typeface="+mn-ea"/>
                <a:cs typeface="+mn-cs"/>
              </a:rPr>
              <a:t>theo dõi những thay đổi của các đoạn thị trường theo lợi ích họ quan tâm, có thể ảnh hưởng</a:t>
            </a:r>
            <a:br>
              <a:rPr lang="vi-VN" sz="1200" b="0" i="0" kern="1200" dirty="0" smtClean="0">
                <a:solidFill>
                  <a:schemeClr val="tx1"/>
                </a:solidFill>
                <a:effectLst/>
                <a:latin typeface="+mn-lt"/>
                <a:ea typeface="+mn-ea"/>
                <a:cs typeface="+mn-cs"/>
              </a:rPr>
            </a:br>
            <a:r>
              <a:rPr lang="vi-VN" sz="1200" b="0" i="0" kern="1200" dirty="0" smtClean="0">
                <a:solidFill>
                  <a:schemeClr val="tx1"/>
                </a:solidFill>
                <a:effectLst/>
                <a:latin typeface="+mn-lt"/>
                <a:ea typeface="+mn-ea"/>
                <a:cs typeface="+mn-cs"/>
              </a:rPr>
              <a:t>đến chiến lược Marketing.</a:t>
            </a:r>
            <a:r>
              <a:rPr lang="vi-VN" dirty="0" smtClean="0"/>
              <a:t> </a:t>
            </a:r>
            <a:br>
              <a:rPr lang="vi-VN" dirty="0" smtClean="0"/>
            </a:br>
            <a:r>
              <a:rPr lang="vi-VN" sz="1200" b="0" i="0" kern="1200" dirty="0" smtClean="0">
                <a:solidFill>
                  <a:schemeClr val="tx1"/>
                </a:solidFill>
                <a:effectLst/>
                <a:latin typeface="+mn-lt"/>
                <a:ea typeface="+mn-ea"/>
                <a:cs typeface="+mn-cs"/>
              </a:rPr>
              <a:t>Cách phân đoạn theo lợi ích rõ ràng là một cách tiếp cận bám sát thị trường nhằm xác định</a:t>
            </a:r>
            <a:br>
              <a:rPr lang="vi-VN" sz="1200" b="0" i="0" kern="1200" dirty="0" smtClean="0">
                <a:solidFill>
                  <a:schemeClr val="tx1"/>
                </a:solidFill>
                <a:effectLst/>
                <a:latin typeface="+mn-lt"/>
                <a:ea typeface="+mn-ea"/>
                <a:cs typeface="+mn-cs"/>
              </a:rPr>
            </a:br>
            <a:r>
              <a:rPr lang="vi-VN" sz="1200" b="0" i="0" kern="1200" dirty="0" smtClean="0">
                <a:solidFill>
                  <a:schemeClr val="tx1"/>
                </a:solidFill>
                <a:effectLst/>
                <a:latin typeface="+mn-lt"/>
                <a:ea typeface="+mn-ea"/>
                <a:cs typeface="+mn-cs"/>
              </a:rPr>
              <a:t>và thoả mãn nhu cầu, sở thích của người mua bằng cách cung cấp các hàng hoá và dịch vụ theo</a:t>
            </a:r>
            <a:br>
              <a:rPr lang="vi-VN" sz="1200" b="0" i="0" kern="1200" dirty="0" smtClean="0">
                <a:solidFill>
                  <a:schemeClr val="tx1"/>
                </a:solidFill>
                <a:effectLst/>
                <a:latin typeface="+mn-lt"/>
                <a:ea typeface="+mn-ea"/>
                <a:cs typeface="+mn-cs"/>
              </a:rPr>
            </a:br>
            <a:r>
              <a:rPr lang="vi-VN" sz="1200" b="0" i="0" kern="1200" dirty="0" smtClean="0">
                <a:solidFill>
                  <a:schemeClr val="tx1"/>
                </a:solidFill>
                <a:effectLst/>
                <a:latin typeface="+mn-lt"/>
                <a:ea typeface="+mn-ea"/>
                <a:cs typeface="+mn-cs"/>
              </a:rPr>
              <a:t>đúng yêu cầu của họ</a:t>
            </a:r>
            <a:r>
              <a:rPr lang="vi-VN" dirty="0" smtClean="0"/>
              <a:t> </a:t>
            </a:r>
            <a:br>
              <a:rPr lang="vi-VN" dirty="0" smtClean="0"/>
            </a:br>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49</a:t>
            </a:fld>
            <a:endParaRPr lang="en-US"/>
          </a:p>
        </p:txBody>
      </p:sp>
    </p:spTree>
    <p:extLst>
      <p:ext uri="{BB962C8B-B14F-4D97-AF65-F5344CB8AC3E}">
        <p14:creationId xmlns:p14="http://schemas.microsoft.com/office/powerpoint/2010/main" val="15459157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b="0" i="0" kern="1200" dirty="0" smtClean="0">
                <a:solidFill>
                  <a:schemeClr val="tx1"/>
                </a:solidFill>
                <a:effectLst/>
                <a:latin typeface="+mn-lt"/>
                <a:ea typeface="+mn-ea"/>
                <a:cs typeface="+mn-cs"/>
              </a:rPr>
              <a:t>Số lượng mua hay mức độ sử dụng sản phẩm cũng được dùng để chia thị trường thành</a:t>
            </a:r>
            <a:br>
              <a:rPr lang="vi-VN" sz="1200" b="0" i="0" kern="1200" dirty="0" smtClean="0">
                <a:solidFill>
                  <a:schemeClr val="tx1"/>
                </a:solidFill>
                <a:effectLst/>
                <a:latin typeface="+mn-lt"/>
                <a:ea typeface="+mn-ea"/>
                <a:cs typeface="+mn-cs"/>
              </a:rPr>
            </a:br>
            <a:r>
              <a:rPr lang="vi-VN" sz="1200" b="0" i="0" kern="1200" dirty="0" smtClean="0">
                <a:solidFill>
                  <a:schemeClr val="tx1"/>
                </a:solidFill>
                <a:effectLst/>
                <a:latin typeface="+mn-lt"/>
                <a:ea typeface="+mn-ea"/>
                <a:cs typeface="+mn-cs"/>
              </a:rPr>
              <a:t>những người sử dụng nhiều, những người sử dụng trung bình, người sử dụng ít và những</a:t>
            </a:r>
            <a:br>
              <a:rPr lang="vi-VN" sz="1200" b="0" i="0" kern="1200" dirty="0" smtClean="0">
                <a:solidFill>
                  <a:schemeClr val="tx1"/>
                </a:solidFill>
                <a:effectLst/>
                <a:latin typeface="+mn-lt"/>
                <a:ea typeface="+mn-ea"/>
                <a:cs typeface="+mn-cs"/>
              </a:rPr>
            </a:br>
            <a:r>
              <a:rPr lang="vi-VN" sz="1200" b="0" i="0" kern="1200" dirty="0" smtClean="0">
                <a:solidFill>
                  <a:schemeClr val="tx1"/>
                </a:solidFill>
                <a:effectLst/>
                <a:latin typeface="+mn-lt"/>
                <a:ea typeface="+mn-ea"/>
                <a:cs typeface="+mn-cs"/>
              </a:rPr>
              <a:t>người không dùng. Các doanh nghiệp thường hướng nỗ lực khai thác những nhóm khách hàng</a:t>
            </a:r>
            <a:r>
              <a:rPr lang="vi-VN" dirty="0" smtClean="0"/>
              <a:t/>
            </a:r>
            <a:br>
              <a:rPr lang="vi-VN" dirty="0" smtClean="0"/>
            </a:br>
            <a:r>
              <a:rPr lang="vi-VN" sz="1200" b="0" i="0" kern="1200" dirty="0" smtClean="0">
                <a:solidFill>
                  <a:schemeClr val="tx1"/>
                </a:solidFill>
                <a:effectLst/>
                <a:latin typeface="+mn-lt"/>
                <a:ea typeface="+mn-ea"/>
                <a:cs typeface="+mn-cs"/>
              </a:rPr>
              <a:t>mua và sử dụng nhiều. ở đây có qui luật 80/20 nghĩa là 20% khách hàng mua nhiều chiếm tới</a:t>
            </a:r>
            <a:br>
              <a:rPr lang="vi-VN" sz="1200" b="0" i="0" kern="1200" dirty="0" smtClean="0">
                <a:solidFill>
                  <a:schemeClr val="tx1"/>
                </a:solidFill>
                <a:effectLst/>
                <a:latin typeface="+mn-lt"/>
                <a:ea typeface="+mn-ea"/>
                <a:cs typeface="+mn-cs"/>
              </a:rPr>
            </a:br>
            <a:r>
              <a:rPr lang="vi-VN" sz="1200" b="0" i="0" kern="1200" dirty="0" smtClean="0">
                <a:solidFill>
                  <a:schemeClr val="tx1"/>
                </a:solidFill>
                <a:effectLst/>
                <a:latin typeface="+mn-lt"/>
                <a:ea typeface="+mn-ea"/>
                <a:cs typeface="+mn-cs"/>
              </a:rPr>
              <a:t>80% doanh số của doanh nghiệp.</a:t>
            </a:r>
            <a:br>
              <a:rPr lang="vi-VN" sz="1200" b="0" i="0" kern="1200" dirty="0" smtClean="0">
                <a:solidFill>
                  <a:schemeClr val="tx1"/>
                </a:solidFill>
                <a:effectLst/>
                <a:latin typeface="+mn-lt"/>
                <a:ea typeface="+mn-ea"/>
                <a:cs typeface="+mn-cs"/>
              </a:rPr>
            </a:br>
            <a:r>
              <a:rPr lang="vi-VN" sz="1200" b="0" i="0" kern="1200" dirty="0" smtClean="0">
                <a:solidFill>
                  <a:schemeClr val="tx1"/>
                </a:solidFill>
                <a:effectLst/>
                <a:latin typeface="+mn-lt"/>
                <a:ea typeface="+mn-ea"/>
                <a:cs typeface="+mn-cs"/>
              </a:rPr>
              <a:t>Thị trường sản phẩm cũng có thể được chia theo mức độ trung thành với thương hiệu của</a:t>
            </a:r>
            <a:br>
              <a:rPr lang="vi-VN" sz="1200" b="0" i="0" kern="1200" dirty="0" smtClean="0">
                <a:solidFill>
                  <a:schemeClr val="tx1"/>
                </a:solidFill>
                <a:effectLst/>
                <a:latin typeface="+mn-lt"/>
                <a:ea typeface="+mn-ea"/>
                <a:cs typeface="+mn-cs"/>
              </a:rPr>
            </a:br>
            <a:r>
              <a:rPr lang="vi-VN" sz="1200" b="0" i="0" kern="1200" dirty="0" smtClean="0">
                <a:solidFill>
                  <a:schemeClr val="tx1"/>
                </a:solidFill>
                <a:effectLst/>
                <a:latin typeface="+mn-lt"/>
                <a:ea typeface="+mn-ea"/>
                <a:cs typeface="+mn-cs"/>
              </a:rPr>
              <a:t>người tiêu dùng. Các đoạn thị trường ở đây sẽ là những người trung thành với thương hiệu của</a:t>
            </a:r>
            <a:br>
              <a:rPr lang="vi-VN" sz="1200" b="0" i="0" kern="1200" dirty="0" smtClean="0">
                <a:solidFill>
                  <a:schemeClr val="tx1"/>
                </a:solidFill>
                <a:effectLst/>
                <a:latin typeface="+mn-lt"/>
                <a:ea typeface="+mn-ea"/>
                <a:cs typeface="+mn-cs"/>
              </a:rPr>
            </a:br>
            <a:r>
              <a:rPr lang="vi-VN" sz="1200" b="0" i="0" kern="1200" dirty="0" smtClean="0">
                <a:solidFill>
                  <a:schemeClr val="tx1"/>
                </a:solidFill>
                <a:effectLst/>
                <a:latin typeface="+mn-lt"/>
                <a:ea typeface="+mn-ea"/>
                <a:cs typeface="+mn-cs"/>
              </a:rPr>
              <a:t>doanh nghiệp, những người trung thành với thương hiệu của các đối thủ cạnh tranh, những</a:t>
            </a:r>
            <a:br>
              <a:rPr lang="vi-VN" sz="1200" b="0" i="0" kern="1200" dirty="0" smtClean="0">
                <a:solidFill>
                  <a:schemeClr val="tx1"/>
                </a:solidFill>
                <a:effectLst/>
                <a:latin typeface="+mn-lt"/>
                <a:ea typeface="+mn-ea"/>
                <a:cs typeface="+mn-cs"/>
              </a:rPr>
            </a:br>
            <a:r>
              <a:rPr lang="vi-VN" sz="1200" b="0" i="0" kern="1200" dirty="0" smtClean="0">
                <a:solidFill>
                  <a:schemeClr val="tx1"/>
                </a:solidFill>
                <a:effectLst/>
                <a:latin typeface="+mn-lt"/>
                <a:ea typeface="+mn-ea"/>
                <a:cs typeface="+mn-cs"/>
              </a:rPr>
              <a:t>khách hàng hỗn hợp, những người không mua. Với mỗi nhóm khách hàng mục tiêu cụ thể,</a:t>
            </a:r>
            <a:br>
              <a:rPr lang="vi-VN" sz="1200" b="0" i="0" kern="1200" dirty="0" smtClean="0">
                <a:solidFill>
                  <a:schemeClr val="tx1"/>
                </a:solidFill>
                <a:effectLst/>
                <a:latin typeface="+mn-lt"/>
                <a:ea typeface="+mn-ea"/>
                <a:cs typeface="+mn-cs"/>
              </a:rPr>
            </a:br>
            <a:r>
              <a:rPr lang="vi-VN" sz="1200" b="0" i="0" kern="1200" dirty="0" smtClean="0">
                <a:solidFill>
                  <a:schemeClr val="tx1"/>
                </a:solidFill>
                <a:effectLst/>
                <a:latin typeface="+mn-lt"/>
                <a:ea typeface="+mn-ea"/>
                <a:cs typeface="+mn-cs"/>
              </a:rPr>
              <a:t>doanh nghiệp có các chiến lược marketing thích ứng khác nhau.</a:t>
            </a:r>
            <a:r>
              <a:rPr lang="vi-VN" dirty="0" smtClean="0"/>
              <a:t> </a:t>
            </a:r>
            <a:br>
              <a:rPr lang="vi-VN" dirty="0" smtClean="0"/>
            </a:br>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50</a:t>
            </a:fld>
            <a:endParaRPr lang="en-US"/>
          </a:p>
        </p:txBody>
      </p:sp>
    </p:spTree>
    <p:extLst>
      <p:ext uri="{BB962C8B-B14F-4D97-AF65-F5344CB8AC3E}">
        <p14:creationId xmlns:p14="http://schemas.microsoft.com/office/powerpoint/2010/main" val="261912345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51</a:t>
            </a:fld>
            <a:endParaRPr lang="en-US"/>
          </a:p>
        </p:txBody>
      </p:sp>
    </p:spTree>
    <p:extLst>
      <p:ext uri="{BB962C8B-B14F-4D97-AF65-F5344CB8AC3E}">
        <p14:creationId xmlns:p14="http://schemas.microsoft.com/office/powerpoint/2010/main" val="324001802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52</a:t>
            </a:fld>
            <a:endParaRPr lang="en-US"/>
          </a:p>
        </p:txBody>
      </p:sp>
    </p:spTree>
    <p:extLst>
      <p:ext uri="{BB962C8B-B14F-4D97-AF65-F5344CB8AC3E}">
        <p14:creationId xmlns:p14="http://schemas.microsoft.com/office/powerpoint/2010/main" val="54938665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53</a:t>
            </a:fld>
            <a:endParaRPr lang="en-US"/>
          </a:p>
        </p:txBody>
      </p:sp>
    </p:spTree>
    <p:extLst>
      <p:ext uri="{BB962C8B-B14F-4D97-AF65-F5344CB8AC3E}">
        <p14:creationId xmlns:p14="http://schemas.microsoft.com/office/powerpoint/2010/main" val="83760408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b="0" i="0" kern="1200" dirty="0" smtClean="0">
                <a:solidFill>
                  <a:schemeClr val="tx1"/>
                </a:solidFill>
                <a:effectLst/>
                <a:latin typeface="+mn-lt"/>
                <a:ea typeface="+mn-ea"/>
                <a:cs typeface="+mn-cs"/>
              </a:rPr>
              <a:t>+ Khu vực địa lý</a:t>
            </a:r>
            <a:r>
              <a:rPr lang="en-US" sz="1200" b="0" i="0" kern="1200" dirty="0" smtClean="0">
                <a:solidFill>
                  <a:schemeClr val="tx1"/>
                </a:solidFill>
                <a:effectLst/>
                <a:latin typeface="+mn-lt"/>
                <a:ea typeface="+mn-ea"/>
                <a:cs typeface="+mn-cs"/>
              </a:rPr>
              <a:t>: </a:t>
            </a:r>
            <a:r>
              <a:rPr lang="vi-VN" sz="1200" b="0" i="0" kern="1200" dirty="0" smtClean="0">
                <a:solidFill>
                  <a:schemeClr val="tx1"/>
                </a:solidFill>
                <a:effectLst/>
                <a:latin typeface="+mn-lt"/>
                <a:ea typeface="+mn-ea"/>
                <a:cs typeface="+mn-cs"/>
              </a:rPr>
              <a:t> bằng sông Cửu long</a:t>
            </a:r>
            <a:endParaRPr lang="en-US" sz="1200" b="0" i="0" kern="1200" dirty="0" smtClean="0">
              <a:solidFill>
                <a:schemeClr val="tx1"/>
              </a:solidFill>
              <a:effectLst/>
              <a:latin typeface="+mn-lt"/>
              <a:ea typeface="+mn-ea"/>
              <a:cs typeface="+mn-cs"/>
            </a:endParaRPr>
          </a:p>
          <a:p>
            <a:r>
              <a:rPr lang="vi-VN" sz="1200" b="0" i="0" kern="1200" dirty="0" smtClean="0">
                <a:solidFill>
                  <a:schemeClr val="tx1"/>
                </a:solidFill>
                <a:effectLst/>
                <a:latin typeface="+mn-lt"/>
                <a:ea typeface="+mn-ea"/>
                <a:cs typeface="+mn-cs"/>
              </a:rPr>
              <a:t>+ Quy mô thành phố;</a:t>
            </a:r>
            <a:r>
              <a:rPr lang="en-US" sz="1200" b="0" i="0" kern="1200" baseline="0" dirty="0" smtClean="0">
                <a:solidFill>
                  <a:schemeClr val="tx1"/>
                </a:solidFill>
                <a:effectLst/>
                <a:latin typeface="+mn-lt"/>
                <a:ea typeface="+mn-ea"/>
                <a:cs typeface="+mn-cs"/>
              </a:rPr>
              <a:t> </a:t>
            </a:r>
            <a:r>
              <a:rPr lang="vi-VN" sz="1200" b="0" i="0" kern="1200" dirty="0" smtClean="0">
                <a:solidFill>
                  <a:schemeClr val="tx1"/>
                </a:solidFill>
                <a:effectLst/>
                <a:latin typeface="+mn-lt"/>
                <a:ea typeface="+mn-ea"/>
                <a:cs typeface="+mn-cs"/>
              </a:rPr>
              <a:t>vùng nông thôn (số</a:t>
            </a:r>
            <a:r>
              <a:rPr lang="en-US" sz="1200" b="0" i="0" kern="1200" baseline="0" dirty="0" smtClean="0">
                <a:solidFill>
                  <a:schemeClr val="tx1"/>
                </a:solidFill>
                <a:effectLst/>
                <a:latin typeface="+mn-lt"/>
                <a:ea typeface="+mn-ea"/>
                <a:cs typeface="+mn-cs"/>
              </a:rPr>
              <a:t> </a:t>
            </a:r>
            <a:r>
              <a:rPr lang="vi-VN" sz="1200" b="0" i="0" kern="1200" dirty="0" smtClean="0">
                <a:solidFill>
                  <a:schemeClr val="tx1"/>
                </a:solidFill>
                <a:effectLst/>
                <a:latin typeface="+mn-lt"/>
                <a:ea typeface="+mn-ea"/>
                <a:cs typeface="+mn-cs"/>
              </a:rPr>
              <a:t>dân)+ Dưới 5000; 5000 – 199</a:t>
            </a:r>
            <a:r>
              <a:rPr lang="en-US" sz="1200" b="0" i="0" kern="1200" baseline="0" dirty="0" smtClean="0">
                <a:solidFill>
                  <a:schemeClr val="tx1"/>
                </a:solidFill>
                <a:effectLst/>
                <a:latin typeface="+mn-lt"/>
                <a:ea typeface="+mn-ea"/>
                <a:cs typeface="+mn-cs"/>
              </a:rPr>
              <a:t>9; </a:t>
            </a:r>
            <a:r>
              <a:rPr lang="vi-VN" sz="1200" b="0" i="0" kern="1200" dirty="0" smtClean="0">
                <a:solidFill>
                  <a:schemeClr val="tx1"/>
                </a:solidFill>
                <a:effectLst/>
                <a:latin typeface="+mn-lt"/>
                <a:ea typeface="+mn-ea"/>
                <a:cs typeface="+mn-cs"/>
              </a:rPr>
              <a:t>99999; 1000000 - 399999+ Đặc tính dân cư + Thành thị; Ngoại ô; Nông+ Khí hậu + ấm, lạnh</a:t>
            </a:r>
            <a:r>
              <a:rPr lang="vi-VN" dirty="0" smtClean="0"/>
              <a:t> </a:t>
            </a:r>
            <a:br>
              <a:rPr lang="vi-VN" dirty="0" smtClean="0"/>
            </a:br>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55</a:t>
            </a:fld>
            <a:endParaRPr lang="en-US"/>
          </a:p>
        </p:txBody>
      </p:sp>
    </p:spTree>
    <p:extLst>
      <p:ext uri="{BB962C8B-B14F-4D97-AF65-F5344CB8AC3E}">
        <p14:creationId xmlns:p14="http://schemas.microsoft.com/office/powerpoint/2010/main" val="341559672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57</a:t>
            </a:fld>
            <a:endParaRPr lang="en-US"/>
          </a:p>
        </p:txBody>
      </p:sp>
    </p:spTree>
    <p:extLst>
      <p:ext uri="{BB962C8B-B14F-4D97-AF65-F5344CB8AC3E}">
        <p14:creationId xmlns:p14="http://schemas.microsoft.com/office/powerpoint/2010/main" val="199319960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1-A ; 2-D; 4-E</a:t>
            </a:r>
          </a:p>
          <a:p>
            <a:r>
              <a:rPr lang="en-US" dirty="0" smtClean="0"/>
              <a:t>5-B</a:t>
            </a:r>
          </a:p>
          <a:p>
            <a:r>
              <a:rPr lang="en-US" dirty="0" smtClean="0"/>
              <a:t>C-3</a:t>
            </a:r>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61</a:t>
            </a:fld>
            <a:endParaRPr lang="en-US"/>
          </a:p>
        </p:txBody>
      </p:sp>
    </p:spTree>
    <p:extLst>
      <p:ext uri="{BB962C8B-B14F-4D97-AF65-F5344CB8AC3E}">
        <p14:creationId xmlns:p14="http://schemas.microsoft.com/office/powerpoint/2010/main" val="237370026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kern="1200" dirty="0" smtClean="0">
                <a:solidFill>
                  <a:schemeClr val="tx1"/>
                </a:solidFill>
                <a:latin typeface="+mn-lt"/>
                <a:ea typeface="+mn-ea"/>
                <a:cs typeface="+mn-cs"/>
              </a:rPr>
              <a:t>Chiến lược này cũng đơn</a:t>
            </a:r>
            <a:r>
              <a:rPr lang="en-US" sz="1200" kern="1200" dirty="0" smtClean="0">
                <a:solidFill>
                  <a:schemeClr val="tx1"/>
                </a:solidFill>
                <a:latin typeface="+mn-lt"/>
                <a:ea typeface="+mn-ea"/>
                <a:cs typeface="+mn-cs"/>
              </a:rPr>
              <a:t> </a:t>
            </a:r>
            <a:r>
              <a:rPr lang="vi-VN" sz="1200" kern="1200" dirty="0" smtClean="0">
                <a:solidFill>
                  <a:schemeClr val="tx1"/>
                </a:solidFill>
                <a:latin typeface="+mn-lt"/>
                <a:ea typeface="+mn-ea"/>
                <a:cs typeface="+mn-cs"/>
              </a:rPr>
              <a:t>giản dễ quản lý. </a:t>
            </a:r>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62</a:t>
            </a:fld>
            <a:endParaRPr lang="en-US"/>
          </a:p>
        </p:txBody>
      </p:sp>
    </p:spTree>
    <p:extLst>
      <p:ext uri="{BB962C8B-B14F-4D97-AF65-F5344CB8AC3E}">
        <p14:creationId xmlns:p14="http://schemas.microsoft.com/office/powerpoint/2010/main" val="1916310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b="0" i="0" kern="1200" dirty="0" smtClean="0">
                <a:solidFill>
                  <a:schemeClr val="tx1"/>
                </a:solidFill>
                <a:effectLst/>
                <a:latin typeface="+mn-lt"/>
                <a:ea typeface="+mn-ea"/>
                <a:cs typeface="+mn-cs"/>
              </a:rPr>
              <a:t>8.2. Định vị và chiến lược định vị</a:t>
            </a:r>
            <a:r>
              <a:rPr lang="en-US" sz="1200" b="0" i="0" kern="1200" baseline="0" dirty="0" smtClean="0">
                <a:solidFill>
                  <a:schemeClr val="tx1"/>
                </a:solidFill>
                <a:effectLst/>
                <a:latin typeface="+mn-lt"/>
                <a:ea typeface="+mn-ea"/>
                <a:cs typeface="+mn-cs"/>
              </a:rPr>
              <a:t> - </a:t>
            </a:r>
            <a:r>
              <a:rPr lang="en-US" sz="1200" b="0" i="0" kern="1200" baseline="0" dirty="0" err="1" smtClean="0">
                <a:solidFill>
                  <a:schemeClr val="tx1"/>
                </a:solidFill>
                <a:effectLst/>
                <a:latin typeface="+mn-lt"/>
                <a:ea typeface="+mn-ea"/>
                <a:cs typeface="+mn-cs"/>
              </a:rPr>
              <a:t>tr</a:t>
            </a:r>
            <a:r>
              <a:rPr lang="en-US" sz="1200" b="0" i="0" kern="1200" baseline="0" dirty="0" smtClean="0">
                <a:solidFill>
                  <a:schemeClr val="tx1"/>
                </a:solidFill>
                <a:effectLst/>
                <a:latin typeface="+mn-lt"/>
                <a:ea typeface="+mn-ea"/>
                <a:cs typeface="+mn-cs"/>
              </a:rPr>
              <a:t> 144</a:t>
            </a:r>
            <a:r>
              <a:rPr lang="vi-VN" sz="1200" b="0" i="0" kern="1200" dirty="0" smtClean="0">
                <a:solidFill>
                  <a:schemeClr val="tx1"/>
                </a:solidFill>
                <a:effectLst/>
                <a:latin typeface="+mn-lt"/>
                <a:ea typeface="+mn-ea"/>
                <a:cs typeface="+mn-cs"/>
              </a:rPr>
              <a:t/>
            </a:r>
            <a:br>
              <a:rPr lang="vi-VN" sz="1200" b="0" i="0" kern="1200" dirty="0" smtClean="0">
                <a:solidFill>
                  <a:schemeClr val="tx1"/>
                </a:solidFill>
                <a:effectLst/>
                <a:latin typeface="+mn-lt"/>
                <a:ea typeface="+mn-ea"/>
                <a:cs typeface="+mn-cs"/>
              </a:rPr>
            </a:br>
            <a:r>
              <a:rPr lang="vi-VN" sz="1200" b="1" i="0" kern="1200" dirty="0" smtClean="0">
                <a:solidFill>
                  <a:schemeClr val="tx1"/>
                </a:solidFill>
                <a:effectLst/>
                <a:latin typeface="+mn-lt"/>
                <a:ea typeface="+mn-ea"/>
                <a:cs typeface="+mn-cs"/>
              </a:rPr>
              <a:t>8.2.1. Bản chất của định vị và chiến lược định vị</a:t>
            </a:r>
            <a:r>
              <a:rPr lang="vi-VN" dirty="0" smtClean="0"/>
              <a:t> </a:t>
            </a:r>
            <a:br>
              <a:rPr lang="vi-VN" dirty="0" smtClean="0"/>
            </a:br>
            <a:r>
              <a:rPr lang="en-US" sz="12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Lựa</a:t>
            </a:r>
            <a:r>
              <a:rPr lang="en-US" sz="12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chọn</a:t>
            </a:r>
            <a:r>
              <a:rPr lang="en-US" sz="12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thị</a:t>
            </a:r>
            <a:r>
              <a:rPr lang="en-US" sz="12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trường</a:t>
            </a:r>
            <a:r>
              <a:rPr lang="en-US" sz="12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mục</a:t>
            </a:r>
            <a:r>
              <a:rPr lang="en-US" sz="12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tiêu</a:t>
            </a:r>
            <a:r>
              <a:rPr lang="en-US" sz="12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tr</a:t>
            </a:r>
            <a:r>
              <a:rPr lang="en-US" sz="1200" b="1" baseline="0"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121)</a:t>
            </a:r>
            <a:endParaRPr lang="vi-VN" sz="1200" b="1" baseline="0"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a:p>
            <a:r>
              <a:rPr lang="vi-VN" sz="1200" b="0" i="0" kern="1200" dirty="0" smtClean="0">
                <a:solidFill>
                  <a:schemeClr val="tx1"/>
                </a:solidFill>
                <a:effectLst/>
                <a:latin typeface="+mn-lt"/>
                <a:ea typeface="+mn-ea"/>
                <a:cs typeface="+mn-cs"/>
              </a:rPr>
              <a:t>Đánh giá tiềm năng của các đoạn thị trường và</a:t>
            </a:r>
            <a:r>
              <a:rPr lang="vi-VN" sz="1200" b="0" i="0" kern="1200" baseline="0" dirty="0" smtClean="0">
                <a:solidFill>
                  <a:schemeClr val="tx1"/>
                </a:solidFill>
                <a:effectLst/>
                <a:latin typeface="+mn-lt"/>
                <a:ea typeface="+mn-ea"/>
                <a:cs typeface="+mn-cs"/>
              </a:rPr>
              <a:t> </a:t>
            </a:r>
            <a:r>
              <a:rPr lang="vi-VN" sz="1200" b="0" i="0" kern="1200" dirty="0" smtClean="0">
                <a:solidFill>
                  <a:schemeClr val="tx1"/>
                </a:solidFill>
                <a:effectLst/>
                <a:latin typeface="+mn-lt"/>
                <a:ea typeface="+mn-ea"/>
                <a:cs typeface="+mn-cs"/>
              </a:rPr>
              <a:t>phân tích lựa chọn thị trường mục tiêu</a:t>
            </a:r>
            <a:r>
              <a:rPr lang="vi-VN" dirty="0" smtClean="0"/>
              <a:t> (tr 128)</a:t>
            </a:r>
            <a:br>
              <a:rPr lang="vi-VN" dirty="0" smtClean="0"/>
            </a:br>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67</a:t>
            </a:fld>
            <a:endParaRPr lang="en-US"/>
          </a:p>
        </p:txBody>
      </p:sp>
    </p:spTree>
    <p:extLst>
      <p:ext uri="{BB962C8B-B14F-4D97-AF65-F5344CB8AC3E}">
        <p14:creationId xmlns:p14="http://schemas.microsoft.com/office/powerpoint/2010/main" val="103331730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sng" dirty="0" err="1" smtClean="0"/>
              <a:t>Định</a:t>
            </a:r>
            <a:r>
              <a:rPr lang="en-US" b="1" u="sng" dirty="0" smtClean="0"/>
              <a:t> </a:t>
            </a:r>
            <a:r>
              <a:rPr lang="en-US" b="1" u="sng" dirty="0" err="1" smtClean="0"/>
              <a:t>vị</a:t>
            </a:r>
            <a:r>
              <a:rPr lang="en-US" b="1" u="sng" baseline="0" dirty="0" smtClean="0"/>
              <a:t> </a:t>
            </a:r>
            <a:r>
              <a:rPr lang="en-US" b="1" u="sng" baseline="0" dirty="0" err="1" smtClean="0"/>
              <a:t>sản</a:t>
            </a:r>
            <a:r>
              <a:rPr lang="en-US" b="1" u="sng" baseline="0" dirty="0" smtClean="0"/>
              <a:t> </a:t>
            </a:r>
            <a:r>
              <a:rPr lang="en-US" b="1" u="sng" baseline="0" dirty="0" err="1" smtClean="0"/>
              <a:t>phẩm</a:t>
            </a:r>
            <a:r>
              <a:rPr lang="en-US" b="1" u="sng" baseline="0" dirty="0" smtClean="0"/>
              <a:t> :</a:t>
            </a:r>
            <a:endParaRPr lang="en-US" b="1" u="sng" dirty="0" smtClean="0"/>
          </a:p>
          <a:p>
            <a:r>
              <a:rPr lang="en-US" dirty="0" smtClean="0"/>
              <a:t>https://marketingai.admicro.vn/dinh-vi-san-pham-la-gi/</a:t>
            </a:r>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68</a:t>
            </a:fld>
            <a:endParaRPr lang="en-US"/>
          </a:p>
        </p:txBody>
      </p:sp>
    </p:spTree>
    <p:extLst>
      <p:ext uri="{BB962C8B-B14F-4D97-AF65-F5344CB8AC3E}">
        <p14:creationId xmlns:p14="http://schemas.microsoft.com/office/powerpoint/2010/main" val="48034560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dirty="0" smtClean="0"/>
              <a:t>Công dụng: </a:t>
            </a:r>
            <a:r>
              <a:rPr lang="vi-VN" b="0" dirty="0" smtClean="0">
                <a:effectLst/>
              </a:rPr>
              <a:t>Tiêu diệt sâu răng bằng </a:t>
            </a:r>
            <a:r>
              <a:rPr lang="vi-VN" b="1" dirty="0" smtClean="0">
                <a:effectLst/>
              </a:rPr>
              <a:t>công thức</a:t>
            </a:r>
            <a:r>
              <a:rPr lang="en-US" b="1" dirty="0" smtClean="0">
                <a:effectLst/>
              </a:rPr>
              <a:t> </a:t>
            </a:r>
            <a:r>
              <a:rPr lang="en-US" b="1" dirty="0" err="1" smtClean="0">
                <a:effectLst/>
              </a:rPr>
              <a:t>colgate</a:t>
            </a:r>
            <a:r>
              <a:rPr lang="vi-VN" b="1" dirty="0" smtClean="0">
                <a:effectLst/>
              </a:rPr>
              <a:t> tiên tiến Fluoride</a:t>
            </a:r>
            <a:r>
              <a:rPr lang="vi-VN" b="0" dirty="0" smtClean="0">
                <a:effectLst/>
              </a:rPr>
              <a:t>, đánh tan những mảng bám trên bề mặt răng, giúp răng trắng sáng, giúp bạn có nụ cười tươi, đẹp hơn, cải thiện hơi thở, giúp hơi thở thơm mát cả ngày dài.</a:t>
            </a:r>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69</a:t>
            </a:fld>
            <a:endParaRPr lang="en-US"/>
          </a:p>
        </p:txBody>
      </p:sp>
    </p:spTree>
    <p:extLst>
      <p:ext uri="{BB962C8B-B14F-4D97-AF65-F5344CB8AC3E}">
        <p14:creationId xmlns:p14="http://schemas.microsoft.com/office/powerpoint/2010/main" val="119305293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1" dirty="0" smtClean="0">
                <a:solidFill>
                  <a:srgbClr val="000000"/>
                </a:solidFill>
                <a:latin typeface="Times New Roman" panose="02020603050405020304" pitchFamily="18" charset="0"/>
                <a:cs typeface="Times New Roman" panose="02020603050405020304" pitchFamily="18" charset="0"/>
              </a:rPr>
              <a:t>C</a:t>
            </a:r>
            <a:r>
              <a:rPr lang="vi-VN" sz="1200" b="1" dirty="0" smtClean="0">
                <a:solidFill>
                  <a:srgbClr val="000000"/>
                </a:solidFill>
                <a:latin typeface="Times New Roman" panose="02020603050405020304" pitchFamily="18" charset="0"/>
                <a:cs typeface="Times New Roman" panose="02020603050405020304" pitchFamily="18" charset="0"/>
              </a:rPr>
              <a:t>hiến lược định vị cho một thương</a:t>
            </a:r>
            <a:r>
              <a:rPr lang="en-US" sz="1200" b="1" dirty="0" smtClean="0">
                <a:solidFill>
                  <a:srgbClr val="000000"/>
                </a:solidFill>
                <a:latin typeface="Times New Roman" panose="02020603050405020304" pitchFamily="18" charset="0"/>
                <a:cs typeface="Times New Roman" panose="02020603050405020304" pitchFamily="18" charset="0"/>
              </a:rPr>
              <a:t> </a:t>
            </a:r>
            <a:r>
              <a:rPr lang="vi-VN" sz="1200" b="1" dirty="0" smtClean="0">
                <a:solidFill>
                  <a:srgbClr val="000000"/>
                </a:solidFill>
                <a:latin typeface="Times New Roman" panose="02020603050405020304" pitchFamily="18" charset="0"/>
                <a:cs typeface="Times New Roman" panose="02020603050405020304" pitchFamily="18" charset="0"/>
              </a:rPr>
              <a:t>hiệu thực chất là việc doanh nghiệp lựa chọn một hình ảnh phù hợp cho thương hiệu của họ</a:t>
            </a:r>
            <a:r>
              <a:rPr lang="en-US" sz="1200" b="1" dirty="0" smtClean="0">
                <a:solidFill>
                  <a:srgbClr val="000000"/>
                </a:solidFill>
                <a:latin typeface="Times New Roman" panose="02020603050405020304" pitchFamily="18" charset="0"/>
                <a:cs typeface="Times New Roman" panose="02020603050405020304" pitchFamily="18" charset="0"/>
              </a:rPr>
              <a:t> </a:t>
            </a:r>
            <a:r>
              <a:rPr lang="vi-VN" sz="1200" b="1" dirty="0" smtClean="0">
                <a:solidFill>
                  <a:srgbClr val="000000"/>
                </a:solidFill>
                <a:latin typeface="Times New Roman" panose="02020603050405020304" pitchFamily="18" charset="0"/>
                <a:cs typeface="Times New Roman" panose="02020603050405020304" pitchFamily="18" charset="0"/>
              </a:rPr>
              <a:t>trong nhận thức và tình cảm của khách hàng mục tiêu so với những thương hiệu của các đối</a:t>
            </a:r>
            <a:r>
              <a:rPr lang="en-US" sz="1200" b="1" dirty="0" smtClean="0">
                <a:solidFill>
                  <a:srgbClr val="000000"/>
                </a:solidFill>
                <a:latin typeface="Times New Roman" panose="02020603050405020304" pitchFamily="18" charset="0"/>
                <a:cs typeface="Times New Roman" panose="02020603050405020304" pitchFamily="18" charset="0"/>
              </a:rPr>
              <a:t> </a:t>
            </a:r>
            <a:r>
              <a:rPr lang="vi-VN" sz="1200" b="1" dirty="0" smtClean="0">
                <a:solidFill>
                  <a:srgbClr val="000000"/>
                </a:solidFill>
                <a:latin typeface="Times New Roman" panose="02020603050405020304" pitchFamily="18" charset="0"/>
                <a:cs typeface="Times New Roman" panose="02020603050405020304" pitchFamily="18" charset="0"/>
              </a:rPr>
              <a:t>thủ cạnh tranh khác </a:t>
            </a:r>
            <a:r>
              <a:rPr lang="vi-VN" sz="1200" dirty="0" smtClean="0">
                <a:solidFill>
                  <a:srgbClr val="000000"/>
                </a:solidFill>
                <a:latin typeface="Times New Roman" panose="02020603050405020304" pitchFamily="18" charset="0"/>
                <a:cs typeface="Times New Roman" panose="02020603050405020304" pitchFamily="18" charset="0"/>
              </a:rPr>
              <a:t>và tập trung nỗ lực xây dựng được hình ảnh này trong thực tế. </a:t>
            </a:r>
            <a:endParaRPr lang="en-US" sz="1200" dirty="0" smtClean="0">
              <a:solidFill>
                <a:srgbClr val="000000"/>
              </a:solidFill>
              <a:latin typeface="Times New Roman" panose="02020603050405020304" pitchFamily="18" charset="0"/>
              <a:cs typeface="Times New Roman" panose="02020603050405020304"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vi-VN" sz="1200" b="1" kern="1200" dirty="0" smtClean="0">
                <a:solidFill>
                  <a:schemeClr val="tx1"/>
                </a:solidFill>
                <a:latin typeface="+mn-lt"/>
                <a:ea typeface="+mn-ea"/>
                <a:cs typeface="+mn-cs"/>
              </a:rPr>
              <a:t>Ngay cả khi bạn không có điều kiện sử dụng những kênh truyền thông đại chúng như TV, OOH,… định vị thương hiệu vẫn trở nên mạnh mẽ khi bạn tập trung duy trì nó một cách ổn định, rõ nét trên tất cả các kênh bạn đang sở hữu.</a:t>
            </a:r>
            <a:endParaRPr lang="en-US" sz="1200" b="1" kern="1200" dirty="0" smtClean="0">
              <a:solidFill>
                <a:schemeClr val="tx1"/>
              </a:solidFill>
              <a:latin typeface="+mn-lt"/>
              <a:ea typeface="+mn-ea"/>
              <a:cs typeface="+mn-cs"/>
            </a:endParaRPr>
          </a:p>
          <a:p>
            <a:endParaRPr lang="en-US" b="1" dirty="0"/>
          </a:p>
        </p:txBody>
      </p:sp>
      <p:sp>
        <p:nvSpPr>
          <p:cNvPr id="4" name="Slide Number Placeholder 3"/>
          <p:cNvSpPr>
            <a:spLocks noGrp="1"/>
          </p:cNvSpPr>
          <p:nvPr>
            <p:ph type="sldNum" sz="quarter" idx="10"/>
          </p:nvPr>
        </p:nvSpPr>
        <p:spPr/>
        <p:txBody>
          <a:bodyPr/>
          <a:lstStyle/>
          <a:p>
            <a:fld id="{B224D6FA-0531-4AD7-A0F1-93BC61F274DA}" type="slidenum">
              <a:rPr lang="en-US" smtClean="0"/>
              <a:t>72</a:t>
            </a:fld>
            <a:endParaRPr lang="en-US"/>
          </a:p>
        </p:txBody>
      </p:sp>
    </p:spTree>
    <p:extLst>
      <p:ext uri="{BB962C8B-B14F-4D97-AF65-F5344CB8AC3E}">
        <p14:creationId xmlns:p14="http://schemas.microsoft.com/office/powerpoint/2010/main" val="408166149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https://thicao.com/brand/4-bai-hoc-rut-ra-tu-su-that-bai-cua-cac-thuong-hieu-lon</a:t>
            </a:r>
          </a:p>
          <a:p>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77</a:t>
            </a:fld>
            <a:endParaRPr lang="en-US"/>
          </a:p>
        </p:txBody>
      </p:sp>
    </p:spTree>
    <p:extLst>
      <p:ext uri="{BB962C8B-B14F-4D97-AF65-F5344CB8AC3E}">
        <p14:creationId xmlns:p14="http://schemas.microsoft.com/office/powerpoint/2010/main" val="221263760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78</a:t>
            </a:fld>
            <a:endParaRPr lang="en-US"/>
          </a:p>
        </p:txBody>
      </p:sp>
    </p:spTree>
    <p:extLst>
      <p:ext uri="{BB962C8B-B14F-4D97-AF65-F5344CB8AC3E}">
        <p14:creationId xmlns:p14="http://schemas.microsoft.com/office/powerpoint/2010/main" val="41511860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9CA59B6-DEC5-444B-9EDF-AF3CF4A4B012}" type="datetimeFigureOut">
              <a:rPr lang="en-US" smtClean="0"/>
              <a:t>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26249877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9CA59B6-DEC5-444B-9EDF-AF3CF4A4B012}" type="datetimeFigureOut">
              <a:rPr lang="en-US" smtClean="0"/>
              <a:t>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16447794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9CA59B6-DEC5-444B-9EDF-AF3CF4A4B012}" type="datetimeFigureOut">
              <a:rPr lang="en-US" smtClean="0"/>
              <a:t>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14475756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9CA59B6-DEC5-444B-9EDF-AF3CF4A4B012}" type="datetimeFigureOut">
              <a:rPr lang="en-US" smtClean="0"/>
              <a:t>2/8/2021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22566108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9CA59B6-DEC5-444B-9EDF-AF3CF4A4B012}" type="datetimeFigureOut">
              <a:rPr lang="en-US" smtClean="0"/>
              <a:t>2/8/2021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39673991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9CA59B6-DEC5-444B-9EDF-AF3CF4A4B012}" type="datetimeFigureOut">
              <a:rPr lang="en-US" smtClean="0"/>
              <a:t>2/8/2021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15368611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CA59B6-DEC5-444B-9EDF-AF3CF4A4B012}" type="datetimeFigureOut">
              <a:rPr lang="en-US" smtClean="0"/>
              <a:t>2/8/2021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16175671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9CA59B6-DEC5-444B-9EDF-AF3CF4A4B012}" type="datetimeFigureOut">
              <a:rPr lang="en-US" smtClean="0"/>
              <a:t>2/8/2021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23290052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9CA59B6-DEC5-444B-9EDF-AF3CF4A4B012}" type="datetimeFigureOut">
              <a:rPr lang="en-US" smtClean="0"/>
              <a:t>2/8/2021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15344359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9CA59B6-DEC5-444B-9EDF-AF3CF4A4B012}" type="datetimeFigureOut">
              <a:rPr lang="en-US" smtClean="0"/>
              <a:t>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5202397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9CA59B6-DEC5-444B-9EDF-AF3CF4A4B012}" type="datetimeFigureOut">
              <a:rPr lang="en-US" smtClean="0"/>
              <a:t>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1730203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9CA59B6-DEC5-444B-9EDF-AF3CF4A4B012}" type="datetimeFigureOut">
              <a:rPr lang="en-US" smtClean="0"/>
              <a:t>2/8/2021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83255B4-724B-4F2E-80E8-B60488E3785D}" type="slidenum">
              <a:rPr lang="en-US" smtClean="0"/>
              <a:t>‹#›</a:t>
            </a:fld>
            <a:endParaRPr lang="en-US"/>
          </a:p>
        </p:txBody>
      </p:sp>
    </p:spTree>
    <p:extLst>
      <p:ext uri="{BB962C8B-B14F-4D97-AF65-F5344CB8AC3E}">
        <p14:creationId xmlns:p14="http://schemas.microsoft.com/office/powerpoint/2010/main" val="3510584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microsoft.com/office/2007/relationships/hdphoto" Target="../media/hdphoto2.wdp"/><Relationship Id="rId5" Type="http://schemas.openxmlformats.org/officeDocument/2006/relationships/image" Target="../media/image2.pn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microsoft.com/office/2007/relationships/hdphoto" Target="../media/hdphoto4.wdp"/><Relationship Id="rId5" Type="http://schemas.openxmlformats.org/officeDocument/2006/relationships/image" Target="../media/image5.png"/><Relationship Id="rId4" Type="http://schemas.microsoft.com/office/2007/relationships/hdphoto" Target="../media/hdphoto3.wdp"/></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3.png"/><Relationship Id="rId7"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2.png"/><Relationship Id="rId11" Type="http://schemas.openxmlformats.org/officeDocument/2006/relationships/image" Target="../media/image17.png"/><Relationship Id="rId5" Type="http://schemas.openxmlformats.org/officeDocument/2006/relationships/image" Target="../media/image11.png"/><Relationship Id="rId10" Type="http://schemas.openxmlformats.org/officeDocument/2006/relationships/image" Target="../media/image16.png"/><Relationship Id="rId4" Type="http://schemas.openxmlformats.org/officeDocument/2006/relationships/image" Target="../media/image10.png"/><Relationship Id="rId9" Type="http://schemas.openxmlformats.org/officeDocument/2006/relationships/image" Target="../media/image15.jp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19.jpg"/><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3.png"/><Relationship Id="rId7" Type="http://schemas.openxmlformats.org/officeDocument/2006/relationships/image" Target="../media/image2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3.png"/><Relationship Id="rId4" Type="http://schemas.openxmlformats.org/officeDocument/2006/relationships/image" Target="../media/image24.png"/></Relationships>
</file>

<file path=ppt/slides/_rels/slide16.xml.rels><?xml version="1.0" encoding="UTF-8" standalone="yes"?>
<Relationships xmlns="http://schemas.openxmlformats.org/package/2006/relationships"><Relationship Id="rId8" Type="http://schemas.openxmlformats.org/officeDocument/2006/relationships/image" Target="../media/image29.png"/><Relationship Id="rId3" Type="http://schemas.microsoft.com/office/2007/relationships/media" Target="../media/media2.mp4"/><Relationship Id="rId7" Type="http://schemas.openxmlformats.org/officeDocument/2006/relationships/image" Target="../media/image28.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3.png"/><Relationship Id="rId5" Type="http://schemas.openxmlformats.org/officeDocument/2006/relationships/slideLayout" Target="../slideLayouts/slideLayout7.xml"/><Relationship Id="rId4" Type="http://schemas.openxmlformats.org/officeDocument/2006/relationships/video" Target="../media/media2.mp4"/></Relationships>
</file>

<file path=ppt/slides/_rels/slide1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32.png"/><Relationship Id="rId4" Type="http://schemas.openxmlformats.org/officeDocument/2006/relationships/image" Target="../media/image31.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3.png"/><Relationship Id="rId4" Type="http://schemas.microsoft.com/office/2007/relationships/hdphoto" Target="../media/hdphoto5.wdp"/></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8.xml"/><Relationship Id="rId1" Type="http://schemas.openxmlformats.org/officeDocument/2006/relationships/slideLayout" Target="../slideLayouts/slideLayout7.xml"/><Relationship Id="rId5" Type="http://schemas.openxmlformats.org/officeDocument/2006/relationships/image" Target="../media/image38.pn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3.png"/><Relationship Id="rId7" Type="http://schemas.openxmlformats.org/officeDocument/2006/relationships/image" Target="../media/image42.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 Id="rId9" Type="http://schemas.openxmlformats.org/officeDocument/2006/relationships/image" Target="../media/image44.png"/></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45.png"/></Relationships>
</file>

<file path=ppt/slides/_rels/slide2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3.png"/><Relationship Id="rId5" Type="http://schemas.microsoft.com/office/2007/relationships/hdphoto" Target="../media/hdphoto6.wdp"/><Relationship Id="rId4" Type="http://schemas.openxmlformats.org/officeDocument/2006/relationships/image" Target="../media/image48.png"/></Relationships>
</file>

<file path=ppt/slides/_rels/slide31.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microsoft.com/office/2007/relationships/hdphoto" Target="../media/hdphoto8.wdp"/></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54.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35.xml"/><Relationship Id="rId1" Type="http://schemas.openxmlformats.org/officeDocument/2006/relationships/slideLayout" Target="../slideLayouts/slideLayout7.xml"/><Relationship Id="rId4" Type="http://schemas.openxmlformats.org/officeDocument/2006/relationships/image" Target="../media/image57.png"/></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37.xml"/><Relationship Id="rId1" Type="http://schemas.openxmlformats.org/officeDocument/2006/relationships/slideLayout" Target="../slideLayouts/slideLayout7.xml"/><Relationship Id="rId5" Type="http://schemas.openxmlformats.org/officeDocument/2006/relationships/image" Target="../media/image53.png"/><Relationship Id="rId4" Type="http://schemas.microsoft.com/office/2007/relationships/hdphoto" Target="../media/hdphoto10.wdp"/></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8" Type="http://schemas.openxmlformats.org/officeDocument/2006/relationships/image" Target="../media/image64.png"/><Relationship Id="rId3" Type="http://schemas.openxmlformats.org/officeDocument/2006/relationships/image" Target="../media/image59.png"/><Relationship Id="rId7" Type="http://schemas.openxmlformats.org/officeDocument/2006/relationships/image" Target="../media/image63.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62.png"/><Relationship Id="rId5" Type="http://schemas.openxmlformats.org/officeDocument/2006/relationships/image" Target="../media/image61.png"/><Relationship Id="rId4" Type="http://schemas.openxmlformats.org/officeDocument/2006/relationships/image" Target="../media/image60.png"/></Relationships>
</file>

<file path=ppt/slides/_rels/slide62.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microsoft.com/office/2007/relationships/hdphoto" Target="../media/hdphoto11.wdp"/><Relationship Id="rId2" Type="http://schemas.openxmlformats.org/officeDocument/2006/relationships/image" Target="../media/image66.pn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68.jp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43.xml"/><Relationship Id="rId1" Type="http://schemas.openxmlformats.org/officeDocument/2006/relationships/slideLayout" Target="../slideLayouts/slideLayout7.xml"/><Relationship Id="rId5" Type="http://schemas.openxmlformats.org/officeDocument/2006/relationships/image" Target="../media/image72.png"/><Relationship Id="rId4" Type="http://schemas.openxmlformats.org/officeDocument/2006/relationships/image" Target="../media/image71.png"/></Relationships>
</file>

<file path=ppt/slides/_rels/slide70.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7.xml"/><Relationship Id="rId5" Type="http://schemas.openxmlformats.org/officeDocument/2006/relationships/image" Target="../media/image76.png"/><Relationship Id="rId4" Type="http://schemas.openxmlformats.org/officeDocument/2006/relationships/image" Target="../media/image75.png"/></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image" Target="../media/image79.jpg"/><Relationship Id="rId7" Type="http://schemas.openxmlformats.org/officeDocument/2006/relationships/image" Target="../media/image82.jpg"/><Relationship Id="rId2" Type="http://schemas.openxmlformats.org/officeDocument/2006/relationships/notesSlide" Target="../notesSlides/notesSlide45.xml"/><Relationship Id="rId1" Type="http://schemas.openxmlformats.org/officeDocument/2006/relationships/slideLayout" Target="../slideLayouts/slideLayout7.xml"/><Relationship Id="rId6" Type="http://schemas.microsoft.com/office/2007/relationships/hdphoto" Target="../media/hdphoto12.wdp"/><Relationship Id="rId5" Type="http://schemas.openxmlformats.org/officeDocument/2006/relationships/image" Target="../media/image81.png"/><Relationship Id="rId4" Type="http://schemas.openxmlformats.org/officeDocument/2006/relationships/image" Target="../media/image80.jpg"/></Relationships>
</file>

<file path=ppt/slides/_rels/slide78.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0" y="3113590"/>
            <a:ext cx="5635399" cy="3744410"/>
          </a:xfrm>
          <a:prstGeom prst="rect">
            <a:avLst/>
          </a:prstGeom>
        </p:spPr>
      </p:pic>
      <p:pic>
        <p:nvPicPr>
          <p:cNvPr id="2" name="Picture 1"/>
          <p:cNvPicPr>
            <a:picLocks noChangeAspect="1"/>
          </p:cNvPicPr>
          <p:nvPr/>
        </p:nvPicPr>
        <p:blipFill rotWithShape="1">
          <a:blip r:embed="rId5">
            <a:extLst>
              <a:ext uri="{BEBA8EAE-BF5A-486C-A8C5-ECC9F3942E4B}">
                <a14:imgProps xmlns:a14="http://schemas.microsoft.com/office/drawing/2010/main">
                  <a14:imgLayer r:embed="rId6">
                    <a14:imgEffect>
                      <a14:brightnessContrast bright="40000" contrast="-40000"/>
                    </a14:imgEffect>
                  </a14:imgLayer>
                </a14:imgProps>
              </a:ext>
            </a:extLst>
          </a:blip>
          <a:srcRect t="18952"/>
          <a:stretch/>
        </p:blipFill>
        <p:spPr>
          <a:xfrm>
            <a:off x="5635399" y="2720050"/>
            <a:ext cx="6647726" cy="4137950"/>
          </a:xfrm>
          <a:prstGeom prst="rect">
            <a:avLst/>
          </a:prstGeom>
        </p:spPr>
      </p:pic>
      <p:sp>
        <p:nvSpPr>
          <p:cNvPr id="3" name="TextBox 2"/>
          <p:cNvSpPr txBox="1"/>
          <p:nvPr/>
        </p:nvSpPr>
        <p:spPr>
          <a:xfrm>
            <a:off x="1616848" y="1744505"/>
            <a:ext cx="9884528" cy="1200329"/>
          </a:xfrm>
          <a:prstGeom prst="rect">
            <a:avLst/>
          </a:prstGeom>
          <a:noFill/>
        </p:spPr>
        <p:txBody>
          <a:bodyPr wrap="square" rtlCol="0">
            <a:spAutoFit/>
          </a:bodyPr>
          <a:lstStyle/>
          <a:p>
            <a:pPr algn="ctr"/>
            <a:r>
              <a:rPr lang="en-US" sz="7200" b="1" dirty="0" smtClean="0">
                <a:solidFill>
                  <a:srgbClr val="FF0000"/>
                </a:solidFill>
                <a:latin typeface="Algerian" panose="04020705040A02060702" pitchFamily="82" charset="0"/>
              </a:rPr>
              <a:t>QUẢN TRỊ MARKETING</a:t>
            </a:r>
            <a:endParaRPr lang="en-US" sz="7200" b="1" dirty="0">
              <a:solidFill>
                <a:srgbClr val="FF0000"/>
              </a:solidFill>
              <a:latin typeface="Algerian" panose="04020705040A02060702" pitchFamily="82" charset="0"/>
            </a:endParaRPr>
          </a:p>
        </p:txBody>
      </p:sp>
      <p:sp>
        <p:nvSpPr>
          <p:cNvPr id="4" name="Rectangle 3"/>
          <p:cNvSpPr>
            <a:spLocks noChangeArrowheads="1"/>
          </p:cNvSpPr>
          <p:nvPr/>
        </p:nvSpPr>
        <p:spPr bwMode="auto">
          <a:xfrm>
            <a:off x="1806202" y="-87041"/>
            <a:ext cx="8579593"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1pPr>
            <a:lvl2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2pPr>
            <a:lvl3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3pPr>
            <a:lvl4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4pPr>
            <a:lvl5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5pPr>
            <a:lvl6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6pPr>
            <a:lvl7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7pPr>
            <a:lvl8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8pPr>
            <a:lvl9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50000"/>
              </a:lnSpc>
              <a:spcBef>
                <a:spcPct val="0"/>
              </a:spcBef>
              <a:spcAft>
                <a:spcPct val="0"/>
              </a:spcAft>
              <a:buClrTx/>
              <a:buSzTx/>
              <a:buFontTx/>
              <a:buNone/>
              <a:tabLst>
                <a:tab pos="809625" algn="ctr"/>
                <a:tab pos="3960813" algn="ctr"/>
              </a:tabLst>
            </a:pPr>
            <a:r>
              <a:rPr kumimoji="0" lang="en-US" altLang="en-US" sz="2400" b="1"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TRƯỜNG</a:t>
            </a:r>
            <a:r>
              <a:rPr kumimoji="0" lang="en-US" altLang="en-US" sz="2400" b="1" i="0" u="none" strike="noStrike" cap="none" normalizeH="0" dirty="0" smtClean="0">
                <a:ln>
                  <a:noFill/>
                </a:ln>
                <a:solidFill>
                  <a:srgbClr val="002060"/>
                </a:solidFill>
                <a:effectLst/>
                <a:latin typeface="Arial" panose="020B0604020202020204" pitchFamily="34" charset="0"/>
                <a:ea typeface="Times New Roman" panose="02020603050405020304" pitchFamily="18" charset="0"/>
              </a:rPr>
              <a:t> CAO ĐẲNG LÝ TỰ TRONG TP. HỒ CHÍ MINH</a:t>
            </a:r>
            <a:r>
              <a:rPr kumimoji="0" lang="vi-VN" altLang="en-US" sz="2400" b="1"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r>
              <a:rPr kumimoji="0" lang="en-US" altLang="en-US" sz="2400" b="1"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p>
          <a:p>
            <a:pPr marL="0" marR="0" lvl="0" indent="0" algn="ctr" defTabSz="914400" rtl="0" eaLnBrk="0" fontAlgn="base" latinLnBrk="0" hangingPunct="0">
              <a:lnSpc>
                <a:spcPct val="150000"/>
              </a:lnSpc>
              <a:spcBef>
                <a:spcPct val="0"/>
              </a:spcBef>
              <a:spcAft>
                <a:spcPct val="0"/>
              </a:spcAft>
              <a:buClrTx/>
              <a:buSzTx/>
              <a:buFontTx/>
              <a:buNone/>
              <a:tabLst>
                <a:tab pos="809625" algn="ctr"/>
                <a:tab pos="3960813" algn="ctr"/>
              </a:tabLst>
            </a:pPr>
            <a:r>
              <a:rPr kumimoji="0" lang="vi-VN" altLang="en-US" sz="2400" b="1"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r>
              <a:rPr lang="en-US" altLang="en-US" sz="2400" b="1" dirty="0" smtClean="0">
                <a:solidFill>
                  <a:srgbClr val="002060"/>
                </a:solidFill>
                <a:ea typeface="Times New Roman" panose="02020603050405020304" pitchFamily="18" charset="0"/>
              </a:rPr>
              <a:t>KHOA KINH TÊ</a:t>
            </a:r>
          </a:p>
          <a:p>
            <a:pPr marL="0" marR="0" lvl="0" indent="0" algn="ctr" defTabSz="914400" rtl="0" eaLnBrk="0" fontAlgn="base" latinLnBrk="0" hangingPunct="0">
              <a:lnSpc>
                <a:spcPct val="150000"/>
              </a:lnSpc>
              <a:spcBef>
                <a:spcPct val="0"/>
              </a:spcBef>
              <a:spcAft>
                <a:spcPct val="0"/>
              </a:spcAft>
              <a:buClrTx/>
              <a:buSzTx/>
              <a:buFontTx/>
              <a:buNone/>
              <a:tabLst>
                <a:tab pos="809625" algn="ctr"/>
                <a:tab pos="3960813" algn="ctr"/>
              </a:tabLst>
            </a:pPr>
            <a:r>
              <a:rPr kumimoji="0" lang="en-US" altLang="en-US" sz="2400" b="1" i="0" u="none" strike="noStrike" cap="none" normalizeH="0" baseline="0" dirty="0" smtClean="0">
                <a:ln>
                  <a:noFill/>
                </a:ln>
                <a:solidFill>
                  <a:srgbClr val="002060"/>
                </a:solidFill>
                <a:effectLst/>
                <a:latin typeface="Arial" panose="020B0604020202020204" pitchFamily="34" charset="0"/>
              </a:rPr>
              <a:t>BỘ</a:t>
            </a:r>
            <a:r>
              <a:rPr kumimoji="0" lang="en-US" altLang="en-US" sz="2400" b="1" i="0" u="none" strike="noStrike" cap="none" normalizeH="0" dirty="0" smtClean="0">
                <a:ln>
                  <a:noFill/>
                </a:ln>
                <a:solidFill>
                  <a:srgbClr val="002060"/>
                </a:solidFill>
                <a:effectLst/>
                <a:latin typeface="Arial" panose="020B0604020202020204" pitchFamily="34" charset="0"/>
              </a:rPr>
              <a:t> MÔN QUẢN TRỊ DOANH NGHIỆP</a:t>
            </a:r>
            <a:endParaRPr kumimoji="0" lang="en-US" altLang="en-US" sz="2400" b="1" i="0" u="none" strike="noStrike" cap="none" normalizeH="0" baseline="0" dirty="0" smtClean="0">
              <a:ln>
                <a:noFill/>
              </a:ln>
              <a:solidFill>
                <a:srgbClr val="002060"/>
              </a:solidFill>
              <a:effectLst/>
              <a:latin typeface="Arial" panose="020B0604020202020204" pitchFamily="34" charset="0"/>
            </a:endParaRPr>
          </a:p>
        </p:txBody>
      </p:sp>
      <p:pic>
        <p:nvPicPr>
          <p:cNvPr id="5" name="Picture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4632" y="263853"/>
            <a:ext cx="2287921" cy="853440"/>
          </a:xfrm>
          <a:prstGeom prst="rect">
            <a:avLst/>
          </a:prstGeom>
        </p:spPr>
      </p:pic>
    </p:spTree>
    <p:extLst>
      <p:ext uri="{BB962C8B-B14F-4D97-AF65-F5344CB8AC3E}">
        <p14:creationId xmlns:p14="http://schemas.microsoft.com/office/powerpoint/2010/main" val="248264286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3">
            <a:extLst>
              <a:ext uri="{BEBA8EAE-BF5A-486C-A8C5-ECC9F3942E4B}">
                <a14:imgProps xmlns:a14="http://schemas.microsoft.com/office/drawing/2010/main">
                  <a14:imgLayer r:embed="rId4">
                    <a14:imgEffect>
                      <a14:brightnessContrast bright="20000" contrast="-40000"/>
                    </a14:imgEffect>
                  </a14:imgLayer>
                </a14:imgProps>
              </a:ext>
            </a:extLst>
          </a:blip>
          <a:stretch>
            <a:fillRect/>
          </a:stretch>
        </p:blipFill>
        <p:spPr>
          <a:xfrm>
            <a:off x="-654626" y="3764951"/>
            <a:ext cx="6224154" cy="4080186"/>
          </a:xfrm>
          <a:prstGeom prst="ellipse">
            <a:avLst/>
          </a:prstGeom>
          <a:ln>
            <a:noFill/>
          </a:ln>
          <a:effectLst>
            <a:softEdge rad="112500"/>
          </a:effectLst>
        </p:spPr>
      </p:pic>
      <p:pic>
        <p:nvPicPr>
          <p:cNvPr id="5" name="Picture 4"/>
          <p:cNvPicPr>
            <a:picLocks noChangeAspect="1"/>
          </p:cNvPicPr>
          <p:nvPr/>
        </p:nvPicPr>
        <p:blipFill>
          <a:blip r:embed="rId5">
            <a:extLst>
              <a:ext uri="{BEBA8EAE-BF5A-486C-A8C5-ECC9F3942E4B}">
                <a14:imgProps xmlns:a14="http://schemas.microsoft.com/office/drawing/2010/main">
                  <a14:imgLayer r:embed="rId6">
                    <a14:imgEffect>
                      <a14:brightnessContrast bright="40000" contrast="-40000"/>
                    </a14:imgEffect>
                  </a14:imgLayer>
                </a14:imgProps>
              </a:ext>
            </a:extLst>
          </a:blip>
          <a:stretch>
            <a:fillRect/>
          </a:stretch>
        </p:blipFill>
        <p:spPr>
          <a:xfrm>
            <a:off x="6725804" y="-34240"/>
            <a:ext cx="5244523" cy="3702634"/>
          </a:xfrm>
          <a:prstGeom prst="rect">
            <a:avLst/>
          </a:prstGeom>
        </p:spPr>
      </p:pic>
      <p:pic>
        <p:nvPicPr>
          <p:cNvPr id="2" name="Picture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63484"/>
            <a:ext cx="2287921" cy="853440"/>
          </a:xfrm>
          <a:prstGeom prst="rect">
            <a:avLst/>
          </a:prstGeom>
        </p:spPr>
      </p:pic>
      <p:sp>
        <p:nvSpPr>
          <p:cNvPr id="3" name="Rectangle 2"/>
          <p:cNvSpPr/>
          <p:nvPr/>
        </p:nvSpPr>
        <p:spPr>
          <a:xfrm>
            <a:off x="101743" y="1720086"/>
            <a:ext cx="12192001" cy="5678478"/>
          </a:xfrm>
          <a:prstGeom prst="rect">
            <a:avLst/>
          </a:prstGeom>
          <a:noFill/>
        </p:spPr>
        <p:txBody>
          <a:bodyPr wrap="square">
            <a:spAutoFit/>
          </a:bodyPr>
          <a:lstStyle/>
          <a:p>
            <a:pPr algn="ctr">
              <a:spcBef>
                <a:spcPts val="300"/>
              </a:spcBef>
              <a:spcAft>
                <a:spcPts val="300"/>
              </a:spcAft>
            </a:pPr>
            <a:r>
              <a:rPr lang="en-US" sz="5400" b="1" dirty="0" smtClean="0">
                <a:solidFill>
                  <a:srgbClr val="C00000"/>
                </a:solidFill>
                <a:latin typeface="Times New Roman" panose="02020603050405020304" pitchFamily="18" charset="0"/>
                <a:cs typeface="Times New Roman" panose="02020603050405020304" pitchFamily="18" charset="0"/>
              </a:rPr>
              <a:t>CHƯƠNG 3</a:t>
            </a:r>
          </a:p>
          <a:p>
            <a:pPr algn="ctr">
              <a:spcBef>
                <a:spcPts val="600"/>
              </a:spcBef>
              <a:spcAft>
                <a:spcPts val="600"/>
              </a:spcAft>
            </a:pPr>
            <a:r>
              <a:rPr lang="it-IT" sz="4400" b="1" cap="all" dirty="0">
                <a:solidFill>
                  <a:srgbClr val="FF0000"/>
                </a:solidFill>
                <a:latin typeface="Algerian" panose="04020705040A02060702" pitchFamily="82" charset="0"/>
                <a:cs typeface="Times New Roman" panose="02020603050405020304" pitchFamily="18" charset="0"/>
              </a:rPr>
              <a:t>Khách hàng của doanh </a:t>
            </a:r>
            <a:r>
              <a:rPr lang="it-IT" sz="4400" b="1" cap="all" dirty="0" smtClean="0">
                <a:solidFill>
                  <a:srgbClr val="FF0000"/>
                </a:solidFill>
                <a:latin typeface="Algerian" panose="04020705040A02060702" pitchFamily="82" charset="0"/>
                <a:cs typeface="Times New Roman" panose="02020603050405020304" pitchFamily="18" charset="0"/>
              </a:rPr>
              <a:t>nghiệp</a:t>
            </a:r>
          </a:p>
          <a:p>
            <a:pPr algn="ctr">
              <a:spcBef>
                <a:spcPts val="600"/>
              </a:spcBef>
              <a:spcAft>
                <a:spcPts val="600"/>
              </a:spcAft>
            </a:pPr>
            <a:r>
              <a:rPr lang="it-IT" sz="4400" b="1" cap="all" dirty="0" smtClean="0">
                <a:solidFill>
                  <a:srgbClr val="FF0000"/>
                </a:solidFill>
                <a:latin typeface="Algerian" panose="04020705040A02060702" pitchFamily="82" charset="0"/>
                <a:cs typeface="Times New Roman" panose="02020603050405020304" pitchFamily="18" charset="0"/>
              </a:rPr>
              <a:t>phân </a:t>
            </a:r>
            <a:r>
              <a:rPr lang="it-IT" sz="4400" b="1" cap="all" dirty="0">
                <a:solidFill>
                  <a:srgbClr val="FF0000"/>
                </a:solidFill>
                <a:latin typeface="Algerian" panose="04020705040A02060702" pitchFamily="82" charset="0"/>
                <a:cs typeface="Times New Roman" panose="02020603050405020304" pitchFamily="18" charset="0"/>
              </a:rPr>
              <a:t>đoạn thị trường </a:t>
            </a:r>
            <a:endParaRPr lang="it-IT" sz="4400" b="1" cap="all" dirty="0" smtClean="0">
              <a:solidFill>
                <a:srgbClr val="FF0000"/>
              </a:solidFill>
              <a:latin typeface="Algerian" panose="04020705040A02060702" pitchFamily="82" charset="0"/>
              <a:cs typeface="Times New Roman" panose="02020603050405020304" pitchFamily="18" charset="0"/>
            </a:endParaRPr>
          </a:p>
          <a:p>
            <a:pPr algn="ctr">
              <a:spcBef>
                <a:spcPts val="600"/>
              </a:spcBef>
              <a:spcAft>
                <a:spcPts val="600"/>
              </a:spcAft>
            </a:pPr>
            <a:r>
              <a:rPr lang="it-IT" sz="4400" b="1" cap="all" dirty="0">
                <a:solidFill>
                  <a:srgbClr val="FF0000"/>
                </a:solidFill>
                <a:latin typeface="Algerian" panose="04020705040A02060702" pitchFamily="82" charset="0"/>
                <a:cs typeface="Times New Roman" panose="02020603050405020304" pitchFamily="18" charset="0"/>
              </a:rPr>
              <a:t>&amp;</a:t>
            </a:r>
          </a:p>
          <a:p>
            <a:pPr algn="ctr">
              <a:spcBef>
                <a:spcPts val="600"/>
              </a:spcBef>
              <a:spcAft>
                <a:spcPts val="600"/>
              </a:spcAft>
            </a:pPr>
            <a:r>
              <a:rPr lang="it-IT" sz="4400" b="1" cap="all" dirty="0" smtClean="0">
                <a:solidFill>
                  <a:srgbClr val="FF0000"/>
                </a:solidFill>
                <a:latin typeface="Algerian" panose="04020705040A02060702" pitchFamily="82" charset="0"/>
                <a:cs typeface="Times New Roman" panose="02020603050405020304" pitchFamily="18" charset="0"/>
              </a:rPr>
              <a:t>các </a:t>
            </a:r>
            <a:r>
              <a:rPr lang="it-IT" sz="4400" b="1" cap="all" dirty="0">
                <a:solidFill>
                  <a:srgbClr val="FF0000"/>
                </a:solidFill>
                <a:latin typeface="Algerian" panose="04020705040A02060702" pitchFamily="82" charset="0"/>
                <a:cs typeface="Times New Roman" panose="02020603050405020304" pitchFamily="18" charset="0"/>
              </a:rPr>
              <a:t>chiến lược marketing theo thị trường mục tiêu</a:t>
            </a:r>
            <a:endParaRPr lang="en-US" sz="4400" cap="all" dirty="0">
              <a:solidFill>
                <a:srgbClr val="FF0000"/>
              </a:solidFill>
              <a:latin typeface="Algerian" panose="04020705040A02060702" pitchFamily="82" charset="0"/>
              <a:cs typeface="Times New Roman" panose="02020603050405020304" pitchFamily="18" charset="0"/>
            </a:endParaRPr>
          </a:p>
          <a:p>
            <a:pPr algn="ctr">
              <a:spcBef>
                <a:spcPts val="300"/>
              </a:spcBef>
              <a:spcAft>
                <a:spcPts val="300"/>
              </a:spcAft>
            </a:pPr>
            <a:r>
              <a:rPr lang="en-US" sz="4400" b="1" cap="all" dirty="0">
                <a:solidFill>
                  <a:srgbClr val="002060"/>
                </a:solidFill>
                <a:latin typeface="Algerian" panose="04020705040A02060702" pitchFamily="82" charset="0"/>
                <a:cs typeface="Times New Roman" panose="02020603050405020304" pitchFamily="18" charset="0"/>
              </a:rPr>
              <a:t>   </a:t>
            </a:r>
          </a:p>
        </p:txBody>
      </p:sp>
      <p:sp>
        <p:nvSpPr>
          <p:cNvPr id="4" name="Rectangle 3"/>
          <p:cNvSpPr>
            <a:spLocks noChangeArrowheads="1"/>
          </p:cNvSpPr>
          <p:nvPr/>
        </p:nvSpPr>
        <p:spPr bwMode="auto">
          <a:xfrm>
            <a:off x="1732457" y="-34240"/>
            <a:ext cx="8579593"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1pPr>
            <a:lvl2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2pPr>
            <a:lvl3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3pPr>
            <a:lvl4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4pPr>
            <a:lvl5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5pPr>
            <a:lvl6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6pPr>
            <a:lvl7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7pPr>
            <a:lvl8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8pPr>
            <a:lvl9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50000"/>
              </a:lnSpc>
              <a:spcBef>
                <a:spcPct val="0"/>
              </a:spcBef>
              <a:spcAft>
                <a:spcPct val="0"/>
              </a:spcAft>
              <a:buClrTx/>
              <a:buSzTx/>
              <a:buFontTx/>
              <a:buNone/>
              <a:tabLst>
                <a:tab pos="809625" algn="ctr"/>
                <a:tab pos="3960813" algn="ctr"/>
              </a:tabLst>
            </a:pPr>
            <a:r>
              <a:rPr kumimoji="0" lang="en-US" altLang="en-US" sz="2400" b="1"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TRƯỜNG</a:t>
            </a:r>
            <a:r>
              <a:rPr kumimoji="0" lang="en-US" altLang="en-US" sz="2400" b="1" i="0" u="none" strike="noStrike" cap="none" normalizeH="0" dirty="0" smtClean="0">
                <a:ln>
                  <a:noFill/>
                </a:ln>
                <a:solidFill>
                  <a:srgbClr val="002060"/>
                </a:solidFill>
                <a:effectLst/>
                <a:latin typeface="Arial" panose="020B0604020202020204" pitchFamily="34" charset="0"/>
                <a:ea typeface="Times New Roman" panose="02020603050405020304" pitchFamily="18" charset="0"/>
              </a:rPr>
              <a:t> CAO ĐẲNG LÝ TỰ TRONG TP. HỒ CHÍ MINH</a:t>
            </a:r>
            <a:r>
              <a:rPr kumimoji="0" lang="vi-VN" altLang="en-US" sz="2400" b="1"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r>
              <a:rPr kumimoji="0" lang="en-US" altLang="en-US" sz="2400" b="1"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p>
          <a:p>
            <a:pPr marL="0" marR="0" lvl="0" indent="0" algn="ctr" defTabSz="914400" rtl="0" eaLnBrk="0" fontAlgn="base" latinLnBrk="0" hangingPunct="0">
              <a:lnSpc>
                <a:spcPct val="150000"/>
              </a:lnSpc>
              <a:spcBef>
                <a:spcPct val="0"/>
              </a:spcBef>
              <a:spcAft>
                <a:spcPct val="0"/>
              </a:spcAft>
              <a:buClrTx/>
              <a:buSzTx/>
              <a:buFontTx/>
              <a:buNone/>
              <a:tabLst>
                <a:tab pos="809625" algn="ctr"/>
                <a:tab pos="3960813" algn="ctr"/>
              </a:tabLst>
            </a:pPr>
            <a:r>
              <a:rPr kumimoji="0" lang="vi-VN" altLang="en-US" sz="2400" b="1"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r>
              <a:rPr lang="en-US" altLang="en-US" sz="2400" b="1" dirty="0" smtClean="0">
                <a:solidFill>
                  <a:srgbClr val="002060"/>
                </a:solidFill>
                <a:ea typeface="Times New Roman" panose="02020603050405020304" pitchFamily="18" charset="0"/>
              </a:rPr>
              <a:t>KHOA KINH TÊ</a:t>
            </a:r>
          </a:p>
          <a:p>
            <a:pPr marL="0" marR="0" lvl="0" indent="0" algn="ctr" defTabSz="914400" rtl="0" eaLnBrk="0" fontAlgn="base" latinLnBrk="0" hangingPunct="0">
              <a:lnSpc>
                <a:spcPct val="150000"/>
              </a:lnSpc>
              <a:spcBef>
                <a:spcPct val="0"/>
              </a:spcBef>
              <a:spcAft>
                <a:spcPct val="0"/>
              </a:spcAft>
              <a:buClrTx/>
              <a:buSzTx/>
              <a:buFontTx/>
              <a:buNone/>
              <a:tabLst>
                <a:tab pos="809625" algn="ctr"/>
                <a:tab pos="3960813" algn="ctr"/>
              </a:tabLst>
            </a:pPr>
            <a:r>
              <a:rPr kumimoji="0" lang="en-US" altLang="en-US" sz="2400" b="1" i="0" u="none" strike="noStrike" cap="none" normalizeH="0" baseline="0" dirty="0" smtClean="0">
                <a:ln>
                  <a:noFill/>
                </a:ln>
                <a:solidFill>
                  <a:srgbClr val="002060"/>
                </a:solidFill>
                <a:effectLst/>
                <a:latin typeface="Arial" panose="020B0604020202020204" pitchFamily="34" charset="0"/>
              </a:rPr>
              <a:t>BỘ</a:t>
            </a:r>
            <a:r>
              <a:rPr kumimoji="0" lang="en-US" altLang="en-US" sz="2400" b="1" i="0" u="none" strike="noStrike" cap="none" normalizeH="0" dirty="0" smtClean="0">
                <a:ln>
                  <a:noFill/>
                </a:ln>
                <a:solidFill>
                  <a:srgbClr val="002060"/>
                </a:solidFill>
                <a:effectLst/>
                <a:latin typeface="Arial" panose="020B0604020202020204" pitchFamily="34" charset="0"/>
              </a:rPr>
              <a:t> MÔN QUẢN TRỊ DOANH NGHIỆP</a:t>
            </a:r>
            <a:endParaRPr kumimoji="0" lang="en-US" altLang="en-US" sz="2400" b="1" i="0" u="none" strike="noStrike" cap="none" normalizeH="0" baseline="0" dirty="0" smtClean="0">
              <a:ln>
                <a:noFill/>
              </a:ln>
              <a:solidFill>
                <a:srgbClr val="002060"/>
              </a:solidFill>
              <a:effectLst/>
              <a:latin typeface="Arial" panose="020B0604020202020204" pitchFamily="34" charset="0"/>
            </a:endParaRPr>
          </a:p>
        </p:txBody>
      </p:sp>
    </p:spTree>
    <p:extLst>
      <p:ext uri="{BB962C8B-B14F-4D97-AF65-F5344CB8AC3E}">
        <p14:creationId xmlns:p14="http://schemas.microsoft.com/office/powerpoint/2010/main" val="385679516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5372965" y="1872500"/>
            <a:ext cx="6819035" cy="4395355"/>
          </a:xfrm>
          <a:prstGeom prst="rect">
            <a:avLst/>
          </a:prstGeom>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63484"/>
            <a:ext cx="2287921" cy="853440"/>
          </a:xfrm>
          <a:prstGeom prst="rect">
            <a:avLst/>
          </a:prstGeom>
        </p:spPr>
      </p:pic>
      <p:sp>
        <p:nvSpPr>
          <p:cNvPr id="3" name="TextBox 2"/>
          <p:cNvSpPr txBox="1"/>
          <p:nvPr/>
        </p:nvSpPr>
        <p:spPr>
          <a:xfrm>
            <a:off x="3998118" y="383953"/>
            <a:ext cx="5312779" cy="646331"/>
          </a:xfrm>
          <a:prstGeom prst="rect">
            <a:avLst/>
          </a:prstGeom>
          <a:noFill/>
        </p:spPr>
        <p:txBody>
          <a:bodyPr wrap="square" rtlCol="0">
            <a:spAutoFit/>
          </a:bodyPr>
          <a:lstStyle/>
          <a:p>
            <a:r>
              <a:rPr lang="en-US" sz="3600" b="1" dirty="0" smtClean="0">
                <a:solidFill>
                  <a:srgbClr val="FF0000"/>
                </a:solidFill>
              </a:rPr>
              <a:t>NỘI DUNG CHƯƠNG 3</a:t>
            </a:r>
            <a:endParaRPr lang="en-US" sz="3600" b="1" dirty="0">
              <a:solidFill>
                <a:srgbClr val="FF0000"/>
              </a:solidFill>
            </a:endParaRPr>
          </a:p>
        </p:txBody>
      </p:sp>
      <p:sp>
        <p:nvSpPr>
          <p:cNvPr id="4" name="Rectangle 3"/>
          <p:cNvSpPr/>
          <p:nvPr/>
        </p:nvSpPr>
        <p:spPr>
          <a:xfrm>
            <a:off x="173034" y="1228652"/>
            <a:ext cx="8742365" cy="5262979"/>
          </a:xfrm>
          <a:prstGeom prst="rect">
            <a:avLst/>
          </a:prstGeom>
        </p:spPr>
        <p:txBody>
          <a:bodyPr wrap="square">
            <a:spAutoFit/>
          </a:bodyPr>
          <a:lstStyle/>
          <a:p>
            <a:pPr>
              <a:lnSpc>
                <a:spcPct val="150000"/>
              </a:lnSpc>
            </a:pPr>
            <a:r>
              <a:rPr lang="vi-VN" sz="2800" b="1" dirty="0">
                <a:solidFill>
                  <a:srgbClr val="002060"/>
                </a:solidFill>
                <a:latin typeface="Times New Roman" panose="02020603050405020304" pitchFamily="18" charset="0"/>
                <a:cs typeface="Times New Roman" panose="02020603050405020304" pitchFamily="18" charset="0"/>
              </a:rPr>
              <a:t>1.Thị trường tiêu dùng cá nhân và các hành vi của người tiêu dùng cá nhân</a:t>
            </a:r>
          </a:p>
          <a:p>
            <a:pPr>
              <a:lnSpc>
                <a:spcPct val="150000"/>
              </a:lnSpc>
            </a:pPr>
            <a:r>
              <a:rPr lang="vi-VN" sz="2800" b="1" dirty="0">
                <a:solidFill>
                  <a:srgbClr val="002060"/>
                </a:solidFill>
                <a:latin typeface="Times New Roman" panose="02020603050405020304" pitchFamily="18" charset="0"/>
                <a:cs typeface="Times New Roman" panose="02020603050405020304" pitchFamily="18" charset="0"/>
              </a:rPr>
              <a:t>2.Thị trường và hành vi mua của tổ chức </a:t>
            </a:r>
            <a:endParaRPr lang="en-US" sz="2800" b="1" dirty="0" smtClean="0">
              <a:solidFill>
                <a:srgbClr val="002060"/>
              </a:solidFill>
              <a:latin typeface="Times New Roman" panose="02020603050405020304" pitchFamily="18" charset="0"/>
              <a:cs typeface="Times New Roman" panose="02020603050405020304" pitchFamily="18" charset="0"/>
            </a:endParaRPr>
          </a:p>
          <a:p>
            <a:pPr>
              <a:lnSpc>
                <a:spcPct val="150000"/>
              </a:lnSpc>
            </a:pPr>
            <a:r>
              <a:rPr lang="vi-VN" sz="2800" b="1" dirty="0" smtClean="0">
                <a:solidFill>
                  <a:srgbClr val="002060"/>
                </a:solidFill>
                <a:latin typeface="Times New Roman" panose="02020603050405020304" pitchFamily="18" charset="0"/>
                <a:cs typeface="Times New Roman" panose="02020603050405020304" pitchFamily="18" charset="0"/>
              </a:rPr>
              <a:t>3.Phân </a:t>
            </a:r>
            <a:r>
              <a:rPr lang="vi-VN" sz="2800" b="1" dirty="0">
                <a:solidFill>
                  <a:srgbClr val="002060"/>
                </a:solidFill>
                <a:latin typeface="Times New Roman" panose="02020603050405020304" pitchFamily="18" charset="0"/>
                <a:cs typeface="Times New Roman" panose="02020603050405020304" pitchFamily="18" charset="0"/>
              </a:rPr>
              <a:t>đoạn thị trường theo các tiêu thức phù hợp</a:t>
            </a:r>
          </a:p>
          <a:p>
            <a:pPr>
              <a:lnSpc>
                <a:spcPct val="150000"/>
              </a:lnSpc>
            </a:pPr>
            <a:r>
              <a:rPr lang="vi-VN" sz="2800" b="1" dirty="0">
                <a:solidFill>
                  <a:srgbClr val="002060"/>
                </a:solidFill>
                <a:latin typeface="Times New Roman" panose="02020603050405020304" pitchFamily="18" charset="0"/>
                <a:cs typeface="Times New Roman" panose="02020603050405020304" pitchFamily="18" charset="0"/>
              </a:rPr>
              <a:t>4.Lựa chọn thị trường mục tiêu và định vị sản phẩm</a:t>
            </a:r>
          </a:p>
          <a:p>
            <a:pPr>
              <a:lnSpc>
                <a:spcPct val="150000"/>
              </a:lnSpc>
            </a:pPr>
            <a:r>
              <a:rPr lang="vi-VN" sz="2800" b="1" dirty="0">
                <a:solidFill>
                  <a:srgbClr val="002060"/>
                </a:solidFill>
                <a:latin typeface="Times New Roman" panose="02020603050405020304" pitchFamily="18" charset="0"/>
                <a:cs typeface="Times New Roman" panose="02020603050405020304" pitchFamily="18" charset="0"/>
              </a:rPr>
              <a:t>5.Quyết định chiến lược marketing nhằm khai thác các đoạn thị trường mục tiêu</a:t>
            </a:r>
          </a:p>
          <a:p>
            <a:pPr>
              <a:lnSpc>
                <a:spcPct val="150000"/>
              </a:lnSpc>
            </a:pPr>
            <a:r>
              <a:rPr lang="vi-VN" sz="2800" b="1" dirty="0">
                <a:solidFill>
                  <a:srgbClr val="002060"/>
                </a:solidFill>
                <a:latin typeface="Times New Roman" panose="02020603050405020304" pitchFamily="18" charset="0"/>
                <a:cs typeface="Times New Roman" panose="02020603050405020304" pitchFamily="18" charset="0"/>
              </a:rPr>
              <a:t>6.Hoạch định marketing mix</a:t>
            </a:r>
          </a:p>
        </p:txBody>
      </p:sp>
    </p:spTree>
    <p:extLst>
      <p:ext uri="{BB962C8B-B14F-4D97-AF65-F5344CB8AC3E}">
        <p14:creationId xmlns:p14="http://schemas.microsoft.com/office/powerpoint/2010/main" val="1488290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 calcmode="lin" valueType="num">
                                      <p:cBhvr additive="base">
                                        <p:cTn id="3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
                                            <p:txEl>
                                              <p:pRg st="5" end="5"/>
                                            </p:txEl>
                                          </p:spTgt>
                                        </p:tgtEl>
                                        <p:attrNameLst>
                                          <p:attrName>style.visibility</p:attrName>
                                        </p:attrNameLst>
                                      </p:cBhvr>
                                      <p:to>
                                        <p:strVal val="visible"/>
                                      </p:to>
                                    </p:set>
                                    <p:anim calcmode="lin" valueType="num">
                                      <p:cBhvr additive="base">
                                        <p:cTn id="37"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95993" y="1461630"/>
            <a:ext cx="10801350" cy="1785104"/>
          </a:xfrm>
          <a:prstGeom prst="rect">
            <a:avLst/>
          </a:prstGeom>
        </p:spPr>
        <p:txBody>
          <a:bodyPr wrap="square">
            <a:spAutoFit/>
          </a:bodyPr>
          <a:lstStyle/>
          <a:p>
            <a:pPr lvl="0" indent="360045" algn="ctr">
              <a:lnSpc>
                <a:spcPct val="110000"/>
              </a:lnSpc>
              <a:spcBef>
                <a:spcPts val="200"/>
              </a:spcBef>
              <a:spcAft>
                <a:spcPts val="200"/>
              </a:spcAft>
            </a:pPr>
            <a:r>
              <a:rPr lang="en-US" sz="50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3.1 </a:t>
            </a:r>
            <a:r>
              <a:rPr lang="en-US" sz="50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Thị</a:t>
            </a:r>
            <a:r>
              <a:rPr lang="en-US" sz="50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50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trường</a:t>
            </a:r>
            <a:r>
              <a:rPr lang="en-US" sz="50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50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tiêu</a:t>
            </a:r>
            <a:r>
              <a:rPr lang="en-US" sz="50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50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dùng</a:t>
            </a:r>
            <a:r>
              <a:rPr lang="en-US" sz="50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50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cá</a:t>
            </a:r>
            <a:r>
              <a:rPr lang="en-US" sz="50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50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nhân</a:t>
            </a:r>
            <a:r>
              <a:rPr lang="en-US" sz="50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50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và</a:t>
            </a:r>
            <a:r>
              <a:rPr lang="en-US" sz="50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50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hành</a:t>
            </a:r>
            <a:r>
              <a:rPr lang="en-US" sz="50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vi </a:t>
            </a:r>
            <a:r>
              <a:rPr lang="en-US" sz="50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của</a:t>
            </a:r>
            <a:r>
              <a:rPr lang="en-US" sz="50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50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người</a:t>
            </a:r>
            <a:r>
              <a:rPr lang="en-US" sz="50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50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tiêu</a:t>
            </a:r>
            <a:r>
              <a:rPr lang="en-US" sz="50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50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dùng</a:t>
            </a:r>
            <a:r>
              <a:rPr lang="en-US" sz="50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50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cá</a:t>
            </a:r>
            <a:r>
              <a:rPr lang="en-US" sz="50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50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nhân</a:t>
            </a:r>
            <a:endParaRPr lang="en-US" sz="5000" b="1"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3" name="Picture 2"/>
          <p:cNvPicPr>
            <a:picLocks noChangeAspect="1"/>
          </p:cNvPicPr>
          <p:nvPr/>
        </p:nvPicPr>
        <p:blipFill rotWithShape="1">
          <a:blip r:embed="rId2"/>
          <a:srcRect l="51467" r="8057" b="51116"/>
          <a:stretch/>
        </p:blipFill>
        <p:spPr>
          <a:xfrm>
            <a:off x="8205107" y="3246734"/>
            <a:ext cx="3986893" cy="3611266"/>
          </a:xfrm>
          <a:prstGeom prst="rect">
            <a:avLst/>
          </a:prstGeom>
        </p:spPr>
      </p:pic>
    </p:spTree>
    <p:extLst>
      <p:ext uri="{BB962C8B-B14F-4D97-AF65-F5344CB8AC3E}">
        <p14:creationId xmlns:p14="http://schemas.microsoft.com/office/powerpoint/2010/main" val="129188094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3"/>
          <a:srcRect t="50914"/>
          <a:stretch/>
        </p:blipFill>
        <p:spPr>
          <a:xfrm>
            <a:off x="6070141" y="4604272"/>
            <a:ext cx="6121859" cy="2253727"/>
          </a:xfrm>
          <a:prstGeom prst="rect">
            <a:avLst/>
          </a:prstGeom>
        </p:spPr>
      </p:pic>
      <p:pic>
        <p:nvPicPr>
          <p:cNvPr id="19" name="Picture 18"/>
          <p:cNvPicPr>
            <a:picLocks noChangeAspect="1"/>
          </p:cNvPicPr>
          <p:nvPr/>
        </p:nvPicPr>
        <p:blipFill rotWithShape="1">
          <a:blip r:embed="rId3"/>
          <a:srcRect l="51467" r="8057" b="51116"/>
          <a:stretch/>
        </p:blipFill>
        <p:spPr>
          <a:xfrm>
            <a:off x="9552591" y="12310"/>
            <a:ext cx="2639409" cy="2390736"/>
          </a:xfrm>
          <a:prstGeom prst="rect">
            <a:avLst/>
          </a:prstGeom>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63484"/>
            <a:ext cx="2287921" cy="853440"/>
          </a:xfrm>
          <a:prstGeom prst="rect">
            <a:avLst/>
          </a:prstGeom>
        </p:spPr>
      </p:pic>
      <p:sp>
        <p:nvSpPr>
          <p:cNvPr id="15" name="Rectangle 14"/>
          <p:cNvSpPr/>
          <p:nvPr/>
        </p:nvSpPr>
        <p:spPr>
          <a:xfrm>
            <a:off x="2889085" y="167393"/>
            <a:ext cx="7345960" cy="1040285"/>
          </a:xfrm>
          <a:prstGeom prst="rect">
            <a:avLst/>
          </a:prstGeom>
        </p:spPr>
        <p:txBody>
          <a:bodyPr wrap="square">
            <a:spAutoFit/>
          </a:bodyPr>
          <a:lstStyle/>
          <a:p>
            <a:pPr indent="360045" algn="ctr">
              <a:lnSpc>
                <a:spcPct val="110000"/>
              </a:lnSpc>
              <a:spcBef>
                <a:spcPts val="200"/>
              </a:spcBef>
              <a:spcAft>
                <a:spcPts val="200"/>
              </a:spcAft>
            </a:pP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3.1 </a:t>
            </a:r>
            <a:r>
              <a:rPr lang="en-US" sz="28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Thị</a:t>
            </a: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trường</a:t>
            </a: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tiêu</a:t>
            </a: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dùng</a:t>
            </a: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cá</a:t>
            </a: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nhân</a:t>
            </a: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và</a:t>
            </a: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hành</a:t>
            </a: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vi </a:t>
            </a:r>
            <a:r>
              <a:rPr lang="en-US" sz="28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của</a:t>
            </a: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người</a:t>
            </a: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tiêu</a:t>
            </a: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dùng</a:t>
            </a: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cá</a:t>
            </a: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nhân</a:t>
            </a:r>
            <a:endParaRPr lang="en-US" sz="28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angle 16"/>
          <p:cNvSpPr/>
          <p:nvPr/>
        </p:nvSpPr>
        <p:spPr>
          <a:xfrm>
            <a:off x="106768" y="1818401"/>
            <a:ext cx="11926745" cy="2677656"/>
          </a:xfrm>
          <a:prstGeom prst="rect">
            <a:avLst/>
          </a:prstGeom>
        </p:spPr>
        <p:txBody>
          <a:bodyPr wrap="square">
            <a:spAutoFit/>
          </a:bodyPr>
          <a:lstStyle/>
          <a:p>
            <a:pPr algn="just"/>
            <a:r>
              <a:rPr lang="vi-VN" sz="2400" b="1" dirty="0">
                <a:solidFill>
                  <a:srgbClr val="000000"/>
                </a:solidFill>
                <a:latin typeface="Cambria" panose="02040503050406030204" pitchFamily="18" charset="0"/>
              </a:rPr>
              <a:t>Người tiêu dùng cá nhân </a:t>
            </a:r>
            <a:r>
              <a:rPr lang="vi-VN" sz="2400" dirty="0">
                <a:solidFill>
                  <a:srgbClr val="000000"/>
                </a:solidFill>
                <a:latin typeface="Cambria" panose="02040503050406030204" pitchFamily="18" charset="0"/>
              </a:rPr>
              <a:t>là những người mua sản phẩm và dịch vụ để tiêu dùng cho </a:t>
            </a:r>
            <a:r>
              <a:rPr lang="vi-VN" sz="2400" dirty="0" smtClean="0">
                <a:solidFill>
                  <a:srgbClr val="000000"/>
                </a:solidFill>
                <a:latin typeface="Cambria" panose="02040503050406030204" pitchFamily="18" charset="0"/>
              </a:rPr>
              <a:t>cá</a:t>
            </a:r>
            <a:r>
              <a:rPr lang="en-US" sz="2400" dirty="0" smtClean="0">
                <a:solidFill>
                  <a:srgbClr val="000000"/>
                </a:solidFill>
                <a:latin typeface="Cambria" panose="02040503050406030204" pitchFamily="18" charset="0"/>
              </a:rPr>
              <a:t> </a:t>
            </a:r>
            <a:r>
              <a:rPr lang="vi-VN" sz="2400" dirty="0" smtClean="0">
                <a:solidFill>
                  <a:srgbClr val="000000"/>
                </a:solidFill>
                <a:latin typeface="Cambria" panose="02040503050406030204" pitchFamily="18" charset="0"/>
              </a:rPr>
              <a:t>nhân</a:t>
            </a:r>
            <a:r>
              <a:rPr lang="en-US" sz="2400" dirty="0" smtClean="0">
                <a:solidFill>
                  <a:srgbClr val="000000"/>
                </a:solidFill>
                <a:latin typeface="Cambria" panose="02040503050406030204" pitchFamily="18" charset="0"/>
              </a:rPr>
              <a:t> </a:t>
            </a:r>
            <a:r>
              <a:rPr lang="vi-VN" sz="2400" dirty="0" smtClean="0">
                <a:solidFill>
                  <a:srgbClr val="000000"/>
                </a:solidFill>
                <a:latin typeface="Cambria" panose="02040503050406030204" pitchFamily="18" charset="0"/>
              </a:rPr>
              <a:t>và </a:t>
            </a:r>
            <a:r>
              <a:rPr lang="vi-VN" sz="2400" dirty="0">
                <a:solidFill>
                  <a:srgbClr val="000000"/>
                </a:solidFill>
                <a:latin typeface="Cambria" panose="02040503050406030204" pitchFamily="18" charset="0"/>
              </a:rPr>
              <a:t>gia đình họ. </a:t>
            </a:r>
            <a:endParaRPr lang="en-US" sz="2400" dirty="0" smtClean="0">
              <a:solidFill>
                <a:srgbClr val="000000"/>
              </a:solidFill>
              <a:latin typeface="Cambria" panose="02040503050406030204" pitchFamily="18" charset="0"/>
            </a:endParaRPr>
          </a:p>
          <a:p>
            <a:pPr algn="just"/>
            <a:r>
              <a:rPr lang="vi-VN" sz="2400" b="1" dirty="0" smtClean="0">
                <a:solidFill>
                  <a:srgbClr val="000000"/>
                </a:solidFill>
                <a:latin typeface="Cambria" panose="02040503050406030204" pitchFamily="18" charset="0"/>
              </a:rPr>
              <a:t>Hành </a:t>
            </a:r>
            <a:r>
              <a:rPr lang="vi-VN" sz="2400" b="1" dirty="0">
                <a:solidFill>
                  <a:srgbClr val="000000"/>
                </a:solidFill>
                <a:latin typeface="Cambria" panose="02040503050406030204" pitchFamily="18" charset="0"/>
              </a:rPr>
              <a:t>vi người tiêu dùng </a:t>
            </a:r>
            <a:r>
              <a:rPr lang="vi-VN" sz="2400" dirty="0">
                <a:solidFill>
                  <a:srgbClr val="000000"/>
                </a:solidFill>
                <a:latin typeface="Cambria" panose="02040503050406030204" pitchFamily="18" charset="0"/>
              </a:rPr>
              <a:t>là những hành động của con người trong việc mua </a:t>
            </a:r>
            <a:r>
              <a:rPr lang="vi-VN" sz="2400" dirty="0" smtClean="0">
                <a:solidFill>
                  <a:srgbClr val="000000"/>
                </a:solidFill>
                <a:latin typeface="Cambria" panose="02040503050406030204" pitchFamily="18" charset="0"/>
              </a:rPr>
              <a:t>sắm</a:t>
            </a:r>
            <a:r>
              <a:rPr lang="en-US" sz="2400" dirty="0" smtClean="0">
                <a:solidFill>
                  <a:srgbClr val="000000"/>
                </a:solidFill>
                <a:latin typeface="Cambria" panose="02040503050406030204" pitchFamily="18" charset="0"/>
              </a:rPr>
              <a:t> </a:t>
            </a:r>
            <a:r>
              <a:rPr lang="vi-VN" sz="2400" dirty="0" smtClean="0">
                <a:solidFill>
                  <a:srgbClr val="000000"/>
                </a:solidFill>
                <a:latin typeface="Cambria" panose="02040503050406030204" pitchFamily="18" charset="0"/>
              </a:rPr>
              <a:t>và </a:t>
            </a:r>
            <a:r>
              <a:rPr lang="vi-VN" sz="2400" dirty="0">
                <a:solidFill>
                  <a:srgbClr val="000000"/>
                </a:solidFill>
                <a:latin typeface="Cambria" panose="02040503050406030204" pitchFamily="18" charset="0"/>
              </a:rPr>
              <a:t>sử dụng sản phẩm, dịch vụ bao gồm các quá trình tâm lý và xã hội trước, trong và sau </a:t>
            </a:r>
            <a:r>
              <a:rPr lang="vi-VN" sz="2400" dirty="0" smtClean="0">
                <a:solidFill>
                  <a:srgbClr val="000000"/>
                </a:solidFill>
                <a:latin typeface="Cambria" panose="02040503050406030204" pitchFamily="18" charset="0"/>
              </a:rPr>
              <a:t>khi</a:t>
            </a:r>
            <a:r>
              <a:rPr lang="en-US" sz="2400" dirty="0" smtClean="0">
                <a:solidFill>
                  <a:srgbClr val="000000"/>
                </a:solidFill>
                <a:latin typeface="Cambria" panose="02040503050406030204" pitchFamily="18" charset="0"/>
              </a:rPr>
              <a:t> </a:t>
            </a:r>
            <a:r>
              <a:rPr lang="vi-VN" sz="2400" dirty="0" smtClean="0">
                <a:solidFill>
                  <a:srgbClr val="000000"/>
                </a:solidFill>
                <a:latin typeface="Cambria" panose="02040503050406030204" pitchFamily="18" charset="0"/>
              </a:rPr>
              <a:t>mua</a:t>
            </a:r>
            <a:r>
              <a:rPr lang="vi-VN" sz="2400" dirty="0">
                <a:solidFill>
                  <a:srgbClr val="000000"/>
                </a:solidFill>
                <a:latin typeface="Cambria" panose="02040503050406030204" pitchFamily="18" charset="0"/>
              </a:rPr>
              <a:t>. </a:t>
            </a:r>
            <a:endParaRPr lang="en-US" sz="2400" dirty="0" smtClean="0">
              <a:solidFill>
                <a:srgbClr val="000000"/>
              </a:solidFill>
              <a:latin typeface="Cambria" panose="02040503050406030204" pitchFamily="18" charset="0"/>
            </a:endParaRPr>
          </a:p>
          <a:p>
            <a:pPr algn="just"/>
            <a:r>
              <a:rPr lang="vi-VN" sz="2400" dirty="0" smtClean="0"/>
              <a:t> </a:t>
            </a:r>
            <a:r>
              <a:rPr lang="vi-VN" sz="2400" dirty="0"/>
              <a:t/>
            </a:r>
            <a:br>
              <a:rPr lang="vi-VN" sz="2400" dirty="0"/>
            </a:br>
            <a:endParaRPr lang="en-US" sz="2400" dirty="0"/>
          </a:p>
        </p:txBody>
      </p:sp>
      <p:sp>
        <p:nvSpPr>
          <p:cNvPr id="18" name="TextBox 17"/>
          <p:cNvSpPr txBox="1"/>
          <p:nvPr/>
        </p:nvSpPr>
        <p:spPr>
          <a:xfrm>
            <a:off x="1288473" y="1133235"/>
            <a:ext cx="3054927" cy="646331"/>
          </a:xfrm>
          <a:prstGeom prst="rect">
            <a:avLst/>
          </a:prstGeom>
          <a:noFill/>
        </p:spPr>
        <p:txBody>
          <a:bodyPr wrap="square" rtlCol="0">
            <a:spAutoFit/>
          </a:bodyPr>
          <a:lstStyle/>
          <a:p>
            <a:pPr marL="571500" indent="-571500">
              <a:buFont typeface="Wingdings" panose="05000000000000000000" pitchFamily="2" charset="2"/>
              <a:buChar char="v"/>
            </a:pPr>
            <a:r>
              <a:rPr lang="en-US" sz="3600" b="1" i="1" u="sng" dirty="0" err="1" smtClean="0">
                <a:solidFill>
                  <a:srgbClr val="FF0000"/>
                </a:solidFill>
              </a:rPr>
              <a:t>Khái</a:t>
            </a:r>
            <a:r>
              <a:rPr lang="en-US" sz="3600" b="1" i="1" u="sng" dirty="0" smtClean="0">
                <a:solidFill>
                  <a:srgbClr val="FF0000"/>
                </a:solidFill>
              </a:rPr>
              <a:t> </a:t>
            </a:r>
            <a:r>
              <a:rPr lang="en-US" sz="3600" b="1" i="1" u="sng" dirty="0" err="1" smtClean="0">
                <a:solidFill>
                  <a:srgbClr val="FF0000"/>
                </a:solidFill>
              </a:rPr>
              <a:t>niệm</a:t>
            </a:r>
            <a:endParaRPr lang="en-US" sz="3600" b="1" i="1" u="sng" dirty="0">
              <a:solidFill>
                <a:srgbClr val="FF0000"/>
              </a:solidFill>
            </a:endParaRPr>
          </a:p>
        </p:txBody>
      </p:sp>
      <p:sp>
        <p:nvSpPr>
          <p:cNvPr id="21" name="Rectangle 20"/>
          <p:cNvSpPr/>
          <p:nvPr/>
        </p:nvSpPr>
        <p:spPr>
          <a:xfrm>
            <a:off x="380103" y="3811011"/>
            <a:ext cx="6096000" cy="3046988"/>
          </a:xfrm>
          <a:prstGeom prst="rect">
            <a:avLst/>
          </a:prstGeom>
        </p:spPr>
        <p:txBody>
          <a:bodyPr>
            <a:spAutoFit/>
          </a:bodyPr>
          <a:lstStyle/>
          <a:p>
            <a:pPr lvl="0" algn="just"/>
            <a:r>
              <a:rPr lang="vi-VN" sz="2400" b="1" dirty="0">
                <a:solidFill>
                  <a:srgbClr val="000000"/>
                </a:solidFill>
                <a:latin typeface="Cambria" panose="02040503050406030204" pitchFamily="18" charset="0"/>
              </a:rPr>
              <a:t>Khoa học hành vi cố gắng trả lời câu hỏi </a:t>
            </a:r>
            <a:endParaRPr lang="en-US" sz="2400" b="1" dirty="0">
              <a:solidFill>
                <a:srgbClr val="000000"/>
              </a:solidFill>
              <a:latin typeface="Cambria" panose="02040503050406030204" pitchFamily="18" charset="0"/>
            </a:endParaRPr>
          </a:p>
          <a:p>
            <a:pPr marL="342900" lvl="0" indent="-342900" algn="just">
              <a:buFont typeface="Wingdings" panose="05000000000000000000" pitchFamily="2" charset="2"/>
              <a:buChar char="ü"/>
            </a:pPr>
            <a:r>
              <a:rPr lang="en-US" sz="2400" dirty="0">
                <a:solidFill>
                  <a:srgbClr val="000000"/>
                </a:solidFill>
                <a:latin typeface="Cambria" panose="02040503050406030204" pitchFamily="18" charset="0"/>
              </a:rPr>
              <a:t>T</a:t>
            </a:r>
            <a:r>
              <a:rPr lang="vi-VN" sz="2400" dirty="0" smtClean="0">
                <a:solidFill>
                  <a:srgbClr val="000000"/>
                </a:solidFill>
                <a:latin typeface="Cambria" panose="02040503050406030204" pitchFamily="18" charset="0"/>
              </a:rPr>
              <a:t>ại </a:t>
            </a:r>
            <a:r>
              <a:rPr lang="vi-VN" sz="2400" dirty="0">
                <a:solidFill>
                  <a:srgbClr val="000000"/>
                </a:solidFill>
                <a:latin typeface="Cambria" panose="02040503050406030204" pitchFamily="18" charset="0"/>
              </a:rPr>
              <a:t>sao người tiêu dùng lại</a:t>
            </a:r>
            <a:r>
              <a:rPr lang="en-US" sz="2400" dirty="0">
                <a:solidFill>
                  <a:srgbClr val="000000"/>
                </a:solidFill>
                <a:latin typeface="Cambria" panose="02040503050406030204" pitchFamily="18" charset="0"/>
              </a:rPr>
              <a:t> </a:t>
            </a:r>
            <a:r>
              <a:rPr lang="vi-VN" sz="2400" dirty="0">
                <a:solidFill>
                  <a:srgbClr val="000000"/>
                </a:solidFill>
                <a:latin typeface="Cambria" panose="02040503050406030204" pitchFamily="18" charset="0"/>
              </a:rPr>
              <a:t>chọn mua sản phẩm</a:t>
            </a:r>
            <a:r>
              <a:rPr lang="en-US" sz="2400" dirty="0">
                <a:solidFill>
                  <a:srgbClr val="000000"/>
                </a:solidFill>
                <a:latin typeface="Cambria" panose="02040503050406030204" pitchFamily="18" charset="0"/>
              </a:rPr>
              <a:t> </a:t>
            </a:r>
            <a:r>
              <a:rPr lang="vi-VN" sz="2400" dirty="0">
                <a:solidFill>
                  <a:srgbClr val="000000"/>
                </a:solidFill>
                <a:latin typeface="Cambria" panose="02040503050406030204" pitchFamily="18" charset="0"/>
              </a:rPr>
              <a:t>hay thương hiệu này chứ không phải loại khác? </a:t>
            </a:r>
            <a:endParaRPr lang="en-US" sz="2400" dirty="0">
              <a:solidFill>
                <a:srgbClr val="000000"/>
              </a:solidFill>
              <a:latin typeface="Cambria" panose="02040503050406030204" pitchFamily="18" charset="0"/>
            </a:endParaRPr>
          </a:p>
          <a:p>
            <a:pPr marL="342900" lvl="0" indent="-342900" algn="just">
              <a:buFont typeface="Wingdings" panose="05000000000000000000" pitchFamily="2" charset="2"/>
              <a:buChar char="ü"/>
            </a:pPr>
            <a:r>
              <a:rPr lang="vi-VN" sz="2400" dirty="0">
                <a:solidFill>
                  <a:srgbClr val="000000"/>
                </a:solidFill>
                <a:latin typeface="Cambria" panose="02040503050406030204" pitchFamily="18" charset="0"/>
              </a:rPr>
              <a:t>Họ lựa chọn như thế</a:t>
            </a:r>
            <a:r>
              <a:rPr lang="en-US" sz="2400" dirty="0">
                <a:solidFill>
                  <a:srgbClr val="000000"/>
                </a:solidFill>
                <a:latin typeface="Cambria" panose="02040503050406030204" pitchFamily="18" charset="0"/>
              </a:rPr>
              <a:t> </a:t>
            </a:r>
            <a:r>
              <a:rPr lang="vi-VN" sz="2400" dirty="0">
                <a:solidFill>
                  <a:srgbClr val="000000"/>
                </a:solidFill>
                <a:latin typeface="Cambria" panose="02040503050406030204" pitchFamily="18" charset="0"/>
              </a:rPr>
              <a:t>nào?</a:t>
            </a:r>
            <a:endParaRPr lang="en-US" sz="2400" dirty="0">
              <a:solidFill>
                <a:srgbClr val="000000"/>
              </a:solidFill>
              <a:latin typeface="Cambria" panose="02040503050406030204" pitchFamily="18" charset="0"/>
            </a:endParaRPr>
          </a:p>
          <a:p>
            <a:pPr marL="342900" lvl="0" indent="-342900" algn="just">
              <a:buFont typeface="Wingdings" panose="05000000000000000000" pitchFamily="2" charset="2"/>
              <a:buChar char="ü"/>
            </a:pPr>
            <a:r>
              <a:rPr lang="vi-VN" sz="2400" dirty="0">
                <a:solidFill>
                  <a:srgbClr val="000000"/>
                </a:solidFill>
                <a:latin typeface="Cambria" panose="02040503050406030204" pitchFamily="18" charset="0"/>
              </a:rPr>
              <a:t>Các doanh nghiệp sử</a:t>
            </a:r>
            <a:r>
              <a:rPr lang="en-US" sz="2400" dirty="0">
                <a:solidFill>
                  <a:srgbClr val="000000"/>
                </a:solidFill>
                <a:latin typeface="Cambria" panose="02040503050406030204" pitchFamily="18" charset="0"/>
              </a:rPr>
              <a:t> </a:t>
            </a:r>
            <a:r>
              <a:rPr lang="vi-VN" sz="2400" dirty="0">
                <a:solidFill>
                  <a:srgbClr val="000000"/>
                </a:solidFill>
                <a:latin typeface="Cambria" panose="02040503050406030204" pitchFamily="18" charset="0"/>
              </a:rPr>
              <a:t>dụng các kiến thức này để làm marketing có hiệu quả hơn như thế nào?</a:t>
            </a:r>
            <a:endParaRPr lang="en-US" sz="2400" dirty="0">
              <a:solidFill>
                <a:srgbClr val="000000"/>
              </a:solidFill>
              <a:latin typeface="Cambria" panose="02040503050406030204" pitchFamily="18" charset="0"/>
            </a:endParaRPr>
          </a:p>
        </p:txBody>
      </p:sp>
    </p:spTree>
    <p:extLst>
      <p:ext uri="{BB962C8B-B14F-4D97-AF65-F5344CB8AC3E}">
        <p14:creationId xmlns:p14="http://schemas.microsoft.com/office/powerpoint/2010/main" val="3662198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 calcmode="lin" valueType="num">
                                      <p:cBhvr additive="base">
                                        <p:cTn id="7" dur="500" fill="hold"/>
                                        <p:tgtEl>
                                          <p:spTgt spid="1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17">
                                            <p:txEl>
                                              <p:pRg st="1" end="1"/>
                                            </p:txEl>
                                          </p:spTgt>
                                        </p:tgtEl>
                                        <p:attrNameLst>
                                          <p:attrName>style.visibility</p:attrName>
                                        </p:attrNameLst>
                                      </p:cBhvr>
                                      <p:to>
                                        <p:strVal val="visible"/>
                                      </p:to>
                                    </p:set>
                                    <p:animEffect transition="in" filter="fade">
                                      <p:cBhvr>
                                        <p:cTn id="13" dur="1000"/>
                                        <p:tgtEl>
                                          <p:spTgt spid="17">
                                            <p:txEl>
                                              <p:pRg st="1" end="1"/>
                                            </p:txEl>
                                          </p:spTgt>
                                        </p:tgtEl>
                                      </p:cBhvr>
                                    </p:animEffect>
                                    <p:anim calcmode="lin" valueType="num">
                                      <p:cBhvr>
                                        <p:cTn id="14" dur="1000" fill="hold"/>
                                        <p:tgtEl>
                                          <p:spTgt spid="17">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1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21">
                                            <p:txEl>
                                              <p:pRg st="0" end="0"/>
                                            </p:txEl>
                                          </p:spTgt>
                                        </p:tgtEl>
                                        <p:attrNameLst>
                                          <p:attrName>style.visibility</p:attrName>
                                        </p:attrNameLst>
                                      </p:cBhvr>
                                      <p:to>
                                        <p:strVal val="visible"/>
                                      </p:to>
                                    </p:set>
                                    <p:anim calcmode="lin" valueType="num">
                                      <p:cBhvr additive="base">
                                        <p:cTn id="20" dur="500" fill="hold"/>
                                        <p:tgtEl>
                                          <p:spTgt spid="21">
                                            <p:txEl>
                                              <p:pRg st="0" end="0"/>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2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21">
                                            <p:txEl>
                                              <p:pRg st="1" end="1"/>
                                            </p:txEl>
                                          </p:spTgt>
                                        </p:tgtEl>
                                        <p:attrNameLst>
                                          <p:attrName>style.visibility</p:attrName>
                                        </p:attrNameLst>
                                      </p:cBhvr>
                                      <p:to>
                                        <p:strVal val="visible"/>
                                      </p:to>
                                    </p:set>
                                    <p:animEffect transition="in" filter="fade">
                                      <p:cBhvr>
                                        <p:cTn id="26" dur="1000"/>
                                        <p:tgtEl>
                                          <p:spTgt spid="21">
                                            <p:txEl>
                                              <p:pRg st="1" end="1"/>
                                            </p:txEl>
                                          </p:spTgt>
                                        </p:tgtEl>
                                      </p:cBhvr>
                                    </p:animEffect>
                                    <p:anim calcmode="lin" valueType="num">
                                      <p:cBhvr>
                                        <p:cTn id="27" dur="1000" fill="hold"/>
                                        <p:tgtEl>
                                          <p:spTgt spid="21">
                                            <p:txEl>
                                              <p:pRg st="1" end="1"/>
                                            </p:txEl>
                                          </p:spTgt>
                                        </p:tgtEl>
                                        <p:attrNameLst>
                                          <p:attrName>ppt_x</p:attrName>
                                        </p:attrNameLst>
                                      </p:cBhvr>
                                      <p:tavLst>
                                        <p:tav tm="0">
                                          <p:val>
                                            <p:strVal val="#ppt_x"/>
                                          </p:val>
                                        </p:tav>
                                        <p:tav tm="100000">
                                          <p:val>
                                            <p:strVal val="#ppt_x"/>
                                          </p:val>
                                        </p:tav>
                                      </p:tavLst>
                                    </p:anim>
                                    <p:anim calcmode="lin" valueType="num">
                                      <p:cBhvr>
                                        <p:cTn id="28" dur="1000" fill="hold"/>
                                        <p:tgtEl>
                                          <p:spTgt spid="21">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21">
                                            <p:txEl>
                                              <p:pRg st="2" end="2"/>
                                            </p:txEl>
                                          </p:spTgt>
                                        </p:tgtEl>
                                        <p:attrNameLst>
                                          <p:attrName>style.visibility</p:attrName>
                                        </p:attrNameLst>
                                      </p:cBhvr>
                                      <p:to>
                                        <p:strVal val="visible"/>
                                      </p:to>
                                    </p:set>
                                    <p:animEffect transition="in" filter="fade">
                                      <p:cBhvr>
                                        <p:cTn id="33" dur="1000"/>
                                        <p:tgtEl>
                                          <p:spTgt spid="21">
                                            <p:txEl>
                                              <p:pRg st="2" end="2"/>
                                            </p:txEl>
                                          </p:spTgt>
                                        </p:tgtEl>
                                      </p:cBhvr>
                                    </p:animEffect>
                                    <p:anim calcmode="lin" valueType="num">
                                      <p:cBhvr>
                                        <p:cTn id="34" dur="1000" fill="hold"/>
                                        <p:tgtEl>
                                          <p:spTgt spid="21">
                                            <p:txEl>
                                              <p:pRg st="2" end="2"/>
                                            </p:txEl>
                                          </p:spTgt>
                                        </p:tgtEl>
                                        <p:attrNameLst>
                                          <p:attrName>ppt_x</p:attrName>
                                        </p:attrNameLst>
                                      </p:cBhvr>
                                      <p:tavLst>
                                        <p:tav tm="0">
                                          <p:val>
                                            <p:strVal val="#ppt_x"/>
                                          </p:val>
                                        </p:tav>
                                        <p:tav tm="100000">
                                          <p:val>
                                            <p:strVal val="#ppt_x"/>
                                          </p:val>
                                        </p:tav>
                                      </p:tavLst>
                                    </p:anim>
                                    <p:anim calcmode="lin" valueType="num">
                                      <p:cBhvr>
                                        <p:cTn id="35" dur="1000" fill="hold"/>
                                        <p:tgtEl>
                                          <p:spTgt spid="21">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21">
                                            <p:txEl>
                                              <p:pRg st="3" end="3"/>
                                            </p:txEl>
                                          </p:spTgt>
                                        </p:tgtEl>
                                        <p:attrNameLst>
                                          <p:attrName>style.visibility</p:attrName>
                                        </p:attrNameLst>
                                      </p:cBhvr>
                                      <p:to>
                                        <p:strVal val="visible"/>
                                      </p:to>
                                    </p:set>
                                    <p:animEffect transition="in" filter="fade">
                                      <p:cBhvr>
                                        <p:cTn id="40" dur="1000"/>
                                        <p:tgtEl>
                                          <p:spTgt spid="21">
                                            <p:txEl>
                                              <p:pRg st="3" end="3"/>
                                            </p:txEl>
                                          </p:spTgt>
                                        </p:tgtEl>
                                      </p:cBhvr>
                                    </p:animEffect>
                                    <p:anim calcmode="lin" valueType="num">
                                      <p:cBhvr>
                                        <p:cTn id="41" dur="1000" fill="hold"/>
                                        <p:tgtEl>
                                          <p:spTgt spid="21">
                                            <p:txEl>
                                              <p:pRg st="3" end="3"/>
                                            </p:txEl>
                                          </p:spTgt>
                                        </p:tgtEl>
                                        <p:attrNameLst>
                                          <p:attrName>ppt_x</p:attrName>
                                        </p:attrNameLst>
                                      </p:cBhvr>
                                      <p:tavLst>
                                        <p:tav tm="0">
                                          <p:val>
                                            <p:strVal val="#ppt_x"/>
                                          </p:val>
                                        </p:tav>
                                        <p:tav tm="100000">
                                          <p:val>
                                            <p:strVal val="#ppt_x"/>
                                          </p:val>
                                        </p:tav>
                                      </p:tavLst>
                                    </p:anim>
                                    <p:anim calcmode="lin" valueType="num">
                                      <p:cBhvr>
                                        <p:cTn id="42" dur="1000" fill="hold"/>
                                        <p:tgtEl>
                                          <p:spTgt spid="21">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63484"/>
            <a:ext cx="2287921" cy="853440"/>
          </a:xfrm>
          <a:prstGeom prst="rect">
            <a:avLst/>
          </a:prstGeom>
        </p:spPr>
      </p:pic>
      <p:sp>
        <p:nvSpPr>
          <p:cNvPr id="3" name="Rectangle 2"/>
          <p:cNvSpPr/>
          <p:nvPr/>
        </p:nvSpPr>
        <p:spPr>
          <a:xfrm>
            <a:off x="2889085" y="167393"/>
            <a:ext cx="7345960" cy="1040285"/>
          </a:xfrm>
          <a:prstGeom prst="rect">
            <a:avLst/>
          </a:prstGeom>
        </p:spPr>
        <p:txBody>
          <a:bodyPr wrap="square">
            <a:spAutoFit/>
          </a:bodyPr>
          <a:lstStyle/>
          <a:p>
            <a:pPr indent="360045" algn="ctr">
              <a:lnSpc>
                <a:spcPct val="110000"/>
              </a:lnSpc>
              <a:spcBef>
                <a:spcPts val="200"/>
              </a:spcBef>
              <a:spcAft>
                <a:spcPts val="200"/>
              </a:spcAft>
            </a:pP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3.1 </a:t>
            </a:r>
            <a:r>
              <a:rPr lang="en-US" sz="28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Thị</a:t>
            </a: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trường</a:t>
            </a: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tiêu</a:t>
            </a: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dùng</a:t>
            </a: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cá</a:t>
            </a: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nhân</a:t>
            </a: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và</a:t>
            </a: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hành</a:t>
            </a: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vi </a:t>
            </a:r>
            <a:r>
              <a:rPr lang="en-US" sz="28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của</a:t>
            </a: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người</a:t>
            </a: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tiêu</a:t>
            </a: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dùng</a:t>
            </a: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cá</a:t>
            </a: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nhân</a:t>
            </a:r>
            <a:endParaRPr lang="en-US" sz="28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5"/>
          <p:cNvSpPr/>
          <p:nvPr/>
        </p:nvSpPr>
        <p:spPr>
          <a:xfrm>
            <a:off x="365760" y="1730898"/>
            <a:ext cx="11639774" cy="2677656"/>
          </a:xfrm>
          <a:prstGeom prst="rect">
            <a:avLst/>
          </a:prstGeom>
        </p:spPr>
        <p:txBody>
          <a:bodyPr wrap="square">
            <a:spAutoFit/>
          </a:bodyPr>
          <a:lstStyle/>
          <a:p>
            <a:r>
              <a:rPr lang="vi-VN" sz="2400" b="1" dirty="0" smtClean="0">
                <a:solidFill>
                  <a:srgbClr val="000000"/>
                </a:solidFill>
                <a:latin typeface="Cambria" panose="02040503050406030204" pitchFamily="18" charset="0"/>
              </a:rPr>
              <a:t>Đằng sau một hành động mua sắm thực sự là quá trình ra quyết định mua. </a:t>
            </a:r>
            <a:r>
              <a:rPr lang="vi-VN" sz="2400" dirty="0" smtClean="0">
                <a:solidFill>
                  <a:srgbClr val="000000"/>
                </a:solidFill>
                <a:latin typeface="Cambria" panose="02040503050406030204" pitchFamily="18" charset="0"/>
              </a:rPr>
              <a:t>Các giai đoạn mà</a:t>
            </a:r>
            <a:r>
              <a:rPr lang="en-US" sz="2400" dirty="0" smtClean="0">
                <a:solidFill>
                  <a:srgbClr val="000000"/>
                </a:solidFill>
                <a:latin typeface="Cambria" panose="02040503050406030204" pitchFamily="18" charset="0"/>
              </a:rPr>
              <a:t> </a:t>
            </a:r>
            <a:r>
              <a:rPr lang="vi-VN" sz="2400" dirty="0" smtClean="0">
                <a:solidFill>
                  <a:srgbClr val="000000"/>
                </a:solidFill>
                <a:latin typeface="Cambria" panose="02040503050406030204" pitchFamily="18" charset="0"/>
              </a:rPr>
              <a:t>một người mua phải trải qua trong việc lựa chọn sản phẩm hay dịch vụ để mua là quá trình</a:t>
            </a:r>
            <a:r>
              <a:rPr lang="en-US" sz="2400" dirty="0" smtClean="0">
                <a:solidFill>
                  <a:srgbClr val="000000"/>
                </a:solidFill>
                <a:latin typeface="Cambria" panose="02040503050406030204" pitchFamily="18" charset="0"/>
              </a:rPr>
              <a:t> </a:t>
            </a:r>
            <a:r>
              <a:rPr lang="vi-VN" sz="2400" dirty="0" smtClean="0">
                <a:solidFill>
                  <a:srgbClr val="000000"/>
                </a:solidFill>
                <a:latin typeface="Cambria" panose="02040503050406030204" pitchFamily="18" charset="0"/>
              </a:rPr>
              <a:t>quyết định mua. </a:t>
            </a:r>
            <a:endParaRPr lang="en-US" sz="2400" dirty="0" smtClean="0">
              <a:solidFill>
                <a:srgbClr val="000000"/>
              </a:solidFill>
              <a:latin typeface="Cambria" panose="02040503050406030204" pitchFamily="18" charset="0"/>
            </a:endParaRPr>
          </a:p>
          <a:p>
            <a:r>
              <a:rPr lang="vi-VN" sz="2400" b="1" dirty="0" smtClean="0">
                <a:solidFill>
                  <a:srgbClr val="000000"/>
                </a:solidFill>
                <a:latin typeface="Cambria" panose="02040503050406030204" pitchFamily="18" charset="0"/>
              </a:rPr>
              <a:t>Quá trình này bao gồm 5 bước như trong sơ đồ 5.1</a:t>
            </a:r>
            <a:r>
              <a:rPr lang="vi-VN" sz="2400" dirty="0" smtClean="0">
                <a:solidFill>
                  <a:srgbClr val="000000"/>
                </a:solidFill>
                <a:latin typeface="Cambria" panose="02040503050406030204" pitchFamily="18" charset="0"/>
              </a:rPr>
              <a:t>: (1) Nhận </a:t>
            </a:r>
            <a:r>
              <a:rPr lang="en-US" sz="2400" dirty="0" err="1" smtClean="0">
                <a:solidFill>
                  <a:srgbClr val="000000"/>
                </a:solidFill>
                <a:latin typeface="Cambria" panose="02040503050406030204" pitchFamily="18" charset="0"/>
              </a:rPr>
              <a:t>biết</a:t>
            </a:r>
            <a:r>
              <a:rPr lang="en-US" sz="2400" dirty="0" smtClean="0">
                <a:solidFill>
                  <a:srgbClr val="000000"/>
                </a:solidFill>
                <a:latin typeface="Cambria" panose="02040503050406030204" pitchFamily="18" charset="0"/>
              </a:rPr>
              <a:t> </a:t>
            </a:r>
            <a:r>
              <a:rPr lang="en-US" sz="2400" dirty="0" err="1" smtClean="0">
                <a:solidFill>
                  <a:srgbClr val="000000"/>
                </a:solidFill>
                <a:latin typeface="Cambria" panose="02040503050406030204" pitchFamily="18" charset="0"/>
              </a:rPr>
              <a:t>nhu</a:t>
            </a:r>
            <a:r>
              <a:rPr lang="en-US" sz="2400" dirty="0" smtClean="0">
                <a:solidFill>
                  <a:srgbClr val="000000"/>
                </a:solidFill>
                <a:latin typeface="Cambria" panose="02040503050406030204" pitchFamily="18" charset="0"/>
              </a:rPr>
              <a:t> </a:t>
            </a:r>
            <a:r>
              <a:rPr lang="en-US" sz="2400" dirty="0" err="1" smtClean="0">
                <a:solidFill>
                  <a:srgbClr val="000000"/>
                </a:solidFill>
                <a:latin typeface="Cambria" panose="02040503050406030204" pitchFamily="18" charset="0"/>
              </a:rPr>
              <a:t>cầu</a:t>
            </a:r>
            <a:r>
              <a:rPr lang="vi-VN" sz="2400" dirty="0" smtClean="0">
                <a:solidFill>
                  <a:srgbClr val="000000"/>
                </a:solidFill>
                <a:latin typeface="Cambria" panose="02040503050406030204" pitchFamily="18" charset="0"/>
              </a:rPr>
              <a:t>; (2)</a:t>
            </a:r>
            <a:r>
              <a:rPr lang="en-US" sz="2400" dirty="0" smtClean="0">
                <a:solidFill>
                  <a:srgbClr val="000000"/>
                </a:solidFill>
                <a:latin typeface="Cambria" panose="02040503050406030204" pitchFamily="18" charset="0"/>
              </a:rPr>
              <a:t> </a:t>
            </a:r>
            <a:r>
              <a:rPr lang="vi-VN" sz="2400" dirty="0" smtClean="0">
                <a:solidFill>
                  <a:srgbClr val="000000"/>
                </a:solidFill>
                <a:latin typeface="Cambria" panose="02040503050406030204" pitchFamily="18" charset="0"/>
              </a:rPr>
              <a:t>Tìm kiếm thông tin; (3) Đánh giá các khả năng thay thế; (4) Quyết định mua và (5) Hành vi sau</a:t>
            </a:r>
            <a:r>
              <a:rPr lang="en-US" sz="2400" dirty="0" smtClean="0">
                <a:solidFill>
                  <a:srgbClr val="000000"/>
                </a:solidFill>
                <a:latin typeface="Cambria" panose="02040503050406030204" pitchFamily="18" charset="0"/>
              </a:rPr>
              <a:t> </a:t>
            </a:r>
            <a:r>
              <a:rPr lang="vi-VN" sz="2400" dirty="0" smtClean="0">
                <a:solidFill>
                  <a:srgbClr val="000000"/>
                </a:solidFill>
                <a:latin typeface="Cambria" panose="02040503050406030204" pitchFamily="18" charset="0"/>
              </a:rPr>
              <a:t>khi mua.</a:t>
            </a:r>
            <a:r>
              <a:rPr lang="vi-VN" sz="2400" dirty="0" smtClean="0"/>
              <a:t> </a:t>
            </a:r>
            <a:br>
              <a:rPr lang="vi-VN" sz="2400" dirty="0" smtClean="0"/>
            </a:br>
            <a:endParaRPr lang="en-US" sz="2400" dirty="0"/>
          </a:p>
        </p:txBody>
      </p:sp>
      <p:sp>
        <p:nvSpPr>
          <p:cNvPr id="7" name="Rectangle 6"/>
          <p:cNvSpPr/>
          <p:nvPr/>
        </p:nvSpPr>
        <p:spPr>
          <a:xfrm>
            <a:off x="494790" y="1207678"/>
            <a:ext cx="8454559" cy="523220"/>
          </a:xfrm>
          <a:prstGeom prst="rect">
            <a:avLst/>
          </a:prstGeom>
        </p:spPr>
        <p:txBody>
          <a:bodyPr wrap="none">
            <a:spAutoFit/>
          </a:bodyPr>
          <a:lstStyle/>
          <a:p>
            <a:pPr marL="342900" indent="-342900">
              <a:buFont typeface="Wingdings" panose="05000000000000000000" pitchFamily="2" charset="2"/>
              <a:buChar char="v"/>
            </a:pPr>
            <a:r>
              <a:rPr lang="vi-VN" sz="2800" b="1" i="1" u="sng" dirty="0">
                <a:solidFill>
                  <a:srgbClr val="FF0000"/>
                </a:solidFill>
                <a:latin typeface="Cambria-Bold"/>
              </a:rPr>
              <a:t>Quá trình quyết định mua của người tiêu dùng</a:t>
            </a:r>
            <a:endParaRPr lang="en-US" sz="2800" dirty="0"/>
          </a:p>
        </p:txBody>
      </p:sp>
      <p:pic>
        <p:nvPicPr>
          <p:cNvPr id="8" name="Picture 7"/>
          <p:cNvPicPr>
            <a:picLocks noChangeAspect="1"/>
          </p:cNvPicPr>
          <p:nvPr/>
        </p:nvPicPr>
        <p:blipFill>
          <a:blip r:embed="rId4"/>
          <a:stretch>
            <a:fillRect/>
          </a:stretch>
        </p:blipFill>
        <p:spPr>
          <a:xfrm>
            <a:off x="7019365" y="3966951"/>
            <a:ext cx="4889350" cy="2731924"/>
          </a:xfrm>
          <a:prstGeom prst="rect">
            <a:avLst/>
          </a:prstGeom>
        </p:spPr>
      </p:pic>
      <p:pic>
        <p:nvPicPr>
          <p:cNvPr id="10" name="Picture 9"/>
          <p:cNvPicPr>
            <a:picLocks noChangeAspect="1"/>
          </p:cNvPicPr>
          <p:nvPr/>
        </p:nvPicPr>
        <p:blipFill rotWithShape="1">
          <a:blip r:embed="rId5"/>
          <a:srcRect l="10132" r="9578" b="77790"/>
          <a:stretch/>
        </p:blipFill>
        <p:spPr>
          <a:xfrm>
            <a:off x="182089" y="3966951"/>
            <a:ext cx="6837276" cy="2731925"/>
          </a:xfrm>
          <a:prstGeom prst="rect">
            <a:avLst/>
          </a:prstGeom>
        </p:spPr>
      </p:pic>
    </p:spTree>
    <p:extLst>
      <p:ext uri="{BB962C8B-B14F-4D97-AF65-F5344CB8AC3E}">
        <p14:creationId xmlns:p14="http://schemas.microsoft.com/office/powerpoint/2010/main" val="1569848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animEffect transition="in" filter="fade">
                                      <p:cBhvr>
                                        <p:cTn id="14" dur="1000"/>
                                        <p:tgtEl>
                                          <p:spTgt spid="6">
                                            <p:txEl>
                                              <p:pRg st="1" end="1"/>
                                            </p:txEl>
                                          </p:spTgt>
                                        </p:tgtEl>
                                      </p:cBhvr>
                                    </p:animEffect>
                                    <p:anim calcmode="lin" valueType="num">
                                      <p:cBhvr>
                                        <p:cTn id="15"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63484"/>
            <a:ext cx="2287921" cy="853440"/>
          </a:xfrm>
          <a:prstGeom prst="rect">
            <a:avLst/>
          </a:prstGeom>
        </p:spPr>
      </p:pic>
      <p:sp>
        <p:nvSpPr>
          <p:cNvPr id="3" name="Rectangle 2"/>
          <p:cNvSpPr/>
          <p:nvPr/>
        </p:nvSpPr>
        <p:spPr>
          <a:xfrm>
            <a:off x="2889085" y="0"/>
            <a:ext cx="7345960" cy="882614"/>
          </a:xfrm>
          <a:prstGeom prst="rect">
            <a:avLst/>
          </a:prstGeom>
        </p:spPr>
        <p:txBody>
          <a:bodyPr wrap="square">
            <a:spAutoFit/>
          </a:bodyPr>
          <a:lstStyle/>
          <a:p>
            <a:pPr indent="360045" algn="ctr">
              <a:lnSpc>
                <a:spcPct val="110000"/>
              </a:lnSpc>
              <a:spcBef>
                <a:spcPts val="200"/>
              </a:spcBef>
              <a:spcAft>
                <a:spcPts val="200"/>
              </a:spcAft>
            </a:pP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3.1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Thị</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trường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tiêu</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dùng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cá</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nhân</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và</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hành</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vi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của</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người</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tiêu</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dùng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cá</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nhân</a:t>
            </a:r>
            <a:endParaRPr lang="en-US" sz="24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3"/>
          <p:cNvSpPr/>
          <p:nvPr/>
        </p:nvSpPr>
        <p:spPr>
          <a:xfrm>
            <a:off x="2601923" y="868497"/>
            <a:ext cx="7306808" cy="461665"/>
          </a:xfrm>
          <a:prstGeom prst="rect">
            <a:avLst/>
          </a:prstGeom>
        </p:spPr>
        <p:txBody>
          <a:bodyPr wrap="none">
            <a:spAutoFit/>
          </a:bodyPr>
          <a:lstStyle/>
          <a:p>
            <a:pPr marL="342900" indent="-342900">
              <a:buFont typeface="Wingdings" panose="05000000000000000000" pitchFamily="2" charset="2"/>
              <a:buChar char="v"/>
            </a:pPr>
            <a:r>
              <a:rPr lang="vi-VN" sz="2400" b="1" i="1" u="sng" dirty="0">
                <a:solidFill>
                  <a:srgbClr val="FF0000"/>
                </a:solidFill>
                <a:latin typeface="Cambria-Bold"/>
              </a:rPr>
              <a:t>Quá trình quyết định mua của người tiêu dùng</a:t>
            </a:r>
            <a:endParaRPr lang="en-US" sz="2400" dirty="0"/>
          </a:p>
        </p:txBody>
      </p:sp>
      <p:sp>
        <p:nvSpPr>
          <p:cNvPr id="5" name="Rectangle 4"/>
          <p:cNvSpPr/>
          <p:nvPr/>
        </p:nvSpPr>
        <p:spPr>
          <a:xfrm>
            <a:off x="190500" y="1184690"/>
            <a:ext cx="12001500" cy="3046988"/>
          </a:xfrm>
          <a:prstGeom prst="rect">
            <a:avLst/>
          </a:prstGeom>
        </p:spPr>
        <p:txBody>
          <a:bodyPr wrap="square">
            <a:spAutoFit/>
          </a:bodyPr>
          <a:lstStyle/>
          <a:p>
            <a:pPr algn="just"/>
            <a:r>
              <a:rPr lang="en-US" sz="2400" b="1" i="1" u="sng" dirty="0" smtClean="0">
                <a:solidFill>
                  <a:srgbClr val="000000"/>
                </a:solidFill>
                <a:latin typeface="Cambria-BoldItalic"/>
              </a:rPr>
              <a:t>GĐ 1: </a:t>
            </a:r>
            <a:r>
              <a:rPr lang="vi-VN" sz="2400" b="1" i="1" dirty="0" smtClean="0">
                <a:solidFill>
                  <a:srgbClr val="000000"/>
                </a:solidFill>
                <a:latin typeface="Cambria-BoldItalic"/>
              </a:rPr>
              <a:t>Nhận </a:t>
            </a:r>
            <a:r>
              <a:rPr lang="vi-VN" sz="2400" b="1" i="1" dirty="0">
                <a:solidFill>
                  <a:srgbClr val="000000"/>
                </a:solidFill>
                <a:latin typeface="Cambria-BoldItalic"/>
              </a:rPr>
              <a:t>dạng vấn đề </a:t>
            </a:r>
            <a:r>
              <a:rPr lang="vi-VN" sz="2400" b="1" i="1" dirty="0" smtClean="0">
                <a:solidFill>
                  <a:srgbClr val="000000"/>
                </a:solidFill>
                <a:latin typeface="Cambria-BoldItalic"/>
              </a:rPr>
              <a:t>mua</a:t>
            </a:r>
            <a:endParaRPr lang="en-US" sz="2400" b="1" i="1" dirty="0" smtClean="0">
              <a:solidFill>
                <a:srgbClr val="000000"/>
              </a:solidFill>
              <a:latin typeface="Cambria-BoldItalic"/>
            </a:endParaRPr>
          </a:p>
          <a:p>
            <a:pPr marL="342900" indent="-342900" algn="just">
              <a:buFont typeface="Wingdings" panose="05000000000000000000" pitchFamily="2" charset="2"/>
              <a:buChar char="Ø"/>
            </a:pPr>
            <a:r>
              <a:rPr lang="vi-VN" sz="2400" dirty="0" smtClean="0">
                <a:solidFill>
                  <a:srgbClr val="000000"/>
                </a:solidFill>
                <a:latin typeface="Cambria" panose="02040503050406030204" pitchFamily="18" charset="0"/>
              </a:rPr>
              <a:t>Người </a:t>
            </a:r>
            <a:r>
              <a:rPr lang="vi-VN" sz="2400" dirty="0">
                <a:solidFill>
                  <a:srgbClr val="000000"/>
                </a:solidFill>
                <a:latin typeface="Cambria" panose="02040503050406030204" pitchFamily="18" charset="0"/>
              </a:rPr>
              <a:t>làm marketing phải trả lời </a:t>
            </a:r>
            <a:r>
              <a:rPr lang="vi-VN" sz="2400" b="1" i="1" dirty="0" smtClean="0">
                <a:solidFill>
                  <a:srgbClr val="FF0000"/>
                </a:solidFill>
                <a:latin typeface="Cambria" panose="02040503050406030204" pitchFamily="18" charset="0"/>
              </a:rPr>
              <a:t>câu</a:t>
            </a:r>
            <a:r>
              <a:rPr lang="en-US" sz="2400" b="1" i="1" dirty="0" smtClean="0">
                <a:solidFill>
                  <a:srgbClr val="FF0000"/>
                </a:solidFill>
                <a:latin typeface="Cambria" panose="02040503050406030204" pitchFamily="18" charset="0"/>
              </a:rPr>
              <a:t> </a:t>
            </a:r>
            <a:r>
              <a:rPr lang="vi-VN" sz="2400" b="1" i="1" dirty="0" smtClean="0">
                <a:solidFill>
                  <a:srgbClr val="FF0000"/>
                </a:solidFill>
                <a:latin typeface="Cambria" panose="02040503050406030204" pitchFamily="18" charset="0"/>
              </a:rPr>
              <a:t>hỏi </a:t>
            </a:r>
            <a:r>
              <a:rPr lang="vi-VN" sz="2400" b="1" i="1" dirty="0">
                <a:solidFill>
                  <a:srgbClr val="FF0000"/>
                </a:solidFill>
                <a:latin typeface="Cambria" panose="02040503050406030204" pitchFamily="18" charset="0"/>
              </a:rPr>
              <a:t>là từ đâu người tiêu dùng nhận ra họ cần mua một sản phẩm/thương hiệu nào đó? </a:t>
            </a:r>
            <a:endParaRPr lang="en-US" sz="2400" b="1" i="1" dirty="0" smtClean="0">
              <a:solidFill>
                <a:srgbClr val="FF0000"/>
              </a:solidFill>
              <a:latin typeface="Cambria" panose="02040503050406030204" pitchFamily="18" charset="0"/>
            </a:endParaRPr>
          </a:p>
          <a:p>
            <a:pPr marL="342900" indent="-342900" algn="just">
              <a:buFont typeface="Wingdings" panose="05000000000000000000" pitchFamily="2" charset="2"/>
              <a:buChar char="Ø"/>
            </a:pPr>
            <a:r>
              <a:rPr lang="vi-VN" sz="2400" dirty="0" smtClean="0">
                <a:solidFill>
                  <a:srgbClr val="000000"/>
                </a:solidFill>
                <a:latin typeface="Cambria" panose="02040503050406030204" pitchFamily="18" charset="0"/>
              </a:rPr>
              <a:t>Nhu cầu</a:t>
            </a:r>
            <a:r>
              <a:rPr lang="en-US" sz="2400" dirty="0" smtClean="0">
                <a:solidFill>
                  <a:srgbClr val="000000"/>
                </a:solidFill>
                <a:latin typeface="Cambria" panose="02040503050406030204" pitchFamily="18" charset="0"/>
              </a:rPr>
              <a:t> </a:t>
            </a:r>
            <a:r>
              <a:rPr lang="vi-VN" sz="2400" dirty="0" smtClean="0">
                <a:solidFill>
                  <a:srgbClr val="000000"/>
                </a:solidFill>
                <a:latin typeface="Cambria" panose="02040503050406030204" pitchFamily="18" charset="0"/>
              </a:rPr>
              <a:t>mua </a:t>
            </a:r>
            <a:r>
              <a:rPr lang="vi-VN" sz="2400" dirty="0">
                <a:solidFill>
                  <a:srgbClr val="000000"/>
                </a:solidFill>
                <a:latin typeface="Cambria" panose="02040503050406030204" pitchFamily="18" charset="0"/>
              </a:rPr>
              <a:t>thường xuất hiện từ chính nhận thức của người tiêu dùng, khi họ cảm thấy có sự khác </a:t>
            </a:r>
            <a:r>
              <a:rPr lang="vi-VN" sz="2400" dirty="0" smtClean="0">
                <a:solidFill>
                  <a:srgbClr val="000000"/>
                </a:solidFill>
                <a:latin typeface="Cambria" panose="02040503050406030204" pitchFamily="18" charset="0"/>
              </a:rPr>
              <a:t>biệt</a:t>
            </a:r>
            <a:r>
              <a:rPr lang="en-US" sz="2400" dirty="0" smtClean="0">
                <a:solidFill>
                  <a:srgbClr val="000000"/>
                </a:solidFill>
                <a:latin typeface="Cambria" panose="02040503050406030204" pitchFamily="18" charset="0"/>
              </a:rPr>
              <a:t> </a:t>
            </a:r>
            <a:r>
              <a:rPr lang="vi-VN" sz="2400" dirty="0" smtClean="0">
                <a:solidFill>
                  <a:srgbClr val="000000"/>
                </a:solidFill>
                <a:latin typeface="Cambria" panose="02040503050406030204" pitchFamily="18" charset="0"/>
              </a:rPr>
              <a:t>giữa </a:t>
            </a:r>
            <a:r>
              <a:rPr lang="vi-VN" sz="2400" dirty="0">
                <a:solidFill>
                  <a:srgbClr val="000000"/>
                </a:solidFill>
                <a:latin typeface="Cambria" panose="02040503050406030204" pitchFamily="18" charset="0"/>
              </a:rPr>
              <a:t>trạng thái thực tế và trạng thái ước muốn. </a:t>
            </a:r>
            <a:endParaRPr lang="en-US" sz="2400" dirty="0" smtClean="0">
              <a:solidFill>
                <a:srgbClr val="000000"/>
              </a:solidFill>
              <a:latin typeface="Cambria" panose="02040503050406030204" pitchFamily="18" charset="0"/>
            </a:endParaRPr>
          </a:p>
          <a:p>
            <a:pPr marL="342900" indent="-342900" algn="just">
              <a:buFont typeface="Wingdings" panose="05000000000000000000" pitchFamily="2" charset="2"/>
              <a:buChar char="Ø"/>
            </a:pPr>
            <a:r>
              <a:rPr lang="vi-VN" sz="2400" dirty="0" smtClean="0">
                <a:solidFill>
                  <a:srgbClr val="000000"/>
                </a:solidFill>
                <a:latin typeface="Cambria" panose="02040503050406030204" pitchFamily="18" charset="0"/>
              </a:rPr>
              <a:t>Nhu </a:t>
            </a:r>
            <a:r>
              <a:rPr lang="vi-VN" sz="2400" dirty="0">
                <a:solidFill>
                  <a:srgbClr val="000000"/>
                </a:solidFill>
                <a:latin typeface="Cambria" panose="02040503050406030204" pitchFamily="18" charset="0"/>
              </a:rPr>
              <a:t>cầu có thể được nhận biết nhanh </a:t>
            </a:r>
            <a:r>
              <a:rPr lang="vi-VN" sz="2400" dirty="0" smtClean="0">
                <a:solidFill>
                  <a:srgbClr val="000000"/>
                </a:solidFill>
                <a:latin typeface="Cambria" panose="02040503050406030204" pitchFamily="18" charset="0"/>
              </a:rPr>
              <a:t>chóng</a:t>
            </a:r>
            <a:r>
              <a:rPr lang="en-US" sz="2400" dirty="0" smtClean="0">
                <a:solidFill>
                  <a:srgbClr val="000000"/>
                </a:solidFill>
                <a:latin typeface="Cambria" panose="02040503050406030204" pitchFamily="18" charset="0"/>
              </a:rPr>
              <a:t> </a:t>
            </a:r>
            <a:r>
              <a:rPr lang="vi-VN" sz="2400" dirty="0" smtClean="0">
                <a:solidFill>
                  <a:srgbClr val="000000"/>
                </a:solidFill>
                <a:latin typeface="Cambria" panose="02040503050406030204" pitchFamily="18" charset="0"/>
              </a:rPr>
              <a:t>bởi </a:t>
            </a:r>
            <a:r>
              <a:rPr lang="vi-VN" sz="2400" dirty="0">
                <a:solidFill>
                  <a:srgbClr val="000000"/>
                </a:solidFill>
                <a:latin typeface="Cambria" panose="02040503050406030204" pitchFamily="18" charset="0"/>
              </a:rPr>
              <a:t>các nhân tố tác </a:t>
            </a:r>
            <a:r>
              <a:rPr lang="vi-VN" sz="2400" dirty="0" smtClean="0">
                <a:solidFill>
                  <a:srgbClr val="000000"/>
                </a:solidFill>
                <a:latin typeface="Cambria" panose="02040503050406030204" pitchFamily="18" charset="0"/>
              </a:rPr>
              <a:t>động</a:t>
            </a:r>
            <a:r>
              <a:rPr lang="en-US" sz="2400" dirty="0" smtClean="0">
                <a:solidFill>
                  <a:srgbClr val="000000"/>
                </a:solidFill>
                <a:latin typeface="Cambria" panose="02040503050406030204" pitchFamily="18" charset="0"/>
              </a:rPr>
              <a:t> </a:t>
            </a:r>
            <a:r>
              <a:rPr lang="en-US" sz="2400" dirty="0" err="1" smtClean="0">
                <a:solidFill>
                  <a:srgbClr val="000000"/>
                </a:solidFill>
                <a:latin typeface="Cambria" panose="02040503050406030204" pitchFamily="18" charset="0"/>
              </a:rPr>
              <a:t>từ</a:t>
            </a:r>
            <a:r>
              <a:rPr lang="en-US" sz="2400" dirty="0" smtClean="0">
                <a:solidFill>
                  <a:srgbClr val="000000"/>
                </a:solidFill>
                <a:latin typeface="Cambria" panose="02040503050406030204" pitchFamily="18" charset="0"/>
              </a:rPr>
              <a:t> </a:t>
            </a:r>
            <a:r>
              <a:rPr lang="vi-VN" sz="2400" dirty="0" smtClean="0">
                <a:solidFill>
                  <a:srgbClr val="000000"/>
                </a:solidFill>
                <a:latin typeface="Cambria" panose="02040503050406030204" pitchFamily="18" charset="0"/>
              </a:rPr>
              <a:t> </a:t>
            </a:r>
            <a:endParaRPr lang="en-US" sz="2400" dirty="0" smtClean="0">
              <a:solidFill>
                <a:srgbClr val="000000"/>
              </a:solidFill>
              <a:latin typeface="Cambria" panose="02040503050406030204" pitchFamily="18" charset="0"/>
            </a:endParaRPr>
          </a:p>
          <a:p>
            <a:pPr marL="342900" indent="-342900" algn="just">
              <a:buFont typeface="Wingdings" panose="05000000000000000000" pitchFamily="2" charset="2"/>
              <a:buChar char="v"/>
            </a:pPr>
            <a:r>
              <a:rPr lang="vi-VN" sz="2400" b="1" dirty="0" smtClean="0">
                <a:solidFill>
                  <a:srgbClr val="FF0000"/>
                </a:solidFill>
                <a:latin typeface="Cambria" panose="02040503050406030204" pitchFamily="18" charset="0"/>
              </a:rPr>
              <a:t>bên </a:t>
            </a:r>
            <a:r>
              <a:rPr lang="vi-VN" sz="2400" b="1" dirty="0">
                <a:solidFill>
                  <a:srgbClr val="FF0000"/>
                </a:solidFill>
                <a:latin typeface="Cambria" panose="02040503050406030204" pitchFamily="18" charset="0"/>
              </a:rPr>
              <a:t>trong </a:t>
            </a:r>
            <a:endParaRPr lang="en-US" sz="2400" dirty="0" smtClean="0">
              <a:solidFill>
                <a:srgbClr val="000000"/>
              </a:solidFill>
              <a:latin typeface="Cambria" panose="02040503050406030204" pitchFamily="18" charset="0"/>
            </a:endParaRPr>
          </a:p>
          <a:p>
            <a:pPr marL="342900" indent="-342900" algn="just">
              <a:buFont typeface="Wingdings" panose="05000000000000000000" pitchFamily="2" charset="2"/>
              <a:buChar char="v"/>
            </a:pPr>
            <a:r>
              <a:rPr lang="vi-VN" sz="2400" b="1" dirty="0" smtClean="0">
                <a:solidFill>
                  <a:srgbClr val="FF0000"/>
                </a:solidFill>
                <a:latin typeface="Cambria" panose="02040503050406030204" pitchFamily="18" charset="0"/>
              </a:rPr>
              <a:t>bên </a:t>
            </a:r>
            <a:r>
              <a:rPr lang="vi-VN" sz="2400" b="1" dirty="0">
                <a:solidFill>
                  <a:srgbClr val="FF0000"/>
                </a:solidFill>
                <a:latin typeface="Cambria" panose="02040503050406030204" pitchFamily="18" charset="0"/>
              </a:rPr>
              <a:t>ngoài. </a:t>
            </a:r>
            <a:endParaRPr lang="en-US" sz="2400" b="1" dirty="0" smtClean="0">
              <a:solidFill>
                <a:srgbClr val="FF0000"/>
              </a:solidFill>
              <a:latin typeface="Cambria" panose="02040503050406030204" pitchFamily="18" charset="0"/>
            </a:endParaRPr>
          </a:p>
        </p:txBody>
      </p:sp>
      <p:pic>
        <p:nvPicPr>
          <p:cNvPr id="6" name="Picture 5"/>
          <p:cNvPicPr>
            <a:picLocks noChangeAspect="1"/>
          </p:cNvPicPr>
          <p:nvPr/>
        </p:nvPicPr>
        <p:blipFill>
          <a:blip r:embed="rId4"/>
          <a:stretch>
            <a:fillRect/>
          </a:stretch>
        </p:blipFill>
        <p:spPr>
          <a:xfrm>
            <a:off x="2191450" y="3430369"/>
            <a:ext cx="2131168" cy="1803822"/>
          </a:xfrm>
          <a:prstGeom prst="rect">
            <a:avLst/>
          </a:prstGeom>
        </p:spPr>
      </p:pic>
      <p:pic>
        <p:nvPicPr>
          <p:cNvPr id="7" name="Picture 6"/>
          <p:cNvPicPr>
            <a:picLocks noChangeAspect="1"/>
          </p:cNvPicPr>
          <p:nvPr/>
        </p:nvPicPr>
        <p:blipFill>
          <a:blip r:embed="rId5"/>
          <a:stretch>
            <a:fillRect/>
          </a:stretch>
        </p:blipFill>
        <p:spPr>
          <a:xfrm>
            <a:off x="5412776" y="3439054"/>
            <a:ext cx="1821584" cy="1660566"/>
          </a:xfrm>
          <a:prstGeom prst="rect">
            <a:avLst/>
          </a:prstGeom>
        </p:spPr>
      </p:pic>
      <p:sp>
        <p:nvSpPr>
          <p:cNvPr id="8" name="Right Arrow 7"/>
          <p:cNvSpPr/>
          <p:nvPr/>
        </p:nvSpPr>
        <p:spPr>
          <a:xfrm>
            <a:off x="4478482" y="4026359"/>
            <a:ext cx="1070264" cy="758537"/>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pic>
        <p:nvPicPr>
          <p:cNvPr id="9" name="Picture 8"/>
          <p:cNvPicPr>
            <a:picLocks noChangeAspect="1"/>
          </p:cNvPicPr>
          <p:nvPr/>
        </p:nvPicPr>
        <p:blipFill>
          <a:blip r:embed="rId6"/>
          <a:stretch>
            <a:fillRect/>
          </a:stretch>
        </p:blipFill>
        <p:spPr>
          <a:xfrm>
            <a:off x="2140568" y="5334266"/>
            <a:ext cx="2337914" cy="1309232"/>
          </a:xfrm>
          <a:prstGeom prst="rect">
            <a:avLst/>
          </a:prstGeom>
        </p:spPr>
      </p:pic>
      <p:sp>
        <p:nvSpPr>
          <p:cNvPr id="10" name="Right Arrow 9"/>
          <p:cNvSpPr/>
          <p:nvPr/>
        </p:nvSpPr>
        <p:spPr>
          <a:xfrm>
            <a:off x="4478482" y="5648990"/>
            <a:ext cx="1070264" cy="758537"/>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pic>
        <p:nvPicPr>
          <p:cNvPr id="11" name="Picture 10"/>
          <p:cNvPicPr>
            <a:picLocks noChangeAspect="1"/>
          </p:cNvPicPr>
          <p:nvPr/>
        </p:nvPicPr>
        <p:blipFill>
          <a:blip r:embed="rId7"/>
          <a:stretch>
            <a:fillRect/>
          </a:stretch>
        </p:blipFill>
        <p:spPr>
          <a:xfrm>
            <a:off x="5650207" y="5296357"/>
            <a:ext cx="1823716" cy="1347141"/>
          </a:xfrm>
          <a:prstGeom prst="rect">
            <a:avLst/>
          </a:prstGeom>
        </p:spPr>
      </p:pic>
      <p:pic>
        <p:nvPicPr>
          <p:cNvPr id="12" name="Picture 11"/>
          <p:cNvPicPr>
            <a:picLocks noChangeAspect="1"/>
          </p:cNvPicPr>
          <p:nvPr/>
        </p:nvPicPr>
        <p:blipFill rotWithShape="1">
          <a:blip r:embed="rId8"/>
          <a:srcRect r="19250"/>
          <a:stretch/>
        </p:blipFill>
        <p:spPr>
          <a:xfrm>
            <a:off x="7372462" y="3483197"/>
            <a:ext cx="1905615" cy="1572280"/>
          </a:xfrm>
          <a:prstGeom prst="rect">
            <a:avLst/>
          </a:prstGeom>
        </p:spPr>
      </p:pic>
      <p:sp>
        <p:nvSpPr>
          <p:cNvPr id="13" name="Right Arrow 12"/>
          <p:cNvSpPr/>
          <p:nvPr/>
        </p:nvSpPr>
        <p:spPr>
          <a:xfrm>
            <a:off x="9278077" y="3953011"/>
            <a:ext cx="1070264" cy="758537"/>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pic>
        <p:nvPicPr>
          <p:cNvPr id="14" name="Picture 1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381823" y="3483197"/>
            <a:ext cx="1741071" cy="1572421"/>
          </a:xfrm>
          <a:prstGeom prst="rect">
            <a:avLst/>
          </a:prstGeom>
        </p:spPr>
      </p:pic>
      <p:sp>
        <p:nvSpPr>
          <p:cNvPr id="15" name="TextBox 14"/>
          <p:cNvSpPr txBox="1"/>
          <p:nvPr/>
        </p:nvSpPr>
        <p:spPr>
          <a:xfrm>
            <a:off x="3361" y="5277428"/>
            <a:ext cx="7470562" cy="1384995"/>
          </a:xfrm>
          <a:prstGeom prst="rect">
            <a:avLst/>
          </a:prstGeom>
          <a:solidFill>
            <a:srgbClr val="FFFF00"/>
          </a:solidFill>
        </p:spPr>
        <p:txBody>
          <a:bodyPr wrap="square" rtlCol="0">
            <a:spAutoFit/>
          </a:bodyPr>
          <a:lstStyle/>
          <a:p>
            <a:pPr algn="just"/>
            <a:r>
              <a:rPr lang="en-US" sz="2800" b="1" u="sng" dirty="0" err="1" smtClean="0">
                <a:latin typeface="Times New Roman" panose="02020603050405020304" pitchFamily="18" charset="0"/>
                <a:cs typeface="Times New Roman" panose="02020603050405020304" pitchFamily="18" charset="0"/>
              </a:rPr>
              <a:t>Nhân</a:t>
            </a:r>
            <a:r>
              <a:rPr lang="en-US" sz="2800" b="1" u="sng" dirty="0" smtClean="0">
                <a:latin typeface="Times New Roman" panose="02020603050405020304" pitchFamily="18" charset="0"/>
                <a:cs typeface="Times New Roman" panose="02020603050405020304" pitchFamily="18" charset="0"/>
              </a:rPr>
              <a:t> </a:t>
            </a:r>
            <a:r>
              <a:rPr lang="en-US" sz="2800" b="1" u="sng" dirty="0" err="1" smtClean="0">
                <a:latin typeface="Times New Roman" panose="02020603050405020304" pitchFamily="18" charset="0"/>
                <a:cs typeface="Times New Roman" panose="02020603050405020304" pitchFamily="18" charset="0"/>
              </a:rPr>
              <a:t>tố</a:t>
            </a:r>
            <a:r>
              <a:rPr lang="en-US" sz="2800" b="1" u="sng" dirty="0" smtClean="0">
                <a:latin typeface="Times New Roman" panose="02020603050405020304" pitchFamily="18" charset="0"/>
                <a:cs typeface="Times New Roman" panose="02020603050405020304" pitchFamily="18" charset="0"/>
              </a:rPr>
              <a:t> </a:t>
            </a:r>
            <a:r>
              <a:rPr lang="en-US" sz="2800" b="1" u="sng" dirty="0" err="1" smtClean="0">
                <a:latin typeface="Times New Roman" panose="02020603050405020304" pitchFamily="18" charset="0"/>
                <a:cs typeface="Times New Roman" panose="02020603050405020304" pitchFamily="18" charset="0"/>
              </a:rPr>
              <a:t>từ</a:t>
            </a:r>
            <a:r>
              <a:rPr lang="en-US" sz="2800" b="1" u="sng" dirty="0" smtClean="0">
                <a:latin typeface="Times New Roman" panose="02020603050405020304" pitchFamily="18" charset="0"/>
                <a:cs typeface="Times New Roman" panose="02020603050405020304" pitchFamily="18" charset="0"/>
              </a:rPr>
              <a:t> </a:t>
            </a:r>
            <a:r>
              <a:rPr lang="en-US" sz="2800" b="1" u="sng" dirty="0" err="1" smtClean="0">
                <a:latin typeface="Times New Roman" panose="02020603050405020304" pitchFamily="18" charset="0"/>
                <a:cs typeface="Times New Roman" panose="02020603050405020304" pitchFamily="18" charset="0"/>
              </a:rPr>
              <a:t>bên</a:t>
            </a:r>
            <a:r>
              <a:rPr lang="en-US" sz="2800" b="1" u="sng" dirty="0" smtClean="0">
                <a:latin typeface="Times New Roman" panose="02020603050405020304" pitchFamily="18" charset="0"/>
                <a:cs typeface="Times New Roman" panose="02020603050405020304" pitchFamily="18" charset="0"/>
              </a:rPr>
              <a:t> </a:t>
            </a:r>
            <a:r>
              <a:rPr lang="en-US" sz="2800" b="1" u="sng" dirty="0" err="1" smtClean="0">
                <a:latin typeface="Times New Roman" panose="02020603050405020304" pitchFamily="18" charset="0"/>
                <a:cs typeface="Times New Roman" panose="02020603050405020304" pitchFamily="18" charset="0"/>
              </a:rPr>
              <a:t>trong</a:t>
            </a:r>
            <a:r>
              <a:rPr lang="en-US" sz="2800" b="1" u="sng"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a:t>
            </a:r>
            <a:r>
              <a:rPr lang="en-US" sz="2800" dirty="0" err="1" smtClean="0">
                <a:latin typeface="Times New Roman" panose="02020603050405020304" pitchFamily="18" charset="0"/>
                <a:cs typeface="Times New Roman" panose="02020603050405020304" pitchFamily="18" charset="0"/>
              </a:rPr>
              <a:t>à</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những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nhân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tố</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không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phải</a:t>
            </a:r>
            <a:r>
              <a:rPr lang="en-US" sz="2800" dirty="0" smtClean="0">
                <a:latin typeface="Times New Roman" panose="02020603050405020304" pitchFamily="18" charset="0"/>
                <a:cs typeface="Times New Roman" panose="02020603050405020304" pitchFamily="18" charset="0"/>
              </a:rPr>
              <a:t> do </a:t>
            </a:r>
            <a:r>
              <a:rPr lang="en-US" sz="2800" dirty="0" err="1" smtClean="0">
                <a:latin typeface="Times New Roman" panose="02020603050405020304" pitchFamily="18" charset="0"/>
                <a:cs typeface="Times New Roman" panose="02020603050405020304" pitchFamily="18" charset="0"/>
              </a:rPr>
              <a:t>hoạt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động</a:t>
            </a:r>
            <a:r>
              <a:rPr lang="en-US" sz="2800" dirty="0" smtClean="0">
                <a:latin typeface="Times New Roman" panose="02020603050405020304" pitchFamily="18" charset="0"/>
                <a:cs typeface="Times New Roman" panose="02020603050405020304" pitchFamily="18" charset="0"/>
              </a:rPr>
              <a:t> marketing hay </a:t>
            </a:r>
            <a:r>
              <a:rPr lang="en-US" sz="2800" dirty="0" err="1" smtClean="0">
                <a:latin typeface="Times New Roman" panose="02020603050405020304" pitchFamily="18" charset="0"/>
                <a:cs typeface="Times New Roman" panose="02020603050405020304" pitchFamily="18" charset="0"/>
              </a:rPr>
              <a:t>hoàn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cảnh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bên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ngoài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làm</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khởi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phát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nhu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cầu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của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người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tiêu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dùng</a:t>
            </a:r>
            <a:endParaRPr lang="en-US" sz="2800" dirty="0">
              <a:latin typeface="Times New Roman" panose="02020603050405020304" pitchFamily="18" charset="0"/>
              <a:cs typeface="Times New Roman" panose="02020603050405020304" pitchFamily="18" charset="0"/>
            </a:endParaRPr>
          </a:p>
        </p:txBody>
      </p:sp>
      <p:pic>
        <p:nvPicPr>
          <p:cNvPr id="16" name="Picture 15"/>
          <p:cNvPicPr>
            <a:picLocks noChangeAspect="1"/>
          </p:cNvPicPr>
          <p:nvPr/>
        </p:nvPicPr>
        <p:blipFill>
          <a:blip r:embed="rId10"/>
          <a:stretch>
            <a:fillRect/>
          </a:stretch>
        </p:blipFill>
        <p:spPr>
          <a:xfrm>
            <a:off x="7575384" y="5123237"/>
            <a:ext cx="2207259" cy="1520261"/>
          </a:xfrm>
          <a:prstGeom prst="rect">
            <a:avLst/>
          </a:prstGeom>
        </p:spPr>
      </p:pic>
      <p:pic>
        <p:nvPicPr>
          <p:cNvPr id="18" name="Picture 17"/>
          <p:cNvPicPr>
            <a:picLocks noChangeAspect="1"/>
          </p:cNvPicPr>
          <p:nvPr/>
        </p:nvPicPr>
        <p:blipFill rotWithShape="1">
          <a:blip r:embed="rId11"/>
          <a:srcRect r="21828" b="9978"/>
          <a:stretch/>
        </p:blipFill>
        <p:spPr>
          <a:xfrm>
            <a:off x="10167447" y="5003988"/>
            <a:ext cx="2074631" cy="1758757"/>
          </a:xfrm>
          <a:prstGeom prst="rect">
            <a:avLst/>
          </a:prstGeom>
        </p:spPr>
      </p:pic>
      <p:sp>
        <p:nvSpPr>
          <p:cNvPr id="17" name="Right Arrow 16"/>
          <p:cNvSpPr/>
          <p:nvPr/>
        </p:nvSpPr>
        <p:spPr>
          <a:xfrm>
            <a:off x="9373599" y="5590658"/>
            <a:ext cx="1070264" cy="758537"/>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spTree>
    <p:extLst>
      <p:ext uri="{BB962C8B-B14F-4D97-AF65-F5344CB8AC3E}">
        <p14:creationId xmlns:p14="http://schemas.microsoft.com/office/powerpoint/2010/main" val="20974210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1000"/>
                                        <p:tgtEl>
                                          <p:spTgt spid="5">
                                            <p:txEl>
                                              <p:pRg st="2" end="2"/>
                                            </p:txEl>
                                          </p:spTgt>
                                        </p:tgtEl>
                                      </p:cBhvr>
                                    </p:animEffect>
                                    <p:anim calcmode="lin" valueType="num">
                                      <p:cBhvr>
                                        <p:cTn id="22"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5">
                                            <p:txEl>
                                              <p:pRg st="3" end="3"/>
                                            </p:txEl>
                                          </p:spTgt>
                                        </p:tgtEl>
                                        <p:attrNameLst>
                                          <p:attrName>style.visibility</p:attrName>
                                        </p:attrNameLst>
                                      </p:cBhvr>
                                      <p:to>
                                        <p:strVal val="visible"/>
                                      </p:to>
                                    </p:set>
                                    <p:animEffect transition="in" filter="fade">
                                      <p:cBhvr>
                                        <p:cTn id="28" dur="1000"/>
                                        <p:tgtEl>
                                          <p:spTgt spid="5">
                                            <p:txEl>
                                              <p:pRg st="3" end="3"/>
                                            </p:txEl>
                                          </p:spTgt>
                                        </p:tgtEl>
                                      </p:cBhvr>
                                    </p:animEffect>
                                    <p:anim calcmode="lin" valueType="num">
                                      <p:cBhvr>
                                        <p:cTn id="29"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5">
                                            <p:txEl>
                                              <p:pRg st="4" end="4"/>
                                            </p:txEl>
                                          </p:spTgt>
                                        </p:tgtEl>
                                        <p:attrNameLst>
                                          <p:attrName>style.visibility</p:attrName>
                                        </p:attrNameLst>
                                      </p:cBhvr>
                                      <p:to>
                                        <p:strVal val="visible"/>
                                      </p:to>
                                    </p:set>
                                    <p:anim calcmode="lin" valueType="num">
                                      <p:cBhvr additive="base">
                                        <p:cTn id="35"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5">
                                            <p:txEl>
                                              <p:pRg st="5" end="5"/>
                                            </p:txEl>
                                          </p:spTgt>
                                        </p:tgtEl>
                                        <p:attrNameLst>
                                          <p:attrName>style.visibility</p:attrName>
                                        </p:attrNameLst>
                                      </p:cBhvr>
                                      <p:to>
                                        <p:strVal val="visible"/>
                                      </p:to>
                                    </p:set>
                                    <p:animEffect transition="in" filter="fade">
                                      <p:cBhvr>
                                        <p:cTn id="41" dur="1000"/>
                                        <p:tgtEl>
                                          <p:spTgt spid="5">
                                            <p:txEl>
                                              <p:pRg st="5" end="5"/>
                                            </p:txEl>
                                          </p:spTgt>
                                        </p:tgtEl>
                                      </p:cBhvr>
                                    </p:animEffect>
                                    <p:anim calcmode="lin" valueType="num">
                                      <p:cBhvr>
                                        <p:cTn id="42"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43" dur="1000" fill="hold"/>
                                        <p:tgtEl>
                                          <p:spTgt spid="5">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nodeType="click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fade">
                                      <p:cBhvr>
                                        <p:cTn id="48" dur="1000"/>
                                        <p:tgtEl>
                                          <p:spTgt spid="6"/>
                                        </p:tgtEl>
                                      </p:cBhvr>
                                    </p:animEffect>
                                    <p:anim calcmode="lin" valueType="num">
                                      <p:cBhvr>
                                        <p:cTn id="49" dur="1000" fill="hold"/>
                                        <p:tgtEl>
                                          <p:spTgt spid="6"/>
                                        </p:tgtEl>
                                        <p:attrNameLst>
                                          <p:attrName>ppt_x</p:attrName>
                                        </p:attrNameLst>
                                      </p:cBhvr>
                                      <p:tavLst>
                                        <p:tav tm="0">
                                          <p:val>
                                            <p:strVal val="#ppt_x"/>
                                          </p:val>
                                        </p:tav>
                                        <p:tav tm="100000">
                                          <p:val>
                                            <p:strVal val="#ppt_x"/>
                                          </p:val>
                                        </p:tav>
                                      </p:tavLst>
                                    </p:anim>
                                    <p:anim calcmode="lin" valueType="num">
                                      <p:cBhvr>
                                        <p:cTn id="5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16" presetClass="entr" presetSubtype="21" fill="hold" grpId="0" nodeType="click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barn(inVertical)">
                                      <p:cBhvr>
                                        <p:cTn id="55" dur="500"/>
                                        <p:tgtEl>
                                          <p:spTgt spid="8"/>
                                        </p:tgtEl>
                                      </p:cBhvr>
                                    </p:animEffect>
                                  </p:childTnLst>
                                </p:cTn>
                              </p:par>
                              <p:par>
                                <p:cTn id="56" presetID="16" presetClass="entr" presetSubtype="21" fill="hold"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barn(inVertical)">
                                      <p:cBhvr>
                                        <p:cTn id="58" dur="500"/>
                                        <p:tgtEl>
                                          <p:spTgt spid="7"/>
                                        </p:tgtEl>
                                      </p:cBhvr>
                                    </p:animEffect>
                                  </p:childTnLst>
                                </p:cTn>
                              </p:par>
                            </p:childTnLst>
                          </p:cTn>
                        </p:par>
                      </p:childTnLst>
                    </p:cTn>
                  </p:par>
                  <p:par>
                    <p:cTn id="59" fill="hold">
                      <p:stCondLst>
                        <p:cond delay="indefinite"/>
                      </p:stCondLst>
                      <p:childTnLst>
                        <p:par>
                          <p:cTn id="60" fill="hold">
                            <p:stCondLst>
                              <p:cond delay="0"/>
                            </p:stCondLst>
                            <p:childTnLst>
                              <p:par>
                                <p:cTn id="61" presetID="6" presetClass="entr" presetSubtype="16" fill="hold" nodeType="click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circle(in)">
                                      <p:cBhvr>
                                        <p:cTn id="63" dur="2000"/>
                                        <p:tgtEl>
                                          <p:spTgt spid="12"/>
                                        </p:tgtEl>
                                      </p:cBhvr>
                                    </p:animEffect>
                                  </p:childTnLst>
                                </p:cTn>
                              </p:par>
                            </p:childTnLst>
                          </p:cTn>
                        </p:par>
                      </p:childTnLst>
                    </p:cTn>
                  </p:par>
                  <p:par>
                    <p:cTn id="64" fill="hold">
                      <p:stCondLst>
                        <p:cond delay="indefinite"/>
                      </p:stCondLst>
                      <p:childTnLst>
                        <p:par>
                          <p:cTn id="65" fill="hold">
                            <p:stCondLst>
                              <p:cond delay="0"/>
                            </p:stCondLst>
                            <p:childTnLst>
                              <p:par>
                                <p:cTn id="66" presetID="6" presetClass="entr" presetSubtype="16" fill="hold" grpId="0" nodeType="clickEffect">
                                  <p:stCondLst>
                                    <p:cond delay="0"/>
                                  </p:stCondLst>
                                  <p:childTnLst>
                                    <p:set>
                                      <p:cBhvr>
                                        <p:cTn id="67" dur="1" fill="hold">
                                          <p:stCondLst>
                                            <p:cond delay="0"/>
                                          </p:stCondLst>
                                        </p:cTn>
                                        <p:tgtEl>
                                          <p:spTgt spid="13"/>
                                        </p:tgtEl>
                                        <p:attrNameLst>
                                          <p:attrName>style.visibility</p:attrName>
                                        </p:attrNameLst>
                                      </p:cBhvr>
                                      <p:to>
                                        <p:strVal val="visible"/>
                                      </p:to>
                                    </p:set>
                                    <p:animEffect transition="in" filter="circle(in)">
                                      <p:cBhvr>
                                        <p:cTn id="68" dur="2000"/>
                                        <p:tgtEl>
                                          <p:spTgt spid="13"/>
                                        </p:tgtEl>
                                      </p:cBhvr>
                                    </p:animEffect>
                                  </p:childTnLst>
                                </p:cTn>
                              </p:par>
                              <p:par>
                                <p:cTn id="69" presetID="6" presetClass="entr" presetSubtype="16" fill="hold" nodeType="withEffect">
                                  <p:stCondLst>
                                    <p:cond delay="0"/>
                                  </p:stCondLst>
                                  <p:childTnLst>
                                    <p:set>
                                      <p:cBhvr>
                                        <p:cTn id="70" dur="1" fill="hold">
                                          <p:stCondLst>
                                            <p:cond delay="0"/>
                                          </p:stCondLst>
                                        </p:cTn>
                                        <p:tgtEl>
                                          <p:spTgt spid="14"/>
                                        </p:tgtEl>
                                        <p:attrNameLst>
                                          <p:attrName>style.visibility</p:attrName>
                                        </p:attrNameLst>
                                      </p:cBhvr>
                                      <p:to>
                                        <p:strVal val="visible"/>
                                      </p:to>
                                    </p:set>
                                    <p:animEffect transition="in" filter="circle(in)">
                                      <p:cBhvr>
                                        <p:cTn id="71" dur="2000"/>
                                        <p:tgtEl>
                                          <p:spTgt spid="14"/>
                                        </p:tgtEl>
                                      </p:cBhvr>
                                    </p:animEffect>
                                  </p:childTnLst>
                                </p:cTn>
                              </p:par>
                            </p:childTnLst>
                          </p:cTn>
                        </p:par>
                      </p:childTnLst>
                    </p:cTn>
                  </p:par>
                  <p:par>
                    <p:cTn id="72" fill="hold">
                      <p:stCondLst>
                        <p:cond delay="indefinite"/>
                      </p:stCondLst>
                      <p:childTnLst>
                        <p:par>
                          <p:cTn id="73" fill="hold">
                            <p:stCondLst>
                              <p:cond delay="0"/>
                            </p:stCondLst>
                            <p:childTnLst>
                              <p:par>
                                <p:cTn id="74" presetID="16" presetClass="entr" presetSubtype="21" fill="hold" nodeType="click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barn(inVertical)">
                                      <p:cBhvr>
                                        <p:cTn id="76" dur="500"/>
                                        <p:tgtEl>
                                          <p:spTgt spid="9"/>
                                        </p:tgtEl>
                                      </p:cBhvr>
                                    </p:animEffect>
                                  </p:childTnLst>
                                </p:cTn>
                              </p:par>
                            </p:childTnLst>
                          </p:cTn>
                        </p:par>
                      </p:childTnLst>
                    </p:cTn>
                  </p:par>
                  <p:par>
                    <p:cTn id="77" fill="hold">
                      <p:stCondLst>
                        <p:cond delay="indefinite"/>
                      </p:stCondLst>
                      <p:childTnLst>
                        <p:par>
                          <p:cTn id="78" fill="hold">
                            <p:stCondLst>
                              <p:cond delay="0"/>
                            </p:stCondLst>
                            <p:childTnLst>
                              <p:par>
                                <p:cTn id="79" presetID="22" presetClass="entr" presetSubtype="4" fill="hold" grpId="0" nodeType="clickEffect">
                                  <p:stCondLst>
                                    <p:cond delay="0"/>
                                  </p:stCondLst>
                                  <p:childTnLst>
                                    <p:set>
                                      <p:cBhvr>
                                        <p:cTn id="80" dur="1" fill="hold">
                                          <p:stCondLst>
                                            <p:cond delay="0"/>
                                          </p:stCondLst>
                                        </p:cTn>
                                        <p:tgtEl>
                                          <p:spTgt spid="10"/>
                                        </p:tgtEl>
                                        <p:attrNameLst>
                                          <p:attrName>style.visibility</p:attrName>
                                        </p:attrNameLst>
                                      </p:cBhvr>
                                      <p:to>
                                        <p:strVal val="visible"/>
                                      </p:to>
                                    </p:set>
                                    <p:animEffect transition="in" filter="wipe(down)">
                                      <p:cBhvr>
                                        <p:cTn id="81" dur="500"/>
                                        <p:tgtEl>
                                          <p:spTgt spid="10"/>
                                        </p:tgtEl>
                                      </p:cBhvr>
                                    </p:animEffect>
                                  </p:childTnLst>
                                </p:cTn>
                              </p:par>
                              <p:par>
                                <p:cTn id="82" presetID="22" presetClass="entr" presetSubtype="4" fill="hold" nodeType="withEffect">
                                  <p:stCondLst>
                                    <p:cond delay="0"/>
                                  </p:stCondLst>
                                  <p:childTnLst>
                                    <p:set>
                                      <p:cBhvr>
                                        <p:cTn id="83" dur="1" fill="hold">
                                          <p:stCondLst>
                                            <p:cond delay="0"/>
                                          </p:stCondLst>
                                        </p:cTn>
                                        <p:tgtEl>
                                          <p:spTgt spid="11"/>
                                        </p:tgtEl>
                                        <p:attrNameLst>
                                          <p:attrName>style.visibility</p:attrName>
                                        </p:attrNameLst>
                                      </p:cBhvr>
                                      <p:to>
                                        <p:strVal val="visible"/>
                                      </p:to>
                                    </p:set>
                                    <p:animEffect transition="in" filter="wipe(down)">
                                      <p:cBhvr>
                                        <p:cTn id="84" dur="500"/>
                                        <p:tgtEl>
                                          <p:spTgt spid="11"/>
                                        </p:tgtEl>
                                      </p:cBhvr>
                                    </p:animEffect>
                                  </p:childTnLst>
                                </p:cTn>
                              </p:par>
                            </p:childTnLst>
                          </p:cTn>
                        </p:par>
                      </p:childTnLst>
                    </p:cTn>
                  </p:par>
                  <p:par>
                    <p:cTn id="85" fill="hold">
                      <p:stCondLst>
                        <p:cond delay="indefinite"/>
                      </p:stCondLst>
                      <p:childTnLst>
                        <p:par>
                          <p:cTn id="86" fill="hold">
                            <p:stCondLst>
                              <p:cond delay="0"/>
                            </p:stCondLst>
                            <p:childTnLst>
                              <p:par>
                                <p:cTn id="87" presetID="6" presetClass="entr" presetSubtype="16" fill="hold" nodeType="clickEffect">
                                  <p:stCondLst>
                                    <p:cond delay="0"/>
                                  </p:stCondLst>
                                  <p:childTnLst>
                                    <p:set>
                                      <p:cBhvr>
                                        <p:cTn id="88" dur="1" fill="hold">
                                          <p:stCondLst>
                                            <p:cond delay="0"/>
                                          </p:stCondLst>
                                        </p:cTn>
                                        <p:tgtEl>
                                          <p:spTgt spid="16"/>
                                        </p:tgtEl>
                                        <p:attrNameLst>
                                          <p:attrName>style.visibility</p:attrName>
                                        </p:attrNameLst>
                                      </p:cBhvr>
                                      <p:to>
                                        <p:strVal val="visible"/>
                                      </p:to>
                                    </p:set>
                                    <p:animEffect transition="in" filter="circle(in)">
                                      <p:cBhvr>
                                        <p:cTn id="89" dur="2000"/>
                                        <p:tgtEl>
                                          <p:spTgt spid="16"/>
                                        </p:tgtEl>
                                      </p:cBhvr>
                                    </p:animEffect>
                                  </p:childTnLst>
                                </p:cTn>
                              </p:par>
                            </p:childTnLst>
                          </p:cTn>
                        </p:par>
                      </p:childTnLst>
                    </p:cTn>
                  </p:par>
                  <p:par>
                    <p:cTn id="90" fill="hold">
                      <p:stCondLst>
                        <p:cond delay="indefinite"/>
                      </p:stCondLst>
                      <p:childTnLst>
                        <p:par>
                          <p:cTn id="91" fill="hold">
                            <p:stCondLst>
                              <p:cond delay="0"/>
                            </p:stCondLst>
                            <p:childTnLst>
                              <p:par>
                                <p:cTn id="92" presetID="22" presetClass="entr" presetSubtype="4" fill="hold" grpId="0" nodeType="clickEffect">
                                  <p:stCondLst>
                                    <p:cond delay="0"/>
                                  </p:stCondLst>
                                  <p:childTnLst>
                                    <p:set>
                                      <p:cBhvr>
                                        <p:cTn id="93" dur="1" fill="hold">
                                          <p:stCondLst>
                                            <p:cond delay="0"/>
                                          </p:stCondLst>
                                        </p:cTn>
                                        <p:tgtEl>
                                          <p:spTgt spid="17"/>
                                        </p:tgtEl>
                                        <p:attrNameLst>
                                          <p:attrName>style.visibility</p:attrName>
                                        </p:attrNameLst>
                                      </p:cBhvr>
                                      <p:to>
                                        <p:strVal val="visible"/>
                                      </p:to>
                                    </p:set>
                                    <p:animEffect transition="in" filter="wipe(down)">
                                      <p:cBhvr>
                                        <p:cTn id="94" dur="500"/>
                                        <p:tgtEl>
                                          <p:spTgt spid="17"/>
                                        </p:tgtEl>
                                      </p:cBhvr>
                                    </p:animEffect>
                                  </p:childTnLst>
                                </p:cTn>
                              </p:par>
                              <p:par>
                                <p:cTn id="95" presetID="22" presetClass="entr" presetSubtype="4" fill="hold" nodeType="withEffect">
                                  <p:stCondLst>
                                    <p:cond delay="0"/>
                                  </p:stCondLst>
                                  <p:childTnLst>
                                    <p:set>
                                      <p:cBhvr>
                                        <p:cTn id="96" dur="1" fill="hold">
                                          <p:stCondLst>
                                            <p:cond delay="0"/>
                                          </p:stCondLst>
                                        </p:cTn>
                                        <p:tgtEl>
                                          <p:spTgt spid="18"/>
                                        </p:tgtEl>
                                        <p:attrNameLst>
                                          <p:attrName>style.visibility</p:attrName>
                                        </p:attrNameLst>
                                      </p:cBhvr>
                                      <p:to>
                                        <p:strVal val="visible"/>
                                      </p:to>
                                    </p:set>
                                    <p:animEffect transition="in" filter="wipe(down)">
                                      <p:cBhvr>
                                        <p:cTn id="97" dur="500"/>
                                        <p:tgtEl>
                                          <p:spTgt spid="18"/>
                                        </p:tgtEl>
                                      </p:cBhvr>
                                    </p:animEffect>
                                  </p:childTnLst>
                                </p:cTn>
                              </p:par>
                            </p:childTnLst>
                          </p:cTn>
                        </p:par>
                      </p:childTnLst>
                    </p:cTn>
                  </p:par>
                  <p:par>
                    <p:cTn id="98" fill="hold">
                      <p:stCondLst>
                        <p:cond delay="indefinite"/>
                      </p:stCondLst>
                      <p:childTnLst>
                        <p:par>
                          <p:cTn id="99" fill="hold">
                            <p:stCondLst>
                              <p:cond delay="0"/>
                            </p:stCondLst>
                            <p:childTnLst>
                              <p:par>
                                <p:cTn id="100" presetID="42" presetClass="entr" presetSubtype="0" fill="hold" grpId="0" nodeType="clickEffect">
                                  <p:stCondLst>
                                    <p:cond delay="0"/>
                                  </p:stCondLst>
                                  <p:childTnLst>
                                    <p:set>
                                      <p:cBhvr>
                                        <p:cTn id="101" dur="1" fill="hold">
                                          <p:stCondLst>
                                            <p:cond delay="0"/>
                                          </p:stCondLst>
                                        </p:cTn>
                                        <p:tgtEl>
                                          <p:spTgt spid="15"/>
                                        </p:tgtEl>
                                        <p:attrNameLst>
                                          <p:attrName>style.visibility</p:attrName>
                                        </p:attrNameLst>
                                      </p:cBhvr>
                                      <p:to>
                                        <p:strVal val="visible"/>
                                      </p:to>
                                    </p:set>
                                    <p:animEffect transition="in" filter="fade">
                                      <p:cBhvr>
                                        <p:cTn id="102" dur="1000"/>
                                        <p:tgtEl>
                                          <p:spTgt spid="15"/>
                                        </p:tgtEl>
                                      </p:cBhvr>
                                    </p:animEffect>
                                    <p:anim calcmode="lin" valueType="num">
                                      <p:cBhvr>
                                        <p:cTn id="103" dur="1000" fill="hold"/>
                                        <p:tgtEl>
                                          <p:spTgt spid="15"/>
                                        </p:tgtEl>
                                        <p:attrNameLst>
                                          <p:attrName>ppt_x</p:attrName>
                                        </p:attrNameLst>
                                      </p:cBhvr>
                                      <p:tavLst>
                                        <p:tav tm="0">
                                          <p:val>
                                            <p:strVal val="#ppt_x"/>
                                          </p:val>
                                        </p:tav>
                                        <p:tav tm="100000">
                                          <p:val>
                                            <p:strVal val="#ppt_x"/>
                                          </p:val>
                                        </p:tav>
                                      </p:tavLst>
                                    </p:anim>
                                    <p:anim calcmode="lin" valueType="num">
                                      <p:cBhvr>
                                        <p:cTn id="104"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3" grpId="0" animBg="1"/>
      <p:bldP spid="15" grpId="0" animBg="1"/>
      <p:bldP spid="1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165" y="4172246"/>
            <a:ext cx="12117572" cy="2677656"/>
          </a:xfrm>
          <a:prstGeom prst="rect">
            <a:avLst/>
          </a:prstGeom>
        </p:spPr>
        <p:txBody>
          <a:bodyPr wrap="square">
            <a:spAutoFit/>
          </a:bodyPr>
          <a:lstStyle/>
          <a:p>
            <a:pPr marL="342900" indent="-342900" algn="just">
              <a:buFont typeface="Wingdings" panose="05000000000000000000" pitchFamily="2" charset="2"/>
              <a:buChar char="v"/>
            </a:pPr>
            <a:r>
              <a:rPr lang="vi-VN" sz="2400" dirty="0" smtClean="0">
                <a:solidFill>
                  <a:srgbClr val="000000"/>
                </a:solidFill>
                <a:latin typeface="Cambria" panose="02040503050406030204" pitchFamily="18" charset="0"/>
              </a:rPr>
              <a:t>Nói </a:t>
            </a:r>
            <a:r>
              <a:rPr lang="vi-VN" sz="2400" dirty="0">
                <a:solidFill>
                  <a:srgbClr val="000000"/>
                </a:solidFill>
                <a:latin typeface="Cambria" panose="02040503050406030204" pitchFamily="18" charset="0"/>
              </a:rPr>
              <a:t>chung, </a:t>
            </a:r>
            <a:r>
              <a:rPr lang="vi-VN" sz="2400" b="1" dirty="0">
                <a:solidFill>
                  <a:srgbClr val="000000"/>
                </a:solidFill>
                <a:latin typeface="Cambria" panose="02040503050406030204" pitchFamily="18" charset="0"/>
              </a:rPr>
              <a:t>người làm marketing </a:t>
            </a:r>
            <a:r>
              <a:rPr lang="vi-VN" sz="2400" dirty="0">
                <a:solidFill>
                  <a:srgbClr val="000000"/>
                </a:solidFill>
                <a:latin typeface="Cambria" panose="02040503050406030204" pitchFamily="18" charset="0"/>
              </a:rPr>
              <a:t>cần xác định được các hoàn</a:t>
            </a:r>
            <a:r>
              <a:rPr lang="en-US" sz="2400" dirty="0">
                <a:solidFill>
                  <a:srgbClr val="000000"/>
                </a:solidFill>
                <a:latin typeface="Cambria" panose="02040503050406030204" pitchFamily="18" charset="0"/>
              </a:rPr>
              <a:t> </a:t>
            </a:r>
            <a:r>
              <a:rPr lang="vi-VN" sz="2400" dirty="0">
                <a:solidFill>
                  <a:srgbClr val="000000"/>
                </a:solidFill>
                <a:latin typeface="Cambria" panose="02040503050406030204" pitchFamily="18" charset="0"/>
              </a:rPr>
              <a:t>cảnh để người tiêu dùng nhanh chóng nhận ra vấn đề. </a:t>
            </a:r>
            <a:endParaRPr lang="en-US" sz="2400" dirty="0" smtClean="0">
              <a:solidFill>
                <a:srgbClr val="000000"/>
              </a:solidFill>
              <a:latin typeface="Cambria" panose="02040503050406030204" pitchFamily="18" charset="0"/>
            </a:endParaRPr>
          </a:p>
          <a:p>
            <a:pPr marL="342900" indent="-342900" algn="just">
              <a:buFont typeface="Wingdings" panose="05000000000000000000" pitchFamily="2" charset="2"/>
              <a:buChar char="v"/>
            </a:pPr>
            <a:r>
              <a:rPr lang="vi-VN" sz="2400" dirty="0" smtClean="0">
                <a:solidFill>
                  <a:srgbClr val="000000"/>
                </a:solidFill>
                <a:latin typeface="Cambria" panose="02040503050406030204" pitchFamily="18" charset="0"/>
              </a:rPr>
              <a:t>Họ </a:t>
            </a:r>
            <a:r>
              <a:rPr lang="vi-VN" sz="2400" dirty="0">
                <a:solidFill>
                  <a:srgbClr val="000000"/>
                </a:solidFill>
                <a:latin typeface="Cambria" panose="02040503050406030204" pitchFamily="18" charset="0"/>
              </a:rPr>
              <a:t>cần phải hiểu rõ </a:t>
            </a:r>
            <a:r>
              <a:rPr lang="vi-VN" sz="2400" b="1" dirty="0">
                <a:solidFill>
                  <a:srgbClr val="000000"/>
                </a:solidFill>
                <a:latin typeface="Cambria" panose="02040503050406030204" pitchFamily="18" charset="0"/>
              </a:rPr>
              <a:t>nhu cầu hay vấn đề</a:t>
            </a:r>
            <a:r>
              <a:rPr lang="en-US" sz="2400" b="1" dirty="0">
                <a:solidFill>
                  <a:srgbClr val="000000"/>
                </a:solidFill>
                <a:latin typeface="Cambria" panose="02040503050406030204" pitchFamily="18" charset="0"/>
              </a:rPr>
              <a:t> </a:t>
            </a:r>
            <a:r>
              <a:rPr lang="vi-VN" sz="2400" b="1" dirty="0">
                <a:solidFill>
                  <a:srgbClr val="000000"/>
                </a:solidFill>
                <a:latin typeface="Cambria" panose="02040503050406030204" pitchFamily="18" charset="0"/>
              </a:rPr>
              <a:t>của người tiêu dùng </a:t>
            </a:r>
            <a:r>
              <a:rPr lang="vi-VN" sz="2400" dirty="0">
                <a:solidFill>
                  <a:srgbClr val="000000"/>
                </a:solidFill>
                <a:latin typeface="Cambria" panose="02040503050406030204" pitchFamily="18" charset="0"/>
              </a:rPr>
              <a:t>phát sinh như thế nào? </a:t>
            </a:r>
            <a:endParaRPr lang="en-US" sz="2400" dirty="0" smtClean="0">
              <a:solidFill>
                <a:srgbClr val="000000"/>
              </a:solidFill>
              <a:latin typeface="Cambria" panose="02040503050406030204" pitchFamily="18" charset="0"/>
            </a:endParaRPr>
          </a:p>
          <a:p>
            <a:pPr marL="342900" indent="-342900" algn="just">
              <a:buFont typeface="Wingdings" panose="05000000000000000000" pitchFamily="2" charset="2"/>
              <a:buChar char="v"/>
            </a:pPr>
            <a:r>
              <a:rPr lang="vi-VN" sz="2400" b="1" dirty="0" smtClean="0">
                <a:solidFill>
                  <a:srgbClr val="000000"/>
                </a:solidFill>
                <a:latin typeface="Cambria" panose="02040503050406030204" pitchFamily="18" charset="0"/>
              </a:rPr>
              <a:t>Cái </a:t>
            </a:r>
            <a:r>
              <a:rPr lang="vi-VN" sz="2400" b="1" dirty="0">
                <a:solidFill>
                  <a:srgbClr val="000000"/>
                </a:solidFill>
                <a:latin typeface="Cambria" panose="02040503050406030204" pitchFamily="18" charset="0"/>
              </a:rPr>
              <a:t>gì đã tạo nên nhu cầu mua </a:t>
            </a:r>
            <a:r>
              <a:rPr lang="vi-VN" sz="2400" dirty="0">
                <a:solidFill>
                  <a:srgbClr val="000000"/>
                </a:solidFill>
                <a:latin typeface="Cambria" panose="02040503050406030204" pitchFamily="18" charset="0"/>
              </a:rPr>
              <a:t>và </a:t>
            </a:r>
            <a:r>
              <a:rPr lang="vi-VN" sz="2400" b="1" dirty="0">
                <a:solidFill>
                  <a:srgbClr val="000000"/>
                </a:solidFill>
                <a:latin typeface="Cambria" panose="02040503050406030204" pitchFamily="18" charset="0"/>
              </a:rPr>
              <a:t>làm thế nào để</a:t>
            </a:r>
            <a:r>
              <a:rPr lang="en-US" sz="2400" b="1" dirty="0">
                <a:solidFill>
                  <a:srgbClr val="000000"/>
                </a:solidFill>
                <a:latin typeface="Cambria" panose="02040503050406030204" pitchFamily="18" charset="0"/>
              </a:rPr>
              <a:t> </a:t>
            </a:r>
            <a:r>
              <a:rPr lang="vi-VN" sz="2400" b="1" dirty="0">
                <a:solidFill>
                  <a:srgbClr val="000000"/>
                </a:solidFill>
                <a:latin typeface="Cambria" panose="02040503050406030204" pitchFamily="18" charset="0"/>
              </a:rPr>
              <a:t>ảnh hưởng </a:t>
            </a:r>
            <a:r>
              <a:rPr lang="vi-VN" sz="2400" dirty="0">
                <a:solidFill>
                  <a:srgbClr val="000000"/>
                </a:solidFill>
                <a:latin typeface="Cambria" panose="02040503050406030204" pitchFamily="18" charset="0"/>
              </a:rPr>
              <a:t>đến việc nhận ra vấn đề mua của họ. </a:t>
            </a:r>
            <a:endParaRPr lang="en-US" sz="2400" dirty="0" smtClean="0">
              <a:solidFill>
                <a:srgbClr val="000000"/>
              </a:solidFill>
              <a:latin typeface="Cambria" panose="02040503050406030204" pitchFamily="18" charset="0"/>
            </a:endParaRPr>
          </a:p>
          <a:p>
            <a:pPr algn="just"/>
            <a:r>
              <a:rPr lang="en-US" sz="2400" dirty="0" smtClean="0">
                <a:solidFill>
                  <a:srgbClr val="000000"/>
                </a:solidFill>
                <a:latin typeface="Cambria" panose="02040503050406030204" pitchFamily="18" charset="0"/>
                <a:sym typeface="Wingdings" panose="05000000000000000000" pitchFamily="2" charset="2"/>
              </a:rPr>
              <a:t> </a:t>
            </a:r>
            <a:r>
              <a:rPr lang="vi-VN" sz="2400" dirty="0" smtClean="0">
                <a:solidFill>
                  <a:srgbClr val="000000"/>
                </a:solidFill>
                <a:latin typeface="Cambria" panose="02040503050406030204" pitchFamily="18" charset="0"/>
              </a:rPr>
              <a:t>Người </a:t>
            </a:r>
            <a:r>
              <a:rPr lang="vi-VN" sz="2400" dirty="0">
                <a:solidFill>
                  <a:srgbClr val="000000"/>
                </a:solidFill>
                <a:latin typeface="Cambria" panose="02040503050406030204" pitchFamily="18" charset="0"/>
              </a:rPr>
              <a:t>làm marketing hiểu rằng họ phải đầu tư</a:t>
            </a:r>
            <a:r>
              <a:rPr lang="en-US" sz="2400" dirty="0">
                <a:solidFill>
                  <a:srgbClr val="000000"/>
                </a:solidFill>
                <a:latin typeface="Cambria" panose="02040503050406030204" pitchFamily="18" charset="0"/>
              </a:rPr>
              <a:t> </a:t>
            </a:r>
            <a:r>
              <a:rPr lang="vi-VN" sz="2400" dirty="0">
                <a:solidFill>
                  <a:srgbClr val="000000"/>
                </a:solidFill>
                <a:latin typeface="Cambria" panose="02040503050406030204" pitchFamily="18" charset="0"/>
              </a:rPr>
              <a:t>rất </a:t>
            </a:r>
            <a:r>
              <a:rPr lang="vi-VN" sz="2400" dirty="0" smtClean="0">
                <a:solidFill>
                  <a:srgbClr val="000000"/>
                </a:solidFill>
                <a:latin typeface="Cambria" panose="02040503050406030204" pitchFamily="18" charset="0"/>
              </a:rPr>
              <a:t>nhi</a:t>
            </a:r>
            <a:r>
              <a:rPr lang="en-US" sz="2400" dirty="0" smtClean="0">
                <a:solidFill>
                  <a:srgbClr val="000000"/>
                </a:solidFill>
                <a:latin typeface="Cambria" panose="02040503050406030204" pitchFamily="18" charset="0"/>
              </a:rPr>
              <a:t>ề</a:t>
            </a:r>
            <a:r>
              <a:rPr lang="vi-VN" sz="2400" dirty="0" smtClean="0">
                <a:solidFill>
                  <a:srgbClr val="000000"/>
                </a:solidFill>
                <a:latin typeface="Cambria" panose="02040503050406030204" pitchFamily="18" charset="0"/>
              </a:rPr>
              <a:t>u </a:t>
            </a:r>
            <a:r>
              <a:rPr lang="vi-VN" sz="2400" dirty="0">
                <a:solidFill>
                  <a:srgbClr val="000000"/>
                </a:solidFill>
                <a:latin typeface="Cambria" panose="02040503050406030204" pitchFamily="18" charset="0"/>
              </a:rPr>
              <a:t>cho các hoạt động truyền thông để người tiêu dùng nhận ra nhu cầu của họ.</a:t>
            </a:r>
            <a:endParaRPr lang="en-US" sz="2400" dirty="0">
              <a:solidFill>
                <a:srgbClr val="000000"/>
              </a:solidFill>
              <a:latin typeface="Cambria" panose="02040503050406030204" pitchFamily="18" charset="0"/>
            </a:endParaRPr>
          </a:p>
        </p:txBody>
      </p:sp>
      <p:sp>
        <p:nvSpPr>
          <p:cNvPr id="6" name="TextBox 5"/>
          <p:cNvSpPr txBox="1"/>
          <p:nvPr/>
        </p:nvSpPr>
        <p:spPr>
          <a:xfrm>
            <a:off x="78194" y="1863922"/>
            <a:ext cx="3591763" cy="2308324"/>
          </a:xfrm>
          <a:prstGeom prst="rect">
            <a:avLst/>
          </a:prstGeom>
          <a:solidFill>
            <a:srgbClr val="FFFF00"/>
          </a:solidFill>
        </p:spPr>
        <p:txBody>
          <a:bodyPr wrap="square" rtlCol="0">
            <a:spAutoFit/>
          </a:bodyPr>
          <a:lstStyle/>
          <a:p>
            <a:pPr algn="just"/>
            <a:r>
              <a:rPr lang="en-US" sz="2400" b="1" u="sng" dirty="0" err="1" smtClean="0">
                <a:latin typeface="Times New Roman" panose="02020603050405020304" pitchFamily="18" charset="0"/>
                <a:cs typeface="Times New Roman" panose="02020603050405020304" pitchFamily="18" charset="0"/>
              </a:rPr>
              <a:t>Nhân</a:t>
            </a:r>
            <a:r>
              <a:rPr lang="en-US" sz="2400" b="1" u="sng" dirty="0" smtClean="0">
                <a:latin typeface="Times New Roman" panose="02020603050405020304" pitchFamily="18" charset="0"/>
                <a:cs typeface="Times New Roman" panose="02020603050405020304" pitchFamily="18" charset="0"/>
              </a:rPr>
              <a:t> </a:t>
            </a:r>
            <a:r>
              <a:rPr lang="en-US" sz="2400" b="1" u="sng" dirty="0" err="1" smtClean="0">
                <a:latin typeface="Times New Roman" panose="02020603050405020304" pitchFamily="18" charset="0"/>
                <a:cs typeface="Times New Roman" panose="02020603050405020304" pitchFamily="18" charset="0"/>
              </a:rPr>
              <a:t>tố</a:t>
            </a:r>
            <a:r>
              <a:rPr lang="en-US" sz="2400" b="1" u="sng" dirty="0" smtClean="0">
                <a:latin typeface="Times New Roman" panose="02020603050405020304" pitchFamily="18" charset="0"/>
                <a:cs typeface="Times New Roman" panose="02020603050405020304" pitchFamily="18" charset="0"/>
              </a:rPr>
              <a:t> </a:t>
            </a:r>
            <a:r>
              <a:rPr lang="en-US" sz="2400" b="1" u="sng" dirty="0" err="1" smtClean="0">
                <a:latin typeface="Times New Roman" panose="02020603050405020304" pitchFamily="18" charset="0"/>
                <a:cs typeface="Times New Roman" panose="02020603050405020304" pitchFamily="18" charset="0"/>
              </a:rPr>
              <a:t>từ</a:t>
            </a:r>
            <a:r>
              <a:rPr lang="en-US" sz="2400" b="1" u="sng" dirty="0" smtClean="0">
                <a:latin typeface="Times New Roman" panose="02020603050405020304" pitchFamily="18" charset="0"/>
                <a:cs typeface="Times New Roman" panose="02020603050405020304" pitchFamily="18" charset="0"/>
              </a:rPr>
              <a:t> </a:t>
            </a:r>
            <a:r>
              <a:rPr lang="en-US" sz="2400" b="1" u="sng" dirty="0" err="1" smtClean="0">
                <a:latin typeface="Times New Roman" panose="02020603050405020304" pitchFamily="18" charset="0"/>
                <a:cs typeface="Times New Roman" panose="02020603050405020304" pitchFamily="18" charset="0"/>
              </a:rPr>
              <a:t>bên</a:t>
            </a:r>
            <a:r>
              <a:rPr lang="en-US" sz="2400" b="1" u="sng" dirty="0" smtClean="0">
                <a:latin typeface="Times New Roman" panose="02020603050405020304" pitchFamily="18" charset="0"/>
                <a:cs typeface="Times New Roman" panose="02020603050405020304" pitchFamily="18" charset="0"/>
              </a:rPr>
              <a:t> </a:t>
            </a:r>
            <a:r>
              <a:rPr lang="en-US" sz="2400" b="1" u="sng" dirty="0" err="1" smtClean="0">
                <a:latin typeface="Times New Roman" panose="02020603050405020304" pitchFamily="18" charset="0"/>
                <a:cs typeface="Times New Roman" panose="02020603050405020304" pitchFamily="18" charset="0"/>
              </a:rPr>
              <a:t>ngoài</a:t>
            </a:r>
            <a:r>
              <a:rPr lang="en-US" sz="2400" b="1" u="sng"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a:t>
            </a:r>
            <a:r>
              <a:rPr lang="en-US" sz="2400" dirty="0" err="1" smtClean="0">
                <a:latin typeface="Times New Roman" panose="02020603050405020304" pitchFamily="18" charset="0"/>
                <a:cs typeface="Times New Roman" panose="02020603050405020304" pitchFamily="18" charset="0"/>
              </a:rPr>
              <a:t>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những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nhân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tố</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đến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từ</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hoạt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động</a:t>
            </a:r>
            <a:r>
              <a:rPr lang="en-US" sz="2400" dirty="0" smtClean="0">
                <a:latin typeface="Times New Roman" panose="02020603050405020304" pitchFamily="18" charset="0"/>
                <a:cs typeface="Times New Roman" panose="02020603050405020304" pitchFamily="18" charset="0"/>
              </a:rPr>
              <a:t> marketing </a:t>
            </a:r>
            <a:r>
              <a:rPr lang="en-US" sz="2400" dirty="0" err="1" smtClean="0">
                <a:latin typeface="Times New Roman" panose="02020603050405020304" pitchFamily="18" charset="0"/>
                <a:cs typeface="Times New Roman" panose="02020603050405020304" pitchFamily="18" charset="0"/>
              </a:rPr>
              <a:t>thúc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đẩy</a:t>
            </a:r>
            <a:r>
              <a:rPr lang="en-US" sz="2400" dirty="0" smtClean="0">
                <a:latin typeface="Times New Roman" panose="02020603050405020304" pitchFamily="18" charset="0"/>
                <a:cs typeface="Times New Roman" panose="02020603050405020304" pitchFamily="18" charset="0"/>
              </a:rPr>
              <a:t> hay </a:t>
            </a:r>
            <a:r>
              <a:rPr lang="en-US" sz="2400" dirty="0" err="1" smtClean="0">
                <a:latin typeface="Times New Roman" panose="02020603050405020304" pitchFamily="18" charset="0"/>
                <a:cs typeface="Times New Roman" panose="02020603050405020304" pitchFamily="18" charset="0"/>
              </a:rPr>
              <a:t>hoàn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cảnh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ngoài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khởi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cầu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của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người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tiêu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dùng</a:t>
            </a:r>
            <a:endParaRPr lang="en-US" sz="2400" dirty="0">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63484"/>
            <a:ext cx="2287921" cy="853440"/>
          </a:xfrm>
          <a:prstGeom prst="rect">
            <a:avLst/>
          </a:prstGeom>
        </p:spPr>
      </p:pic>
      <p:sp>
        <p:nvSpPr>
          <p:cNvPr id="8" name="Rectangle 7"/>
          <p:cNvSpPr/>
          <p:nvPr/>
        </p:nvSpPr>
        <p:spPr>
          <a:xfrm>
            <a:off x="2889085" y="0"/>
            <a:ext cx="7345960" cy="882614"/>
          </a:xfrm>
          <a:prstGeom prst="rect">
            <a:avLst/>
          </a:prstGeom>
        </p:spPr>
        <p:txBody>
          <a:bodyPr wrap="square">
            <a:spAutoFit/>
          </a:bodyPr>
          <a:lstStyle/>
          <a:p>
            <a:pPr indent="360045" algn="ctr">
              <a:lnSpc>
                <a:spcPct val="110000"/>
              </a:lnSpc>
              <a:spcBef>
                <a:spcPts val="200"/>
              </a:spcBef>
              <a:spcAft>
                <a:spcPts val="200"/>
              </a:spcAft>
            </a:pP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3.1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Thị</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trường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tiêu</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dùng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cá</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nhân</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và</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hành</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vi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của</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người</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tiêu</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dùng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cá</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nhân</a:t>
            </a:r>
            <a:endParaRPr lang="en-US" sz="24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angle 8"/>
          <p:cNvSpPr/>
          <p:nvPr/>
        </p:nvSpPr>
        <p:spPr>
          <a:xfrm>
            <a:off x="2601923" y="868497"/>
            <a:ext cx="7306808" cy="461665"/>
          </a:xfrm>
          <a:prstGeom prst="rect">
            <a:avLst/>
          </a:prstGeom>
        </p:spPr>
        <p:txBody>
          <a:bodyPr wrap="none">
            <a:spAutoFit/>
          </a:bodyPr>
          <a:lstStyle/>
          <a:p>
            <a:pPr marL="342900" indent="-342900">
              <a:buFont typeface="Wingdings" panose="05000000000000000000" pitchFamily="2" charset="2"/>
              <a:buChar char="v"/>
            </a:pPr>
            <a:r>
              <a:rPr lang="vi-VN" sz="2400" b="1" i="1" u="sng" dirty="0">
                <a:solidFill>
                  <a:srgbClr val="FF0000"/>
                </a:solidFill>
                <a:latin typeface="Cambria-Bold"/>
              </a:rPr>
              <a:t>Quá trình quyết định mua của người tiêu dùng</a:t>
            </a:r>
            <a:endParaRPr lang="en-US" sz="2400" dirty="0"/>
          </a:p>
        </p:txBody>
      </p:sp>
      <p:pic>
        <p:nvPicPr>
          <p:cNvPr id="10" name="Picture 9"/>
          <p:cNvPicPr>
            <a:picLocks noChangeAspect="1"/>
          </p:cNvPicPr>
          <p:nvPr/>
        </p:nvPicPr>
        <p:blipFill>
          <a:blip r:embed="rId4"/>
          <a:stretch>
            <a:fillRect/>
          </a:stretch>
        </p:blipFill>
        <p:spPr>
          <a:xfrm>
            <a:off x="3905720" y="1818907"/>
            <a:ext cx="3530009" cy="2353339"/>
          </a:xfrm>
          <a:prstGeom prst="rect">
            <a:avLst/>
          </a:prstGeom>
        </p:spPr>
      </p:pic>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78109" y="1804705"/>
            <a:ext cx="4461244" cy="2333231"/>
          </a:xfrm>
          <a:prstGeom prst="rect">
            <a:avLst/>
          </a:prstGeom>
        </p:spPr>
      </p:pic>
      <p:sp>
        <p:nvSpPr>
          <p:cNvPr id="12" name="Rectangle 11"/>
          <p:cNvSpPr/>
          <p:nvPr/>
        </p:nvSpPr>
        <p:spPr>
          <a:xfrm>
            <a:off x="373588" y="1316159"/>
            <a:ext cx="4456669" cy="461665"/>
          </a:xfrm>
          <a:prstGeom prst="rect">
            <a:avLst/>
          </a:prstGeom>
        </p:spPr>
        <p:txBody>
          <a:bodyPr wrap="none">
            <a:spAutoFit/>
          </a:bodyPr>
          <a:lstStyle/>
          <a:p>
            <a:pPr algn="just"/>
            <a:r>
              <a:rPr lang="en-US" sz="2400" b="1" i="1" u="sng" dirty="0">
                <a:solidFill>
                  <a:srgbClr val="000000"/>
                </a:solidFill>
                <a:latin typeface="Cambria-BoldItalic"/>
              </a:rPr>
              <a:t>GĐ 1: </a:t>
            </a:r>
            <a:r>
              <a:rPr lang="vi-VN" sz="2400" b="1" i="1" dirty="0">
                <a:solidFill>
                  <a:srgbClr val="000000"/>
                </a:solidFill>
                <a:latin typeface="Cambria-BoldItalic"/>
              </a:rPr>
              <a:t>Nhận dạng vấn đề mua</a:t>
            </a:r>
            <a:endParaRPr lang="en-US" sz="2400" b="1" i="1" dirty="0">
              <a:solidFill>
                <a:srgbClr val="000000"/>
              </a:solidFill>
              <a:latin typeface="Cambria-BoldItalic"/>
            </a:endParaRPr>
          </a:p>
        </p:txBody>
      </p:sp>
    </p:spTree>
    <p:extLst>
      <p:ext uri="{BB962C8B-B14F-4D97-AF65-F5344CB8AC3E}">
        <p14:creationId xmlns:p14="http://schemas.microsoft.com/office/powerpoint/2010/main" val="1700602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0" end="0"/>
                                            </p:txEl>
                                          </p:spTgt>
                                        </p:tgtEl>
                                        <p:attrNameLst>
                                          <p:attrName>style.visibility</p:attrName>
                                        </p:attrNameLst>
                                      </p:cBhvr>
                                      <p:to>
                                        <p:strVal val="visible"/>
                                      </p:to>
                                    </p:set>
                                    <p:animEffect transition="in" filter="fade">
                                      <p:cBhvr>
                                        <p:cTn id="14" dur="1000"/>
                                        <p:tgtEl>
                                          <p:spTgt spid="2">
                                            <p:txEl>
                                              <p:pRg st="0" end="0"/>
                                            </p:txEl>
                                          </p:spTgt>
                                        </p:tgtEl>
                                      </p:cBhvr>
                                    </p:animEffect>
                                    <p:anim calcmode="lin" valueType="num">
                                      <p:cBhvr>
                                        <p:cTn id="15"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1" end="1"/>
                                            </p:txEl>
                                          </p:spTgt>
                                        </p:tgtEl>
                                        <p:attrNameLst>
                                          <p:attrName>style.visibility</p:attrName>
                                        </p:attrNameLst>
                                      </p:cBhvr>
                                      <p:to>
                                        <p:strVal val="visible"/>
                                      </p:to>
                                    </p:set>
                                    <p:animEffect transition="in" filter="fade">
                                      <p:cBhvr>
                                        <p:cTn id="21" dur="1000"/>
                                        <p:tgtEl>
                                          <p:spTgt spid="2">
                                            <p:txEl>
                                              <p:pRg st="1" end="1"/>
                                            </p:txEl>
                                          </p:spTgt>
                                        </p:tgtEl>
                                      </p:cBhvr>
                                    </p:animEffect>
                                    <p:anim calcmode="lin" valueType="num">
                                      <p:cBhvr>
                                        <p:cTn id="22"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
                                            <p:txEl>
                                              <p:pRg st="2" end="2"/>
                                            </p:txEl>
                                          </p:spTgt>
                                        </p:tgtEl>
                                        <p:attrNameLst>
                                          <p:attrName>style.visibility</p:attrName>
                                        </p:attrNameLst>
                                      </p:cBhvr>
                                      <p:to>
                                        <p:strVal val="visible"/>
                                      </p:to>
                                    </p:set>
                                    <p:animEffect transition="in" filter="fade">
                                      <p:cBhvr>
                                        <p:cTn id="28" dur="1000"/>
                                        <p:tgtEl>
                                          <p:spTgt spid="2">
                                            <p:txEl>
                                              <p:pRg st="2" end="2"/>
                                            </p:txEl>
                                          </p:spTgt>
                                        </p:tgtEl>
                                      </p:cBhvr>
                                    </p:animEffect>
                                    <p:anim calcmode="lin" valueType="num">
                                      <p:cBhvr>
                                        <p:cTn id="29"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2">
                                            <p:txEl>
                                              <p:pRg st="3" end="3"/>
                                            </p:txEl>
                                          </p:spTgt>
                                        </p:tgtEl>
                                        <p:attrNameLst>
                                          <p:attrName>style.visibility</p:attrName>
                                        </p:attrNameLst>
                                      </p:cBhvr>
                                      <p:to>
                                        <p:strVal val="visible"/>
                                      </p:to>
                                    </p:set>
                                    <p:anim calcmode="lin" valueType="num">
                                      <p:cBhvr additive="base">
                                        <p:cTn id="3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63484"/>
            <a:ext cx="2287921" cy="853440"/>
          </a:xfrm>
          <a:prstGeom prst="rect">
            <a:avLst/>
          </a:prstGeom>
        </p:spPr>
      </p:pic>
      <p:sp>
        <p:nvSpPr>
          <p:cNvPr id="3" name="Rectangle 2"/>
          <p:cNvSpPr/>
          <p:nvPr/>
        </p:nvSpPr>
        <p:spPr>
          <a:xfrm>
            <a:off x="3012653" y="-37395"/>
            <a:ext cx="7345960" cy="1040285"/>
          </a:xfrm>
          <a:prstGeom prst="rect">
            <a:avLst/>
          </a:prstGeom>
        </p:spPr>
        <p:txBody>
          <a:bodyPr wrap="square">
            <a:spAutoFit/>
          </a:bodyPr>
          <a:lstStyle/>
          <a:p>
            <a:pPr indent="360045" algn="ctr">
              <a:lnSpc>
                <a:spcPct val="110000"/>
              </a:lnSpc>
              <a:spcBef>
                <a:spcPts val="200"/>
              </a:spcBef>
              <a:spcAft>
                <a:spcPts val="200"/>
              </a:spcAft>
            </a:pP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3.1 </a:t>
            </a:r>
            <a:r>
              <a:rPr lang="en-US" sz="28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Thị</a:t>
            </a: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trường</a:t>
            </a: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tiêu</a:t>
            </a: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dùng</a:t>
            </a: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cá</a:t>
            </a: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nhân</a:t>
            </a: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và</a:t>
            </a: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hành</a:t>
            </a: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vi </a:t>
            </a:r>
            <a:r>
              <a:rPr lang="en-US" sz="28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của</a:t>
            </a: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người</a:t>
            </a: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tiêu</a:t>
            </a: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dùng</a:t>
            </a: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cá</a:t>
            </a: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nhân</a:t>
            </a:r>
            <a:endParaRPr lang="en-US" sz="28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3"/>
          <p:cNvSpPr/>
          <p:nvPr/>
        </p:nvSpPr>
        <p:spPr>
          <a:xfrm>
            <a:off x="2334784" y="963005"/>
            <a:ext cx="8454559" cy="523220"/>
          </a:xfrm>
          <a:prstGeom prst="rect">
            <a:avLst/>
          </a:prstGeom>
        </p:spPr>
        <p:txBody>
          <a:bodyPr wrap="none">
            <a:spAutoFit/>
          </a:bodyPr>
          <a:lstStyle/>
          <a:p>
            <a:pPr marL="342900" indent="-342900">
              <a:buFont typeface="Wingdings" panose="05000000000000000000" pitchFamily="2" charset="2"/>
              <a:buChar char="v"/>
            </a:pPr>
            <a:r>
              <a:rPr lang="vi-VN" sz="2800" b="1" i="1" u="sng" dirty="0">
                <a:solidFill>
                  <a:srgbClr val="FF0000"/>
                </a:solidFill>
                <a:latin typeface="Cambria-Bold"/>
              </a:rPr>
              <a:t>Quá trình quyết định mua của người tiêu dùng</a:t>
            </a:r>
            <a:endParaRPr lang="en-US" sz="2800" dirty="0"/>
          </a:p>
        </p:txBody>
      </p:sp>
      <p:sp>
        <p:nvSpPr>
          <p:cNvPr id="5" name="Rectangle 4"/>
          <p:cNvSpPr/>
          <p:nvPr/>
        </p:nvSpPr>
        <p:spPr>
          <a:xfrm>
            <a:off x="4299159" y="1502744"/>
            <a:ext cx="3821880" cy="461665"/>
          </a:xfrm>
          <a:prstGeom prst="rect">
            <a:avLst/>
          </a:prstGeom>
        </p:spPr>
        <p:txBody>
          <a:bodyPr wrap="none">
            <a:spAutoFit/>
          </a:bodyPr>
          <a:lstStyle/>
          <a:p>
            <a:pPr algn="just"/>
            <a:r>
              <a:rPr lang="en-US" sz="2400" b="1" i="1" u="sng" dirty="0">
                <a:solidFill>
                  <a:srgbClr val="000000"/>
                </a:solidFill>
                <a:latin typeface="Cambria-BoldItalic"/>
              </a:rPr>
              <a:t>GĐ </a:t>
            </a:r>
            <a:r>
              <a:rPr lang="en-US" sz="2400" b="1" i="1" u="sng" dirty="0" smtClean="0">
                <a:solidFill>
                  <a:srgbClr val="000000"/>
                </a:solidFill>
                <a:latin typeface="Cambria-BoldItalic"/>
              </a:rPr>
              <a:t>2: </a:t>
            </a:r>
            <a:r>
              <a:rPr lang="en-US" sz="2400" b="1" i="1" dirty="0" err="1" smtClean="0">
                <a:solidFill>
                  <a:srgbClr val="000000"/>
                </a:solidFill>
                <a:latin typeface="Cambria-BoldItalic"/>
              </a:rPr>
              <a:t>Tìm</a:t>
            </a:r>
            <a:r>
              <a:rPr lang="en-US" sz="2400" b="1" i="1" dirty="0" smtClean="0">
                <a:solidFill>
                  <a:srgbClr val="000000"/>
                </a:solidFill>
                <a:latin typeface="Cambria-BoldItalic"/>
              </a:rPr>
              <a:t> </a:t>
            </a:r>
            <a:r>
              <a:rPr lang="en-US" sz="2400" b="1" i="1" dirty="0" err="1" smtClean="0">
                <a:solidFill>
                  <a:srgbClr val="000000"/>
                </a:solidFill>
                <a:latin typeface="Cambria-BoldItalic"/>
              </a:rPr>
              <a:t>kiếm</a:t>
            </a:r>
            <a:r>
              <a:rPr lang="en-US" sz="2400" b="1" i="1" dirty="0" smtClean="0">
                <a:solidFill>
                  <a:srgbClr val="000000"/>
                </a:solidFill>
                <a:latin typeface="Cambria-BoldItalic"/>
              </a:rPr>
              <a:t> </a:t>
            </a:r>
            <a:r>
              <a:rPr lang="en-US" sz="2400" b="1" i="1" dirty="0" err="1" smtClean="0">
                <a:solidFill>
                  <a:srgbClr val="000000"/>
                </a:solidFill>
                <a:latin typeface="Cambria-BoldItalic"/>
              </a:rPr>
              <a:t>thông</a:t>
            </a:r>
            <a:r>
              <a:rPr lang="en-US" sz="2400" b="1" i="1" dirty="0" smtClean="0">
                <a:solidFill>
                  <a:srgbClr val="000000"/>
                </a:solidFill>
                <a:latin typeface="Cambria-BoldItalic"/>
              </a:rPr>
              <a:t> tin</a:t>
            </a:r>
            <a:endParaRPr lang="en-US" sz="2400" b="1" i="1" dirty="0">
              <a:solidFill>
                <a:srgbClr val="000000"/>
              </a:solidFill>
              <a:latin typeface="Cambria-BoldItalic"/>
            </a:endParaRPr>
          </a:p>
        </p:txBody>
      </p:sp>
      <p:sp>
        <p:nvSpPr>
          <p:cNvPr id="6" name="Rectangle 5"/>
          <p:cNvSpPr/>
          <p:nvPr/>
        </p:nvSpPr>
        <p:spPr>
          <a:xfrm>
            <a:off x="245395" y="2004785"/>
            <a:ext cx="11929408" cy="5863144"/>
          </a:xfrm>
          <a:prstGeom prst="rect">
            <a:avLst/>
          </a:prstGeom>
        </p:spPr>
        <p:txBody>
          <a:bodyPr wrap="square">
            <a:spAutoFit/>
          </a:bodyPr>
          <a:lstStyle/>
          <a:p>
            <a:pPr>
              <a:spcBef>
                <a:spcPts val="600"/>
              </a:spcBef>
            </a:pPr>
            <a:r>
              <a:rPr lang="vi-VN" sz="2400" dirty="0">
                <a:solidFill>
                  <a:srgbClr val="000000"/>
                </a:solidFill>
                <a:latin typeface="Cambria" panose="02040503050406030204" pitchFamily="18" charset="0"/>
              </a:rPr>
              <a:t>Sau khi nhận ra vấn đề mua, người tiêu dùng bắt đầu phải tìm kiếm thông tin. </a:t>
            </a:r>
            <a:endParaRPr lang="en-US" sz="2400" dirty="0" smtClean="0">
              <a:solidFill>
                <a:srgbClr val="000000"/>
              </a:solidFill>
              <a:latin typeface="Cambria" panose="02040503050406030204" pitchFamily="18" charset="0"/>
            </a:endParaRPr>
          </a:p>
          <a:p>
            <a:pPr>
              <a:spcBef>
                <a:spcPts val="600"/>
              </a:spcBef>
            </a:pPr>
            <a:r>
              <a:rPr lang="vi-VN" sz="2400" b="1" dirty="0" smtClean="0">
                <a:solidFill>
                  <a:srgbClr val="002060"/>
                </a:solidFill>
                <a:latin typeface="Cambria" panose="02040503050406030204" pitchFamily="18" charset="0"/>
              </a:rPr>
              <a:t>Việc </a:t>
            </a:r>
            <a:r>
              <a:rPr lang="vi-VN" sz="2400" b="1" dirty="0">
                <a:solidFill>
                  <a:srgbClr val="002060"/>
                </a:solidFill>
                <a:latin typeface="Cambria" panose="02040503050406030204" pitchFamily="18" charset="0"/>
              </a:rPr>
              <a:t>tìm </a:t>
            </a:r>
            <a:r>
              <a:rPr lang="vi-VN" sz="2400" b="1" dirty="0" smtClean="0">
                <a:solidFill>
                  <a:srgbClr val="002060"/>
                </a:solidFill>
                <a:latin typeface="Cambria" panose="02040503050406030204" pitchFamily="18" charset="0"/>
              </a:rPr>
              <a:t>kiếm</a:t>
            </a:r>
            <a:r>
              <a:rPr lang="en-US" sz="2400" b="1" dirty="0" smtClean="0">
                <a:solidFill>
                  <a:srgbClr val="002060"/>
                </a:solidFill>
                <a:latin typeface="Cambria" panose="02040503050406030204" pitchFamily="18" charset="0"/>
              </a:rPr>
              <a:t> </a:t>
            </a:r>
            <a:r>
              <a:rPr lang="vi-VN" sz="2400" b="1" dirty="0" smtClean="0">
                <a:solidFill>
                  <a:srgbClr val="002060"/>
                </a:solidFill>
                <a:latin typeface="Cambria" panose="02040503050406030204" pitchFamily="18" charset="0"/>
              </a:rPr>
              <a:t>thông </a:t>
            </a:r>
            <a:r>
              <a:rPr lang="vi-VN" sz="2400" b="1" dirty="0">
                <a:solidFill>
                  <a:srgbClr val="002060"/>
                </a:solidFill>
                <a:latin typeface="Cambria" panose="02040503050406030204" pitchFamily="18" charset="0"/>
              </a:rPr>
              <a:t>tin phụ thuộc vào loại vấn đề và hoàn cảnh mua mà có mức độ cần thiết khác </a:t>
            </a:r>
            <a:r>
              <a:rPr lang="vi-VN" sz="2400" b="1" dirty="0" smtClean="0">
                <a:solidFill>
                  <a:srgbClr val="002060"/>
                </a:solidFill>
                <a:latin typeface="Cambria" panose="02040503050406030204" pitchFamily="18" charset="0"/>
              </a:rPr>
              <a:t>nhau</a:t>
            </a:r>
            <a:r>
              <a:rPr lang="en-US" sz="2400" b="1" dirty="0">
                <a:solidFill>
                  <a:srgbClr val="002060"/>
                </a:solidFill>
                <a:latin typeface="Cambria" panose="02040503050406030204" pitchFamily="18" charset="0"/>
              </a:rPr>
              <a:t>:</a:t>
            </a:r>
            <a:endParaRPr lang="en-US" sz="2400" b="1" dirty="0" smtClean="0">
              <a:solidFill>
                <a:srgbClr val="002060"/>
              </a:solidFill>
              <a:latin typeface="Cambria" panose="02040503050406030204" pitchFamily="18" charset="0"/>
            </a:endParaRPr>
          </a:p>
          <a:p>
            <a:pPr marL="342900" indent="-342900">
              <a:spcBef>
                <a:spcPts val="600"/>
              </a:spcBef>
              <a:buFont typeface="Wingdings" panose="05000000000000000000" pitchFamily="2" charset="2"/>
              <a:buChar char="v"/>
            </a:pPr>
            <a:r>
              <a:rPr lang="vi-VN" sz="2400" u="sng" dirty="0" smtClean="0">
                <a:solidFill>
                  <a:srgbClr val="000000"/>
                </a:solidFill>
                <a:latin typeface="Cambria" panose="02040503050406030204" pitchFamily="18" charset="0"/>
              </a:rPr>
              <a:t>Nếu</a:t>
            </a:r>
            <a:r>
              <a:rPr lang="en-US" sz="2400" u="sng" dirty="0" smtClean="0">
                <a:solidFill>
                  <a:srgbClr val="000000"/>
                </a:solidFill>
                <a:latin typeface="Cambria" panose="02040503050406030204" pitchFamily="18" charset="0"/>
              </a:rPr>
              <a:t> </a:t>
            </a:r>
            <a:r>
              <a:rPr lang="vi-VN" sz="2400" u="sng" dirty="0" smtClean="0">
                <a:solidFill>
                  <a:srgbClr val="000000"/>
                </a:solidFill>
                <a:latin typeface="Cambria" panose="02040503050406030204" pitchFamily="18" charset="0"/>
              </a:rPr>
              <a:t>nhu </a:t>
            </a:r>
            <a:r>
              <a:rPr lang="vi-VN" sz="2400" u="sng" dirty="0">
                <a:solidFill>
                  <a:srgbClr val="000000"/>
                </a:solidFill>
                <a:latin typeface="Cambria" panose="02040503050406030204" pitchFamily="18" charset="0"/>
              </a:rPr>
              <a:t>cầu cấp bách</a:t>
            </a:r>
            <a:r>
              <a:rPr lang="vi-VN" sz="2400" dirty="0">
                <a:solidFill>
                  <a:srgbClr val="000000"/>
                </a:solidFill>
                <a:latin typeface="Cambria" panose="02040503050406030204" pitchFamily="18" charset="0"/>
              </a:rPr>
              <a:t>, sản phẩm được người mua vừa ý, họ sẽ mua ngay. </a:t>
            </a:r>
            <a:endParaRPr lang="en-US" sz="2400" dirty="0" smtClean="0">
              <a:solidFill>
                <a:srgbClr val="000000"/>
              </a:solidFill>
              <a:latin typeface="Cambria" panose="02040503050406030204" pitchFamily="18" charset="0"/>
            </a:endParaRPr>
          </a:p>
          <a:p>
            <a:pPr marL="342900" indent="-342900">
              <a:spcBef>
                <a:spcPts val="600"/>
              </a:spcBef>
              <a:buFont typeface="Wingdings" panose="05000000000000000000" pitchFamily="2" charset="2"/>
              <a:buChar char="v"/>
            </a:pPr>
            <a:r>
              <a:rPr lang="vi-VN" sz="2400" dirty="0" smtClean="0">
                <a:solidFill>
                  <a:srgbClr val="000000"/>
                </a:solidFill>
                <a:latin typeface="Cambria" panose="02040503050406030204" pitchFamily="18" charset="0"/>
              </a:rPr>
              <a:t>Ngược </a:t>
            </a:r>
            <a:r>
              <a:rPr lang="vi-VN" sz="2400" dirty="0">
                <a:solidFill>
                  <a:srgbClr val="000000"/>
                </a:solidFill>
                <a:latin typeface="Cambria" panose="02040503050406030204" pitchFamily="18" charset="0"/>
              </a:rPr>
              <a:t>lại, </a:t>
            </a:r>
            <a:r>
              <a:rPr lang="vi-VN" sz="2400" u="sng" dirty="0">
                <a:solidFill>
                  <a:srgbClr val="000000"/>
                </a:solidFill>
                <a:latin typeface="Cambria" panose="02040503050406030204" pitchFamily="18" charset="0"/>
              </a:rPr>
              <a:t>nếu vấn </a:t>
            </a:r>
            <a:r>
              <a:rPr lang="vi-VN" sz="2400" u="sng" dirty="0" smtClean="0">
                <a:solidFill>
                  <a:srgbClr val="000000"/>
                </a:solidFill>
                <a:latin typeface="Cambria" panose="02040503050406030204" pitchFamily="18" charset="0"/>
              </a:rPr>
              <a:t>đề</a:t>
            </a:r>
            <a:r>
              <a:rPr lang="en-US" sz="2400" u="sng" dirty="0" smtClean="0">
                <a:solidFill>
                  <a:srgbClr val="000000"/>
                </a:solidFill>
                <a:latin typeface="Cambria" panose="02040503050406030204" pitchFamily="18" charset="0"/>
              </a:rPr>
              <a:t> </a:t>
            </a:r>
            <a:r>
              <a:rPr lang="vi-VN" sz="2400" u="sng" dirty="0" smtClean="0">
                <a:solidFill>
                  <a:srgbClr val="000000"/>
                </a:solidFill>
                <a:latin typeface="Cambria" panose="02040503050406030204" pitchFamily="18" charset="0"/>
              </a:rPr>
              <a:t>mua </a:t>
            </a:r>
            <a:r>
              <a:rPr lang="vi-VN" sz="2400" u="sng" dirty="0">
                <a:solidFill>
                  <a:srgbClr val="000000"/>
                </a:solidFill>
                <a:latin typeface="Cambria" panose="02040503050406030204" pitchFamily="18" charset="0"/>
              </a:rPr>
              <a:t>quan trọng nhưng chưa có sản phẩm thích hợp</a:t>
            </a:r>
            <a:r>
              <a:rPr lang="vi-VN" sz="2400" dirty="0">
                <a:solidFill>
                  <a:srgbClr val="000000"/>
                </a:solidFill>
                <a:latin typeface="Cambria" panose="02040503050406030204" pitchFamily="18" charset="0"/>
              </a:rPr>
              <a:t>, người tiêu dùng </a:t>
            </a:r>
            <a:r>
              <a:rPr lang="vi-VN" sz="2400" dirty="0" smtClean="0">
                <a:solidFill>
                  <a:srgbClr val="000000"/>
                </a:solidFill>
                <a:latin typeface="Cambria" panose="02040503050406030204" pitchFamily="18" charset="0"/>
              </a:rPr>
              <a:t>sẽ</a:t>
            </a:r>
            <a:r>
              <a:rPr lang="en-US" sz="2400" dirty="0" smtClean="0">
                <a:solidFill>
                  <a:srgbClr val="000000"/>
                </a:solidFill>
                <a:latin typeface="Cambria" panose="02040503050406030204" pitchFamily="18" charset="0"/>
              </a:rPr>
              <a:t> </a:t>
            </a:r>
            <a:r>
              <a:rPr lang="vi-VN" sz="2400" dirty="0" smtClean="0">
                <a:solidFill>
                  <a:srgbClr val="000000"/>
                </a:solidFill>
                <a:latin typeface="Cambria" panose="02040503050406030204" pitchFamily="18" charset="0"/>
              </a:rPr>
              <a:t>rất </a:t>
            </a:r>
            <a:r>
              <a:rPr lang="vi-VN" sz="2400" dirty="0">
                <a:solidFill>
                  <a:srgbClr val="000000"/>
                </a:solidFill>
                <a:latin typeface="Cambria" panose="02040503050406030204" pitchFamily="18" charset="0"/>
              </a:rPr>
              <a:t>tích cực tìm </a:t>
            </a:r>
            <a:r>
              <a:rPr lang="vi-VN" sz="2400" b="1" dirty="0" smtClean="0">
                <a:solidFill>
                  <a:srgbClr val="002060"/>
                </a:solidFill>
                <a:latin typeface="Cambria" panose="02040503050406030204" pitchFamily="18" charset="0"/>
              </a:rPr>
              <a:t>kiếm</a:t>
            </a:r>
            <a:r>
              <a:rPr lang="en-US" sz="2400" b="1" dirty="0" smtClean="0">
                <a:solidFill>
                  <a:srgbClr val="002060"/>
                </a:solidFill>
                <a:latin typeface="Cambria" panose="02040503050406030204" pitchFamily="18" charset="0"/>
              </a:rPr>
              <a:t> </a:t>
            </a:r>
            <a:r>
              <a:rPr lang="vi-VN" sz="2400" b="1" dirty="0" smtClean="0">
                <a:solidFill>
                  <a:srgbClr val="002060"/>
                </a:solidFill>
                <a:latin typeface="Cambria" panose="02040503050406030204" pitchFamily="18" charset="0"/>
              </a:rPr>
              <a:t>thêm </a:t>
            </a:r>
            <a:r>
              <a:rPr lang="vi-VN" sz="2400" b="1" dirty="0">
                <a:solidFill>
                  <a:srgbClr val="002060"/>
                </a:solidFill>
                <a:latin typeface="Cambria" panose="02040503050406030204" pitchFamily="18" charset="0"/>
              </a:rPr>
              <a:t>các thông tin</a:t>
            </a:r>
            <a:r>
              <a:rPr lang="vi-VN" sz="2400" b="1" dirty="0" smtClean="0">
                <a:solidFill>
                  <a:srgbClr val="000000"/>
                </a:solidFill>
                <a:latin typeface="Cambria" panose="02040503050406030204" pitchFamily="18" charset="0"/>
              </a:rPr>
              <a:t>.</a:t>
            </a:r>
            <a:endParaRPr lang="en-US" sz="2400" b="1" dirty="0">
              <a:solidFill>
                <a:srgbClr val="000000"/>
              </a:solidFill>
              <a:latin typeface="Cambria" panose="02040503050406030204" pitchFamily="18" charset="0"/>
            </a:endParaRPr>
          </a:p>
          <a:p>
            <a:pPr marL="342900" indent="-342900">
              <a:buFont typeface="Wingdings" panose="05000000000000000000" pitchFamily="2" charset="2"/>
              <a:buChar char="à"/>
            </a:pPr>
            <a:r>
              <a:rPr lang="vi-VN" sz="2400" b="1" dirty="0" smtClean="0">
                <a:solidFill>
                  <a:srgbClr val="002060"/>
                </a:solidFill>
                <a:latin typeface="Cambria" panose="02040503050406030204" pitchFamily="18" charset="0"/>
              </a:rPr>
              <a:t>Việc </a:t>
            </a:r>
            <a:r>
              <a:rPr lang="vi-VN" sz="2400" b="1" dirty="0">
                <a:solidFill>
                  <a:srgbClr val="002060"/>
                </a:solidFill>
                <a:latin typeface="Cambria" panose="02040503050406030204" pitchFamily="18" charset="0"/>
              </a:rPr>
              <a:t>tìm kiếm thông tin bao gồm hai hoạt động chính</a:t>
            </a:r>
            <a:r>
              <a:rPr lang="vi-VN" sz="2400" dirty="0" smtClean="0">
                <a:solidFill>
                  <a:srgbClr val="000000"/>
                </a:solidFill>
                <a:latin typeface="Cambria" panose="02040503050406030204" pitchFamily="18" charset="0"/>
              </a:rPr>
              <a:t>:</a:t>
            </a:r>
            <a:endParaRPr lang="en-US" sz="2400" dirty="0" smtClean="0">
              <a:solidFill>
                <a:srgbClr val="000000"/>
              </a:solidFill>
              <a:latin typeface="Cambria" panose="02040503050406030204" pitchFamily="18" charset="0"/>
            </a:endParaRPr>
          </a:p>
          <a:p>
            <a:pPr marL="342900" indent="-342900">
              <a:buFont typeface="Wingdings" panose="05000000000000000000" pitchFamily="2" charset="2"/>
              <a:buChar char="v"/>
            </a:pPr>
            <a:r>
              <a:rPr lang="vi-VN" sz="2400" dirty="0" smtClean="0">
                <a:solidFill>
                  <a:srgbClr val="000000"/>
                </a:solidFill>
                <a:latin typeface="Cambria" panose="02040503050406030204" pitchFamily="18" charset="0"/>
              </a:rPr>
              <a:t> </a:t>
            </a:r>
            <a:r>
              <a:rPr lang="en-US" sz="2400" u="sng" dirty="0" smtClean="0">
                <a:solidFill>
                  <a:srgbClr val="000000"/>
                </a:solidFill>
                <a:latin typeface="Cambria" panose="02040503050406030204" pitchFamily="18" charset="0"/>
              </a:rPr>
              <a:t>T</a:t>
            </a:r>
            <a:r>
              <a:rPr lang="vi-VN" sz="2400" u="sng" dirty="0" smtClean="0">
                <a:solidFill>
                  <a:srgbClr val="000000"/>
                </a:solidFill>
                <a:latin typeface="Cambria" panose="02040503050406030204" pitchFamily="18" charset="0"/>
              </a:rPr>
              <a:t>ìm </a:t>
            </a:r>
            <a:r>
              <a:rPr lang="vi-VN" sz="2400" u="sng" dirty="0">
                <a:solidFill>
                  <a:srgbClr val="000000"/>
                </a:solidFill>
                <a:latin typeface="Cambria" panose="02040503050406030204" pitchFamily="18" charset="0"/>
              </a:rPr>
              <a:t>kiếm thông </a:t>
            </a:r>
            <a:r>
              <a:rPr lang="vi-VN" sz="2400" u="sng" dirty="0" smtClean="0">
                <a:solidFill>
                  <a:srgbClr val="000000"/>
                </a:solidFill>
                <a:latin typeface="Cambria" panose="02040503050406030204" pitchFamily="18" charset="0"/>
              </a:rPr>
              <a:t>tin</a:t>
            </a:r>
            <a:r>
              <a:rPr lang="en-US" sz="2400" u="sng" dirty="0" smtClean="0">
                <a:solidFill>
                  <a:srgbClr val="000000"/>
                </a:solidFill>
                <a:latin typeface="Cambria" panose="02040503050406030204" pitchFamily="18" charset="0"/>
              </a:rPr>
              <a:t> </a:t>
            </a:r>
            <a:r>
              <a:rPr lang="vi-VN" sz="2400" u="sng" dirty="0" smtClean="0">
                <a:solidFill>
                  <a:srgbClr val="000000"/>
                </a:solidFill>
                <a:latin typeface="Cambria" panose="02040503050406030204" pitchFamily="18" charset="0"/>
              </a:rPr>
              <a:t>bên </a:t>
            </a:r>
            <a:r>
              <a:rPr lang="vi-VN" sz="2400" u="sng" dirty="0">
                <a:solidFill>
                  <a:srgbClr val="000000"/>
                </a:solidFill>
                <a:latin typeface="Cambria" panose="02040503050406030204" pitchFamily="18" charset="0"/>
              </a:rPr>
              <a:t>trong </a:t>
            </a:r>
            <a:r>
              <a:rPr lang="en-US" sz="2400" dirty="0" smtClean="0">
                <a:solidFill>
                  <a:srgbClr val="000000"/>
                </a:solidFill>
                <a:latin typeface="Cambria" panose="02040503050406030204" pitchFamily="18" charset="0"/>
              </a:rPr>
              <a:t>: </a:t>
            </a:r>
            <a:r>
              <a:rPr lang="en-US" sz="2400" dirty="0" err="1" smtClean="0">
                <a:solidFill>
                  <a:srgbClr val="000000"/>
                </a:solidFill>
                <a:latin typeface="Cambria" panose="02040503050406030204" pitchFamily="18" charset="0"/>
              </a:rPr>
              <a:t>Kinh</a:t>
            </a:r>
            <a:r>
              <a:rPr lang="en-US" sz="2400" dirty="0" smtClean="0">
                <a:solidFill>
                  <a:srgbClr val="000000"/>
                </a:solidFill>
                <a:latin typeface="Cambria" panose="02040503050406030204" pitchFamily="18" charset="0"/>
              </a:rPr>
              <a:t> </a:t>
            </a:r>
            <a:r>
              <a:rPr lang="en-US" sz="2400" dirty="0" err="1" smtClean="0">
                <a:solidFill>
                  <a:srgbClr val="000000"/>
                </a:solidFill>
                <a:latin typeface="Cambria" panose="02040503050406030204" pitchFamily="18" charset="0"/>
              </a:rPr>
              <a:t>nghiệm</a:t>
            </a:r>
            <a:endParaRPr lang="en-US" sz="2400" dirty="0">
              <a:solidFill>
                <a:srgbClr val="000000"/>
              </a:solidFill>
              <a:latin typeface="Cambria" panose="02040503050406030204" pitchFamily="18" charset="0"/>
            </a:endParaRPr>
          </a:p>
          <a:p>
            <a:pPr marL="342900" indent="-342900">
              <a:buFont typeface="Wingdings" panose="05000000000000000000" pitchFamily="2" charset="2"/>
              <a:buChar char="v"/>
            </a:pPr>
            <a:r>
              <a:rPr lang="en-US" sz="2400" dirty="0">
                <a:solidFill>
                  <a:srgbClr val="000000"/>
                </a:solidFill>
                <a:latin typeface="Cambria" panose="02040503050406030204" pitchFamily="18" charset="0"/>
              </a:rPr>
              <a:t> </a:t>
            </a:r>
            <a:r>
              <a:rPr lang="en-US" sz="2400" u="sng" dirty="0" smtClean="0">
                <a:solidFill>
                  <a:srgbClr val="000000"/>
                </a:solidFill>
                <a:latin typeface="Cambria" panose="02040503050406030204" pitchFamily="18" charset="0"/>
              </a:rPr>
              <a:t>T</a:t>
            </a:r>
            <a:r>
              <a:rPr lang="vi-VN" sz="2400" u="sng" dirty="0" smtClean="0">
                <a:solidFill>
                  <a:srgbClr val="000000"/>
                </a:solidFill>
                <a:latin typeface="Cambria" panose="02040503050406030204" pitchFamily="18" charset="0"/>
              </a:rPr>
              <a:t>ìm</a:t>
            </a:r>
            <a:r>
              <a:rPr lang="en-US" sz="2400" u="sng" dirty="0" smtClean="0">
                <a:solidFill>
                  <a:srgbClr val="000000"/>
                </a:solidFill>
                <a:latin typeface="Cambria" panose="02040503050406030204" pitchFamily="18" charset="0"/>
              </a:rPr>
              <a:t> </a:t>
            </a:r>
            <a:r>
              <a:rPr lang="vi-VN" sz="2400" u="sng" dirty="0" smtClean="0">
                <a:solidFill>
                  <a:srgbClr val="000000"/>
                </a:solidFill>
                <a:latin typeface="Cambria" panose="02040503050406030204" pitchFamily="18" charset="0"/>
              </a:rPr>
              <a:t>kiếm </a:t>
            </a:r>
            <a:r>
              <a:rPr lang="vi-VN" sz="2400" u="sng" dirty="0">
                <a:solidFill>
                  <a:srgbClr val="000000"/>
                </a:solidFill>
                <a:latin typeface="Cambria" panose="02040503050406030204" pitchFamily="18" charset="0"/>
              </a:rPr>
              <a:t>thông tin bên </a:t>
            </a:r>
            <a:r>
              <a:rPr lang="vi-VN" sz="2400" u="sng" dirty="0" smtClean="0">
                <a:solidFill>
                  <a:srgbClr val="000000"/>
                </a:solidFill>
                <a:latin typeface="Cambria" panose="02040503050406030204" pitchFamily="18" charset="0"/>
              </a:rPr>
              <a:t>ngoài</a:t>
            </a:r>
            <a:r>
              <a:rPr lang="en-US" sz="2400" dirty="0" smtClean="0">
                <a:solidFill>
                  <a:srgbClr val="000000"/>
                </a:solidFill>
                <a:latin typeface="Cambria" panose="02040503050406030204" pitchFamily="18" charset="0"/>
              </a:rPr>
              <a:t>: </a:t>
            </a:r>
            <a:r>
              <a:rPr lang="vi-VN" sz="2400" dirty="0" smtClean="0">
                <a:solidFill>
                  <a:srgbClr val="000000"/>
                </a:solidFill>
                <a:latin typeface="Cambria" panose="02040503050406030204" pitchFamily="18" charset="0"/>
              </a:rPr>
              <a:t>(</a:t>
            </a:r>
            <a:r>
              <a:rPr lang="en-US" sz="2400" dirty="0" smtClean="0">
                <a:solidFill>
                  <a:srgbClr val="000000"/>
                </a:solidFill>
                <a:latin typeface="Cambria" panose="02040503050406030204" pitchFamily="18" charset="0"/>
              </a:rPr>
              <a:t>1</a:t>
            </a:r>
            <a:r>
              <a:rPr lang="vi-VN" sz="2400" dirty="0" smtClean="0">
                <a:solidFill>
                  <a:srgbClr val="000000"/>
                </a:solidFill>
                <a:latin typeface="Cambria" panose="02040503050406030204" pitchFamily="18" charset="0"/>
              </a:rPr>
              <a:t>) Nguồn </a:t>
            </a:r>
            <a:r>
              <a:rPr lang="vi-VN" sz="2400" dirty="0">
                <a:solidFill>
                  <a:srgbClr val="000000"/>
                </a:solidFill>
                <a:latin typeface="Cambria" panose="02040503050406030204" pitchFamily="18" charset="0"/>
              </a:rPr>
              <a:t>từ các cá nhân như gia đình hoặc bạn bè;</a:t>
            </a:r>
            <a:br>
              <a:rPr lang="vi-VN" sz="2400" dirty="0">
                <a:solidFill>
                  <a:srgbClr val="000000"/>
                </a:solidFill>
                <a:latin typeface="Cambria" panose="02040503050406030204" pitchFamily="18" charset="0"/>
              </a:rPr>
            </a:br>
            <a:r>
              <a:rPr lang="vi-VN" sz="2400" dirty="0">
                <a:solidFill>
                  <a:srgbClr val="000000"/>
                </a:solidFill>
                <a:latin typeface="Cambria" panose="02040503050406030204" pitchFamily="18" charset="0"/>
              </a:rPr>
              <a:t>(2) Nguồn từ sách báo, cơ quan chính quyền hoặc thông tin trên ti vi và (3) nguồn do các </a:t>
            </a:r>
            <a:r>
              <a:rPr lang="vi-VN" sz="2400" dirty="0" smtClean="0">
                <a:solidFill>
                  <a:srgbClr val="000000"/>
                </a:solidFill>
                <a:latin typeface="Cambria" panose="02040503050406030204" pitchFamily="18" charset="0"/>
              </a:rPr>
              <a:t>nhà</a:t>
            </a:r>
            <a:r>
              <a:rPr lang="en-US" sz="2400" dirty="0" smtClean="0">
                <a:solidFill>
                  <a:srgbClr val="000000"/>
                </a:solidFill>
                <a:latin typeface="Cambria" panose="02040503050406030204" pitchFamily="18" charset="0"/>
              </a:rPr>
              <a:t> </a:t>
            </a:r>
            <a:r>
              <a:rPr lang="vi-VN" sz="2400" dirty="0" smtClean="0">
                <a:solidFill>
                  <a:srgbClr val="000000"/>
                </a:solidFill>
                <a:latin typeface="Cambria" panose="02040503050406030204" pitchFamily="18" charset="0"/>
              </a:rPr>
              <a:t>làm </a:t>
            </a:r>
            <a:r>
              <a:rPr lang="vi-VN" sz="2400" dirty="0">
                <a:solidFill>
                  <a:srgbClr val="000000"/>
                </a:solidFill>
                <a:latin typeface="Cambria" panose="02040503050406030204" pitchFamily="18" charset="0"/>
              </a:rPr>
              <a:t>thị trường cung cấp, như thông tin từ những người bán, quảng cáo, trưng bày hàng </a:t>
            </a:r>
            <a:r>
              <a:rPr lang="vi-VN" sz="2400" dirty="0" smtClean="0">
                <a:solidFill>
                  <a:srgbClr val="000000"/>
                </a:solidFill>
                <a:latin typeface="Cambria" panose="02040503050406030204" pitchFamily="18" charset="0"/>
              </a:rPr>
              <a:t>hoá</a:t>
            </a:r>
            <a:r>
              <a:rPr lang="en-US" sz="2400" dirty="0" smtClean="0">
                <a:solidFill>
                  <a:srgbClr val="000000"/>
                </a:solidFill>
                <a:latin typeface="Cambria" panose="02040503050406030204" pitchFamily="18" charset="0"/>
              </a:rPr>
              <a:t> </a:t>
            </a:r>
            <a:r>
              <a:rPr lang="vi-VN" sz="2400" dirty="0" smtClean="0">
                <a:solidFill>
                  <a:srgbClr val="000000"/>
                </a:solidFill>
                <a:latin typeface="Cambria" panose="02040503050406030204" pitchFamily="18" charset="0"/>
              </a:rPr>
              <a:t>trong </a:t>
            </a:r>
            <a:r>
              <a:rPr lang="vi-VN" sz="2400" dirty="0">
                <a:solidFill>
                  <a:srgbClr val="000000"/>
                </a:solidFill>
                <a:latin typeface="Cambria" panose="02040503050406030204" pitchFamily="18" charset="0"/>
              </a:rPr>
              <a:t>cửa hàng v.v</a:t>
            </a:r>
            <a:r>
              <a:rPr lang="vi-VN" sz="2400" dirty="0" smtClean="0">
                <a:solidFill>
                  <a:srgbClr val="000000"/>
                </a:solidFill>
                <a:latin typeface="Cambria" panose="02040503050406030204" pitchFamily="18" charset="0"/>
              </a:rPr>
              <a:t>..</a:t>
            </a:r>
            <a:endParaRPr lang="en-US" sz="2400" dirty="0" smtClean="0">
              <a:solidFill>
                <a:srgbClr val="000000"/>
              </a:solidFill>
              <a:latin typeface="Cambria" panose="02040503050406030204" pitchFamily="18" charset="0"/>
            </a:endParaRPr>
          </a:p>
          <a:p>
            <a:r>
              <a:rPr lang="vi-VN" sz="2400" dirty="0">
                <a:solidFill>
                  <a:srgbClr val="000000"/>
                </a:solidFill>
                <a:latin typeface="Cambria" panose="02040503050406030204" pitchFamily="18" charset="0"/>
              </a:rPr>
              <a:t/>
            </a:r>
            <a:br>
              <a:rPr lang="vi-VN" sz="2400" dirty="0">
                <a:solidFill>
                  <a:srgbClr val="000000"/>
                </a:solidFill>
                <a:latin typeface="Cambria" panose="02040503050406030204" pitchFamily="18" charset="0"/>
              </a:rPr>
            </a:br>
            <a:r>
              <a:rPr lang="vi-VN" sz="2400" dirty="0"/>
              <a:t/>
            </a:r>
            <a:br>
              <a:rPr lang="vi-VN" sz="2400" dirty="0"/>
            </a:br>
            <a:endParaRPr lang="en-US" sz="2400" dirty="0"/>
          </a:p>
        </p:txBody>
      </p:sp>
    </p:spTree>
    <p:extLst>
      <p:ext uri="{BB962C8B-B14F-4D97-AF65-F5344CB8AC3E}">
        <p14:creationId xmlns:p14="http://schemas.microsoft.com/office/powerpoint/2010/main" val="30445880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Effect transition="in" filter="fade">
                                      <p:cBhvr>
                                        <p:cTn id="13" dur="1000"/>
                                        <p:tgtEl>
                                          <p:spTgt spid="6">
                                            <p:txEl>
                                              <p:pRg st="1" end="1"/>
                                            </p:txEl>
                                          </p:spTgt>
                                        </p:tgtEl>
                                      </p:cBhvr>
                                    </p:animEffect>
                                    <p:anim calcmode="lin" valueType="num">
                                      <p:cBhvr>
                                        <p:cTn id="14"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6">
                                            <p:txEl>
                                              <p:pRg st="2" end="2"/>
                                            </p:txEl>
                                          </p:spTgt>
                                        </p:tgtEl>
                                        <p:attrNameLst>
                                          <p:attrName>style.visibility</p:attrName>
                                        </p:attrNameLst>
                                      </p:cBhvr>
                                      <p:to>
                                        <p:strVal val="visible"/>
                                      </p:to>
                                    </p:set>
                                    <p:animEffect transition="in" filter="fade">
                                      <p:cBhvr>
                                        <p:cTn id="20" dur="1000"/>
                                        <p:tgtEl>
                                          <p:spTgt spid="6">
                                            <p:txEl>
                                              <p:pRg st="2" end="2"/>
                                            </p:txEl>
                                          </p:spTgt>
                                        </p:tgtEl>
                                      </p:cBhvr>
                                    </p:animEffect>
                                    <p:anim calcmode="lin" valueType="num">
                                      <p:cBhvr>
                                        <p:cTn id="21"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2"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6">
                                            <p:txEl>
                                              <p:pRg st="3" end="3"/>
                                            </p:txEl>
                                          </p:spTgt>
                                        </p:tgtEl>
                                        <p:attrNameLst>
                                          <p:attrName>style.visibility</p:attrName>
                                        </p:attrNameLst>
                                      </p:cBhvr>
                                      <p:to>
                                        <p:strVal val="visible"/>
                                      </p:to>
                                    </p:set>
                                    <p:animEffect transition="in" filter="fade">
                                      <p:cBhvr>
                                        <p:cTn id="27" dur="1000"/>
                                        <p:tgtEl>
                                          <p:spTgt spid="6">
                                            <p:txEl>
                                              <p:pRg st="3" end="3"/>
                                            </p:txEl>
                                          </p:spTgt>
                                        </p:tgtEl>
                                      </p:cBhvr>
                                    </p:animEffect>
                                    <p:anim calcmode="lin" valueType="num">
                                      <p:cBhvr>
                                        <p:cTn id="28"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29" dur="1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6">
                                            <p:txEl>
                                              <p:pRg st="4" end="4"/>
                                            </p:txEl>
                                          </p:spTgt>
                                        </p:tgtEl>
                                        <p:attrNameLst>
                                          <p:attrName>style.visibility</p:attrName>
                                        </p:attrNameLst>
                                      </p:cBhvr>
                                      <p:to>
                                        <p:strVal val="visible"/>
                                      </p:to>
                                    </p:set>
                                    <p:animEffect transition="in" filter="fade">
                                      <p:cBhvr>
                                        <p:cTn id="34" dur="1000"/>
                                        <p:tgtEl>
                                          <p:spTgt spid="6">
                                            <p:txEl>
                                              <p:pRg st="4" end="4"/>
                                            </p:txEl>
                                          </p:spTgt>
                                        </p:tgtEl>
                                      </p:cBhvr>
                                    </p:animEffect>
                                    <p:anim calcmode="lin" valueType="num">
                                      <p:cBhvr>
                                        <p:cTn id="35"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36"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6">
                                            <p:txEl>
                                              <p:pRg st="5" end="5"/>
                                            </p:txEl>
                                          </p:spTgt>
                                        </p:tgtEl>
                                        <p:attrNameLst>
                                          <p:attrName>style.visibility</p:attrName>
                                        </p:attrNameLst>
                                      </p:cBhvr>
                                      <p:to>
                                        <p:strVal val="visible"/>
                                      </p:to>
                                    </p:set>
                                    <p:animEffect transition="in" filter="fade">
                                      <p:cBhvr>
                                        <p:cTn id="41" dur="1000"/>
                                        <p:tgtEl>
                                          <p:spTgt spid="6">
                                            <p:txEl>
                                              <p:pRg st="5" end="5"/>
                                            </p:txEl>
                                          </p:spTgt>
                                        </p:tgtEl>
                                      </p:cBhvr>
                                    </p:animEffect>
                                    <p:anim calcmode="lin" valueType="num">
                                      <p:cBhvr>
                                        <p:cTn id="42" dur="1000" fill="hold"/>
                                        <p:tgtEl>
                                          <p:spTgt spid="6">
                                            <p:txEl>
                                              <p:pRg st="5" end="5"/>
                                            </p:txEl>
                                          </p:spTgt>
                                        </p:tgtEl>
                                        <p:attrNameLst>
                                          <p:attrName>ppt_x</p:attrName>
                                        </p:attrNameLst>
                                      </p:cBhvr>
                                      <p:tavLst>
                                        <p:tav tm="0">
                                          <p:val>
                                            <p:strVal val="#ppt_x"/>
                                          </p:val>
                                        </p:tav>
                                        <p:tav tm="100000">
                                          <p:val>
                                            <p:strVal val="#ppt_x"/>
                                          </p:val>
                                        </p:tav>
                                      </p:tavLst>
                                    </p:anim>
                                    <p:anim calcmode="lin" valueType="num">
                                      <p:cBhvr>
                                        <p:cTn id="43" dur="1000" fill="hold"/>
                                        <p:tgtEl>
                                          <p:spTgt spid="6">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nodeType="clickEffect">
                                  <p:stCondLst>
                                    <p:cond delay="0"/>
                                  </p:stCondLst>
                                  <p:childTnLst>
                                    <p:set>
                                      <p:cBhvr>
                                        <p:cTn id="47" dur="1" fill="hold">
                                          <p:stCondLst>
                                            <p:cond delay="0"/>
                                          </p:stCondLst>
                                        </p:cTn>
                                        <p:tgtEl>
                                          <p:spTgt spid="6">
                                            <p:txEl>
                                              <p:pRg st="6" end="6"/>
                                            </p:txEl>
                                          </p:spTgt>
                                        </p:tgtEl>
                                        <p:attrNameLst>
                                          <p:attrName>style.visibility</p:attrName>
                                        </p:attrNameLst>
                                      </p:cBhvr>
                                      <p:to>
                                        <p:strVal val="visible"/>
                                      </p:to>
                                    </p:set>
                                    <p:animEffect transition="in" filter="fade">
                                      <p:cBhvr>
                                        <p:cTn id="48" dur="1000"/>
                                        <p:tgtEl>
                                          <p:spTgt spid="6">
                                            <p:txEl>
                                              <p:pRg st="6" end="6"/>
                                            </p:txEl>
                                          </p:spTgt>
                                        </p:tgtEl>
                                      </p:cBhvr>
                                    </p:animEffect>
                                    <p:anim calcmode="lin" valueType="num">
                                      <p:cBhvr>
                                        <p:cTn id="49" dur="1000" fill="hold"/>
                                        <p:tgtEl>
                                          <p:spTgt spid="6">
                                            <p:txEl>
                                              <p:pRg st="6" end="6"/>
                                            </p:txEl>
                                          </p:spTgt>
                                        </p:tgtEl>
                                        <p:attrNameLst>
                                          <p:attrName>ppt_x</p:attrName>
                                        </p:attrNameLst>
                                      </p:cBhvr>
                                      <p:tavLst>
                                        <p:tav tm="0">
                                          <p:val>
                                            <p:strVal val="#ppt_x"/>
                                          </p:val>
                                        </p:tav>
                                        <p:tav tm="100000">
                                          <p:val>
                                            <p:strVal val="#ppt_x"/>
                                          </p:val>
                                        </p:tav>
                                      </p:tavLst>
                                    </p:anim>
                                    <p:anim calcmode="lin" valueType="num">
                                      <p:cBhvr>
                                        <p:cTn id="50" dur="1000" fill="hold"/>
                                        <p:tgtEl>
                                          <p:spTgt spid="6">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63484"/>
            <a:ext cx="2287921" cy="853440"/>
          </a:xfrm>
          <a:prstGeom prst="rect">
            <a:avLst/>
          </a:prstGeom>
        </p:spPr>
      </p:pic>
      <p:sp>
        <p:nvSpPr>
          <p:cNvPr id="3" name="Rectangle 2"/>
          <p:cNvSpPr/>
          <p:nvPr/>
        </p:nvSpPr>
        <p:spPr>
          <a:xfrm>
            <a:off x="2879849" y="0"/>
            <a:ext cx="7345960" cy="882614"/>
          </a:xfrm>
          <a:prstGeom prst="rect">
            <a:avLst/>
          </a:prstGeom>
        </p:spPr>
        <p:txBody>
          <a:bodyPr wrap="square">
            <a:spAutoFit/>
          </a:bodyPr>
          <a:lstStyle/>
          <a:p>
            <a:pPr indent="360045" algn="ctr">
              <a:lnSpc>
                <a:spcPct val="110000"/>
              </a:lnSpc>
              <a:spcBef>
                <a:spcPts val="200"/>
              </a:spcBef>
              <a:spcAft>
                <a:spcPts val="200"/>
              </a:spcAft>
            </a:pP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3.1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Thị</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trường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tiêu</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dùng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cá</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nhân</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và</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hành</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vi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của</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người</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tiêu</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dùng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cá</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nhân</a:t>
            </a:r>
            <a:endParaRPr lang="en-US" sz="24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3"/>
          <p:cNvSpPr/>
          <p:nvPr/>
        </p:nvSpPr>
        <p:spPr>
          <a:xfrm>
            <a:off x="2919001" y="763746"/>
            <a:ext cx="7306808" cy="461665"/>
          </a:xfrm>
          <a:prstGeom prst="rect">
            <a:avLst/>
          </a:prstGeom>
        </p:spPr>
        <p:txBody>
          <a:bodyPr wrap="none">
            <a:spAutoFit/>
          </a:bodyPr>
          <a:lstStyle/>
          <a:p>
            <a:pPr marL="342900" indent="-342900">
              <a:buFont typeface="Wingdings" panose="05000000000000000000" pitchFamily="2" charset="2"/>
              <a:buChar char="v"/>
            </a:pPr>
            <a:r>
              <a:rPr lang="vi-VN" sz="2400" b="1" i="1" u="sng" dirty="0">
                <a:solidFill>
                  <a:srgbClr val="FF0000"/>
                </a:solidFill>
                <a:latin typeface="Cambria-Bold"/>
              </a:rPr>
              <a:t>Quá trình quyết định mua của người tiêu dùng</a:t>
            </a:r>
            <a:endParaRPr lang="en-US" sz="2400" dirty="0"/>
          </a:p>
        </p:txBody>
      </p:sp>
      <p:sp>
        <p:nvSpPr>
          <p:cNvPr id="5" name="Rectangle 4"/>
          <p:cNvSpPr/>
          <p:nvPr/>
        </p:nvSpPr>
        <p:spPr>
          <a:xfrm>
            <a:off x="142102" y="5708170"/>
            <a:ext cx="11928389" cy="1200329"/>
          </a:xfrm>
          <a:prstGeom prst="rect">
            <a:avLst/>
          </a:prstGeom>
        </p:spPr>
        <p:txBody>
          <a:bodyPr wrap="square">
            <a:spAutoFit/>
          </a:bodyPr>
          <a:lstStyle/>
          <a:p>
            <a:pPr algn="just"/>
            <a:r>
              <a:rPr lang="vi-VN" sz="2400" b="1" dirty="0" smtClean="0">
                <a:solidFill>
                  <a:srgbClr val="002060"/>
                </a:solidFill>
                <a:latin typeface="Cambria" panose="02040503050406030204" pitchFamily="18" charset="0"/>
              </a:rPr>
              <a:t>Kết </a:t>
            </a:r>
            <a:r>
              <a:rPr lang="vi-VN" sz="2400" b="1" dirty="0">
                <a:solidFill>
                  <a:srgbClr val="002060"/>
                </a:solidFill>
                <a:latin typeface="Cambria" panose="02040503050406030204" pitchFamily="18" charset="0"/>
              </a:rPr>
              <a:t>quả của việc tìm kiếm thông tin </a:t>
            </a:r>
            <a:r>
              <a:rPr lang="vi-VN" sz="2400" dirty="0">
                <a:solidFill>
                  <a:srgbClr val="000000"/>
                </a:solidFill>
                <a:latin typeface="Cambria" panose="02040503050406030204" pitchFamily="18" charset="0"/>
              </a:rPr>
              <a:t>là người tiêu dùng hiểu biết thêm về các thương hiệu và</a:t>
            </a:r>
            <a:r>
              <a:rPr lang="en-US" sz="2400" dirty="0">
                <a:solidFill>
                  <a:srgbClr val="000000"/>
                </a:solidFill>
                <a:latin typeface="Cambria" panose="02040503050406030204" pitchFamily="18" charset="0"/>
              </a:rPr>
              <a:t> </a:t>
            </a:r>
            <a:r>
              <a:rPr lang="vi-VN" sz="2400" dirty="0">
                <a:solidFill>
                  <a:srgbClr val="000000"/>
                </a:solidFill>
                <a:latin typeface="Cambria" panose="02040503050406030204" pitchFamily="18" charset="0"/>
              </a:rPr>
              <a:t>sản</a:t>
            </a:r>
            <a:r>
              <a:rPr lang="en-US" sz="2400" dirty="0">
                <a:solidFill>
                  <a:srgbClr val="000000"/>
                </a:solidFill>
                <a:latin typeface="Cambria" panose="02040503050406030204" pitchFamily="18" charset="0"/>
              </a:rPr>
              <a:t> </a:t>
            </a:r>
            <a:r>
              <a:rPr lang="vi-VN" sz="2400" dirty="0">
                <a:solidFill>
                  <a:srgbClr val="000000"/>
                </a:solidFill>
                <a:latin typeface="Cambria" panose="02040503050406030204" pitchFamily="18" charset="0"/>
              </a:rPr>
              <a:t>phẩm hiện có cũng như các đặc tính của chúng. Trên cơ sở hiểu biết thêm này, người tiêu</a:t>
            </a:r>
            <a:r>
              <a:rPr lang="en-US" sz="2400" dirty="0">
                <a:solidFill>
                  <a:srgbClr val="000000"/>
                </a:solidFill>
                <a:latin typeface="Cambria" panose="02040503050406030204" pitchFamily="18" charset="0"/>
              </a:rPr>
              <a:t> </a:t>
            </a:r>
            <a:r>
              <a:rPr lang="vi-VN" sz="2400" dirty="0">
                <a:solidFill>
                  <a:srgbClr val="000000"/>
                </a:solidFill>
                <a:latin typeface="Cambria" panose="02040503050406030204" pitchFamily="18" charset="0"/>
              </a:rPr>
              <a:t>dùng sẽ đưa</a:t>
            </a:r>
            <a:r>
              <a:rPr lang="en-US" sz="2400" dirty="0">
                <a:solidFill>
                  <a:srgbClr val="000000"/>
                </a:solidFill>
                <a:latin typeface="Cambria" panose="02040503050406030204" pitchFamily="18" charset="0"/>
              </a:rPr>
              <a:t> </a:t>
            </a:r>
            <a:r>
              <a:rPr lang="vi-VN" sz="2400" dirty="0">
                <a:solidFill>
                  <a:srgbClr val="000000"/>
                </a:solidFill>
                <a:latin typeface="Cambria" panose="02040503050406030204" pitchFamily="18" charset="0"/>
              </a:rPr>
              <a:t>ra các tiêu chuẩn lựa chọn mua. </a:t>
            </a:r>
            <a:endParaRPr lang="en-US" dirty="0"/>
          </a:p>
        </p:txBody>
      </p:sp>
      <p:sp>
        <p:nvSpPr>
          <p:cNvPr id="6" name="Rectangle 5"/>
          <p:cNvSpPr/>
          <p:nvPr/>
        </p:nvSpPr>
        <p:spPr>
          <a:xfrm>
            <a:off x="20595" y="1611539"/>
            <a:ext cx="12171405" cy="4555093"/>
          </a:xfrm>
          <a:prstGeom prst="rect">
            <a:avLst/>
          </a:prstGeom>
        </p:spPr>
        <p:txBody>
          <a:bodyPr wrap="square">
            <a:spAutoFit/>
          </a:bodyPr>
          <a:lstStyle/>
          <a:p>
            <a:pPr lvl="0"/>
            <a:r>
              <a:rPr lang="en-US" sz="2200" b="1" dirty="0">
                <a:solidFill>
                  <a:srgbClr val="000000"/>
                </a:solidFill>
                <a:latin typeface="Cambria" panose="02040503050406030204" pitchFamily="18" charset="0"/>
                <a:sym typeface="Wingdings" panose="05000000000000000000" pitchFamily="2" charset="2"/>
              </a:rPr>
              <a:t> </a:t>
            </a:r>
            <a:r>
              <a:rPr lang="en-US" sz="2200" b="1" dirty="0">
                <a:solidFill>
                  <a:srgbClr val="000000"/>
                </a:solidFill>
                <a:latin typeface="Cambria" panose="02040503050406030204" pitchFamily="18" charset="0"/>
              </a:rPr>
              <a:t>Ả</a:t>
            </a:r>
            <a:r>
              <a:rPr lang="vi-VN" sz="2200" b="1" dirty="0">
                <a:solidFill>
                  <a:srgbClr val="000000"/>
                </a:solidFill>
                <a:latin typeface="Cambria" panose="02040503050406030204" pitchFamily="18" charset="0"/>
              </a:rPr>
              <a:t>nh hưởng tương đối của những nguồn thông tin </a:t>
            </a:r>
            <a:r>
              <a:rPr lang="en-US" sz="2200" b="1" dirty="0" err="1">
                <a:solidFill>
                  <a:srgbClr val="000000"/>
                </a:solidFill>
                <a:latin typeface="Cambria" panose="02040503050406030204" pitchFamily="18" charset="0"/>
              </a:rPr>
              <a:t>bên</a:t>
            </a:r>
            <a:r>
              <a:rPr lang="en-US" sz="2200" b="1" dirty="0">
                <a:solidFill>
                  <a:srgbClr val="000000"/>
                </a:solidFill>
                <a:latin typeface="Cambria" panose="02040503050406030204" pitchFamily="18" charset="0"/>
              </a:rPr>
              <a:t> </a:t>
            </a:r>
            <a:r>
              <a:rPr lang="en-US" sz="2200" b="1" dirty="0" err="1">
                <a:solidFill>
                  <a:srgbClr val="000000"/>
                </a:solidFill>
                <a:latin typeface="Cambria" panose="02040503050406030204" pitchFamily="18" charset="0"/>
              </a:rPr>
              <a:t>ngoài</a:t>
            </a:r>
            <a:r>
              <a:rPr lang="en-US" sz="2200" b="1" dirty="0">
                <a:solidFill>
                  <a:srgbClr val="000000"/>
                </a:solidFill>
                <a:latin typeface="Cambria" panose="02040503050406030204" pitchFamily="18" charset="0"/>
              </a:rPr>
              <a:t> </a:t>
            </a:r>
            <a:r>
              <a:rPr lang="vi-VN" sz="2200" b="1" dirty="0">
                <a:solidFill>
                  <a:srgbClr val="000000"/>
                </a:solidFill>
                <a:latin typeface="Cambria" panose="02040503050406030204" pitchFamily="18" charset="0"/>
              </a:rPr>
              <a:t>này</a:t>
            </a:r>
            <a:r>
              <a:rPr lang="vi-VN" sz="2200" dirty="0">
                <a:solidFill>
                  <a:srgbClr val="000000"/>
                </a:solidFill>
                <a:latin typeface="Cambria" panose="02040503050406030204" pitchFamily="18" charset="0"/>
              </a:rPr>
              <a:t> thay đổi tuỳ theo loại hàng, và các đặc</a:t>
            </a:r>
            <a:r>
              <a:rPr lang="en-US" sz="2200" dirty="0">
                <a:solidFill>
                  <a:srgbClr val="000000"/>
                </a:solidFill>
                <a:latin typeface="Cambria" panose="02040503050406030204" pitchFamily="18" charset="0"/>
              </a:rPr>
              <a:t> </a:t>
            </a:r>
            <a:r>
              <a:rPr lang="vi-VN" sz="2200" dirty="0">
                <a:solidFill>
                  <a:srgbClr val="000000"/>
                </a:solidFill>
                <a:latin typeface="Cambria" panose="02040503050406030204" pitchFamily="18" charset="0"/>
              </a:rPr>
              <a:t>tính của người mua</a:t>
            </a:r>
            <a:r>
              <a:rPr lang="en-US" sz="2200" dirty="0">
                <a:solidFill>
                  <a:srgbClr val="000000"/>
                </a:solidFill>
                <a:latin typeface="Cambria" panose="02040503050406030204" pitchFamily="18" charset="0"/>
              </a:rPr>
              <a:t>: </a:t>
            </a:r>
            <a:r>
              <a:rPr lang="en-US" sz="2200" b="1" dirty="0" err="1">
                <a:solidFill>
                  <a:srgbClr val="002060"/>
                </a:solidFill>
                <a:latin typeface="Cambria" panose="02040503050406030204" pitchFamily="18" charset="0"/>
              </a:rPr>
              <a:t>N</a:t>
            </a:r>
            <a:r>
              <a:rPr lang="en-US" sz="2200" b="1" dirty="0" err="1" smtClean="0">
                <a:solidFill>
                  <a:srgbClr val="002060"/>
                </a:solidFill>
                <a:latin typeface="Cambria" panose="02040503050406030204" pitchFamily="18" charset="0"/>
              </a:rPr>
              <a:t>guồn</a:t>
            </a:r>
            <a:r>
              <a:rPr lang="en-US" sz="2200" b="1" dirty="0" smtClean="0">
                <a:solidFill>
                  <a:srgbClr val="002060"/>
                </a:solidFill>
                <a:latin typeface="Cambria" panose="02040503050406030204" pitchFamily="18" charset="0"/>
              </a:rPr>
              <a:t> </a:t>
            </a:r>
            <a:r>
              <a:rPr lang="en-US" sz="2200" b="1" dirty="0" err="1">
                <a:solidFill>
                  <a:srgbClr val="002060"/>
                </a:solidFill>
                <a:latin typeface="Cambria" panose="02040503050406030204" pitchFamily="18" charset="0"/>
              </a:rPr>
              <a:t>thông</a:t>
            </a:r>
            <a:r>
              <a:rPr lang="en-US" sz="2200" b="1" dirty="0">
                <a:solidFill>
                  <a:srgbClr val="002060"/>
                </a:solidFill>
                <a:latin typeface="Cambria" panose="02040503050406030204" pitchFamily="18" charset="0"/>
              </a:rPr>
              <a:t> tin </a:t>
            </a:r>
            <a:r>
              <a:rPr lang="en-US" sz="2200" b="1" dirty="0" err="1">
                <a:solidFill>
                  <a:srgbClr val="002060"/>
                </a:solidFill>
                <a:latin typeface="Cambria" panose="02040503050406030204" pitchFamily="18" charset="0"/>
              </a:rPr>
              <a:t>của</a:t>
            </a:r>
            <a:r>
              <a:rPr lang="en-US" sz="2200" b="1" dirty="0">
                <a:solidFill>
                  <a:srgbClr val="002060"/>
                </a:solidFill>
                <a:latin typeface="Cambria" panose="02040503050406030204" pitchFamily="18" charset="0"/>
              </a:rPr>
              <a:t> </a:t>
            </a:r>
            <a:r>
              <a:rPr lang="en-US" sz="2200" b="1" dirty="0" err="1">
                <a:solidFill>
                  <a:srgbClr val="002060"/>
                </a:solidFill>
                <a:latin typeface="Cambria" panose="02040503050406030204" pitchFamily="18" charset="0"/>
              </a:rPr>
              <a:t>các</a:t>
            </a:r>
            <a:r>
              <a:rPr lang="en-US" sz="2200" b="1" dirty="0">
                <a:solidFill>
                  <a:srgbClr val="002060"/>
                </a:solidFill>
                <a:latin typeface="Cambria" panose="02040503050406030204" pitchFamily="18" charset="0"/>
              </a:rPr>
              <a:t> </a:t>
            </a:r>
            <a:r>
              <a:rPr lang="en-US" sz="2200" b="1" dirty="0" err="1">
                <a:solidFill>
                  <a:srgbClr val="002060"/>
                </a:solidFill>
                <a:latin typeface="Cambria" panose="02040503050406030204" pitchFamily="18" charset="0"/>
              </a:rPr>
              <a:t>các</a:t>
            </a:r>
            <a:r>
              <a:rPr lang="en-US" sz="2200" b="1" dirty="0">
                <a:solidFill>
                  <a:srgbClr val="002060"/>
                </a:solidFill>
                <a:latin typeface="Cambria" panose="02040503050406030204" pitchFamily="18" charset="0"/>
              </a:rPr>
              <a:t> </a:t>
            </a:r>
            <a:r>
              <a:rPr lang="en-US" sz="2200" b="1" dirty="0" err="1">
                <a:solidFill>
                  <a:srgbClr val="002060"/>
                </a:solidFill>
                <a:latin typeface="Cambria" panose="02040503050406030204" pitchFamily="18" charset="0"/>
              </a:rPr>
              <a:t>nhân</a:t>
            </a:r>
            <a:r>
              <a:rPr lang="en-US" sz="2200" b="1" dirty="0">
                <a:solidFill>
                  <a:srgbClr val="002060"/>
                </a:solidFill>
                <a:latin typeface="Cambria" panose="02040503050406030204" pitchFamily="18" charset="0"/>
              </a:rPr>
              <a:t> ; </a:t>
            </a:r>
            <a:r>
              <a:rPr lang="en-US" sz="2200" b="1" dirty="0" err="1">
                <a:solidFill>
                  <a:srgbClr val="002060"/>
                </a:solidFill>
                <a:latin typeface="Cambria" panose="02040503050406030204" pitchFamily="18" charset="0"/>
              </a:rPr>
              <a:t>N</a:t>
            </a:r>
            <a:r>
              <a:rPr lang="en-US" sz="2200" b="1" dirty="0" err="1" smtClean="0">
                <a:solidFill>
                  <a:srgbClr val="002060"/>
                </a:solidFill>
                <a:latin typeface="Cambria" panose="02040503050406030204" pitchFamily="18" charset="0"/>
              </a:rPr>
              <a:t>guồn</a:t>
            </a:r>
            <a:r>
              <a:rPr lang="en-US" sz="2200" b="1" dirty="0" smtClean="0">
                <a:solidFill>
                  <a:srgbClr val="002060"/>
                </a:solidFill>
                <a:latin typeface="Cambria" panose="02040503050406030204" pitchFamily="18" charset="0"/>
              </a:rPr>
              <a:t> </a:t>
            </a:r>
            <a:r>
              <a:rPr lang="en-US" sz="2200" b="1" dirty="0" err="1">
                <a:solidFill>
                  <a:srgbClr val="002060"/>
                </a:solidFill>
                <a:latin typeface="Cambria" panose="02040503050406030204" pitchFamily="18" charset="0"/>
              </a:rPr>
              <a:t>thông</a:t>
            </a:r>
            <a:r>
              <a:rPr lang="en-US" sz="2200" b="1" dirty="0">
                <a:solidFill>
                  <a:srgbClr val="002060"/>
                </a:solidFill>
                <a:latin typeface="Cambria" panose="02040503050406030204" pitchFamily="18" charset="0"/>
              </a:rPr>
              <a:t> tin </a:t>
            </a:r>
            <a:r>
              <a:rPr lang="en-US" sz="2200" b="1" dirty="0" err="1">
                <a:solidFill>
                  <a:srgbClr val="002060"/>
                </a:solidFill>
                <a:latin typeface="Cambria" panose="02040503050406030204" pitchFamily="18" charset="0"/>
              </a:rPr>
              <a:t>thương</a:t>
            </a:r>
            <a:r>
              <a:rPr lang="en-US" sz="2200" b="1" dirty="0">
                <a:solidFill>
                  <a:srgbClr val="002060"/>
                </a:solidFill>
                <a:latin typeface="Cambria" panose="02040503050406030204" pitchFamily="18" charset="0"/>
              </a:rPr>
              <a:t> </a:t>
            </a:r>
            <a:r>
              <a:rPr lang="en-US" sz="2200" b="1" dirty="0" err="1">
                <a:solidFill>
                  <a:srgbClr val="002060"/>
                </a:solidFill>
                <a:latin typeface="Cambria" panose="02040503050406030204" pitchFamily="18" charset="0"/>
              </a:rPr>
              <a:t>mại</a:t>
            </a:r>
            <a:r>
              <a:rPr lang="vi-VN" sz="2200" b="1" dirty="0">
                <a:solidFill>
                  <a:srgbClr val="002060"/>
                </a:solidFill>
                <a:latin typeface="Cambria" panose="02040503050406030204" pitchFamily="18" charset="0"/>
              </a:rPr>
              <a:t> </a:t>
            </a:r>
            <a:endParaRPr lang="en-US" sz="2200" b="1" dirty="0">
              <a:solidFill>
                <a:srgbClr val="002060"/>
              </a:solidFill>
              <a:latin typeface="Cambria" panose="02040503050406030204" pitchFamily="18" charset="0"/>
            </a:endParaRPr>
          </a:p>
          <a:p>
            <a:pPr marL="342900" lvl="0" indent="-342900">
              <a:buFont typeface="Wingdings" panose="05000000000000000000" pitchFamily="2" charset="2"/>
              <a:buChar char="v"/>
            </a:pPr>
            <a:r>
              <a:rPr lang="vi-VN" sz="2200" dirty="0">
                <a:solidFill>
                  <a:srgbClr val="000000"/>
                </a:solidFill>
                <a:latin typeface="Cambria" panose="02040503050406030204" pitchFamily="18" charset="0"/>
              </a:rPr>
              <a:t>Nói chung, người tiêu dùng tiếp nhận hầu hết các thông tin về một sản</a:t>
            </a:r>
            <a:r>
              <a:rPr lang="en-US" sz="2200" dirty="0">
                <a:solidFill>
                  <a:srgbClr val="000000"/>
                </a:solidFill>
                <a:latin typeface="Cambria" panose="02040503050406030204" pitchFamily="18" charset="0"/>
              </a:rPr>
              <a:t> </a:t>
            </a:r>
            <a:r>
              <a:rPr lang="vi-VN" sz="2200" dirty="0">
                <a:solidFill>
                  <a:srgbClr val="000000"/>
                </a:solidFill>
                <a:latin typeface="Cambria" panose="02040503050406030204" pitchFamily="18" charset="0"/>
              </a:rPr>
              <a:t>phẩm/thương hiệu từ </a:t>
            </a:r>
            <a:r>
              <a:rPr lang="vi-VN" sz="2200" b="1" dirty="0">
                <a:solidFill>
                  <a:srgbClr val="002060"/>
                </a:solidFill>
                <a:latin typeface="Cambria" panose="02040503050406030204" pitchFamily="18" charset="0"/>
              </a:rPr>
              <a:t>nguồn thương mại </a:t>
            </a:r>
            <a:r>
              <a:rPr lang="vi-VN" sz="2200" dirty="0">
                <a:solidFill>
                  <a:srgbClr val="000000"/>
                </a:solidFill>
                <a:latin typeface="Cambria" panose="02040503050406030204" pitchFamily="18" charset="0"/>
              </a:rPr>
              <a:t>- nguồn do các nhà làm thị trường cung cấp. </a:t>
            </a:r>
            <a:endParaRPr lang="en-US" sz="2200" dirty="0">
              <a:solidFill>
                <a:srgbClr val="000000"/>
              </a:solidFill>
              <a:latin typeface="Cambria" panose="02040503050406030204" pitchFamily="18" charset="0"/>
            </a:endParaRPr>
          </a:p>
          <a:p>
            <a:pPr marL="342900" lvl="0" indent="-342900">
              <a:buFont typeface="Wingdings" panose="05000000000000000000" pitchFamily="2" charset="2"/>
              <a:buChar char="v"/>
            </a:pPr>
            <a:r>
              <a:rPr lang="vi-VN" sz="2200" dirty="0">
                <a:solidFill>
                  <a:srgbClr val="000000"/>
                </a:solidFill>
                <a:latin typeface="Cambria" panose="02040503050406030204" pitchFamily="18" charset="0"/>
              </a:rPr>
              <a:t>Tuy</a:t>
            </a:r>
            <a:r>
              <a:rPr lang="en-US" sz="2200" dirty="0">
                <a:solidFill>
                  <a:srgbClr val="000000"/>
                </a:solidFill>
                <a:latin typeface="Cambria" panose="02040503050406030204" pitchFamily="18" charset="0"/>
              </a:rPr>
              <a:t> n</a:t>
            </a:r>
            <a:r>
              <a:rPr lang="vi-VN" sz="2200" dirty="0">
                <a:solidFill>
                  <a:srgbClr val="000000"/>
                </a:solidFill>
                <a:latin typeface="Cambria" panose="02040503050406030204" pitchFamily="18" charset="0"/>
              </a:rPr>
              <a:t>hiên, những nguồn thông tin có ảnh hưởng lớn nhất lại đến từ nguồn </a:t>
            </a:r>
            <a:r>
              <a:rPr lang="vi-VN" sz="2200" b="1" dirty="0">
                <a:solidFill>
                  <a:srgbClr val="002060"/>
                </a:solidFill>
                <a:latin typeface="Cambria" panose="02040503050406030204" pitchFamily="18" charset="0"/>
              </a:rPr>
              <a:t>thông tin của các cá</a:t>
            </a:r>
            <a:r>
              <a:rPr lang="en-US" sz="2200" b="1" dirty="0">
                <a:solidFill>
                  <a:srgbClr val="002060"/>
                </a:solidFill>
                <a:latin typeface="Cambria" panose="02040503050406030204" pitchFamily="18" charset="0"/>
              </a:rPr>
              <a:t> </a:t>
            </a:r>
            <a:r>
              <a:rPr lang="vi-VN" sz="2200" b="1" dirty="0">
                <a:solidFill>
                  <a:srgbClr val="002060"/>
                </a:solidFill>
                <a:latin typeface="Cambria" panose="02040503050406030204" pitchFamily="18" charset="0"/>
              </a:rPr>
              <a:t>nhân</a:t>
            </a:r>
            <a:r>
              <a:rPr lang="vi-VN" sz="2200" dirty="0">
                <a:solidFill>
                  <a:srgbClr val="002060"/>
                </a:solidFill>
                <a:latin typeface="Cambria" panose="02040503050406030204" pitchFamily="18" charset="0"/>
              </a:rPr>
              <a:t>.</a:t>
            </a:r>
            <a:endParaRPr lang="en-US" sz="2200" dirty="0">
              <a:solidFill>
                <a:srgbClr val="002060"/>
              </a:solidFill>
              <a:latin typeface="Cambria" panose="02040503050406030204" pitchFamily="18" charset="0"/>
            </a:endParaRPr>
          </a:p>
          <a:p>
            <a:pPr marL="342900" lvl="0" indent="-342900">
              <a:buFont typeface="Wingdings" panose="05000000000000000000" pitchFamily="2" charset="2"/>
              <a:buChar char="v"/>
            </a:pPr>
            <a:r>
              <a:rPr lang="vi-VN" sz="2200" dirty="0">
                <a:solidFill>
                  <a:srgbClr val="000000"/>
                </a:solidFill>
                <a:latin typeface="Cambria" panose="02040503050406030204" pitchFamily="18" charset="0"/>
              </a:rPr>
              <a:t>Mỗi loại nguồn thông tin có thể thực hiện một chức năng khác nhau trong việc ảnh hưởng</a:t>
            </a:r>
            <a:br>
              <a:rPr lang="vi-VN" sz="2200" dirty="0">
                <a:solidFill>
                  <a:srgbClr val="000000"/>
                </a:solidFill>
                <a:latin typeface="Cambria" panose="02040503050406030204" pitchFamily="18" charset="0"/>
              </a:rPr>
            </a:br>
            <a:r>
              <a:rPr lang="vi-VN" sz="2200" dirty="0">
                <a:solidFill>
                  <a:srgbClr val="000000"/>
                </a:solidFill>
                <a:latin typeface="Cambria" panose="02040503050406030204" pitchFamily="18" charset="0"/>
              </a:rPr>
              <a:t>đến quyết định mua</a:t>
            </a:r>
            <a:endParaRPr lang="en-US" sz="2200" dirty="0">
              <a:solidFill>
                <a:srgbClr val="000000"/>
              </a:solidFill>
              <a:latin typeface="Cambria" panose="02040503050406030204" pitchFamily="18" charset="0"/>
            </a:endParaRPr>
          </a:p>
          <a:p>
            <a:pPr lvl="0"/>
            <a:r>
              <a:rPr lang="en-US" sz="2200" dirty="0" err="1">
                <a:solidFill>
                  <a:srgbClr val="000000"/>
                </a:solidFill>
                <a:latin typeface="Cambria" panose="02040503050406030204" pitchFamily="18" charset="0"/>
              </a:rPr>
              <a:t>Ví</a:t>
            </a:r>
            <a:r>
              <a:rPr lang="en-US" sz="2200" dirty="0">
                <a:solidFill>
                  <a:srgbClr val="000000"/>
                </a:solidFill>
                <a:latin typeface="Cambria" panose="02040503050406030204" pitchFamily="18" charset="0"/>
              </a:rPr>
              <a:t> </a:t>
            </a:r>
            <a:r>
              <a:rPr lang="en-US" sz="2200" dirty="0" err="1">
                <a:solidFill>
                  <a:srgbClr val="000000"/>
                </a:solidFill>
                <a:latin typeface="Cambria" panose="02040503050406030204" pitchFamily="18" charset="0"/>
              </a:rPr>
              <a:t>dụ</a:t>
            </a:r>
            <a:r>
              <a:rPr lang="en-US" sz="2200" dirty="0">
                <a:solidFill>
                  <a:srgbClr val="000000"/>
                </a:solidFill>
                <a:latin typeface="Cambria" panose="02040503050406030204" pitchFamily="18" charset="0"/>
              </a:rPr>
              <a:t>:</a:t>
            </a:r>
            <a:r>
              <a:rPr lang="vi-VN" sz="2200" dirty="0">
                <a:solidFill>
                  <a:srgbClr val="000000"/>
                </a:solidFill>
                <a:latin typeface="Cambria" panose="02040503050406030204" pitchFamily="18" charset="0"/>
              </a:rPr>
              <a:t> Một người mua xe máy có thể dựa vào ý kiến của một người bạn thân có hiểu biết </a:t>
            </a:r>
            <a:r>
              <a:rPr lang="en-US" sz="2200" dirty="0">
                <a:solidFill>
                  <a:srgbClr val="000000"/>
                </a:solidFill>
                <a:latin typeface="Cambria" panose="02040503050406030204" pitchFamily="18" charset="0"/>
              </a:rPr>
              <a:t> </a:t>
            </a:r>
            <a:r>
              <a:rPr lang="en-US" sz="2200" dirty="0" err="1">
                <a:solidFill>
                  <a:srgbClr val="000000"/>
                </a:solidFill>
                <a:latin typeface="Cambria" panose="02040503050406030204" pitchFamily="18" charset="0"/>
              </a:rPr>
              <a:t>ít</a:t>
            </a:r>
            <a:r>
              <a:rPr lang="en-US" sz="2200" dirty="0">
                <a:solidFill>
                  <a:srgbClr val="000000"/>
                </a:solidFill>
                <a:latin typeface="Cambria" panose="02040503050406030204" pitchFamily="18" charset="0"/>
              </a:rPr>
              <a:t> </a:t>
            </a:r>
            <a:r>
              <a:rPr lang="vi-VN" sz="2200" dirty="0">
                <a:solidFill>
                  <a:srgbClr val="000000"/>
                </a:solidFill>
                <a:latin typeface="Cambria" panose="02040503050406030204" pitchFamily="18" charset="0"/>
              </a:rPr>
              <a:t>nhiều</a:t>
            </a:r>
            <a:r>
              <a:rPr lang="en-US" sz="2200" dirty="0">
                <a:solidFill>
                  <a:srgbClr val="000000"/>
                </a:solidFill>
                <a:latin typeface="Cambria" panose="02040503050406030204" pitchFamily="18" charset="0"/>
              </a:rPr>
              <a:t> </a:t>
            </a:r>
            <a:r>
              <a:rPr lang="vi-VN" sz="2200" dirty="0">
                <a:solidFill>
                  <a:srgbClr val="000000"/>
                </a:solidFill>
                <a:latin typeface="Cambria" panose="02040503050406030204" pitchFamily="18" charset="0"/>
              </a:rPr>
              <a:t>về loại sản phẩm này để quyết định</a:t>
            </a:r>
            <a:r>
              <a:rPr lang="vi-VN" sz="2200" dirty="0" smtClean="0">
                <a:solidFill>
                  <a:srgbClr val="000000"/>
                </a:solidFill>
                <a:latin typeface="Cambria" panose="02040503050406030204" pitchFamily="18" charset="0"/>
              </a:rPr>
              <a:t>.</a:t>
            </a:r>
            <a:endParaRPr lang="en-US" sz="2200" dirty="0" smtClean="0">
              <a:solidFill>
                <a:srgbClr val="000000"/>
              </a:solidFill>
              <a:latin typeface="Cambria" panose="02040503050406030204" pitchFamily="18" charset="0"/>
            </a:endParaRPr>
          </a:p>
          <a:p>
            <a:pPr marL="342900" indent="-342900" algn="just">
              <a:buFont typeface="Wingdings" panose="05000000000000000000" pitchFamily="2" charset="2"/>
              <a:buChar char="v"/>
            </a:pPr>
            <a:r>
              <a:rPr lang="vi-VN" sz="2200" b="1" i="1" dirty="0" smtClean="0">
                <a:solidFill>
                  <a:srgbClr val="002060"/>
                </a:solidFill>
                <a:latin typeface="Cambria" panose="02040503050406030204" pitchFamily="18" charset="0"/>
              </a:rPr>
              <a:t>Thông tin thương mại </a:t>
            </a:r>
            <a:r>
              <a:rPr lang="vi-VN" sz="2200" dirty="0" smtClean="0">
                <a:solidFill>
                  <a:srgbClr val="000000"/>
                </a:solidFill>
                <a:latin typeface="Cambria" panose="02040503050406030204" pitchFamily="18" charset="0"/>
              </a:rPr>
              <a:t>thường </a:t>
            </a:r>
            <a:r>
              <a:rPr lang="vi-VN" sz="2200" dirty="0">
                <a:solidFill>
                  <a:srgbClr val="000000"/>
                </a:solidFill>
                <a:latin typeface="Cambria" panose="02040503050406030204" pitchFamily="18" charset="0"/>
              </a:rPr>
              <a:t>thực hiện chức năng thông báo</a:t>
            </a:r>
            <a:r>
              <a:rPr lang="en-US" sz="2200" dirty="0">
                <a:solidFill>
                  <a:srgbClr val="000000"/>
                </a:solidFill>
                <a:latin typeface="Cambria" panose="02040503050406030204" pitchFamily="18" charset="0"/>
              </a:rPr>
              <a:t>;</a:t>
            </a:r>
          </a:p>
          <a:p>
            <a:pPr marL="342900" indent="-342900" algn="just">
              <a:buFont typeface="Wingdings" panose="05000000000000000000" pitchFamily="2" charset="2"/>
              <a:buChar char="v"/>
            </a:pPr>
            <a:r>
              <a:rPr lang="en-US" sz="2200" dirty="0">
                <a:solidFill>
                  <a:srgbClr val="000000"/>
                </a:solidFill>
                <a:latin typeface="Cambria" panose="02040503050406030204" pitchFamily="18" charset="0"/>
              </a:rPr>
              <a:t>C</a:t>
            </a:r>
            <a:r>
              <a:rPr lang="vi-VN" sz="2200" dirty="0">
                <a:solidFill>
                  <a:srgbClr val="000000"/>
                </a:solidFill>
                <a:latin typeface="Cambria" panose="02040503050406030204" pitchFamily="18" charset="0"/>
              </a:rPr>
              <a:t>ác nguồn</a:t>
            </a:r>
            <a:r>
              <a:rPr lang="en-US" sz="2200" dirty="0">
                <a:solidFill>
                  <a:srgbClr val="000000"/>
                </a:solidFill>
                <a:latin typeface="Cambria" panose="02040503050406030204" pitchFamily="18" charset="0"/>
              </a:rPr>
              <a:t> </a:t>
            </a:r>
            <a:r>
              <a:rPr lang="vi-VN" sz="2200" b="1" i="1" dirty="0" smtClean="0">
                <a:solidFill>
                  <a:srgbClr val="002060"/>
                </a:solidFill>
                <a:latin typeface="Cambria" panose="02040503050406030204" pitchFamily="18" charset="0"/>
              </a:rPr>
              <a:t>thông </a:t>
            </a:r>
            <a:r>
              <a:rPr lang="vi-VN" sz="2200" b="1" i="1" dirty="0">
                <a:solidFill>
                  <a:srgbClr val="002060"/>
                </a:solidFill>
                <a:latin typeface="Cambria" panose="02040503050406030204" pitchFamily="18" charset="0"/>
              </a:rPr>
              <a:t>tin cá nhân </a:t>
            </a:r>
            <a:r>
              <a:rPr lang="vi-VN" sz="2200" dirty="0">
                <a:solidFill>
                  <a:srgbClr val="000000"/>
                </a:solidFill>
                <a:latin typeface="Cambria" panose="02040503050406030204" pitchFamily="18" charset="0"/>
              </a:rPr>
              <a:t>thì thực hiện chức năng đánh giá hoặc thuyết phục.</a:t>
            </a:r>
            <a:r>
              <a:rPr lang="en-US" sz="2200" dirty="0">
                <a:solidFill>
                  <a:srgbClr val="000000"/>
                </a:solidFill>
                <a:latin typeface="Cambria" panose="02040503050406030204" pitchFamily="18" charset="0"/>
              </a:rPr>
              <a:t> </a:t>
            </a:r>
          </a:p>
          <a:p>
            <a:pPr lvl="0"/>
            <a:endParaRPr lang="en-US" sz="2200" dirty="0"/>
          </a:p>
        </p:txBody>
      </p:sp>
      <p:sp>
        <p:nvSpPr>
          <p:cNvPr id="7" name="Rectangle 6"/>
          <p:cNvSpPr/>
          <p:nvPr/>
        </p:nvSpPr>
        <p:spPr>
          <a:xfrm>
            <a:off x="4509224" y="1222208"/>
            <a:ext cx="3821880" cy="461665"/>
          </a:xfrm>
          <a:prstGeom prst="rect">
            <a:avLst/>
          </a:prstGeom>
        </p:spPr>
        <p:txBody>
          <a:bodyPr wrap="none">
            <a:spAutoFit/>
          </a:bodyPr>
          <a:lstStyle/>
          <a:p>
            <a:pPr algn="just"/>
            <a:r>
              <a:rPr lang="en-US" sz="2400" b="1" i="1" u="sng" dirty="0">
                <a:solidFill>
                  <a:srgbClr val="000000"/>
                </a:solidFill>
                <a:latin typeface="Cambria-BoldItalic"/>
              </a:rPr>
              <a:t>GĐ </a:t>
            </a:r>
            <a:r>
              <a:rPr lang="en-US" sz="2400" b="1" i="1" u="sng" dirty="0" smtClean="0">
                <a:solidFill>
                  <a:srgbClr val="000000"/>
                </a:solidFill>
                <a:latin typeface="Cambria-BoldItalic"/>
              </a:rPr>
              <a:t>2: </a:t>
            </a:r>
            <a:r>
              <a:rPr lang="en-US" sz="2400" b="1" i="1" dirty="0" err="1" smtClean="0">
                <a:solidFill>
                  <a:srgbClr val="000000"/>
                </a:solidFill>
                <a:latin typeface="Cambria-BoldItalic"/>
              </a:rPr>
              <a:t>Tìm</a:t>
            </a:r>
            <a:r>
              <a:rPr lang="en-US" sz="2400" b="1" i="1" dirty="0" smtClean="0">
                <a:solidFill>
                  <a:srgbClr val="000000"/>
                </a:solidFill>
                <a:latin typeface="Cambria-BoldItalic"/>
              </a:rPr>
              <a:t> </a:t>
            </a:r>
            <a:r>
              <a:rPr lang="en-US" sz="2400" b="1" i="1" dirty="0" err="1" smtClean="0">
                <a:solidFill>
                  <a:srgbClr val="000000"/>
                </a:solidFill>
                <a:latin typeface="Cambria-BoldItalic"/>
              </a:rPr>
              <a:t>kiếm</a:t>
            </a:r>
            <a:r>
              <a:rPr lang="en-US" sz="2400" b="1" i="1" dirty="0" smtClean="0">
                <a:solidFill>
                  <a:srgbClr val="000000"/>
                </a:solidFill>
                <a:latin typeface="Cambria-BoldItalic"/>
              </a:rPr>
              <a:t> </a:t>
            </a:r>
            <a:r>
              <a:rPr lang="en-US" sz="2400" b="1" i="1" dirty="0" err="1" smtClean="0">
                <a:solidFill>
                  <a:srgbClr val="000000"/>
                </a:solidFill>
                <a:latin typeface="Cambria-BoldItalic"/>
              </a:rPr>
              <a:t>thông</a:t>
            </a:r>
            <a:r>
              <a:rPr lang="en-US" sz="2400" b="1" i="1" dirty="0" smtClean="0">
                <a:solidFill>
                  <a:srgbClr val="000000"/>
                </a:solidFill>
                <a:latin typeface="Cambria-BoldItalic"/>
              </a:rPr>
              <a:t> tin</a:t>
            </a:r>
            <a:endParaRPr lang="en-US" sz="2400" b="1" i="1" dirty="0">
              <a:solidFill>
                <a:srgbClr val="000000"/>
              </a:solidFill>
              <a:latin typeface="Cambria-BoldItalic"/>
            </a:endParaRPr>
          </a:p>
        </p:txBody>
      </p:sp>
    </p:spTree>
    <p:extLst>
      <p:ext uri="{BB962C8B-B14F-4D97-AF65-F5344CB8AC3E}">
        <p14:creationId xmlns:p14="http://schemas.microsoft.com/office/powerpoint/2010/main" val="4234223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animEffect transition="in" filter="fade">
                                      <p:cBhvr>
                                        <p:cTn id="14" dur="1000"/>
                                        <p:tgtEl>
                                          <p:spTgt spid="6">
                                            <p:txEl>
                                              <p:pRg st="1" end="1"/>
                                            </p:txEl>
                                          </p:spTgt>
                                        </p:tgtEl>
                                      </p:cBhvr>
                                    </p:animEffect>
                                    <p:anim calcmode="lin" valueType="num">
                                      <p:cBhvr>
                                        <p:cTn id="15"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Effect transition="in" filter="fade">
                                      <p:cBhvr>
                                        <p:cTn id="21" dur="1000"/>
                                        <p:tgtEl>
                                          <p:spTgt spid="6">
                                            <p:txEl>
                                              <p:pRg st="2" end="2"/>
                                            </p:txEl>
                                          </p:spTgt>
                                        </p:tgtEl>
                                      </p:cBhvr>
                                    </p:animEffect>
                                    <p:anim calcmode="lin" valueType="num">
                                      <p:cBhvr>
                                        <p:cTn id="22"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6">
                                            <p:txEl>
                                              <p:pRg st="3" end="3"/>
                                            </p:txEl>
                                          </p:spTgt>
                                        </p:tgtEl>
                                        <p:attrNameLst>
                                          <p:attrName>style.visibility</p:attrName>
                                        </p:attrNameLst>
                                      </p:cBhvr>
                                      <p:to>
                                        <p:strVal val="visible"/>
                                      </p:to>
                                    </p:set>
                                    <p:animEffect transition="in" filter="fade">
                                      <p:cBhvr>
                                        <p:cTn id="28" dur="1000"/>
                                        <p:tgtEl>
                                          <p:spTgt spid="6">
                                            <p:txEl>
                                              <p:pRg st="3" end="3"/>
                                            </p:txEl>
                                          </p:spTgt>
                                        </p:tgtEl>
                                      </p:cBhvr>
                                    </p:animEffect>
                                    <p:anim calcmode="lin" valueType="num">
                                      <p:cBhvr>
                                        <p:cTn id="29"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6">
                                            <p:txEl>
                                              <p:pRg st="4" end="4"/>
                                            </p:txEl>
                                          </p:spTgt>
                                        </p:tgtEl>
                                        <p:attrNameLst>
                                          <p:attrName>style.visibility</p:attrName>
                                        </p:attrNameLst>
                                      </p:cBhvr>
                                      <p:to>
                                        <p:strVal val="visible"/>
                                      </p:to>
                                    </p:set>
                                    <p:anim calcmode="lin" valueType="num">
                                      <p:cBhvr additive="base">
                                        <p:cTn id="35"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6">
                                            <p:txEl>
                                              <p:pRg st="5" end="5"/>
                                            </p:txEl>
                                          </p:spTgt>
                                        </p:tgtEl>
                                        <p:attrNameLst>
                                          <p:attrName>style.visibility</p:attrName>
                                        </p:attrNameLst>
                                      </p:cBhvr>
                                      <p:to>
                                        <p:strVal val="visible"/>
                                      </p:to>
                                    </p:set>
                                    <p:animEffect transition="in" filter="fade">
                                      <p:cBhvr>
                                        <p:cTn id="41" dur="1000"/>
                                        <p:tgtEl>
                                          <p:spTgt spid="6">
                                            <p:txEl>
                                              <p:pRg st="5" end="5"/>
                                            </p:txEl>
                                          </p:spTgt>
                                        </p:tgtEl>
                                      </p:cBhvr>
                                    </p:animEffect>
                                    <p:anim calcmode="lin" valueType="num">
                                      <p:cBhvr>
                                        <p:cTn id="42" dur="1000" fill="hold"/>
                                        <p:tgtEl>
                                          <p:spTgt spid="6">
                                            <p:txEl>
                                              <p:pRg st="5" end="5"/>
                                            </p:txEl>
                                          </p:spTgt>
                                        </p:tgtEl>
                                        <p:attrNameLst>
                                          <p:attrName>ppt_x</p:attrName>
                                        </p:attrNameLst>
                                      </p:cBhvr>
                                      <p:tavLst>
                                        <p:tav tm="0">
                                          <p:val>
                                            <p:strVal val="#ppt_x"/>
                                          </p:val>
                                        </p:tav>
                                        <p:tav tm="100000">
                                          <p:val>
                                            <p:strVal val="#ppt_x"/>
                                          </p:val>
                                        </p:tav>
                                      </p:tavLst>
                                    </p:anim>
                                    <p:anim calcmode="lin" valueType="num">
                                      <p:cBhvr>
                                        <p:cTn id="43" dur="1000" fill="hold"/>
                                        <p:tgtEl>
                                          <p:spTgt spid="6">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nodeType="clickEffect">
                                  <p:stCondLst>
                                    <p:cond delay="0"/>
                                  </p:stCondLst>
                                  <p:childTnLst>
                                    <p:set>
                                      <p:cBhvr>
                                        <p:cTn id="47" dur="1" fill="hold">
                                          <p:stCondLst>
                                            <p:cond delay="0"/>
                                          </p:stCondLst>
                                        </p:cTn>
                                        <p:tgtEl>
                                          <p:spTgt spid="6">
                                            <p:txEl>
                                              <p:pRg st="6" end="6"/>
                                            </p:txEl>
                                          </p:spTgt>
                                        </p:tgtEl>
                                        <p:attrNameLst>
                                          <p:attrName>style.visibility</p:attrName>
                                        </p:attrNameLst>
                                      </p:cBhvr>
                                      <p:to>
                                        <p:strVal val="visible"/>
                                      </p:to>
                                    </p:set>
                                    <p:animEffect transition="in" filter="fade">
                                      <p:cBhvr>
                                        <p:cTn id="48" dur="1000"/>
                                        <p:tgtEl>
                                          <p:spTgt spid="6">
                                            <p:txEl>
                                              <p:pRg st="6" end="6"/>
                                            </p:txEl>
                                          </p:spTgt>
                                        </p:tgtEl>
                                      </p:cBhvr>
                                    </p:animEffect>
                                    <p:anim calcmode="lin" valueType="num">
                                      <p:cBhvr>
                                        <p:cTn id="49" dur="1000" fill="hold"/>
                                        <p:tgtEl>
                                          <p:spTgt spid="6">
                                            <p:txEl>
                                              <p:pRg st="6" end="6"/>
                                            </p:txEl>
                                          </p:spTgt>
                                        </p:tgtEl>
                                        <p:attrNameLst>
                                          <p:attrName>ppt_x</p:attrName>
                                        </p:attrNameLst>
                                      </p:cBhvr>
                                      <p:tavLst>
                                        <p:tav tm="0">
                                          <p:val>
                                            <p:strVal val="#ppt_x"/>
                                          </p:val>
                                        </p:tav>
                                        <p:tav tm="100000">
                                          <p:val>
                                            <p:strVal val="#ppt_x"/>
                                          </p:val>
                                        </p:tav>
                                      </p:tavLst>
                                    </p:anim>
                                    <p:anim calcmode="lin" valueType="num">
                                      <p:cBhvr>
                                        <p:cTn id="50" dur="1000" fill="hold"/>
                                        <p:tgtEl>
                                          <p:spTgt spid="6">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grpId="0" nodeType="click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fade">
                                      <p:cBhvr>
                                        <p:cTn id="55" dur="1000"/>
                                        <p:tgtEl>
                                          <p:spTgt spid="5"/>
                                        </p:tgtEl>
                                      </p:cBhvr>
                                    </p:animEffect>
                                    <p:anim calcmode="lin" valueType="num">
                                      <p:cBhvr>
                                        <p:cTn id="56" dur="1000" fill="hold"/>
                                        <p:tgtEl>
                                          <p:spTgt spid="5"/>
                                        </p:tgtEl>
                                        <p:attrNameLst>
                                          <p:attrName>ppt_x</p:attrName>
                                        </p:attrNameLst>
                                      </p:cBhvr>
                                      <p:tavLst>
                                        <p:tav tm="0">
                                          <p:val>
                                            <p:strVal val="#ppt_x"/>
                                          </p:val>
                                        </p:tav>
                                        <p:tav tm="100000">
                                          <p:val>
                                            <p:strVal val="#ppt_x"/>
                                          </p:val>
                                        </p:tav>
                                      </p:tavLst>
                                    </p:anim>
                                    <p:anim calcmode="lin" valueType="num">
                                      <p:cBhvr>
                                        <p:cTn id="5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63484"/>
            <a:ext cx="2287921" cy="853440"/>
          </a:xfrm>
          <a:prstGeom prst="rect">
            <a:avLst/>
          </a:prstGeom>
        </p:spPr>
      </p:pic>
      <p:sp>
        <p:nvSpPr>
          <p:cNvPr id="3" name="Rectangle 2"/>
          <p:cNvSpPr/>
          <p:nvPr/>
        </p:nvSpPr>
        <p:spPr>
          <a:xfrm>
            <a:off x="1440452" y="21979"/>
            <a:ext cx="10437019" cy="498598"/>
          </a:xfrm>
          <a:prstGeom prst="rect">
            <a:avLst/>
          </a:prstGeom>
        </p:spPr>
        <p:txBody>
          <a:bodyPr wrap="square">
            <a:spAutoFit/>
          </a:bodyPr>
          <a:lstStyle/>
          <a:p>
            <a:pPr indent="360045" algn="ctr">
              <a:lnSpc>
                <a:spcPct val="110000"/>
              </a:lnSpc>
              <a:spcBef>
                <a:spcPts val="200"/>
              </a:spcBef>
              <a:spcAft>
                <a:spcPts val="200"/>
              </a:spcAft>
            </a:pP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3.1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Thị</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trường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tiêu</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dùng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cá</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nhân</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và</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hành</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vi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của</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người</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tiêu</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dùng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cá</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nhân</a:t>
            </a:r>
            <a:endParaRPr lang="en-US" sz="24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3"/>
          <p:cNvSpPr/>
          <p:nvPr/>
        </p:nvSpPr>
        <p:spPr>
          <a:xfrm>
            <a:off x="3081655" y="455259"/>
            <a:ext cx="7306808" cy="461665"/>
          </a:xfrm>
          <a:prstGeom prst="rect">
            <a:avLst/>
          </a:prstGeom>
        </p:spPr>
        <p:txBody>
          <a:bodyPr wrap="none">
            <a:spAutoFit/>
          </a:bodyPr>
          <a:lstStyle/>
          <a:p>
            <a:pPr marL="342900" indent="-342900">
              <a:buFont typeface="Wingdings" panose="05000000000000000000" pitchFamily="2" charset="2"/>
              <a:buChar char="v"/>
            </a:pPr>
            <a:r>
              <a:rPr lang="vi-VN" sz="2400" b="1" i="1" u="sng" dirty="0">
                <a:solidFill>
                  <a:srgbClr val="FF0000"/>
                </a:solidFill>
                <a:latin typeface="Cambria-Bold"/>
              </a:rPr>
              <a:t>Quá trình quyết định mua của người tiêu dùng</a:t>
            </a:r>
            <a:endParaRPr lang="en-US" sz="2400" dirty="0"/>
          </a:p>
        </p:txBody>
      </p:sp>
      <p:sp>
        <p:nvSpPr>
          <p:cNvPr id="5" name="Rectangle 4"/>
          <p:cNvSpPr/>
          <p:nvPr/>
        </p:nvSpPr>
        <p:spPr>
          <a:xfrm>
            <a:off x="0" y="1107183"/>
            <a:ext cx="12015996" cy="8217634"/>
          </a:xfrm>
          <a:prstGeom prst="rect">
            <a:avLst/>
          </a:prstGeom>
        </p:spPr>
        <p:txBody>
          <a:bodyPr wrap="square">
            <a:spAutoFit/>
          </a:bodyPr>
          <a:lstStyle/>
          <a:p>
            <a:pPr algn="just"/>
            <a:r>
              <a:rPr lang="vi-VN" sz="2200" b="1" i="1" dirty="0">
                <a:solidFill>
                  <a:srgbClr val="000000"/>
                </a:solidFill>
                <a:latin typeface="Cambria-BoldItalic"/>
              </a:rPr>
              <a:t/>
            </a:r>
            <a:br>
              <a:rPr lang="vi-VN" sz="2200" b="1" i="1" dirty="0">
                <a:solidFill>
                  <a:srgbClr val="000000"/>
                </a:solidFill>
                <a:latin typeface="Cambria-BoldItalic"/>
              </a:rPr>
            </a:br>
            <a:r>
              <a:rPr lang="vi-VN" sz="2200" dirty="0">
                <a:solidFill>
                  <a:srgbClr val="000000"/>
                </a:solidFill>
                <a:latin typeface="Cambria" panose="02040503050406030204" pitchFamily="18" charset="0"/>
              </a:rPr>
              <a:t>Sau khi đã có các thông tin, vấn đề đặt ra là người tiêu </a:t>
            </a:r>
            <a:r>
              <a:rPr lang="vi-VN" sz="2200" dirty="0" smtClean="0">
                <a:solidFill>
                  <a:srgbClr val="000000"/>
                </a:solidFill>
                <a:latin typeface="Cambria" panose="02040503050406030204" pitchFamily="18" charset="0"/>
              </a:rPr>
              <a:t>dùng</a:t>
            </a:r>
            <a:r>
              <a:rPr lang="en-US" sz="2200" dirty="0" smtClean="0">
                <a:solidFill>
                  <a:srgbClr val="000000"/>
                </a:solidFill>
                <a:latin typeface="Cambria" panose="02040503050406030204" pitchFamily="18" charset="0"/>
              </a:rPr>
              <a:t> </a:t>
            </a:r>
            <a:r>
              <a:rPr lang="vi-VN" sz="2200" dirty="0" smtClean="0">
                <a:solidFill>
                  <a:srgbClr val="000000"/>
                </a:solidFill>
                <a:latin typeface="Cambria" panose="02040503050406030204" pitchFamily="18" charset="0"/>
              </a:rPr>
              <a:t>tiến </a:t>
            </a:r>
            <a:r>
              <a:rPr lang="vi-VN" sz="2200" dirty="0">
                <a:solidFill>
                  <a:srgbClr val="000000"/>
                </a:solidFill>
                <a:latin typeface="Cambria" panose="02040503050406030204" pitchFamily="18" charset="0"/>
              </a:rPr>
              <a:t>hành đánh giá để lựa </a:t>
            </a:r>
            <a:r>
              <a:rPr lang="vi-VN" sz="2200" dirty="0" smtClean="0">
                <a:solidFill>
                  <a:srgbClr val="000000"/>
                </a:solidFill>
                <a:latin typeface="Cambria" panose="02040503050406030204" pitchFamily="18" charset="0"/>
              </a:rPr>
              <a:t>chọn</a:t>
            </a:r>
            <a:r>
              <a:rPr lang="en-US" sz="2200" dirty="0" smtClean="0">
                <a:solidFill>
                  <a:srgbClr val="000000"/>
                </a:solidFill>
                <a:latin typeface="Cambria" panose="02040503050406030204" pitchFamily="18" charset="0"/>
              </a:rPr>
              <a:t> </a:t>
            </a:r>
            <a:r>
              <a:rPr lang="vi-VN" sz="2200" dirty="0" smtClean="0">
                <a:solidFill>
                  <a:srgbClr val="000000"/>
                </a:solidFill>
                <a:latin typeface="Cambria" panose="02040503050406030204" pitchFamily="18" charset="0"/>
              </a:rPr>
              <a:t>sản </a:t>
            </a:r>
            <a:r>
              <a:rPr lang="vi-VN" sz="2200" dirty="0">
                <a:solidFill>
                  <a:srgbClr val="000000"/>
                </a:solidFill>
                <a:latin typeface="Cambria" panose="02040503050406030204" pitchFamily="18" charset="0"/>
              </a:rPr>
              <a:t>phẩm họ sẽ mua như thế nào</a:t>
            </a:r>
            <a:r>
              <a:rPr lang="vi-VN" sz="2200" dirty="0" smtClean="0">
                <a:solidFill>
                  <a:srgbClr val="000000"/>
                </a:solidFill>
                <a:latin typeface="Cambria" panose="02040503050406030204" pitchFamily="18" charset="0"/>
              </a:rPr>
              <a:t>?</a:t>
            </a:r>
            <a:endParaRPr lang="en-US" sz="2200" dirty="0" smtClean="0">
              <a:solidFill>
                <a:srgbClr val="000000"/>
              </a:solidFill>
              <a:latin typeface="Cambria" panose="02040503050406030204" pitchFamily="18" charset="0"/>
            </a:endParaRPr>
          </a:p>
          <a:p>
            <a:pPr marL="342900" indent="-342900" algn="just">
              <a:buFont typeface="Wingdings" panose="05000000000000000000" pitchFamily="2" charset="2"/>
              <a:buChar char="v"/>
            </a:pPr>
            <a:r>
              <a:rPr lang="vi-VN" sz="2200" b="1" dirty="0" smtClean="0">
                <a:solidFill>
                  <a:srgbClr val="000000"/>
                </a:solidFill>
                <a:latin typeface="Cambria" panose="02040503050406030204" pitchFamily="18" charset="0"/>
              </a:rPr>
              <a:t>Người </a:t>
            </a:r>
            <a:r>
              <a:rPr lang="vi-VN" sz="2200" b="1" dirty="0">
                <a:solidFill>
                  <a:srgbClr val="000000"/>
                </a:solidFill>
                <a:latin typeface="Cambria" panose="02040503050406030204" pitchFamily="18" charset="0"/>
              </a:rPr>
              <a:t>làm marketing </a:t>
            </a:r>
            <a:r>
              <a:rPr lang="vi-VN" sz="2200" dirty="0">
                <a:solidFill>
                  <a:srgbClr val="000000"/>
                </a:solidFill>
                <a:latin typeface="Cambria" panose="02040503050406030204" pitchFamily="18" charset="0"/>
              </a:rPr>
              <a:t>cần phải biết việc người tiêu dùng </a:t>
            </a:r>
            <a:r>
              <a:rPr lang="vi-VN" sz="2200" dirty="0" smtClean="0">
                <a:solidFill>
                  <a:srgbClr val="000000"/>
                </a:solidFill>
                <a:latin typeface="Cambria" panose="02040503050406030204" pitchFamily="18" charset="0"/>
              </a:rPr>
              <a:t>xử</a:t>
            </a:r>
            <a:r>
              <a:rPr lang="en-US" sz="2200" dirty="0" smtClean="0">
                <a:solidFill>
                  <a:srgbClr val="000000"/>
                </a:solidFill>
                <a:latin typeface="Cambria" panose="02040503050406030204" pitchFamily="18" charset="0"/>
              </a:rPr>
              <a:t> </a:t>
            </a:r>
            <a:r>
              <a:rPr lang="vi-VN" sz="2200" dirty="0" smtClean="0">
                <a:solidFill>
                  <a:srgbClr val="000000"/>
                </a:solidFill>
                <a:latin typeface="Cambria" panose="02040503050406030204" pitchFamily="18" charset="0"/>
              </a:rPr>
              <a:t>lý </a:t>
            </a:r>
            <a:r>
              <a:rPr lang="vi-VN" sz="2200" dirty="0">
                <a:solidFill>
                  <a:srgbClr val="000000"/>
                </a:solidFill>
                <a:latin typeface="Cambria" panose="02040503050406030204" pitchFamily="18" charset="0"/>
              </a:rPr>
              <a:t>thông tin ra sao để đi đến những lựa chọn. </a:t>
            </a:r>
            <a:endParaRPr lang="en-US" sz="2200" dirty="0" smtClean="0">
              <a:solidFill>
                <a:srgbClr val="000000"/>
              </a:solidFill>
              <a:latin typeface="Cambria" panose="02040503050406030204" pitchFamily="18" charset="0"/>
            </a:endParaRPr>
          </a:p>
          <a:p>
            <a:pPr marL="342900" indent="-342900" algn="just">
              <a:buFont typeface="Wingdings" panose="05000000000000000000" pitchFamily="2" charset="2"/>
              <a:buChar char="v"/>
            </a:pPr>
            <a:r>
              <a:rPr lang="vi-VN" sz="2200" b="1" dirty="0" smtClean="0">
                <a:solidFill>
                  <a:srgbClr val="000000"/>
                </a:solidFill>
                <a:latin typeface="Cambria" panose="02040503050406030204" pitchFamily="18" charset="0"/>
              </a:rPr>
              <a:t>Điều </a:t>
            </a:r>
            <a:r>
              <a:rPr lang="vi-VN" sz="2200" b="1" dirty="0">
                <a:solidFill>
                  <a:srgbClr val="000000"/>
                </a:solidFill>
                <a:latin typeface="Cambria" panose="02040503050406030204" pitchFamily="18" charset="0"/>
              </a:rPr>
              <a:t>phức tạp là các khách hàng khác </a:t>
            </a:r>
            <a:r>
              <a:rPr lang="vi-VN" sz="2200" b="1" dirty="0" smtClean="0">
                <a:solidFill>
                  <a:srgbClr val="000000"/>
                </a:solidFill>
                <a:latin typeface="Cambria" panose="02040503050406030204" pitchFamily="18" charset="0"/>
              </a:rPr>
              <a:t>nhau hoặc</a:t>
            </a:r>
            <a:r>
              <a:rPr lang="en-US" sz="2200" b="1" dirty="0" smtClean="0">
                <a:solidFill>
                  <a:srgbClr val="000000"/>
                </a:solidFill>
                <a:latin typeface="Cambria" panose="02040503050406030204" pitchFamily="18" charset="0"/>
              </a:rPr>
              <a:t> </a:t>
            </a:r>
            <a:r>
              <a:rPr lang="vi-VN" sz="2200" b="1" dirty="0" smtClean="0">
                <a:solidFill>
                  <a:srgbClr val="000000"/>
                </a:solidFill>
                <a:latin typeface="Cambria" panose="02040503050406030204" pitchFamily="18" charset="0"/>
              </a:rPr>
              <a:t>ngay </a:t>
            </a:r>
            <a:r>
              <a:rPr lang="vi-VN" sz="2200" b="1" dirty="0">
                <a:solidFill>
                  <a:srgbClr val="000000"/>
                </a:solidFill>
                <a:latin typeface="Cambria" panose="02040503050406030204" pitchFamily="18" charset="0"/>
              </a:rPr>
              <a:t>cả cùng một khách hàng </a:t>
            </a:r>
            <a:r>
              <a:rPr lang="vi-VN" sz="2200" dirty="0">
                <a:solidFill>
                  <a:srgbClr val="000000"/>
                </a:solidFill>
                <a:latin typeface="Cambria" panose="02040503050406030204" pitchFamily="18" charset="0"/>
              </a:rPr>
              <a:t>thì </a:t>
            </a:r>
            <a:r>
              <a:rPr lang="vi-VN" sz="2200" dirty="0" smtClean="0">
                <a:solidFill>
                  <a:srgbClr val="000000"/>
                </a:solidFill>
                <a:latin typeface="Cambria" panose="02040503050406030204" pitchFamily="18" charset="0"/>
              </a:rPr>
              <a:t>trong nhiều tình huống mua khác nhau thường thực hiện tiến</a:t>
            </a:r>
            <a:r>
              <a:rPr lang="en-US" sz="2200" dirty="0" smtClean="0">
                <a:solidFill>
                  <a:srgbClr val="000000"/>
                </a:solidFill>
                <a:latin typeface="Cambria" panose="02040503050406030204" pitchFamily="18" charset="0"/>
              </a:rPr>
              <a:t> </a:t>
            </a:r>
            <a:r>
              <a:rPr lang="vi-VN" sz="2200" dirty="0" smtClean="0">
                <a:solidFill>
                  <a:srgbClr val="000000"/>
                </a:solidFill>
                <a:latin typeface="Cambria" panose="02040503050406030204" pitchFamily="18" charset="0"/>
              </a:rPr>
              <a:t>trình đánh giá khác nhau. </a:t>
            </a:r>
            <a:r>
              <a:rPr lang="vi-VN" sz="2200" b="1" dirty="0" smtClean="0">
                <a:solidFill>
                  <a:srgbClr val="002060"/>
                </a:solidFill>
                <a:latin typeface="Cambria" panose="02040503050406030204" pitchFamily="18" charset="0"/>
              </a:rPr>
              <a:t>Như vậy, có</a:t>
            </a:r>
            <a:r>
              <a:rPr lang="en-US" sz="2200" b="1" dirty="0" smtClean="0">
                <a:solidFill>
                  <a:srgbClr val="002060"/>
                </a:solidFill>
                <a:latin typeface="Cambria" panose="02040503050406030204" pitchFamily="18" charset="0"/>
              </a:rPr>
              <a:t> </a:t>
            </a:r>
            <a:r>
              <a:rPr lang="vi-VN" sz="2200" b="1" dirty="0" smtClean="0">
                <a:solidFill>
                  <a:srgbClr val="002060"/>
                </a:solidFill>
                <a:latin typeface="Cambria" panose="02040503050406030204" pitchFamily="18" charset="0"/>
              </a:rPr>
              <a:t>rất nhiều tiến trình đánh giá để đi đến quyết định mua.</a:t>
            </a:r>
            <a:endParaRPr lang="en-US" sz="2200" b="1" dirty="0" smtClean="0">
              <a:solidFill>
                <a:srgbClr val="002060"/>
              </a:solidFill>
              <a:latin typeface="Cambria" panose="02040503050406030204" pitchFamily="18" charset="0"/>
            </a:endParaRPr>
          </a:p>
          <a:p>
            <a:pPr algn="just"/>
            <a:r>
              <a:rPr lang="vi-VN" sz="2200" dirty="0" smtClean="0">
                <a:solidFill>
                  <a:srgbClr val="000000"/>
                </a:solidFill>
                <a:latin typeface="Cambria" panose="02040503050406030204" pitchFamily="18" charset="0"/>
              </a:rPr>
              <a:t>Một </a:t>
            </a:r>
            <a:r>
              <a:rPr lang="vi-VN" sz="2200" dirty="0">
                <a:solidFill>
                  <a:srgbClr val="000000"/>
                </a:solidFill>
                <a:latin typeface="Cambria" panose="02040503050406030204" pitchFamily="18" charset="0"/>
              </a:rPr>
              <a:t>số vấn đề cơ bản sau đây sẽ giúp chúng ta giải thích các tiến trình đánh giá của người</a:t>
            </a:r>
            <a:br>
              <a:rPr lang="vi-VN" sz="2200" dirty="0">
                <a:solidFill>
                  <a:srgbClr val="000000"/>
                </a:solidFill>
                <a:latin typeface="Cambria" panose="02040503050406030204" pitchFamily="18" charset="0"/>
              </a:rPr>
            </a:br>
            <a:r>
              <a:rPr lang="vi-VN" sz="2200" dirty="0">
                <a:solidFill>
                  <a:srgbClr val="000000"/>
                </a:solidFill>
                <a:latin typeface="Cambria" panose="02040503050406030204" pitchFamily="18" charset="0"/>
              </a:rPr>
              <a:t>tiêu dùng</a:t>
            </a:r>
            <a:r>
              <a:rPr lang="vi-VN" sz="2200" dirty="0" smtClean="0">
                <a:solidFill>
                  <a:srgbClr val="000000"/>
                </a:solidFill>
                <a:latin typeface="Cambria" panose="02040503050406030204" pitchFamily="18" charset="0"/>
              </a:rPr>
              <a:t>.</a:t>
            </a:r>
            <a:r>
              <a:rPr lang="en-US" sz="2200" dirty="0" smtClean="0">
                <a:solidFill>
                  <a:srgbClr val="000000"/>
                </a:solidFill>
                <a:latin typeface="Cambria" panose="02040503050406030204" pitchFamily="18" charset="0"/>
              </a:rPr>
              <a:t>:</a:t>
            </a:r>
          </a:p>
          <a:p>
            <a:pPr algn="just"/>
            <a:r>
              <a:rPr lang="en-US" sz="2200" b="1" i="1" dirty="0" err="1" smtClean="0">
                <a:solidFill>
                  <a:srgbClr val="000000"/>
                </a:solidFill>
                <a:latin typeface="Times New Roman" panose="02020603050405020304" pitchFamily="18" charset="0"/>
                <a:cs typeface="Times New Roman" panose="02020603050405020304" pitchFamily="18" charset="0"/>
              </a:rPr>
              <a:t>Thứ</a:t>
            </a:r>
            <a:r>
              <a:rPr lang="en-US" sz="2200" b="1" i="1" dirty="0" smtClean="0">
                <a:solidFill>
                  <a:srgbClr val="000000"/>
                </a:solidFill>
                <a:latin typeface="Times New Roman" panose="02020603050405020304" pitchFamily="18" charset="0"/>
                <a:cs typeface="Times New Roman" panose="02020603050405020304" pitchFamily="18" charset="0"/>
              </a:rPr>
              <a:t> </a:t>
            </a:r>
            <a:r>
              <a:rPr lang="en-US" sz="2200" b="1" i="1" dirty="0" err="1" smtClean="0">
                <a:solidFill>
                  <a:srgbClr val="000000"/>
                </a:solidFill>
                <a:latin typeface="Times New Roman" panose="02020603050405020304" pitchFamily="18" charset="0"/>
                <a:cs typeface="Times New Roman" panose="02020603050405020304" pitchFamily="18" charset="0"/>
              </a:rPr>
              <a:t>nhất</a:t>
            </a:r>
            <a:r>
              <a:rPr lang="vi-VN" sz="2200" dirty="0" smtClean="0">
                <a:solidFill>
                  <a:srgbClr val="000000"/>
                </a:solidFill>
                <a:latin typeface="Cambria" panose="02040503050406030204" pitchFamily="18" charset="0"/>
              </a:rPr>
              <a:t>, </a:t>
            </a:r>
            <a:r>
              <a:rPr lang="en-US" sz="2200" dirty="0" smtClean="0">
                <a:solidFill>
                  <a:srgbClr val="000000"/>
                </a:solidFill>
                <a:latin typeface="Cambria" panose="02040503050406030204" pitchFamily="18" charset="0"/>
              </a:rPr>
              <a:t> </a:t>
            </a:r>
            <a:r>
              <a:rPr lang="vi-VN" sz="2200" b="1" dirty="0" smtClean="0">
                <a:solidFill>
                  <a:srgbClr val="002060"/>
                </a:solidFill>
                <a:latin typeface="Cambria" panose="02040503050406030204" pitchFamily="18" charset="0"/>
              </a:rPr>
              <a:t>mỗi </a:t>
            </a:r>
            <a:r>
              <a:rPr lang="vi-VN" sz="2200" b="1" dirty="0">
                <a:solidFill>
                  <a:srgbClr val="002060"/>
                </a:solidFill>
                <a:latin typeface="Cambria" panose="02040503050406030204" pitchFamily="18" charset="0"/>
              </a:rPr>
              <a:t>người mua đều xem một sản phẩm như là </a:t>
            </a:r>
            <a:r>
              <a:rPr lang="vi-VN" sz="2200" b="1" dirty="0" smtClean="0">
                <a:solidFill>
                  <a:srgbClr val="002060"/>
                </a:solidFill>
                <a:latin typeface="Cambria" panose="02040503050406030204" pitchFamily="18" charset="0"/>
              </a:rPr>
              <a:t>một</a:t>
            </a:r>
            <a:r>
              <a:rPr lang="en-US" sz="2200" b="1" dirty="0" smtClean="0">
                <a:solidFill>
                  <a:srgbClr val="002060"/>
                </a:solidFill>
                <a:latin typeface="Cambria" panose="02040503050406030204" pitchFamily="18" charset="0"/>
              </a:rPr>
              <a:t> </a:t>
            </a:r>
            <a:r>
              <a:rPr lang="vi-VN" sz="2200" b="1" dirty="0">
                <a:solidFill>
                  <a:srgbClr val="002060"/>
                </a:solidFill>
                <a:latin typeface="Cambria" panose="02040503050406030204" pitchFamily="18" charset="0"/>
              </a:rPr>
              <a:t>tập hợp những thuộc tính, trong đó có những thuộc tính mà người mua rất chú ý, quan tâm </a:t>
            </a:r>
            <a:r>
              <a:rPr lang="vi-VN" sz="2200" b="1" dirty="0" smtClean="0">
                <a:solidFill>
                  <a:srgbClr val="002060"/>
                </a:solidFill>
                <a:latin typeface="Cambria" panose="02040503050406030204" pitchFamily="18" charset="0"/>
              </a:rPr>
              <a:t>và</a:t>
            </a:r>
            <a:r>
              <a:rPr lang="en-US" sz="2200" b="1" dirty="0" smtClean="0">
                <a:solidFill>
                  <a:srgbClr val="002060"/>
                </a:solidFill>
                <a:latin typeface="Cambria" panose="02040503050406030204" pitchFamily="18" charset="0"/>
              </a:rPr>
              <a:t> </a:t>
            </a:r>
            <a:r>
              <a:rPr lang="vi-VN" sz="2200" b="1" dirty="0">
                <a:solidFill>
                  <a:srgbClr val="002060"/>
                </a:solidFill>
                <a:latin typeface="Cambria" panose="02040503050406030204" pitchFamily="18" charset="0"/>
              </a:rPr>
              <a:t>cho là quan trọng</a:t>
            </a:r>
            <a:r>
              <a:rPr lang="vi-VN" sz="2200" dirty="0">
                <a:solidFill>
                  <a:srgbClr val="000000"/>
                </a:solidFill>
                <a:latin typeface="Cambria" panose="02040503050406030204" pitchFamily="18" charset="0"/>
              </a:rPr>
              <a:t>. </a:t>
            </a:r>
            <a:endParaRPr lang="en-US" sz="2200" dirty="0" smtClean="0">
              <a:solidFill>
                <a:srgbClr val="000000"/>
              </a:solidFill>
              <a:latin typeface="Cambria" panose="02040503050406030204" pitchFamily="18" charset="0"/>
            </a:endParaRPr>
          </a:p>
          <a:p>
            <a:pPr algn="ctr"/>
            <a:r>
              <a:rPr lang="vi-VN" sz="2200" b="1" i="1" dirty="0" smtClean="0">
                <a:solidFill>
                  <a:srgbClr val="FF0000"/>
                </a:solidFill>
                <a:latin typeface="Cambria" panose="02040503050406030204" pitchFamily="18" charset="0"/>
              </a:rPr>
              <a:t>Ví </a:t>
            </a:r>
            <a:r>
              <a:rPr lang="vi-VN" sz="2200" b="1" i="1" dirty="0">
                <a:solidFill>
                  <a:srgbClr val="FF0000"/>
                </a:solidFill>
                <a:latin typeface="Cambria" panose="02040503050406030204" pitchFamily="18" charset="0"/>
              </a:rPr>
              <a:t>dụ, một số thuộc tính mà người mua chú ý đối với một số loại sản </a:t>
            </a:r>
            <a:r>
              <a:rPr lang="vi-VN" sz="2200" b="1" i="1" dirty="0" smtClean="0">
                <a:solidFill>
                  <a:srgbClr val="FF0000"/>
                </a:solidFill>
                <a:latin typeface="Cambria" panose="02040503050406030204" pitchFamily="18" charset="0"/>
              </a:rPr>
              <a:t>phẩm</a:t>
            </a:r>
            <a:r>
              <a:rPr lang="en-US" sz="2200" b="1" i="1" dirty="0" smtClean="0">
                <a:solidFill>
                  <a:srgbClr val="FF0000"/>
                </a:solidFill>
                <a:latin typeface="Cambria" panose="02040503050406030204" pitchFamily="18" charset="0"/>
              </a:rPr>
              <a:t> </a:t>
            </a:r>
            <a:r>
              <a:rPr lang="vi-VN" sz="2200" b="1" i="1" dirty="0">
                <a:solidFill>
                  <a:srgbClr val="FF0000"/>
                </a:solidFill>
                <a:latin typeface="Cambria" panose="02040503050406030204" pitchFamily="18" charset="0"/>
              </a:rPr>
              <a:t>quen </a:t>
            </a:r>
            <a:r>
              <a:rPr lang="vi-VN" sz="2200" b="1" i="1" dirty="0" smtClean="0">
                <a:solidFill>
                  <a:srgbClr val="FF0000"/>
                </a:solidFill>
                <a:latin typeface="Cambria" panose="02040503050406030204" pitchFamily="18" charset="0"/>
              </a:rPr>
              <a:t>thuộc</a:t>
            </a:r>
            <a:endParaRPr lang="en-US" sz="2200" b="1" i="1" dirty="0" smtClean="0">
              <a:solidFill>
                <a:srgbClr val="FF0000"/>
              </a:solidFill>
              <a:latin typeface="Cambria" panose="02040503050406030204" pitchFamily="18" charset="0"/>
            </a:endParaRPr>
          </a:p>
          <a:p>
            <a:pPr algn="just"/>
            <a:r>
              <a:rPr lang="vi-VN" sz="2000" dirty="0" smtClean="0">
                <a:solidFill>
                  <a:srgbClr val="000000"/>
                </a:solidFill>
                <a:latin typeface="Cambria" panose="02040503050406030204" pitchFamily="18" charset="0"/>
              </a:rPr>
              <a:t>- </a:t>
            </a:r>
            <a:r>
              <a:rPr lang="vi-VN" sz="2000" dirty="0">
                <a:solidFill>
                  <a:srgbClr val="000000"/>
                </a:solidFill>
                <a:latin typeface="Cambria" panose="02040503050406030204" pitchFamily="18" charset="0"/>
              </a:rPr>
              <a:t>Máy ảnh: chất lượng hình chụp, dễ sử dụng, kích thước máy và giá cả</a:t>
            </a:r>
            <a:r>
              <a:rPr lang="vi-VN" sz="2000" dirty="0" smtClean="0">
                <a:solidFill>
                  <a:srgbClr val="000000"/>
                </a:solidFill>
                <a:latin typeface="Cambria" panose="02040503050406030204" pitchFamily="18" charset="0"/>
              </a:rPr>
              <a:t>...</a:t>
            </a:r>
            <a:endParaRPr lang="en-US" sz="2000" dirty="0" smtClean="0">
              <a:solidFill>
                <a:srgbClr val="000000"/>
              </a:solidFill>
              <a:latin typeface="Cambria" panose="02040503050406030204" pitchFamily="18" charset="0"/>
            </a:endParaRPr>
          </a:p>
          <a:p>
            <a:pPr algn="just"/>
            <a:r>
              <a:rPr lang="vi-VN" sz="2000" dirty="0" smtClean="0">
                <a:solidFill>
                  <a:srgbClr val="000000"/>
                </a:solidFill>
                <a:latin typeface="Cambria" panose="02040503050406030204" pitchFamily="18" charset="0"/>
              </a:rPr>
              <a:t>- </a:t>
            </a:r>
            <a:r>
              <a:rPr lang="vi-VN" sz="2000" dirty="0">
                <a:solidFill>
                  <a:srgbClr val="000000"/>
                </a:solidFill>
                <a:latin typeface="Cambria" panose="02040503050406030204" pitchFamily="18" charset="0"/>
              </a:rPr>
              <a:t>Khách sạn: địa điểm, sự sạch sẽ, bầu không khí, giá cả</a:t>
            </a:r>
            <a:r>
              <a:rPr lang="vi-VN" sz="2000" dirty="0" smtClean="0">
                <a:solidFill>
                  <a:srgbClr val="000000"/>
                </a:solidFill>
                <a:latin typeface="Cambria" panose="02040503050406030204" pitchFamily="18" charset="0"/>
              </a:rPr>
              <a:t>...</a:t>
            </a:r>
            <a:endParaRPr lang="en-US" sz="2000" dirty="0" smtClean="0">
              <a:solidFill>
                <a:srgbClr val="000000"/>
              </a:solidFill>
              <a:latin typeface="Cambria" panose="02040503050406030204" pitchFamily="18" charset="0"/>
            </a:endParaRPr>
          </a:p>
          <a:p>
            <a:pPr algn="just"/>
            <a:r>
              <a:rPr lang="vi-VN" sz="2000" dirty="0" smtClean="0">
                <a:solidFill>
                  <a:srgbClr val="000000"/>
                </a:solidFill>
                <a:latin typeface="Cambria" panose="02040503050406030204" pitchFamily="18" charset="0"/>
              </a:rPr>
              <a:t>- </a:t>
            </a:r>
            <a:r>
              <a:rPr lang="vi-VN" sz="2000" dirty="0">
                <a:solidFill>
                  <a:srgbClr val="000000"/>
                </a:solidFill>
                <a:latin typeface="Cambria" panose="02040503050406030204" pitchFamily="18" charset="0"/>
              </a:rPr>
              <a:t>Thuốc đánh răng: hiệu quả, giá cả, hương vị v.v</a:t>
            </a:r>
            <a:r>
              <a:rPr lang="vi-VN" sz="2000" dirty="0" smtClean="0">
                <a:solidFill>
                  <a:srgbClr val="000000"/>
                </a:solidFill>
                <a:latin typeface="Cambria" panose="02040503050406030204" pitchFamily="18" charset="0"/>
              </a:rPr>
              <a:t>.</a:t>
            </a:r>
            <a:endParaRPr lang="en-US" sz="2000" dirty="0" smtClean="0">
              <a:solidFill>
                <a:srgbClr val="000000"/>
              </a:solidFill>
              <a:latin typeface="Cambria" panose="02040503050406030204" pitchFamily="18" charset="0"/>
            </a:endParaRPr>
          </a:p>
          <a:p>
            <a:pPr algn="just"/>
            <a:r>
              <a:rPr lang="vi-VN" sz="2000" dirty="0" smtClean="0">
                <a:solidFill>
                  <a:srgbClr val="000000"/>
                </a:solidFill>
                <a:latin typeface="Cambria" panose="02040503050406030204" pitchFamily="18" charset="0"/>
              </a:rPr>
              <a:t>- </a:t>
            </a:r>
            <a:r>
              <a:rPr lang="vi-VN" sz="2000" dirty="0">
                <a:solidFill>
                  <a:srgbClr val="000000"/>
                </a:solidFill>
                <a:latin typeface="Cambria" panose="02040503050406030204" pitchFamily="18" charset="0"/>
              </a:rPr>
              <a:t>Lốp xe: an toàn, độ bám đường, giá cả</a:t>
            </a:r>
            <a:r>
              <a:rPr lang="vi-VN" sz="2000" dirty="0" smtClean="0">
                <a:solidFill>
                  <a:srgbClr val="000000"/>
                </a:solidFill>
                <a:latin typeface="Cambria" panose="02040503050406030204" pitchFamily="18" charset="0"/>
              </a:rPr>
              <a:t>...</a:t>
            </a:r>
            <a:endParaRPr lang="en-US" sz="2000" dirty="0" smtClean="0">
              <a:solidFill>
                <a:srgbClr val="000000"/>
              </a:solidFill>
              <a:latin typeface="Cambria" panose="02040503050406030204" pitchFamily="18" charset="0"/>
            </a:endParaRPr>
          </a:p>
          <a:p>
            <a:pPr algn="just"/>
            <a:endParaRPr lang="en-US" sz="2200" dirty="0">
              <a:solidFill>
                <a:srgbClr val="000000"/>
              </a:solidFill>
              <a:latin typeface="Cambria" panose="02040503050406030204" pitchFamily="18" charset="0"/>
            </a:endParaRPr>
          </a:p>
          <a:p>
            <a:pPr algn="just"/>
            <a:r>
              <a:rPr lang="vi-VN" sz="2200" dirty="0">
                <a:solidFill>
                  <a:srgbClr val="000000"/>
                </a:solidFill>
                <a:latin typeface="Cambria" panose="02040503050406030204" pitchFamily="18" charset="0"/>
              </a:rPr>
              <a:t/>
            </a:r>
            <a:br>
              <a:rPr lang="vi-VN" sz="2200" dirty="0">
                <a:solidFill>
                  <a:srgbClr val="000000"/>
                </a:solidFill>
                <a:latin typeface="Cambria" panose="02040503050406030204" pitchFamily="18" charset="0"/>
              </a:rPr>
            </a:br>
            <a:r>
              <a:rPr lang="vi-VN" sz="2200" dirty="0">
                <a:solidFill>
                  <a:srgbClr val="000000"/>
                </a:solidFill>
                <a:latin typeface="Cambria" panose="02040503050406030204" pitchFamily="18" charset="0"/>
              </a:rPr>
              <a:t/>
            </a:r>
            <a:br>
              <a:rPr lang="vi-VN" sz="2200" dirty="0">
                <a:solidFill>
                  <a:srgbClr val="000000"/>
                </a:solidFill>
                <a:latin typeface="Cambria" panose="02040503050406030204" pitchFamily="18" charset="0"/>
              </a:rPr>
            </a:br>
            <a:r>
              <a:rPr lang="vi-VN" sz="2200" dirty="0">
                <a:solidFill>
                  <a:srgbClr val="000000"/>
                </a:solidFill>
                <a:latin typeface="Cambria" panose="02040503050406030204" pitchFamily="18" charset="0"/>
              </a:rPr>
              <a:t/>
            </a:r>
            <a:br>
              <a:rPr lang="vi-VN" sz="2200" dirty="0">
                <a:solidFill>
                  <a:srgbClr val="000000"/>
                </a:solidFill>
                <a:latin typeface="Cambria" panose="02040503050406030204" pitchFamily="18" charset="0"/>
              </a:rPr>
            </a:br>
            <a:r>
              <a:rPr lang="vi-VN" sz="2200" dirty="0" smtClean="0">
                <a:solidFill>
                  <a:srgbClr val="000000"/>
                </a:solidFill>
                <a:latin typeface="Cambria" panose="02040503050406030204" pitchFamily="18" charset="0"/>
              </a:rPr>
              <a:t/>
            </a:r>
            <a:br>
              <a:rPr lang="vi-VN" sz="2200" dirty="0" smtClean="0">
                <a:solidFill>
                  <a:srgbClr val="000000"/>
                </a:solidFill>
                <a:latin typeface="Cambria" panose="02040503050406030204" pitchFamily="18" charset="0"/>
              </a:rPr>
            </a:br>
            <a:r>
              <a:rPr lang="vi-VN" sz="2200" dirty="0" smtClean="0">
                <a:solidFill>
                  <a:srgbClr val="000000"/>
                </a:solidFill>
                <a:latin typeface="Cambria" panose="02040503050406030204" pitchFamily="18" charset="0"/>
              </a:rPr>
              <a:t>.</a:t>
            </a:r>
            <a:r>
              <a:rPr lang="vi-VN" sz="2200" dirty="0" smtClean="0"/>
              <a:t> </a:t>
            </a:r>
            <a:r>
              <a:rPr lang="vi-VN" sz="2200" dirty="0"/>
              <a:t/>
            </a:r>
            <a:br>
              <a:rPr lang="vi-VN" sz="2200" dirty="0"/>
            </a:br>
            <a:endParaRPr lang="en-US" sz="2200" dirty="0"/>
          </a:p>
        </p:txBody>
      </p:sp>
      <p:sp>
        <p:nvSpPr>
          <p:cNvPr id="6" name="Rectangle 5"/>
          <p:cNvSpPr/>
          <p:nvPr/>
        </p:nvSpPr>
        <p:spPr>
          <a:xfrm>
            <a:off x="4114907" y="953857"/>
            <a:ext cx="5687776" cy="461665"/>
          </a:xfrm>
          <a:prstGeom prst="rect">
            <a:avLst/>
          </a:prstGeom>
        </p:spPr>
        <p:txBody>
          <a:bodyPr wrap="none">
            <a:spAutoFit/>
          </a:bodyPr>
          <a:lstStyle/>
          <a:p>
            <a:r>
              <a:rPr lang="en-US" sz="2400" b="1" i="1" u="sng" dirty="0">
                <a:solidFill>
                  <a:srgbClr val="000000"/>
                </a:solidFill>
                <a:latin typeface="Cambria-BoldItalic"/>
              </a:rPr>
              <a:t>GĐ </a:t>
            </a:r>
            <a:r>
              <a:rPr lang="en-US" sz="2400" b="1" i="1" u="sng" dirty="0" smtClean="0">
                <a:solidFill>
                  <a:srgbClr val="000000"/>
                </a:solidFill>
                <a:latin typeface="Cambria-BoldItalic"/>
              </a:rPr>
              <a:t>3: </a:t>
            </a:r>
            <a:r>
              <a:rPr lang="vi-VN" sz="2400" b="1" i="1" dirty="0" smtClean="0">
                <a:solidFill>
                  <a:srgbClr val="000000"/>
                </a:solidFill>
                <a:latin typeface="Cambria-BoldItalic"/>
              </a:rPr>
              <a:t>Đánh </a:t>
            </a:r>
            <a:r>
              <a:rPr lang="vi-VN" sz="2400" b="1" i="1" dirty="0">
                <a:solidFill>
                  <a:srgbClr val="000000"/>
                </a:solidFill>
                <a:latin typeface="Cambria-BoldItalic"/>
              </a:rPr>
              <a:t>giá các khả năng thay thế</a:t>
            </a:r>
            <a:endParaRPr lang="en-US" sz="2400" dirty="0"/>
          </a:p>
        </p:txBody>
      </p:sp>
    </p:spTree>
    <p:extLst>
      <p:ext uri="{BB962C8B-B14F-4D97-AF65-F5344CB8AC3E}">
        <p14:creationId xmlns:p14="http://schemas.microsoft.com/office/powerpoint/2010/main" val="2758653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Effect transition="in" filter="fade">
                                      <p:cBhvr>
                                        <p:cTn id="13" dur="1000"/>
                                        <p:tgtEl>
                                          <p:spTgt spid="5">
                                            <p:txEl>
                                              <p:pRg st="1" end="1"/>
                                            </p:txEl>
                                          </p:spTgt>
                                        </p:tgtEl>
                                      </p:cBhvr>
                                    </p:animEffect>
                                    <p:anim calcmode="lin" valueType="num">
                                      <p:cBhvr>
                                        <p:cTn id="14"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5">
                                            <p:txEl>
                                              <p:pRg st="2" end="2"/>
                                            </p:txEl>
                                          </p:spTgt>
                                        </p:tgtEl>
                                        <p:attrNameLst>
                                          <p:attrName>style.visibility</p:attrName>
                                        </p:attrNameLst>
                                      </p:cBhvr>
                                      <p:to>
                                        <p:strVal val="visible"/>
                                      </p:to>
                                    </p:set>
                                    <p:animEffect transition="in" filter="fade">
                                      <p:cBhvr>
                                        <p:cTn id="20" dur="1000"/>
                                        <p:tgtEl>
                                          <p:spTgt spid="5">
                                            <p:txEl>
                                              <p:pRg st="2" end="2"/>
                                            </p:txEl>
                                          </p:spTgt>
                                        </p:tgtEl>
                                      </p:cBhvr>
                                    </p:animEffect>
                                    <p:anim calcmode="lin" valueType="num">
                                      <p:cBhvr>
                                        <p:cTn id="21"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2"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5">
                                            <p:txEl>
                                              <p:pRg st="3" end="3"/>
                                            </p:txEl>
                                          </p:spTgt>
                                        </p:tgtEl>
                                        <p:attrNameLst>
                                          <p:attrName>style.visibility</p:attrName>
                                        </p:attrNameLst>
                                      </p:cBhvr>
                                      <p:to>
                                        <p:strVal val="visible"/>
                                      </p:to>
                                    </p:set>
                                    <p:animEffect transition="in" filter="fade">
                                      <p:cBhvr>
                                        <p:cTn id="27" dur="1000"/>
                                        <p:tgtEl>
                                          <p:spTgt spid="5">
                                            <p:txEl>
                                              <p:pRg st="3" end="3"/>
                                            </p:txEl>
                                          </p:spTgt>
                                        </p:tgtEl>
                                      </p:cBhvr>
                                    </p:animEffect>
                                    <p:anim calcmode="lin" valueType="num">
                                      <p:cBhvr>
                                        <p:cTn id="28"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29"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5">
                                            <p:txEl>
                                              <p:pRg st="4" end="4"/>
                                            </p:txEl>
                                          </p:spTgt>
                                        </p:tgtEl>
                                        <p:attrNameLst>
                                          <p:attrName>style.visibility</p:attrName>
                                        </p:attrNameLst>
                                      </p:cBhvr>
                                      <p:to>
                                        <p:strVal val="visible"/>
                                      </p:to>
                                    </p:set>
                                    <p:animEffect transition="in" filter="fade">
                                      <p:cBhvr>
                                        <p:cTn id="34" dur="1000"/>
                                        <p:tgtEl>
                                          <p:spTgt spid="5">
                                            <p:txEl>
                                              <p:pRg st="4" end="4"/>
                                            </p:txEl>
                                          </p:spTgt>
                                        </p:tgtEl>
                                      </p:cBhvr>
                                    </p:animEffect>
                                    <p:anim calcmode="lin" valueType="num">
                                      <p:cBhvr>
                                        <p:cTn id="35"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36"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5">
                                            <p:txEl>
                                              <p:pRg st="5" end="5"/>
                                            </p:txEl>
                                          </p:spTgt>
                                        </p:tgtEl>
                                        <p:attrNameLst>
                                          <p:attrName>style.visibility</p:attrName>
                                        </p:attrNameLst>
                                      </p:cBhvr>
                                      <p:to>
                                        <p:strVal val="visible"/>
                                      </p:to>
                                    </p:set>
                                    <p:animEffect transition="in" filter="fade">
                                      <p:cBhvr>
                                        <p:cTn id="41" dur="1000"/>
                                        <p:tgtEl>
                                          <p:spTgt spid="5">
                                            <p:txEl>
                                              <p:pRg st="5" end="5"/>
                                            </p:txEl>
                                          </p:spTgt>
                                        </p:tgtEl>
                                      </p:cBhvr>
                                    </p:animEffect>
                                    <p:anim calcmode="lin" valueType="num">
                                      <p:cBhvr>
                                        <p:cTn id="42"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43" dur="1000" fill="hold"/>
                                        <p:tgtEl>
                                          <p:spTgt spid="5">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nodeType="clickEffect">
                                  <p:stCondLst>
                                    <p:cond delay="0"/>
                                  </p:stCondLst>
                                  <p:childTnLst>
                                    <p:set>
                                      <p:cBhvr>
                                        <p:cTn id="47" dur="1" fill="hold">
                                          <p:stCondLst>
                                            <p:cond delay="0"/>
                                          </p:stCondLst>
                                        </p:cTn>
                                        <p:tgtEl>
                                          <p:spTgt spid="5">
                                            <p:txEl>
                                              <p:pRg st="6" end="6"/>
                                            </p:txEl>
                                          </p:spTgt>
                                        </p:tgtEl>
                                        <p:attrNameLst>
                                          <p:attrName>style.visibility</p:attrName>
                                        </p:attrNameLst>
                                      </p:cBhvr>
                                      <p:to>
                                        <p:strVal val="visible"/>
                                      </p:to>
                                    </p:set>
                                    <p:animEffect transition="in" filter="fade">
                                      <p:cBhvr>
                                        <p:cTn id="48" dur="1000"/>
                                        <p:tgtEl>
                                          <p:spTgt spid="5">
                                            <p:txEl>
                                              <p:pRg st="6" end="6"/>
                                            </p:txEl>
                                          </p:spTgt>
                                        </p:tgtEl>
                                      </p:cBhvr>
                                    </p:animEffect>
                                    <p:anim calcmode="lin" valueType="num">
                                      <p:cBhvr>
                                        <p:cTn id="49" dur="1000" fill="hold"/>
                                        <p:tgtEl>
                                          <p:spTgt spid="5">
                                            <p:txEl>
                                              <p:pRg st="6" end="6"/>
                                            </p:txEl>
                                          </p:spTgt>
                                        </p:tgtEl>
                                        <p:attrNameLst>
                                          <p:attrName>ppt_x</p:attrName>
                                        </p:attrNameLst>
                                      </p:cBhvr>
                                      <p:tavLst>
                                        <p:tav tm="0">
                                          <p:val>
                                            <p:strVal val="#ppt_x"/>
                                          </p:val>
                                        </p:tav>
                                        <p:tav tm="100000">
                                          <p:val>
                                            <p:strVal val="#ppt_x"/>
                                          </p:val>
                                        </p:tav>
                                      </p:tavLst>
                                    </p:anim>
                                    <p:anim calcmode="lin" valueType="num">
                                      <p:cBhvr>
                                        <p:cTn id="50" dur="1000" fill="hold"/>
                                        <p:tgtEl>
                                          <p:spTgt spid="5">
                                            <p:txEl>
                                              <p:pRg st="6" end="6"/>
                                            </p:txEl>
                                          </p:spTgt>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5">
                                            <p:txEl>
                                              <p:pRg st="7" end="7"/>
                                            </p:txEl>
                                          </p:spTgt>
                                        </p:tgtEl>
                                        <p:attrNameLst>
                                          <p:attrName>style.visibility</p:attrName>
                                        </p:attrNameLst>
                                      </p:cBhvr>
                                      <p:to>
                                        <p:strVal val="visible"/>
                                      </p:to>
                                    </p:set>
                                    <p:animEffect transition="in" filter="fade">
                                      <p:cBhvr>
                                        <p:cTn id="53" dur="1000"/>
                                        <p:tgtEl>
                                          <p:spTgt spid="5">
                                            <p:txEl>
                                              <p:pRg st="7" end="7"/>
                                            </p:txEl>
                                          </p:spTgt>
                                        </p:tgtEl>
                                      </p:cBhvr>
                                    </p:animEffect>
                                    <p:anim calcmode="lin" valueType="num">
                                      <p:cBhvr>
                                        <p:cTn id="54" dur="1000" fill="hold"/>
                                        <p:tgtEl>
                                          <p:spTgt spid="5">
                                            <p:txEl>
                                              <p:pRg st="7" end="7"/>
                                            </p:txEl>
                                          </p:spTgt>
                                        </p:tgtEl>
                                        <p:attrNameLst>
                                          <p:attrName>ppt_x</p:attrName>
                                        </p:attrNameLst>
                                      </p:cBhvr>
                                      <p:tavLst>
                                        <p:tav tm="0">
                                          <p:val>
                                            <p:strVal val="#ppt_x"/>
                                          </p:val>
                                        </p:tav>
                                        <p:tav tm="100000">
                                          <p:val>
                                            <p:strVal val="#ppt_x"/>
                                          </p:val>
                                        </p:tav>
                                      </p:tavLst>
                                    </p:anim>
                                    <p:anim calcmode="lin" valueType="num">
                                      <p:cBhvr>
                                        <p:cTn id="55" dur="1000" fill="hold"/>
                                        <p:tgtEl>
                                          <p:spTgt spid="5">
                                            <p:txEl>
                                              <p:pRg st="7" end="7"/>
                                            </p:txEl>
                                          </p:spTgt>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5">
                                            <p:txEl>
                                              <p:pRg st="8" end="8"/>
                                            </p:txEl>
                                          </p:spTgt>
                                        </p:tgtEl>
                                        <p:attrNameLst>
                                          <p:attrName>style.visibility</p:attrName>
                                        </p:attrNameLst>
                                      </p:cBhvr>
                                      <p:to>
                                        <p:strVal val="visible"/>
                                      </p:to>
                                    </p:set>
                                    <p:animEffect transition="in" filter="fade">
                                      <p:cBhvr>
                                        <p:cTn id="58" dur="1000"/>
                                        <p:tgtEl>
                                          <p:spTgt spid="5">
                                            <p:txEl>
                                              <p:pRg st="8" end="8"/>
                                            </p:txEl>
                                          </p:spTgt>
                                        </p:tgtEl>
                                      </p:cBhvr>
                                    </p:animEffect>
                                    <p:anim calcmode="lin" valueType="num">
                                      <p:cBhvr>
                                        <p:cTn id="59" dur="1000" fill="hold"/>
                                        <p:tgtEl>
                                          <p:spTgt spid="5">
                                            <p:txEl>
                                              <p:pRg st="8" end="8"/>
                                            </p:txEl>
                                          </p:spTgt>
                                        </p:tgtEl>
                                        <p:attrNameLst>
                                          <p:attrName>ppt_x</p:attrName>
                                        </p:attrNameLst>
                                      </p:cBhvr>
                                      <p:tavLst>
                                        <p:tav tm="0">
                                          <p:val>
                                            <p:strVal val="#ppt_x"/>
                                          </p:val>
                                        </p:tav>
                                        <p:tav tm="100000">
                                          <p:val>
                                            <p:strVal val="#ppt_x"/>
                                          </p:val>
                                        </p:tav>
                                      </p:tavLst>
                                    </p:anim>
                                    <p:anim calcmode="lin" valueType="num">
                                      <p:cBhvr>
                                        <p:cTn id="60" dur="1000" fill="hold"/>
                                        <p:tgtEl>
                                          <p:spTgt spid="5">
                                            <p:txEl>
                                              <p:pRg st="8" end="8"/>
                                            </p:txEl>
                                          </p:spTgt>
                                        </p:tgtEl>
                                        <p:attrNameLst>
                                          <p:attrName>ppt_y</p:attrName>
                                        </p:attrNameLst>
                                      </p:cBhvr>
                                      <p:tavLst>
                                        <p:tav tm="0">
                                          <p:val>
                                            <p:strVal val="#ppt_y+.1"/>
                                          </p:val>
                                        </p:tav>
                                        <p:tav tm="100000">
                                          <p:val>
                                            <p:strVal val="#ppt_y"/>
                                          </p:val>
                                        </p:tav>
                                      </p:tavLst>
                                    </p:anim>
                                  </p:childTnLst>
                                </p:cTn>
                              </p:par>
                              <p:par>
                                <p:cTn id="61" presetID="42" presetClass="entr" presetSubtype="0" fill="hold" nodeType="withEffect">
                                  <p:stCondLst>
                                    <p:cond delay="0"/>
                                  </p:stCondLst>
                                  <p:childTnLst>
                                    <p:set>
                                      <p:cBhvr>
                                        <p:cTn id="62" dur="1" fill="hold">
                                          <p:stCondLst>
                                            <p:cond delay="0"/>
                                          </p:stCondLst>
                                        </p:cTn>
                                        <p:tgtEl>
                                          <p:spTgt spid="5">
                                            <p:txEl>
                                              <p:pRg st="9" end="9"/>
                                            </p:txEl>
                                          </p:spTgt>
                                        </p:tgtEl>
                                        <p:attrNameLst>
                                          <p:attrName>style.visibility</p:attrName>
                                        </p:attrNameLst>
                                      </p:cBhvr>
                                      <p:to>
                                        <p:strVal val="visible"/>
                                      </p:to>
                                    </p:set>
                                    <p:animEffect transition="in" filter="fade">
                                      <p:cBhvr>
                                        <p:cTn id="63" dur="1000"/>
                                        <p:tgtEl>
                                          <p:spTgt spid="5">
                                            <p:txEl>
                                              <p:pRg st="9" end="9"/>
                                            </p:txEl>
                                          </p:spTgt>
                                        </p:tgtEl>
                                      </p:cBhvr>
                                    </p:animEffect>
                                    <p:anim calcmode="lin" valueType="num">
                                      <p:cBhvr>
                                        <p:cTn id="64" dur="1000" fill="hold"/>
                                        <p:tgtEl>
                                          <p:spTgt spid="5">
                                            <p:txEl>
                                              <p:pRg st="9" end="9"/>
                                            </p:txEl>
                                          </p:spTgt>
                                        </p:tgtEl>
                                        <p:attrNameLst>
                                          <p:attrName>ppt_x</p:attrName>
                                        </p:attrNameLst>
                                      </p:cBhvr>
                                      <p:tavLst>
                                        <p:tav tm="0">
                                          <p:val>
                                            <p:strVal val="#ppt_x"/>
                                          </p:val>
                                        </p:tav>
                                        <p:tav tm="100000">
                                          <p:val>
                                            <p:strVal val="#ppt_x"/>
                                          </p:val>
                                        </p:tav>
                                      </p:tavLst>
                                    </p:anim>
                                    <p:anim calcmode="lin" valueType="num">
                                      <p:cBhvr>
                                        <p:cTn id="65" dur="1000" fill="hold"/>
                                        <p:tgtEl>
                                          <p:spTgt spid="5">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63484"/>
            <a:ext cx="2287921" cy="853440"/>
          </a:xfrm>
          <a:prstGeom prst="rect">
            <a:avLst/>
          </a:prstGeom>
        </p:spPr>
      </p:pic>
      <p:sp>
        <p:nvSpPr>
          <p:cNvPr id="5" name="Rectangle 4"/>
          <p:cNvSpPr/>
          <p:nvPr/>
        </p:nvSpPr>
        <p:spPr>
          <a:xfrm>
            <a:off x="1655606" y="-14954"/>
            <a:ext cx="10437019" cy="498598"/>
          </a:xfrm>
          <a:prstGeom prst="rect">
            <a:avLst/>
          </a:prstGeom>
        </p:spPr>
        <p:txBody>
          <a:bodyPr wrap="square">
            <a:spAutoFit/>
          </a:bodyPr>
          <a:lstStyle/>
          <a:p>
            <a:pPr indent="360045" algn="ctr">
              <a:lnSpc>
                <a:spcPct val="110000"/>
              </a:lnSpc>
              <a:spcBef>
                <a:spcPts val="200"/>
              </a:spcBef>
              <a:spcAft>
                <a:spcPts val="200"/>
              </a:spcAft>
            </a:pP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3.1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Thị</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trường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tiêu</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dùng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cá</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nhân</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và</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hành</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vi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của</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người</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tiêu</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dùng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cá</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nhân</a:t>
            </a:r>
            <a:endParaRPr lang="en-US" sz="24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5"/>
          <p:cNvSpPr/>
          <p:nvPr/>
        </p:nvSpPr>
        <p:spPr>
          <a:xfrm>
            <a:off x="3296809" y="418326"/>
            <a:ext cx="7306808" cy="461665"/>
          </a:xfrm>
          <a:prstGeom prst="rect">
            <a:avLst/>
          </a:prstGeom>
        </p:spPr>
        <p:txBody>
          <a:bodyPr wrap="none">
            <a:spAutoFit/>
          </a:bodyPr>
          <a:lstStyle/>
          <a:p>
            <a:pPr marL="342900" indent="-342900">
              <a:buFont typeface="Wingdings" panose="05000000000000000000" pitchFamily="2" charset="2"/>
              <a:buChar char="v"/>
            </a:pPr>
            <a:r>
              <a:rPr lang="vi-VN" sz="2400" b="1" i="1" u="sng" dirty="0">
                <a:solidFill>
                  <a:srgbClr val="FF0000"/>
                </a:solidFill>
                <a:latin typeface="Cambria-Bold"/>
              </a:rPr>
              <a:t>Quá trình quyết định mua của người tiêu dùng</a:t>
            </a:r>
            <a:endParaRPr lang="en-US" sz="2400" dirty="0"/>
          </a:p>
        </p:txBody>
      </p:sp>
      <p:sp>
        <p:nvSpPr>
          <p:cNvPr id="7" name="Rectangle 6"/>
          <p:cNvSpPr/>
          <p:nvPr/>
        </p:nvSpPr>
        <p:spPr>
          <a:xfrm>
            <a:off x="4106325" y="879991"/>
            <a:ext cx="5687776" cy="461665"/>
          </a:xfrm>
          <a:prstGeom prst="rect">
            <a:avLst/>
          </a:prstGeom>
        </p:spPr>
        <p:txBody>
          <a:bodyPr wrap="none">
            <a:spAutoFit/>
          </a:bodyPr>
          <a:lstStyle/>
          <a:p>
            <a:r>
              <a:rPr lang="en-US" sz="2400" b="1" i="1" u="sng" dirty="0">
                <a:solidFill>
                  <a:srgbClr val="000000"/>
                </a:solidFill>
                <a:latin typeface="Cambria-BoldItalic"/>
              </a:rPr>
              <a:t>GĐ </a:t>
            </a:r>
            <a:r>
              <a:rPr lang="en-US" sz="2400" b="1" i="1" u="sng" dirty="0" smtClean="0">
                <a:solidFill>
                  <a:srgbClr val="000000"/>
                </a:solidFill>
                <a:latin typeface="Cambria-BoldItalic"/>
              </a:rPr>
              <a:t>3: </a:t>
            </a:r>
            <a:r>
              <a:rPr lang="vi-VN" sz="2400" b="1" i="1" dirty="0" smtClean="0">
                <a:solidFill>
                  <a:srgbClr val="000000"/>
                </a:solidFill>
                <a:latin typeface="Cambria-BoldItalic"/>
              </a:rPr>
              <a:t>Đánh </a:t>
            </a:r>
            <a:r>
              <a:rPr lang="vi-VN" sz="2400" b="1" i="1" dirty="0">
                <a:solidFill>
                  <a:srgbClr val="000000"/>
                </a:solidFill>
                <a:latin typeface="Cambria-BoldItalic"/>
              </a:rPr>
              <a:t>giá các khả năng thay thế</a:t>
            </a:r>
            <a:endParaRPr lang="en-US" sz="2400" dirty="0"/>
          </a:p>
        </p:txBody>
      </p:sp>
      <p:sp>
        <p:nvSpPr>
          <p:cNvPr id="8" name="Rectangle 7"/>
          <p:cNvSpPr/>
          <p:nvPr/>
        </p:nvSpPr>
        <p:spPr>
          <a:xfrm>
            <a:off x="99375" y="1276338"/>
            <a:ext cx="12092625" cy="5293757"/>
          </a:xfrm>
          <a:prstGeom prst="rect">
            <a:avLst/>
          </a:prstGeom>
        </p:spPr>
        <p:txBody>
          <a:bodyPr wrap="square">
            <a:spAutoFit/>
          </a:bodyPr>
          <a:lstStyle/>
          <a:p>
            <a:pPr marL="342900" indent="-342900" algn="just">
              <a:spcBef>
                <a:spcPts val="600"/>
              </a:spcBef>
              <a:spcAft>
                <a:spcPts val="600"/>
              </a:spcAft>
              <a:buFont typeface="Wingdings" panose="05000000000000000000" pitchFamily="2" charset="2"/>
              <a:buChar char="v"/>
            </a:pPr>
            <a:r>
              <a:rPr lang="vi-VN" sz="2200" b="1" i="1" dirty="0">
                <a:solidFill>
                  <a:srgbClr val="002060"/>
                </a:solidFill>
                <a:latin typeface="+mj-lt"/>
              </a:rPr>
              <a:t>Thứ hai</a:t>
            </a:r>
            <a:r>
              <a:rPr lang="vi-VN" sz="2200" dirty="0">
                <a:solidFill>
                  <a:srgbClr val="000000"/>
                </a:solidFill>
                <a:latin typeface="+mj-lt"/>
              </a:rPr>
              <a:t>, </a:t>
            </a:r>
            <a:r>
              <a:rPr lang="vi-VN" sz="2200" b="1" dirty="0">
                <a:solidFill>
                  <a:srgbClr val="002060"/>
                </a:solidFill>
                <a:latin typeface="+mj-lt"/>
              </a:rPr>
              <a:t>người tiêu dùng sẽ đánh giá tầm </a:t>
            </a:r>
            <a:r>
              <a:rPr lang="vi-VN" sz="2200" b="1" dirty="0" smtClean="0">
                <a:solidFill>
                  <a:srgbClr val="002060"/>
                </a:solidFill>
                <a:latin typeface="+mj-lt"/>
              </a:rPr>
              <a:t>quan</a:t>
            </a:r>
            <a:r>
              <a:rPr lang="en-US" sz="2200" b="1" dirty="0" smtClean="0">
                <a:solidFill>
                  <a:srgbClr val="002060"/>
                </a:solidFill>
                <a:latin typeface="+mj-lt"/>
              </a:rPr>
              <a:t> </a:t>
            </a:r>
            <a:r>
              <a:rPr lang="vi-VN" sz="2200" b="1" dirty="0" smtClean="0">
                <a:solidFill>
                  <a:srgbClr val="002060"/>
                </a:solidFill>
                <a:latin typeface="+mj-lt"/>
              </a:rPr>
              <a:t>trọng </a:t>
            </a:r>
            <a:r>
              <a:rPr lang="vi-VN" sz="2200" b="1" dirty="0">
                <a:solidFill>
                  <a:srgbClr val="002060"/>
                </a:solidFill>
                <a:latin typeface="+mj-lt"/>
              </a:rPr>
              <a:t>của từng thuộc tính/yếu tố của sản</a:t>
            </a:r>
            <a:br>
              <a:rPr lang="vi-VN" sz="2200" b="1" dirty="0">
                <a:solidFill>
                  <a:srgbClr val="002060"/>
                </a:solidFill>
                <a:latin typeface="+mj-lt"/>
              </a:rPr>
            </a:br>
            <a:r>
              <a:rPr lang="vi-VN" sz="2200" b="1" dirty="0">
                <a:solidFill>
                  <a:srgbClr val="002060"/>
                </a:solidFill>
                <a:latin typeface="+mj-lt"/>
              </a:rPr>
              <a:t>phẩm/thương hiệu</a:t>
            </a:r>
            <a:r>
              <a:rPr lang="vi-VN" sz="2200" dirty="0">
                <a:solidFill>
                  <a:srgbClr val="000000"/>
                </a:solidFill>
                <a:latin typeface="+mj-lt"/>
              </a:rPr>
              <a:t>. </a:t>
            </a:r>
            <a:r>
              <a:rPr lang="en-US" sz="2200" dirty="0" smtClean="0">
                <a:solidFill>
                  <a:srgbClr val="000000"/>
                </a:solidFill>
                <a:latin typeface="Times New Roman" panose="02020603050405020304" pitchFamily="18" charset="0"/>
                <a:cs typeface="Times New Roman" panose="02020603050405020304" pitchFamily="18" charset="0"/>
              </a:rPr>
              <a:t>Ở</a:t>
            </a:r>
            <a:r>
              <a:rPr lang="vi-VN" sz="2200" dirty="0" smtClean="0">
                <a:solidFill>
                  <a:srgbClr val="000000"/>
                </a:solidFill>
                <a:latin typeface="Times New Roman" panose="02020603050405020304" pitchFamily="18" charset="0"/>
                <a:cs typeface="Times New Roman" panose="02020603050405020304" pitchFamily="18" charset="0"/>
              </a:rPr>
              <a:t> </a:t>
            </a:r>
            <a:r>
              <a:rPr lang="vi-VN" sz="2200" dirty="0">
                <a:solidFill>
                  <a:srgbClr val="000000"/>
                </a:solidFill>
                <a:latin typeface="+mj-lt"/>
              </a:rPr>
              <a:t>đây cần phân biệt tầm quan trọng của một thuộc tính với nét nổi bật </a:t>
            </a:r>
            <a:r>
              <a:rPr lang="vi-VN" sz="2200" dirty="0" smtClean="0">
                <a:solidFill>
                  <a:srgbClr val="000000"/>
                </a:solidFill>
                <a:latin typeface="+mj-lt"/>
              </a:rPr>
              <a:t>của</a:t>
            </a:r>
            <a:r>
              <a:rPr lang="en-US" sz="2200" dirty="0" smtClean="0">
                <a:solidFill>
                  <a:srgbClr val="000000"/>
                </a:solidFill>
                <a:latin typeface="+mj-lt"/>
              </a:rPr>
              <a:t> </a:t>
            </a:r>
            <a:r>
              <a:rPr lang="vi-VN" sz="2200" dirty="0" smtClean="0">
                <a:solidFill>
                  <a:srgbClr val="000000"/>
                </a:solidFill>
                <a:latin typeface="+mj-lt"/>
              </a:rPr>
              <a:t>các </a:t>
            </a:r>
            <a:r>
              <a:rPr lang="vi-VN" sz="2200" dirty="0">
                <a:solidFill>
                  <a:srgbClr val="000000"/>
                </a:solidFill>
                <a:latin typeface="+mj-lt"/>
              </a:rPr>
              <a:t>thuộc tính </a:t>
            </a:r>
            <a:r>
              <a:rPr lang="vi-VN" sz="2200" dirty="0" smtClean="0">
                <a:solidFill>
                  <a:srgbClr val="000000"/>
                </a:solidFill>
                <a:latin typeface="+mj-lt"/>
              </a:rPr>
              <a:t>ấy. </a:t>
            </a:r>
            <a:r>
              <a:rPr lang="vi-VN" sz="2200" dirty="0">
                <a:solidFill>
                  <a:srgbClr val="000000"/>
                </a:solidFill>
                <a:latin typeface="+mj-lt"/>
              </a:rPr>
              <a:t>Một số thuộc tính không nổi </a:t>
            </a:r>
            <a:r>
              <a:rPr lang="vi-VN" sz="2200" dirty="0" smtClean="0">
                <a:solidFill>
                  <a:srgbClr val="000000"/>
                </a:solidFill>
                <a:latin typeface="+mj-lt"/>
              </a:rPr>
              <a:t>bật</a:t>
            </a:r>
            <a:r>
              <a:rPr lang="en-US" sz="2200" dirty="0" smtClean="0">
                <a:solidFill>
                  <a:srgbClr val="000000"/>
                </a:solidFill>
                <a:latin typeface="+mj-lt"/>
              </a:rPr>
              <a:t> </a:t>
            </a:r>
            <a:r>
              <a:rPr lang="vi-VN" sz="2200" dirty="0" smtClean="0">
                <a:solidFill>
                  <a:srgbClr val="000000"/>
                </a:solidFill>
                <a:latin typeface="+mj-lt"/>
              </a:rPr>
              <a:t>nhưng </a:t>
            </a:r>
            <a:r>
              <a:rPr lang="vi-VN" sz="2200" dirty="0">
                <a:solidFill>
                  <a:srgbClr val="000000"/>
                </a:solidFill>
                <a:latin typeface="+mj-lt"/>
              </a:rPr>
              <a:t>khi người tiêu dùng nhận ra thì nó lại rất quan trọng</a:t>
            </a:r>
            <a:r>
              <a:rPr lang="vi-VN" sz="2200" dirty="0" smtClean="0">
                <a:solidFill>
                  <a:srgbClr val="000000"/>
                </a:solidFill>
                <a:latin typeface="+mj-lt"/>
              </a:rPr>
              <a:t>.</a:t>
            </a:r>
            <a:endParaRPr lang="en-US" sz="2200" dirty="0" smtClean="0">
              <a:solidFill>
                <a:srgbClr val="000000"/>
              </a:solidFill>
              <a:latin typeface="+mj-lt"/>
            </a:endParaRPr>
          </a:p>
          <a:p>
            <a:pPr marL="342900" indent="-342900" algn="just">
              <a:spcBef>
                <a:spcPts val="600"/>
              </a:spcBef>
              <a:spcAft>
                <a:spcPts val="600"/>
              </a:spcAft>
              <a:buFont typeface="Wingdings" panose="05000000000000000000" pitchFamily="2" charset="2"/>
              <a:buChar char="v"/>
            </a:pPr>
            <a:r>
              <a:rPr lang="vi-VN" sz="2200" b="1" i="1" dirty="0" smtClean="0">
                <a:solidFill>
                  <a:srgbClr val="002060"/>
                </a:solidFill>
                <a:latin typeface="+mj-lt"/>
              </a:rPr>
              <a:t>Thứ </a:t>
            </a:r>
            <a:r>
              <a:rPr lang="vi-VN" sz="2200" b="1" i="1" dirty="0">
                <a:solidFill>
                  <a:srgbClr val="002060"/>
                </a:solidFill>
                <a:latin typeface="+mj-lt"/>
              </a:rPr>
              <a:t>ba</a:t>
            </a:r>
            <a:r>
              <a:rPr lang="vi-VN" sz="2200" b="1" dirty="0">
                <a:solidFill>
                  <a:srgbClr val="002060"/>
                </a:solidFill>
                <a:latin typeface="+mj-lt"/>
              </a:rPr>
              <a:t>, </a:t>
            </a:r>
            <a:r>
              <a:rPr lang="vi-VN" sz="2200" b="1" i="1" dirty="0">
                <a:solidFill>
                  <a:srgbClr val="002060"/>
                </a:solidFill>
                <a:latin typeface="+mj-lt"/>
              </a:rPr>
              <a:t>người tiêu dùng dường như đã có sẵn sự tin tưởng về sản phẩm/thương hiệu </a:t>
            </a:r>
            <a:r>
              <a:rPr lang="vi-VN" sz="2200" b="1" i="1" dirty="0" smtClean="0">
                <a:solidFill>
                  <a:srgbClr val="002060"/>
                </a:solidFill>
                <a:latin typeface="+mj-lt"/>
              </a:rPr>
              <a:t>có</a:t>
            </a:r>
            <a:r>
              <a:rPr lang="en-US" sz="2200" b="1" i="1" dirty="0" smtClean="0">
                <a:solidFill>
                  <a:srgbClr val="002060"/>
                </a:solidFill>
                <a:latin typeface="+mj-lt"/>
              </a:rPr>
              <a:t> </a:t>
            </a:r>
            <a:r>
              <a:rPr lang="vi-VN" sz="2200" b="1" i="1" dirty="0" smtClean="0">
                <a:solidFill>
                  <a:srgbClr val="002060"/>
                </a:solidFill>
                <a:latin typeface="+mj-lt"/>
              </a:rPr>
              <a:t>những </a:t>
            </a:r>
            <a:r>
              <a:rPr lang="vi-VN" sz="2200" b="1" i="1" dirty="0">
                <a:solidFill>
                  <a:srgbClr val="002060"/>
                </a:solidFill>
                <a:latin typeface="+mj-lt"/>
              </a:rPr>
              <a:t>thuộc tính được đánh giá cao</a:t>
            </a:r>
            <a:r>
              <a:rPr lang="vi-VN" sz="2200" dirty="0">
                <a:solidFill>
                  <a:srgbClr val="000000"/>
                </a:solidFill>
                <a:latin typeface="+mj-lt"/>
              </a:rPr>
              <a:t>. Đó chính là hình ảnh về những thương hiệu sản </a:t>
            </a:r>
            <a:r>
              <a:rPr lang="vi-VN" sz="2200" dirty="0" smtClean="0">
                <a:solidFill>
                  <a:srgbClr val="000000"/>
                </a:solidFill>
                <a:latin typeface="+mj-lt"/>
              </a:rPr>
              <a:t>phẩm</a:t>
            </a:r>
            <a:r>
              <a:rPr lang="en-US" sz="2200" dirty="0" smtClean="0">
                <a:solidFill>
                  <a:srgbClr val="000000"/>
                </a:solidFill>
                <a:latin typeface="+mj-lt"/>
              </a:rPr>
              <a:t> </a:t>
            </a:r>
            <a:r>
              <a:rPr lang="vi-VN" sz="2200" dirty="0" smtClean="0">
                <a:solidFill>
                  <a:srgbClr val="000000"/>
                </a:solidFill>
                <a:latin typeface="+mj-lt"/>
              </a:rPr>
              <a:t>đó</a:t>
            </a:r>
            <a:r>
              <a:rPr lang="en-US" sz="2200" dirty="0" smtClean="0">
                <a:solidFill>
                  <a:srgbClr val="000000"/>
                </a:solidFill>
                <a:latin typeface="+mj-lt"/>
              </a:rPr>
              <a:t> </a:t>
            </a:r>
            <a:r>
              <a:rPr lang="vi-VN" sz="2200" dirty="0" smtClean="0">
                <a:solidFill>
                  <a:srgbClr val="000000"/>
                </a:solidFill>
                <a:latin typeface="+mj-lt"/>
              </a:rPr>
              <a:t>trong </a:t>
            </a:r>
            <a:r>
              <a:rPr lang="vi-VN" sz="2200" dirty="0">
                <a:solidFill>
                  <a:srgbClr val="000000"/>
                </a:solidFill>
                <a:latin typeface="+mj-lt"/>
              </a:rPr>
              <a:t>tâm trí của họ. Lòng tin đối với một thương hiệu </a:t>
            </a:r>
            <a:r>
              <a:rPr lang="vi-VN" sz="2200" dirty="0" smtClean="0">
                <a:solidFill>
                  <a:srgbClr val="000000"/>
                </a:solidFill>
                <a:latin typeface="+mj-lt"/>
              </a:rPr>
              <a:t>của</a:t>
            </a:r>
            <a:r>
              <a:rPr lang="en-US" sz="2200" dirty="0" smtClean="0">
                <a:solidFill>
                  <a:srgbClr val="000000"/>
                </a:solidFill>
                <a:latin typeface="+mj-lt"/>
              </a:rPr>
              <a:t> n</a:t>
            </a:r>
            <a:r>
              <a:rPr lang="vi-VN" sz="2200" dirty="0" smtClean="0">
                <a:solidFill>
                  <a:srgbClr val="000000"/>
                </a:solidFill>
                <a:latin typeface="+mj-lt"/>
              </a:rPr>
              <a:t>gười </a:t>
            </a:r>
            <a:r>
              <a:rPr lang="vi-VN" sz="2200" dirty="0">
                <a:solidFill>
                  <a:srgbClr val="000000"/>
                </a:solidFill>
                <a:latin typeface="+mj-lt"/>
              </a:rPr>
              <a:t>tiêu dùng có thể thay đổi </a:t>
            </a:r>
            <a:r>
              <a:rPr lang="vi-VN" sz="2200" dirty="0" smtClean="0">
                <a:solidFill>
                  <a:srgbClr val="000000"/>
                </a:solidFill>
                <a:latin typeface="+mj-lt"/>
              </a:rPr>
              <a:t>do</a:t>
            </a:r>
            <a:r>
              <a:rPr lang="en-US" sz="2200" dirty="0" smtClean="0">
                <a:solidFill>
                  <a:srgbClr val="000000"/>
                </a:solidFill>
                <a:latin typeface="+mj-lt"/>
              </a:rPr>
              <a:t> </a:t>
            </a:r>
            <a:r>
              <a:rPr lang="vi-VN" sz="2200" dirty="0" smtClean="0">
                <a:solidFill>
                  <a:srgbClr val="000000"/>
                </a:solidFill>
                <a:latin typeface="+mj-lt"/>
              </a:rPr>
              <a:t>kinh </a:t>
            </a:r>
            <a:r>
              <a:rPr lang="vi-VN" sz="2200" dirty="0">
                <a:solidFill>
                  <a:srgbClr val="000000"/>
                </a:solidFill>
                <a:latin typeface="+mj-lt"/>
              </a:rPr>
              <a:t>nghiệm hoặc sự phát triển nhận thức</a:t>
            </a:r>
            <a:r>
              <a:rPr lang="vi-VN" sz="2200" dirty="0" smtClean="0">
                <a:solidFill>
                  <a:srgbClr val="000000"/>
                </a:solidFill>
                <a:latin typeface="+mj-lt"/>
              </a:rPr>
              <a:t>.</a:t>
            </a:r>
            <a:endParaRPr lang="en-US" sz="2200" dirty="0" smtClean="0">
              <a:solidFill>
                <a:srgbClr val="000000"/>
              </a:solidFill>
              <a:latin typeface="+mj-lt"/>
            </a:endParaRPr>
          </a:p>
          <a:p>
            <a:pPr marL="342900" indent="-342900" algn="just">
              <a:spcBef>
                <a:spcPts val="600"/>
              </a:spcBef>
              <a:spcAft>
                <a:spcPts val="600"/>
              </a:spcAft>
              <a:buFont typeface="Wingdings" panose="05000000000000000000" pitchFamily="2" charset="2"/>
              <a:buChar char="v"/>
            </a:pPr>
            <a:r>
              <a:rPr lang="vi-VN" sz="2200" b="1" i="1" dirty="0" smtClean="0">
                <a:solidFill>
                  <a:srgbClr val="002060"/>
                </a:solidFill>
                <a:latin typeface="+mj-lt"/>
              </a:rPr>
              <a:t>Thứ </a:t>
            </a:r>
            <a:r>
              <a:rPr lang="vi-VN" sz="2200" b="1" i="1" dirty="0">
                <a:solidFill>
                  <a:srgbClr val="002060"/>
                </a:solidFill>
                <a:latin typeface="+mj-lt"/>
              </a:rPr>
              <a:t>tư</a:t>
            </a:r>
            <a:r>
              <a:rPr lang="vi-VN" sz="2200" b="1" dirty="0">
                <a:solidFill>
                  <a:srgbClr val="002060"/>
                </a:solidFill>
                <a:latin typeface="+mj-lt"/>
              </a:rPr>
              <a:t>, </a:t>
            </a:r>
            <a:r>
              <a:rPr lang="vi-VN" sz="2200" b="1" i="1" dirty="0">
                <a:solidFill>
                  <a:srgbClr val="002060"/>
                </a:solidFill>
                <a:latin typeface="+mj-lt"/>
              </a:rPr>
              <a:t>người tiêu dùng thường đánh giá tầm quan trọng của mỗi thuộc tính của </a:t>
            </a:r>
            <a:r>
              <a:rPr lang="vi-VN" sz="2200" b="1" i="1" dirty="0" smtClean="0">
                <a:solidFill>
                  <a:srgbClr val="002060"/>
                </a:solidFill>
                <a:latin typeface="+mj-lt"/>
              </a:rPr>
              <a:t>sản</a:t>
            </a:r>
            <a:r>
              <a:rPr lang="en-US" sz="2200" b="1" i="1" dirty="0" smtClean="0">
                <a:solidFill>
                  <a:srgbClr val="002060"/>
                </a:solidFill>
                <a:latin typeface="+mj-lt"/>
              </a:rPr>
              <a:t> </a:t>
            </a:r>
            <a:r>
              <a:rPr lang="vi-VN" sz="2200" b="1" i="1" dirty="0" smtClean="0">
                <a:solidFill>
                  <a:srgbClr val="002060"/>
                </a:solidFill>
                <a:latin typeface="+mj-lt"/>
              </a:rPr>
              <a:t>phẩm/thương </a:t>
            </a:r>
            <a:r>
              <a:rPr lang="vi-VN" sz="2200" b="1" i="1" dirty="0">
                <a:solidFill>
                  <a:srgbClr val="002060"/>
                </a:solidFill>
                <a:latin typeface="+mj-lt"/>
              </a:rPr>
              <a:t>hiệu là khác nhau</a:t>
            </a:r>
            <a:r>
              <a:rPr lang="vi-VN" sz="2200" dirty="0">
                <a:solidFill>
                  <a:srgbClr val="000000"/>
                </a:solidFill>
                <a:latin typeface="+mj-lt"/>
              </a:rPr>
              <a:t>. Chỉ số tầm quan trọng mô tả việc người tiêu dùng </a:t>
            </a:r>
            <a:r>
              <a:rPr lang="vi-VN" sz="2200" dirty="0" smtClean="0">
                <a:solidFill>
                  <a:srgbClr val="000000"/>
                </a:solidFill>
                <a:latin typeface="+mj-lt"/>
              </a:rPr>
              <a:t>mong</a:t>
            </a:r>
            <a:r>
              <a:rPr lang="en-US" sz="2200" dirty="0" smtClean="0">
                <a:solidFill>
                  <a:srgbClr val="000000"/>
                </a:solidFill>
                <a:latin typeface="+mj-lt"/>
              </a:rPr>
              <a:t> </a:t>
            </a:r>
            <a:r>
              <a:rPr lang="vi-VN" sz="2200" dirty="0" smtClean="0">
                <a:solidFill>
                  <a:srgbClr val="000000"/>
                </a:solidFill>
                <a:latin typeface="+mj-lt"/>
              </a:rPr>
              <a:t>muốn </a:t>
            </a:r>
            <a:r>
              <a:rPr lang="vi-VN" sz="2200" dirty="0">
                <a:solidFill>
                  <a:srgbClr val="000000"/>
                </a:solidFill>
                <a:latin typeface="+mj-lt"/>
              </a:rPr>
              <a:t>về từng thuộc tính sản phẩm với mức độ khác nhau</a:t>
            </a:r>
            <a:r>
              <a:rPr lang="vi-VN" sz="2200" dirty="0" smtClean="0">
                <a:solidFill>
                  <a:srgbClr val="000000"/>
                </a:solidFill>
                <a:latin typeface="+mj-lt"/>
              </a:rPr>
              <a:t>.</a:t>
            </a:r>
            <a:endParaRPr lang="en-US" sz="2200" dirty="0" smtClean="0">
              <a:solidFill>
                <a:srgbClr val="000000"/>
              </a:solidFill>
              <a:latin typeface="+mj-lt"/>
            </a:endParaRPr>
          </a:p>
          <a:p>
            <a:pPr marL="342900" indent="-342900" algn="just">
              <a:spcBef>
                <a:spcPts val="600"/>
              </a:spcBef>
              <a:spcAft>
                <a:spcPts val="600"/>
              </a:spcAft>
              <a:buFont typeface="Wingdings" panose="05000000000000000000" pitchFamily="2" charset="2"/>
              <a:buChar char="v"/>
            </a:pPr>
            <a:r>
              <a:rPr lang="vi-VN" sz="2200" b="1" i="1" dirty="0" smtClean="0">
                <a:solidFill>
                  <a:srgbClr val="002060"/>
                </a:solidFill>
                <a:latin typeface="+mj-lt"/>
              </a:rPr>
              <a:t>Thứ </a:t>
            </a:r>
            <a:r>
              <a:rPr lang="vi-VN" sz="2200" b="1" i="1" dirty="0">
                <a:solidFill>
                  <a:srgbClr val="002060"/>
                </a:solidFill>
                <a:latin typeface="+mj-lt"/>
              </a:rPr>
              <a:t>năm</a:t>
            </a:r>
            <a:r>
              <a:rPr lang="vi-VN" sz="2200" dirty="0">
                <a:solidFill>
                  <a:srgbClr val="000000"/>
                </a:solidFill>
                <a:latin typeface="+mj-lt"/>
              </a:rPr>
              <a:t>, </a:t>
            </a:r>
            <a:r>
              <a:rPr lang="vi-VN" sz="2200" b="1" dirty="0">
                <a:solidFill>
                  <a:srgbClr val="002060"/>
                </a:solidFill>
                <a:latin typeface="+mj-lt"/>
              </a:rPr>
              <a:t>người tiêu dùng đánh giá các thương hiệu sản phẩm thông qua một số quy </a:t>
            </a:r>
            <a:r>
              <a:rPr lang="vi-VN" sz="2200" b="1" dirty="0" smtClean="0">
                <a:solidFill>
                  <a:srgbClr val="002060"/>
                </a:solidFill>
                <a:latin typeface="+mj-lt"/>
              </a:rPr>
              <a:t>trình</a:t>
            </a:r>
            <a:r>
              <a:rPr lang="en-US" sz="2200" b="1" dirty="0" smtClean="0">
                <a:solidFill>
                  <a:srgbClr val="002060"/>
                </a:solidFill>
                <a:latin typeface="+mj-lt"/>
              </a:rPr>
              <a:t> </a:t>
            </a:r>
            <a:r>
              <a:rPr lang="vi-VN" sz="2200" b="1" dirty="0" smtClean="0">
                <a:solidFill>
                  <a:srgbClr val="002060"/>
                </a:solidFill>
                <a:latin typeface="+mj-lt"/>
              </a:rPr>
              <a:t>đánh </a:t>
            </a:r>
            <a:r>
              <a:rPr lang="vi-VN" sz="2200" b="1" dirty="0">
                <a:solidFill>
                  <a:srgbClr val="002060"/>
                </a:solidFill>
                <a:latin typeface="+mj-lt"/>
              </a:rPr>
              <a:t>giá khác nhau</a:t>
            </a:r>
            <a:r>
              <a:rPr lang="vi-VN" sz="2200" dirty="0">
                <a:solidFill>
                  <a:srgbClr val="000000"/>
                </a:solidFill>
                <a:latin typeface="+mj-lt"/>
              </a:rPr>
              <a:t>. Người tiêu dùng cũng tìm cách vận dụng những quy trình đánh giá </a:t>
            </a:r>
            <a:r>
              <a:rPr lang="vi-VN" sz="2200" dirty="0" smtClean="0">
                <a:solidFill>
                  <a:srgbClr val="000000"/>
                </a:solidFill>
                <a:latin typeface="+mj-lt"/>
              </a:rPr>
              <a:t>khác</a:t>
            </a:r>
            <a:r>
              <a:rPr lang="en-US" sz="2200" dirty="0" smtClean="0">
                <a:solidFill>
                  <a:srgbClr val="000000"/>
                </a:solidFill>
                <a:latin typeface="+mj-lt"/>
              </a:rPr>
              <a:t> </a:t>
            </a:r>
            <a:r>
              <a:rPr lang="vi-VN" sz="2200" dirty="0" smtClean="0">
                <a:solidFill>
                  <a:srgbClr val="000000"/>
                </a:solidFill>
                <a:latin typeface="+mj-lt"/>
              </a:rPr>
              <a:t>nhau </a:t>
            </a:r>
            <a:r>
              <a:rPr lang="vi-VN" sz="2200" dirty="0">
                <a:solidFill>
                  <a:srgbClr val="000000"/>
                </a:solidFill>
                <a:latin typeface="+mj-lt"/>
              </a:rPr>
              <a:t>để lựa chọn giữa các sản phẩm đa thuộc tính.</a:t>
            </a:r>
            <a:endParaRPr lang="en-US" sz="2200" dirty="0">
              <a:latin typeface="+mj-lt"/>
            </a:endParaRPr>
          </a:p>
        </p:txBody>
      </p:sp>
    </p:spTree>
    <p:extLst>
      <p:ext uri="{BB962C8B-B14F-4D97-AF65-F5344CB8AC3E}">
        <p14:creationId xmlns:p14="http://schemas.microsoft.com/office/powerpoint/2010/main" val="1444422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1000"/>
                                        <p:tgtEl>
                                          <p:spTgt spid="8">
                                            <p:txEl>
                                              <p:pRg st="0" end="0"/>
                                            </p:txEl>
                                          </p:spTgt>
                                        </p:tgtEl>
                                      </p:cBhvr>
                                    </p:animEffect>
                                    <p:anim calcmode="lin" valueType="num">
                                      <p:cBhvr>
                                        <p:cTn id="8"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
                                            <p:txEl>
                                              <p:pRg st="1" end="1"/>
                                            </p:txEl>
                                          </p:spTgt>
                                        </p:tgtEl>
                                        <p:attrNameLst>
                                          <p:attrName>style.visibility</p:attrName>
                                        </p:attrNameLst>
                                      </p:cBhvr>
                                      <p:to>
                                        <p:strVal val="visible"/>
                                      </p:to>
                                    </p:set>
                                    <p:animEffect transition="in" filter="fade">
                                      <p:cBhvr>
                                        <p:cTn id="14" dur="1000"/>
                                        <p:tgtEl>
                                          <p:spTgt spid="8">
                                            <p:txEl>
                                              <p:pRg st="1" end="1"/>
                                            </p:txEl>
                                          </p:spTgt>
                                        </p:tgtEl>
                                      </p:cBhvr>
                                    </p:animEffect>
                                    <p:anim calcmode="lin" valueType="num">
                                      <p:cBhvr>
                                        <p:cTn id="15" dur="10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8">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8">
                                            <p:txEl>
                                              <p:pRg st="2" end="2"/>
                                            </p:txEl>
                                          </p:spTgt>
                                        </p:tgtEl>
                                        <p:attrNameLst>
                                          <p:attrName>style.visibility</p:attrName>
                                        </p:attrNameLst>
                                      </p:cBhvr>
                                      <p:to>
                                        <p:strVal val="visible"/>
                                      </p:to>
                                    </p:set>
                                    <p:animEffect transition="in" filter="barn(inVertical)">
                                      <p:cBhvr>
                                        <p:cTn id="21" dur="500"/>
                                        <p:tgtEl>
                                          <p:spTgt spid="8">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nodeType="clickEffect">
                                  <p:stCondLst>
                                    <p:cond delay="0"/>
                                  </p:stCondLst>
                                  <p:childTnLst>
                                    <p:set>
                                      <p:cBhvr>
                                        <p:cTn id="25" dur="1" fill="hold">
                                          <p:stCondLst>
                                            <p:cond delay="0"/>
                                          </p:stCondLst>
                                        </p:cTn>
                                        <p:tgtEl>
                                          <p:spTgt spid="8">
                                            <p:txEl>
                                              <p:pRg st="3" end="3"/>
                                            </p:txEl>
                                          </p:spTgt>
                                        </p:tgtEl>
                                        <p:attrNameLst>
                                          <p:attrName>style.visibility</p:attrName>
                                        </p:attrNameLst>
                                      </p:cBhvr>
                                      <p:to>
                                        <p:strVal val="visible"/>
                                      </p:to>
                                    </p:set>
                                    <p:animEffect transition="in" filter="barn(inVertical)">
                                      <p:cBhvr>
                                        <p:cTn id="26" dur="50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3484"/>
            <a:ext cx="2287921" cy="853440"/>
          </a:xfrm>
          <a:prstGeom prst="rect">
            <a:avLst/>
          </a:prstGeom>
        </p:spPr>
      </p:pic>
      <p:sp>
        <p:nvSpPr>
          <p:cNvPr id="3" name="Rectangle 2"/>
          <p:cNvSpPr/>
          <p:nvPr/>
        </p:nvSpPr>
        <p:spPr>
          <a:xfrm>
            <a:off x="1655606" y="-14954"/>
            <a:ext cx="10437019" cy="498598"/>
          </a:xfrm>
          <a:prstGeom prst="rect">
            <a:avLst/>
          </a:prstGeom>
        </p:spPr>
        <p:txBody>
          <a:bodyPr wrap="square">
            <a:spAutoFit/>
          </a:bodyPr>
          <a:lstStyle/>
          <a:p>
            <a:pPr indent="360045" algn="ctr">
              <a:lnSpc>
                <a:spcPct val="110000"/>
              </a:lnSpc>
              <a:spcBef>
                <a:spcPts val="200"/>
              </a:spcBef>
              <a:spcAft>
                <a:spcPts val="200"/>
              </a:spcAft>
            </a:pP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3.1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Thị</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trường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tiêu</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dùng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cá</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nhân</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và</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hành</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vi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của</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người</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tiêu</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dùng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cá</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nhân</a:t>
            </a:r>
            <a:endParaRPr lang="en-US" sz="24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3"/>
          <p:cNvSpPr/>
          <p:nvPr/>
        </p:nvSpPr>
        <p:spPr>
          <a:xfrm>
            <a:off x="3296809" y="418326"/>
            <a:ext cx="7306808" cy="461665"/>
          </a:xfrm>
          <a:prstGeom prst="rect">
            <a:avLst/>
          </a:prstGeom>
        </p:spPr>
        <p:txBody>
          <a:bodyPr wrap="none">
            <a:spAutoFit/>
          </a:bodyPr>
          <a:lstStyle/>
          <a:p>
            <a:pPr marL="342900" indent="-342900">
              <a:buFont typeface="Wingdings" panose="05000000000000000000" pitchFamily="2" charset="2"/>
              <a:buChar char="v"/>
            </a:pPr>
            <a:r>
              <a:rPr lang="vi-VN" sz="2400" b="1" i="1" u="sng" dirty="0">
                <a:solidFill>
                  <a:srgbClr val="FF0000"/>
                </a:solidFill>
                <a:latin typeface="Cambria-Bold"/>
              </a:rPr>
              <a:t>Quá trình quyết định mua của người tiêu dùng</a:t>
            </a:r>
            <a:endParaRPr lang="en-US" sz="2400" dirty="0"/>
          </a:p>
        </p:txBody>
      </p:sp>
      <p:sp>
        <p:nvSpPr>
          <p:cNvPr id="5" name="Rectangle 4"/>
          <p:cNvSpPr/>
          <p:nvPr/>
        </p:nvSpPr>
        <p:spPr>
          <a:xfrm>
            <a:off x="3757305" y="1019175"/>
            <a:ext cx="5687776" cy="461665"/>
          </a:xfrm>
          <a:prstGeom prst="rect">
            <a:avLst/>
          </a:prstGeom>
        </p:spPr>
        <p:txBody>
          <a:bodyPr wrap="none">
            <a:spAutoFit/>
          </a:bodyPr>
          <a:lstStyle/>
          <a:p>
            <a:r>
              <a:rPr lang="en-US" sz="2400" b="1" i="1" u="sng" dirty="0">
                <a:solidFill>
                  <a:srgbClr val="000000"/>
                </a:solidFill>
                <a:latin typeface="Cambria-BoldItalic"/>
              </a:rPr>
              <a:t>GĐ </a:t>
            </a:r>
            <a:r>
              <a:rPr lang="en-US" sz="2400" b="1" i="1" u="sng" dirty="0" smtClean="0">
                <a:solidFill>
                  <a:srgbClr val="000000"/>
                </a:solidFill>
                <a:latin typeface="Cambria-BoldItalic"/>
              </a:rPr>
              <a:t>3: </a:t>
            </a:r>
            <a:r>
              <a:rPr lang="vi-VN" sz="2400" b="1" i="1" dirty="0" smtClean="0">
                <a:solidFill>
                  <a:srgbClr val="000000"/>
                </a:solidFill>
                <a:latin typeface="Cambria-BoldItalic"/>
              </a:rPr>
              <a:t>Đánh </a:t>
            </a:r>
            <a:r>
              <a:rPr lang="vi-VN" sz="2400" b="1" i="1" dirty="0">
                <a:solidFill>
                  <a:srgbClr val="000000"/>
                </a:solidFill>
                <a:latin typeface="Cambria-BoldItalic"/>
              </a:rPr>
              <a:t>giá các khả năng thay thế</a:t>
            </a:r>
            <a:endParaRPr lang="en-US" sz="2400" dirty="0"/>
          </a:p>
        </p:txBody>
      </p:sp>
      <p:sp>
        <p:nvSpPr>
          <p:cNvPr id="8" name="Rectangle 7"/>
          <p:cNvSpPr/>
          <p:nvPr/>
        </p:nvSpPr>
        <p:spPr>
          <a:xfrm>
            <a:off x="277091" y="1415522"/>
            <a:ext cx="11702473" cy="2985433"/>
          </a:xfrm>
          <a:prstGeom prst="rect">
            <a:avLst/>
          </a:prstGeom>
        </p:spPr>
        <p:txBody>
          <a:bodyPr wrap="square">
            <a:spAutoFit/>
          </a:bodyPr>
          <a:lstStyle/>
          <a:p>
            <a:pPr marL="285750" indent="-285750" algn="just">
              <a:spcBef>
                <a:spcPts val="600"/>
              </a:spcBef>
              <a:spcAft>
                <a:spcPts val="600"/>
              </a:spcAft>
              <a:buFont typeface="Wingdings" panose="05000000000000000000" pitchFamily="2" charset="2"/>
              <a:buChar char="v"/>
            </a:pPr>
            <a:r>
              <a:rPr lang="vi-VN" sz="2400" b="1" dirty="0" smtClean="0">
                <a:solidFill>
                  <a:srgbClr val="002060"/>
                </a:solidFill>
                <a:latin typeface="+mj-lt"/>
              </a:rPr>
              <a:t>Người </a:t>
            </a:r>
            <a:r>
              <a:rPr lang="vi-VN" sz="2400" b="1" dirty="0">
                <a:solidFill>
                  <a:srgbClr val="002060"/>
                </a:solidFill>
                <a:latin typeface="+mj-lt"/>
              </a:rPr>
              <a:t>tiêu dùng có thể đánh giá sản phẩm</a:t>
            </a:r>
            <a:r>
              <a:rPr lang="vi-VN" sz="2400" dirty="0">
                <a:solidFill>
                  <a:srgbClr val="002060"/>
                </a:solidFill>
                <a:latin typeface="+mj-lt"/>
              </a:rPr>
              <a:t> </a:t>
            </a:r>
            <a:r>
              <a:rPr lang="vi-VN" sz="2400" dirty="0">
                <a:solidFill>
                  <a:srgbClr val="000000"/>
                </a:solidFill>
                <a:latin typeface="+mj-lt"/>
              </a:rPr>
              <a:t>trên cơ sở tổng hợp tất cả các thuộc tính của </a:t>
            </a:r>
            <a:r>
              <a:rPr lang="vi-VN" sz="2400" dirty="0" smtClean="0">
                <a:solidFill>
                  <a:srgbClr val="000000"/>
                </a:solidFill>
                <a:latin typeface="+mj-lt"/>
              </a:rPr>
              <a:t>sản</a:t>
            </a:r>
            <a:r>
              <a:rPr lang="en-US" sz="2400" dirty="0" smtClean="0">
                <a:solidFill>
                  <a:srgbClr val="000000"/>
                </a:solidFill>
                <a:latin typeface="+mj-lt"/>
              </a:rPr>
              <a:t> </a:t>
            </a:r>
            <a:r>
              <a:rPr lang="vi-VN" sz="2400" dirty="0" smtClean="0">
                <a:solidFill>
                  <a:srgbClr val="000000"/>
                </a:solidFill>
                <a:latin typeface="+mj-lt"/>
              </a:rPr>
              <a:t>phẩm </a:t>
            </a:r>
            <a:r>
              <a:rPr lang="vi-VN" sz="2400" dirty="0">
                <a:solidFill>
                  <a:srgbClr val="000000"/>
                </a:solidFill>
                <a:latin typeface="+mj-lt"/>
              </a:rPr>
              <a:t>với tầm quan trọng của mỗi thuộc tính khác nhau. </a:t>
            </a:r>
            <a:endParaRPr lang="en-US" sz="2400" dirty="0" smtClean="0">
              <a:solidFill>
                <a:srgbClr val="000000"/>
              </a:solidFill>
              <a:latin typeface="+mj-lt"/>
            </a:endParaRPr>
          </a:p>
          <a:p>
            <a:pPr marL="285750" indent="-285750" algn="just">
              <a:spcBef>
                <a:spcPts val="600"/>
              </a:spcBef>
              <a:spcAft>
                <a:spcPts val="600"/>
              </a:spcAft>
              <a:buFont typeface="Wingdings" panose="05000000000000000000" pitchFamily="2" charset="2"/>
              <a:buChar char="v"/>
            </a:pPr>
            <a:r>
              <a:rPr lang="vi-VN" sz="2400" b="1" dirty="0" smtClean="0">
                <a:solidFill>
                  <a:srgbClr val="002060"/>
                </a:solidFill>
                <a:latin typeface="+mj-lt"/>
              </a:rPr>
              <a:t>Họ</a:t>
            </a:r>
            <a:r>
              <a:rPr lang="en-US" sz="2400" b="1" dirty="0" smtClean="0">
                <a:solidFill>
                  <a:srgbClr val="002060"/>
                </a:solidFill>
                <a:latin typeface="+mj-lt"/>
              </a:rPr>
              <a:t> </a:t>
            </a:r>
            <a:r>
              <a:rPr lang="vi-VN" sz="2400" b="1" dirty="0" smtClean="0">
                <a:solidFill>
                  <a:srgbClr val="002060"/>
                </a:solidFill>
                <a:latin typeface="+mj-lt"/>
              </a:rPr>
              <a:t>sẽ </a:t>
            </a:r>
            <a:r>
              <a:rPr lang="vi-VN" sz="2400" b="1" dirty="0">
                <a:solidFill>
                  <a:srgbClr val="002060"/>
                </a:solidFill>
                <a:latin typeface="+mj-lt"/>
              </a:rPr>
              <a:t>chọn sản phẩm nào có kết </a:t>
            </a:r>
            <a:r>
              <a:rPr lang="vi-VN" sz="2400" b="1" dirty="0" smtClean="0">
                <a:solidFill>
                  <a:srgbClr val="002060"/>
                </a:solidFill>
                <a:latin typeface="+mj-lt"/>
              </a:rPr>
              <a:t>quả</a:t>
            </a:r>
            <a:r>
              <a:rPr lang="en-US" sz="2400" b="1" dirty="0" smtClean="0">
                <a:solidFill>
                  <a:srgbClr val="002060"/>
                </a:solidFill>
                <a:latin typeface="+mj-lt"/>
              </a:rPr>
              <a:t> </a:t>
            </a:r>
            <a:r>
              <a:rPr lang="vi-VN" sz="2400" b="1" dirty="0" smtClean="0">
                <a:solidFill>
                  <a:srgbClr val="002060"/>
                </a:solidFill>
                <a:latin typeface="+mj-lt"/>
              </a:rPr>
              <a:t>đánh </a:t>
            </a:r>
            <a:r>
              <a:rPr lang="vi-VN" sz="2400" b="1" dirty="0">
                <a:solidFill>
                  <a:srgbClr val="002060"/>
                </a:solidFill>
                <a:latin typeface="+mj-lt"/>
              </a:rPr>
              <a:t>giá tổng hợp các thuộc tính là cao nhất</a:t>
            </a:r>
            <a:r>
              <a:rPr lang="vi-VN" sz="2400" dirty="0">
                <a:solidFill>
                  <a:srgbClr val="000000"/>
                </a:solidFill>
                <a:latin typeface="+mj-lt"/>
              </a:rPr>
              <a:t>. Nhưng ngược lại họ có thể chỉ dựa vào một </a:t>
            </a:r>
            <a:r>
              <a:rPr lang="vi-VN" sz="2400" dirty="0" smtClean="0">
                <a:solidFill>
                  <a:srgbClr val="000000"/>
                </a:solidFill>
                <a:latin typeface="+mj-lt"/>
              </a:rPr>
              <a:t>hoặc</a:t>
            </a:r>
            <a:r>
              <a:rPr lang="en-US" sz="2400" dirty="0" smtClean="0">
                <a:solidFill>
                  <a:srgbClr val="000000"/>
                </a:solidFill>
                <a:latin typeface="+mj-lt"/>
              </a:rPr>
              <a:t> </a:t>
            </a:r>
            <a:r>
              <a:rPr lang="vi-VN" sz="2400" dirty="0" smtClean="0">
                <a:solidFill>
                  <a:srgbClr val="000000"/>
                </a:solidFill>
                <a:latin typeface="+mj-lt"/>
              </a:rPr>
              <a:t>một </a:t>
            </a:r>
            <a:r>
              <a:rPr lang="vi-VN" sz="2400" dirty="0">
                <a:solidFill>
                  <a:srgbClr val="000000"/>
                </a:solidFill>
                <a:latin typeface="+mj-lt"/>
              </a:rPr>
              <a:t>số thuộc tính được là quan trọng nhất để lựa chọn. </a:t>
            </a:r>
            <a:endParaRPr lang="en-US" sz="2400" dirty="0" smtClean="0">
              <a:solidFill>
                <a:srgbClr val="000000"/>
              </a:solidFill>
              <a:latin typeface="+mj-lt"/>
            </a:endParaRPr>
          </a:p>
          <a:p>
            <a:pPr algn="just">
              <a:spcBef>
                <a:spcPts val="600"/>
              </a:spcBef>
              <a:spcAft>
                <a:spcPts val="600"/>
              </a:spcAft>
            </a:pPr>
            <a:r>
              <a:rPr lang="vi-VN" sz="2400" b="1" i="1" u="sng" dirty="0" smtClean="0">
                <a:solidFill>
                  <a:srgbClr val="000000"/>
                </a:solidFill>
                <a:latin typeface="+mj-lt"/>
              </a:rPr>
              <a:t>Ví </a:t>
            </a:r>
            <a:r>
              <a:rPr lang="vi-VN" sz="2400" b="1" i="1" u="sng" dirty="0">
                <a:solidFill>
                  <a:srgbClr val="000000"/>
                </a:solidFill>
                <a:latin typeface="+mj-lt"/>
              </a:rPr>
              <a:t>dụ</a:t>
            </a:r>
            <a:r>
              <a:rPr lang="vi-VN" sz="2400" dirty="0">
                <a:solidFill>
                  <a:srgbClr val="000000"/>
                </a:solidFill>
                <a:latin typeface="+mj-lt"/>
              </a:rPr>
              <a:t>, một người mua xe máy có </a:t>
            </a:r>
            <a:r>
              <a:rPr lang="vi-VN" sz="2400" dirty="0" smtClean="0">
                <a:solidFill>
                  <a:srgbClr val="000000"/>
                </a:solidFill>
                <a:latin typeface="+mj-lt"/>
              </a:rPr>
              <a:t>thể</a:t>
            </a:r>
            <a:r>
              <a:rPr lang="en-US" sz="2400" dirty="0" smtClean="0">
                <a:solidFill>
                  <a:srgbClr val="000000"/>
                </a:solidFill>
                <a:latin typeface="+mj-lt"/>
              </a:rPr>
              <a:t> </a:t>
            </a:r>
            <a:r>
              <a:rPr lang="vi-VN" sz="2400" dirty="0" smtClean="0">
                <a:solidFill>
                  <a:srgbClr val="000000"/>
                </a:solidFill>
                <a:latin typeface="+mj-lt"/>
              </a:rPr>
              <a:t>khi </a:t>
            </a:r>
            <a:r>
              <a:rPr lang="vi-VN" sz="2400" dirty="0">
                <a:solidFill>
                  <a:srgbClr val="000000"/>
                </a:solidFill>
                <a:latin typeface="+mj-lt"/>
              </a:rPr>
              <a:t>lựa chọn chỉ dựa vào một tiêu chuẩn duy nhất là tốc độ tối đa của </a:t>
            </a:r>
            <a:r>
              <a:rPr lang="vi-VN" sz="2400" dirty="0" smtClean="0">
                <a:solidFill>
                  <a:srgbClr val="000000"/>
                </a:solidFill>
                <a:latin typeface="+mj-lt"/>
              </a:rPr>
              <a:t>xe</a:t>
            </a:r>
            <a:endParaRPr lang="en-US" sz="2400" dirty="0" smtClean="0">
              <a:solidFill>
                <a:srgbClr val="000000"/>
              </a:solidFill>
              <a:latin typeface="+mj-lt"/>
            </a:endParaRPr>
          </a:p>
        </p:txBody>
      </p:sp>
      <p:sp>
        <p:nvSpPr>
          <p:cNvPr id="9" name="Rectangle 8"/>
          <p:cNvSpPr/>
          <p:nvPr/>
        </p:nvSpPr>
        <p:spPr>
          <a:xfrm>
            <a:off x="4421770" y="4207055"/>
            <a:ext cx="3413114" cy="461665"/>
          </a:xfrm>
          <a:prstGeom prst="rect">
            <a:avLst/>
          </a:prstGeom>
        </p:spPr>
        <p:txBody>
          <a:bodyPr wrap="none">
            <a:spAutoFit/>
          </a:bodyPr>
          <a:lstStyle/>
          <a:p>
            <a:r>
              <a:rPr lang="en-US" sz="2400" b="1" i="1" u="sng" dirty="0">
                <a:solidFill>
                  <a:srgbClr val="000000"/>
                </a:solidFill>
                <a:latin typeface="Cambria-BoldItalic"/>
              </a:rPr>
              <a:t>GĐ 4</a:t>
            </a:r>
            <a:r>
              <a:rPr lang="en-US" sz="2400" b="1" i="1" u="sng" dirty="0" smtClean="0">
                <a:solidFill>
                  <a:srgbClr val="000000"/>
                </a:solidFill>
                <a:latin typeface="Cambria-BoldItalic"/>
              </a:rPr>
              <a:t>: </a:t>
            </a:r>
            <a:r>
              <a:rPr lang="en-US" sz="2400" b="1" i="1" dirty="0" err="1" smtClean="0">
                <a:solidFill>
                  <a:srgbClr val="000000"/>
                </a:solidFill>
                <a:latin typeface="Cambria-BoldItalic"/>
              </a:rPr>
              <a:t>Quyết</a:t>
            </a:r>
            <a:r>
              <a:rPr lang="en-US" sz="2400" b="1" i="1" dirty="0" smtClean="0">
                <a:solidFill>
                  <a:srgbClr val="000000"/>
                </a:solidFill>
                <a:latin typeface="Cambria-BoldItalic"/>
              </a:rPr>
              <a:t> </a:t>
            </a:r>
            <a:r>
              <a:rPr lang="en-US" sz="2400" b="1" i="1" dirty="0" err="1" smtClean="0">
                <a:solidFill>
                  <a:srgbClr val="000000"/>
                </a:solidFill>
                <a:latin typeface="Cambria-BoldItalic"/>
              </a:rPr>
              <a:t>định</a:t>
            </a:r>
            <a:r>
              <a:rPr lang="en-US" sz="2400" b="1" i="1" dirty="0" smtClean="0">
                <a:solidFill>
                  <a:srgbClr val="000000"/>
                </a:solidFill>
                <a:latin typeface="Cambria-BoldItalic"/>
              </a:rPr>
              <a:t> </a:t>
            </a:r>
            <a:r>
              <a:rPr lang="en-US" sz="2400" b="1" i="1" dirty="0" err="1" smtClean="0">
                <a:solidFill>
                  <a:srgbClr val="000000"/>
                </a:solidFill>
                <a:latin typeface="Cambria-BoldItalic"/>
              </a:rPr>
              <a:t>mua</a:t>
            </a:r>
            <a:endParaRPr lang="en-US" sz="2400" dirty="0"/>
          </a:p>
        </p:txBody>
      </p:sp>
      <p:sp>
        <p:nvSpPr>
          <p:cNvPr id="10" name="Rectangle 9"/>
          <p:cNvSpPr/>
          <p:nvPr/>
        </p:nvSpPr>
        <p:spPr>
          <a:xfrm>
            <a:off x="67150" y="4805426"/>
            <a:ext cx="12025475" cy="2677656"/>
          </a:xfrm>
          <a:prstGeom prst="rect">
            <a:avLst/>
          </a:prstGeom>
        </p:spPr>
        <p:txBody>
          <a:bodyPr wrap="square">
            <a:spAutoFit/>
          </a:bodyPr>
          <a:lstStyle/>
          <a:p>
            <a:pPr marL="342900" indent="-342900" algn="just">
              <a:buFont typeface="Wingdings" panose="05000000000000000000" pitchFamily="2" charset="2"/>
              <a:buChar char="v"/>
            </a:pPr>
            <a:r>
              <a:rPr lang="vi-VN" sz="2400" b="1" dirty="0">
                <a:solidFill>
                  <a:srgbClr val="002060"/>
                </a:solidFill>
                <a:latin typeface="Cambria" panose="02040503050406030204" pitchFamily="18" charset="0"/>
              </a:rPr>
              <a:t>Sau khi đã đánh giá tất cả các khả năng thay thế và đã sắp xếp chúng theo một thứ bậc, </a:t>
            </a:r>
            <a:r>
              <a:rPr lang="vi-VN" sz="2400" b="1" dirty="0" smtClean="0">
                <a:solidFill>
                  <a:srgbClr val="002060"/>
                </a:solidFill>
                <a:latin typeface="Cambria" panose="02040503050406030204" pitchFamily="18" charset="0"/>
              </a:rPr>
              <a:t>người</a:t>
            </a:r>
            <a:r>
              <a:rPr lang="en-US" sz="2400" b="1" dirty="0" smtClean="0">
                <a:solidFill>
                  <a:srgbClr val="002060"/>
                </a:solidFill>
                <a:latin typeface="Cambria" panose="02040503050406030204" pitchFamily="18" charset="0"/>
              </a:rPr>
              <a:t> </a:t>
            </a:r>
            <a:r>
              <a:rPr lang="vi-VN" sz="2400" b="1" dirty="0" smtClean="0">
                <a:solidFill>
                  <a:srgbClr val="002060"/>
                </a:solidFill>
                <a:latin typeface="Cambria" panose="02040503050406030204" pitchFamily="18" charset="0"/>
              </a:rPr>
              <a:t>tiêu </a:t>
            </a:r>
            <a:r>
              <a:rPr lang="vi-VN" sz="2400" b="1" dirty="0">
                <a:solidFill>
                  <a:srgbClr val="002060"/>
                </a:solidFill>
                <a:latin typeface="Cambria" panose="02040503050406030204" pitchFamily="18" charset="0"/>
              </a:rPr>
              <a:t>dùng hình thành ý định mua</a:t>
            </a:r>
            <a:r>
              <a:rPr lang="vi-VN" sz="2400" dirty="0">
                <a:solidFill>
                  <a:srgbClr val="000000"/>
                </a:solidFill>
                <a:latin typeface="Cambria" panose="02040503050406030204" pitchFamily="18" charset="0"/>
              </a:rPr>
              <a:t>. </a:t>
            </a:r>
            <a:endParaRPr lang="en-US" sz="2400" dirty="0" smtClean="0">
              <a:solidFill>
                <a:srgbClr val="000000"/>
              </a:solidFill>
              <a:latin typeface="Cambria" panose="02040503050406030204" pitchFamily="18" charset="0"/>
            </a:endParaRPr>
          </a:p>
          <a:p>
            <a:pPr marL="342900" indent="-342900" algn="just">
              <a:buFont typeface="Wingdings" panose="05000000000000000000" pitchFamily="2" charset="2"/>
              <a:buChar char="v"/>
            </a:pPr>
            <a:r>
              <a:rPr lang="vi-VN" sz="2400" dirty="0" smtClean="0">
                <a:solidFill>
                  <a:srgbClr val="000000"/>
                </a:solidFill>
                <a:latin typeface="Cambria" panose="02040503050406030204" pitchFamily="18" charset="0"/>
              </a:rPr>
              <a:t>Bình </a:t>
            </a:r>
            <a:r>
              <a:rPr lang="vi-VN" sz="2400" dirty="0">
                <a:solidFill>
                  <a:srgbClr val="000000"/>
                </a:solidFill>
                <a:latin typeface="Cambria" panose="02040503050406030204" pitchFamily="18" charset="0"/>
              </a:rPr>
              <a:t>thường, người tiêu dùng mua sản phẩm "tốt nhất" </a:t>
            </a:r>
            <a:r>
              <a:rPr lang="vi-VN" sz="2400" dirty="0" smtClean="0">
                <a:solidFill>
                  <a:srgbClr val="000000"/>
                </a:solidFill>
                <a:latin typeface="Cambria" panose="02040503050406030204" pitchFamily="18" charset="0"/>
              </a:rPr>
              <a:t>theo</a:t>
            </a:r>
            <a:r>
              <a:rPr lang="en-US" sz="2400" dirty="0" smtClean="0">
                <a:solidFill>
                  <a:srgbClr val="000000"/>
                </a:solidFill>
                <a:latin typeface="Cambria" panose="02040503050406030204" pitchFamily="18" charset="0"/>
              </a:rPr>
              <a:t> </a:t>
            </a:r>
            <a:r>
              <a:rPr lang="vi-VN" sz="2400" dirty="0" smtClean="0">
                <a:solidFill>
                  <a:srgbClr val="000000"/>
                </a:solidFill>
                <a:latin typeface="Cambria" panose="02040503050406030204" pitchFamily="18" charset="0"/>
              </a:rPr>
              <a:t>đánh </a:t>
            </a:r>
            <a:r>
              <a:rPr lang="vi-VN" sz="2400" dirty="0">
                <a:solidFill>
                  <a:srgbClr val="000000"/>
                </a:solidFill>
                <a:latin typeface="Cambria" panose="02040503050406030204" pitchFamily="18" charset="0"/>
              </a:rPr>
              <a:t>giá của họ, </a:t>
            </a:r>
            <a:r>
              <a:rPr lang="vi-VN" sz="2400" b="1" dirty="0">
                <a:solidFill>
                  <a:srgbClr val="002060"/>
                </a:solidFill>
                <a:latin typeface="Cambria" panose="02040503050406030204" pitchFamily="18" charset="0"/>
              </a:rPr>
              <a:t>nhưng có </a:t>
            </a:r>
            <a:r>
              <a:rPr lang="vi-VN" sz="2400" b="1" dirty="0" smtClean="0">
                <a:solidFill>
                  <a:srgbClr val="002060"/>
                </a:solidFill>
                <a:latin typeface="Cambria" panose="02040503050406030204" pitchFamily="18" charset="0"/>
              </a:rPr>
              <a:t>hai</a:t>
            </a:r>
            <a:r>
              <a:rPr lang="en-US" sz="2400" b="1" dirty="0">
                <a:solidFill>
                  <a:srgbClr val="002060"/>
                </a:solidFill>
                <a:latin typeface="Cambria" panose="02040503050406030204" pitchFamily="18" charset="0"/>
              </a:rPr>
              <a:t> </a:t>
            </a:r>
            <a:r>
              <a:rPr lang="vi-VN" sz="2400" b="1" dirty="0" smtClean="0">
                <a:solidFill>
                  <a:srgbClr val="002060"/>
                </a:solidFill>
                <a:latin typeface="Cambria" panose="02040503050406030204" pitchFamily="18" charset="0"/>
              </a:rPr>
              <a:t>yếu </a:t>
            </a:r>
            <a:r>
              <a:rPr lang="vi-VN" sz="2400" b="1" dirty="0">
                <a:solidFill>
                  <a:srgbClr val="002060"/>
                </a:solidFill>
                <a:latin typeface="Cambria" panose="02040503050406030204" pitchFamily="18" charset="0"/>
              </a:rPr>
              <a:t>tố ảnh hưởng có thể xảy ra tạo nên khác biệt giữa có ý </a:t>
            </a:r>
            <a:r>
              <a:rPr lang="vi-VN" sz="2400" b="1" dirty="0" smtClean="0">
                <a:solidFill>
                  <a:srgbClr val="002060"/>
                </a:solidFill>
                <a:latin typeface="Cambria" panose="02040503050406030204" pitchFamily="18" charset="0"/>
              </a:rPr>
              <a:t>định</a:t>
            </a:r>
            <a:r>
              <a:rPr lang="en-US" sz="2400" b="1" dirty="0" smtClean="0">
                <a:solidFill>
                  <a:srgbClr val="002060"/>
                </a:solidFill>
                <a:latin typeface="Cambria" panose="02040503050406030204" pitchFamily="18" charset="0"/>
              </a:rPr>
              <a:t> </a:t>
            </a:r>
            <a:r>
              <a:rPr lang="vi-VN" sz="2400" b="1" dirty="0" smtClean="0">
                <a:solidFill>
                  <a:srgbClr val="002060"/>
                </a:solidFill>
                <a:latin typeface="Cambria" panose="02040503050406030204" pitchFamily="18" charset="0"/>
              </a:rPr>
              <a:t>mua </a:t>
            </a:r>
            <a:r>
              <a:rPr lang="vi-VN" sz="2400" b="1" dirty="0">
                <a:solidFill>
                  <a:srgbClr val="002060"/>
                </a:solidFill>
                <a:latin typeface="Cambria" panose="02040503050406030204" pitchFamily="18" charset="0"/>
              </a:rPr>
              <a:t>và quyết định mua thật sự</a:t>
            </a:r>
            <a:r>
              <a:rPr lang="vi-VN" sz="2400" dirty="0">
                <a:solidFill>
                  <a:srgbClr val="000000"/>
                </a:solidFill>
                <a:latin typeface="Cambria" panose="02040503050406030204" pitchFamily="18" charset="0"/>
              </a:rPr>
              <a:t>. </a:t>
            </a:r>
            <a:endParaRPr lang="en-US" sz="2400" dirty="0" smtClean="0">
              <a:solidFill>
                <a:srgbClr val="000000"/>
              </a:solidFill>
              <a:latin typeface="Cambria" panose="02040503050406030204" pitchFamily="18" charset="0"/>
            </a:endParaRPr>
          </a:p>
          <a:p>
            <a:pPr algn="just"/>
            <a:r>
              <a:rPr lang="vi-VN" sz="2400" dirty="0"/>
              <a:t/>
            </a:r>
            <a:br>
              <a:rPr lang="vi-VN" sz="2400" dirty="0"/>
            </a:br>
            <a:endParaRPr lang="en-US" sz="2400" dirty="0"/>
          </a:p>
        </p:txBody>
      </p:sp>
    </p:spTree>
    <p:extLst>
      <p:ext uri="{BB962C8B-B14F-4D97-AF65-F5344CB8AC3E}">
        <p14:creationId xmlns:p14="http://schemas.microsoft.com/office/powerpoint/2010/main" val="317546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1000"/>
                                        <p:tgtEl>
                                          <p:spTgt spid="8">
                                            <p:txEl>
                                              <p:pRg st="0" end="0"/>
                                            </p:txEl>
                                          </p:spTgt>
                                        </p:tgtEl>
                                      </p:cBhvr>
                                    </p:animEffect>
                                    <p:anim calcmode="lin" valueType="num">
                                      <p:cBhvr>
                                        <p:cTn id="8"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
                                            <p:txEl>
                                              <p:pRg st="1" end="1"/>
                                            </p:txEl>
                                          </p:spTgt>
                                        </p:tgtEl>
                                        <p:attrNameLst>
                                          <p:attrName>style.visibility</p:attrName>
                                        </p:attrNameLst>
                                      </p:cBhvr>
                                      <p:to>
                                        <p:strVal val="visible"/>
                                      </p:to>
                                    </p:set>
                                    <p:animEffect transition="in" filter="fade">
                                      <p:cBhvr>
                                        <p:cTn id="14" dur="1000"/>
                                        <p:tgtEl>
                                          <p:spTgt spid="8">
                                            <p:txEl>
                                              <p:pRg st="1" end="1"/>
                                            </p:txEl>
                                          </p:spTgt>
                                        </p:tgtEl>
                                      </p:cBhvr>
                                    </p:animEffect>
                                    <p:anim calcmode="lin" valueType="num">
                                      <p:cBhvr>
                                        <p:cTn id="15" dur="10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8">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8">
                                            <p:txEl>
                                              <p:pRg st="2" end="2"/>
                                            </p:txEl>
                                          </p:spTgt>
                                        </p:tgtEl>
                                        <p:attrNameLst>
                                          <p:attrName>style.visibility</p:attrName>
                                        </p:attrNameLst>
                                      </p:cBhvr>
                                      <p:to>
                                        <p:strVal val="visible"/>
                                      </p:to>
                                    </p:set>
                                    <p:animEffect transition="in" filter="fade">
                                      <p:cBhvr>
                                        <p:cTn id="21" dur="1000"/>
                                        <p:tgtEl>
                                          <p:spTgt spid="8">
                                            <p:txEl>
                                              <p:pRg st="2" end="2"/>
                                            </p:txEl>
                                          </p:spTgt>
                                        </p:tgtEl>
                                      </p:cBhvr>
                                    </p:animEffect>
                                    <p:anim calcmode="lin" valueType="num">
                                      <p:cBhvr>
                                        <p:cTn id="22" dur="1000" fill="hold"/>
                                        <p:tgtEl>
                                          <p:spTgt spid="8">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8">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10">
                                            <p:txEl>
                                              <p:pRg st="0" end="0"/>
                                            </p:txEl>
                                          </p:spTgt>
                                        </p:tgtEl>
                                        <p:attrNameLst>
                                          <p:attrName>style.visibility</p:attrName>
                                        </p:attrNameLst>
                                      </p:cBhvr>
                                      <p:to>
                                        <p:strVal val="visible"/>
                                      </p:to>
                                    </p:set>
                                    <p:anim calcmode="lin" valueType="num">
                                      <p:cBhvr additive="base">
                                        <p:cTn id="28"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nodeType="clickEffect">
                                  <p:stCondLst>
                                    <p:cond delay="0"/>
                                  </p:stCondLst>
                                  <p:childTnLst>
                                    <p:set>
                                      <p:cBhvr>
                                        <p:cTn id="33" dur="1" fill="hold">
                                          <p:stCondLst>
                                            <p:cond delay="0"/>
                                          </p:stCondLst>
                                        </p:cTn>
                                        <p:tgtEl>
                                          <p:spTgt spid="10">
                                            <p:txEl>
                                              <p:pRg st="1" end="1"/>
                                            </p:txEl>
                                          </p:spTgt>
                                        </p:tgtEl>
                                        <p:attrNameLst>
                                          <p:attrName>style.visibility</p:attrName>
                                        </p:attrNameLst>
                                      </p:cBhvr>
                                      <p:to>
                                        <p:strVal val="visible"/>
                                      </p:to>
                                    </p:set>
                                    <p:anim calcmode="lin" valueType="num">
                                      <p:cBhvr additive="base">
                                        <p:cTn id="34"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35"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nodeType="clickEffect">
                                  <p:stCondLst>
                                    <p:cond delay="0"/>
                                  </p:stCondLst>
                                  <p:childTnLst>
                                    <p:set>
                                      <p:cBhvr>
                                        <p:cTn id="39" dur="1" fill="hold">
                                          <p:stCondLst>
                                            <p:cond delay="0"/>
                                          </p:stCondLst>
                                        </p:cTn>
                                        <p:tgtEl>
                                          <p:spTgt spid="10">
                                            <p:txEl>
                                              <p:pRg st="2" end="2"/>
                                            </p:txEl>
                                          </p:spTgt>
                                        </p:tgtEl>
                                        <p:attrNameLst>
                                          <p:attrName>style.visibility</p:attrName>
                                        </p:attrNameLst>
                                      </p:cBhvr>
                                      <p:to>
                                        <p:strVal val="visible"/>
                                      </p:to>
                                    </p:set>
                                    <p:anim calcmode="lin" valueType="num">
                                      <p:cBhvr additive="base">
                                        <p:cTn id="40"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a:blip r:embed="rId3"/>
          <a:stretch>
            <a:fillRect/>
          </a:stretch>
        </p:blipFill>
        <p:spPr>
          <a:xfrm>
            <a:off x="9257801" y="4864488"/>
            <a:ext cx="2888952" cy="1927473"/>
          </a:xfrm>
          <a:prstGeom prst="rect">
            <a:avLst/>
          </a:prstGeom>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6399" y="-56529"/>
            <a:ext cx="2287921" cy="853440"/>
          </a:xfrm>
          <a:prstGeom prst="rect">
            <a:avLst/>
          </a:prstGeom>
        </p:spPr>
      </p:pic>
      <p:sp>
        <p:nvSpPr>
          <p:cNvPr id="3" name="Rectangle 2"/>
          <p:cNvSpPr/>
          <p:nvPr/>
        </p:nvSpPr>
        <p:spPr>
          <a:xfrm>
            <a:off x="1655606" y="-14954"/>
            <a:ext cx="10437019" cy="498598"/>
          </a:xfrm>
          <a:prstGeom prst="rect">
            <a:avLst/>
          </a:prstGeom>
        </p:spPr>
        <p:txBody>
          <a:bodyPr wrap="square">
            <a:spAutoFit/>
          </a:bodyPr>
          <a:lstStyle/>
          <a:p>
            <a:pPr indent="360045" algn="ctr">
              <a:lnSpc>
                <a:spcPct val="110000"/>
              </a:lnSpc>
              <a:spcBef>
                <a:spcPts val="200"/>
              </a:spcBef>
              <a:spcAft>
                <a:spcPts val="200"/>
              </a:spcAft>
            </a:pP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3.1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Thị</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trường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tiêu</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dùng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cá</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nhân</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và</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hành</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vi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của</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người</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tiêu</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dùng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cá</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nhân</a:t>
            </a:r>
            <a:endParaRPr lang="en-US" sz="24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3"/>
          <p:cNvSpPr/>
          <p:nvPr/>
        </p:nvSpPr>
        <p:spPr>
          <a:xfrm>
            <a:off x="3296809" y="418326"/>
            <a:ext cx="7306808" cy="461665"/>
          </a:xfrm>
          <a:prstGeom prst="rect">
            <a:avLst/>
          </a:prstGeom>
        </p:spPr>
        <p:txBody>
          <a:bodyPr wrap="none">
            <a:spAutoFit/>
          </a:bodyPr>
          <a:lstStyle/>
          <a:p>
            <a:pPr marL="342900" indent="-342900">
              <a:buFont typeface="Wingdings" panose="05000000000000000000" pitchFamily="2" charset="2"/>
              <a:buChar char="v"/>
            </a:pPr>
            <a:r>
              <a:rPr lang="vi-VN" sz="2400" b="1" i="1" u="sng" dirty="0">
                <a:solidFill>
                  <a:srgbClr val="FF0000"/>
                </a:solidFill>
                <a:latin typeface="Cambria-Bold"/>
              </a:rPr>
              <a:t>Quá trình quyết định mua của người tiêu dùng</a:t>
            </a:r>
            <a:endParaRPr lang="en-US" sz="2400" dirty="0"/>
          </a:p>
        </p:txBody>
      </p:sp>
      <p:pic>
        <p:nvPicPr>
          <p:cNvPr id="5" name="Picture 4"/>
          <p:cNvPicPr>
            <a:picLocks noChangeAspect="1"/>
          </p:cNvPicPr>
          <p:nvPr/>
        </p:nvPicPr>
        <p:blipFill rotWithShape="1">
          <a:blip r:embed="rId5"/>
          <a:srcRect t="22059" r="30118"/>
          <a:stretch/>
        </p:blipFill>
        <p:spPr>
          <a:xfrm>
            <a:off x="372313" y="1671490"/>
            <a:ext cx="4496268" cy="1597318"/>
          </a:xfrm>
          <a:prstGeom prst="rect">
            <a:avLst/>
          </a:prstGeom>
        </p:spPr>
      </p:pic>
      <p:sp>
        <p:nvSpPr>
          <p:cNvPr id="7" name="Rectangle 6"/>
          <p:cNvSpPr/>
          <p:nvPr/>
        </p:nvSpPr>
        <p:spPr>
          <a:xfrm>
            <a:off x="6626214" y="1959602"/>
            <a:ext cx="5449123" cy="3139321"/>
          </a:xfrm>
          <a:prstGeom prst="rect">
            <a:avLst/>
          </a:prstGeom>
        </p:spPr>
        <p:txBody>
          <a:bodyPr wrap="square">
            <a:spAutoFit/>
          </a:bodyPr>
          <a:lstStyle/>
          <a:p>
            <a:pPr lvl="0" algn="just"/>
            <a:r>
              <a:rPr lang="vi-VN" sz="2200" b="1" u="sng" dirty="0">
                <a:solidFill>
                  <a:srgbClr val="FF0000"/>
                </a:solidFill>
                <a:latin typeface="+mj-lt"/>
              </a:rPr>
              <a:t>Thứ nhất </a:t>
            </a:r>
            <a:r>
              <a:rPr lang="vi-VN" sz="2200" b="1" dirty="0">
                <a:solidFill>
                  <a:srgbClr val="002060"/>
                </a:solidFill>
                <a:latin typeface="+mj-lt"/>
              </a:rPr>
              <a:t>là thái độ của những người khác</a:t>
            </a:r>
            <a:r>
              <a:rPr lang="vi-VN" sz="2200" dirty="0">
                <a:solidFill>
                  <a:prstClr val="black"/>
                </a:solidFill>
                <a:latin typeface="+mj-lt"/>
              </a:rPr>
              <a:t>. </a:t>
            </a:r>
            <a:endParaRPr lang="en-US" sz="2200" dirty="0">
              <a:solidFill>
                <a:prstClr val="black"/>
              </a:solidFill>
              <a:latin typeface="+mj-lt"/>
            </a:endParaRPr>
          </a:p>
          <a:p>
            <a:pPr lvl="0" algn="just"/>
            <a:r>
              <a:rPr lang="vi-VN" sz="2200" i="1" dirty="0">
                <a:solidFill>
                  <a:srgbClr val="FF0000"/>
                </a:solidFill>
                <a:latin typeface="+mj-lt"/>
              </a:rPr>
              <a:t>Thái độ của người thân và bạn bè sẽ làm thay đổi</a:t>
            </a:r>
            <a:r>
              <a:rPr lang="en-US" sz="2200" i="1" dirty="0">
                <a:solidFill>
                  <a:srgbClr val="FF0000"/>
                </a:solidFill>
                <a:latin typeface="+mj-lt"/>
              </a:rPr>
              <a:t> </a:t>
            </a:r>
            <a:r>
              <a:rPr lang="vi-VN" sz="2200" i="1" dirty="0">
                <a:solidFill>
                  <a:srgbClr val="FF0000"/>
                </a:solidFill>
                <a:latin typeface="+mj-lt"/>
              </a:rPr>
              <a:t>ý định mua tuỳ thuộc </a:t>
            </a:r>
            <a:r>
              <a:rPr lang="en-US" sz="2200" i="1" dirty="0">
                <a:solidFill>
                  <a:srgbClr val="FF0000"/>
                </a:solidFill>
                <a:latin typeface="+mj-lt"/>
              </a:rPr>
              <a:t>02</a:t>
            </a:r>
            <a:r>
              <a:rPr lang="vi-VN" sz="2200" i="1" dirty="0">
                <a:solidFill>
                  <a:srgbClr val="FF0000"/>
                </a:solidFill>
                <a:latin typeface="+mj-lt"/>
              </a:rPr>
              <a:t> điều kiện: </a:t>
            </a:r>
            <a:endParaRPr lang="en-US" sz="2200" i="1" dirty="0">
              <a:solidFill>
                <a:srgbClr val="FF0000"/>
              </a:solidFill>
              <a:latin typeface="+mj-lt"/>
            </a:endParaRPr>
          </a:p>
          <a:p>
            <a:pPr marL="342900" lvl="0" indent="-342900" algn="just">
              <a:buFontTx/>
              <a:buAutoNum type="arabicParenBoth"/>
            </a:pPr>
            <a:r>
              <a:rPr lang="en-US" sz="2200" dirty="0">
                <a:solidFill>
                  <a:prstClr val="black"/>
                </a:solidFill>
                <a:latin typeface="Times New Roman" panose="02020603050405020304" pitchFamily="18" charset="0"/>
                <a:cs typeface="Times New Roman" panose="02020603050405020304" pitchFamily="18" charset="0"/>
              </a:rPr>
              <a:t>C</a:t>
            </a:r>
            <a:r>
              <a:rPr lang="vi-VN" sz="2200" dirty="0">
                <a:solidFill>
                  <a:prstClr val="black"/>
                </a:solidFill>
                <a:latin typeface="+mj-lt"/>
              </a:rPr>
              <a:t>ường độ của thái độ phản đối và </a:t>
            </a:r>
            <a:endParaRPr lang="en-US" sz="2200" dirty="0">
              <a:solidFill>
                <a:prstClr val="black"/>
              </a:solidFill>
              <a:latin typeface="+mj-lt"/>
            </a:endParaRPr>
          </a:p>
          <a:p>
            <a:pPr marL="342900" lvl="0" indent="-342900" algn="just">
              <a:buFontTx/>
              <a:buAutoNum type="arabicParenBoth"/>
            </a:pPr>
            <a:r>
              <a:rPr lang="vi-VN" sz="2200" dirty="0">
                <a:solidFill>
                  <a:prstClr val="black"/>
                </a:solidFill>
                <a:latin typeface="+mj-lt"/>
              </a:rPr>
              <a:t>Mức độ ảnh</a:t>
            </a:r>
            <a:r>
              <a:rPr lang="en-US" sz="2200" dirty="0">
                <a:solidFill>
                  <a:prstClr val="black"/>
                </a:solidFill>
                <a:latin typeface="+mj-lt"/>
              </a:rPr>
              <a:t> </a:t>
            </a:r>
            <a:r>
              <a:rPr lang="vi-VN" sz="2200" dirty="0">
                <a:solidFill>
                  <a:prstClr val="black"/>
                </a:solidFill>
                <a:latin typeface="+mj-lt"/>
              </a:rPr>
              <a:t>hưởng của người đó đối với người tiêu dùng. Cường độ phản đối càng mạnh, và người phản đối</a:t>
            </a:r>
            <a:r>
              <a:rPr lang="en-US" sz="2200" dirty="0">
                <a:solidFill>
                  <a:prstClr val="black"/>
                </a:solidFill>
                <a:latin typeface="+mj-lt"/>
              </a:rPr>
              <a:t> </a:t>
            </a:r>
            <a:r>
              <a:rPr lang="vi-VN" sz="2200" dirty="0">
                <a:solidFill>
                  <a:prstClr val="black"/>
                </a:solidFill>
                <a:latin typeface="+mj-lt"/>
              </a:rPr>
              <a:t>càng có ảnh hưởng lớn, càng làm cho người tiêu dùng dễ dàng thay đổi ý định mua</a:t>
            </a:r>
            <a:r>
              <a:rPr lang="vi-VN" sz="2200" dirty="0" smtClean="0">
                <a:solidFill>
                  <a:prstClr val="black"/>
                </a:solidFill>
                <a:latin typeface="+mj-lt"/>
              </a:rPr>
              <a:t>.</a:t>
            </a:r>
            <a:endParaRPr lang="vi-VN" sz="2200" dirty="0">
              <a:solidFill>
                <a:prstClr val="black"/>
              </a:solidFill>
              <a:latin typeface="+mj-lt"/>
            </a:endParaRPr>
          </a:p>
        </p:txBody>
      </p:sp>
      <p:sp>
        <p:nvSpPr>
          <p:cNvPr id="10" name="Rectangle 9"/>
          <p:cNvSpPr/>
          <p:nvPr/>
        </p:nvSpPr>
        <p:spPr>
          <a:xfrm>
            <a:off x="112897" y="1226075"/>
            <a:ext cx="5295424" cy="461665"/>
          </a:xfrm>
          <a:prstGeom prst="rect">
            <a:avLst/>
          </a:prstGeom>
        </p:spPr>
        <p:txBody>
          <a:bodyPr wrap="none">
            <a:spAutoFit/>
          </a:bodyPr>
          <a:lstStyle/>
          <a:p>
            <a:pPr marL="342900" lvl="0" indent="-342900" algn="just">
              <a:buFont typeface="Wingdings" panose="05000000000000000000" pitchFamily="2" charset="2"/>
              <a:buChar char="v"/>
            </a:pPr>
            <a:r>
              <a:rPr lang="en-US" sz="2400" b="1" i="1" u="sng" dirty="0">
                <a:solidFill>
                  <a:srgbClr val="002060"/>
                </a:solidFill>
                <a:latin typeface="Cambria" panose="02040503050406030204" pitchFamily="18" charset="0"/>
              </a:rPr>
              <a:t> </a:t>
            </a:r>
            <a:r>
              <a:rPr lang="vi-VN" sz="2400" b="1" i="1" u="sng" dirty="0">
                <a:solidFill>
                  <a:srgbClr val="002060"/>
                </a:solidFill>
                <a:latin typeface="Cambria" panose="02040503050406030204" pitchFamily="18" charset="0"/>
              </a:rPr>
              <a:t>Sơ đồ 5.2 biểu hiện hai yếu tố này</a:t>
            </a:r>
            <a:endParaRPr lang="en-US" sz="2400" b="1" i="1" u="sng" dirty="0">
              <a:solidFill>
                <a:srgbClr val="002060"/>
              </a:solidFill>
              <a:latin typeface="Cambria" panose="02040503050406030204" pitchFamily="18" charset="0"/>
            </a:endParaRPr>
          </a:p>
        </p:txBody>
      </p:sp>
      <p:sp>
        <p:nvSpPr>
          <p:cNvPr id="11" name="Rectangle 10"/>
          <p:cNvSpPr/>
          <p:nvPr/>
        </p:nvSpPr>
        <p:spPr>
          <a:xfrm>
            <a:off x="894933" y="780661"/>
            <a:ext cx="3413114" cy="461665"/>
          </a:xfrm>
          <a:prstGeom prst="rect">
            <a:avLst/>
          </a:prstGeom>
        </p:spPr>
        <p:txBody>
          <a:bodyPr wrap="none">
            <a:spAutoFit/>
          </a:bodyPr>
          <a:lstStyle/>
          <a:p>
            <a:r>
              <a:rPr lang="en-US" sz="2400" b="1" i="1" u="sng" dirty="0">
                <a:solidFill>
                  <a:srgbClr val="000000"/>
                </a:solidFill>
                <a:latin typeface="Cambria-BoldItalic"/>
              </a:rPr>
              <a:t>GĐ 4</a:t>
            </a:r>
            <a:r>
              <a:rPr lang="en-US" sz="2400" b="1" i="1" u="sng" dirty="0" smtClean="0">
                <a:solidFill>
                  <a:srgbClr val="000000"/>
                </a:solidFill>
                <a:latin typeface="Cambria-BoldItalic"/>
              </a:rPr>
              <a:t>: </a:t>
            </a:r>
            <a:r>
              <a:rPr lang="en-US" sz="2400" b="1" i="1" dirty="0" err="1" smtClean="0">
                <a:solidFill>
                  <a:srgbClr val="000000"/>
                </a:solidFill>
                <a:latin typeface="Cambria-BoldItalic"/>
              </a:rPr>
              <a:t>Quyết</a:t>
            </a:r>
            <a:r>
              <a:rPr lang="en-US" sz="2400" b="1" i="1" dirty="0" smtClean="0">
                <a:solidFill>
                  <a:srgbClr val="000000"/>
                </a:solidFill>
                <a:latin typeface="Cambria-BoldItalic"/>
              </a:rPr>
              <a:t> </a:t>
            </a:r>
            <a:r>
              <a:rPr lang="en-US" sz="2400" b="1" i="1" dirty="0" err="1" smtClean="0">
                <a:solidFill>
                  <a:srgbClr val="000000"/>
                </a:solidFill>
                <a:latin typeface="Cambria-BoldItalic"/>
              </a:rPr>
              <a:t>định</a:t>
            </a:r>
            <a:r>
              <a:rPr lang="en-US" sz="2400" b="1" i="1" dirty="0" smtClean="0">
                <a:solidFill>
                  <a:srgbClr val="000000"/>
                </a:solidFill>
                <a:latin typeface="Cambria-BoldItalic"/>
              </a:rPr>
              <a:t> </a:t>
            </a:r>
            <a:r>
              <a:rPr lang="en-US" sz="2400" b="1" i="1" dirty="0" err="1" smtClean="0">
                <a:solidFill>
                  <a:srgbClr val="000000"/>
                </a:solidFill>
                <a:latin typeface="Cambria-BoldItalic"/>
              </a:rPr>
              <a:t>mua</a:t>
            </a:r>
            <a:endParaRPr lang="en-US" sz="2400" dirty="0"/>
          </a:p>
        </p:txBody>
      </p:sp>
      <p:sp>
        <p:nvSpPr>
          <p:cNvPr id="13" name="Rectangle 12"/>
          <p:cNvSpPr/>
          <p:nvPr/>
        </p:nvSpPr>
        <p:spPr>
          <a:xfrm>
            <a:off x="5741920" y="817121"/>
            <a:ext cx="4977645" cy="369332"/>
          </a:xfrm>
          <a:prstGeom prst="rect">
            <a:avLst/>
          </a:prstGeom>
        </p:spPr>
        <p:txBody>
          <a:bodyPr wrap="none">
            <a:spAutoFit/>
          </a:bodyPr>
          <a:lstStyle/>
          <a:p>
            <a:pPr lvl="0" algn="just"/>
            <a:r>
              <a:rPr lang="vi-VN" b="1" u="sng" dirty="0">
                <a:solidFill>
                  <a:srgbClr val="FF0000"/>
                </a:solidFill>
              </a:rPr>
              <a:t>Thứ nhất </a:t>
            </a:r>
            <a:r>
              <a:rPr lang="vi-VN" b="1" dirty="0">
                <a:solidFill>
                  <a:srgbClr val="002060"/>
                </a:solidFill>
              </a:rPr>
              <a:t>là thái độ của những người khác</a:t>
            </a:r>
            <a:r>
              <a:rPr lang="vi-VN" dirty="0">
                <a:solidFill>
                  <a:prstClr val="black"/>
                </a:solidFill>
              </a:rPr>
              <a:t>. </a:t>
            </a:r>
            <a:endParaRPr lang="en-US" dirty="0">
              <a:solidFill>
                <a:prstClr val="black"/>
              </a:solidFill>
            </a:endParaRPr>
          </a:p>
        </p:txBody>
      </p:sp>
      <p:sp>
        <p:nvSpPr>
          <p:cNvPr id="14" name="Rectangle 13"/>
          <p:cNvSpPr/>
          <p:nvPr/>
        </p:nvSpPr>
        <p:spPr>
          <a:xfrm>
            <a:off x="5853053" y="1285422"/>
            <a:ext cx="6293700" cy="646331"/>
          </a:xfrm>
          <a:prstGeom prst="rect">
            <a:avLst/>
          </a:prstGeom>
        </p:spPr>
        <p:txBody>
          <a:bodyPr wrap="square">
            <a:spAutoFit/>
          </a:bodyPr>
          <a:lstStyle/>
          <a:p>
            <a:r>
              <a:rPr lang="vi-VN" b="1" u="sng" dirty="0">
                <a:solidFill>
                  <a:srgbClr val="FF0000"/>
                </a:solidFill>
              </a:rPr>
              <a:t>Thứ hai </a:t>
            </a:r>
            <a:r>
              <a:rPr lang="vi-VN" b="1" dirty="0">
                <a:solidFill>
                  <a:srgbClr val="002060"/>
                </a:solidFill>
              </a:rPr>
              <a:t>là ý định mua chịu ảnh hưởng của những yếu tố hoàn cảnh không lường trước được</a:t>
            </a:r>
            <a:endParaRPr lang="en-US" dirty="0"/>
          </a:p>
        </p:txBody>
      </p:sp>
      <p:sp>
        <p:nvSpPr>
          <p:cNvPr id="15" name="Left Brace 14"/>
          <p:cNvSpPr/>
          <p:nvPr/>
        </p:nvSpPr>
        <p:spPr>
          <a:xfrm>
            <a:off x="5429114" y="796911"/>
            <a:ext cx="527516" cy="1319995"/>
          </a:xfrm>
          <a:prstGeom prst="leftBrace">
            <a:avLst>
              <a:gd name="adj1" fmla="val 8333"/>
              <a:gd name="adj2" fmla="val 50000"/>
            </a:avLst>
          </a:prstGeom>
          <a:ln w="571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6" name="Rectangle 15"/>
          <p:cNvSpPr/>
          <p:nvPr/>
        </p:nvSpPr>
        <p:spPr>
          <a:xfrm>
            <a:off x="-82941" y="3347495"/>
            <a:ext cx="6726225" cy="3477875"/>
          </a:xfrm>
          <a:prstGeom prst="rect">
            <a:avLst/>
          </a:prstGeom>
        </p:spPr>
        <p:txBody>
          <a:bodyPr wrap="square">
            <a:spAutoFit/>
          </a:bodyPr>
          <a:lstStyle/>
          <a:p>
            <a:pPr lvl="0" algn="just"/>
            <a:r>
              <a:rPr lang="vi-VN" sz="2200" b="1" u="sng" dirty="0">
                <a:solidFill>
                  <a:srgbClr val="FF0000"/>
                </a:solidFill>
                <a:latin typeface="Times New Roman" panose="02020603050405020304" pitchFamily="18" charset="0"/>
                <a:cs typeface="Times New Roman" panose="02020603050405020304" pitchFamily="18" charset="0"/>
              </a:rPr>
              <a:t>Thứ hai </a:t>
            </a:r>
            <a:r>
              <a:rPr lang="vi-VN" sz="2200" b="1" dirty="0">
                <a:solidFill>
                  <a:srgbClr val="002060"/>
                </a:solidFill>
                <a:latin typeface="Times New Roman" panose="02020603050405020304" pitchFamily="18" charset="0"/>
                <a:cs typeface="Times New Roman" panose="02020603050405020304" pitchFamily="18" charset="0"/>
              </a:rPr>
              <a:t>là ý định mua chịu ảnh hưởng của những yếu tố hoàn cảnh không lường trước được.</a:t>
            </a:r>
            <a:r>
              <a:rPr lang="en-US" sz="2200" b="1" dirty="0">
                <a:solidFill>
                  <a:srgbClr val="002060"/>
                </a:solidFill>
                <a:latin typeface="Times New Roman" panose="02020603050405020304" pitchFamily="18" charset="0"/>
                <a:cs typeface="Times New Roman" panose="02020603050405020304" pitchFamily="18" charset="0"/>
              </a:rPr>
              <a:t> </a:t>
            </a:r>
          </a:p>
          <a:p>
            <a:pPr marL="285750" lvl="0" indent="-285750" algn="just">
              <a:buFont typeface="Wingdings" panose="05000000000000000000" pitchFamily="2" charset="2"/>
              <a:buChar char="v"/>
            </a:pPr>
            <a:r>
              <a:rPr lang="en-US" sz="2200" dirty="0">
                <a:solidFill>
                  <a:prstClr val="black"/>
                </a:solidFill>
                <a:latin typeface="Times New Roman" panose="02020603050405020304" pitchFamily="18" charset="0"/>
                <a:cs typeface="Times New Roman" panose="02020603050405020304" pitchFamily="18" charset="0"/>
              </a:rPr>
              <a:t>Ban </a:t>
            </a:r>
            <a:r>
              <a:rPr lang="en-US" sz="2200" dirty="0" err="1">
                <a:solidFill>
                  <a:prstClr val="black"/>
                </a:solidFill>
                <a:latin typeface="Times New Roman" panose="02020603050405020304" pitchFamily="18" charset="0"/>
                <a:cs typeface="Times New Roman" panose="02020603050405020304" pitchFamily="18" charset="0"/>
              </a:rPr>
              <a:t>đầu</a:t>
            </a:r>
            <a:r>
              <a:rPr lang="en-US" sz="2200" dirty="0">
                <a:solidFill>
                  <a:prstClr val="black"/>
                </a:solidFill>
                <a:latin typeface="Times New Roman" panose="02020603050405020304" pitchFamily="18" charset="0"/>
                <a:cs typeface="Times New Roman" panose="02020603050405020304" pitchFamily="18" charset="0"/>
              </a:rPr>
              <a:t>, n</a:t>
            </a:r>
            <a:r>
              <a:rPr lang="vi-VN" sz="2200" dirty="0">
                <a:solidFill>
                  <a:prstClr val="black"/>
                </a:solidFill>
                <a:latin typeface="Times New Roman" panose="02020603050405020304" pitchFamily="18" charset="0"/>
                <a:cs typeface="Times New Roman" panose="02020603050405020304" pitchFamily="18" charset="0"/>
              </a:rPr>
              <a:t>gười tiêu dùng hình thành ý định mua </a:t>
            </a:r>
            <a:r>
              <a:rPr lang="vi-VN" sz="2200" b="1" dirty="0">
                <a:solidFill>
                  <a:srgbClr val="002060"/>
                </a:solidFill>
                <a:latin typeface="Times New Roman" panose="02020603050405020304" pitchFamily="18" charset="0"/>
                <a:cs typeface="Times New Roman" panose="02020603050405020304" pitchFamily="18" charset="0"/>
              </a:rPr>
              <a:t>dựa trên </a:t>
            </a:r>
            <a:r>
              <a:rPr lang="en-US" sz="2200" b="1" dirty="0" err="1">
                <a:solidFill>
                  <a:srgbClr val="002060"/>
                </a:solidFill>
                <a:latin typeface="Times New Roman" panose="02020603050405020304" pitchFamily="18" charset="0"/>
                <a:cs typeface="Times New Roman" panose="02020603050405020304" pitchFamily="18" charset="0"/>
              </a:rPr>
              <a:t>các</a:t>
            </a:r>
            <a:r>
              <a:rPr lang="vi-VN" sz="2200" b="1" dirty="0">
                <a:solidFill>
                  <a:srgbClr val="002060"/>
                </a:solidFill>
                <a:latin typeface="Times New Roman" panose="02020603050405020304" pitchFamily="18" charset="0"/>
                <a:cs typeface="Times New Roman" panose="02020603050405020304" pitchFamily="18" charset="0"/>
              </a:rPr>
              <a:t> yếu tố như ngân sách đã có của gia</a:t>
            </a:r>
            <a:r>
              <a:rPr lang="en-US" sz="2200" b="1" dirty="0">
                <a:solidFill>
                  <a:srgbClr val="002060"/>
                </a:solidFill>
                <a:latin typeface="Times New Roman" panose="02020603050405020304" pitchFamily="18" charset="0"/>
                <a:cs typeface="Times New Roman" panose="02020603050405020304" pitchFamily="18" charset="0"/>
              </a:rPr>
              <a:t> </a:t>
            </a:r>
            <a:r>
              <a:rPr lang="vi-VN" sz="2200" b="1" dirty="0">
                <a:solidFill>
                  <a:srgbClr val="002060"/>
                </a:solidFill>
                <a:latin typeface="Times New Roman" panose="02020603050405020304" pitchFamily="18" charset="0"/>
                <a:cs typeface="Times New Roman" panose="02020603050405020304" pitchFamily="18" charset="0"/>
              </a:rPr>
              <a:t>đình, mức giá cả, và lợi ích đã có của sản phẩm.</a:t>
            </a:r>
            <a:r>
              <a:rPr lang="vi-VN" sz="2200" b="1" dirty="0">
                <a:solidFill>
                  <a:prstClr val="black"/>
                </a:solidFill>
                <a:latin typeface="Times New Roman" panose="02020603050405020304" pitchFamily="18" charset="0"/>
                <a:cs typeface="Times New Roman" panose="02020603050405020304" pitchFamily="18" charset="0"/>
              </a:rPr>
              <a:t> </a:t>
            </a:r>
            <a:endParaRPr lang="en-US" sz="2200" b="1" dirty="0">
              <a:solidFill>
                <a:prstClr val="black"/>
              </a:solidFill>
              <a:latin typeface="Times New Roman" panose="02020603050405020304" pitchFamily="18" charset="0"/>
              <a:cs typeface="Times New Roman" panose="02020603050405020304" pitchFamily="18" charset="0"/>
            </a:endParaRPr>
          </a:p>
          <a:p>
            <a:pPr marL="285750" lvl="0" indent="-285750" algn="just">
              <a:buFont typeface="Wingdings" panose="05000000000000000000" pitchFamily="2" charset="2"/>
              <a:buChar char="v"/>
            </a:pPr>
            <a:r>
              <a:rPr lang="vi-VN" sz="2200" dirty="0">
                <a:solidFill>
                  <a:prstClr val="black"/>
                </a:solidFill>
                <a:latin typeface="Times New Roman" panose="02020603050405020304" pitchFamily="18" charset="0"/>
                <a:cs typeface="Times New Roman" panose="02020603050405020304" pitchFamily="18" charset="0"/>
              </a:rPr>
              <a:t>Khi sắp đi mua, </a:t>
            </a:r>
            <a:r>
              <a:rPr lang="vi-VN" sz="2200" b="1" dirty="0">
                <a:solidFill>
                  <a:srgbClr val="002060"/>
                </a:solidFill>
                <a:latin typeface="Times New Roman" panose="02020603050405020304" pitchFamily="18" charset="0"/>
                <a:cs typeface="Times New Roman" panose="02020603050405020304" pitchFamily="18" charset="0"/>
              </a:rPr>
              <a:t>các yếu tố hoàn cảnh bất ngờ</a:t>
            </a:r>
            <a:r>
              <a:rPr lang="en-US" sz="2200" b="1" dirty="0">
                <a:solidFill>
                  <a:srgbClr val="002060"/>
                </a:solidFill>
                <a:latin typeface="Times New Roman" panose="02020603050405020304" pitchFamily="18" charset="0"/>
                <a:cs typeface="Times New Roman" panose="02020603050405020304" pitchFamily="18" charset="0"/>
              </a:rPr>
              <a:t> </a:t>
            </a:r>
            <a:r>
              <a:rPr lang="vi-VN" sz="2200" b="1" dirty="0">
                <a:solidFill>
                  <a:srgbClr val="002060"/>
                </a:solidFill>
                <a:latin typeface="Times New Roman" panose="02020603050405020304" pitchFamily="18" charset="0"/>
                <a:cs typeface="Times New Roman" panose="02020603050405020304" pitchFamily="18" charset="0"/>
              </a:rPr>
              <a:t>thay đổi làm cho họ thay đổi ý định mua</a:t>
            </a:r>
            <a:r>
              <a:rPr lang="vi-VN" sz="2200" dirty="0">
                <a:solidFill>
                  <a:prstClr val="black"/>
                </a:solidFill>
                <a:latin typeface="Times New Roman" panose="02020603050405020304" pitchFamily="18" charset="0"/>
                <a:cs typeface="Times New Roman" panose="02020603050405020304" pitchFamily="18" charset="0"/>
              </a:rPr>
              <a:t>. Ví dụ, có những nhu cầu mua sắm cấp bách hơn xuất</a:t>
            </a:r>
            <a:r>
              <a:rPr lang="en-US" sz="2200" dirty="0">
                <a:solidFill>
                  <a:prstClr val="black"/>
                </a:solidFill>
                <a:latin typeface="Times New Roman" panose="02020603050405020304" pitchFamily="18" charset="0"/>
                <a:cs typeface="Times New Roman" panose="02020603050405020304" pitchFamily="18" charset="0"/>
              </a:rPr>
              <a:t> </a:t>
            </a:r>
            <a:r>
              <a:rPr lang="vi-VN" sz="2200" dirty="0">
                <a:solidFill>
                  <a:prstClr val="black"/>
                </a:solidFill>
                <a:latin typeface="Times New Roman" panose="02020603050405020304" pitchFamily="18" charset="0"/>
                <a:cs typeface="Times New Roman" panose="02020603050405020304" pitchFamily="18" charset="0"/>
              </a:rPr>
              <a:t>hiện. </a:t>
            </a:r>
            <a:endParaRPr lang="en-US" sz="2200" dirty="0">
              <a:solidFill>
                <a:prstClr val="black"/>
              </a:solidFill>
              <a:latin typeface="Times New Roman" panose="02020603050405020304" pitchFamily="18" charset="0"/>
              <a:cs typeface="Times New Roman" panose="02020603050405020304" pitchFamily="18" charset="0"/>
            </a:endParaRPr>
          </a:p>
          <a:p>
            <a:pPr marL="285750" lvl="0" indent="-285750" algn="just">
              <a:buFont typeface="Wingdings" panose="05000000000000000000" pitchFamily="2" charset="2"/>
              <a:buChar char="v"/>
            </a:pPr>
            <a:r>
              <a:rPr lang="vi-VN" sz="2200" dirty="0">
                <a:solidFill>
                  <a:prstClr val="black"/>
                </a:solidFill>
                <a:latin typeface="Times New Roman" panose="02020603050405020304" pitchFamily="18" charset="0"/>
                <a:cs typeface="Times New Roman" panose="02020603050405020304" pitchFamily="18" charset="0"/>
              </a:rPr>
              <a:t>Bởi vậy, từ ý định mua đến hành động mua vẫn còn một khoảng nhất định.</a:t>
            </a:r>
            <a:endParaRPr lang="en-US" sz="2200" dirty="0">
              <a:solidFill>
                <a:prstClr val="black"/>
              </a:solidFill>
              <a:latin typeface="Times New Roman" panose="02020603050405020304" pitchFamily="18" charset="0"/>
              <a:cs typeface="Times New Roman" panose="02020603050405020304" pitchFamily="18" charset="0"/>
            </a:endParaRPr>
          </a:p>
        </p:txBody>
      </p:sp>
      <p:pic>
        <p:nvPicPr>
          <p:cNvPr id="17" name="Picture 16"/>
          <p:cNvPicPr>
            <a:picLocks noChangeAspect="1"/>
          </p:cNvPicPr>
          <p:nvPr/>
        </p:nvPicPr>
        <p:blipFill>
          <a:blip r:embed="rId6"/>
          <a:stretch>
            <a:fillRect/>
          </a:stretch>
        </p:blipFill>
        <p:spPr>
          <a:xfrm>
            <a:off x="6608926" y="5061569"/>
            <a:ext cx="2648875" cy="1765918"/>
          </a:xfrm>
          <a:prstGeom prst="rect">
            <a:avLst/>
          </a:prstGeom>
        </p:spPr>
      </p:pic>
    </p:spTree>
    <p:extLst>
      <p:ext uri="{BB962C8B-B14F-4D97-AF65-F5344CB8AC3E}">
        <p14:creationId xmlns:p14="http://schemas.microsoft.com/office/powerpoint/2010/main" val="1393579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barn(inVertical)">
                                      <p:cBhvr>
                                        <p:cTn id="10" dur="500"/>
                                        <p:tgtEl>
                                          <p:spTgt spid="14"/>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barn(inVertical)">
                                      <p:cBhvr>
                                        <p:cTn id="13" dur="500"/>
                                        <p:tgtEl>
                                          <p:spTgt spid="15"/>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0" end="0"/>
                                            </p:txEl>
                                          </p:spTgt>
                                        </p:tgtEl>
                                        <p:attrNameLst>
                                          <p:attrName>style.visibility</p:attrName>
                                        </p:attrNameLst>
                                      </p:cBhvr>
                                      <p:to>
                                        <p:strVal val="visible"/>
                                      </p:to>
                                    </p:set>
                                    <p:animEffect transition="in" filter="fade">
                                      <p:cBhvr>
                                        <p:cTn id="18" dur="500"/>
                                        <p:tgtEl>
                                          <p:spTgt spid="7">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nodeType="clickEffect">
                                  <p:stCondLst>
                                    <p:cond delay="0"/>
                                  </p:stCondLst>
                                  <p:childTnLst>
                                    <p:set>
                                      <p:cBhvr>
                                        <p:cTn id="22" dur="1" fill="hold">
                                          <p:stCondLst>
                                            <p:cond delay="0"/>
                                          </p:stCondLst>
                                        </p:cTn>
                                        <p:tgtEl>
                                          <p:spTgt spid="7">
                                            <p:txEl>
                                              <p:pRg st="1" end="1"/>
                                            </p:txEl>
                                          </p:spTgt>
                                        </p:tgtEl>
                                        <p:attrNameLst>
                                          <p:attrName>style.visibility</p:attrName>
                                        </p:attrNameLst>
                                      </p:cBhvr>
                                      <p:to>
                                        <p:strVal val="visible"/>
                                      </p:to>
                                    </p:set>
                                    <p:animEffect transition="in" filter="fade">
                                      <p:cBhvr>
                                        <p:cTn id="23" dur="1000"/>
                                        <p:tgtEl>
                                          <p:spTgt spid="7">
                                            <p:txEl>
                                              <p:pRg st="1" end="1"/>
                                            </p:txEl>
                                          </p:spTgt>
                                        </p:tgtEl>
                                      </p:cBhvr>
                                    </p:animEffect>
                                    <p:anim calcmode="lin" valueType="num">
                                      <p:cBhvr>
                                        <p:cTn id="24"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25"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nodeType="clickEffect">
                                  <p:stCondLst>
                                    <p:cond delay="0"/>
                                  </p:stCondLst>
                                  <p:childTnLst>
                                    <p:set>
                                      <p:cBhvr>
                                        <p:cTn id="29" dur="1" fill="hold">
                                          <p:stCondLst>
                                            <p:cond delay="0"/>
                                          </p:stCondLst>
                                        </p:cTn>
                                        <p:tgtEl>
                                          <p:spTgt spid="7">
                                            <p:txEl>
                                              <p:pRg st="2" end="2"/>
                                            </p:txEl>
                                          </p:spTgt>
                                        </p:tgtEl>
                                        <p:attrNameLst>
                                          <p:attrName>style.visibility</p:attrName>
                                        </p:attrNameLst>
                                      </p:cBhvr>
                                      <p:to>
                                        <p:strVal val="visible"/>
                                      </p:to>
                                    </p:set>
                                    <p:animEffect transition="in" filter="fade">
                                      <p:cBhvr>
                                        <p:cTn id="30" dur="1000"/>
                                        <p:tgtEl>
                                          <p:spTgt spid="7">
                                            <p:txEl>
                                              <p:pRg st="2" end="2"/>
                                            </p:txEl>
                                          </p:spTgt>
                                        </p:tgtEl>
                                      </p:cBhvr>
                                    </p:animEffect>
                                    <p:anim calcmode="lin" valueType="num">
                                      <p:cBhvr>
                                        <p:cTn id="31"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32" dur="1000" fill="hold"/>
                                        <p:tgtEl>
                                          <p:spTgt spid="7">
                                            <p:txEl>
                                              <p:pRg st="2" end="2"/>
                                            </p:txEl>
                                          </p:spTgt>
                                        </p:tgtEl>
                                        <p:attrNameLst>
                                          <p:attrName>ppt_y</p:attrName>
                                        </p:attrNameLst>
                                      </p:cBhvr>
                                      <p:tavLst>
                                        <p:tav tm="0">
                                          <p:val>
                                            <p:strVal val="#ppt_y+.1"/>
                                          </p:val>
                                        </p:tav>
                                        <p:tav tm="100000">
                                          <p:val>
                                            <p:strVal val="#ppt_y"/>
                                          </p:val>
                                        </p:tav>
                                      </p:tavLst>
                                    </p:anim>
                                  </p:childTnLst>
                                </p:cTn>
                              </p:par>
                              <p:par>
                                <p:cTn id="33" presetID="42" presetClass="entr" presetSubtype="0" fill="hold" nodeType="withEffect">
                                  <p:stCondLst>
                                    <p:cond delay="0"/>
                                  </p:stCondLst>
                                  <p:childTnLst>
                                    <p:set>
                                      <p:cBhvr>
                                        <p:cTn id="34" dur="1" fill="hold">
                                          <p:stCondLst>
                                            <p:cond delay="0"/>
                                          </p:stCondLst>
                                        </p:cTn>
                                        <p:tgtEl>
                                          <p:spTgt spid="7">
                                            <p:txEl>
                                              <p:pRg st="3" end="3"/>
                                            </p:txEl>
                                          </p:spTgt>
                                        </p:tgtEl>
                                        <p:attrNameLst>
                                          <p:attrName>style.visibility</p:attrName>
                                        </p:attrNameLst>
                                      </p:cBhvr>
                                      <p:to>
                                        <p:strVal val="visible"/>
                                      </p:to>
                                    </p:set>
                                    <p:animEffect transition="in" filter="fade">
                                      <p:cBhvr>
                                        <p:cTn id="35" dur="1000"/>
                                        <p:tgtEl>
                                          <p:spTgt spid="7">
                                            <p:txEl>
                                              <p:pRg st="3" end="3"/>
                                            </p:txEl>
                                          </p:spTgt>
                                        </p:tgtEl>
                                      </p:cBhvr>
                                    </p:animEffect>
                                    <p:anim calcmode="lin" valueType="num">
                                      <p:cBhvr>
                                        <p:cTn id="36" dur="1000" fill="hold"/>
                                        <p:tgtEl>
                                          <p:spTgt spid="7">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7">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fade">
                                      <p:cBhvr>
                                        <p:cTn id="42" dur="1000"/>
                                        <p:tgtEl>
                                          <p:spTgt spid="20"/>
                                        </p:tgtEl>
                                      </p:cBhvr>
                                    </p:animEffect>
                                    <p:anim calcmode="lin" valueType="num">
                                      <p:cBhvr>
                                        <p:cTn id="43" dur="1000" fill="hold"/>
                                        <p:tgtEl>
                                          <p:spTgt spid="20"/>
                                        </p:tgtEl>
                                        <p:attrNameLst>
                                          <p:attrName>ppt_x</p:attrName>
                                        </p:attrNameLst>
                                      </p:cBhvr>
                                      <p:tavLst>
                                        <p:tav tm="0">
                                          <p:val>
                                            <p:strVal val="#ppt_x"/>
                                          </p:val>
                                        </p:tav>
                                        <p:tav tm="100000">
                                          <p:val>
                                            <p:strVal val="#ppt_x"/>
                                          </p:val>
                                        </p:tav>
                                      </p:tavLst>
                                    </p:anim>
                                    <p:anim calcmode="lin" valueType="num">
                                      <p:cBhvr>
                                        <p:cTn id="44"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6">
                                            <p:txEl>
                                              <p:pRg st="0" end="0"/>
                                            </p:txEl>
                                          </p:spTgt>
                                        </p:tgtEl>
                                        <p:attrNameLst>
                                          <p:attrName>style.visibility</p:attrName>
                                        </p:attrNameLst>
                                      </p:cBhvr>
                                      <p:to>
                                        <p:strVal val="visible"/>
                                      </p:to>
                                    </p:set>
                                    <p:anim calcmode="lin" valueType="num">
                                      <p:cBhvr additive="base">
                                        <p:cTn id="49" dur="500" fill="hold"/>
                                        <p:tgtEl>
                                          <p:spTgt spid="16">
                                            <p:txEl>
                                              <p:pRg st="0" end="0"/>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1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16">
                                            <p:txEl>
                                              <p:pRg st="1" end="1"/>
                                            </p:txEl>
                                          </p:spTgt>
                                        </p:tgtEl>
                                        <p:attrNameLst>
                                          <p:attrName>style.visibility</p:attrName>
                                        </p:attrNameLst>
                                      </p:cBhvr>
                                      <p:to>
                                        <p:strVal val="visible"/>
                                      </p:to>
                                    </p:set>
                                    <p:anim calcmode="lin" valueType="num">
                                      <p:cBhvr additive="base">
                                        <p:cTn id="55" dur="500" fill="hold"/>
                                        <p:tgtEl>
                                          <p:spTgt spid="16">
                                            <p:txEl>
                                              <p:pRg st="1" end="1"/>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1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16">
                                            <p:txEl>
                                              <p:pRg st="2" end="2"/>
                                            </p:txEl>
                                          </p:spTgt>
                                        </p:tgtEl>
                                        <p:attrNameLst>
                                          <p:attrName>style.visibility</p:attrName>
                                        </p:attrNameLst>
                                      </p:cBhvr>
                                      <p:to>
                                        <p:strVal val="visible"/>
                                      </p:to>
                                    </p:set>
                                    <p:anim calcmode="lin" valueType="num">
                                      <p:cBhvr additive="base">
                                        <p:cTn id="61" dur="500" fill="hold"/>
                                        <p:tgtEl>
                                          <p:spTgt spid="16">
                                            <p:txEl>
                                              <p:pRg st="2" end="2"/>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1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16">
                                            <p:txEl>
                                              <p:pRg st="3" end="3"/>
                                            </p:txEl>
                                          </p:spTgt>
                                        </p:tgtEl>
                                        <p:attrNameLst>
                                          <p:attrName>style.visibility</p:attrName>
                                        </p:attrNameLst>
                                      </p:cBhvr>
                                      <p:to>
                                        <p:strVal val="visible"/>
                                      </p:to>
                                    </p:set>
                                    <p:anim calcmode="lin" valueType="num">
                                      <p:cBhvr additive="base">
                                        <p:cTn id="67" dur="500" fill="hold"/>
                                        <p:tgtEl>
                                          <p:spTgt spid="16">
                                            <p:txEl>
                                              <p:pRg st="3" end="3"/>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1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16" presetClass="entr" presetSubtype="21" fill="hold" nodeType="clickEffect">
                                  <p:stCondLst>
                                    <p:cond delay="0"/>
                                  </p:stCondLst>
                                  <p:childTnLst>
                                    <p:set>
                                      <p:cBhvr>
                                        <p:cTn id="72" dur="1" fill="hold">
                                          <p:stCondLst>
                                            <p:cond delay="0"/>
                                          </p:stCondLst>
                                        </p:cTn>
                                        <p:tgtEl>
                                          <p:spTgt spid="17"/>
                                        </p:tgtEl>
                                        <p:attrNameLst>
                                          <p:attrName>style.visibility</p:attrName>
                                        </p:attrNameLst>
                                      </p:cBhvr>
                                      <p:to>
                                        <p:strVal val="visible"/>
                                      </p:to>
                                    </p:set>
                                    <p:animEffect transition="in" filter="barn(inVertical)">
                                      <p:cBhvr>
                                        <p:cTn id="7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2677113" y="4687629"/>
            <a:ext cx="3291840" cy="2057400"/>
          </a:xfrm>
          <a:prstGeom prst="rect">
            <a:avLst/>
          </a:prstGeom>
        </p:spPr>
      </p:pic>
      <p:pic>
        <p:nvPicPr>
          <p:cNvPr id="10" name="Picture 9"/>
          <p:cNvPicPr>
            <a:picLocks noChangeAspect="1"/>
          </p:cNvPicPr>
          <p:nvPr/>
        </p:nvPicPr>
        <p:blipFill>
          <a:blip r:embed="rId4"/>
          <a:stretch>
            <a:fillRect/>
          </a:stretch>
        </p:blipFill>
        <p:spPr>
          <a:xfrm>
            <a:off x="9279291" y="916924"/>
            <a:ext cx="2940325" cy="1958651"/>
          </a:xfrm>
          <a:prstGeom prst="rect">
            <a:avLst/>
          </a:prstGeom>
        </p:spPr>
      </p:pic>
      <p:pic>
        <p:nvPicPr>
          <p:cNvPr id="3" name="Pictur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63484"/>
            <a:ext cx="2287921" cy="853440"/>
          </a:xfrm>
          <a:prstGeom prst="rect">
            <a:avLst/>
          </a:prstGeom>
        </p:spPr>
      </p:pic>
      <p:sp>
        <p:nvSpPr>
          <p:cNvPr id="4" name="Rectangle 3"/>
          <p:cNvSpPr/>
          <p:nvPr/>
        </p:nvSpPr>
        <p:spPr>
          <a:xfrm>
            <a:off x="1655606" y="-14954"/>
            <a:ext cx="10437019" cy="498598"/>
          </a:xfrm>
          <a:prstGeom prst="rect">
            <a:avLst/>
          </a:prstGeom>
        </p:spPr>
        <p:txBody>
          <a:bodyPr wrap="square">
            <a:spAutoFit/>
          </a:bodyPr>
          <a:lstStyle/>
          <a:p>
            <a:pPr indent="360045" algn="ctr">
              <a:lnSpc>
                <a:spcPct val="110000"/>
              </a:lnSpc>
              <a:spcBef>
                <a:spcPts val="200"/>
              </a:spcBef>
              <a:spcAft>
                <a:spcPts val="200"/>
              </a:spcAft>
            </a:pP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3.1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Thị</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trường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tiêu</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dùng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cá</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nhân</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và</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hành</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vi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của</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người</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tiêu</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dùng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cá</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nhân</a:t>
            </a:r>
            <a:endParaRPr lang="en-US" sz="24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angle 4"/>
          <p:cNvSpPr/>
          <p:nvPr/>
        </p:nvSpPr>
        <p:spPr>
          <a:xfrm>
            <a:off x="3296809" y="418326"/>
            <a:ext cx="7306808" cy="461665"/>
          </a:xfrm>
          <a:prstGeom prst="rect">
            <a:avLst/>
          </a:prstGeom>
        </p:spPr>
        <p:txBody>
          <a:bodyPr wrap="none">
            <a:spAutoFit/>
          </a:bodyPr>
          <a:lstStyle/>
          <a:p>
            <a:pPr marL="342900" indent="-342900">
              <a:buFont typeface="Wingdings" panose="05000000000000000000" pitchFamily="2" charset="2"/>
              <a:buChar char="v"/>
            </a:pPr>
            <a:r>
              <a:rPr lang="vi-VN" sz="2400" b="1" i="1" u="sng" dirty="0">
                <a:solidFill>
                  <a:srgbClr val="FF0000"/>
                </a:solidFill>
                <a:latin typeface="Cambria-Bold"/>
              </a:rPr>
              <a:t>Quá trình quyết định mua của người tiêu dùng</a:t>
            </a:r>
            <a:endParaRPr lang="en-US" sz="2400" dirty="0"/>
          </a:p>
        </p:txBody>
      </p:sp>
      <p:sp>
        <p:nvSpPr>
          <p:cNvPr id="8" name="Rectangle 7"/>
          <p:cNvSpPr/>
          <p:nvPr/>
        </p:nvSpPr>
        <p:spPr>
          <a:xfrm>
            <a:off x="163275" y="1252278"/>
            <a:ext cx="9340398" cy="769441"/>
          </a:xfrm>
          <a:prstGeom prst="rect">
            <a:avLst/>
          </a:prstGeom>
        </p:spPr>
        <p:txBody>
          <a:bodyPr wrap="square">
            <a:spAutoFit/>
          </a:bodyPr>
          <a:lstStyle/>
          <a:p>
            <a:pPr marL="342900" lvl="0" indent="-342900" algn="just">
              <a:buFont typeface="Wingdings" panose="05000000000000000000" pitchFamily="2" charset="2"/>
              <a:buChar char="v"/>
            </a:pPr>
            <a:r>
              <a:rPr lang="vi-VN" sz="2200" dirty="0">
                <a:solidFill>
                  <a:prstClr val="black"/>
                </a:solidFill>
                <a:latin typeface="Times New Roman" panose="02020603050405020304" pitchFamily="18" charset="0"/>
                <a:cs typeface="Times New Roman" panose="02020603050405020304" pitchFamily="18" charset="0"/>
              </a:rPr>
              <a:t>Việc người tiêu dùng sửa đổi, trì hoãn hoặc bãi bỏ một quyết định mua chịu ảnh hưởng rất</a:t>
            </a:r>
            <a:r>
              <a:rPr lang="en-US" sz="2200" dirty="0">
                <a:solidFill>
                  <a:prstClr val="black"/>
                </a:solidFill>
                <a:latin typeface="Times New Roman" panose="02020603050405020304" pitchFamily="18" charset="0"/>
                <a:cs typeface="Times New Roman" panose="02020603050405020304" pitchFamily="18" charset="0"/>
              </a:rPr>
              <a:t> </a:t>
            </a:r>
            <a:r>
              <a:rPr lang="vi-VN" sz="2200" dirty="0">
                <a:solidFill>
                  <a:prstClr val="black"/>
                </a:solidFill>
                <a:latin typeface="Times New Roman" panose="02020603050405020304" pitchFamily="18" charset="0"/>
                <a:cs typeface="Times New Roman" panose="02020603050405020304" pitchFamily="18" charset="0"/>
              </a:rPr>
              <a:t>lớn của </a:t>
            </a:r>
            <a:r>
              <a:rPr lang="vi-VN" sz="2200" b="1" dirty="0">
                <a:solidFill>
                  <a:srgbClr val="002060"/>
                </a:solidFill>
                <a:latin typeface="Times New Roman" panose="02020603050405020304" pitchFamily="18" charset="0"/>
                <a:cs typeface="Times New Roman" panose="02020603050405020304" pitchFamily="18" charset="0"/>
              </a:rPr>
              <a:t>những rủi ro được người tiêu dùng nhận thức</a:t>
            </a:r>
            <a:r>
              <a:rPr lang="vi-VN" sz="2200" dirty="0">
                <a:solidFill>
                  <a:prstClr val="black"/>
                </a:solidFill>
                <a:latin typeface="Times New Roman" panose="02020603050405020304" pitchFamily="18" charset="0"/>
                <a:cs typeface="Times New Roman" panose="02020603050405020304" pitchFamily="18" charset="0"/>
              </a:rPr>
              <a:t>. </a:t>
            </a:r>
            <a:endParaRPr lang="en-US" sz="2200" dirty="0">
              <a:solidFill>
                <a:prstClr val="black"/>
              </a:solidFill>
              <a:latin typeface="Times New Roman" panose="02020603050405020304" pitchFamily="18" charset="0"/>
              <a:cs typeface="Times New Roman" panose="02020603050405020304" pitchFamily="18" charset="0"/>
            </a:endParaRPr>
          </a:p>
        </p:txBody>
      </p:sp>
      <p:sp>
        <p:nvSpPr>
          <p:cNvPr id="9" name="Rectangle 8"/>
          <p:cNvSpPr/>
          <p:nvPr/>
        </p:nvSpPr>
        <p:spPr>
          <a:xfrm>
            <a:off x="4790658" y="921004"/>
            <a:ext cx="3413114" cy="461665"/>
          </a:xfrm>
          <a:prstGeom prst="rect">
            <a:avLst/>
          </a:prstGeom>
        </p:spPr>
        <p:txBody>
          <a:bodyPr wrap="none">
            <a:spAutoFit/>
          </a:bodyPr>
          <a:lstStyle/>
          <a:p>
            <a:r>
              <a:rPr lang="en-US" sz="2400" b="1" i="1" u="sng" dirty="0">
                <a:solidFill>
                  <a:srgbClr val="000000"/>
                </a:solidFill>
                <a:latin typeface="Cambria-BoldItalic"/>
              </a:rPr>
              <a:t>GĐ 4</a:t>
            </a:r>
            <a:r>
              <a:rPr lang="en-US" sz="2400" b="1" i="1" u="sng" dirty="0" smtClean="0">
                <a:solidFill>
                  <a:srgbClr val="000000"/>
                </a:solidFill>
                <a:latin typeface="Cambria-BoldItalic"/>
              </a:rPr>
              <a:t>: </a:t>
            </a:r>
            <a:r>
              <a:rPr lang="en-US" sz="2400" b="1" i="1" dirty="0" err="1" smtClean="0">
                <a:solidFill>
                  <a:srgbClr val="000000"/>
                </a:solidFill>
                <a:latin typeface="Cambria-BoldItalic"/>
              </a:rPr>
              <a:t>Quyết</a:t>
            </a:r>
            <a:r>
              <a:rPr lang="en-US" sz="2400" b="1" i="1" dirty="0" smtClean="0">
                <a:solidFill>
                  <a:srgbClr val="000000"/>
                </a:solidFill>
                <a:latin typeface="Cambria-BoldItalic"/>
              </a:rPr>
              <a:t> </a:t>
            </a:r>
            <a:r>
              <a:rPr lang="en-US" sz="2400" b="1" i="1" dirty="0" err="1" smtClean="0">
                <a:solidFill>
                  <a:srgbClr val="000000"/>
                </a:solidFill>
                <a:latin typeface="Cambria-BoldItalic"/>
              </a:rPr>
              <a:t>định</a:t>
            </a:r>
            <a:r>
              <a:rPr lang="en-US" sz="2400" b="1" i="1" dirty="0" smtClean="0">
                <a:solidFill>
                  <a:srgbClr val="000000"/>
                </a:solidFill>
                <a:latin typeface="Cambria-BoldItalic"/>
              </a:rPr>
              <a:t> </a:t>
            </a:r>
            <a:r>
              <a:rPr lang="en-US" sz="2400" b="1" i="1" dirty="0" err="1" smtClean="0">
                <a:solidFill>
                  <a:srgbClr val="000000"/>
                </a:solidFill>
                <a:latin typeface="Cambria-BoldItalic"/>
              </a:rPr>
              <a:t>mua</a:t>
            </a:r>
            <a:endParaRPr lang="en-US" sz="2400" dirty="0"/>
          </a:p>
        </p:txBody>
      </p:sp>
      <p:sp>
        <p:nvSpPr>
          <p:cNvPr id="11" name="Rectangle 10"/>
          <p:cNvSpPr/>
          <p:nvPr/>
        </p:nvSpPr>
        <p:spPr>
          <a:xfrm>
            <a:off x="163275" y="2056469"/>
            <a:ext cx="8831111" cy="769441"/>
          </a:xfrm>
          <a:prstGeom prst="rect">
            <a:avLst/>
          </a:prstGeom>
        </p:spPr>
        <p:txBody>
          <a:bodyPr wrap="square">
            <a:spAutoFit/>
          </a:bodyPr>
          <a:lstStyle/>
          <a:p>
            <a:pPr marL="342900" indent="-342900">
              <a:buFont typeface="Wingdings" panose="05000000000000000000" pitchFamily="2" charset="2"/>
              <a:buChar char="v"/>
            </a:pPr>
            <a:r>
              <a:rPr lang="en-US" sz="2200" b="1" dirty="0" err="1">
                <a:solidFill>
                  <a:prstClr val="black"/>
                </a:solidFill>
                <a:latin typeface="Times New Roman" panose="02020603050405020304" pitchFamily="18" charset="0"/>
                <a:cs typeface="Times New Roman" panose="02020603050405020304" pitchFamily="18" charset="0"/>
                <a:sym typeface="Wingdings" panose="05000000000000000000" pitchFamily="2" charset="2"/>
              </a:rPr>
              <a:t>R</a:t>
            </a:r>
            <a:r>
              <a:rPr lang="en-US" sz="2200" b="1" dirty="0" err="1" smtClean="0">
                <a:solidFill>
                  <a:prstClr val="black"/>
                </a:solidFill>
                <a:latin typeface="Times New Roman" panose="02020603050405020304" pitchFamily="18" charset="0"/>
                <a:cs typeface="Times New Roman" panose="02020603050405020304" pitchFamily="18" charset="0"/>
                <a:sym typeface="Wingdings" panose="05000000000000000000" pitchFamily="2" charset="2"/>
              </a:rPr>
              <a:t>ủi</a:t>
            </a:r>
            <a:r>
              <a:rPr lang="en-US" sz="2200" b="1" dirty="0" smtClean="0">
                <a:solidFill>
                  <a:prstClr val="black"/>
                </a:solidFill>
                <a:latin typeface="Times New Roman" panose="02020603050405020304" pitchFamily="18" charset="0"/>
                <a:cs typeface="Times New Roman" panose="02020603050405020304" pitchFamily="18" charset="0"/>
                <a:sym typeface="Wingdings" panose="05000000000000000000" pitchFamily="2" charset="2"/>
              </a:rPr>
              <a:t> </a:t>
            </a:r>
            <a:r>
              <a:rPr lang="en-US" sz="2200" b="1" dirty="0" err="1">
                <a:solidFill>
                  <a:prstClr val="black"/>
                </a:solidFill>
                <a:latin typeface="Times New Roman" panose="02020603050405020304" pitchFamily="18" charset="0"/>
                <a:cs typeface="Times New Roman" panose="02020603050405020304" pitchFamily="18" charset="0"/>
                <a:sym typeface="Wingdings" panose="05000000000000000000" pitchFamily="2" charset="2"/>
              </a:rPr>
              <a:t>ro</a:t>
            </a:r>
            <a:r>
              <a:rPr lang="en-US" sz="2200" b="1" dirty="0">
                <a:solidFill>
                  <a:prstClr val="black"/>
                </a:solidFill>
                <a:latin typeface="Times New Roman" panose="02020603050405020304" pitchFamily="18" charset="0"/>
                <a:cs typeface="Times New Roman" panose="02020603050405020304" pitchFamily="18" charset="0"/>
                <a:sym typeface="Wingdings" panose="05000000000000000000" pitchFamily="2" charset="2"/>
              </a:rPr>
              <a:t> </a:t>
            </a:r>
            <a:r>
              <a:rPr lang="en-US" sz="2200" b="1" dirty="0" err="1">
                <a:solidFill>
                  <a:prstClr val="black"/>
                </a:solidFill>
                <a:latin typeface="Times New Roman" panose="02020603050405020304" pitchFamily="18" charset="0"/>
                <a:cs typeface="Times New Roman" panose="02020603050405020304" pitchFamily="18" charset="0"/>
                <a:sym typeface="Wingdings" panose="05000000000000000000" pitchFamily="2" charset="2"/>
              </a:rPr>
              <a:t>khởi</a:t>
            </a:r>
            <a:r>
              <a:rPr lang="en-US" sz="2200" b="1" dirty="0">
                <a:solidFill>
                  <a:prstClr val="black"/>
                </a:solidFill>
                <a:latin typeface="Times New Roman" panose="02020603050405020304" pitchFamily="18" charset="0"/>
                <a:cs typeface="Times New Roman" panose="02020603050405020304" pitchFamily="18" charset="0"/>
                <a:sym typeface="Wingdings" panose="05000000000000000000" pitchFamily="2" charset="2"/>
              </a:rPr>
              <a:t> </a:t>
            </a:r>
            <a:r>
              <a:rPr lang="en-US" sz="2200" b="1" dirty="0" err="1">
                <a:solidFill>
                  <a:prstClr val="black"/>
                </a:solidFill>
                <a:latin typeface="Times New Roman" panose="02020603050405020304" pitchFamily="18" charset="0"/>
                <a:cs typeface="Times New Roman" panose="02020603050405020304" pitchFamily="18" charset="0"/>
                <a:sym typeface="Wingdings" panose="05000000000000000000" pitchFamily="2" charset="2"/>
              </a:rPr>
              <a:t>phát</a:t>
            </a:r>
            <a:r>
              <a:rPr lang="en-US" sz="2200" dirty="0">
                <a:solidFill>
                  <a:prstClr val="black"/>
                </a:solidFill>
                <a:latin typeface="Times New Roman" panose="02020603050405020304" pitchFamily="18" charset="0"/>
                <a:cs typeface="Times New Roman" panose="02020603050405020304" pitchFamily="18" charset="0"/>
                <a:sym typeface="Wingdings" panose="05000000000000000000" pitchFamily="2" charset="2"/>
              </a:rPr>
              <a:t> </a:t>
            </a:r>
            <a:r>
              <a:rPr lang="en-US" sz="2200" dirty="0" err="1">
                <a:solidFill>
                  <a:prstClr val="black"/>
                </a:solidFill>
                <a:latin typeface="Times New Roman" panose="02020603050405020304" pitchFamily="18" charset="0"/>
                <a:cs typeface="Times New Roman" panose="02020603050405020304" pitchFamily="18" charset="0"/>
                <a:sym typeface="Wingdings" panose="05000000000000000000" pitchFamily="2" charset="2"/>
              </a:rPr>
              <a:t>khi</a:t>
            </a:r>
            <a:r>
              <a:rPr lang="en-US" sz="2200" dirty="0">
                <a:solidFill>
                  <a:prstClr val="black"/>
                </a:solidFill>
                <a:latin typeface="Times New Roman" panose="02020603050405020304" pitchFamily="18" charset="0"/>
                <a:cs typeface="Times New Roman" panose="02020603050405020304" pitchFamily="18" charset="0"/>
                <a:sym typeface="Wingdings" panose="05000000000000000000" pitchFamily="2" charset="2"/>
              </a:rPr>
              <a:t> v</a:t>
            </a:r>
            <a:r>
              <a:rPr lang="vi-VN" sz="2200" dirty="0">
                <a:solidFill>
                  <a:prstClr val="black"/>
                </a:solidFill>
                <a:latin typeface="Times New Roman" panose="02020603050405020304" pitchFamily="18" charset="0"/>
                <a:cs typeface="Times New Roman" panose="02020603050405020304" pitchFamily="18" charset="0"/>
              </a:rPr>
              <a:t>iệc mua sắm người tiêu dùng </a:t>
            </a:r>
            <a:r>
              <a:rPr lang="vi-VN" sz="2200" b="1" u="sng" dirty="0">
                <a:solidFill>
                  <a:srgbClr val="002060"/>
                </a:solidFill>
                <a:latin typeface="Times New Roman" panose="02020603050405020304" pitchFamily="18" charset="0"/>
                <a:cs typeface="Times New Roman" panose="02020603050405020304" pitchFamily="18" charset="0"/>
              </a:rPr>
              <a:t>không thể đoán chắc kết quả</a:t>
            </a:r>
            <a:endParaRPr lang="en-US" sz="2200" b="1" u="sng" dirty="0">
              <a:solidFill>
                <a:srgbClr val="002060"/>
              </a:solidFill>
              <a:latin typeface="Times New Roman" panose="02020603050405020304" pitchFamily="18" charset="0"/>
              <a:cs typeface="Times New Roman" panose="02020603050405020304" pitchFamily="18" charset="0"/>
            </a:endParaRPr>
          </a:p>
        </p:txBody>
      </p:sp>
      <p:sp>
        <p:nvSpPr>
          <p:cNvPr id="12" name="Rectangle 11"/>
          <p:cNvSpPr/>
          <p:nvPr/>
        </p:nvSpPr>
        <p:spPr>
          <a:xfrm>
            <a:off x="95526" y="2824570"/>
            <a:ext cx="11997099" cy="2123658"/>
          </a:xfrm>
          <a:prstGeom prst="rect">
            <a:avLst/>
          </a:prstGeom>
        </p:spPr>
        <p:txBody>
          <a:bodyPr wrap="square">
            <a:spAutoFit/>
          </a:bodyPr>
          <a:lstStyle/>
          <a:p>
            <a:pPr marL="342900" indent="-342900">
              <a:buFont typeface="Wingdings" panose="05000000000000000000" pitchFamily="2" charset="2"/>
              <a:buChar char="v"/>
            </a:pPr>
            <a:r>
              <a:rPr lang="vi-VN" sz="2200" b="1" dirty="0">
                <a:solidFill>
                  <a:prstClr val="black"/>
                </a:solidFill>
                <a:latin typeface="Times New Roman" panose="02020603050405020304" pitchFamily="18" charset="0"/>
                <a:cs typeface="Times New Roman" panose="02020603050405020304" pitchFamily="18" charset="0"/>
              </a:rPr>
              <a:t>Mức độ nhận thức</a:t>
            </a:r>
            <a:r>
              <a:rPr lang="en-US" sz="2200" b="1" dirty="0">
                <a:solidFill>
                  <a:prstClr val="black"/>
                </a:solidFill>
                <a:latin typeface="Times New Roman" panose="02020603050405020304" pitchFamily="18" charset="0"/>
                <a:cs typeface="Times New Roman" panose="02020603050405020304" pitchFamily="18" charset="0"/>
              </a:rPr>
              <a:t> </a:t>
            </a:r>
            <a:r>
              <a:rPr lang="vi-VN" sz="2200" b="1" dirty="0">
                <a:solidFill>
                  <a:prstClr val="black"/>
                </a:solidFill>
                <a:latin typeface="Times New Roman" panose="02020603050405020304" pitchFamily="18" charset="0"/>
                <a:cs typeface="Times New Roman" panose="02020603050405020304" pitchFamily="18" charset="0"/>
              </a:rPr>
              <a:t>về rủi ro thay đổi </a:t>
            </a:r>
            <a:r>
              <a:rPr lang="vi-VN" sz="2200" dirty="0">
                <a:solidFill>
                  <a:prstClr val="black"/>
                </a:solidFill>
                <a:latin typeface="Times New Roman" panose="02020603050405020304" pitchFamily="18" charset="0"/>
                <a:cs typeface="Times New Roman" panose="02020603050405020304" pitchFamily="18" charset="0"/>
              </a:rPr>
              <a:t>theo số lượng tiền bỏ ra </a:t>
            </a:r>
            <a:r>
              <a:rPr lang="vi-VN" sz="2200" dirty="0" smtClean="0">
                <a:solidFill>
                  <a:prstClr val="black"/>
                </a:solidFill>
                <a:latin typeface="Times New Roman" panose="02020603050405020304" pitchFamily="18" charset="0"/>
                <a:cs typeface="Times New Roman" panose="02020603050405020304" pitchFamily="18" charset="0"/>
              </a:rPr>
              <a:t>mua</a:t>
            </a:r>
            <a:r>
              <a:rPr lang="en-US" sz="2200" b="1" dirty="0" smtClean="0">
                <a:solidFill>
                  <a:prstClr val="black"/>
                </a:solidFill>
                <a:latin typeface="Times New Roman" panose="02020603050405020304" pitchFamily="18" charset="0"/>
                <a:cs typeface="Times New Roman" panose="02020603050405020304" pitchFamily="18" charset="0"/>
              </a:rPr>
              <a:t>, </a:t>
            </a:r>
            <a:r>
              <a:rPr lang="vi-VN" sz="2200" dirty="0" smtClean="0">
                <a:latin typeface="Times New Roman" panose="02020603050405020304" pitchFamily="18" charset="0"/>
                <a:cs typeface="Times New Roman" panose="02020603050405020304" pitchFamily="18" charset="0"/>
              </a:rPr>
              <a:t>sự </a:t>
            </a:r>
            <a:r>
              <a:rPr lang="vi-VN" sz="2200" dirty="0">
                <a:latin typeface="Times New Roman" panose="02020603050405020304" pitchFamily="18" charset="0"/>
                <a:cs typeface="Times New Roman" panose="02020603050405020304" pitchFamily="18" charset="0"/>
              </a:rPr>
              <a:t>không chắc chắn trong đánh giá và mức độ</a:t>
            </a:r>
            <a:r>
              <a:rPr lang="en-US" sz="2200" dirty="0">
                <a:latin typeface="Times New Roman" panose="02020603050405020304" pitchFamily="18" charset="0"/>
                <a:cs typeface="Times New Roman" panose="02020603050405020304" pitchFamily="18" charset="0"/>
              </a:rPr>
              <a:t> </a:t>
            </a:r>
            <a:r>
              <a:rPr lang="vi-VN" sz="2200" dirty="0">
                <a:latin typeface="Times New Roman" panose="02020603050405020304" pitchFamily="18" charset="0"/>
                <a:cs typeface="Times New Roman" panose="02020603050405020304" pitchFamily="18" charset="0"/>
              </a:rPr>
              <a:t>tự tin của người tiêu dùng. </a:t>
            </a:r>
            <a:endParaRPr lang="en-US" sz="22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v"/>
            </a:pPr>
            <a:r>
              <a:rPr lang="en-US" sz="2200" dirty="0" err="1">
                <a:latin typeface="Times New Roman" panose="02020603050405020304" pitchFamily="18" charset="0"/>
                <a:cs typeface="Times New Roman" panose="02020603050405020304" pitchFamily="18" charset="0"/>
              </a:rPr>
              <a:t>Để</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người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tiêu</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dùng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ra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quyết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định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mua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nhanh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thì</a:t>
            </a:r>
            <a:r>
              <a:rPr lang="en-US" sz="2200" dirty="0">
                <a:latin typeface="Times New Roman" panose="02020603050405020304" pitchFamily="18" charset="0"/>
                <a:cs typeface="Times New Roman" panose="02020603050405020304" pitchFamily="18" charset="0"/>
              </a:rPr>
              <a:t> n</a:t>
            </a:r>
            <a:r>
              <a:rPr lang="vi-VN" sz="2200" dirty="0">
                <a:latin typeface="Times New Roman" panose="02020603050405020304" pitchFamily="18" charset="0"/>
                <a:cs typeface="Times New Roman" panose="02020603050405020304" pitchFamily="18" charset="0"/>
              </a:rPr>
              <a:t>gười làm</a:t>
            </a:r>
            <a:r>
              <a:rPr lang="en-US" sz="2200" dirty="0">
                <a:latin typeface="Times New Roman" panose="02020603050405020304" pitchFamily="18" charset="0"/>
                <a:cs typeface="Times New Roman" panose="02020603050405020304" pitchFamily="18" charset="0"/>
              </a:rPr>
              <a:t> </a:t>
            </a:r>
            <a:r>
              <a:rPr lang="vi-VN" sz="2200" dirty="0">
                <a:latin typeface="Times New Roman" panose="02020603050405020304" pitchFamily="18" charset="0"/>
                <a:cs typeface="Times New Roman" panose="02020603050405020304" pitchFamily="18" charset="0"/>
              </a:rPr>
              <a:t>marketing phải </a:t>
            </a:r>
            <a:r>
              <a:rPr lang="vi-VN" sz="2200" b="1" dirty="0">
                <a:solidFill>
                  <a:srgbClr val="002060"/>
                </a:solidFill>
                <a:latin typeface="Times New Roman" panose="02020603050405020304" pitchFamily="18" charset="0"/>
                <a:cs typeface="Times New Roman" panose="02020603050405020304" pitchFamily="18" charset="0"/>
              </a:rPr>
              <a:t>hiểu được những yếu tố gây cảm giác lo lắng đó </a:t>
            </a:r>
            <a:r>
              <a:rPr lang="vi-VN" sz="2200" dirty="0">
                <a:latin typeface="Times New Roman" panose="02020603050405020304" pitchFamily="18" charset="0"/>
                <a:cs typeface="Times New Roman" panose="02020603050405020304" pitchFamily="18" charset="0"/>
              </a:rPr>
              <a:t>và </a:t>
            </a:r>
            <a:r>
              <a:rPr lang="vi-VN" sz="2200" b="1" dirty="0">
                <a:solidFill>
                  <a:srgbClr val="002060"/>
                </a:solidFill>
                <a:latin typeface="Times New Roman" panose="02020603050405020304" pitchFamily="18" charset="0"/>
                <a:cs typeface="Times New Roman" panose="02020603050405020304" pitchFamily="18" charset="0"/>
              </a:rPr>
              <a:t>cung cấp thông</a:t>
            </a:r>
            <a:r>
              <a:rPr lang="en-US" sz="2200" b="1" dirty="0">
                <a:solidFill>
                  <a:srgbClr val="002060"/>
                </a:solidFill>
                <a:latin typeface="Times New Roman" panose="02020603050405020304" pitchFamily="18" charset="0"/>
                <a:cs typeface="Times New Roman" panose="02020603050405020304" pitchFamily="18" charset="0"/>
              </a:rPr>
              <a:t> </a:t>
            </a:r>
            <a:r>
              <a:rPr lang="vi-VN" sz="2200" b="1" dirty="0">
                <a:solidFill>
                  <a:srgbClr val="002060"/>
                </a:solidFill>
                <a:latin typeface="Times New Roman" panose="02020603050405020304" pitchFamily="18" charset="0"/>
                <a:cs typeface="Times New Roman" panose="02020603050405020304" pitchFamily="18" charset="0"/>
              </a:rPr>
              <a:t>tin cùng những biện pháp marketing làm giảm đi những lo lắng của họ</a:t>
            </a:r>
            <a:endParaRPr lang="en-US" sz="2200" b="1" dirty="0">
              <a:solidFill>
                <a:srgbClr val="002060"/>
              </a:solidFill>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v"/>
            </a:pPr>
            <a:endParaRPr lang="en-US" sz="2200"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6"/>
          <a:stretch>
            <a:fillRect/>
          </a:stretch>
        </p:blipFill>
        <p:spPr>
          <a:xfrm>
            <a:off x="9042792" y="4627827"/>
            <a:ext cx="3121650" cy="2085165"/>
          </a:xfrm>
          <a:prstGeom prst="rect">
            <a:avLst/>
          </a:prstGeom>
        </p:spPr>
      </p:pic>
      <p:pic>
        <p:nvPicPr>
          <p:cNvPr id="14" name="Picture 13"/>
          <p:cNvPicPr>
            <a:picLocks noChangeAspect="1"/>
          </p:cNvPicPr>
          <p:nvPr/>
        </p:nvPicPr>
        <p:blipFill>
          <a:blip r:embed="rId7"/>
          <a:stretch>
            <a:fillRect/>
          </a:stretch>
        </p:blipFill>
        <p:spPr>
          <a:xfrm>
            <a:off x="6095944" y="4600805"/>
            <a:ext cx="2898442" cy="2112187"/>
          </a:xfrm>
          <a:prstGeom prst="rect">
            <a:avLst/>
          </a:prstGeom>
        </p:spPr>
      </p:pic>
      <p:pic>
        <p:nvPicPr>
          <p:cNvPr id="16" name="Picture 15"/>
          <p:cNvPicPr>
            <a:picLocks noChangeAspect="1"/>
          </p:cNvPicPr>
          <p:nvPr/>
        </p:nvPicPr>
        <p:blipFill>
          <a:blip r:embed="rId8"/>
          <a:stretch>
            <a:fillRect/>
          </a:stretch>
        </p:blipFill>
        <p:spPr>
          <a:xfrm>
            <a:off x="257490" y="4600805"/>
            <a:ext cx="2100124" cy="2103306"/>
          </a:xfrm>
          <a:prstGeom prst="rect">
            <a:avLst/>
          </a:prstGeom>
        </p:spPr>
      </p:pic>
    </p:spTree>
    <p:extLst>
      <p:ext uri="{BB962C8B-B14F-4D97-AF65-F5344CB8AC3E}">
        <p14:creationId xmlns:p14="http://schemas.microsoft.com/office/powerpoint/2010/main" val="4138244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500" fill="hold"/>
                                        <p:tgtEl>
                                          <p:spTgt spid="11"/>
                                        </p:tgtEl>
                                        <p:attrNameLst>
                                          <p:attrName>ppt_x</p:attrName>
                                        </p:attrNameLst>
                                      </p:cBhvr>
                                      <p:tavLst>
                                        <p:tav tm="0">
                                          <p:val>
                                            <p:strVal val="#ppt_x"/>
                                          </p:val>
                                        </p:tav>
                                        <p:tav tm="100000">
                                          <p:val>
                                            <p:strVal val="#ppt_x"/>
                                          </p:val>
                                        </p:tav>
                                      </p:tavLst>
                                    </p:anim>
                                    <p:anim calcmode="lin" valueType="num">
                                      <p:cBhvr additive="base">
                                        <p:cTn id="15"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12">
                                            <p:txEl>
                                              <p:pRg st="0" end="0"/>
                                            </p:txEl>
                                          </p:spTgt>
                                        </p:tgtEl>
                                        <p:attrNameLst>
                                          <p:attrName>style.visibility</p:attrName>
                                        </p:attrNameLst>
                                      </p:cBhvr>
                                      <p:to>
                                        <p:strVal val="visible"/>
                                      </p:to>
                                    </p:set>
                                    <p:anim calcmode="lin" valueType="num">
                                      <p:cBhvr additive="base">
                                        <p:cTn id="20"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12">
                                            <p:txEl>
                                              <p:pRg st="0" end="0"/>
                                            </p:txEl>
                                          </p:spTgt>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12">
                                            <p:txEl>
                                              <p:pRg st="1" end="1"/>
                                            </p:txEl>
                                          </p:spTgt>
                                        </p:tgtEl>
                                        <p:attrNameLst>
                                          <p:attrName>style.visibility</p:attrName>
                                        </p:attrNameLst>
                                      </p:cBhvr>
                                      <p:to>
                                        <p:strVal val="visible"/>
                                      </p:to>
                                    </p:set>
                                    <p:anim calcmode="lin" valueType="num">
                                      <p:cBhvr additive="base">
                                        <p:cTn id="24" dur="500" fill="hold"/>
                                        <p:tgtEl>
                                          <p:spTgt spid="12">
                                            <p:txEl>
                                              <p:pRg st="1" end="1"/>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1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63484"/>
            <a:ext cx="2287921" cy="853440"/>
          </a:xfrm>
          <a:prstGeom prst="rect">
            <a:avLst/>
          </a:prstGeom>
        </p:spPr>
      </p:pic>
      <p:sp>
        <p:nvSpPr>
          <p:cNvPr id="3" name="Rectangle 2"/>
          <p:cNvSpPr/>
          <p:nvPr/>
        </p:nvSpPr>
        <p:spPr>
          <a:xfrm>
            <a:off x="1655606" y="-14954"/>
            <a:ext cx="10437019" cy="498598"/>
          </a:xfrm>
          <a:prstGeom prst="rect">
            <a:avLst/>
          </a:prstGeom>
        </p:spPr>
        <p:txBody>
          <a:bodyPr wrap="square">
            <a:spAutoFit/>
          </a:bodyPr>
          <a:lstStyle/>
          <a:p>
            <a:pPr indent="360045" algn="ctr">
              <a:lnSpc>
                <a:spcPct val="110000"/>
              </a:lnSpc>
              <a:spcBef>
                <a:spcPts val="200"/>
              </a:spcBef>
              <a:spcAft>
                <a:spcPts val="200"/>
              </a:spcAft>
            </a:pP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3.1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Thị</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trường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tiêu</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dùng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cá</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nhân</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và</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hành</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vi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của</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người</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tiêu</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dùng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cá</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nhân</a:t>
            </a:r>
            <a:endParaRPr lang="en-US" sz="24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3"/>
          <p:cNvSpPr/>
          <p:nvPr/>
        </p:nvSpPr>
        <p:spPr>
          <a:xfrm>
            <a:off x="3296809" y="418326"/>
            <a:ext cx="7306808" cy="461665"/>
          </a:xfrm>
          <a:prstGeom prst="rect">
            <a:avLst/>
          </a:prstGeom>
        </p:spPr>
        <p:txBody>
          <a:bodyPr wrap="none">
            <a:spAutoFit/>
          </a:bodyPr>
          <a:lstStyle/>
          <a:p>
            <a:pPr marL="342900" indent="-342900">
              <a:buFont typeface="Wingdings" panose="05000000000000000000" pitchFamily="2" charset="2"/>
              <a:buChar char="v"/>
            </a:pPr>
            <a:r>
              <a:rPr lang="vi-VN" sz="2400" b="1" i="1" u="sng" dirty="0">
                <a:solidFill>
                  <a:srgbClr val="FF0000"/>
                </a:solidFill>
                <a:latin typeface="Cambria-Bold"/>
              </a:rPr>
              <a:t>Quá trình quyết định mua của người tiêu dùng</a:t>
            </a:r>
            <a:endParaRPr lang="en-US" sz="2400" dirty="0"/>
          </a:p>
        </p:txBody>
      </p:sp>
      <p:sp>
        <p:nvSpPr>
          <p:cNvPr id="5" name="Rectangle 4"/>
          <p:cNvSpPr/>
          <p:nvPr/>
        </p:nvSpPr>
        <p:spPr>
          <a:xfrm>
            <a:off x="4790658" y="921004"/>
            <a:ext cx="3413114" cy="461665"/>
          </a:xfrm>
          <a:prstGeom prst="rect">
            <a:avLst/>
          </a:prstGeom>
        </p:spPr>
        <p:txBody>
          <a:bodyPr wrap="none">
            <a:spAutoFit/>
          </a:bodyPr>
          <a:lstStyle/>
          <a:p>
            <a:r>
              <a:rPr lang="en-US" sz="2400" b="1" i="1" u="sng" dirty="0">
                <a:solidFill>
                  <a:srgbClr val="000000"/>
                </a:solidFill>
                <a:latin typeface="Cambria-BoldItalic"/>
              </a:rPr>
              <a:t>GĐ 4</a:t>
            </a:r>
            <a:r>
              <a:rPr lang="en-US" sz="2400" b="1" i="1" u="sng" dirty="0" smtClean="0">
                <a:solidFill>
                  <a:srgbClr val="000000"/>
                </a:solidFill>
                <a:latin typeface="Cambria-BoldItalic"/>
              </a:rPr>
              <a:t>: </a:t>
            </a:r>
            <a:r>
              <a:rPr lang="en-US" sz="2400" b="1" i="1" dirty="0" err="1" smtClean="0">
                <a:solidFill>
                  <a:srgbClr val="000000"/>
                </a:solidFill>
                <a:latin typeface="Cambria-BoldItalic"/>
              </a:rPr>
              <a:t>Quyết</a:t>
            </a:r>
            <a:r>
              <a:rPr lang="en-US" sz="2400" b="1" i="1" dirty="0" smtClean="0">
                <a:solidFill>
                  <a:srgbClr val="000000"/>
                </a:solidFill>
                <a:latin typeface="Cambria-BoldItalic"/>
              </a:rPr>
              <a:t> </a:t>
            </a:r>
            <a:r>
              <a:rPr lang="en-US" sz="2400" b="1" i="1" dirty="0" err="1" smtClean="0">
                <a:solidFill>
                  <a:srgbClr val="000000"/>
                </a:solidFill>
                <a:latin typeface="Cambria-BoldItalic"/>
              </a:rPr>
              <a:t>định</a:t>
            </a:r>
            <a:r>
              <a:rPr lang="en-US" sz="2400" b="1" i="1" dirty="0" smtClean="0">
                <a:solidFill>
                  <a:srgbClr val="000000"/>
                </a:solidFill>
                <a:latin typeface="Cambria-BoldItalic"/>
              </a:rPr>
              <a:t> </a:t>
            </a:r>
            <a:r>
              <a:rPr lang="en-US" sz="2400" b="1" i="1" dirty="0" err="1" smtClean="0">
                <a:solidFill>
                  <a:srgbClr val="000000"/>
                </a:solidFill>
                <a:latin typeface="Cambria-BoldItalic"/>
              </a:rPr>
              <a:t>mua</a:t>
            </a:r>
            <a:endParaRPr lang="en-US" sz="2400" dirty="0"/>
          </a:p>
        </p:txBody>
      </p:sp>
      <p:sp>
        <p:nvSpPr>
          <p:cNvPr id="6" name="TextBox 5"/>
          <p:cNvSpPr txBox="1"/>
          <p:nvPr/>
        </p:nvSpPr>
        <p:spPr>
          <a:xfrm>
            <a:off x="1258042" y="1355149"/>
            <a:ext cx="3532616" cy="830997"/>
          </a:xfrm>
          <a:prstGeom prst="rect">
            <a:avLst/>
          </a:prstGeom>
          <a:solidFill>
            <a:srgbClr val="FFFF00"/>
          </a:solidFill>
        </p:spPr>
        <p:txBody>
          <a:bodyPr wrap="square" rtlCol="0">
            <a:spAutoFit/>
          </a:bodyPr>
          <a:lstStyle/>
          <a:p>
            <a:pPr algn="ctr"/>
            <a:r>
              <a:rPr lang="en-US" sz="2400" b="1" u="sng" dirty="0" err="1" smtClean="0">
                <a:latin typeface="Times New Roman" panose="02020603050405020304" pitchFamily="18" charset="0"/>
                <a:cs typeface="Times New Roman" panose="02020603050405020304" pitchFamily="18" charset="0"/>
              </a:rPr>
              <a:t>Cách</a:t>
            </a:r>
            <a:r>
              <a:rPr lang="en-US" sz="2400" b="1" u="sng" dirty="0" smtClean="0">
                <a:latin typeface="Times New Roman" panose="02020603050405020304" pitchFamily="18" charset="0"/>
                <a:cs typeface="Times New Roman" panose="02020603050405020304" pitchFamily="18" charset="0"/>
              </a:rPr>
              <a:t> demo </a:t>
            </a:r>
            <a:r>
              <a:rPr lang="en-US" sz="2400" b="1" u="sng" dirty="0" err="1" smtClean="0">
                <a:latin typeface="Times New Roman" panose="02020603050405020304" pitchFamily="18" charset="0"/>
                <a:cs typeface="Times New Roman" panose="02020603050405020304" pitchFamily="18" charset="0"/>
              </a:rPr>
              <a:t>sản</a:t>
            </a:r>
            <a:r>
              <a:rPr lang="en-US" sz="2400" b="1" u="sng" dirty="0" smtClean="0">
                <a:latin typeface="Times New Roman" panose="02020603050405020304" pitchFamily="18" charset="0"/>
                <a:cs typeface="Times New Roman" panose="02020603050405020304" pitchFamily="18" charset="0"/>
              </a:rPr>
              <a:t> </a:t>
            </a:r>
            <a:r>
              <a:rPr lang="en-US" sz="2400" b="1" u="sng" dirty="0" err="1" smtClean="0">
                <a:latin typeface="Times New Roman" panose="02020603050405020304" pitchFamily="18" charset="0"/>
                <a:cs typeface="Times New Roman" panose="02020603050405020304" pitchFamily="18" charset="0"/>
              </a:rPr>
              <a:t>phẩm</a:t>
            </a:r>
            <a:r>
              <a:rPr lang="en-US" sz="2400" b="1" u="sng" dirty="0" smtClean="0">
                <a:latin typeface="Times New Roman" panose="02020603050405020304" pitchFamily="18" charset="0"/>
                <a:cs typeface="Times New Roman" panose="02020603050405020304" pitchFamily="18" charset="0"/>
              </a:rPr>
              <a:t> </a:t>
            </a:r>
            <a:r>
              <a:rPr lang="en-US" sz="2400" b="1" u="sng" dirty="0" err="1" smtClean="0">
                <a:latin typeface="Times New Roman" panose="02020603050405020304" pitchFamily="18" charset="0"/>
                <a:cs typeface="Times New Roman" panose="02020603050405020304" pitchFamily="18" charset="0"/>
              </a:rPr>
              <a:t>của</a:t>
            </a:r>
            <a:r>
              <a:rPr lang="en-US" sz="2400" b="1" u="sng" dirty="0" smtClean="0">
                <a:latin typeface="Times New Roman" panose="02020603050405020304" pitchFamily="18" charset="0"/>
                <a:cs typeface="Times New Roman" panose="02020603050405020304" pitchFamily="18" charset="0"/>
              </a:rPr>
              <a:t> </a:t>
            </a:r>
            <a:r>
              <a:rPr lang="en-US" sz="2400" b="1" u="sng" dirty="0" err="1" smtClean="0">
                <a:latin typeface="Times New Roman" panose="02020603050405020304" pitchFamily="18" charset="0"/>
                <a:cs typeface="Times New Roman" panose="02020603050405020304" pitchFamily="18" charset="0"/>
              </a:rPr>
              <a:t>công</a:t>
            </a:r>
            <a:r>
              <a:rPr lang="en-US" sz="2400" b="1" u="sng" dirty="0" smtClean="0">
                <a:latin typeface="Times New Roman" panose="02020603050405020304" pitchFamily="18" charset="0"/>
                <a:cs typeface="Times New Roman" panose="02020603050405020304" pitchFamily="18" charset="0"/>
              </a:rPr>
              <a:t> ty Amway</a:t>
            </a:r>
            <a:endParaRPr lang="en-US" sz="2400" b="1" u="sng" dirty="0">
              <a:latin typeface="Times New Roman" panose="02020603050405020304" pitchFamily="18" charset="0"/>
              <a:cs typeface="Times New Roman" panose="02020603050405020304" pitchFamily="18" charset="0"/>
            </a:endParaRPr>
          </a:p>
        </p:txBody>
      </p:sp>
      <p:sp>
        <p:nvSpPr>
          <p:cNvPr id="7" name="TextBox 6"/>
          <p:cNvSpPr txBox="1"/>
          <p:nvPr/>
        </p:nvSpPr>
        <p:spPr>
          <a:xfrm>
            <a:off x="7735459" y="1313271"/>
            <a:ext cx="3532616" cy="830997"/>
          </a:xfrm>
          <a:prstGeom prst="rect">
            <a:avLst/>
          </a:prstGeom>
          <a:solidFill>
            <a:srgbClr val="FFFF00"/>
          </a:solidFill>
        </p:spPr>
        <p:txBody>
          <a:bodyPr wrap="square" rtlCol="0">
            <a:spAutoFit/>
          </a:bodyPr>
          <a:lstStyle/>
          <a:p>
            <a:pPr algn="ctr"/>
            <a:r>
              <a:rPr lang="en-US" sz="2400" b="1" u="sng" dirty="0" err="1" smtClean="0">
                <a:latin typeface="Times New Roman" panose="02020603050405020304" pitchFamily="18" charset="0"/>
                <a:cs typeface="Times New Roman" panose="02020603050405020304" pitchFamily="18" charset="0"/>
              </a:rPr>
              <a:t>Mượn</a:t>
            </a:r>
            <a:r>
              <a:rPr lang="en-US" sz="2400" b="1" u="sng" dirty="0" smtClean="0">
                <a:latin typeface="Times New Roman" panose="02020603050405020304" pitchFamily="18" charset="0"/>
                <a:cs typeface="Times New Roman" panose="02020603050405020304" pitchFamily="18" charset="0"/>
              </a:rPr>
              <a:t> </a:t>
            </a:r>
            <a:r>
              <a:rPr lang="en-US" sz="2400" b="1" u="sng" dirty="0" err="1" smtClean="0">
                <a:latin typeface="Times New Roman" panose="02020603050405020304" pitchFamily="18" charset="0"/>
                <a:cs typeface="Times New Roman" panose="02020603050405020304" pitchFamily="18" charset="0"/>
              </a:rPr>
              <a:t>hình</a:t>
            </a:r>
            <a:r>
              <a:rPr lang="en-US" sz="2400" b="1" u="sng" dirty="0" smtClean="0">
                <a:latin typeface="Times New Roman" panose="02020603050405020304" pitchFamily="18" charset="0"/>
                <a:cs typeface="Times New Roman" panose="02020603050405020304" pitchFamily="18" charset="0"/>
              </a:rPr>
              <a:t> </a:t>
            </a:r>
            <a:r>
              <a:rPr lang="en-US" sz="2400" b="1" u="sng" dirty="0" err="1" smtClean="0">
                <a:latin typeface="Times New Roman" panose="02020603050405020304" pitchFamily="18" charset="0"/>
                <a:cs typeface="Times New Roman" panose="02020603050405020304" pitchFamily="18" charset="0"/>
              </a:rPr>
              <a:t>ảnh</a:t>
            </a:r>
            <a:r>
              <a:rPr lang="en-US" sz="2400" b="1" u="sng" dirty="0" smtClean="0">
                <a:latin typeface="Times New Roman" panose="02020603050405020304" pitchFamily="18" charset="0"/>
                <a:cs typeface="Times New Roman" panose="02020603050405020304" pitchFamily="18" charset="0"/>
              </a:rPr>
              <a:t> </a:t>
            </a:r>
            <a:r>
              <a:rPr lang="en-US" sz="2400" b="1" u="sng" dirty="0" err="1" smtClean="0">
                <a:latin typeface="Times New Roman" panose="02020603050405020304" pitchFamily="18" charset="0"/>
                <a:cs typeface="Times New Roman" panose="02020603050405020304" pitchFamily="18" charset="0"/>
              </a:rPr>
              <a:t>của</a:t>
            </a:r>
            <a:r>
              <a:rPr lang="en-US" sz="2400" b="1" u="sng" dirty="0" smtClean="0">
                <a:latin typeface="Times New Roman" panose="02020603050405020304" pitchFamily="18" charset="0"/>
                <a:cs typeface="Times New Roman" panose="02020603050405020304" pitchFamily="18" charset="0"/>
              </a:rPr>
              <a:t> </a:t>
            </a:r>
            <a:r>
              <a:rPr lang="en-US" sz="2400" b="1" u="sng" dirty="0" err="1" smtClean="0">
                <a:latin typeface="Times New Roman" panose="02020603050405020304" pitchFamily="18" charset="0"/>
                <a:cs typeface="Times New Roman" panose="02020603050405020304" pitchFamily="18" charset="0"/>
              </a:rPr>
              <a:t>người</a:t>
            </a:r>
            <a:r>
              <a:rPr lang="en-US" sz="2400" b="1" u="sng" dirty="0" smtClean="0">
                <a:latin typeface="Times New Roman" panose="02020603050405020304" pitchFamily="18" charset="0"/>
                <a:cs typeface="Times New Roman" panose="02020603050405020304" pitchFamily="18" charset="0"/>
              </a:rPr>
              <a:t> </a:t>
            </a:r>
            <a:r>
              <a:rPr lang="en-US" sz="2400" b="1" u="sng" dirty="0" err="1" smtClean="0">
                <a:latin typeface="Times New Roman" panose="02020603050405020304" pitchFamily="18" charset="0"/>
                <a:cs typeface="Times New Roman" panose="02020603050405020304" pitchFamily="18" charset="0"/>
              </a:rPr>
              <a:t>nổi</a:t>
            </a:r>
            <a:r>
              <a:rPr lang="en-US" sz="2400" b="1" u="sng" dirty="0" smtClean="0">
                <a:latin typeface="Times New Roman" panose="02020603050405020304" pitchFamily="18" charset="0"/>
                <a:cs typeface="Times New Roman" panose="02020603050405020304" pitchFamily="18" charset="0"/>
              </a:rPr>
              <a:t> </a:t>
            </a:r>
            <a:r>
              <a:rPr lang="en-US" sz="2400" b="1" u="sng" dirty="0" err="1" smtClean="0">
                <a:latin typeface="Times New Roman" panose="02020603050405020304" pitchFamily="18" charset="0"/>
                <a:cs typeface="Times New Roman" panose="02020603050405020304" pitchFamily="18" charset="0"/>
              </a:rPr>
              <a:t>tiếng</a:t>
            </a:r>
            <a:endParaRPr lang="en-US" sz="2400" b="1" u="sng" dirty="0">
              <a:latin typeface="Times New Roman" panose="02020603050405020304" pitchFamily="18" charset="0"/>
              <a:cs typeface="Times New Roman" panose="02020603050405020304" pitchFamily="18" charset="0"/>
            </a:endParaRPr>
          </a:p>
        </p:txBody>
      </p:sp>
      <p:pic>
        <p:nvPicPr>
          <p:cNvPr id="8" name="videoplayback">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3604" y="2186146"/>
            <a:ext cx="6218667" cy="4603826"/>
          </a:xfrm>
          <a:prstGeom prst="rect">
            <a:avLst/>
          </a:prstGeom>
        </p:spPr>
      </p:pic>
      <p:pic>
        <p:nvPicPr>
          <p:cNvPr id="9" name="videoplayback">
            <a:hlinkClick r:id="" action="ppaction://media"/>
          </p:cNvPr>
          <p:cNvPicPr>
            <a:picLocks noChangeAspect="1"/>
          </p:cNvPicPr>
          <p:nvPr>
            <a:videoFile r:link="rId4"/>
            <p:extLst>
              <p:ext uri="{DAA4B4D4-6D71-4841-9C94-3DE7FCFB9230}">
                <p14:media xmlns:p14="http://schemas.microsoft.com/office/powerpoint/2010/main" r:embed="rId3"/>
              </p:ext>
            </p:extLst>
          </p:nvPr>
        </p:nvPicPr>
        <p:blipFill>
          <a:blip r:embed="rId8"/>
          <a:stretch>
            <a:fillRect/>
          </a:stretch>
        </p:blipFill>
        <p:spPr>
          <a:xfrm>
            <a:off x="6372225" y="2186146"/>
            <a:ext cx="5829013" cy="4603826"/>
          </a:xfrm>
          <a:prstGeom prst="rect">
            <a:avLst/>
          </a:prstGeom>
        </p:spPr>
      </p:pic>
      <p:sp>
        <p:nvSpPr>
          <p:cNvPr id="10" name="Explosion 2 9"/>
          <p:cNvSpPr/>
          <p:nvPr/>
        </p:nvSpPr>
        <p:spPr>
          <a:xfrm>
            <a:off x="1655606" y="2186146"/>
            <a:ext cx="10071112" cy="4416489"/>
          </a:xfrm>
          <a:prstGeom prst="irregularSeal2">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2800" b="1" dirty="0" err="1" smtClean="0">
                <a:latin typeface="Times New Roman" panose="02020603050405020304" pitchFamily="18" charset="0"/>
                <a:cs typeface="Times New Roman" panose="02020603050405020304" pitchFamily="18" charset="0"/>
              </a:rPr>
              <a:t>Nếu</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được</a:t>
            </a:r>
            <a:r>
              <a:rPr lang="en-US" sz="2800" b="1" dirty="0" smtClean="0">
                <a:latin typeface="Times New Roman" panose="02020603050405020304" pitchFamily="18" charset="0"/>
                <a:cs typeface="Times New Roman" panose="02020603050405020304" pitchFamily="18" charset="0"/>
              </a:rPr>
              <a:t> Marketing </a:t>
            </a:r>
            <a:r>
              <a:rPr lang="en-US" sz="2800" b="1" dirty="0" err="1" smtClean="0">
                <a:latin typeface="Times New Roman" panose="02020603050405020304" pitchFamily="18" charset="0"/>
                <a:cs typeface="Times New Roman" panose="02020603050405020304" pitchFamily="18" charset="0"/>
              </a:rPr>
              <a:t>bằng</a:t>
            </a:r>
            <a:r>
              <a:rPr lang="en-US" sz="2800" b="1" dirty="0" smtClean="0">
                <a:latin typeface="Times New Roman" panose="02020603050405020304" pitchFamily="18" charset="0"/>
                <a:cs typeface="Times New Roman" panose="02020603050405020304" pitchFamily="18" charset="0"/>
              </a:rPr>
              <a:t> 2 </a:t>
            </a:r>
            <a:r>
              <a:rPr lang="en-US" sz="2800" b="1" dirty="0" err="1" smtClean="0">
                <a:latin typeface="Times New Roman" panose="02020603050405020304" pitchFamily="18" charset="0"/>
                <a:cs typeface="Times New Roman" panose="02020603050405020304" pitchFamily="18" charset="0"/>
              </a:rPr>
              <a:t>cách</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này</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thì</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các</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bạn</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có</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còn</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hoài</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nghi</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thắc</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mắc</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về</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sản</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phẩm</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nữa</a:t>
            </a:r>
            <a:r>
              <a:rPr lang="en-US" sz="2800" b="1" dirty="0" smtClean="0">
                <a:latin typeface="Times New Roman" panose="02020603050405020304" pitchFamily="18" charset="0"/>
                <a:cs typeface="Times New Roman" panose="02020603050405020304" pitchFamily="18" charset="0"/>
              </a:rPr>
              <a:t> hay </a:t>
            </a:r>
            <a:r>
              <a:rPr lang="en-US" sz="2800" b="1" dirty="0" err="1" smtClean="0">
                <a:latin typeface="Times New Roman" panose="02020603050405020304" pitchFamily="18" charset="0"/>
                <a:cs typeface="Times New Roman" panose="02020603050405020304" pitchFamily="18" charset="0"/>
              </a:rPr>
              <a:t>không</a:t>
            </a:r>
            <a:r>
              <a:rPr lang="en-US" sz="2800" b="1" dirty="0" smtClean="0">
                <a:latin typeface="Times New Roman" panose="02020603050405020304" pitchFamily="18" charset="0"/>
                <a:cs typeface="Times New Roman" panose="02020603050405020304" pitchFamily="18" charset="0"/>
              </a:rPr>
              <a:t>  ? </a:t>
            </a:r>
            <a:r>
              <a:rPr lang="en-US" sz="2800" b="1" dirty="0" err="1" smtClean="0">
                <a:latin typeface="Times New Roman" panose="02020603050405020304" pitchFamily="18" charset="0"/>
                <a:cs typeface="Times New Roman" panose="02020603050405020304" pitchFamily="18" charset="0"/>
              </a:rPr>
              <a:t>Để</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quyết</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định</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mua</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41356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video>
              <p:cMediaNode vol="80000">
                <p:cTn id="20" fill="hold" display="0">
                  <p:stCondLst>
                    <p:cond delay="indefinite"/>
                  </p:stCondLst>
                </p:cTn>
                <p:tgtEl>
                  <p:spTgt spid="8"/>
                </p:tgtEl>
              </p:cMediaNode>
            </p:video>
            <p:video>
              <p:cMediaNode vol="80000">
                <p:cTn id="21" fill="hold" display="0">
                  <p:stCondLst>
                    <p:cond delay="indefinite"/>
                  </p:stCondLst>
                </p:cTn>
                <p:tgtEl>
                  <p:spTgt spid="9"/>
                </p:tgtEl>
              </p:cMediaNode>
            </p:video>
          </p:childTnLst>
        </p:cTn>
      </p:par>
    </p:tnLst>
    <p:bldLst>
      <p:bldP spid="1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6226351" y="4454610"/>
            <a:ext cx="2964577" cy="2359046"/>
          </a:xfrm>
          <a:prstGeom prst="rect">
            <a:avLst/>
          </a:prstGeom>
        </p:spPr>
      </p:pic>
      <p:pic>
        <p:nvPicPr>
          <p:cNvPr id="8" name="Picture 7"/>
          <p:cNvPicPr>
            <a:picLocks noChangeAspect="1"/>
          </p:cNvPicPr>
          <p:nvPr/>
        </p:nvPicPr>
        <p:blipFill rotWithShape="1">
          <a:blip r:embed="rId4"/>
          <a:srcRect l="5985" r="6515"/>
          <a:stretch/>
        </p:blipFill>
        <p:spPr>
          <a:xfrm>
            <a:off x="9190928" y="4442361"/>
            <a:ext cx="2901697" cy="2383545"/>
          </a:xfrm>
          <a:prstGeom prst="rect">
            <a:avLst/>
          </a:prstGeom>
        </p:spPr>
      </p:pic>
      <p:pic>
        <p:nvPicPr>
          <p:cNvPr id="7" name="Picture 6"/>
          <p:cNvPicPr>
            <a:picLocks noChangeAspect="1"/>
          </p:cNvPicPr>
          <p:nvPr/>
        </p:nvPicPr>
        <p:blipFill rotWithShape="1">
          <a:blip r:embed="rId5"/>
          <a:srcRect t="46192" b="7846"/>
          <a:stretch/>
        </p:blipFill>
        <p:spPr>
          <a:xfrm>
            <a:off x="7072833" y="2815804"/>
            <a:ext cx="4587942" cy="1583199"/>
          </a:xfrm>
          <a:prstGeom prst="rect">
            <a:avLst/>
          </a:prstGeom>
        </p:spPr>
      </p:pic>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192375"/>
            <a:ext cx="2287921" cy="853440"/>
          </a:xfrm>
          <a:prstGeom prst="rect">
            <a:avLst/>
          </a:prstGeom>
        </p:spPr>
      </p:pic>
      <p:sp>
        <p:nvSpPr>
          <p:cNvPr id="3" name="Rectangle 2"/>
          <p:cNvSpPr/>
          <p:nvPr/>
        </p:nvSpPr>
        <p:spPr>
          <a:xfrm>
            <a:off x="1655606" y="-14954"/>
            <a:ext cx="10437019" cy="498598"/>
          </a:xfrm>
          <a:prstGeom prst="rect">
            <a:avLst/>
          </a:prstGeom>
        </p:spPr>
        <p:txBody>
          <a:bodyPr wrap="square">
            <a:spAutoFit/>
          </a:bodyPr>
          <a:lstStyle/>
          <a:p>
            <a:pPr indent="360045" algn="ctr">
              <a:lnSpc>
                <a:spcPct val="110000"/>
              </a:lnSpc>
              <a:spcBef>
                <a:spcPts val="200"/>
              </a:spcBef>
              <a:spcAft>
                <a:spcPts val="200"/>
              </a:spcAft>
            </a:pP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3.1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Thị</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trường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tiêu</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dùng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cá</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nhân</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và</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hành</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vi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của</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người</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tiêu</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dùng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cá</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nhân</a:t>
            </a:r>
            <a:endParaRPr lang="en-US" sz="24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3"/>
          <p:cNvSpPr/>
          <p:nvPr/>
        </p:nvSpPr>
        <p:spPr>
          <a:xfrm>
            <a:off x="3296809" y="418326"/>
            <a:ext cx="7306808" cy="461665"/>
          </a:xfrm>
          <a:prstGeom prst="rect">
            <a:avLst/>
          </a:prstGeom>
        </p:spPr>
        <p:txBody>
          <a:bodyPr wrap="none">
            <a:spAutoFit/>
          </a:bodyPr>
          <a:lstStyle/>
          <a:p>
            <a:pPr marL="342900" indent="-342900">
              <a:buFont typeface="Wingdings" panose="05000000000000000000" pitchFamily="2" charset="2"/>
              <a:buChar char="v"/>
            </a:pPr>
            <a:r>
              <a:rPr lang="vi-VN" sz="2400" b="1" i="1" u="sng" dirty="0">
                <a:solidFill>
                  <a:srgbClr val="FF0000"/>
                </a:solidFill>
                <a:latin typeface="Cambria-Bold"/>
              </a:rPr>
              <a:t>Quá trình quyết định mua của người tiêu dùng</a:t>
            </a:r>
            <a:endParaRPr lang="en-US" sz="2400" dirty="0"/>
          </a:p>
        </p:txBody>
      </p:sp>
      <p:sp>
        <p:nvSpPr>
          <p:cNvPr id="5" name="Rectangle 4"/>
          <p:cNvSpPr/>
          <p:nvPr/>
        </p:nvSpPr>
        <p:spPr>
          <a:xfrm>
            <a:off x="4662609" y="770939"/>
            <a:ext cx="3534942" cy="461665"/>
          </a:xfrm>
          <a:prstGeom prst="rect">
            <a:avLst/>
          </a:prstGeom>
        </p:spPr>
        <p:txBody>
          <a:bodyPr wrap="none">
            <a:spAutoFit/>
          </a:bodyPr>
          <a:lstStyle/>
          <a:p>
            <a:r>
              <a:rPr lang="en-US" sz="2400" b="1" i="1" u="sng" dirty="0">
                <a:solidFill>
                  <a:srgbClr val="000000"/>
                </a:solidFill>
                <a:latin typeface="Cambria-BoldItalic"/>
              </a:rPr>
              <a:t>GĐ </a:t>
            </a:r>
            <a:r>
              <a:rPr lang="en-US" sz="2400" b="1" i="1" u="sng" dirty="0" smtClean="0">
                <a:solidFill>
                  <a:srgbClr val="000000"/>
                </a:solidFill>
                <a:latin typeface="Cambria-BoldItalic"/>
              </a:rPr>
              <a:t>5: </a:t>
            </a:r>
            <a:r>
              <a:rPr lang="en-US" sz="2400" b="1" i="1" dirty="0" err="1" smtClean="0">
                <a:solidFill>
                  <a:srgbClr val="000000"/>
                </a:solidFill>
                <a:latin typeface="Cambria-BoldItalic"/>
              </a:rPr>
              <a:t>Hành</a:t>
            </a:r>
            <a:r>
              <a:rPr lang="en-US" sz="2400" b="1" i="1" dirty="0" smtClean="0">
                <a:solidFill>
                  <a:srgbClr val="000000"/>
                </a:solidFill>
                <a:latin typeface="Cambria-BoldItalic"/>
              </a:rPr>
              <a:t> vi </a:t>
            </a:r>
            <a:r>
              <a:rPr lang="en-US" sz="2400" b="1" i="1" dirty="0" err="1" smtClean="0">
                <a:solidFill>
                  <a:srgbClr val="000000"/>
                </a:solidFill>
                <a:latin typeface="Cambria-BoldItalic"/>
              </a:rPr>
              <a:t>sau</a:t>
            </a:r>
            <a:r>
              <a:rPr lang="en-US" sz="2400" b="1" i="1" dirty="0" smtClean="0">
                <a:solidFill>
                  <a:srgbClr val="000000"/>
                </a:solidFill>
                <a:latin typeface="Cambria-BoldItalic"/>
              </a:rPr>
              <a:t> </a:t>
            </a:r>
            <a:r>
              <a:rPr lang="en-US" sz="2400" b="1" i="1" dirty="0" err="1" smtClean="0">
                <a:solidFill>
                  <a:srgbClr val="000000"/>
                </a:solidFill>
                <a:latin typeface="Cambria-BoldItalic"/>
              </a:rPr>
              <a:t>mua</a:t>
            </a:r>
            <a:endParaRPr lang="en-US" sz="2400" dirty="0"/>
          </a:p>
        </p:txBody>
      </p:sp>
      <p:sp>
        <p:nvSpPr>
          <p:cNvPr id="6" name="Rectangle 5"/>
          <p:cNvSpPr/>
          <p:nvPr/>
        </p:nvSpPr>
        <p:spPr>
          <a:xfrm>
            <a:off x="85502" y="1167286"/>
            <a:ext cx="11982896" cy="1938992"/>
          </a:xfrm>
          <a:prstGeom prst="rect">
            <a:avLst/>
          </a:prstGeom>
        </p:spPr>
        <p:txBody>
          <a:bodyPr wrap="square">
            <a:spAutoFit/>
          </a:bodyPr>
          <a:lstStyle/>
          <a:p>
            <a:pPr marL="457200" indent="-457200" algn="just">
              <a:buFont typeface="Wingdings" panose="05000000000000000000" pitchFamily="2" charset="2"/>
              <a:buChar char="v"/>
            </a:pPr>
            <a:r>
              <a:rPr lang="vi-VN" sz="2400" dirty="0">
                <a:solidFill>
                  <a:srgbClr val="000000"/>
                </a:solidFill>
                <a:latin typeface="Times New Roman" panose="02020603050405020304" pitchFamily="18" charset="0"/>
                <a:cs typeface="Times New Roman" panose="02020603050405020304" pitchFamily="18" charset="0"/>
              </a:rPr>
              <a:t>Sau khi mua sản phẩm, người tiêu dùng </a:t>
            </a:r>
            <a:r>
              <a:rPr lang="vi-VN" sz="2400" b="1" dirty="0">
                <a:solidFill>
                  <a:srgbClr val="002060"/>
                </a:solidFill>
                <a:latin typeface="Times New Roman" panose="02020603050405020304" pitchFamily="18" charset="0"/>
                <a:cs typeface="Times New Roman" panose="02020603050405020304" pitchFamily="18" charset="0"/>
              </a:rPr>
              <a:t>so sánh giá trị sản </a:t>
            </a:r>
            <a:r>
              <a:rPr lang="vi-VN" sz="2400" b="1" dirty="0" smtClean="0">
                <a:solidFill>
                  <a:srgbClr val="002060"/>
                </a:solidFill>
                <a:latin typeface="Times New Roman" panose="02020603050405020304" pitchFamily="18" charset="0"/>
                <a:cs typeface="Times New Roman" panose="02020603050405020304" pitchFamily="18" charset="0"/>
              </a:rPr>
              <a:t>phẩm</a:t>
            </a:r>
            <a:r>
              <a:rPr lang="en-US" sz="2400" b="1" dirty="0" smtClean="0">
                <a:solidFill>
                  <a:srgbClr val="002060"/>
                </a:solidFill>
                <a:latin typeface="Times New Roman" panose="02020603050405020304" pitchFamily="18" charset="0"/>
                <a:cs typeface="Times New Roman" panose="02020603050405020304" pitchFamily="18" charset="0"/>
              </a:rPr>
              <a:t> (hay </a:t>
            </a:r>
            <a:r>
              <a:rPr lang="en-US" sz="2400" b="1" dirty="0" err="1" smtClean="0">
                <a:solidFill>
                  <a:srgbClr val="002060"/>
                </a:solidFill>
                <a:latin typeface="Times New Roman" panose="02020603050405020304" pitchFamily="18" charset="0"/>
                <a:cs typeface="Times New Roman" panose="02020603050405020304" pitchFamily="18" charset="0"/>
              </a:rPr>
              <a:t>công</a:t>
            </a:r>
            <a:r>
              <a:rPr lang="en-US" sz="2400" b="1" dirty="0" smtClean="0">
                <a:solidFill>
                  <a:srgbClr val="002060"/>
                </a:solidFill>
                <a:latin typeface="Times New Roman" panose="02020603050405020304" pitchFamily="18" charset="0"/>
                <a:cs typeface="Times New Roman" panose="02020603050405020304" pitchFamily="18" charset="0"/>
              </a:rPr>
              <a:t> </a:t>
            </a:r>
            <a:r>
              <a:rPr lang="en-US" sz="2400" b="1" dirty="0" err="1" smtClean="0">
                <a:solidFill>
                  <a:srgbClr val="002060"/>
                </a:solidFill>
                <a:latin typeface="Times New Roman" panose="02020603050405020304" pitchFamily="18" charset="0"/>
                <a:cs typeface="Times New Roman" panose="02020603050405020304" pitchFamily="18" charset="0"/>
              </a:rPr>
              <a:t>dụng</a:t>
            </a:r>
            <a:r>
              <a:rPr lang="en-US" sz="2400" b="1" dirty="0" smtClean="0">
                <a:solidFill>
                  <a:srgbClr val="002060"/>
                </a:solidFill>
                <a:latin typeface="Times New Roman" panose="02020603050405020304" pitchFamily="18" charset="0"/>
                <a:cs typeface="Times New Roman" panose="02020603050405020304" pitchFamily="18" charset="0"/>
              </a:rPr>
              <a:t> </a:t>
            </a:r>
            <a:r>
              <a:rPr lang="en-US" sz="2400" b="1" dirty="0" err="1" smtClean="0">
                <a:solidFill>
                  <a:srgbClr val="002060"/>
                </a:solidFill>
                <a:latin typeface="Times New Roman" panose="02020603050405020304" pitchFamily="18" charset="0"/>
                <a:cs typeface="Times New Roman" panose="02020603050405020304" pitchFamily="18" charset="0"/>
              </a:rPr>
              <a:t>thực</a:t>
            </a:r>
            <a:r>
              <a:rPr lang="en-US" sz="2400" b="1" dirty="0" smtClean="0">
                <a:solidFill>
                  <a:srgbClr val="002060"/>
                </a:solidFill>
                <a:latin typeface="Times New Roman" panose="02020603050405020304" pitchFamily="18" charset="0"/>
                <a:cs typeface="Times New Roman" panose="02020603050405020304" pitchFamily="18" charset="0"/>
              </a:rPr>
              <a:t> </a:t>
            </a:r>
            <a:r>
              <a:rPr lang="en-US" sz="2400" b="1" dirty="0" err="1" smtClean="0">
                <a:solidFill>
                  <a:srgbClr val="002060"/>
                </a:solidFill>
                <a:latin typeface="Times New Roman" panose="02020603050405020304" pitchFamily="18" charset="0"/>
                <a:cs typeface="Times New Roman" panose="02020603050405020304" pitchFamily="18" charset="0"/>
              </a:rPr>
              <a:t>tế</a:t>
            </a:r>
            <a:r>
              <a:rPr lang="en-US" sz="2400" b="1" dirty="0" smtClean="0">
                <a:solidFill>
                  <a:srgbClr val="002060"/>
                </a:solidFill>
                <a:latin typeface="Times New Roman" panose="02020603050405020304" pitchFamily="18" charset="0"/>
                <a:cs typeface="Times New Roman" panose="02020603050405020304" pitchFamily="18" charset="0"/>
              </a:rPr>
              <a:t>)</a:t>
            </a:r>
            <a:r>
              <a:rPr lang="vi-VN" sz="2400" b="1" dirty="0" smtClean="0">
                <a:solidFill>
                  <a:srgbClr val="002060"/>
                </a:solidFill>
                <a:latin typeface="Times New Roman" panose="02020603050405020304" pitchFamily="18" charset="0"/>
                <a:cs typeface="Times New Roman" panose="02020603050405020304" pitchFamily="18" charset="0"/>
              </a:rPr>
              <a:t> </a:t>
            </a:r>
            <a:r>
              <a:rPr lang="vi-VN" sz="2400" dirty="0">
                <a:solidFill>
                  <a:srgbClr val="000000"/>
                </a:solidFill>
                <a:latin typeface="Times New Roman" panose="02020603050405020304" pitchFamily="18" charset="0"/>
                <a:cs typeface="Times New Roman" panose="02020603050405020304" pitchFamily="18" charset="0"/>
              </a:rPr>
              <a:t>khi sử dụng với </a:t>
            </a:r>
            <a:r>
              <a:rPr lang="vi-VN" sz="2400" b="1" dirty="0">
                <a:solidFill>
                  <a:srgbClr val="002060"/>
                </a:solidFill>
                <a:latin typeface="Times New Roman" panose="02020603050405020304" pitchFamily="18" charset="0"/>
                <a:cs typeface="Times New Roman" panose="02020603050405020304" pitchFamily="18" charset="0"/>
              </a:rPr>
              <a:t>những </a:t>
            </a:r>
            <a:r>
              <a:rPr lang="vi-VN" sz="2400" b="1" dirty="0" smtClean="0">
                <a:solidFill>
                  <a:srgbClr val="002060"/>
                </a:solidFill>
                <a:latin typeface="Times New Roman" panose="02020603050405020304" pitchFamily="18" charset="0"/>
                <a:cs typeface="Times New Roman" panose="02020603050405020304" pitchFamily="18" charset="0"/>
              </a:rPr>
              <a:t>kỳ</a:t>
            </a:r>
            <a:r>
              <a:rPr lang="en-US" sz="2400" b="1" dirty="0" smtClean="0">
                <a:solidFill>
                  <a:srgbClr val="002060"/>
                </a:solidFill>
                <a:latin typeface="Times New Roman" panose="02020603050405020304" pitchFamily="18" charset="0"/>
                <a:cs typeface="Times New Roman" panose="02020603050405020304" pitchFamily="18" charset="0"/>
              </a:rPr>
              <a:t> </a:t>
            </a:r>
            <a:r>
              <a:rPr lang="vi-VN" sz="2400" b="1" dirty="0">
                <a:solidFill>
                  <a:srgbClr val="002060"/>
                </a:solidFill>
                <a:latin typeface="Times New Roman" panose="02020603050405020304" pitchFamily="18" charset="0"/>
                <a:cs typeface="Times New Roman" panose="02020603050405020304" pitchFamily="18" charset="0"/>
              </a:rPr>
              <a:t>vọng của họ và họ sẽ cảm thấy hài lòng hoặc thất vọng</a:t>
            </a:r>
            <a:r>
              <a:rPr lang="vi-VN" sz="2400" dirty="0">
                <a:solidFill>
                  <a:srgbClr val="000000"/>
                </a:solidFill>
                <a:latin typeface="Times New Roman" panose="02020603050405020304" pitchFamily="18" charset="0"/>
                <a:cs typeface="Times New Roman" panose="02020603050405020304" pitchFamily="18" charset="0"/>
              </a:rPr>
              <a:t>. </a:t>
            </a:r>
            <a:endParaRPr lang="en-US" sz="2400" dirty="0" smtClean="0">
              <a:solidFill>
                <a:srgbClr val="00000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v"/>
            </a:pPr>
            <a:r>
              <a:rPr lang="en-US" sz="2400" dirty="0" smtClean="0">
                <a:solidFill>
                  <a:srgbClr val="000000"/>
                </a:solidFill>
                <a:latin typeface="Times New Roman" panose="02020603050405020304" pitchFamily="18" charset="0"/>
                <a:cs typeface="Times New Roman" panose="02020603050405020304" pitchFamily="18" charset="0"/>
              </a:rPr>
              <a:t>Do </a:t>
            </a:r>
            <a:r>
              <a:rPr lang="en-US" sz="2400" dirty="0" err="1" smtClean="0">
                <a:solidFill>
                  <a:srgbClr val="000000"/>
                </a:solidFill>
                <a:latin typeface="Times New Roman" panose="02020603050405020304" pitchFamily="18" charset="0"/>
                <a:cs typeface="Times New Roman" panose="02020603050405020304" pitchFamily="18" charset="0"/>
              </a:rPr>
              <a:t>đó</a:t>
            </a:r>
            <a:r>
              <a:rPr lang="en-US" sz="2400" dirty="0" smtClean="0">
                <a:solidFill>
                  <a:srgbClr val="000000"/>
                </a:solidFill>
                <a:latin typeface="Times New Roman" panose="02020603050405020304" pitchFamily="18" charset="0"/>
                <a:cs typeface="Times New Roman" panose="02020603050405020304" pitchFamily="18" charset="0"/>
              </a:rPr>
              <a:t>, </a:t>
            </a:r>
            <a:r>
              <a:rPr lang="en-US" sz="2400" dirty="0">
                <a:solidFill>
                  <a:srgbClr val="000000"/>
                </a:solidFill>
                <a:latin typeface="Times New Roman" panose="02020603050405020304" pitchFamily="18" charset="0"/>
                <a:cs typeface="Times New Roman" panose="02020603050405020304" pitchFamily="18" charset="0"/>
              </a:rPr>
              <a:t>n</a:t>
            </a:r>
            <a:r>
              <a:rPr lang="vi-VN" sz="2400" dirty="0" smtClean="0">
                <a:solidFill>
                  <a:srgbClr val="000000"/>
                </a:solidFill>
                <a:latin typeface="Times New Roman" panose="02020603050405020304" pitchFamily="18" charset="0"/>
                <a:cs typeface="Times New Roman" panose="02020603050405020304" pitchFamily="18" charset="0"/>
              </a:rPr>
              <a:t>gười </a:t>
            </a:r>
            <a:r>
              <a:rPr lang="vi-VN" sz="2400" dirty="0">
                <a:solidFill>
                  <a:srgbClr val="000000"/>
                </a:solidFill>
                <a:latin typeface="Times New Roman" panose="02020603050405020304" pitchFamily="18" charset="0"/>
                <a:cs typeface="Times New Roman" panose="02020603050405020304" pitchFamily="18" charset="0"/>
              </a:rPr>
              <a:t>làm marketing phải biết được</a:t>
            </a:r>
            <a:r>
              <a:rPr lang="en-US" sz="2400" dirty="0">
                <a:solidFill>
                  <a:srgbClr val="000000"/>
                </a:solidFill>
                <a:latin typeface="Times New Roman" panose="02020603050405020304" pitchFamily="18" charset="0"/>
                <a:cs typeface="Times New Roman" panose="02020603050405020304" pitchFamily="18" charset="0"/>
              </a:rPr>
              <a:t> </a:t>
            </a:r>
            <a:r>
              <a:rPr lang="vi-VN" sz="2400" dirty="0">
                <a:solidFill>
                  <a:srgbClr val="000000"/>
                </a:solidFill>
                <a:latin typeface="Times New Roman" panose="02020603050405020304" pitchFamily="18" charset="0"/>
                <a:cs typeface="Times New Roman" panose="02020603050405020304" pitchFamily="18" charset="0"/>
              </a:rPr>
              <a:t>những hành vi sau khi mua của khách hàng để có giải pháp phù </a:t>
            </a:r>
            <a:r>
              <a:rPr lang="vi-VN" sz="2400" dirty="0" smtClean="0">
                <a:solidFill>
                  <a:srgbClr val="000000"/>
                </a:solidFill>
                <a:latin typeface="Times New Roman" panose="02020603050405020304" pitchFamily="18" charset="0"/>
                <a:cs typeface="Times New Roman" panose="02020603050405020304" pitchFamily="18" charset="0"/>
              </a:rPr>
              <a:t>hợp.</a:t>
            </a:r>
            <a:endParaRPr lang="en-US" sz="2400" dirty="0">
              <a:solidFill>
                <a:srgbClr val="00000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v"/>
            </a:pPr>
            <a:r>
              <a:rPr lang="vi-VN" sz="2400" dirty="0" smtClean="0">
                <a:solidFill>
                  <a:srgbClr val="000000"/>
                </a:solidFill>
                <a:latin typeface="Times New Roman" panose="02020603050405020304" pitchFamily="18" charset="0"/>
                <a:cs typeface="Times New Roman" panose="02020603050405020304" pitchFamily="18" charset="0"/>
              </a:rPr>
              <a:t>Nếu </a:t>
            </a:r>
            <a:r>
              <a:rPr lang="vi-VN" sz="2400" dirty="0">
                <a:solidFill>
                  <a:srgbClr val="000000"/>
                </a:solidFill>
                <a:latin typeface="Times New Roman" panose="02020603050405020304" pitchFamily="18" charset="0"/>
                <a:cs typeface="Times New Roman" panose="02020603050405020304" pitchFamily="18" charset="0"/>
              </a:rPr>
              <a:t>sản phẩm thoả mãn các</a:t>
            </a:r>
            <a:r>
              <a:rPr lang="en-US" sz="2400" dirty="0">
                <a:solidFill>
                  <a:srgbClr val="000000"/>
                </a:solidFill>
                <a:latin typeface="Times New Roman" panose="02020603050405020304" pitchFamily="18" charset="0"/>
                <a:cs typeface="Times New Roman" panose="02020603050405020304" pitchFamily="18" charset="0"/>
              </a:rPr>
              <a:t> </a:t>
            </a:r>
            <a:r>
              <a:rPr lang="vi-VN" sz="2400" dirty="0">
                <a:solidFill>
                  <a:srgbClr val="000000"/>
                </a:solidFill>
                <a:latin typeface="Times New Roman" panose="02020603050405020304" pitchFamily="18" charset="0"/>
                <a:cs typeface="Times New Roman" panose="02020603050405020304" pitchFamily="18" charset="0"/>
              </a:rPr>
              <a:t>mong đợi, người tiêu dùng thấy hài lòng và ngược lại</a:t>
            </a:r>
            <a:r>
              <a:rPr lang="vi-VN" sz="2400" dirty="0" smtClean="0">
                <a:solidFill>
                  <a:srgbClr val="000000"/>
                </a:solidFill>
                <a:latin typeface="Times New Roman" panose="02020603050405020304" pitchFamily="18" charset="0"/>
                <a:cs typeface="Times New Roman" panose="02020603050405020304" pitchFamily="18" charset="0"/>
              </a:rPr>
              <a:t>.</a:t>
            </a:r>
            <a:endParaRPr lang="en-US" sz="2200" dirty="0">
              <a:latin typeface="Times New Roman" panose="02020603050405020304" pitchFamily="18" charset="0"/>
              <a:cs typeface="Times New Roman" panose="02020603050405020304" pitchFamily="18" charset="0"/>
            </a:endParaRPr>
          </a:p>
        </p:txBody>
      </p:sp>
      <p:sp>
        <p:nvSpPr>
          <p:cNvPr id="9" name="Rectangle 8"/>
          <p:cNvSpPr/>
          <p:nvPr/>
        </p:nvSpPr>
        <p:spPr>
          <a:xfrm>
            <a:off x="89388" y="3202658"/>
            <a:ext cx="6136963" cy="3447098"/>
          </a:xfrm>
          <a:prstGeom prst="rect">
            <a:avLst/>
          </a:prstGeom>
        </p:spPr>
        <p:txBody>
          <a:bodyPr wrap="square">
            <a:spAutoFit/>
          </a:bodyPr>
          <a:lstStyle/>
          <a:p>
            <a:pPr marL="457200" lvl="0" indent="-457200" algn="just">
              <a:spcBef>
                <a:spcPts val="600"/>
              </a:spcBef>
              <a:spcAft>
                <a:spcPts val="600"/>
              </a:spcAft>
              <a:buFont typeface="Wingdings" panose="05000000000000000000" pitchFamily="2" charset="2"/>
              <a:buChar char="v"/>
            </a:pPr>
            <a:r>
              <a:rPr lang="en-US" sz="2200" b="1" i="1" dirty="0" err="1">
                <a:solidFill>
                  <a:srgbClr val="002060"/>
                </a:solidFill>
                <a:latin typeface="Times New Roman" panose="02020603050405020304" pitchFamily="18" charset="0"/>
                <a:cs typeface="Times New Roman" panose="02020603050405020304" pitchFamily="18" charset="0"/>
              </a:rPr>
              <a:t>Nên</a:t>
            </a:r>
            <a:r>
              <a:rPr lang="en-US" sz="2200" b="1" i="1" dirty="0">
                <a:solidFill>
                  <a:srgbClr val="002060"/>
                </a:solidFill>
                <a:latin typeface="Times New Roman" panose="02020603050405020304" pitchFamily="18" charset="0"/>
                <a:cs typeface="Times New Roman" panose="02020603050405020304" pitchFamily="18" charset="0"/>
              </a:rPr>
              <a:t> </a:t>
            </a:r>
            <a:r>
              <a:rPr lang="en-US" sz="2200" b="1" i="1" dirty="0" err="1">
                <a:solidFill>
                  <a:srgbClr val="002060"/>
                </a:solidFill>
                <a:latin typeface="Times New Roman" panose="02020603050405020304" pitchFamily="18" charset="0"/>
                <a:cs typeface="Times New Roman" panose="02020603050405020304" pitchFamily="18" charset="0"/>
              </a:rPr>
              <a:t>biết</a:t>
            </a:r>
            <a:r>
              <a:rPr lang="en-US" sz="2200" b="1" i="1" dirty="0">
                <a:solidFill>
                  <a:srgbClr val="002060"/>
                </a:solidFill>
                <a:latin typeface="Times New Roman" panose="02020603050405020304" pitchFamily="18" charset="0"/>
                <a:cs typeface="Times New Roman" panose="02020603050405020304" pitchFamily="18" charset="0"/>
              </a:rPr>
              <a:t>, “</a:t>
            </a:r>
            <a:r>
              <a:rPr lang="vi-VN" sz="2200" b="1" i="1" dirty="0">
                <a:solidFill>
                  <a:srgbClr val="002060"/>
                </a:solidFill>
                <a:latin typeface="Times New Roman" panose="02020603050405020304" pitchFamily="18" charset="0"/>
                <a:cs typeface="Times New Roman" panose="02020603050405020304" pitchFamily="18" charset="0"/>
              </a:rPr>
              <a:t>Hy vọng của người tiêu dùng</a:t>
            </a:r>
            <a:r>
              <a:rPr lang="en-US" sz="2200" b="1" i="1" dirty="0">
                <a:solidFill>
                  <a:srgbClr val="002060"/>
                </a:solidFill>
                <a:latin typeface="Times New Roman" panose="02020603050405020304" pitchFamily="18" charset="0"/>
                <a:cs typeface="Times New Roman" panose="02020603050405020304" pitchFamily="18" charset="0"/>
              </a:rPr>
              <a:t>”</a:t>
            </a:r>
            <a:r>
              <a:rPr lang="vi-VN" sz="2200" b="1" i="1" dirty="0">
                <a:solidFill>
                  <a:srgbClr val="002060"/>
                </a:solidFill>
                <a:latin typeface="Times New Roman" panose="02020603050405020304" pitchFamily="18" charset="0"/>
                <a:cs typeface="Times New Roman" panose="02020603050405020304" pitchFamily="18" charset="0"/>
              </a:rPr>
              <a:t> </a:t>
            </a:r>
            <a:r>
              <a:rPr lang="vi-VN" sz="2200" b="1" dirty="0">
                <a:solidFill>
                  <a:srgbClr val="002060"/>
                </a:solidFill>
                <a:latin typeface="Times New Roman" panose="02020603050405020304" pitchFamily="18" charset="0"/>
                <a:cs typeface="Times New Roman" panose="02020603050405020304" pitchFamily="18" charset="0"/>
              </a:rPr>
              <a:t>hình thành từ các nội dung quảng cáo, từ người bán, bạn bè và</a:t>
            </a:r>
            <a:r>
              <a:rPr lang="en-US" sz="2200" b="1" dirty="0">
                <a:solidFill>
                  <a:srgbClr val="002060"/>
                </a:solidFill>
                <a:latin typeface="Times New Roman" panose="02020603050405020304" pitchFamily="18" charset="0"/>
                <a:cs typeface="Times New Roman" panose="02020603050405020304" pitchFamily="18" charset="0"/>
              </a:rPr>
              <a:t> </a:t>
            </a:r>
            <a:r>
              <a:rPr lang="vi-VN" sz="2200" b="1" dirty="0">
                <a:solidFill>
                  <a:srgbClr val="002060"/>
                </a:solidFill>
                <a:latin typeface="Times New Roman" panose="02020603050405020304" pitchFamily="18" charset="0"/>
                <a:cs typeface="Times New Roman" panose="02020603050405020304" pitchFamily="18" charset="0"/>
              </a:rPr>
              <a:t>các nguồn thông tin khác</a:t>
            </a:r>
            <a:r>
              <a:rPr lang="en-US" sz="2200" dirty="0">
                <a:solidFill>
                  <a:srgbClr val="000000"/>
                </a:solidFill>
                <a:latin typeface="Times New Roman" panose="02020603050405020304" pitchFamily="18" charset="0"/>
                <a:cs typeface="Times New Roman" panose="02020603050405020304" pitchFamily="18" charset="0"/>
              </a:rPr>
              <a:t>:</a:t>
            </a:r>
          </a:p>
          <a:p>
            <a:pPr lvl="0" algn="just">
              <a:spcBef>
                <a:spcPts val="600"/>
              </a:spcBef>
              <a:spcAft>
                <a:spcPts val="600"/>
              </a:spcAft>
            </a:pPr>
            <a:r>
              <a:rPr lang="en-US" sz="2200" dirty="0">
                <a:solidFill>
                  <a:srgbClr val="000000"/>
                </a:solidFill>
                <a:latin typeface="Times New Roman" panose="02020603050405020304" pitchFamily="18" charset="0"/>
                <a:cs typeface="Times New Roman" panose="02020603050405020304" pitchFamily="18" charset="0"/>
                <a:sym typeface="Wingdings" panose="05000000000000000000" pitchFamily="2" charset="2"/>
              </a:rPr>
              <a:t> </a:t>
            </a:r>
            <a:r>
              <a:rPr lang="vi-VN" sz="2200" dirty="0">
                <a:solidFill>
                  <a:srgbClr val="000000"/>
                </a:solidFill>
                <a:latin typeface="Times New Roman" panose="02020603050405020304" pitchFamily="18" charset="0"/>
                <a:cs typeface="Times New Roman" panose="02020603050405020304" pitchFamily="18" charset="0"/>
              </a:rPr>
              <a:t>Vì vậy, nếu để khách hàng hy vọng quá lớn mà không được đáp ứng</a:t>
            </a:r>
            <a:r>
              <a:rPr lang="en-US" sz="2200" dirty="0">
                <a:solidFill>
                  <a:srgbClr val="000000"/>
                </a:solidFill>
                <a:latin typeface="Times New Roman" panose="02020603050405020304" pitchFamily="18" charset="0"/>
                <a:cs typeface="Times New Roman" panose="02020603050405020304" pitchFamily="18" charset="0"/>
              </a:rPr>
              <a:t> </a:t>
            </a:r>
            <a:r>
              <a:rPr lang="vi-VN" sz="2200" dirty="0">
                <a:solidFill>
                  <a:srgbClr val="000000"/>
                </a:solidFill>
                <a:latin typeface="Times New Roman" panose="02020603050405020304" pitchFamily="18" charset="0"/>
                <a:cs typeface="Times New Roman" panose="02020603050405020304" pitchFamily="18" charset="0"/>
              </a:rPr>
              <a:t>thì họ sẽ càng thất vọng. </a:t>
            </a:r>
            <a:endParaRPr lang="en-US" sz="2200" dirty="0">
              <a:solidFill>
                <a:srgbClr val="000000"/>
              </a:solidFill>
              <a:latin typeface="Times New Roman" panose="02020603050405020304" pitchFamily="18" charset="0"/>
              <a:cs typeface="Times New Roman" panose="02020603050405020304" pitchFamily="18" charset="0"/>
            </a:endParaRPr>
          </a:p>
          <a:p>
            <a:pPr lvl="0" algn="just">
              <a:spcBef>
                <a:spcPts val="600"/>
              </a:spcBef>
              <a:spcAft>
                <a:spcPts val="600"/>
              </a:spcAft>
            </a:pPr>
            <a:r>
              <a:rPr lang="en-US" sz="2200" dirty="0">
                <a:solidFill>
                  <a:srgbClr val="000000"/>
                </a:solidFill>
                <a:latin typeface="Times New Roman" panose="02020603050405020304" pitchFamily="18" charset="0"/>
                <a:cs typeface="Times New Roman" panose="02020603050405020304" pitchFamily="18" charset="0"/>
                <a:sym typeface="Wingdings" panose="05000000000000000000" pitchFamily="2" charset="2"/>
              </a:rPr>
              <a:t> </a:t>
            </a:r>
            <a:r>
              <a:rPr lang="en-US" sz="2200" dirty="0" err="1">
                <a:solidFill>
                  <a:srgbClr val="000000"/>
                </a:solidFill>
                <a:latin typeface="Times New Roman" panose="02020603050405020304" pitchFamily="18" charset="0"/>
                <a:cs typeface="Times New Roman" panose="02020603050405020304" pitchFamily="18" charset="0"/>
                <a:sym typeface="Wingdings" panose="05000000000000000000" pitchFamily="2" charset="2"/>
              </a:rPr>
              <a:t>Hơn</a:t>
            </a:r>
            <a:r>
              <a:rPr lang="en-US" sz="2200" dirty="0">
                <a:solidFill>
                  <a:srgbClr val="000000"/>
                </a:solidFill>
                <a:latin typeface="Times New Roman" panose="02020603050405020304" pitchFamily="18" charset="0"/>
                <a:cs typeface="Times New Roman" panose="02020603050405020304" pitchFamily="18" charset="0"/>
                <a:sym typeface="Wingdings" panose="05000000000000000000" pitchFamily="2" charset="2"/>
              </a:rPr>
              <a:t> </a:t>
            </a:r>
            <a:r>
              <a:rPr lang="en-US" sz="2200" dirty="0" err="1">
                <a:solidFill>
                  <a:srgbClr val="000000"/>
                </a:solidFill>
                <a:latin typeface="Times New Roman" panose="02020603050405020304" pitchFamily="18" charset="0"/>
                <a:cs typeface="Times New Roman" panose="02020603050405020304" pitchFamily="18" charset="0"/>
                <a:sym typeface="Wingdings" panose="05000000000000000000" pitchFamily="2" charset="2"/>
              </a:rPr>
              <a:t>nữa</a:t>
            </a:r>
            <a:r>
              <a:rPr lang="en-US" sz="2200" dirty="0">
                <a:solidFill>
                  <a:srgbClr val="000000"/>
                </a:solidFill>
                <a:latin typeface="Times New Roman" panose="02020603050405020304" pitchFamily="18" charset="0"/>
                <a:cs typeface="Times New Roman" panose="02020603050405020304" pitchFamily="18" charset="0"/>
                <a:sym typeface="Wingdings" panose="05000000000000000000" pitchFamily="2" charset="2"/>
              </a:rPr>
              <a:t>, </a:t>
            </a:r>
            <a:r>
              <a:rPr lang="vi-VN" sz="2200" b="1" i="1" dirty="0">
                <a:solidFill>
                  <a:srgbClr val="002060"/>
                </a:solidFill>
                <a:latin typeface="Times New Roman" panose="02020603050405020304" pitchFamily="18" charset="0"/>
                <a:cs typeface="Times New Roman" panose="02020603050405020304" pitchFamily="18" charset="0"/>
              </a:rPr>
              <a:t>người bán nên đưa ra các đánh giá trung thực về sản phẩm</a:t>
            </a:r>
            <a:r>
              <a:rPr lang="en-US" sz="2200" b="1" i="1" dirty="0">
                <a:solidFill>
                  <a:srgbClr val="002060"/>
                </a:solidFill>
                <a:latin typeface="Times New Roman" panose="02020603050405020304" pitchFamily="18" charset="0"/>
                <a:cs typeface="Times New Roman" panose="02020603050405020304" pitchFamily="18" charset="0"/>
              </a:rPr>
              <a:t> </a:t>
            </a:r>
            <a:r>
              <a:rPr lang="vi-VN" sz="2200" dirty="0">
                <a:solidFill>
                  <a:srgbClr val="000000"/>
                </a:solidFill>
                <a:latin typeface="Times New Roman" panose="02020603050405020304" pitchFamily="18" charset="0"/>
                <a:cs typeface="Times New Roman" panose="02020603050405020304" pitchFamily="18" charset="0"/>
              </a:rPr>
              <a:t>hơn là phóng đại lợi ích của nó để khi sử dụng người mua có được sự hài lòng thật sự</a:t>
            </a:r>
            <a:endParaRPr lang="en-US" sz="2200" dirty="0"/>
          </a:p>
        </p:txBody>
      </p:sp>
    </p:spTree>
    <p:extLst>
      <p:ext uri="{BB962C8B-B14F-4D97-AF65-F5344CB8AC3E}">
        <p14:creationId xmlns:p14="http://schemas.microsoft.com/office/powerpoint/2010/main" val="3468920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additive="base">
                                        <p:cTn id="19"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barn(inVertical)">
                                      <p:cBhvr>
                                        <p:cTn id="25" dur="500"/>
                                        <p:tgtEl>
                                          <p:spTgt spid="7"/>
                                        </p:tgtEl>
                                      </p:cBhvr>
                                    </p:animEffect>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nodeType="clickEffect">
                                  <p:stCondLst>
                                    <p:cond delay="0"/>
                                  </p:stCondLst>
                                  <p:childTnLst>
                                    <p:set>
                                      <p:cBhvr>
                                        <p:cTn id="29" dur="1" fill="hold">
                                          <p:stCondLst>
                                            <p:cond delay="0"/>
                                          </p:stCondLst>
                                        </p:cTn>
                                        <p:tgtEl>
                                          <p:spTgt spid="9">
                                            <p:txEl>
                                              <p:pRg st="0" end="0"/>
                                            </p:txEl>
                                          </p:spTgt>
                                        </p:tgtEl>
                                        <p:attrNameLst>
                                          <p:attrName>style.visibility</p:attrName>
                                        </p:attrNameLst>
                                      </p:cBhvr>
                                      <p:to>
                                        <p:strVal val="visible"/>
                                      </p:to>
                                    </p:set>
                                    <p:animEffect transition="in" filter="fade">
                                      <p:cBhvr>
                                        <p:cTn id="30" dur="1000"/>
                                        <p:tgtEl>
                                          <p:spTgt spid="9">
                                            <p:txEl>
                                              <p:pRg st="0" end="0"/>
                                            </p:txEl>
                                          </p:spTgt>
                                        </p:tgtEl>
                                      </p:cBhvr>
                                    </p:animEffect>
                                    <p:anim calcmode="lin" valueType="num">
                                      <p:cBhvr>
                                        <p:cTn id="31"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32"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nodeType="clickEffect">
                                  <p:stCondLst>
                                    <p:cond delay="0"/>
                                  </p:stCondLst>
                                  <p:childTnLst>
                                    <p:set>
                                      <p:cBhvr>
                                        <p:cTn id="36" dur="1" fill="hold">
                                          <p:stCondLst>
                                            <p:cond delay="0"/>
                                          </p:stCondLst>
                                        </p:cTn>
                                        <p:tgtEl>
                                          <p:spTgt spid="9">
                                            <p:txEl>
                                              <p:pRg st="1" end="1"/>
                                            </p:txEl>
                                          </p:spTgt>
                                        </p:tgtEl>
                                        <p:attrNameLst>
                                          <p:attrName>style.visibility</p:attrName>
                                        </p:attrNameLst>
                                      </p:cBhvr>
                                      <p:to>
                                        <p:strVal val="visible"/>
                                      </p:to>
                                    </p:set>
                                    <p:animEffect transition="in" filter="fade">
                                      <p:cBhvr>
                                        <p:cTn id="37" dur="1000"/>
                                        <p:tgtEl>
                                          <p:spTgt spid="9">
                                            <p:txEl>
                                              <p:pRg st="1" end="1"/>
                                            </p:txEl>
                                          </p:spTgt>
                                        </p:tgtEl>
                                      </p:cBhvr>
                                    </p:animEffect>
                                    <p:anim calcmode="lin" valueType="num">
                                      <p:cBhvr>
                                        <p:cTn id="38"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39"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nodeType="clickEffect">
                                  <p:stCondLst>
                                    <p:cond delay="0"/>
                                  </p:stCondLst>
                                  <p:childTnLst>
                                    <p:set>
                                      <p:cBhvr>
                                        <p:cTn id="43" dur="1" fill="hold">
                                          <p:stCondLst>
                                            <p:cond delay="0"/>
                                          </p:stCondLst>
                                        </p:cTn>
                                        <p:tgtEl>
                                          <p:spTgt spid="9">
                                            <p:txEl>
                                              <p:pRg st="2" end="2"/>
                                            </p:txEl>
                                          </p:spTgt>
                                        </p:tgtEl>
                                        <p:attrNameLst>
                                          <p:attrName>style.visibility</p:attrName>
                                        </p:attrNameLst>
                                      </p:cBhvr>
                                      <p:to>
                                        <p:strVal val="visible"/>
                                      </p:to>
                                    </p:set>
                                    <p:animEffect transition="in" filter="fade">
                                      <p:cBhvr>
                                        <p:cTn id="44" dur="1000"/>
                                        <p:tgtEl>
                                          <p:spTgt spid="9">
                                            <p:txEl>
                                              <p:pRg st="2" end="2"/>
                                            </p:txEl>
                                          </p:spTgt>
                                        </p:tgtEl>
                                      </p:cBhvr>
                                    </p:animEffect>
                                    <p:anim calcmode="lin" valueType="num">
                                      <p:cBhvr>
                                        <p:cTn id="45"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46"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16" presetClass="entr" presetSubtype="21" fill="hold" nodeType="click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barn(inVertical)">
                                      <p:cBhvr>
                                        <p:cTn id="51" dur="500"/>
                                        <p:tgtEl>
                                          <p:spTgt spid="8"/>
                                        </p:tgtEl>
                                      </p:cBhvr>
                                    </p:animEffect>
                                  </p:childTnLst>
                                </p:cTn>
                              </p:par>
                              <p:par>
                                <p:cTn id="52" presetID="16" presetClass="entr" presetSubtype="21"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barn(inVertical)">
                                      <p:cBhvr>
                                        <p:cTn id="5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1920" y="1232604"/>
            <a:ext cx="11970705" cy="5586145"/>
          </a:xfrm>
          <a:prstGeom prst="rect">
            <a:avLst/>
          </a:prstGeom>
        </p:spPr>
        <p:txBody>
          <a:bodyPr wrap="square">
            <a:spAutoFit/>
          </a:bodyPr>
          <a:lstStyle/>
          <a:p>
            <a:pPr marL="457200" lvl="0" indent="-457200" algn="just">
              <a:buFont typeface="+mj-lt"/>
              <a:buAutoNum type="arabicParenR"/>
            </a:pPr>
            <a:r>
              <a:rPr lang="vi-VN" sz="2100" b="1" u="sng" dirty="0">
                <a:solidFill>
                  <a:srgbClr val="002060"/>
                </a:solidFill>
                <a:latin typeface="Times New Roman" panose="02020603050405020304" pitchFamily="18" charset="0"/>
                <a:cs typeface="Times New Roman" panose="02020603050405020304" pitchFamily="18" charset="0"/>
              </a:rPr>
              <a:t>Một người tiêu dùng đã hài lòng</a:t>
            </a:r>
            <a:r>
              <a:rPr lang="vi-VN" sz="2100" dirty="0">
                <a:solidFill>
                  <a:srgbClr val="000000"/>
                </a:solidFill>
                <a:latin typeface="Times New Roman" panose="02020603050405020304" pitchFamily="18" charset="0"/>
                <a:cs typeface="Times New Roman" panose="02020603050405020304" pitchFamily="18" charset="0"/>
              </a:rPr>
              <a:t> rất có thể sẽ mua sản phẩm đó trong lần tới và sẽ nói tốt về</a:t>
            </a:r>
            <a:r>
              <a:rPr lang="en-US" sz="2100" dirty="0">
                <a:solidFill>
                  <a:srgbClr val="000000"/>
                </a:solidFill>
                <a:latin typeface="Times New Roman" panose="02020603050405020304" pitchFamily="18" charset="0"/>
                <a:cs typeface="Times New Roman" panose="02020603050405020304" pitchFamily="18" charset="0"/>
              </a:rPr>
              <a:t> </a:t>
            </a:r>
            <a:r>
              <a:rPr lang="vi-VN" sz="2100" dirty="0">
                <a:solidFill>
                  <a:srgbClr val="000000"/>
                </a:solidFill>
                <a:latin typeface="Times New Roman" panose="02020603050405020304" pitchFamily="18" charset="0"/>
                <a:cs typeface="Times New Roman" panose="02020603050405020304" pitchFamily="18" charset="0"/>
              </a:rPr>
              <a:t>sản phẩm với những người khác. Theo các nhà marketing "một khách hàng đã hài lòng là</a:t>
            </a:r>
            <a:r>
              <a:rPr lang="en-US" sz="2100" dirty="0">
                <a:solidFill>
                  <a:srgbClr val="000000"/>
                </a:solidFill>
                <a:latin typeface="Times New Roman" panose="02020603050405020304" pitchFamily="18" charset="0"/>
                <a:cs typeface="Times New Roman" panose="02020603050405020304" pitchFamily="18" charset="0"/>
              </a:rPr>
              <a:t> </a:t>
            </a:r>
            <a:r>
              <a:rPr lang="vi-VN" sz="2100" dirty="0">
                <a:solidFill>
                  <a:srgbClr val="000000"/>
                </a:solidFill>
                <a:latin typeface="Times New Roman" panose="02020603050405020304" pitchFamily="18" charset="0"/>
                <a:cs typeface="Times New Roman" panose="02020603050405020304" pitchFamily="18" charset="0"/>
              </a:rPr>
              <a:t>quảng cáo tốt nhất cho chúng ta</a:t>
            </a:r>
            <a:r>
              <a:rPr lang="vi-VN" sz="2100" dirty="0" smtClean="0">
                <a:solidFill>
                  <a:srgbClr val="000000"/>
                </a:solidFill>
                <a:latin typeface="Times New Roman" panose="02020603050405020304" pitchFamily="18" charset="0"/>
                <a:cs typeface="Times New Roman" panose="02020603050405020304" pitchFamily="18" charset="0"/>
              </a:rPr>
              <a:t>".</a:t>
            </a:r>
            <a:endParaRPr lang="en-US" sz="2100" dirty="0" smtClean="0">
              <a:solidFill>
                <a:srgbClr val="000000"/>
              </a:solidFill>
              <a:latin typeface="Times New Roman" panose="02020603050405020304" pitchFamily="18" charset="0"/>
              <a:cs typeface="Times New Roman" panose="02020603050405020304" pitchFamily="18" charset="0"/>
            </a:endParaRPr>
          </a:p>
          <a:p>
            <a:pPr marL="457200" lvl="0" indent="-457200" algn="just">
              <a:buFont typeface="+mj-lt"/>
              <a:buAutoNum type="arabicParenR"/>
            </a:pPr>
            <a:r>
              <a:rPr lang="vi-VN" sz="2100" b="1" u="sng" dirty="0" smtClean="0">
                <a:solidFill>
                  <a:srgbClr val="002060"/>
                </a:solidFill>
                <a:latin typeface="Times New Roman" panose="02020603050405020304" pitchFamily="18" charset="0"/>
                <a:cs typeface="Times New Roman" panose="02020603050405020304" pitchFamily="18" charset="0"/>
              </a:rPr>
              <a:t>Người </a:t>
            </a:r>
            <a:r>
              <a:rPr lang="vi-VN" sz="2100" b="1" u="sng" dirty="0">
                <a:solidFill>
                  <a:srgbClr val="002060"/>
                </a:solidFill>
                <a:latin typeface="Times New Roman" panose="02020603050405020304" pitchFamily="18" charset="0"/>
                <a:cs typeface="Times New Roman" panose="02020603050405020304" pitchFamily="18" charset="0"/>
              </a:rPr>
              <a:t>tiêu dùng không hài lòng </a:t>
            </a:r>
            <a:r>
              <a:rPr lang="vi-VN" sz="2100" dirty="0">
                <a:solidFill>
                  <a:srgbClr val="000000"/>
                </a:solidFill>
                <a:latin typeface="Times New Roman" panose="02020603050405020304" pitchFamily="18" charset="0"/>
                <a:cs typeface="Times New Roman" panose="02020603050405020304" pitchFamily="18" charset="0"/>
              </a:rPr>
              <a:t>sẽ có những thái độ phản ứng lại khác nhau. Họ từ bỏ hoặc</a:t>
            </a:r>
            <a:r>
              <a:rPr lang="en-US" sz="2100" dirty="0">
                <a:solidFill>
                  <a:srgbClr val="000000"/>
                </a:solidFill>
                <a:latin typeface="Times New Roman" panose="02020603050405020304" pitchFamily="18" charset="0"/>
                <a:cs typeface="Times New Roman" panose="02020603050405020304" pitchFamily="18" charset="0"/>
              </a:rPr>
              <a:t> </a:t>
            </a:r>
            <a:r>
              <a:rPr lang="vi-VN" sz="2100" dirty="0">
                <a:solidFill>
                  <a:srgbClr val="000000"/>
                </a:solidFill>
                <a:latin typeface="Times New Roman" panose="02020603050405020304" pitchFamily="18" charset="0"/>
                <a:cs typeface="Times New Roman" panose="02020603050405020304" pitchFamily="18" charset="0"/>
              </a:rPr>
              <a:t>chê bai sản phẩm với bạn bè và với người khác</a:t>
            </a:r>
            <a:r>
              <a:rPr lang="vi-VN" sz="2100" dirty="0" smtClean="0">
                <a:solidFill>
                  <a:srgbClr val="000000"/>
                </a:solidFill>
                <a:latin typeface="Times New Roman" panose="02020603050405020304" pitchFamily="18" charset="0"/>
                <a:cs typeface="Times New Roman" panose="02020603050405020304" pitchFamily="18" charset="0"/>
              </a:rPr>
              <a:t>.</a:t>
            </a:r>
            <a:endParaRPr lang="en-US" sz="2100" dirty="0">
              <a:solidFill>
                <a:srgbClr val="000000"/>
              </a:solidFill>
              <a:latin typeface="Times New Roman" panose="02020603050405020304" pitchFamily="18" charset="0"/>
              <a:cs typeface="Times New Roman" panose="02020603050405020304" pitchFamily="18" charset="0"/>
            </a:endParaRPr>
          </a:p>
          <a:p>
            <a:pPr lvl="0" algn="just"/>
            <a:r>
              <a:rPr lang="vi-VN" sz="2100" b="1" u="sng" dirty="0" smtClean="0">
                <a:solidFill>
                  <a:srgbClr val="002060"/>
                </a:solidFill>
                <a:latin typeface="Times New Roman" panose="02020603050405020304" pitchFamily="18" charset="0"/>
                <a:cs typeface="Times New Roman" panose="02020603050405020304" pitchFamily="18" charset="0"/>
              </a:rPr>
              <a:t>Người </a:t>
            </a:r>
            <a:r>
              <a:rPr lang="vi-VN" sz="2100" b="1" u="sng" dirty="0">
                <a:solidFill>
                  <a:srgbClr val="002060"/>
                </a:solidFill>
                <a:latin typeface="Times New Roman" panose="02020603050405020304" pitchFamily="18" charset="0"/>
                <a:cs typeface="Times New Roman" panose="02020603050405020304" pitchFamily="18" charset="0"/>
              </a:rPr>
              <a:t>làm marketing nên biết những tình huống đó để xử lý các bất mãn</a:t>
            </a:r>
            <a:r>
              <a:rPr lang="vi-VN" sz="2100" dirty="0">
                <a:solidFill>
                  <a:srgbClr val="000000"/>
                </a:solidFill>
                <a:latin typeface="Times New Roman" panose="02020603050405020304" pitchFamily="18" charset="0"/>
                <a:cs typeface="Times New Roman" panose="02020603050405020304" pitchFamily="18" charset="0"/>
              </a:rPr>
              <a:t>, có thể thực hiện</a:t>
            </a:r>
            <a:r>
              <a:rPr lang="en-US" sz="2100" dirty="0">
                <a:solidFill>
                  <a:srgbClr val="000000"/>
                </a:solidFill>
                <a:latin typeface="Times New Roman" panose="02020603050405020304" pitchFamily="18" charset="0"/>
                <a:cs typeface="Times New Roman" panose="02020603050405020304" pitchFamily="18" charset="0"/>
              </a:rPr>
              <a:t> </a:t>
            </a:r>
            <a:r>
              <a:rPr lang="vi-VN" sz="2100" dirty="0">
                <a:solidFill>
                  <a:srgbClr val="000000"/>
                </a:solidFill>
                <a:latin typeface="Times New Roman" panose="02020603050405020304" pitchFamily="18" charset="0"/>
                <a:cs typeface="Times New Roman" panose="02020603050405020304" pitchFamily="18" charset="0"/>
              </a:rPr>
              <a:t>một số biện pháp để giảm thiểu mức độ không hài lòng sau khi mua của người tiêu dùng và</a:t>
            </a:r>
            <a:r>
              <a:rPr lang="en-US" sz="2100" dirty="0">
                <a:solidFill>
                  <a:srgbClr val="000000"/>
                </a:solidFill>
                <a:latin typeface="Times New Roman" panose="02020603050405020304" pitchFamily="18" charset="0"/>
                <a:cs typeface="Times New Roman" panose="02020603050405020304" pitchFamily="18" charset="0"/>
              </a:rPr>
              <a:t> </a:t>
            </a:r>
            <a:r>
              <a:rPr lang="vi-VN" sz="2100" dirty="0">
                <a:solidFill>
                  <a:srgbClr val="000000"/>
                </a:solidFill>
                <a:latin typeface="Times New Roman" panose="02020603050405020304" pitchFamily="18" charset="0"/>
                <a:cs typeface="Times New Roman" panose="02020603050405020304" pitchFamily="18" charset="0"/>
              </a:rPr>
              <a:t>giúp khách hàng thoả mãn với sản phẩm đã mua. </a:t>
            </a:r>
            <a:endParaRPr lang="en-US" sz="2100" dirty="0" smtClean="0">
              <a:solidFill>
                <a:srgbClr val="000000"/>
              </a:solidFill>
              <a:latin typeface="Times New Roman" panose="02020603050405020304" pitchFamily="18" charset="0"/>
              <a:cs typeface="Times New Roman" panose="02020603050405020304" pitchFamily="18" charset="0"/>
            </a:endParaRPr>
          </a:p>
          <a:p>
            <a:pPr lvl="0" algn="just"/>
            <a:r>
              <a:rPr lang="vi-VN" sz="2100" b="1" dirty="0" smtClean="0">
                <a:solidFill>
                  <a:srgbClr val="000000"/>
                </a:solidFill>
                <a:latin typeface="Times New Roman" panose="02020603050405020304" pitchFamily="18" charset="0"/>
                <a:cs typeface="Times New Roman" panose="02020603050405020304" pitchFamily="18" charset="0"/>
              </a:rPr>
              <a:t>Ví </a:t>
            </a:r>
            <a:r>
              <a:rPr lang="vi-VN" sz="2100" b="1" dirty="0">
                <a:solidFill>
                  <a:srgbClr val="000000"/>
                </a:solidFill>
                <a:latin typeface="Times New Roman" panose="02020603050405020304" pitchFamily="18" charset="0"/>
                <a:cs typeface="Times New Roman" panose="02020603050405020304" pitchFamily="18" charset="0"/>
              </a:rPr>
              <a:t>dụ</a:t>
            </a:r>
            <a:r>
              <a:rPr lang="vi-VN" sz="2100" dirty="0">
                <a:solidFill>
                  <a:srgbClr val="000000"/>
                </a:solidFill>
                <a:latin typeface="Times New Roman" panose="02020603050405020304" pitchFamily="18" charset="0"/>
                <a:cs typeface="Times New Roman" panose="02020603050405020304" pitchFamily="18" charset="0"/>
              </a:rPr>
              <a:t>, có thể gửi thư đến khách hàng, gửi</a:t>
            </a:r>
            <a:r>
              <a:rPr lang="en-US" sz="2100" dirty="0">
                <a:solidFill>
                  <a:srgbClr val="000000"/>
                </a:solidFill>
                <a:latin typeface="Times New Roman" panose="02020603050405020304" pitchFamily="18" charset="0"/>
                <a:cs typeface="Times New Roman" panose="02020603050405020304" pitchFamily="18" charset="0"/>
              </a:rPr>
              <a:t> </a:t>
            </a:r>
            <a:r>
              <a:rPr lang="vi-VN" sz="2100" dirty="0">
                <a:solidFill>
                  <a:srgbClr val="000000"/>
                </a:solidFill>
                <a:latin typeface="Times New Roman" panose="02020603050405020304" pitchFamily="18" charset="0"/>
                <a:cs typeface="Times New Roman" panose="02020603050405020304" pitchFamily="18" charset="0"/>
              </a:rPr>
              <a:t>những bài viết mô tả công dụng tốt của sản phẩm. Việc tiếp xúc với khách hàng sau khi mua sẽ</a:t>
            </a:r>
            <a:r>
              <a:rPr lang="en-US" sz="2100" dirty="0">
                <a:solidFill>
                  <a:srgbClr val="000000"/>
                </a:solidFill>
                <a:latin typeface="Times New Roman" panose="02020603050405020304" pitchFamily="18" charset="0"/>
                <a:cs typeface="Times New Roman" panose="02020603050405020304" pitchFamily="18" charset="0"/>
              </a:rPr>
              <a:t> </a:t>
            </a:r>
            <a:r>
              <a:rPr lang="vi-VN" sz="2100" dirty="0">
                <a:solidFill>
                  <a:srgbClr val="000000"/>
                </a:solidFill>
                <a:latin typeface="Times New Roman" panose="02020603050405020304" pitchFamily="18" charset="0"/>
                <a:cs typeface="Times New Roman" panose="02020603050405020304" pitchFamily="18" charset="0"/>
              </a:rPr>
              <a:t>làm giảm mức trả lại hàng và rút đơn đặt hàng; giải quyết những bất bình của khách hàng và có</a:t>
            </a:r>
            <a:r>
              <a:rPr lang="en-US" sz="2100" dirty="0">
                <a:solidFill>
                  <a:srgbClr val="000000"/>
                </a:solidFill>
                <a:latin typeface="Times New Roman" panose="02020603050405020304" pitchFamily="18" charset="0"/>
                <a:cs typeface="Times New Roman" panose="02020603050405020304" pitchFamily="18" charset="0"/>
              </a:rPr>
              <a:t> </a:t>
            </a:r>
            <a:r>
              <a:rPr lang="vi-VN" sz="2100" dirty="0">
                <a:solidFill>
                  <a:srgbClr val="000000"/>
                </a:solidFill>
                <a:latin typeface="Times New Roman" panose="02020603050405020304" pitchFamily="18" charset="0"/>
                <a:cs typeface="Times New Roman" panose="02020603050405020304" pitchFamily="18" charset="0"/>
              </a:rPr>
              <a:t>thể phát hiện và sửa chữa những khiếm khuyết của sản phẩm, để làm tăng sự hài lòng và chung</a:t>
            </a:r>
            <a:r>
              <a:rPr lang="en-US" sz="2100" dirty="0">
                <a:solidFill>
                  <a:srgbClr val="000000"/>
                </a:solidFill>
                <a:latin typeface="Times New Roman" panose="02020603050405020304" pitchFamily="18" charset="0"/>
                <a:cs typeface="Times New Roman" panose="02020603050405020304" pitchFamily="18" charset="0"/>
              </a:rPr>
              <a:t> </a:t>
            </a:r>
            <a:r>
              <a:rPr lang="vi-VN" sz="2100" dirty="0">
                <a:solidFill>
                  <a:srgbClr val="000000"/>
                </a:solidFill>
                <a:latin typeface="Times New Roman" panose="02020603050405020304" pitchFamily="18" charset="0"/>
                <a:cs typeface="Times New Roman" panose="02020603050405020304" pitchFamily="18" charset="0"/>
              </a:rPr>
              <a:t>thuỷ của khách hàng</a:t>
            </a:r>
            <a:r>
              <a:rPr lang="vi-VN" sz="2100" dirty="0" smtClean="0">
                <a:solidFill>
                  <a:srgbClr val="000000"/>
                </a:solidFill>
                <a:latin typeface="Times New Roman" panose="02020603050405020304" pitchFamily="18" charset="0"/>
                <a:cs typeface="Times New Roman" panose="02020603050405020304" pitchFamily="18" charset="0"/>
              </a:rPr>
              <a:t>.</a:t>
            </a:r>
            <a:endParaRPr lang="en-US" sz="2100" dirty="0" smtClean="0">
              <a:solidFill>
                <a:srgbClr val="000000"/>
              </a:solidFill>
              <a:latin typeface="Times New Roman" panose="02020603050405020304" pitchFamily="18" charset="0"/>
              <a:cs typeface="Times New Roman" panose="02020603050405020304" pitchFamily="18" charset="0"/>
            </a:endParaRPr>
          </a:p>
          <a:p>
            <a:pPr lvl="0" algn="just"/>
            <a:r>
              <a:rPr lang="en-US" sz="2100" dirty="0" smtClean="0">
                <a:solidFill>
                  <a:srgbClr val="000000"/>
                </a:solidFill>
                <a:latin typeface="Times New Roman" panose="02020603050405020304" pitchFamily="18" charset="0"/>
                <a:cs typeface="Times New Roman" panose="02020603050405020304" pitchFamily="18" charset="0"/>
              </a:rPr>
              <a:t>	</a:t>
            </a:r>
            <a:r>
              <a:rPr lang="vi-VN" sz="2100" b="1" dirty="0" smtClean="0">
                <a:solidFill>
                  <a:srgbClr val="002060"/>
                </a:solidFill>
                <a:latin typeface="Times New Roman" panose="02020603050405020304" pitchFamily="18" charset="0"/>
                <a:cs typeface="Times New Roman" panose="02020603050405020304" pitchFamily="18" charset="0"/>
              </a:rPr>
              <a:t>Cuối </a:t>
            </a:r>
            <a:r>
              <a:rPr lang="vi-VN" sz="2100" b="1" dirty="0">
                <a:solidFill>
                  <a:srgbClr val="002060"/>
                </a:solidFill>
                <a:latin typeface="Times New Roman" panose="02020603050405020304" pitchFamily="18" charset="0"/>
                <a:cs typeface="Times New Roman" panose="02020603050405020304" pitchFamily="18" charset="0"/>
              </a:rPr>
              <a:t>cùng người làm marketing phải biết được khách hàng sử dụng hoặc xử trí sản phẩm</a:t>
            </a:r>
            <a:r>
              <a:rPr lang="en-US" sz="2100" b="1" dirty="0">
                <a:solidFill>
                  <a:srgbClr val="002060"/>
                </a:solidFill>
                <a:latin typeface="Times New Roman" panose="02020603050405020304" pitchFamily="18" charset="0"/>
                <a:cs typeface="Times New Roman" panose="02020603050405020304" pitchFamily="18" charset="0"/>
              </a:rPr>
              <a:t> </a:t>
            </a:r>
            <a:r>
              <a:rPr lang="vi-VN" sz="2100" b="1" dirty="0">
                <a:solidFill>
                  <a:srgbClr val="002060"/>
                </a:solidFill>
                <a:latin typeface="Times New Roman" panose="02020603050405020304" pitchFamily="18" charset="0"/>
                <a:cs typeface="Times New Roman" panose="02020603050405020304" pitchFamily="18" charset="0"/>
              </a:rPr>
              <a:t>như thế nào? </a:t>
            </a:r>
            <a:r>
              <a:rPr lang="vi-VN" sz="2100" dirty="0">
                <a:solidFill>
                  <a:srgbClr val="000000"/>
                </a:solidFill>
                <a:latin typeface="Times New Roman" panose="02020603050405020304" pitchFamily="18" charset="0"/>
                <a:cs typeface="Times New Roman" panose="02020603050405020304" pitchFamily="18" charset="0"/>
              </a:rPr>
              <a:t>Họ sử dụng, cất đi hay bán lại hoặc vất đi v.v.. những vấn đề này sẽ ảnh hưởng</a:t>
            </a:r>
            <a:r>
              <a:rPr lang="en-US" sz="2100" dirty="0">
                <a:solidFill>
                  <a:srgbClr val="000000"/>
                </a:solidFill>
                <a:latin typeface="Times New Roman" panose="02020603050405020304" pitchFamily="18" charset="0"/>
                <a:cs typeface="Times New Roman" panose="02020603050405020304" pitchFamily="18" charset="0"/>
              </a:rPr>
              <a:t> </a:t>
            </a:r>
            <a:r>
              <a:rPr lang="vi-VN" sz="2100" dirty="0">
                <a:solidFill>
                  <a:srgbClr val="000000"/>
                </a:solidFill>
                <a:latin typeface="Times New Roman" panose="02020603050405020304" pitchFamily="18" charset="0"/>
                <a:cs typeface="Times New Roman" panose="02020603050405020304" pitchFamily="18" charset="0"/>
              </a:rPr>
              <a:t>đến việc bán sản phẩm trong tương lai</a:t>
            </a:r>
            <a:r>
              <a:rPr lang="vi-VN" sz="2100" dirty="0" smtClean="0">
                <a:solidFill>
                  <a:srgbClr val="000000"/>
                </a:solidFill>
                <a:latin typeface="Times New Roman" panose="02020603050405020304" pitchFamily="18" charset="0"/>
                <a:cs typeface="Times New Roman" panose="02020603050405020304" pitchFamily="18" charset="0"/>
              </a:rPr>
              <a:t>.</a:t>
            </a:r>
            <a:endParaRPr lang="en-US" sz="2100" dirty="0" smtClean="0">
              <a:solidFill>
                <a:srgbClr val="000000"/>
              </a:solidFill>
              <a:latin typeface="Times New Roman" panose="02020603050405020304" pitchFamily="18" charset="0"/>
              <a:cs typeface="Times New Roman" panose="02020603050405020304" pitchFamily="18" charset="0"/>
            </a:endParaRPr>
          </a:p>
          <a:p>
            <a:pPr lvl="0" algn="just"/>
            <a:r>
              <a:rPr lang="en-US" sz="2100" dirty="0" smtClean="0">
                <a:solidFill>
                  <a:srgbClr val="000000"/>
                </a:solidFill>
                <a:latin typeface="Times New Roman" panose="02020603050405020304" pitchFamily="18" charset="0"/>
                <a:cs typeface="Times New Roman" panose="02020603050405020304" pitchFamily="18" charset="0"/>
              </a:rPr>
              <a:t>	</a:t>
            </a:r>
            <a:r>
              <a:rPr lang="vi-VN" sz="2100" b="1" dirty="0" smtClean="0">
                <a:solidFill>
                  <a:srgbClr val="002060"/>
                </a:solidFill>
                <a:latin typeface="Times New Roman" panose="02020603050405020304" pitchFamily="18" charset="0"/>
                <a:cs typeface="Times New Roman" panose="02020603050405020304" pitchFamily="18" charset="0"/>
              </a:rPr>
              <a:t>Hiểu </a:t>
            </a:r>
            <a:r>
              <a:rPr lang="vi-VN" sz="2100" b="1" dirty="0">
                <a:solidFill>
                  <a:srgbClr val="002060"/>
                </a:solidFill>
                <a:latin typeface="Times New Roman" panose="02020603050405020304" pitchFamily="18" charset="0"/>
                <a:cs typeface="Times New Roman" panose="02020603050405020304" pitchFamily="18" charset="0"/>
              </a:rPr>
              <a:t>được quá trình mua của người tiêu dùng là nền tảng cho việc làm marketing thành</a:t>
            </a:r>
            <a:r>
              <a:rPr lang="en-US" sz="2100" b="1" dirty="0">
                <a:solidFill>
                  <a:srgbClr val="002060"/>
                </a:solidFill>
                <a:latin typeface="Times New Roman" panose="02020603050405020304" pitchFamily="18" charset="0"/>
                <a:cs typeface="Times New Roman" panose="02020603050405020304" pitchFamily="18" charset="0"/>
              </a:rPr>
              <a:t> </a:t>
            </a:r>
            <a:r>
              <a:rPr lang="vi-VN" sz="2100" b="1" dirty="0">
                <a:solidFill>
                  <a:srgbClr val="002060"/>
                </a:solidFill>
                <a:latin typeface="Times New Roman" panose="02020603050405020304" pitchFamily="18" charset="0"/>
                <a:cs typeface="Times New Roman" panose="02020603050405020304" pitchFamily="18" charset="0"/>
              </a:rPr>
              <a:t>công,</a:t>
            </a:r>
            <a:r>
              <a:rPr lang="vi-VN" sz="2100" dirty="0">
                <a:solidFill>
                  <a:srgbClr val="000000"/>
                </a:solidFill>
                <a:latin typeface="Times New Roman" panose="02020603050405020304" pitchFamily="18" charset="0"/>
                <a:cs typeface="Times New Roman" panose="02020603050405020304" pitchFamily="18" charset="0"/>
              </a:rPr>
              <a:t> giúp cho việc triển khai một chương trình marketing hiệu quả, đáp ứng nhu cầu của thị</a:t>
            </a:r>
            <a:r>
              <a:rPr lang="en-US" sz="2100" dirty="0">
                <a:solidFill>
                  <a:srgbClr val="000000"/>
                </a:solidFill>
                <a:latin typeface="Times New Roman" panose="02020603050405020304" pitchFamily="18" charset="0"/>
                <a:cs typeface="Times New Roman" panose="02020603050405020304" pitchFamily="18" charset="0"/>
              </a:rPr>
              <a:t> </a:t>
            </a:r>
            <a:r>
              <a:rPr lang="vi-VN" sz="2100" dirty="0">
                <a:solidFill>
                  <a:srgbClr val="000000"/>
                </a:solidFill>
                <a:latin typeface="Times New Roman" panose="02020603050405020304" pitchFamily="18" charset="0"/>
                <a:cs typeface="Times New Roman" panose="02020603050405020304" pitchFamily="18" charset="0"/>
              </a:rPr>
              <a:t>trường mục tiêu.</a:t>
            </a:r>
            <a:endParaRPr lang="en-US" sz="2100" dirty="0">
              <a:solidFill>
                <a:srgbClr val="000000"/>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92375"/>
            <a:ext cx="2287921" cy="853440"/>
          </a:xfrm>
          <a:prstGeom prst="rect">
            <a:avLst/>
          </a:prstGeom>
        </p:spPr>
      </p:pic>
      <p:sp>
        <p:nvSpPr>
          <p:cNvPr id="4" name="Rectangle 3"/>
          <p:cNvSpPr/>
          <p:nvPr/>
        </p:nvSpPr>
        <p:spPr>
          <a:xfrm>
            <a:off x="1655606" y="-14954"/>
            <a:ext cx="10437019" cy="498598"/>
          </a:xfrm>
          <a:prstGeom prst="rect">
            <a:avLst/>
          </a:prstGeom>
        </p:spPr>
        <p:txBody>
          <a:bodyPr wrap="square">
            <a:spAutoFit/>
          </a:bodyPr>
          <a:lstStyle/>
          <a:p>
            <a:pPr indent="360045" algn="ctr">
              <a:lnSpc>
                <a:spcPct val="110000"/>
              </a:lnSpc>
              <a:spcBef>
                <a:spcPts val="200"/>
              </a:spcBef>
              <a:spcAft>
                <a:spcPts val="200"/>
              </a:spcAft>
            </a:pP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3.1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Thị</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trường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tiêu</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dùng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cá</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nhân</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và</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hành</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vi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của</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người</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tiêu</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dùng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cá</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nhân</a:t>
            </a:r>
            <a:endParaRPr lang="en-US" sz="24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angle 4"/>
          <p:cNvSpPr/>
          <p:nvPr/>
        </p:nvSpPr>
        <p:spPr>
          <a:xfrm>
            <a:off x="3296809" y="418326"/>
            <a:ext cx="7306808" cy="461665"/>
          </a:xfrm>
          <a:prstGeom prst="rect">
            <a:avLst/>
          </a:prstGeom>
        </p:spPr>
        <p:txBody>
          <a:bodyPr wrap="none">
            <a:spAutoFit/>
          </a:bodyPr>
          <a:lstStyle/>
          <a:p>
            <a:pPr marL="342900" indent="-342900">
              <a:buFont typeface="Wingdings" panose="05000000000000000000" pitchFamily="2" charset="2"/>
              <a:buChar char="v"/>
            </a:pPr>
            <a:r>
              <a:rPr lang="vi-VN" sz="2400" b="1" i="1" u="sng" dirty="0">
                <a:solidFill>
                  <a:srgbClr val="FF0000"/>
                </a:solidFill>
                <a:latin typeface="Cambria-Bold"/>
              </a:rPr>
              <a:t>Quá trình quyết định mua của người tiêu dùng</a:t>
            </a:r>
            <a:endParaRPr lang="en-US" sz="2400" dirty="0"/>
          </a:p>
        </p:txBody>
      </p:sp>
      <p:sp>
        <p:nvSpPr>
          <p:cNvPr id="6" name="Rectangle 5"/>
          <p:cNvSpPr/>
          <p:nvPr/>
        </p:nvSpPr>
        <p:spPr>
          <a:xfrm>
            <a:off x="4662609" y="770939"/>
            <a:ext cx="3534942" cy="461665"/>
          </a:xfrm>
          <a:prstGeom prst="rect">
            <a:avLst/>
          </a:prstGeom>
        </p:spPr>
        <p:txBody>
          <a:bodyPr wrap="none">
            <a:spAutoFit/>
          </a:bodyPr>
          <a:lstStyle/>
          <a:p>
            <a:r>
              <a:rPr lang="en-US" sz="2400" b="1" i="1" u="sng" dirty="0">
                <a:solidFill>
                  <a:srgbClr val="000000"/>
                </a:solidFill>
                <a:latin typeface="Cambria-BoldItalic"/>
              </a:rPr>
              <a:t>GĐ </a:t>
            </a:r>
            <a:r>
              <a:rPr lang="en-US" sz="2400" b="1" i="1" u="sng" dirty="0" smtClean="0">
                <a:solidFill>
                  <a:srgbClr val="000000"/>
                </a:solidFill>
                <a:latin typeface="Cambria-BoldItalic"/>
              </a:rPr>
              <a:t>5: </a:t>
            </a:r>
            <a:r>
              <a:rPr lang="en-US" sz="2400" b="1" i="1" dirty="0" err="1" smtClean="0">
                <a:solidFill>
                  <a:srgbClr val="000000"/>
                </a:solidFill>
                <a:latin typeface="Cambria-BoldItalic"/>
              </a:rPr>
              <a:t>Hành</a:t>
            </a:r>
            <a:r>
              <a:rPr lang="en-US" sz="2400" b="1" i="1" dirty="0" smtClean="0">
                <a:solidFill>
                  <a:srgbClr val="000000"/>
                </a:solidFill>
                <a:latin typeface="Cambria-BoldItalic"/>
              </a:rPr>
              <a:t> vi </a:t>
            </a:r>
            <a:r>
              <a:rPr lang="en-US" sz="2400" b="1" i="1" dirty="0" err="1" smtClean="0">
                <a:solidFill>
                  <a:srgbClr val="000000"/>
                </a:solidFill>
                <a:latin typeface="Cambria-BoldItalic"/>
              </a:rPr>
              <a:t>sau</a:t>
            </a:r>
            <a:r>
              <a:rPr lang="en-US" sz="2400" b="1" i="1" dirty="0" smtClean="0">
                <a:solidFill>
                  <a:srgbClr val="000000"/>
                </a:solidFill>
                <a:latin typeface="Cambria-BoldItalic"/>
              </a:rPr>
              <a:t> </a:t>
            </a:r>
            <a:r>
              <a:rPr lang="en-US" sz="2400" b="1" i="1" dirty="0" err="1" smtClean="0">
                <a:solidFill>
                  <a:srgbClr val="000000"/>
                </a:solidFill>
                <a:latin typeface="Cambria-BoldItalic"/>
              </a:rPr>
              <a:t>mua</a:t>
            </a:r>
            <a:endParaRPr lang="en-US" sz="2400" dirty="0"/>
          </a:p>
        </p:txBody>
      </p:sp>
    </p:spTree>
    <p:extLst>
      <p:ext uri="{BB962C8B-B14F-4D97-AF65-F5344CB8AC3E}">
        <p14:creationId xmlns:p14="http://schemas.microsoft.com/office/powerpoint/2010/main" val="2315197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Effect transition="in" filter="fade">
                                      <p:cBhvr>
                                        <p:cTn id="21" dur="1000"/>
                                        <p:tgtEl>
                                          <p:spTgt spid="2">
                                            <p:txEl>
                                              <p:pRg st="2" end="2"/>
                                            </p:txEl>
                                          </p:spTgt>
                                        </p:tgtEl>
                                      </p:cBhvr>
                                    </p:animEffect>
                                    <p:anim calcmode="lin" valueType="num">
                                      <p:cBhvr>
                                        <p:cTn id="22"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 calcmode="lin" valueType="num">
                                      <p:cBhvr additive="base">
                                        <p:cTn id="28"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2">
                                            <p:txEl>
                                              <p:pRg st="4" end="4"/>
                                            </p:txEl>
                                          </p:spTgt>
                                        </p:tgtEl>
                                        <p:attrNameLst>
                                          <p:attrName>style.visibility</p:attrName>
                                        </p:attrNameLst>
                                      </p:cBhvr>
                                      <p:to>
                                        <p:strVal val="visible"/>
                                      </p:to>
                                    </p:set>
                                    <p:animEffect transition="in" filter="fade">
                                      <p:cBhvr>
                                        <p:cTn id="34" dur="1000"/>
                                        <p:tgtEl>
                                          <p:spTgt spid="2">
                                            <p:txEl>
                                              <p:pRg st="4" end="4"/>
                                            </p:txEl>
                                          </p:spTgt>
                                        </p:tgtEl>
                                      </p:cBhvr>
                                    </p:animEffect>
                                    <p:anim calcmode="lin" valueType="num">
                                      <p:cBhvr>
                                        <p:cTn id="35"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6"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2">
                                            <p:txEl>
                                              <p:pRg st="5" end="5"/>
                                            </p:txEl>
                                          </p:spTgt>
                                        </p:tgtEl>
                                        <p:attrNameLst>
                                          <p:attrName>style.visibility</p:attrName>
                                        </p:attrNameLst>
                                      </p:cBhvr>
                                      <p:to>
                                        <p:strVal val="visible"/>
                                      </p:to>
                                    </p:set>
                                    <p:animEffect transition="in" filter="fade">
                                      <p:cBhvr>
                                        <p:cTn id="41" dur="1000"/>
                                        <p:tgtEl>
                                          <p:spTgt spid="2">
                                            <p:txEl>
                                              <p:pRg st="5" end="5"/>
                                            </p:txEl>
                                          </p:spTgt>
                                        </p:tgtEl>
                                      </p:cBhvr>
                                    </p:animEffect>
                                    <p:anim calcmode="lin" valueType="num">
                                      <p:cBhvr>
                                        <p:cTn id="42"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43"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srcRect t="21686" b="61958"/>
          <a:stretch/>
        </p:blipFill>
        <p:spPr>
          <a:xfrm>
            <a:off x="118629" y="1473797"/>
            <a:ext cx="5107572" cy="1206649"/>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63484"/>
            <a:ext cx="2287921" cy="853440"/>
          </a:xfrm>
          <a:prstGeom prst="rect">
            <a:avLst/>
          </a:prstGeom>
        </p:spPr>
      </p:pic>
      <p:sp>
        <p:nvSpPr>
          <p:cNvPr id="4" name="Rectangle 3"/>
          <p:cNvSpPr/>
          <p:nvPr/>
        </p:nvSpPr>
        <p:spPr>
          <a:xfrm>
            <a:off x="2889085" y="0"/>
            <a:ext cx="7345960" cy="882614"/>
          </a:xfrm>
          <a:prstGeom prst="rect">
            <a:avLst/>
          </a:prstGeom>
        </p:spPr>
        <p:txBody>
          <a:bodyPr wrap="square">
            <a:spAutoFit/>
          </a:bodyPr>
          <a:lstStyle/>
          <a:p>
            <a:pPr indent="360045" algn="ctr">
              <a:lnSpc>
                <a:spcPct val="110000"/>
              </a:lnSpc>
              <a:spcBef>
                <a:spcPts val="200"/>
              </a:spcBef>
              <a:spcAft>
                <a:spcPts val="200"/>
              </a:spcAft>
            </a:pP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3.1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Thị</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trường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tiêu</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dùng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cá</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nhân</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và</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hành</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vi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của</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người</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tiêu</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dùng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cá</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nhân</a:t>
            </a:r>
            <a:endParaRPr lang="en-US" sz="24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angle 4"/>
          <p:cNvSpPr/>
          <p:nvPr/>
        </p:nvSpPr>
        <p:spPr>
          <a:xfrm>
            <a:off x="2601923" y="868497"/>
            <a:ext cx="7306808" cy="461665"/>
          </a:xfrm>
          <a:prstGeom prst="rect">
            <a:avLst/>
          </a:prstGeom>
        </p:spPr>
        <p:txBody>
          <a:bodyPr wrap="none">
            <a:spAutoFit/>
          </a:bodyPr>
          <a:lstStyle/>
          <a:p>
            <a:pPr marL="342900" indent="-342900">
              <a:buFont typeface="Wingdings" panose="05000000000000000000" pitchFamily="2" charset="2"/>
              <a:buChar char="v"/>
            </a:pPr>
            <a:r>
              <a:rPr lang="vi-VN" sz="2400" b="1" i="1" u="sng" dirty="0">
                <a:solidFill>
                  <a:srgbClr val="FF0000"/>
                </a:solidFill>
                <a:latin typeface="Cambria-Bold"/>
              </a:rPr>
              <a:t>Quá trình quyết định mua của người tiêu dùng</a:t>
            </a:r>
            <a:endParaRPr lang="en-US" sz="2400" dirty="0"/>
          </a:p>
        </p:txBody>
      </p:sp>
      <p:pic>
        <p:nvPicPr>
          <p:cNvPr id="6" name="Picture 5"/>
          <p:cNvPicPr>
            <a:picLocks noChangeAspect="1"/>
          </p:cNvPicPr>
          <p:nvPr/>
        </p:nvPicPr>
        <p:blipFill rotWithShape="1">
          <a:blip r:embed="rId3"/>
          <a:srcRect t="53373" b="27914"/>
          <a:stretch/>
        </p:blipFill>
        <p:spPr>
          <a:xfrm>
            <a:off x="206495" y="4007023"/>
            <a:ext cx="5107572" cy="1380564"/>
          </a:xfrm>
          <a:prstGeom prst="rect">
            <a:avLst/>
          </a:prstGeom>
        </p:spPr>
      </p:pic>
      <p:pic>
        <p:nvPicPr>
          <p:cNvPr id="7" name="Picture 6"/>
          <p:cNvPicPr>
            <a:picLocks noChangeAspect="1"/>
          </p:cNvPicPr>
          <p:nvPr/>
        </p:nvPicPr>
        <p:blipFill rotWithShape="1">
          <a:blip r:embed="rId3"/>
          <a:srcRect t="38110" b="46518"/>
          <a:stretch/>
        </p:blipFill>
        <p:spPr>
          <a:xfrm>
            <a:off x="3289708" y="2710726"/>
            <a:ext cx="5738342" cy="1274085"/>
          </a:xfrm>
          <a:prstGeom prst="rect">
            <a:avLst/>
          </a:prstGeom>
        </p:spPr>
      </p:pic>
      <p:pic>
        <p:nvPicPr>
          <p:cNvPr id="8" name="Picture 7"/>
          <p:cNvPicPr>
            <a:picLocks noChangeAspect="1"/>
          </p:cNvPicPr>
          <p:nvPr/>
        </p:nvPicPr>
        <p:blipFill rotWithShape="1">
          <a:blip r:embed="rId3"/>
          <a:srcRect t="71064" b="14112"/>
          <a:stretch/>
        </p:blipFill>
        <p:spPr>
          <a:xfrm>
            <a:off x="206495" y="5387587"/>
            <a:ext cx="5107572" cy="1093693"/>
          </a:xfrm>
          <a:prstGeom prst="rect">
            <a:avLst/>
          </a:prstGeom>
        </p:spPr>
      </p:pic>
      <p:pic>
        <p:nvPicPr>
          <p:cNvPr id="9" name="Picture 8"/>
          <p:cNvPicPr>
            <a:picLocks noChangeAspect="1"/>
          </p:cNvPicPr>
          <p:nvPr/>
        </p:nvPicPr>
        <p:blipFill rotWithShape="1">
          <a:blip r:embed="rId3"/>
          <a:srcRect t="84919" b="136"/>
          <a:stretch/>
        </p:blipFill>
        <p:spPr>
          <a:xfrm>
            <a:off x="6703002" y="5292582"/>
            <a:ext cx="5107572" cy="1102659"/>
          </a:xfrm>
          <a:prstGeom prst="rect">
            <a:avLst/>
          </a:prstGeom>
        </p:spPr>
      </p:pic>
      <p:sp>
        <p:nvSpPr>
          <p:cNvPr id="11" name="Curved Down Arrow 10"/>
          <p:cNvSpPr/>
          <p:nvPr/>
        </p:nvSpPr>
        <p:spPr>
          <a:xfrm rot="3756714">
            <a:off x="5081458" y="1575763"/>
            <a:ext cx="1454022" cy="707749"/>
          </a:xfrm>
          <a:prstGeom prst="curvedDownArrow">
            <a:avLst>
              <a:gd name="adj1" fmla="val 25000"/>
              <a:gd name="adj2" fmla="val 50000"/>
              <a:gd name="adj3" fmla="val 24197"/>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Curved Down Arrow 11"/>
          <p:cNvSpPr/>
          <p:nvPr/>
        </p:nvSpPr>
        <p:spPr>
          <a:xfrm rot="7711266" flipV="1">
            <a:off x="2406720" y="3317249"/>
            <a:ext cx="964728" cy="657778"/>
          </a:xfrm>
          <a:prstGeom prst="curvedDownArrow">
            <a:avLst>
              <a:gd name="adj1" fmla="val 25000"/>
              <a:gd name="adj2" fmla="val 50000"/>
              <a:gd name="adj3" fmla="val 24197"/>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3" name="Curved Down Arrow 12"/>
          <p:cNvSpPr/>
          <p:nvPr/>
        </p:nvSpPr>
        <p:spPr>
          <a:xfrm rot="5400000">
            <a:off x="5052989" y="4947870"/>
            <a:ext cx="1243158" cy="721003"/>
          </a:xfrm>
          <a:prstGeom prst="curvedDownArrow">
            <a:avLst>
              <a:gd name="adj1" fmla="val 25000"/>
              <a:gd name="adj2" fmla="val 50000"/>
              <a:gd name="adj3" fmla="val 24197"/>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4" name="Right Arrow 13"/>
          <p:cNvSpPr/>
          <p:nvPr/>
        </p:nvSpPr>
        <p:spPr>
          <a:xfrm>
            <a:off x="5367138" y="5981599"/>
            <a:ext cx="1335864" cy="448033"/>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p:cNvSpPr/>
          <p:nvPr/>
        </p:nvSpPr>
        <p:spPr>
          <a:xfrm>
            <a:off x="1143960" y="882614"/>
            <a:ext cx="800508" cy="749212"/>
          </a:xfrm>
          <a:prstGeom prst="ellipse">
            <a:avLst/>
          </a:prstGeom>
          <a:solidFill>
            <a:srgbClr val="FFFF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solidFill>
                  <a:srgbClr val="FF0000"/>
                </a:solidFill>
              </a:rPr>
              <a:t>1</a:t>
            </a:r>
            <a:endParaRPr lang="en-US" sz="3200" b="1" dirty="0">
              <a:solidFill>
                <a:srgbClr val="FF0000"/>
              </a:solidFill>
            </a:endParaRPr>
          </a:p>
        </p:txBody>
      </p:sp>
      <p:sp>
        <p:nvSpPr>
          <p:cNvPr id="16" name="Oval 15"/>
          <p:cNvSpPr/>
          <p:nvPr/>
        </p:nvSpPr>
        <p:spPr>
          <a:xfrm>
            <a:off x="7372659" y="2263178"/>
            <a:ext cx="800508" cy="749212"/>
          </a:xfrm>
          <a:prstGeom prst="ellipse">
            <a:avLst/>
          </a:prstGeom>
          <a:solidFill>
            <a:srgbClr val="FFFF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solidFill>
                  <a:srgbClr val="FF0000"/>
                </a:solidFill>
              </a:rPr>
              <a:t>2</a:t>
            </a:r>
            <a:endParaRPr lang="en-US" sz="3200" b="1" dirty="0">
              <a:solidFill>
                <a:srgbClr val="FF0000"/>
              </a:solidFill>
            </a:endParaRPr>
          </a:p>
        </p:txBody>
      </p:sp>
      <p:sp>
        <p:nvSpPr>
          <p:cNvPr id="17" name="Oval 16"/>
          <p:cNvSpPr/>
          <p:nvPr/>
        </p:nvSpPr>
        <p:spPr>
          <a:xfrm>
            <a:off x="980824" y="3514165"/>
            <a:ext cx="800508" cy="749212"/>
          </a:xfrm>
          <a:prstGeom prst="ellipse">
            <a:avLst/>
          </a:prstGeom>
          <a:solidFill>
            <a:srgbClr val="FFFF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solidFill>
                  <a:srgbClr val="FF0000"/>
                </a:solidFill>
              </a:rPr>
              <a:t>3</a:t>
            </a:r>
            <a:endParaRPr lang="en-US" sz="3200" b="1" dirty="0">
              <a:solidFill>
                <a:srgbClr val="FF0000"/>
              </a:solidFill>
            </a:endParaRPr>
          </a:p>
        </p:txBody>
      </p:sp>
      <p:sp>
        <p:nvSpPr>
          <p:cNvPr id="18" name="Oval 17"/>
          <p:cNvSpPr/>
          <p:nvPr/>
        </p:nvSpPr>
        <p:spPr>
          <a:xfrm>
            <a:off x="2287921" y="6088382"/>
            <a:ext cx="800508" cy="749212"/>
          </a:xfrm>
          <a:prstGeom prst="ellipse">
            <a:avLst/>
          </a:prstGeom>
          <a:solidFill>
            <a:srgbClr val="FFFF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solidFill>
                  <a:srgbClr val="FF0000"/>
                </a:solidFill>
              </a:rPr>
              <a:t>4</a:t>
            </a:r>
            <a:endParaRPr lang="en-US" sz="3200" b="1" dirty="0">
              <a:solidFill>
                <a:srgbClr val="FF0000"/>
              </a:solidFill>
            </a:endParaRPr>
          </a:p>
        </p:txBody>
      </p:sp>
      <p:sp>
        <p:nvSpPr>
          <p:cNvPr id="19" name="Oval 18"/>
          <p:cNvSpPr/>
          <p:nvPr/>
        </p:nvSpPr>
        <p:spPr>
          <a:xfrm>
            <a:off x="10820926" y="4883585"/>
            <a:ext cx="800508" cy="749212"/>
          </a:xfrm>
          <a:prstGeom prst="ellipse">
            <a:avLst/>
          </a:prstGeom>
          <a:solidFill>
            <a:srgbClr val="FFFF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solidFill>
                  <a:srgbClr val="FF0000"/>
                </a:solidFill>
              </a:rPr>
              <a:t>5</a:t>
            </a:r>
            <a:endParaRPr lang="en-US" sz="3200" b="1" dirty="0">
              <a:solidFill>
                <a:srgbClr val="FF0000"/>
              </a:solidFill>
            </a:endParaRPr>
          </a:p>
        </p:txBody>
      </p:sp>
    </p:spTree>
    <p:extLst>
      <p:ext uri="{BB962C8B-B14F-4D97-AF65-F5344CB8AC3E}">
        <p14:creationId xmlns:p14="http://schemas.microsoft.com/office/powerpoint/2010/main" val="1967066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1000"/>
                                        <p:tgtEl>
                                          <p:spTgt spid="11"/>
                                        </p:tgtEl>
                                      </p:cBhvr>
                                    </p:animEffect>
                                    <p:anim calcmode="lin" valueType="num">
                                      <p:cBhvr>
                                        <p:cTn id="18" dur="1000" fill="hold"/>
                                        <p:tgtEl>
                                          <p:spTgt spid="11"/>
                                        </p:tgtEl>
                                        <p:attrNameLst>
                                          <p:attrName>ppt_x</p:attrName>
                                        </p:attrNameLst>
                                      </p:cBhvr>
                                      <p:tavLst>
                                        <p:tav tm="0">
                                          <p:val>
                                            <p:strVal val="#ppt_x"/>
                                          </p:val>
                                        </p:tav>
                                        <p:tav tm="100000">
                                          <p:val>
                                            <p:strVal val="#ppt_x"/>
                                          </p:val>
                                        </p:tav>
                                      </p:tavLst>
                                    </p:anim>
                                    <p:anim calcmode="lin" valueType="num">
                                      <p:cBhvr>
                                        <p:cTn id="1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1000" fill="hold"/>
                                        <p:tgtEl>
                                          <p:spTgt spid="7"/>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1000"/>
                                        <p:tgtEl>
                                          <p:spTgt spid="16"/>
                                        </p:tgtEl>
                                      </p:cBhvr>
                                    </p:animEffect>
                                    <p:anim calcmode="lin" valueType="num">
                                      <p:cBhvr>
                                        <p:cTn id="30" dur="1000" fill="hold"/>
                                        <p:tgtEl>
                                          <p:spTgt spid="16"/>
                                        </p:tgtEl>
                                        <p:attrNameLst>
                                          <p:attrName>ppt_x</p:attrName>
                                        </p:attrNameLst>
                                      </p:cBhvr>
                                      <p:tavLst>
                                        <p:tav tm="0">
                                          <p:val>
                                            <p:strVal val="#ppt_x"/>
                                          </p:val>
                                        </p:tav>
                                        <p:tav tm="100000">
                                          <p:val>
                                            <p:strVal val="#ppt_x"/>
                                          </p:val>
                                        </p:tav>
                                      </p:tavLst>
                                    </p:anim>
                                    <p:anim calcmode="lin" valueType="num">
                                      <p:cBhvr>
                                        <p:cTn id="31"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1000"/>
                                        <p:tgtEl>
                                          <p:spTgt spid="12"/>
                                        </p:tgtEl>
                                      </p:cBhvr>
                                    </p:animEffect>
                                    <p:anim calcmode="lin" valueType="num">
                                      <p:cBhvr>
                                        <p:cTn id="37" dur="1000" fill="hold"/>
                                        <p:tgtEl>
                                          <p:spTgt spid="12"/>
                                        </p:tgtEl>
                                        <p:attrNameLst>
                                          <p:attrName>ppt_x</p:attrName>
                                        </p:attrNameLst>
                                      </p:cBhvr>
                                      <p:tavLst>
                                        <p:tav tm="0">
                                          <p:val>
                                            <p:strVal val="#ppt_x"/>
                                          </p:val>
                                        </p:tav>
                                        <p:tav tm="100000">
                                          <p:val>
                                            <p:strVal val="#ppt_x"/>
                                          </p:val>
                                        </p:tav>
                                      </p:tavLst>
                                    </p:anim>
                                    <p:anim calcmode="lin" valueType="num">
                                      <p:cBhvr>
                                        <p:cTn id="38"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fade">
                                      <p:cBhvr>
                                        <p:cTn id="43" dur="1000"/>
                                        <p:tgtEl>
                                          <p:spTgt spid="17"/>
                                        </p:tgtEl>
                                      </p:cBhvr>
                                    </p:animEffect>
                                    <p:anim calcmode="lin" valueType="num">
                                      <p:cBhvr>
                                        <p:cTn id="44" dur="1000" fill="hold"/>
                                        <p:tgtEl>
                                          <p:spTgt spid="17"/>
                                        </p:tgtEl>
                                        <p:attrNameLst>
                                          <p:attrName>ppt_x</p:attrName>
                                        </p:attrNameLst>
                                      </p:cBhvr>
                                      <p:tavLst>
                                        <p:tav tm="0">
                                          <p:val>
                                            <p:strVal val="#ppt_x"/>
                                          </p:val>
                                        </p:tav>
                                        <p:tav tm="100000">
                                          <p:val>
                                            <p:strVal val="#ppt_x"/>
                                          </p:val>
                                        </p:tav>
                                      </p:tavLst>
                                    </p:anim>
                                    <p:anim calcmode="lin" valueType="num">
                                      <p:cBhvr>
                                        <p:cTn id="45" dur="1000" fill="hold"/>
                                        <p:tgtEl>
                                          <p:spTgt spid="17"/>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fade">
                                      <p:cBhvr>
                                        <p:cTn id="48" dur="1000"/>
                                        <p:tgtEl>
                                          <p:spTgt spid="6"/>
                                        </p:tgtEl>
                                      </p:cBhvr>
                                    </p:animEffect>
                                    <p:anim calcmode="lin" valueType="num">
                                      <p:cBhvr>
                                        <p:cTn id="49" dur="1000" fill="hold"/>
                                        <p:tgtEl>
                                          <p:spTgt spid="6"/>
                                        </p:tgtEl>
                                        <p:attrNameLst>
                                          <p:attrName>ppt_x</p:attrName>
                                        </p:attrNameLst>
                                      </p:cBhvr>
                                      <p:tavLst>
                                        <p:tav tm="0">
                                          <p:val>
                                            <p:strVal val="#ppt_x"/>
                                          </p:val>
                                        </p:tav>
                                        <p:tav tm="100000">
                                          <p:val>
                                            <p:strVal val="#ppt_x"/>
                                          </p:val>
                                        </p:tav>
                                      </p:tavLst>
                                    </p:anim>
                                    <p:anim calcmode="lin" valueType="num">
                                      <p:cBhvr>
                                        <p:cTn id="5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16" presetClass="entr" presetSubtype="21" fill="hold" grpId="0" nodeType="click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barn(inVertical)">
                                      <p:cBhvr>
                                        <p:cTn id="55" dur="500"/>
                                        <p:tgtEl>
                                          <p:spTgt spid="13"/>
                                        </p:tgtEl>
                                      </p:cBhvr>
                                    </p:animEffect>
                                  </p:childTnLst>
                                </p:cTn>
                              </p:par>
                            </p:childTnLst>
                          </p:cTn>
                        </p:par>
                      </p:childTnLst>
                    </p:cTn>
                  </p:par>
                  <p:par>
                    <p:cTn id="56" fill="hold">
                      <p:stCondLst>
                        <p:cond delay="indefinite"/>
                      </p:stCondLst>
                      <p:childTnLst>
                        <p:par>
                          <p:cTn id="57" fill="hold">
                            <p:stCondLst>
                              <p:cond delay="0"/>
                            </p:stCondLst>
                            <p:childTnLst>
                              <p:par>
                                <p:cTn id="58" presetID="42" presetClass="entr" presetSubtype="0" fill="hold" grpId="0" nodeType="click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fade">
                                      <p:cBhvr>
                                        <p:cTn id="60" dur="1000"/>
                                        <p:tgtEl>
                                          <p:spTgt spid="18"/>
                                        </p:tgtEl>
                                      </p:cBhvr>
                                    </p:animEffect>
                                    <p:anim calcmode="lin" valueType="num">
                                      <p:cBhvr>
                                        <p:cTn id="61" dur="1000" fill="hold"/>
                                        <p:tgtEl>
                                          <p:spTgt spid="18"/>
                                        </p:tgtEl>
                                        <p:attrNameLst>
                                          <p:attrName>ppt_x</p:attrName>
                                        </p:attrNameLst>
                                      </p:cBhvr>
                                      <p:tavLst>
                                        <p:tav tm="0">
                                          <p:val>
                                            <p:strVal val="#ppt_x"/>
                                          </p:val>
                                        </p:tav>
                                        <p:tav tm="100000">
                                          <p:val>
                                            <p:strVal val="#ppt_x"/>
                                          </p:val>
                                        </p:tav>
                                      </p:tavLst>
                                    </p:anim>
                                    <p:anim calcmode="lin" valueType="num">
                                      <p:cBhvr>
                                        <p:cTn id="62" dur="1000" fill="hold"/>
                                        <p:tgtEl>
                                          <p:spTgt spid="18"/>
                                        </p:tgtEl>
                                        <p:attrNameLst>
                                          <p:attrName>ppt_y</p:attrName>
                                        </p:attrNameLst>
                                      </p:cBhvr>
                                      <p:tavLst>
                                        <p:tav tm="0">
                                          <p:val>
                                            <p:strVal val="#ppt_y+.1"/>
                                          </p:val>
                                        </p:tav>
                                        <p:tav tm="100000">
                                          <p:val>
                                            <p:strVal val="#ppt_y"/>
                                          </p:val>
                                        </p:tav>
                                      </p:tavLst>
                                    </p:anim>
                                  </p:childTnLst>
                                </p:cTn>
                              </p:par>
                              <p:par>
                                <p:cTn id="63" presetID="42" presetClass="entr" presetSubtype="0" fill="hold" nodeType="withEffect">
                                  <p:stCondLst>
                                    <p:cond delay="0"/>
                                  </p:stCondLst>
                                  <p:childTnLst>
                                    <p:set>
                                      <p:cBhvr>
                                        <p:cTn id="64" dur="1" fill="hold">
                                          <p:stCondLst>
                                            <p:cond delay="0"/>
                                          </p:stCondLst>
                                        </p:cTn>
                                        <p:tgtEl>
                                          <p:spTgt spid="8"/>
                                        </p:tgtEl>
                                        <p:attrNameLst>
                                          <p:attrName>style.visibility</p:attrName>
                                        </p:attrNameLst>
                                      </p:cBhvr>
                                      <p:to>
                                        <p:strVal val="visible"/>
                                      </p:to>
                                    </p:set>
                                    <p:animEffect transition="in" filter="fade">
                                      <p:cBhvr>
                                        <p:cTn id="65" dur="1000"/>
                                        <p:tgtEl>
                                          <p:spTgt spid="8"/>
                                        </p:tgtEl>
                                      </p:cBhvr>
                                    </p:animEffect>
                                    <p:anim calcmode="lin" valueType="num">
                                      <p:cBhvr>
                                        <p:cTn id="66" dur="1000" fill="hold"/>
                                        <p:tgtEl>
                                          <p:spTgt spid="8"/>
                                        </p:tgtEl>
                                        <p:attrNameLst>
                                          <p:attrName>ppt_x</p:attrName>
                                        </p:attrNameLst>
                                      </p:cBhvr>
                                      <p:tavLst>
                                        <p:tav tm="0">
                                          <p:val>
                                            <p:strVal val="#ppt_x"/>
                                          </p:val>
                                        </p:tav>
                                        <p:tav tm="100000">
                                          <p:val>
                                            <p:strVal val="#ppt_x"/>
                                          </p:val>
                                        </p:tav>
                                      </p:tavLst>
                                    </p:anim>
                                    <p:anim calcmode="lin" valueType="num">
                                      <p:cBhvr>
                                        <p:cTn id="6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16" presetClass="entr" presetSubtype="21" fill="hold" grpId="0" nodeType="clickEffect">
                                  <p:stCondLst>
                                    <p:cond delay="0"/>
                                  </p:stCondLst>
                                  <p:childTnLst>
                                    <p:set>
                                      <p:cBhvr>
                                        <p:cTn id="71" dur="1" fill="hold">
                                          <p:stCondLst>
                                            <p:cond delay="0"/>
                                          </p:stCondLst>
                                        </p:cTn>
                                        <p:tgtEl>
                                          <p:spTgt spid="14"/>
                                        </p:tgtEl>
                                        <p:attrNameLst>
                                          <p:attrName>style.visibility</p:attrName>
                                        </p:attrNameLst>
                                      </p:cBhvr>
                                      <p:to>
                                        <p:strVal val="visible"/>
                                      </p:to>
                                    </p:set>
                                    <p:animEffect transition="in" filter="barn(inVertical)">
                                      <p:cBhvr>
                                        <p:cTn id="72" dur="500"/>
                                        <p:tgtEl>
                                          <p:spTgt spid="14"/>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4" fill="hold" nodeType="clickEffect">
                                  <p:stCondLst>
                                    <p:cond delay="0"/>
                                  </p:stCondLst>
                                  <p:childTnLst>
                                    <p:set>
                                      <p:cBhvr>
                                        <p:cTn id="76" dur="1" fill="hold">
                                          <p:stCondLst>
                                            <p:cond delay="0"/>
                                          </p:stCondLst>
                                        </p:cTn>
                                        <p:tgtEl>
                                          <p:spTgt spid="9"/>
                                        </p:tgtEl>
                                        <p:attrNameLst>
                                          <p:attrName>style.visibility</p:attrName>
                                        </p:attrNameLst>
                                      </p:cBhvr>
                                      <p:to>
                                        <p:strVal val="visible"/>
                                      </p:to>
                                    </p:set>
                                    <p:animEffect transition="in" filter="wipe(down)">
                                      <p:cBhvr>
                                        <p:cTn id="77" dur="500"/>
                                        <p:tgtEl>
                                          <p:spTgt spid="9"/>
                                        </p:tgtEl>
                                      </p:cBhvr>
                                    </p:animEffect>
                                  </p:childTnLst>
                                </p:cTn>
                              </p:par>
                              <p:par>
                                <p:cTn id="78" presetID="22" presetClass="entr" presetSubtype="4" fill="hold" grpId="0" nodeType="withEffect">
                                  <p:stCondLst>
                                    <p:cond delay="0"/>
                                  </p:stCondLst>
                                  <p:childTnLst>
                                    <p:set>
                                      <p:cBhvr>
                                        <p:cTn id="79" dur="1" fill="hold">
                                          <p:stCondLst>
                                            <p:cond delay="0"/>
                                          </p:stCondLst>
                                        </p:cTn>
                                        <p:tgtEl>
                                          <p:spTgt spid="19"/>
                                        </p:tgtEl>
                                        <p:attrNameLst>
                                          <p:attrName>style.visibility</p:attrName>
                                        </p:attrNameLst>
                                      </p:cBhvr>
                                      <p:to>
                                        <p:strVal val="visible"/>
                                      </p:to>
                                    </p:set>
                                    <p:animEffect transition="in" filter="wipe(down)">
                                      <p:cBhvr>
                                        <p:cTn id="8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6" grpId="0" animBg="1"/>
      <p:bldP spid="17" grpId="0" animBg="1"/>
      <p:bldP spid="18" grpId="0" animBg="1"/>
      <p:bldP spid="1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0132" r="9578" b="77790"/>
          <a:stretch/>
        </p:blipFill>
        <p:spPr>
          <a:xfrm>
            <a:off x="2390588" y="3891440"/>
            <a:ext cx="6837276" cy="2731925"/>
          </a:xfrm>
          <a:prstGeom prst="rect">
            <a:avLst/>
          </a:prstGeom>
        </p:spPr>
      </p:pic>
      <p:sp>
        <p:nvSpPr>
          <p:cNvPr id="3" name="TextBox 2"/>
          <p:cNvSpPr txBox="1"/>
          <p:nvPr/>
        </p:nvSpPr>
        <p:spPr>
          <a:xfrm>
            <a:off x="262647" y="398176"/>
            <a:ext cx="12033115" cy="3493264"/>
          </a:xfrm>
          <a:prstGeom prst="rect">
            <a:avLst/>
          </a:prstGeom>
          <a:noFill/>
        </p:spPr>
        <p:txBody>
          <a:bodyPr wrap="square" rtlCol="0">
            <a:spAutoFit/>
          </a:bodyPr>
          <a:lstStyle/>
          <a:p>
            <a:pPr algn="ctr"/>
            <a:r>
              <a:rPr lang="en-US" sz="2800" b="1" u="sng" dirty="0">
                <a:latin typeface="Times New Roman" panose="02020603050405020304" pitchFamily="18" charset="0"/>
                <a:cs typeface="Times New Roman" panose="02020603050405020304" pitchFamily="18" charset="0"/>
              </a:rPr>
              <a:t>BÀI TẬP:</a:t>
            </a:r>
          </a:p>
          <a:p>
            <a:pPr>
              <a:spcBef>
                <a:spcPts val="600"/>
              </a:spcBef>
              <a:spcAft>
                <a:spcPts val="600"/>
              </a:spcAft>
            </a:pPr>
            <a:r>
              <a:rPr lang="en-US" sz="2800" b="1" dirty="0" smtClean="0">
                <a:latin typeface="Times New Roman" panose="02020603050405020304" pitchFamily="18" charset="0"/>
                <a:cs typeface="Times New Roman" panose="02020603050405020304" pitchFamily="18" charset="0"/>
              </a:rPr>
              <a:t>SINH VIÊN HÃY SỬ DỤNG SƠ ĐỒ QUY TRÌNH RA QUYẾT ĐỊNH MUA HÀNG DƯỚI ĐÂY, MÔ TẢ:</a:t>
            </a:r>
          </a:p>
          <a:p>
            <a:pPr marL="342900" indent="-342900">
              <a:spcBef>
                <a:spcPts val="600"/>
              </a:spcBef>
              <a:spcAft>
                <a:spcPts val="600"/>
              </a:spcAft>
              <a:buFont typeface="+mj-lt"/>
              <a:buAutoNum type="arabicParenR"/>
            </a:pPr>
            <a:r>
              <a:rPr lang="en-US" sz="2800" dirty="0" smtClean="0">
                <a:latin typeface="Times New Roman" panose="02020603050405020304" pitchFamily="18" charset="0"/>
                <a:cs typeface="Times New Roman" panose="02020603050405020304" pitchFamily="18" charset="0"/>
              </a:rPr>
              <a:t>QUÁ TRÌNH MUA MỘT SẢN PHẨM ĐÃ CÓ KINH NGHIỆM, HIỂU BIẾT VỀ SẢN PHẨM ĐÓ</a:t>
            </a:r>
          </a:p>
          <a:p>
            <a:pPr marL="342900" indent="-342900">
              <a:spcBef>
                <a:spcPts val="600"/>
              </a:spcBef>
              <a:spcAft>
                <a:spcPts val="600"/>
              </a:spcAft>
              <a:buFont typeface="+mj-lt"/>
              <a:buAutoNum type="arabicParenR"/>
            </a:pPr>
            <a:r>
              <a:rPr lang="en-US" sz="2800" dirty="0" smtClean="0">
                <a:latin typeface="Times New Roman" panose="02020603050405020304" pitchFamily="18" charset="0"/>
                <a:cs typeface="Times New Roman" panose="02020603050405020304" pitchFamily="18" charset="0"/>
              </a:rPr>
              <a:t>QUÁ TRÌNH MUA MỘT SẢN PHẨM KHÔNG CÓ KINH NGHIỆM VÀ CÒN THIẾU NHIỀU THÔNG TIN TỪ SẢN PHẨM ĐÓ</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1270559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10053144" y="5724387"/>
            <a:ext cx="2138856" cy="1133613"/>
          </a:xfrm>
          <a:prstGeom prst="rect">
            <a:avLst/>
          </a:prstGeom>
        </p:spPr>
      </p:pic>
      <p:pic>
        <p:nvPicPr>
          <p:cNvPr id="5" name="Picture 4"/>
          <p:cNvPicPr>
            <a:picLocks noChangeAspect="1"/>
          </p:cNvPicPr>
          <p:nvPr/>
        </p:nvPicPr>
        <p:blipFill>
          <a:blip r:embed="rId3">
            <a:extLst>
              <a:ext uri="{BEBA8EAE-BF5A-486C-A8C5-ECC9F3942E4B}">
                <a14:imgProps xmlns:a14="http://schemas.microsoft.com/office/drawing/2010/main">
                  <a14:imgLayer r:embed="rId4">
                    <a14:imgEffect>
                      <a14:brightnessContrast bright="20000" contrast="-40000"/>
                    </a14:imgEffect>
                  </a14:imgLayer>
                </a14:imgProps>
              </a:ext>
            </a:extLst>
          </a:blip>
          <a:stretch>
            <a:fillRect/>
          </a:stretch>
        </p:blipFill>
        <p:spPr>
          <a:xfrm>
            <a:off x="8991959" y="-50082"/>
            <a:ext cx="3200041" cy="1996826"/>
          </a:xfrm>
          <a:prstGeom prst="rect">
            <a:avLst/>
          </a:prstGeom>
        </p:spPr>
      </p:pic>
      <p:sp>
        <p:nvSpPr>
          <p:cNvPr id="2" name="Rectangle 1"/>
          <p:cNvSpPr/>
          <p:nvPr/>
        </p:nvSpPr>
        <p:spPr>
          <a:xfrm>
            <a:off x="2350418" y="622932"/>
            <a:ext cx="8448225" cy="646331"/>
          </a:xfrm>
          <a:prstGeom prst="rect">
            <a:avLst/>
          </a:prstGeom>
        </p:spPr>
        <p:txBody>
          <a:bodyPr wrap="square">
            <a:spAutoFit/>
          </a:bodyPr>
          <a:lstStyle/>
          <a:p>
            <a:pPr lvl="0">
              <a:lnSpc>
                <a:spcPct val="150000"/>
              </a:lnSpc>
            </a:pPr>
            <a:r>
              <a:rPr lang="en-US" sz="2400" b="1" i="1" u="sng" dirty="0">
                <a:solidFill>
                  <a:srgbClr val="FF0000"/>
                </a:solidFill>
                <a:latin typeface="Cambria-Bold"/>
              </a:rPr>
              <a:t>C</a:t>
            </a:r>
            <a:r>
              <a:rPr lang="vi-VN" sz="2400" b="1" i="1" u="sng" dirty="0" smtClean="0">
                <a:solidFill>
                  <a:srgbClr val="FF0000"/>
                </a:solidFill>
                <a:latin typeface="Cambria-Bold"/>
              </a:rPr>
              <a:t>ác </a:t>
            </a:r>
            <a:r>
              <a:rPr lang="vi-VN" sz="2400" b="1" i="1" u="sng" dirty="0">
                <a:solidFill>
                  <a:srgbClr val="FF0000"/>
                </a:solidFill>
                <a:latin typeface="Cambria-Bold"/>
              </a:rPr>
              <a:t>hành vi của người tiêu dùng cá nhân</a:t>
            </a:r>
          </a:p>
        </p:txBody>
      </p:sp>
      <p:pic>
        <p:nvPicPr>
          <p:cNvPr id="3" name="Pictur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63484"/>
            <a:ext cx="2287921" cy="853440"/>
          </a:xfrm>
          <a:prstGeom prst="rect">
            <a:avLst/>
          </a:prstGeom>
        </p:spPr>
      </p:pic>
      <p:sp>
        <p:nvSpPr>
          <p:cNvPr id="4" name="Rectangle 3"/>
          <p:cNvSpPr/>
          <p:nvPr/>
        </p:nvSpPr>
        <p:spPr>
          <a:xfrm>
            <a:off x="1769733" y="-50082"/>
            <a:ext cx="7345960" cy="882614"/>
          </a:xfrm>
          <a:prstGeom prst="rect">
            <a:avLst/>
          </a:prstGeom>
        </p:spPr>
        <p:txBody>
          <a:bodyPr wrap="square">
            <a:spAutoFit/>
          </a:bodyPr>
          <a:lstStyle/>
          <a:p>
            <a:pPr indent="360045" algn="ctr">
              <a:lnSpc>
                <a:spcPct val="110000"/>
              </a:lnSpc>
              <a:spcBef>
                <a:spcPts val="200"/>
              </a:spcBef>
              <a:spcAft>
                <a:spcPts val="200"/>
              </a:spcAft>
            </a:pP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3.1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Thị</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trường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tiêu</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dùng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cá</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nhân</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và</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hành</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vi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của</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người</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tiêu</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dùng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cá</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nhân</a:t>
            </a:r>
            <a:endParaRPr lang="en-US" sz="24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8" name="Picture 7"/>
          <p:cNvPicPr>
            <a:picLocks noChangeAspect="1"/>
          </p:cNvPicPr>
          <p:nvPr/>
        </p:nvPicPr>
        <p:blipFill rotWithShape="1">
          <a:blip r:embed="rId6"/>
          <a:srcRect t="19655" b="19241"/>
          <a:stretch/>
        </p:blipFill>
        <p:spPr>
          <a:xfrm>
            <a:off x="7536898" y="5647148"/>
            <a:ext cx="2516246" cy="1153135"/>
          </a:xfrm>
          <a:prstGeom prst="rect">
            <a:avLst/>
          </a:prstGeom>
        </p:spPr>
      </p:pic>
      <p:sp>
        <p:nvSpPr>
          <p:cNvPr id="6" name="Rectangle 5"/>
          <p:cNvSpPr/>
          <p:nvPr/>
        </p:nvSpPr>
        <p:spPr>
          <a:xfrm>
            <a:off x="102475" y="1203292"/>
            <a:ext cx="12089525" cy="4832092"/>
          </a:xfrm>
          <a:prstGeom prst="rect">
            <a:avLst/>
          </a:prstGeom>
        </p:spPr>
        <p:txBody>
          <a:bodyPr wrap="square">
            <a:spAutoFit/>
          </a:bodyPr>
          <a:lstStyle/>
          <a:p>
            <a:pPr marL="342900" indent="-342900" algn="just">
              <a:buFont typeface="Wingdings" panose="05000000000000000000" pitchFamily="2" charset="2"/>
              <a:buChar char="v"/>
            </a:pPr>
            <a:r>
              <a:rPr lang="vi-VN" sz="2200" b="1" i="1" u="sng" dirty="0">
                <a:solidFill>
                  <a:srgbClr val="002060"/>
                </a:solidFill>
                <a:latin typeface="Cambria-BoldItalic"/>
              </a:rPr>
              <a:t>Hành vi mua theo thói </a:t>
            </a:r>
            <a:r>
              <a:rPr lang="vi-VN" sz="2200" b="1" i="1" u="sng" dirty="0" smtClean="0">
                <a:solidFill>
                  <a:srgbClr val="002060"/>
                </a:solidFill>
                <a:latin typeface="Cambria-BoldItalic"/>
              </a:rPr>
              <a:t>quen</a:t>
            </a:r>
            <a:endParaRPr lang="en-US" sz="2200" b="1" i="1" u="sng" dirty="0" smtClean="0">
              <a:solidFill>
                <a:srgbClr val="002060"/>
              </a:solidFill>
              <a:latin typeface="Cambria-BoldItalic"/>
            </a:endParaRPr>
          </a:p>
          <a:p>
            <a:pPr marL="342900" indent="-342900" algn="just">
              <a:buFont typeface="Wingdings" panose="05000000000000000000" pitchFamily="2" charset="2"/>
              <a:buChar char="q"/>
            </a:pPr>
            <a:r>
              <a:rPr lang="vi-VN" sz="2200" dirty="0" smtClean="0">
                <a:solidFill>
                  <a:srgbClr val="000000"/>
                </a:solidFill>
                <a:latin typeface="Cambria" panose="02040503050406030204" pitchFamily="18" charset="0"/>
              </a:rPr>
              <a:t>Đây </a:t>
            </a:r>
            <a:r>
              <a:rPr lang="vi-VN" sz="2200" dirty="0">
                <a:solidFill>
                  <a:srgbClr val="000000"/>
                </a:solidFill>
                <a:latin typeface="Cambria" panose="02040503050406030204" pitchFamily="18" charset="0"/>
              </a:rPr>
              <a:t>là những mặt hàng, người tiêu dùng mua và tiêu dùng thường xuyên. </a:t>
            </a:r>
            <a:endParaRPr lang="en-US" sz="2200" dirty="0" smtClean="0">
              <a:solidFill>
                <a:srgbClr val="000000"/>
              </a:solidFill>
              <a:latin typeface="Cambria" panose="02040503050406030204" pitchFamily="18" charset="0"/>
            </a:endParaRPr>
          </a:p>
          <a:p>
            <a:pPr marL="342900" indent="-342900" algn="just">
              <a:buFont typeface="Wingdings" panose="05000000000000000000" pitchFamily="2" charset="2"/>
              <a:buChar char="q"/>
            </a:pPr>
            <a:r>
              <a:rPr lang="vi-VN" sz="2200" dirty="0" smtClean="0">
                <a:solidFill>
                  <a:srgbClr val="000000"/>
                </a:solidFill>
                <a:latin typeface="Cambria" panose="02040503050406030204" pitchFamily="18" charset="0"/>
              </a:rPr>
              <a:t>Đối </a:t>
            </a:r>
            <a:r>
              <a:rPr lang="vi-VN" sz="2200" dirty="0">
                <a:solidFill>
                  <a:srgbClr val="000000"/>
                </a:solidFill>
                <a:latin typeface="Cambria" panose="02040503050406030204" pitchFamily="18" charset="0"/>
              </a:rPr>
              <a:t>với các </a:t>
            </a:r>
            <a:r>
              <a:rPr lang="vi-VN" sz="2200" dirty="0" smtClean="0">
                <a:solidFill>
                  <a:srgbClr val="000000"/>
                </a:solidFill>
                <a:latin typeface="Cambria" panose="02040503050406030204" pitchFamily="18" charset="0"/>
              </a:rPr>
              <a:t>sản</a:t>
            </a:r>
            <a:r>
              <a:rPr lang="en-US" sz="2200" dirty="0" smtClean="0">
                <a:solidFill>
                  <a:srgbClr val="000000"/>
                </a:solidFill>
                <a:latin typeface="Cambria" panose="02040503050406030204" pitchFamily="18" charset="0"/>
              </a:rPr>
              <a:t> </a:t>
            </a:r>
            <a:r>
              <a:rPr lang="vi-VN" sz="2200" dirty="0" smtClean="0">
                <a:solidFill>
                  <a:srgbClr val="000000"/>
                </a:solidFill>
                <a:latin typeface="Cambria" panose="02040503050406030204" pitchFamily="18" charset="0"/>
              </a:rPr>
              <a:t>phẩm </a:t>
            </a:r>
            <a:r>
              <a:rPr lang="vi-VN" sz="2200" dirty="0">
                <a:solidFill>
                  <a:srgbClr val="000000"/>
                </a:solidFill>
                <a:latin typeface="Cambria" panose="02040503050406030204" pitchFamily="18" charset="0"/>
              </a:rPr>
              <a:t>như thuốc đánh răng và sữa, người tiêu dùng nhận ra vấn đề và làm quyết định </a:t>
            </a:r>
            <a:r>
              <a:rPr lang="vi-VN" sz="2200" dirty="0" smtClean="0">
                <a:solidFill>
                  <a:srgbClr val="000000"/>
                </a:solidFill>
                <a:latin typeface="Cambria" panose="02040503050406030204" pitchFamily="18" charset="0"/>
              </a:rPr>
              <a:t>mua</a:t>
            </a:r>
            <a:r>
              <a:rPr lang="en-US" sz="2200" dirty="0" smtClean="0">
                <a:solidFill>
                  <a:srgbClr val="000000"/>
                </a:solidFill>
                <a:latin typeface="Cambria" panose="02040503050406030204" pitchFamily="18" charset="0"/>
              </a:rPr>
              <a:t> </a:t>
            </a:r>
            <a:r>
              <a:rPr lang="vi-VN" sz="2200" dirty="0" smtClean="0">
                <a:solidFill>
                  <a:srgbClr val="000000"/>
                </a:solidFill>
                <a:latin typeface="Cambria" panose="02040503050406030204" pitchFamily="18" charset="0"/>
              </a:rPr>
              <a:t>ngay</a:t>
            </a:r>
            <a:r>
              <a:rPr lang="vi-VN" sz="2200" dirty="0">
                <a:solidFill>
                  <a:srgbClr val="000000"/>
                </a:solidFill>
                <a:latin typeface="Cambria" panose="02040503050406030204" pitchFamily="18" charset="0"/>
              </a:rPr>
              <a:t>. </a:t>
            </a:r>
            <a:endParaRPr lang="en-US" sz="2200" dirty="0" smtClean="0">
              <a:solidFill>
                <a:srgbClr val="000000"/>
              </a:solidFill>
              <a:latin typeface="Cambria" panose="02040503050406030204" pitchFamily="18" charset="0"/>
            </a:endParaRPr>
          </a:p>
          <a:p>
            <a:pPr marL="342900" indent="-342900" algn="just">
              <a:buFont typeface="Wingdings" panose="05000000000000000000" pitchFamily="2" charset="2"/>
              <a:buChar char="q"/>
            </a:pPr>
            <a:r>
              <a:rPr lang="vi-VN" sz="2200" dirty="0" smtClean="0">
                <a:solidFill>
                  <a:srgbClr val="000000"/>
                </a:solidFill>
                <a:latin typeface="Cambria" panose="02040503050406030204" pitchFamily="18" charset="0"/>
              </a:rPr>
              <a:t>Họ </a:t>
            </a:r>
            <a:r>
              <a:rPr lang="vi-VN" sz="2200" dirty="0">
                <a:solidFill>
                  <a:srgbClr val="000000"/>
                </a:solidFill>
                <a:latin typeface="Cambria" panose="02040503050406030204" pitchFamily="18" charset="0"/>
              </a:rPr>
              <a:t>ít quan tâm tìm kiếm các thông tin bên ngoài và đánh giá các khả năng thay </a:t>
            </a:r>
            <a:r>
              <a:rPr lang="vi-VN" sz="2200" dirty="0" smtClean="0">
                <a:solidFill>
                  <a:srgbClr val="000000"/>
                </a:solidFill>
                <a:latin typeface="Cambria" panose="02040503050406030204" pitchFamily="18" charset="0"/>
              </a:rPr>
              <a:t>thế,</a:t>
            </a:r>
            <a:r>
              <a:rPr lang="en-US" sz="2200" dirty="0" smtClean="0">
                <a:solidFill>
                  <a:srgbClr val="000000"/>
                </a:solidFill>
                <a:latin typeface="Cambria" panose="02040503050406030204" pitchFamily="18" charset="0"/>
              </a:rPr>
              <a:t> </a:t>
            </a:r>
            <a:r>
              <a:rPr lang="vi-VN" sz="2200" dirty="0" smtClean="0">
                <a:solidFill>
                  <a:srgbClr val="000000"/>
                </a:solidFill>
                <a:latin typeface="Cambria" panose="02040503050406030204" pitchFamily="18" charset="0"/>
              </a:rPr>
              <a:t>quyết </a:t>
            </a:r>
            <a:r>
              <a:rPr lang="vi-VN" sz="2200" dirty="0">
                <a:solidFill>
                  <a:srgbClr val="000000"/>
                </a:solidFill>
                <a:latin typeface="Cambria" panose="02040503050406030204" pitchFamily="18" charset="0"/>
              </a:rPr>
              <a:t>định mua trở thành một thói quen thực sự. </a:t>
            </a:r>
            <a:endParaRPr lang="en-US" sz="2200" dirty="0" smtClean="0">
              <a:solidFill>
                <a:srgbClr val="000000"/>
              </a:solidFill>
              <a:latin typeface="Cambria" panose="02040503050406030204" pitchFamily="18" charset="0"/>
            </a:endParaRPr>
          </a:p>
          <a:p>
            <a:pPr marL="342900" indent="-342900" algn="just">
              <a:buFont typeface="Wingdings" panose="05000000000000000000" pitchFamily="2" charset="2"/>
              <a:buChar char="q"/>
            </a:pPr>
            <a:r>
              <a:rPr lang="vi-VN" sz="2200" b="1" u="sng" dirty="0" smtClean="0">
                <a:solidFill>
                  <a:srgbClr val="002060"/>
                </a:solidFill>
                <a:latin typeface="Cambria" panose="02040503050406030204" pitchFamily="18" charset="0"/>
              </a:rPr>
              <a:t>Dạng </a:t>
            </a:r>
            <a:r>
              <a:rPr lang="vi-VN" sz="2200" b="1" u="sng" dirty="0">
                <a:solidFill>
                  <a:srgbClr val="002060"/>
                </a:solidFill>
                <a:latin typeface="Cambria" panose="02040503050406030204" pitchFamily="18" charset="0"/>
              </a:rPr>
              <a:t>mua theo thói quen thường xảy </a:t>
            </a:r>
            <a:r>
              <a:rPr lang="vi-VN" sz="2200" b="1" u="sng" dirty="0" smtClean="0">
                <a:solidFill>
                  <a:srgbClr val="002060"/>
                </a:solidFill>
                <a:latin typeface="Cambria" panose="02040503050406030204" pitchFamily="18" charset="0"/>
              </a:rPr>
              <a:t>ra</a:t>
            </a:r>
            <a:r>
              <a:rPr lang="en-US" sz="2200" b="1" u="sng" dirty="0" smtClean="0">
                <a:solidFill>
                  <a:srgbClr val="002060"/>
                </a:solidFill>
                <a:latin typeface="Cambria" panose="02040503050406030204" pitchFamily="18" charset="0"/>
              </a:rPr>
              <a:t> </a:t>
            </a:r>
            <a:r>
              <a:rPr lang="vi-VN" sz="2200" b="1" u="sng" dirty="0" smtClean="0">
                <a:solidFill>
                  <a:srgbClr val="002060"/>
                </a:solidFill>
                <a:latin typeface="Cambria" panose="02040503050406030204" pitchFamily="18" charset="0"/>
              </a:rPr>
              <a:t>trong </a:t>
            </a:r>
            <a:r>
              <a:rPr lang="vi-VN" sz="2200" b="1" u="sng" dirty="0">
                <a:solidFill>
                  <a:srgbClr val="002060"/>
                </a:solidFill>
                <a:latin typeface="Cambria" panose="02040503050406030204" pitchFamily="18" charset="0"/>
              </a:rPr>
              <a:t>các trường hợp </a:t>
            </a:r>
            <a:r>
              <a:rPr lang="vi-VN" sz="2200" dirty="0">
                <a:solidFill>
                  <a:srgbClr val="000000"/>
                </a:solidFill>
                <a:latin typeface="Cambria" panose="02040503050406030204" pitchFamily="18" charset="0"/>
              </a:rPr>
              <a:t>mua các sản phẩm sản xuất hàng loạt </a:t>
            </a:r>
            <a:r>
              <a:rPr lang="vi-VN" sz="2200" dirty="0">
                <a:solidFill>
                  <a:srgbClr val="FF0000"/>
                </a:solidFill>
                <a:latin typeface="Cambria" panose="02040503050406030204" pitchFamily="18" charset="0"/>
              </a:rPr>
              <a:t>giá rẻ, nhu cầu tiêu dùng </a:t>
            </a:r>
            <a:r>
              <a:rPr lang="vi-VN" sz="2200" dirty="0" smtClean="0">
                <a:solidFill>
                  <a:srgbClr val="FF0000"/>
                </a:solidFill>
                <a:latin typeface="Cambria" panose="02040503050406030204" pitchFamily="18" charset="0"/>
              </a:rPr>
              <a:t>thường</a:t>
            </a:r>
            <a:r>
              <a:rPr lang="en-US" sz="2200" dirty="0" smtClean="0">
                <a:solidFill>
                  <a:srgbClr val="FF0000"/>
                </a:solidFill>
                <a:latin typeface="Cambria" panose="02040503050406030204" pitchFamily="18" charset="0"/>
              </a:rPr>
              <a:t> </a:t>
            </a:r>
            <a:r>
              <a:rPr lang="vi-VN" sz="2200" dirty="0" smtClean="0">
                <a:solidFill>
                  <a:srgbClr val="FF0000"/>
                </a:solidFill>
                <a:latin typeface="Cambria" panose="02040503050406030204" pitchFamily="18" charset="0"/>
              </a:rPr>
              <a:t>xuyên</a:t>
            </a:r>
            <a:r>
              <a:rPr lang="vi-VN" sz="2200" dirty="0">
                <a:solidFill>
                  <a:srgbClr val="000000"/>
                </a:solidFill>
                <a:latin typeface="Cambria" panose="02040503050406030204" pitchFamily="18" charset="0"/>
              </a:rPr>
              <a:t>. Người mua </a:t>
            </a:r>
            <a:r>
              <a:rPr lang="vi-VN" sz="2200" dirty="0">
                <a:solidFill>
                  <a:srgbClr val="FF0000"/>
                </a:solidFill>
                <a:latin typeface="Cambria" panose="02040503050406030204" pitchFamily="18" charset="0"/>
              </a:rPr>
              <a:t>quá quen thuộc với loại sản phẩm</a:t>
            </a:r>
            <a:r>
              <a:rPr lang="vi-VN" sz="2200" dirty="0">
                <a:solidFill>
                  <a:srgbClr val="000000"/>
                </a:solidFill>
                <a:latin typeface="Cambria" panose="02040503050406030204" pitchFamily="18" charset="0"/>
              </a:rPr>
              <a:t>, </a:t>
            </a:r>
            <a:r>
              <a:rPr lang="vi-VN" sz="2200" dirty="0">
                <a:solidFill>
                  <a:srgbClr val="FF0000"/>
                </a:solidFill>
                <a:latin typeface="Cambria" panose="02040503050406030204" pitchFamily="18" charset="0"/>
              </a:rPr>
              <a:t>biết các thương hiệu quan trọng</a:t>
            </a:r>
            <a:r>
              <a:rPr lang="vi-VN" sz="2200" dirty="0">
                <a:solidFill>
                  <a:srgbClr val="000000"/>
                </a:solidFill>
                <a:latin typeface="Cambria" panose="02040503050406030204" pitchFamily="18" charset="0"/>
              </a:rPr>
              <a:t> và </a:t>
            </a:r>
            <a:r>
              <a:rPr lang="vi-VN" sz="2200" dirty="0" smtClean="0">
                <a:solidFill>
                  <a:srgbClr val="FF0000"/>
                </a:solidFill>
                <a:latin typeface="Cambria" panose="02040503050406030204" pitchFamily="18" charset="0"/>
              </a:rPr>
              <a:t>có</a:t>
            </a:r>
            <a:r>
              <a:rPr lang="en-US" sz="2200" dirty="0" smtClean="0">
                <a:solidFill>
                  <a:srgbClr val="FF0000"/>
                </a:solidFill>
                <a:latin typeface="Cambria" panose="02040503050406030204" pitchFamily="18" charset="0"/>
              </a:rPr>
              <a:t> </a:t>
            </a:r>
            <a:r>
              <a:rPr lang="vi-VN" sz="2200" dirty="0" smtClean="0">
                <a:solidFill>
                  <a:srgbClr val="FF0000"/>
                </a:solidFill>
                <a:latin typeface="Cambria" panose="02040503050406030204" pitchFamily="18" charset="0"/>
              </a:rPr>
              <a:t>những </a:t>
            </a:r>
            <a:r>
              <a:rPr lang="vi-VN" sz="2200" dirty="0">
                <a:solidFill>
                  <a:srgbClr val="FF0000"/>
                </a:solidFill>
                <a:latin typeface="Cambria" panose="02040503050406030204" pitchFamily="18" charset="0"/>
              </a:rPr>
              <a:t>sở thích thị hiếu rõ ràng về các thương hiệu khác nhau</a:t>
            </a:r>
            <a:r>
              <a:rPr lang="vi-VN" sz="2200" dirty="0">
                <a:solidFill>
                  <a:srgbClr val="000000"/>
                </a:solidFill>
                <a:latin typeface="Cambria" panose="02040503050406030204" pitchFamily="18" charset="0"/>
              </a:rPr>
              <a:t>, họ không phải mất công </a:t>
            </a:r>
            <a:r>
              <a:rPr lang="vi-VN" sz="2200" dirty="0" smtClean="0">
                <a:solidFill>
                  <a:srgbClr val="000000"/>
                </a:solidFill>
                <a:latin typeface="Cambria" panose="02040503050406030204" pitchFamily="18" charset="0"/>
              </a:rPr>
              <a:t>suy</a:t>
            </a:r>
            <a:r>
              <a:rPr lang="en-US" sz="2200" dirty="0" smtClean="0">
                <a:solidFill>
                  <a:srgbClr val="000000"/>
                </a:solidFill>
                <a:latin typeface="Cambria" panose="02040503050406030204" pitchFamily="18" charset="0"/>
              </a:rPr>
              <a:t> </a:t>
            </a:r>
            <a:r>
              <a:rPr lang="vi-VN" sz="2200" dirty="0" smtClean="0">
                <a:solidFill>
                  <a:srgbClr val="000000"/>
                </a:solidFill>
                <a:latin typeface="Cambria" panose="02040503050406030204" pitchFamily="18" charset="0"/>
              </a:rPr>
              <a:t>nghĩ </a:t>
            </a:r>
            <a:r>
              <a:rPr lang="vi-VN" sz="2200" dirty="0">
                <a:solidFill>
                  <a:srgbClr val="000000"/>
                </a:solidFill>
                <a:latin typeface="Cambria" panose="02040503050406030204" pitchFamily="18" charset="0"/>
              </a:rPr>
              <a:t>và mất thời gian cho việc </a:t>
            </a:r>
            <a:r>
              <a:rPr lang="vi-VN" sz="2200" dirty="0" smtClean="0">
                <a:solidFill>
                  <a:srgbClr val="000000"/>
                </a:solidFill>
                <a:latin typeface="Cambria" panose="02040503050406030204" pitchFamily="18" charset="0"/>
              </a:rPr>
              <a:t>mua.</a:t>
            </a:r>
            <a:endParaRPr lang="en-US" sz="2200" dirty="0" smtClean="0">
              <a:solidFill>
                <a:srgbClr val="000000"/>
              </a:solidFill>
              <a:latin typeface="Cambria" panose="02040503050406030204" pitchFamily="18" charset="0"/>
            </a:endParaRPr>
          </a:p>
          <a:p>
            <a:pPr marL="342900" indent="-342900" algn="just">
              <a:buFont typeface="Wingdings" panose="05000000000000000000" pitchFamily="2" charset="2"/>
              <a:buChar char="q"/>
            </a:pPr>
            <a:r>
              <a:rPr lang="vi-VN" sz="2200" dirty="0" smtClean="0">
                <a:solidFill>
                  <a:srgbClr val="000000"/>
                </a:solidFill>
                <a:latin typeface="Cambria" panose="02040503050406030204" pitchFamily="18" charset="0"/>
              </a:rPr>
              <a:t>Người </a:t>
            </a:r>
            <a:r>
              <a:rPr lang="vi-VN" sz="2200" dirty="0">
                <a:solidFill>
                  <a:srgbClr val="000000"/>
                </a:solidFill>
                <a:latin typeface="Cambria" panose="02040503050406030204" pitchFamily="18" charset="0"/>
              </a:rPr>
              <a:t>làm marketing phải </a:t>
            </a:r>
            <a:r>
              <a:rPr lang="vi-VN" sz="2200" dirty="0">
                <a:solidFill>
                  <a:srgbClr val="FF0000"/>
                </a:solidFill>
                <a:latin typeface="Cambria" panose="02040503050406030204" pitchFamily="18" charset="0"/>
              </a:rPr>
              <a:t>đảm bảo được sự thoả mãn thường xuyên cho khách hàng </a:t>
            </a:r>
            <a:r>
              <a:rPr lang="vi-VN" sz="2200" dirty="0" smtClean="0">
                <a:solidFill>
                  <a:srgbClr val="FF0000"/>
                </a:solidFill>
                <a:latin typeface="Cambria" panose="02040503050406030204" pitchFamily="18" charset="0"/>
              </a:rPr>
              <a:t>hiện</a:t>
            </a:r>
            <a:r>
              <a:rPr lang="en-US" sz="2200" dirty="0" smtClean="0">
                <a:solidFill>
                  <a:srgbClr val="FF0000"/>
                </a:solidFill>
                <a:latin typeface="Cambria" panose="02040503050406030204" pitchFamily="18" charset="0"/>
              </a:rPr>
              <a:t> </a:t>
            </a:r>
            <a:r>
              <a:rPr lang="vi-VN" sz="2200" dirty="0" smtClean="0">
                <a:solidFill>
                  <a:srgbClr val="FF0000"/>
                </a:solidFill>
                <a:latin typeface="Cambria" panose="02040503050406030204" pitchFamily="18" charset="0"/>
              </a:rPr>
              <a:t>tại </a:t>
            </a:r>
            <a:r>
              <a:rPr lang="vi-VN" sz="2200" dirty="0">
                <a:solidFill>
                  <a:srgbClr val="FF0000"/>
                </a:solidFill>
                <a:latin typeface="Cambria" panose="02040503050406030204" pitchFamily="18" charset="0"/>
              </a:rPr>
              <a:t>bằng cách duy trì nhất quán về phẩm chất, dịch vụ và giá cả. </a:t>
            </a:r>
            <a:endParaRPr lang="en-US" sz="2200" dirty="0" smtClean="0">
              <a:solidFill>
                <a:srgbClr val="FF0000"/>
              </a:solidFill>
              <a:latin typeface="Cambria" panose="02040503050406030204" pitchFamily="18" charset="0"/>
            </a:endParaRPr>
          </a:p>
          <a:p>
            <a:pPr marL="342900" indent="-342900" algn="just">
              <a:buFont typeface="Wingdings" panose="05000000000000000000" pitchFamily="2" charset="2"/>
              <a:buChar char="q"/>
            </a:pPr>
            <a:r>
              <a:rPr lang="vi-VN" sz="2200" dirty="0" smtClean="0">
                <a:solidFill>
                  <a:srgbClr val="000000"/>
                </a:solidFill>
                <a:latin typeface="Cambria" panose="02040503050406030204" pitchFamily="18" charset="0"/>
              </a:rPr>
              <a:t>Họ </a:t>
            </a:r>
            <a:r>
              <a:rPr lang="vi-VN" sz="2200" dirty="0">
                <a:solidFill>
                  <a:srgbClr val="000000"/>
                </a:solidFill>
                <a:latin typeface="Cambria" panose="02040503050406030204" pitchFamily="18" charset="0"/>
              </a:rPr>
              <a:t>cũng phải </a:t>
            </a:r>
            <a:r>
              <a:rPr lang="vi-VN" sz="2200" dirty="0">
                <a:solidFill>
                  <a:srgbClr val="FF0000"/>
                </a:solidFill>
                <a:latin typeface="Cambria" panose="02040503050406030204" pitchFamily="18" charset="0"/>
              </a:rPr>
              <a:t>thu hút </a:t>
            </a:r>
            <a:r>
              <a:rPr lang="vi-VN" sz="2200" dirty="0" smtClean="0">
                <a:solidFill>
                  <a:srgbClr val="000000"/>
                </a:solidFill>
                <a:latin typeface="Cambria" panose="02040503050406030204" pitchFamily="18" charset="0"/>
              </a:rPr>
              <a:t>những</a:t>
            </a:r>
            <a:r>
              <a:rPr lang="en-US" sz="2200" dirty="0" smtClean="0">
                <a:solidFill>
                  <a:srgbClr val="000000"/>
                </a:solidFill>
                <a:latin typeface="Cambria" panose="02040503050406030204" pitchFamily="18" charset="0"/>
              </a:rPr>
              <a:t> </a:t>
            </a:r>
            <a:r>
              <a:rPr lang="vi-VN" sz="2200" dirty="0" smtClean="0">
                <a:solidFill>
                  <a:srgbClr val="000000"/>
                </a:solidFill>
                <a:latin typeface="Cambria" panose="02040503050406030204" pitchFamily="18" charset="0"/>
              </a:rPr>
              <a:t>người </a:t>
            </a:r>
            <a:r>
              <a:rPr lang="vi-VN" sz="2200" dirty="0">
                <a:solidFill>
                  <a:srgbClr val="000000"/>
                </a:solidFill>
                <a:latin typeface="Cambria" panose="02040503050406030204" pitchFamily="18" charset="0"/>
              </a:rPr>
              <a:t>mua mới bằng cách </a:t>
            </a:r>
            <a:r>
              <a:rPr lang="vi-VN" sz="2200" dirty="0">
                <a:solidFill>
                  <a:srgbClr val="FF0000"/>
                </a:solidFill>
                <a:latin typeface="Cambria" panose="02040503050406030204" pitchFamily="18" charset="0"/>
              </a:rPr>
              <a:t>đưa ra những đặc điểm mới và sử dụng các cách trưng bày có </a:t>
            </a:r>
            <a:r>
              <a:rPr lang="vi-VN" sz="2200" dirty="0" smtClean="0">
                <a:solidFill>
                  <a:srgbClr val="FF0000"/>
                </a:solidFill>
                <a:latin typeface="Cambria" panose="02040503050406030204" pitchFamily="18" charset="0"/>
              </a:rPr>
              <a:t>tính</a:t>
            </a:r>
            <a:r>
              <a:rPr lang="en-US" sz="2200" dirty="0" smtClean="0">
                <a:solidFill>
                  <a:srgbClr val="FF0000"/>
                </a:solidFill>
                <a:latin typeface="Cambria" panose="02040503050406030204" pitchFamily="18" charset="0"/>
              </a:rPr>
              <a:t> </a:t>
            </a:r>
            <a:r>
              <a:rPr lang="vi-VN" sz="2200" dirty="0" smtClean="0">
                <a:solidFill>
                  <a:srgbClr val="FF0000"/>
                </a:solidFill>
                <a:latin typeface="Cambria" panose="02040503050406030204" pitchFamily="18" charset="0"/>
              </a:rPr>
              <a:t>chất </a:t>
            </a:r>
            <a:r>
              <a:rPr lang="vi-VN" sz="2200" dirty="0">
                <a:solidFill>
                  <a:srgbClr val="FF0000"/>
                </a:solidFill>
                <a:latin typeface="Cambria" panose="02040503050406030204" pitchFamily="18" charset="0"/>
              </a:rPr>
              <a:t>gợi ý mua </a:t>
            </a:r>
            <a:r>
              <a:rPr lang="vi-VN" sz="2200" dirty="0">
                <a:solidFill>
                  <a:srgbClr val="000000"/>
                </a:solidFill>
                <a:latin typeface="Cambria" panose="02040503050406030204" pitchFamily="18" charset="0"/>
              </a:rPr>
              <a:t>và các đợt giảm giá v.v</a:t>
            </a:r>
            <a:r>
              <a:rPr lang="vi-VN" sz="2200" dirty="0" smtClean="0">
                <a:solidFill>
                  <a:srgbClr val="000000"/>
                </a:solidFill>
                <a:latin typeface="Cambria" panose="02040503050406030204" pitchFamily="18" charset="0"/>
              </a:rPr>
              <a:t>.</a:t>
            </a:r>
            <a:endParaRPr lang="en-US" sz="2200" dirty="0" smtClean="0">
              <a:solidFill>
                <a:srgbClr val="000000"/>
              </a:solidFill>
              <a:latin typeface="Cambria" panose="02040503050406030204" pitchFamily="18" charset="0"/>
            </a:endParaRPr>
          </a:p>
        </p:txBody>
      </p:sp>
    </p:spTree>
    <p:extLst>
      <p:ext uri="{BB962C8B-B14F-4D97-AF65-F5344CB8AC3E}">
        <p14:creationId xmlns:p14="http://schemas.microsoft.com/office/powerpoint/2010/main" val="400107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barn(inVertical)">
                                      <p:cBhvr>
                                        <p:cTn id="7" dur="500"/>
                                        <p:tgtEl>
                                          <p:spTgt spid="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1000"/>
                                        <p:tgtEl>
                                          <p:spTgt spid="6">
                                            <p:txEl>
                                              <p:pRg st="2" end="2"/>
                                            </p:txEl>
                                          </p:spTgt>
                                        </p:tgtEl>
                                      </p:cBhvr>
                                    </p:animEffect>
                                    <p:anim calcmode="lin" valueType="num">
                                      <p:cBhvr>
                                        <p:cTn id="13"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animEffect transition="in" filter="fade">
                                      <p:cBhvr>
                                        <p:cTn id="19" dur="1000"/>
                                        <p:tgtEl>
                                          <p:spTgt spid="6">
                                            <p:txEl>
                                              <p:pRg st="3" end="3"/>
                                            </p:txEl>
                                          </p:spTgt>
                                        </p:tgtEl>
                                      </p:cBhvr>
                                    </p:animEffect>
                                    <p:anim calcmode="lin" valueType="num">
                                      <p:cBhvr>
                                        <p:cTn id="20"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6">
                                            <p:txEl>
                                              <p:pRg st="4" end="4"/>
                                            </p:txEl>
                                          </p:spTgt>
                                        </p:tgtEl>
                                        <p:attrNameLst>
                                          <p:attrName>style.visibility</p:attrName>
                                        </p:attrNameLst>
                                      </p:cBhvr>
                                      <p:to>
                                        <p:strVal val="visible"/>
                                      </p:to>
                                    </p:set>
                                    <p:anim calcmode="lin" valueType="num">
                                      <p:cBhvr additive="base">
                                        <p:cTn id="26"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6">
                                            <p:txEl>
                                              <p:pRg st="5" end="5"/>
                                            </p:txEl>
                                          </p:spTgt>
                                        </p:tgtEl>
                                        <p:attrNameLst>
                                          <p:attrName>style.visibility</p:attrName>
                                        </p:attrNameLst>
                                      </p:cBhvr>
                                      <p:to>
                                        <p:strVal val="visible"/>
                                      </p:to>
                                    </p:set>
                                    <p:animEffect transition="in" filter="fade">
                                      <p:cBhvr>
                                        <p:cTn id="32" dur="1000"/>
                                        <p:tgtEl>
                                          <p:spTgt spid="6">
                                            <p:txEl>
                                              <p:pRg st="5" end="5"/>
                                            </p:txEl>
                                          </p:spTgt>
                                        </p:tgtEl>
                                      </p:cBhvr>
                                    </p:animEffect>
                                    <p:anim calcmode="lin" valueType="num">
                                      <p:cBhvr>
                                        <p:cTn id="33" dur="1000" fill="hold"/>
                                        <p:tgtEl>
                                          <p:spTgt spid="6">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6">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nodeType="clickEffect">
                                  <p:stCondLst>
                                    <p:cond delay="0"/>
                                  </p:stCondLst>
                                  <p:childTnLst>
                                    <p:set>
                                      <p:cBhvr>
                                        <p:cTn id="38" dur="1" fill="hold">
                                          <p:stCondLst>
                                            <p:cond delay="0"/>
                                          </p:stCondLst>
                                        </p:cTn>
                                        <p:tgtEl>
                                          <p:spTgt spid="6">
                                            <p:txEl>
                                              <p:pRg st="6" end="6"/>
                                            </p:txEl>
                                          </p:spTgt>
                                        </p:tgtEl>
                                        <p:attrNameLst>
                                          <p:attrName>style.visibility</p:attrName>
                                        </p:attrNameLst>
                                      </p:cBhvr>
                                      <p:to>
                                        <p:strVal val="visible"/>
                                      </p:to>
                                    </p:set>
                                    <p:animEffect transition="in" filter="fade">
                                      <p:cBhvr>
                                        <p:cTn id="39" dur="1000"/>
                                        <p:tgtEl>
                                          <p:spTgt spid="6">
                                            <p:txEl>
                                              <p:pRg st="6" end="6"/>
                                            </p:txEl>
                                          </p:spTgt>
                                        </p:tgtEl>
                                      </p:cBhvr>
                                    </p:animEffect>
                                    <p:anim calcmode="lin" valueType="num">
                                      <p:cBhvr>
                                        <p:cTn id="40" dur="1000" fill="hold"/>
                                        <p:tgtEl>
                                          <p:spTgt spid="6">
                                            <p:txEl>
                                              <p:pRg st="6" end="6"/>
                                            </p:txEl>
                                          </p:spTgt>
                                        </p:tgtEl>
                                        <p:attrNameLst>
                                          <p:attrName>ppt_x</p:attrName>
                                        </p:attrNameLst>
                                      </p:cBhvr>
                                      <p:tavLst>
                                        <p:tav tm="0">
                                          <p:val>
                                            <p:strVal val="#ppt_x"/>
                                          </p:val>
                                        </p:tav>
                                        <p:tav tm="100000">
                                          <p:val>
                                            <p:strVal val="#ppt_x"/>
                                          </p:val>
                                        </p:tav>
                                      </p:tavLst>
                                    </p:anim>
                                    <p:anim calcmode="lin" valueType="num">
                                      <p:cBhvr>
                                        <p:cTn id="41" dur="1000" fill="hold"/>
                                        <p:tgtEl>
                                          <p:spTgt spid="6">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2707" y="916924"/>
            <a:ext cx="11873169" cy="5940088"/>
          </a:xfrm>
          <a:prstGeom prst="rect">
            <a:avLst/>
          </a:prstGeom>
        </p:spPr>
        <p:txBody>
          <a:bodyPr wrap="square">
            <a:spAutoFit/>
          </a:bodyPr>
          <a:lstStyle/>
          <a:p>
            <a:pPr marL="342900" indent="-342900" algn="just">
              <a:buFont typeface="Wingdings" panose="05000000000000000000" pitchFamily="2" charset="2"/>
              <a:buChar char="v"/>
            </a:pPr>
            <a:r>
              <a:rPr lang="vi-VN" sz="2000" b="1" i="1" u="sng" dirty="0" smtClean="0">
                <a:solidFill>
                  <a:srgbClr val="002060"/>
                </a:solidFill>
                <a:latin typeface="+mj-lt"/>
              </a:rPr>
              <a:t>Hành </a:t>
            </a:r>
            <a:r>
              <a:rPr lang="vi-VN" sz="2000" b="1" i="1" u="sng" dirty="0">
                <a:solidFill>
                  <a:srgbClr val="002060"/>
                </a:solidFill>
                <a:latin typeface="+mj-lt"/>
              </a:rPr>
              <a:t>vi mua có suy nghĩ nhưng có giới </a:t>
            </a:r>
            <a:r>
              <a:rPr lang="vi-VN" sz="2000" b="1" i="1" u="sng" dirty="0" smtClean="0">
                <a:solidFill>
                  <a:srgbClr val="002060"/>
                </a:solidFill>
                <a:latin typeface="+mj-lt"/>
              </a:rPr>
              <a:t>hạn</a:t>
            </a:r>
            <a:endParaRPr lang="en-US" sz="2000" b="1" i="1" dirty="0" smtClean="0">
              <a:solidFill>
                <a:srgbClr val="000000"/>
              </a:solidFill>
              <a:latin typeface="+mj-lt"/>
            </a:endParaRPr>
          </a:p>
          <a:p>
            <a:pPr marL="457200" indent="-457200" algn="just">
              <a:buFont typeface="Wingdings" panose="05000000000000000000" pitchFamily="2" charset="2"/>
              <a:buChar char="q"/>
            </a:pPr>
            <a:r>
              <a:rPr lang="vi-VN" sz="2000" b="1" dirty="0" smtClean="0">
                <a:solidFill>
                  <a:srgbClr val="FF0000"/>
                </a:solidFill>
                <a:latin typeface="+mj-lt"/>
              </a:rPr>
              <a:t>Trong </a:t>
            </a:r>
            <a:r>
              <a:rPr lang="vi-VN" sz="2000" b="1" dirty="0">
                <a:solidFill>
                  <a:srgbClr val="FF0000"/>
                </a:solidFill>
                <a:latin typeface="+mj-lt"/>
              </a:rPr>
              <a:t>trường hợp này, những người tiêu dùng tìm kiếm một số thông tin và dựa vào bạn bè</a:t>
            </a:r>
            <a:r>
              <a:rPr lang="en-US" sz="2000" b="1" dirty="0">
                <a:solidFill>
                  <a:srgbClr val="FF0000"/>
                </a:solidFill>
                <a:latin typeface="+mj-lt"/>
              </a:rPr>
              <a:t> </a:t>
            </a:r>
            <a:r>
              <a:rPr lang="vi-VN" sz="2000" b="1" dirty="0">
                <a:solidFill>
                  <a:srgbClr val="FF0000"/>
                </a:solidFill>
                <a:latin typeface="+mj-lt"/>
              </a:rPr>
              <a:t>để giúp họ đánh giá các khả năng thay thế. </a:t>
            </a:r>
            <a:r>
              <a:rPr lang="vi-VN" sz="2000" dirty="0">
                <a:solidFill>
                  <a:srgbClr val="000000"/>
                </a:solidFill>
                <a:latin typeface="+mj-lt"/>
              </a:rPr>
              <a:t>Nhìn chung, đối với những loại sản phẩm mua có</a:t>
            </a:r>
            <a:r>
              <a:rPr lang="en-US" sz="2000" dirty="0">
                <a:solidFill>
                  <a:srgbClr val="000000"/>
                </a:solidFill>
                <a:latin typeface="+mj-lt"/>
              </a:rPr>
              <a:t> </a:t>
            </a:r>
            <a:r>
              <a:rPr lang="vi-VN" sz="2000" dirty="0">
                <a:solidFill>
                  <a:srgbClr val="000000"/>
                </a:solidFill>
                <a:latin typeface="+mj-lt"/>
              </a:rPr>
              <a:t>suy nghĩ giới hạn này, người tiêu dùng chỉ đánh giá một số thương hiệu với một số thuộc </a:t>
            </a:r>
            <a:r>
              <a:rPr lang="vi-VN" sz="2000" dirty="0" smtClean="0">
                <a:solidFill>
                  <a:srgbClr val="000000"/>
                </a:solidFill>
                <a:latin typeface="+mj-lt"/>
              </a:rPr>
              <a:t>tính</a:t>
            </a:r>
            <a:r>
              <a:rPr lang="en-US" sz="2000" dirty="0" smtClean="0">
                <a:solidFill>
                  <a:srgbClr val="000000"/>
                </a:solidFill>
                <a:latin typeface="+mj-lt"/>
              </a:rPr>
              <a:t> </a:t>
            </a:r>
            <a:r>
              <a:rPr lang="vi-VN" sz="2000" dirty="0" smtClean="0">
                <a:solidFill>
                  <a:srgbClr val="000000"/>
                </a:solidFill>
                <a:latin typeface="+mj-lt"/>
              </a:rPr>
              <a:t>nhất </a:t>
            </a:r>
            <a:r>
              <a:rPr lang="vi-VN" sz="2000" dirty="0">
                <a:solidFill>
                  <a:srgbClr val="000000"/>
                </a:solidFill>
                <a:latin typeface="+mj-lt"/>
              </a:rPr>
              <a:t>định. </a:t>
            </a:r>
            <a:endParaRPr lang="en-US" sz="2000" dirty="0" smtClean="0">
              <a:solidFill>
                <a:srgbClr val="000000"/>
              </a:solidFill>
              <a:latin typeface="+mj-lt"/>
            </a:endParaRPr>
          </a:p>
          <a:p>
            <a:pPr marL="457200" indent="-457200" algn="just">
              <a:buFont typeface="Wingdings" panose="05000000000000000000" pitchFamily="2" charset="2"/>
              <a:buChar char="q"/>
            </a:pPr>
            <a:r>
              <a:rPr lang="vi-VN" sz="2000" b="1" dirty="0" smtClean="0">
                <a:solidFill>
                  <a:srgbClr val="FF0000"/>
                </a:solidFill>
                <a:latin typeface="+mj-lt"/>
              </a:rPr>
              <a:t>Người </a:t>
            </a:r>
            <a:r>
              <a:rPr lang="vi-VN" sz="2000" b="1" dirty="0">
                <a:solidFill>
                  <a:srgbClr val="FF0000"/>
                </a:solidFill>
                <a:latin typeface="+mj-lt"/>
              </a:rPr>
              <a:t>tiêu dùng có thể sử dụng "giải quyết vấn đề mua có giới hạn</a:t>
            </a:r>
            <a:r>
              <a:rPr lang="vi-VN" sz="2000" dirty="0">
                <a:solidFill>
                  <a:srgbClr val="FF0000"/>
                </a:solidFill>
                <a:latin typeface="+mj-lt"/>
              </a:rPr>
              <a:t>"</a:t>
            </a:r>
            <a:r>
              <a:rPr lang="vi-VN" sz="2000" dirty="0">
                <a:solidFill>
                  <a:srgbClr val="000000"/>
                </a:solidFill>
                <a:latin typeface="+mj-lt"/>
              </a:rPr>
              <a:t> trong việc chọn</a:t>
            </a:r>
            <a:r>
              <a:rPr lang="en-US" sz="2000" dirty="0">
                <a:solidFill>
                  <a:srgbClr val="000000"/>
                </a:solidFill>
                <a:latin typeface="+mj-lt"/>
              </a:rPr>
              <a:t> </a:t>
            </a:r>
            <a:r>
              <a:rPr lang="vi-VN" sz="2000" dirty="0">
                <a:solidFill>
                  <a:srgbClr val="000000"/>
                </a:solidFill>
                <a:latin typeface="+mj-lt"/>
              </a:rPr>
              <a:t>một tiệm ăn, một dụng cụ thể thao và trong những hoàn cảnh mua bị hạn chế về thời gian và</a:t>
            </a:r>
            <a:r>
              <a:rPr lang="en-US" sz="2000" dirty="0">
                <a:solidFill>
                  <a:srgbClr val="000000"/>
                </a:solidFill>
                <a:latin typeface="+mj-lt"/>
              </a:rPr>
              <a:t> </a:t>
            </a:r>
            <a:r>
              <a:rPr lang="vi-VN" sz="2000" dirty="0">
                <a:solidFill>
                  <a:srgbClr val="000000"/>
                </a:solidFill>
                <a:latin typeface="+mj-lt"/>
              </a:rPr>
              <a:t>nỗ lực </a:t>
            </a:r>
            <a:r>
              <a:rPr lang="vi-VN" sz="2000" dirty="0" smtClean="0">
                <a:solidFill>
                  <a:srgbClr val="000000"/>
                </a:solidFill>
                <a:latin typeface="+mj-lt"/>
              </a:rPr>
              <a:t>mua.</a:t>
            </a:r>
            <a:endParaRPr lang="en-US" sz="2000" dirty="0" smtClean="0">
              <a:solidFill>
                <a:srgbClr val="000000"/>
              </a:solidFill>
              <a:latin typeface="+mj-lt"/>
            </a:endParaRPr>
          </a:p>
          <a:p>
            <a:pPr marL="457200" indent="-457200" algn="just">
              <a:buFont typeface="Wingdings" panose="05000000000000000000" pitchFamily="2" charset="2"/>
              <a:buChar char="q"/>
            </a:pPr>
            <a:r>
              <a:rPr lang="vi-VN" sz="2000" b="1" dirty="0" smtClean="0">
                <a:solidFill>
                  <a:srgbClr val="FF0000"/>
                </a:solidFill>
                <a:latin typeface="+mj-lt"/>
              </a:rPr>
              <a:t>Người </a:t>
            </a:r>
            <a:r>
              <a:rPr lang="vi-VN" sz="2000" b="1" dirty="0">
                <a:solidFill>
                  <a:srgbClr val="FF0000"/>
                </a:solidFill>
                <a:latin typeface="+mj-lt"/>
              </a:rPr>
              <a:t>làm marketing phải giúp người tiêu dùng giảm sự lo lắng may rủi </a:t>
            </a:r>
            <a:r>
              <a:rPr lang="vi-VN" sz="2000" dirty="0">
                <a:solidFill>
                  <a:srgbClr val="000000"/>
                </a:solidFill>
                <a:latin typeface="+mj-lt"/>
              </a:rPr>
              <a:t>bằng cách phác thảo</a:t>
            </a:r>
            <a:r>
              <a:rPr lang="en-US" sz="2000" dirty="0">
                <a:solidFill>
                  <a:srgbClr val="000000"/>
                </a:solidFill>
                <a:latin typeface="+mj-lt"/>
              </a:rPr>
              <a:t> </a:t>
            </a:r>
            <a:r>
              <a:rPr lang="vi-VN" sz="2000" dirty="0">
                <a:solidFill>
                  <a:srgbClr val="000000"/>
                </a:solidFill>
                <a:latin typeface="+mj-lt"/>
              </a:rPr>
              <a:t>một chương trình truyền thông để làm tăng sự hiểu biết và tin tưởng của người mua đối với</a:t>
            </a:r>
            <a:r>
              <a:rPr lang="en-US" sz="2000" dirty="0">
                <a:solidFill>
                  <a:srgbClr val="000000"/>
                </a:solidFill>
                <a:latin typeface="+mj-lt"/>
              </a:rPr>
              <a:t> </a:t>
            </a:r>
            <a:r>
              <a:rPr lang="vi-VN" sz="2000" dirty="0">
                <a:solidFill>
                  <a:srgbClr val="000000"/>
                </a:solidFill>
                <a:latin typeface="+mj-lt"/>
              </a:rPr>
              <a:t>thương hiệu sản </a:t>
            </a:r>
            <a:r>
              <a:rPr lang="vi-VN" sz="2000" dirty="0" smtClean="0">
                <a:solidFill>
                  <a:srgbClr val="000000"/>
                </a:solidFill>
                <a:latin typeface="+mj-lt"/>
              </a:rPr>
              <a:t>phẩm.</a:t>
            </a:r>
            <a:endParaRPr lang="en-US" sz="2000" dirty="0" smtClean="0">
              <a:solidFill>
                <a:srgbClr val="000000"/>
              </a:solidFill>
              <a:latin typeface="+mj-lt"/>
            </a:endParaRPr>
          </a:p>
          <a:p>
            <a:pPr marL="342900" indent="-342900" algn="just">
              <a:buFont typeface="Wingdings" panose="05000000000000000000" pitchFamily="2" charset="2"/>
              <a:buChar char="v"/>
            </a:pPr>
            <a:r>
              <a:rPr lang="vi-VN" sz="2000" b="1" i="1" u="sng" dirty="0" smtClean="0">
                <a:solidFill>
                  <a:srgbClr val="002060"/>
                </a:solidFill>
                <a:latin typeface="+mj-lt"/>
              </a:rPr>
              <a:t>Giải </a:t>
            </a:r>
            <a:r>
              <a:rPr lang="vi-VN" sz="2000" b="1" i="1" u="sng" dirty="0">
                <a:solidFill>
                  <a:srgbClr val="002060"/>
                </a:solidFill>
                <a:latin typeface="+mj-lt"/>
              </a:rPr>
              <a:t>quyết vấn đề có tính chất mở </a:t>
            </a:r>
            <a:r>
              <a:rPr lang="vi-VN" sz="2000" b="1" i="1" u="sng" dirty="0" smtClean="0">
                <a:solidFill>
                  <a:srgbClr val="002060"/>
                </a:solidFill>
                <a:latin typeface="+mj-lt"/>
              </a:rPr>
              <a:t>rộng</a:t>
            </a:r>
            <a:endParaRPr lang="en-US" sz="2000" b="1" i="1" dirty="0">
              <a:solidFill>
                <a:srgbClr val="000000"/>
              </a:solidFill>
              <a:latin typeface="+mj-lt"/>
            </a:endParaRPr>
          </a:p>
          <a:p>
            <a:pPr marL="342900" indent="-342900" algn="just">
              <a:buFont typeface="Wingdings" panose="05000000000000000000" pitchFamily="2" charset="2"/>
              <a:buChar char="q"/>
            </a:pPr>
            <a:r>
              <a:rPr lang="vi-VN" sz="2000" dirty="0" smtClean="0">
                <a:solidFill>
                  <a:srgbClr val="000000"/>
                </a:solidFill>
                <a:latin typeface="+mj-lt"/>
              </a:rPr>
              <a:t>Trong </a:t>
            </a:r>
            <a:r>
              <a:rPr lang="vi-VN" sz="2000" dirty="0">
                <a:solidFill>
                  <a:srgbClr val="000000"/>
                </a:solidFill>
                <a:latin typeface="+mj-lt"/>
              </a:rPr>
              <a:t>trường hợp này</a:t>
            </a:r>
            <a:r>
              <a:rPr lang="vi-VN" sz="2000" b="1" dirty="0">
                <a:solidFill>
                  <a:srgbClr val="FF0000"/>
                </a:solidFill>
                <a:latin typeface="+mj-lt"/>
              </a:rPr>
              <a:t>, sản phẩm và việc mua có tính chất phức tạp, người mua không biết</a:t>
            </a:r>
            <a:r>
              <a:rPr lang="en-US" sz="2000" b="1" dirty="0">
                <a:solidFill>
                  <a:srgbClr val="FF0000"/>
                </a:solidFill>
                <a:latin typeface="+mj-lt"/>
              </a:rPr>
              <a:t> </a:t>
            </a:r>
            <a:r>
              <a:rPr lang="vi-VN" sz="2000" b="1" dirty="0">
                <a:solidFill>
                  <a:srgbClr val="FF0000"/>
                </a:solidFill>
                <a:latin typeface="+mj-lt"/>
              </a:rPr>
              <a:t>và không đủ thông tin về sản phẩm</a:t>
            </a:r>
            <a:r>
              <a:rPr lang="vi-VN" sz="2000" b="1" dirty="0">
                <a:solidFill>
                  <a:srgbClr val="000000"/>
                </a:solidFill>
                <a:latin typeface="+mj-lt"/>
              </a:rPr>
              <a:t>. </a:t>
            </a:r>
            <a:endParaRPr lang="en-US" sz="2000" b="1" dirty="0" smtClean="0">
              <a:solidFill>
                <a:srgbClr val="000000"/>
              </a:solidFill>
              <a:latin typeface="+mj-lt"/>
            </a:endParaRPr>
          </a:p>
          <a:p>
            <a:pPr marL="342900" indent="-342900" algn="just">
              <a:buFont typeface="Wingdings" panose="05000000000000000000" pitchFamily="2" charset="2"/>
              <a:buChar char="q"/>
            </a:pPr>
            <a:r>
              <a:rPr lang="vi-VN" sz="2000" dirty="0" smtClean="0">
                <a:solidFill>
                  <a:srgbClr val="000000"/>
                </a:solidFill>
                <a:latin typeface="+mj-lt"/>
              </a:rPr>
              <a:t>Vì </a:t>
            </a:r>
            <a:r>
              <a:rPr lang="vi-VN" sz="2000" dirty="0">
                <a:solidFill>
                  <a:srgbClr val="000000"/>
                </a:solidFill>
                <a:latin typeface="+mj-lt"/>
              </a:rPr>
              <a:t>vậy, </a:t>
            </a:r>
            <a:r>
              <a:rPr lang="vi-VN" sz="2000" b="1" dirty="0">
                <a:solidFill>
                  <a:srgbClr val="FF0000"/>
                </a:solidFill>
                <a:latin typeface="+mj-lt"/>
              </a:rPr>
              <a:t>từng giai đoạn trong quá trình mua cần có thời gian</a:t>
            </a:r>
            <a:r>
              <a:rPr lang="en-US" sz="2000" b="1" dirty="0">
                <a:solidFill>
                  <a:srgbClr val="FF0000"/>
                </a:solidFill>
                <a:latin typeface="+mj-lt"/>
              </a:rPr>
              <a:t> </a:t>
            </a:r>
            <a:r>
              <a:rPr lang="vi-VN" sz="2000" b="1" dirty="0">
                <a:solidFill>
                  <a:srgbClr val="FF0000"/>
                </a:solidFill>
                <a:latin typeface="+mj-lt"/>
              </a:rPr>
              <a:t>và nỗ lực nhất định để tìm kiếm các thông tin bao quát để nhận dạng và đánh giá các khả </a:t>
            </a:r>
            <a:r>
              <a:rPr lang="vi-VN" sz="2000" b="1" dirty="0" smtClean="0">
                <a:solidFill>
                  <a:srgbClr val="FF0000"/>
                </a:solidFill>
                <a:latin typeface="+mj-lt"/>
              </a:rPr>
              <a:t>năng</a:t>
            </a:r>
            <a:r>
              <a:rPr lang="en-US" sz="2000" b="1" dirty="0" smtClean="0">
                <a:solidFill>
                  <a:srgbClr val="FF0000"/>
                </a:solidFill>
                <a:latin typeface="+mj-lt"/>
              </a:rPr>
              <a:t> </a:t>
            </a:r>
            <a:r>
              <a:rPr lang="vi-VN" sz="2000" b="1" dirty="0" smtClean="0">
                <a:solidFill>
                  <a:srgbClr val="FF0000"/>
                </a:solidFill>
                <a:latin typeface="+mj-lt"/>
              </a:rPr>
              <a:t>thay </a:t>
            </a:r>
            <a:r>
              <a:rPr lang="vi-VN" sz="2000" b="1" dirty="0">
                <a:solidFill>
                  <a:srgbClr val="FF0000"/>
                </a:solidFill>
                <a:latin typeface="+mj-lt"/>
              </a:rPr>
              <a:t>thế với một số thuộc tính nhất định</a:t>
            </a:r>
            <a:r>
              <a:rPr lang="vi-VN" sz="2000" dirty="0">
                <a:solidFill>
                  <a:srgbClr val="000000"/>
                </a:solidFill>
                <a:latin typeface="+mj-lt"/>
              </a:rPr>
              <a:t>. Dạng mua theo kiểu giải quyết vấn đề có tính chất</a:t>
            </a:r>
            <a:r>
              <a:rPr lang="en-US" sz="2000" dirty="0">
                <a:solidFill>
                  <a:srgbClr val="000000"/>
                </a:solidFill>
                <a:latin typeface="+mj-lt"/>
              </a:rPr>
              <a:t> </a:t>
            </a:r>
            <a:r>
              <a:rPr lang="vi-VN" sz="2000" dirty="0">
                <a:solidFill>
                  <a:srgbClr val="000000"/>
                </a:solidFill>
                <a:latin typeface="+mj-lt"/>
              </a:rPr>
              <a:t>mở rộng thường phổ biến đối với các sản phẩm, người mua có mức </a:t>
            </a:r>
            <a:r>
              <a:rPr lang="vi-VN" sz="2000" dirty="0" smtClean="0">
                <a:solidFill>
                  <a:srgbClr val="000000"/>
                </a:solidFill>
                <a:latin typeface="+mj-lt"/>
              </a:rPr>
              <a:t>độ</a:t>
            </a:r>
            <a:r>
              <a:rPr lang="en-US" sz="2000" dirty="0" smtClean="0">
                <a:solidFill>
                  <a:srgbClr val="000000"/>
                </a:solidFill>
                <a:latin typeface="+mj-lt"/>
              </a:rPr>
              <a:t> </a:t>
            </a:r>
            <a:r>
              <a:rPr lang="vi-VN" sz="2000" dirty="0" smtClean="0">
                <a:solidFill>
                  <a:srgbClr val="000000"/>
                </a:solidFill>
                <a:latin typeface="+mj-lt"/>
              </a:rPr>
              <a:t>quan</a:t>
            </a:r>
            <a:r>
              <a:rPr lang="en-US" sz="2000" dirty="0" smtClean="0">
                <a:solidFill>
                  <a:srgbClr val="000000"/>
                </a:solidFill>
                <a:latin typeface="+mj-lt"/>
              </a:rPr>
              <a:t> </a:t>
            </a:r>
            <a:r>
              <a:rPr lang="vi-VN" sz="2000" dirty="0" smtClean="0">
                <a:solidFill>
                  <a:srgbClr val="000000"/>
                </a:solidFill>
                <a:latin typeface="+mj-lt"/>
              </a:rPr>
              <a:t>tâm </a:t>
            </a:r>
            <a:r>
              <a:rPr lang="vi-VN" sz="2000" dirty="0">
                <a:solidFill>
                  <a:srgbClr val="000000"/>
                </a:solidFill>
                <a:latin typeface="+mj-lt"/>
              </a:rPr>
              <a:t>cao như bất</a:t>
            </a:r>
            <a:r>
              <a:rPr lang="en-US" sz="2000" dirty="0">
                <a:solidFill>
                  <a:srgbClr val="000000"/>
                </a:solidFill>
                <a:latin typeface="+mj-lt"/>
              </a:rPr>
              <a:t> </a:t>
            </a:r>
            <a:r>
              <a:rPr lang="vi-VN" sz="2000" dirty="0">
                <a:solidFill>
                  <a:srgbClr val="000000"/>
                </a:solidFill>
                <a:latin typeface="+mj-lt"/>
              </a:rPr>
              <a:t>động sản, hàng điện tử, cổ phiếu v.v</a:t>
            </a:r>
            <a:r>
              <a:rPr lang="vi-VN" sz="2000" dirty="0" smtClean="0">
                <a:solidFill>
                  <a:srgbClr val="000000"/>
                </a:solidFill>
                <a:latin typeface="+mj-lt"/>
              </a:rPr>
              <a:t>..</a:t>
            </a:r>
            <a:endParaRPr lang="en-US" sz="2000" dirty="0">
              <a:solidFill>
                <a:srgbClr val="000000"/>
              </a:solidFill>
              <a:latin typeface="+mj-lt"/>
            </a:endParaRPr>
          </a:p>
          <a:p>
            <a:pPr marL="342900" indent="-342900" algn="just">
              <a:buFont typeface="Wingdings" panose="05000000000000000000" pitchFamily="2" charset="2"/>
              <a:buChar char="q"/>
            </a:pPr>
            <a:r>
              <a:rPr lang="vi-VN" sz="2000" b="1" dirty="0" smtClean="0">
                <a:solidFill>
                  <a:srgbClr val="FF0000"/>
                </a:solidFill>
                <a:latin typeface="+mj-lt"/>
              </a:rPr>
              <a:t>Người </a:t>
            </a:r>
            <a:r>
              <a:rPr lang="vi-VN" sz="2000" b="1" dirty="0">
                <a:solidFill>
                  <a:srgbClr val="FF0000"/>
                </a:solidFill>
                <a:latin typeface="+mj-lt"/>
              </a:rPr>
              <a:t>làm marketing những sản phẩm thuộc loại mua đặc biệt này phải hiểu được các hoạt</a:t>
            </a:r>
            <a:r>
              <a:rPr lang="en-US" sz="2000" b="1" dirty="0">
                <a:solidFill>
                  <a:srgbClr val="FF0000"/>
                </a:solidFill>
                <a:latin typeface="+mj-lt"/>
              </a:rPr>
              <a:t> </a:t>
            </a:r>
            <a:r>
              <a:rPr lang="vi-VN" sz="2000" b="1" dirty="0">
                <a:solidFill>
                  <a:srgbClr val="FF0000"/>
                </a:solidFill>
                <a:latin typeface="+mj-lt"/>
              </a:rPr>
              <a:t>động thu thập thông tin và đánh giá lựa chọn của khách hàng tiềm năng</a:t>
            </a:r>
            <a:r>
              <a:rPr lang="vi-VN" sz="2000" dirty="0">
                <a:solidFill>
                  <a:srgbClr val="FF0000"/>
                </a:solidFill>
                <a:latin typeface="+mj-lt"/>
              </a:rPr>
              <a:t>.</a:t>
            </a:r>
            <a:r>
              <a:rPr lang="vi-VN" sz="2000" dirty="0">
                <a:solidFill>
                  <a:srgbClr val="000000"/>
                </a:solidFill>
                <a:latin typeface="+mj-lt"/>
              </a:rPr>
              <a:t> Họ cần tạo điều kiện</a:t>
            </a:r>
            <a:r>
              <a:rPr lang="en-US" sz="2000" dirty="0">
                <a:solidFill>
                  <a:srgbClr val="000000"/>
                </a:solidFill>
                <a:latin typeface="+mj-lt"/>
              </a:rPr>
              <a:t> </a:t>
            </a:r>
            <a:r>
              <a:rPr lang="vi-VN" sz="2000" dirty="0">
                <a:solidFill>
                  <a:srgbClr val="000000"/>
                </a:solidFill>
                <a:latin typeface="+mj-lt"/>
              </a:rPr>
              <a:t>thuận lợi cho người mua tìm hiểu các thuộc tính của sản phẩm, tầm quan trọng tương đối của</a:t>
            </a:r>
            <a:r>
              <a:rPr lang="en-US" sz="2000" dirty="0">
                <a:solidFill>
                  <a:srgbClr val="000000"/>
                </a:solidFill>
                <a:latin typeface="+mj-lt"/>
              </a:rPr>
              <a:t> </a:t>
            </a:r>
            <a:r>
              <a:rPr lang="vi-VN" sz="2000" dirty="0">
                <a:solidFill>
                  <a:srgbClr val="000000"/>
                </a:solidFill>
                <a:latin typeface="+mj-lt"/>
              </a:rPr>
              <a:t>chúng so với các sản phẩm cạnh tranh.</a:t>
            </a:r>
            <a:r>
              <a:rPr lang="vi-VN" sz="2000" dirty="0">
                <a:latin typeface="+mj-lt"/>
              </a:rPr>
              <a:t> </a:t>
            </a:r>
            <a:endParaRPr lang="en-US" sz="2000" dirty="0">
              <a:latin typeface="+mj-lt"/>
            </a:endParaRPr>
          </a:p>
        </p:txBody>
      </p:sp>
      <p:sp>
        <p:nvSpPr>
          <p:cNvPr id="3" name="Rectangle 2"/>
          <p:cNvSpPr/>
          <p:nvPr/>
        </p:nvSpPr>
        <p:spPr>
          <a:xfrm>
            <a:off x="3737857" y="270593"/>
            <a:ext cx="8448225" cy="646331"/>
          </a:xfrm>
          <a:prstGeom prst="rect">
            <a:avLst/>
          </a:prstGeom>
        </p:spPr>
        <p:txBody>
          <a:bodyPr wrap="square">
            <a:spAutoFit/>
          </a:bodyPr>
          <a:lstStyle/>
          <a:p>
            <a:pPr lvl="0">
              <a:lnSpc>
                <a:spcPct val="150000"/>
              </a:lnSpc>
            </a:pPr>
            <a:r>
              <a:rPr lang="en-US" sz="2400" b="1" i="1" u="sng" dirty="0">
                <a:solidFill>
                  <a:srgbClr val="FF0000"/>
                </a:solidFill>
                <a:latin typeface="Cambria-Bold"/>
              </a:rPr>
              <a:t>C</a:t>
            </a:r>
            <a:r>
              <a:rPr lang="vi-VN" sz="2400" b="1" i="1" u="sng" dirty="0" smtClean="0">
                <a:solidFill>
                  <a:srgbClr val="FF0000"/>
                </a:solidFill>
                <a:latin typeface="Cambria-Bold"/>
              </a:rPr>
              <a:t>ác </a:t>
            </a:r>
            <a:r>
              <a:rPr lang="vi-VN" sz="2400" b="1" i="1" u="sng" dirty="0">
                <a:solidFill>
                  <a:srgbClr val="FF0000"/>
                </a:solidFill>
                <a:latin typeface="Cambria-Bold"/>
              </a:rPr>
              <a:t>hành vi của người tiêu dùng cá nhân</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3484"/>
            <a:ext cx="2287921" cy="853440"/>
          </a:xfrm>
          <a:prstGeom prst="rect">
            <a:avLst/>
          </a:prstGeom>
        </p:spPr>
      </p:pic>
      <p:sp>
        <p:nvSpPr>
          <p:cNvPr id="5" name="Rectangle 4"/>
          <p:cNvSpPr/>
          <p:nvPr/>
        </p:nvSpPr>
        <p:spPr>
          <a:xfrm>
            <a:off x="1598098" y="-8394"/>
            <a:ext cx="10587984" cy="498598"/>
          </a:xfrm>
          <a:prstGeom prst="rect">
            <a:avLst/>
          </a:prstGeom>
        </p:spPr>
        <p:txBody>
          <a:bodyPr wrap="square">
            <a:spAutoFit/>
          </a:bodyPr>
          <a:lstStyle/>
          <a:p>
            <a:pPr indent="360045" algn="ctr">
              <a:lnSpc>
                <a:spcPct val="110000"/>
              </a:lnSpc>
              <a:spcBef>
                <a:spcPts val="200"/>
              </a:spcBef>
              <a:spcAft>
                <a:spcPts val="200"/>
              </a:spcAft>
            </a:pP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3.1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Thị</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trường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tiêu</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dùng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cá</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nhân</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và</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hành</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vi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của</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người</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tiêu</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dùng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cá</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nhân</a:t>
            </a:r>
            <a:endParaRPr lang="en-US" sz="24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04370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Effect transition="in" filter="fade">
                                      <p:cBhvr>
                                        <p:cTn id="21" dur="1000"/>
                                        <p:tgtEl>
                                          <p:spTgt spid="2">
                                            <p:txEl>
                                              <p:pRg st="2" end="2"/>
                                            </p:txEl>
                                          </p:spTgt>
                                        </p:tgtEl>
                                      </p:cBhvr>
                                    </p:animEffect>
                                    <p:anim calcmode="lin" valueType="num">
                                      <p:cBhvr>
                                        <p:cTn id="22"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Effect transition="in" filter="fade">
                                      <p:cBhvr>
                                        <p:cTn id="28" dur="1000"/>
                                        <p:tgtEl>
                                          <p:spTgt spid="2">
                                            <p:txEl>
                                              <p:pRg st="3" end="3"/>
                                            </p:txEl>
                                          </p:spTgt>
                                        </p:tgtEl>
                                      </p:cBhvr>
                                    </p:animEffect>
                                    <p:anim calcmode="lin" valueType="num">
                                      <p:cBhvr>
                                        <p:cTn id="29"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2">
                                            <p:txEl>
                                              <p:pRg st="4" end="4"/>
                                            </p:txEl>
                                          </p:spTgt>
                                        </p:tgtEl>
                                        <p:attrNameLst>
                                          <p:attrName>style.visibility</p:attrName>
                                        </p:attrNameLst>
                                      </p:cBhvr>
                                      <p:to>
                                        <p:strVal val="visible"/>
                                      </p:to>
                                    </p:set>
                                    <p:animEffect transition="in" filter="fade">
                                      <p:cBhvr>
                                        <p:cTn id="35" dur="1000"/>
                                        <p:tgtEl>
                                          <p:spTgt spid="2">
                                            <p:txEl>
                                              <p:pRg st="4" end="4"/>
                                            </p:txEl>
                                          </p:spTgt>
                                        </p:tgtEl>
                                      </p:cBhvr>
                                    </p:animEffect>
                                    <p:anim calcmode="lin" valueType="num">
                                      <p:cBhvr>
                                        <p:cTn id="36"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2">
                                            <p:txEl>
                                              <p:pRg st="5" end="5"/>
                                            </p:txEl>
                                          </p:spTgt>
                                        </p:tgtEl>
                                        <p:attrNameLst>
                                          <p:attrName>style.visibility</p:attrName>
                                        </p:attrNameLst>
                                      </p:cBhvr>
                                      <p:to>
                                        <p:strVal val="visible"/>
                                      </p:to>
                                    </p:set>
                                    <p:animEffect transition="in" filter="fade">
                                      <p:cBhvr>
                                        <p:cTn id="42" dur="1000"/>
                                        <p:tgtEl>
                                          <p:spTgt spid="2">
                                            <p:txEl>
                                              <p:pRg st="5" end="5"/>
                                            </p:txEl>
                                          </p:spTgt>
                                        </p:tgtEl>
                                      </p:cBhvr>
                                    </p:animEffect>
                                    <p:anim calcmode="lin" valueType="num">
                                      <p:cBhvr>
                                        <p:cTn id="43"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2">
                                            <p:txEl>
                                              <p:pRg st="6" end="6"/>
                                            </p:txEl>
                                          </p:spTgt>
                                        </p:tgtEl>
                                        <p:attrNameLst>
                                          <p:attrName>style.visibility</p:attrName>
                                        </p:attrNameLst>
                                      </p:cBhvr>
                                      <p:to>
                                        <p:strVal val="visible"/>
                                      </p:to>
                                    </p:set>
                                    <p:animEffect transition="in" filter="fade">
                                      <p:cBhvr>
                                        <p:cTn id="49" dur="1000"/>
                                        <p:tgtEl>
                                          <p:spTgt spid="2">
                                            <p:txEl>
                                              <p:pRg st="6" end="6"/>
                                            </p:txEl>
                                          </p:spTgt>
                                        </p:tgtEl>
                                      </p:cBhvr>
                                    </p:animEffect>
                                    <p:anim calcmode="lin" valueType="num">
                                      <p:cBhvr>
                                        <p:cTn id="50"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16" presetClass="entr" presetSubtype="21" fill="hold" nodeType="clickEffect">
                                  <p:stCondLst>
                                    <p:cond delay="0"/>
                                  </p:stCondLst>
                                  <p:childTnLst>
                                    <p:set>
                                      <p:cBhvr>
                                        <p:cTn id="55" dur="1" fill="hold">
                                          <p:stCondLst>
                                            <p:cond delay="0"/>
                                          </p:stCondLst>
                                        </p:cTn>
                                        <p:tgtEl>
                                          <p:spTgt spid="2">
                                            <p:txEl>
                                              <p:pRg st="7" end="7"/>
                                            </p:txEl>
                                          </p:spTgt>
                                        </p:tgtEl>
                                        <p:attrNameLst>
                                          <p:attrName>style.visibility</p:attrName>
                                        </p:attrNameLst>
                                      </p:cBhvr>
                                      <p:to>
                                        <p:strVal val="visible"/>
                                      </p:to>
                                    </p:set>
                                    <p:animEffect transition="in" filter="barn(inVertical)">
                                      <p:cBhvr>
                                        <p:cTn id="56" dur="500"/>
                                        <p:tgtEl>
                                          <p:spTgt spid="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3"/>
          <a:srcRect t="9445"/>
          <a:stretch/>
        </p:blipFill>
        <p:spPr>
          <a:xfrm>
            <a:off x="0" y="1593946"/>
            <a:ext cx="5225143" cy="3630342"/>
          </a:xfrm>
          <a:prstGeom prst="rect">
            <a:avLst/>
          </a:prstGeom>
        </p:spPr>
      </p:pic>
      <p:sp>
        <p:nvSpPr>
          <p:cNvPr id="3" name="Rectangle 2"/>
          <p:cNvSpPr/>
          <p:nvPr/>
        </p:nvSpPr>
        <p:spPr>
          <a:xfrm>
            <a:off x="2021841" y="394097"/>
            <a:ext cx="10777491" cy="477054"/>
          </a:xfrm>
          <a:prstGeom prst="rect">
            <a:avLst/>
          </a:prstGeom>
        </p:spPr>
        <p:txBody>
          <a:bodyPr wrap="square">
            <a:spAutoFit/>
          </a:bodyPr>
          <a:lstStyle/>
          <a:p>
            <a:r>
              <a:rPr lang="vi-VN" sz="2500" b="1" u="sng" dirty="0">
                <a:latin typeface="+mj-lt"/>
              </a:rPr>
              <a:t>Những ảnh hưởng của tâm lý hay cá nhân đến hành vi người tiêu dùng </a:t>
            </a:r>
            <a:endParaRPr lang="en-US" sz="2500" b="1" u="sng" dirty="0">
              <a:latin typeface="+mj-lt"/>
            </a:endParaRP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63484"/>
            <a:ext cx="2287921" cy="853440"/>
          </a:xfrm>
          <a:prstGeom prst="rect">
            <a:avLst/>
          </a:prstGeom>
        </p:spPr>
      </p:pic>
      <p:sp>
        <p:nvSpPr>
          <p:cNvPr id="6" name="Rectangle 5"/>
          <p:cNvSpPr/>
          <p:nvPr/>
        </p:nvSpPr>
        <p:spPr>
          <a:xfrm>
            <a:off x="1598098" y="-8394"/>
            <a:ext cx="10587984" cy="498598"/>
          </a:xfrm>
          <a:prstGeom prst="rect">
            <a:avLst/>
          </a:prstGeom>
        </p:spPr>
        <p:txBody>
          <a:bodyPr wrap="square">
            <a:spAutoFit/>
          </a:bodyPr>
          <a:lstStyle/>
          <a:p>
            <a:pPr indent="360045" algn="ctr">
              <a:lnSpc>
                <a:spcPct val="110000"/>
              </a:lnSpc>
              <a:spcBef>
                <a:spcPts val="200"/>
              </a:spcBef>
              <a:spcAft>
                <a:spcPts val="200"/>
              </a:spcAft>
            </a:pP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3.1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Thị</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trường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tiêu</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dùng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cá</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nhân</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và</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hành</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vi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của</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người</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tiêu</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dùng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cá</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nhân</a:t>
            </a:r>
            <a:endParaRPr lang="en-US" sz="24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angle 6"/>
          <p:cNvSpPr/>
          <p:nvPr/>
        </p:nvSpPr>
        <p:spPr>
          <a:xfrm>
            <a:off x="4362587" y="883586"/>
            <a:ext cx="6096000" cy="461665"/>
          </a:xfrm>
          <a:prstGeom prst="rect">
            <a:avLst/>
          </a:prstGeom>
        </p:spPr>
        <p:txBody>
          <a:bodyPr>
            <a:spAutoFit/>
          </a:bodyPr>
          <a:lstStyle/>
          <a:p>
            <a:r>
              <a:rPr lang="en-US" sz="2400" b="1" i="1" u="sng" dirty="0" smtClean="0">
                <a:solidFill>
                  <a:srgbClr val="002060"/>
                </a:solidFill>
                <a:latin typeface="Cambria-BoldItalic"/>
              </a:rPr>
              <a:t>1. </a:t>
            </a:r>
            <a:r>
              <a:rPr lang="vi-VN" sz="2400" b="1" i="1" u="sng" dirty="0" smtClean="0">
                <a:solidFill>
                  <a:srgbClr val="002060"/>
                </a:solidFill>
                <a:latin typeface="Cambria-BoldItalic"/>
              </a:rPr>
              <a:t>Động </a:t>
            </a:r>
            <a:r>
              <a:rPr lang="vi-VN" sz="2400" b="1" i="1" u="sng" dirty="0">
                <a:solidFill>
                  <a:srgbClr val="002060"/>
                </a:solidFill>
                <a:latin typeface="Cambria-BoldItalic"/>
              </a:rPr>
              <a:t>cơ và tính cách cá nhân</a:t>
            </a:r>
            <a:r>
              <a:rPr lang="vi-VN" sz="2400" u="sng" dirty="0">
                <a:solidFill>
                  <a:srgbClr val="002060"/>
                </a:solidFill>
              </a:rPr>
              <a:t> </a:t>
            </a:r>
            <a:endParaRPr lang="en-US" sz="2400" u="sng" dirty="0">
              <a:solidFill>
                <a:srgbClr val="002060"/>
              </a:solidFill>
            </a:endParaRPr>
          </a:p>
        </p:txBody>
      </p:sp>
      <p:sp>
        <p:nvSpPr>
          <p:cNvPr id="2" name="Rectangle 1"/>
          <p:cNvSpPr/>
          <p:nvPr/>
        </p:nvSpPr>
        <p:spPr>
          <a:xfrm>
            <a:off x="3627454" y="1423247"/>
            <a:ext cx="8440615" cy="3877985"/>
          </a:xfrm>
          <a:prstGeom prst="rect">
            <a:avLst/>
          </a:prstGeom>
        </p:spPr>
        <p:txBody>
          <a:bodyPr wrap="square">
            <a:spAutoFit/>
          </a:bodyPr>
          <a:lstStyle/>
          <a:p>
            <a:pPr marL="171450" lvl="0" indent="-171450" algn="just">
              <a:spcBef>
                <a:spcPts val="600"/>
              </a:spcBef>
              <a:buFont typeface="Wingdings" panose="05000000000000000000" pitchFamily="2" charset="2"/>
              <a:buChar char="q"/>
            </a:pPr>
            <a:r>
              <a:rPr lang="vi-VN" sz="2100" b="1" dirty="0">
                <a:solidFill>
                  <a:srgbClr val="FF0000"/>
                </a:solidFill>
                <a:latin typeface="+mj-lt"/>
              </a:rPr>
              <a:t>Động cơ </a:t>
            </a:r>
            <a:r>
              <a:rPr lang="vi-VN" sz="2100" dirty="0">
                <a:latin typeface="+mj-lt"/>
              </a:rPr>
              <a:t>là động lực mạnh mẽ thôi thúc con người hành động để thoả mãn một nhu cầu vật chất hay tinh thần, hay cả hai.</a:t>
            </a:r>
            <a:endParaRPr lang="en-US" sz="2100" dirty="0">
              <a:latin typeface="+mj-lt"/>
            </a:endParaRPr>
          </a:p>
          <a:p>
            <a:pPr marL="171450" lvl="0" indent="-171450" algn="just">
              <a:spcBef>
                <a:spcPts val="600"/>
              </a:spcBef>
              <a:buFont typeface="Wingdings" panose="05000000000000000000" pitchFamily="2" charset="2"/>
              <a:buChar char="q"/>
            </a:pPr>
            <a:r>
              <a:rPr lang="vi-VN" sz="2100" b="1" dirty="0">
                <a:solidFill>
                  <a:srgbClr val="FF0000"/>
                </a:solidFill>
                <a:latin typeface="+mj-lt"/>
              </a:rPr>
              <a:t>Nhu cầu của một cá nhân là không có giới hạn</a:t>
            </a:r>
            <a:r>
              <a:rPr lang="vi-VN" sz="2100" b="1" dirty="0">
                <a:solidFill>
                  <a:prstClr val="black"/>
                </a:solidFill>
                <a:latin typeface="+mj-lt"/>
              </a:rPr>
              <a:t>. </a:t>
            </a:r>
            <a:r>
              <a:rPr lang="vi-VN" sz="2100" dirty="0">
                <a:solidFill>
                  <a:prstClr val="black"/>
                </a:solidFill>
                <a:latin typeface="+mj-lt"/>
              </a:rPr>
              <a:t>Con người có một số nhu cầu cơ bản có tính</a:t>
            </a:r>
            <a:r>
              <a:rPr lang="en-US" sz="2100" dirty="0">
                <a:solidFill>
                  <a:prstClr val="black"/>
                </a:solidFill>
                <a:latin typeface="+mj-lt"/>
              </a:rPr>
              <a:t> </a:t>
            </a:r>
            <a:r>
              <a:rPr lang="vi-VN" sz="2100" dirty="0">
                <a:solidFill>
                  <a:prstClr val="black"/>
                </a:solidFill>
                <a:latin typeface="+mj-lt"/>
              </a:rPr>
              <a:t>chất bản năng sinh vật </a:t>
            </a:r>
            <a:r>
              <a:rPr lang="vi-VN" sz="2100" dirty="0" smtClean="0">
                <a:solidFill>
                  <a:prstClr val="black"/>
                </a:solidFill>
                <a:latin typeface="+mj-lt"/>
              </a:rPr>
              <a:t>như</a:t>
            </a:r>
            <a:r>
              <a:rPr lang="en-US" sz="2100" dirty="0" smtClean="0">
                <a:solidFill>
                  <a:prstClr val="black"/>
                </a:solidFill>
                <a:latin typeface="+mj-lt"/>
              </a:rPr>
              <a:t> </a:t>
            </a:r>
            <a:r>
              <a:rPr lang="en-US" sz="2100" dirty="0" err="1" smtClean="0">
                <a:solidFill>
                  <a:prstClr val="black"/>
                </a:solidFill>
                <a:latin typeface="Times New Roman" panose="02020603050405020304" pitchFamily="18" charset="0"/>
                <a:cs typeface="Times New Roman" panose="02020603050405020304" pitchFamily="18" charset="0"/>
              </a:rPr>
              <a:t>nhu</a:t>
            </a:r>
            <a:r>
              <a:rPr lang="en-US" sz="2100" dirty="0" smtClean="0">
                <a:solidFill>
                  <a:prstClr val="black"/>
                </a:solidFill>
                <a:latin typeface="Times New Roman" panose="02020603050405020304" pitchFamily="18" charset="0"/>
                <a:cs typeface="Times New Roman" panose="02020603050405020304" pitchFamily="18" charset="0"/>
              </a:rPr>
              <a:t> </a:t>
            </a:r>
            <a:r>
              <a:rPr lang="en-US" sz="2100" dirty="0" err="1" smtClean="0">
                <a:solidFill>
                  <a:prstClr val="black"/>
                </a:solidFill>
                <a:latin typeface="Times New Roman" panose="02020603050405020304" pitchFamily="18" charset="0"/>
                <a:cs typeface="Times New Roman" panose="02020603050405020304" pitchFamily="18" charset="0"/>
              </a:rPr>
              <a:t>cầu</a:t>
            </a:r>
            <a:r>
              <a:rPr lang="en-US" sz="2100" dirty="0" smtClean="0">
                <a:solidFill>
                  <a:prstClr val="black"/>
                </a:solidFill>
                <a:latin typeface="Times New Roman" panose="02020603050405020304" pitchFamily="18" charset="0"/>
                <a:cs typeface="Times New Roman" panose="02020603050405020304" pitchFamily="18" charset="0"/>
              </a:rPr>
              <a:t> </a:t>
            </a:r>
            <a:r>
              <a:rPr lang="en-US" sz="2100" dirty="0" err="1" smtClean="0">
                <a:solidFill>
                  <a:prstClr val="black"/>
                </a:solidFill>
                <a:latin typeface="Times New Roman" panose="02020603050405020304" pitchFamily="18" charset="0"/>
                <a:cs typeface="Times New Roman" panose="02020603050405020304" pitchFamily="18" charset="0"/>
              </a:rPr>
              <a:t>về</a:t>
            </a:r>
            <a:r>
              <a:rPr lang="vi-VN" sz="2100" dirty="0" smtClean="0">
                <a:solidFill>
                  <a:prstClr val="black"/>
                </a:solidFill>
                <a:latin typeface="Times New Roman" panose="02020603050405020304" pitchFamily="18" charset="0"/>
                <a:cs typeface="Times New Roman" panose="02020603050405020304" pitchFamily="18" charset="0"/>
              </a:rPr>
              <a:t> </a:t>
            </a:r>
            <a:r>
              <a:rPr lang="vi-VN" sz="2100" dirty="0">
                <a:solidFill>
                  <a:prstClr val="black"/>
                </a:solidFill>
                <a:latin typeface="+mj-lt"/>
              </a:rPr>
              <a:t>thực phẩm, nước uống... Họ cũng có những nhu cầu được quý trọng,</a:t>
            </a:r>
            <a:r>
              <a:rPr lang="en-US" sz="2100" dirty="0">
                <a:solidFill>
                  <a:prstClr val="black"/>
                </a:solidFill>
                <a:latin typeface="+mj-lt"/>
              </a:rPr>
              <a:t> </a:t>
            </a:r>
            <a:r>
              <a:rPr lang="vi-VN" sz="2100" dirty="0">
                <a:solidFill>
                  <a:prstClr val="black"/>
                </a:solidFill>
                <a:latin typeface="+mj-lt"/>
              </a:rPr>
              <a:t>thành tích v.v.. </a:t>
            </a:r>
            <a:endParaRPr lang="en-US" sz="2100" dirty="0">
              <a:solidFill>
                <a:prstClr val="black"/>
              </a:solidFill>
              <a:latin typeface="+mj-lt"/>
            </a:endParaRPr>
          </a:p>
          <a:p>
            <a:pPr marL="171450" lvl="0" indent="-171450" algn="just">
              <a:spcBef>
                <a:spcPts val="600"/>
              </a:spcBef>
              <a:buFont typeface="Wingdings" panose="05000000000000000000" pitchFamily="2" charset="2"/>
              <a:buChar char="q"/>
            </a:pPr>
            <a:r>
              <a:rPr lang="vi-VN" sz="2100" b="1" dirty="0">
                <a:solidFill>
                  <a:srgbClr val="FF0000"/>
                </a:solidFill>
                <a:latin typeface="+mj-lt"/>
              </a:rPr>
              <a:t>Cá tính là những đặc tính tâm lý nổi bật của một người dẫn đến cách ứng xử tương đối xác</a:t>
            </a:r>
            <a:r>
              <a:rPr lang="en-US" sz="2100" b="1" dirty="0">
                <a:solidFill>
                  <a:srgbClr val="FF0000"/>
                </a:solidFill>
                <a:latin typeface="+mj-lt"/>
              </a:rPr>
              <a:t> </a:t>
            </a:r>
            <a:r>
              <a:rPr lang="vi-VN" sz="2100" b="1" dirty="0">
                <a:solidFill>
                  <a:srgbClr val="FF0000"/>
                </a:solidFill>
                <a:latin typeface="+mj-lt"/>
              </a:rPr>
              <a:t>định và nhất quán trước hoàn cảnh riêng của người ấy</a:t>
            </a:r>
            <a:r>
              <a:rPr lang="vi-VN" sz="2100" dirty="0">
                <a:solidFill>
                  <a:prstClr val="black"/>
                </a:solidFill>
                <a:latin typeface="+mj-lt"/>
              </a:rPr>
              <a:t>. Mỗi người tiêu dùng đều có cá tính</a:t>
            </a:r>
            <a:r>
              <a:rPr lang="en-US" sz="2100" dirty="0">
                <a:solidFill>
                  <a:prstClr val="black"/>
                </a:solidFill>
                <a:latin typeface="+mj-lt"/>
              </a:rPr>
              <a:t> </a:t>
            </a:r>
            <a:r>
              <a:rPr lang="vi-VN" sz="2100" dirty="0">
                <a:solidFill>
                  <a:prstClr val="black"/>
                </a:solidFill>
                <a:latin typeface="+mj-lt"/>
              </a:rPr>
              <a:t>riêng, ảnh hưởng đến hành vi mua của chính họ. Cá tính của một người tiêu dùng thường được</a:t>
            </a:r>
            <a:r>
              <a:rPr lang="en-US" sz="2100" dirty="0">
                <a:solidFill>
                  <a:prstClr val="black"/>
                </a:solidFill>
                <a:latin typeface="+mj-lt"/>
              </a:rPr>
              <a:t> </a:t>
            </a:r>
            <a:r>
              <a:rPr lang="vi-VN" sz="2100" b="1" dirty="0">
                <a:solidFill>
                  <a:prstClr val="black"/>
                </a:solidFill>
                <a:latin typeface="+mj-lt"/>
              </a:rPr>
              <a:t>phân loại theo những đặc điểm sau: tự tin, táo bạo, khiêm tốn, bảo thủ, điềm đạm, ngăn nắp,</a:t>
            </a:r>
            <a:r>
              <a:rPr lang="en-US" sz="2100" b="1" dirty="0">
                <a:solidFill>
                  <a:prstClr val="black"/>
                </a:solidFill>
                <a:latin typeface="+mj-lt"/>
              </a:rPr>
              <a:t> </a:t>
            </a:r>
            <a:r>
              <a:rPr lang="vi-VN" sz="2100" b="1" dirty="0">
                <a:solidFill>
                  <a:prstClr val="black"/>
                </a:solidFill>
                <a:latin typeface="+mj-lt"/>
              </a:rPr>
              <a:t>hiếu thắng v.v</a:t>
            </a:r>
            <a:r>
              <a:rPr lang="vi-VN" sz="2100" b="1" dirty="0" smtClean="0">
                <a:solidFill>
                  <a:prstClr val="black"/>
                </a:solidFill>
                <a:latin typeface="+mj-lt"/>
              </a:rPr>
              <a:t>..</a:t>
            </a:r>
            <a:endParaRPr lang="en-US" sz="2100" dirty="0">
              <a:solidFill>
                <a:prstClr val="black"/>
              </a:solidFill>
              <a:latin typeface="+mj-lt"/>
            </a:endParaRPr>
          </a:p>
        </p:txBody>
      </p:sp>
      <p:sp>
        <p:nvSpPr>
          <p:cNvPr id="4" name="Rectangle 3"/>
          <p:cNvSpPr/>
          <p:nvPr/>
        </p:nvSpPr>
        <p:spPr>
          <a:xfrm>
            <a:off x="200967" y="5229656"/>
            <a:ext cx="11867102" cy="1446550"/>
          </a:xfrm>
          <a:prstGeom prst="rect">
            <a:avLst/>
          </a:prstGeom>
        </p:spPr>
        <p:txBody>
          <a:bodyPr wrap="square">
            <a:spAutoFit/>
          </a:bodyPr>
          <a:lstStyle/>
          <a:p>
            <a:pPr marL="171450" lvl="0" indent="-171450" algn="just">
              <a:buFont typeface="Wingdings" panose="05000000000000000000" pitchFamily="2" charset="2"/>
              <a:buChar char="q"/>
            </a:pPr>
            <a:r>
              <a:rPr lang="vi-VN" sz="2200" b="1" dirty="0">
                <a:solidFill>
                  <a:srgbClr val="FF0000"/>
                </a:solidFill>
                <a:latin typeface="+mj-lt"/>
              </a:rPr>
              <a:t>Cá tính có thể là một thông số hữu ích để phân tích các cách ứng xử của người tiêu </a:t>
            </a:r>
            <a:r>
              <a:rPr lang="vi-VN" sz="2200" b="1" dirty="0" smtClean="0">
                <a:solidFill>
                  <a:srgbClr val="FF0000"/>
                </a:solidFill>
                <a:latin typeface="+mj-lt"/>
              </a:rPr>
              <a:t>dùng</a:t>
            </a:r>
            <a:r>
              <a:rPr lang="en-US" sz="2200" b="1" dirty="0" smtClean="0">
                <a:solidFill>
                  <a:prstClr val="black"/>
                </a:solidFill>
                <a:latin typeface="+mj-lt"/>
              </a:rPr>
              <a:t>:</a:t>
            </a:r>
            <a:endParaRPr lang="en-US" sz="2200" b="1" dirty="0">
              <a:solidFill>
                <a:prstClr val="black"/>
              </a:solidFill>
              <a:latin typeface="+mj-lt"/>
            </a:endParaRPr>
          </a:p>
          <a:p>
            <a:pPr marL="342900" lvl="0" indent="-342900" algn="just">
              <a:buFont typeface="Wingdings" panose="05000000000000000000" pitchFamily="2" charset="2"/>
              <a:buChar char="ü"/>
            </a:pPr>
            <a:r>
              <a:rPr lang="en-US" sz="2200" b="1" dirty="0" smtClean="0">
                <a:solidFill>
                  <a:prstClr val="black"/>
                </a:solidFill>
                <a:latin typeface="+mj-lt"/>
              </a:rPr>
              <a:t>V</a:t>
            </a:r>
            <a:r>
              <a:rPr lang="vi-VN" sz="2200" dirty="0" smtClean="0">
                <a:solidFill>
                  <a:prstClr val="black"/>
                </a:solidFill>
                <a:latin typeface="+mj-lt"/>
              </a:rPr>
              <a:t>ới</a:t>
            </a:r>
            <a:r>
              <a:rPr lang="en-US" sz="2200" dirty="0" smtClean="0">
                <a:solidFill>
                  <a:prstClr val="black"/>
                </a:solidFill>
                <a:latin typeface="+mj-lt"/>
              </a:rPr>
              <a:t> </a:t>
            </a:r>
            <a:r>
              <a:rPr lang="vi-VN" sz="2200" dirty="0">
                <a:solidFill>
                  <a:prstClr val="black"/>
                </a:solidFill>
                <a:latin typeface="+mj-lt"/>
              </a:rPr>
              <a:t>điều kiện là có thể phân loại được và </a:t>
            </a:r>
            <a:r>
              <a:rPr lang="vi-VN" sz="2200" dirty="0">
                <a:solidFill>
                  <a:srgbClr val="FF0000"/>
                </a:solidFill>
                <a:latin typeface="+mj-lt"/>
              </a:rPr>
              <a:t>có những liên kết qua lại mạnh mẽ giữa những kiểu cá</a:t>
            </a:r>
            <a:r>
              <a:rPr lang="en-US" sz="2200" dirty="0">
                <a:solidFill>
                  <a:srgbClr val="FF0000"/>
                </a:solidFill>
                <a:latin typeface="+mj-lt"/>
              </a:rPr>
              <a:t> </a:t>
            </a:r>
            <a:r>
              <a:rPr lang="vi-VN" sz="2200" dirty="0">
                <a:solidFill>
                  <a:srgbClr val="FF0000"/>
                </a:solidFill>
                <a:latin typeface="+mj-lt"/>
              </a:rPr>
              <a:t>tính nào đó với những sự lựa chọn sản phẩm hay thương hiệu</a:t>
            </a:r>
            <a:r>
              <a:rPr lang="vi-VN" sz="2200" dirty="0">
                <a:solidFill>
                  <a:prstClr val="black"/>
                </a:solidFill>
                <a:latin typeface="+mj-lt"/>
              </a:rPr>
              <a:t>. </a:t>
            </a:r>
            <a:endParaRPr lang="en-US" sz="2200" dirty="0" smtClean="0">
              <a:solidFill>
                <a:prstClr val="black"/>
              </a:solidFill>
              <a:latin typeface="+mj-lt"/>
            </a:endParaRPr>
          </a:p>
          <a:p>
            <a:pPr marL="342900" lvl="0" indent="-342900" algn="just">
              <a:buFont typeface="Wingdings" panose="05000000000000000000" pitchFamily="2" charset="2"/>
              <a:buChar char="ü"/>
            </a:pPr>
            <a:r>
              <a:rPr lang="vi-VN" sz="2200" dirty="0" smtClean="0">
                <a:solidFill>
                  <a:prstClr val="black"/>
                </a:solidFill>
                <a:latin typeface="+mj-lt"/>
              </a:rPr>
              <a:t>Nhiều </a:t>
            </a:r>
            <a:r>
              <a:rPr lang="vi-VN" sz="2200" dirty="0">
                <a:solidFill>
                  <a:prstClr val="black"/>
                </a:solidFill>
                <a:latin typeface="+mj-lt"/>
              </a:rPr>
              <a:t>doanh nghiệp có thể sử</a:t>
            </a:r>
            <a:r>
              <a:rPr lang="en-US" sz="2200" dirty="0">
                <a:solidFill>
                  <a:prstClr val="black"/>
                </a:solidFill>
                <a:latin typeface="+mj-lt"/>
              </a:rPr>
              <a:t> </a:t>
            </a:r>
            <a:r>
              <a:rPr lang="vi-VN" sz="2200" dirty="0">
                <a:solidFill>
                  <a:prstClr val="black"/>
                </a:solidFill>
                <a:latin typeface="+mj-lt"/>
              </a:rPr>
              <a:t>dụng cá tính làm tiêu thức để phân đoạn thị trường. </a:t>
            </a:r>
            <a:endParaRPr lang="en-US" sz="2200" dirty="0">
              <a:latin typeface="+mj-lt"/>
            </a:endParaRPr>
          </a:p>
        </p:txBody>
      </p:sp>
      <p:sp>
        <p:nvSpPr>
          <p:cNvPr id="9" name="TextBox 8"/>
          <p:cNvSpPr txBox="1"/>
          <p:nvPr/>
        </p:nvSpPr>
        <p:spPr>
          <a:xfrm>
            <a:off x="0" y="803348"/>
            <a:ext cx="3838229" cy="830997"/>
          </a:xfrm>
          <a:prstGeom prst="rect">
            <a:avLst/>
          </a:prstGeom>
          <a:noFill/>
        </p:spPr>
        <p:txBody>
          <a:bodyPr wrap="square" rtlCol="0">
            <a:spAutoFit/>
          </a:bodyPr>
          <a:lstStyle/>
          <a:p>
            <a:pPr algn="ctr"/>
            <a:r>
              <a:rPr lang="en-US" sz="2400" b="1" i="1" u="sng" dirty="0" smtClean="0">
                <a:solidFill>
                  <a:srgbClr val="FF0000"/>
                </a:solidFill>
                <a:latin typeface="Times New Roman" panose="02020603050405020304" pitchFamily="18" charset="0"/>
                <a:cs typeface="Times New Roman" panose="02020603050405020304" pitchFamily="18" charset="0"/>
              </a:rPr>
              <a:t>Thang </a:t>
            </a:r>
            <a:r>
              <a:rPr lang="en-US" sz="2400" b="1" i="1" u="sng" dirty="0" err="1" smtClean="0">
                <a:solidFill>
                  <a:srgbClr val="FF0000"/>
                </a:solidFill>
                <a:latin typeface="Times New Roman" panose="02020603050405020304" pitchFamily="18" charset="0"/>
                <a:cs typeface="Times New Roman" panose="02020603050405020304" pitchFamily="18" charset="0"/>
              </a:rPr>
              <a:t>bậc</a:t>
            </a:r>
            <a:r>
              <a:rPr lang="en-US" sz="2400" b="1" i="1" u="sng" dirty="0" smtClean="0">
                <a:solidFill>
                  <a:srgbClr val="FF0000"/>
                </a:solidFill>
                <a:latin typeface="Times New Roman" panose="02020603050405020304" pitchFamily="18" charset="0"/>
                <a:cs typeface="Times New Roman" panose="02020603050405020304" pitchFamily="18" charset="0"/>
              </a:rPr>
              <a:t> </a:t>
            </a:r>
            <a:r>
              <a:rPr lang="en-US" sz="2400" b="1" i="1" u="sng" dirty="0" err="1" smtClean="0">
                <a:solidFill>
                  <a:srgbClr val="FF0000"/>
                </a:solidFill>
                <a:latin typeface="Times New Roman" panose="02020603050405020304" pitchFamily="18" charset="0"/>
                <a:cs typeface="Times New Roman" panose="02020603050405020304" pitchFamily="18" charset="0"/>
              </a:rPr>
              <a:t>nhu</a:t>
            </a:r>
            <a:r>
              <a:rPr lang="en-US" sz="2400" b="1" i="1" u="sng" dirty="0" smtClean="0">
                <a:solidFill>
                  <a:srgbClr val="FF0000"/>
                </a:solidFill>
                <a:latin typeface="Times New Roman" panose="02020603050405020304" pitchFamily="18" charset="0"/>
                <a:cs typeface="Times New Roman" panose="02020603050405020304" pitchFamily="18" charset="0"/>
              </a:rPr>
              <a:t> </a:t>
            </a:r>
            <a:r>
              <a:rPr lang="en-US" sz="2400" b="1" i="1" u="sng" dirty="0" err="1" smtClean="0">
                <a:solidFill>
                  <a:srgbClr val="FF0000"/>
                </a:solidFill>
                <a:latin typeface="Times New Roman" panose="02020603050405020304" pitchFamily="18" charset="0"/>
                <a:cs typeface="Times New Roman" panose="02020603050405020304" pitchFamily="18" charset="0"/>
              </a:rPr>
              <a:t>cầu</a:t>
            </a:r>
            <a:r>
              <a:rPr lang="en-US" sz="2400" b="1" i="1" u="sng" dirty="0" smtClean="0">
                <a:solidFill>
                  <a:srgbClr val="FF0000"/>
                </a:solidFill>
                <a:latin typeface="Times New Roman" panose="02020603050405020304" pitchFamily="18" charset="0"/>
                <a:cs typeface="Times New Roman" panose="02020603050405020304" pitchFamily="18" charset="0"/>
              </a:rPr>
              <a:t> </a:t>
            </a:r>
            <a:r>
              <a:rPr lang="en-US" sz="2400" b="1" i="1" u="sng" dirty="0" err="1" smtClean="0">
                <a:solidFill>
                  <a:srgbClr val="FF0000"/>
                </a:solidFill>
                <a:latin typeface="Times New Roman" panose="02020603050405020304" pitchFamily="18" charset="0"/>
                <a:cs typeface="Times New Roman" panose="02020603050405020304" pitchFamily="18" charset="0"/>
              </a:rPr>
              <a:t>của</a:t>
            </a:r>
            <a:r>
              <a:rPr lang="en-US" sz="2400" b="1" i="1" u="sng" dirty="0" smtClean="0">
                <a:solidFill>
                  <a:srgbClr val="FF0000"/>
                </a:solidFill>
                <a:latin typeface="Times New Roman" panose="02020603050405020304" pitchFamily="18" charset="0"/>
                <a:cs typeface="Times New Roman" panose="02020603050405020304" pitchFamily="18" charset="0"/>
              </a:rPr>
              <a:t> Maslow</a:t>
            </a:r>
            <a:endParaRPr lang="en-US" sz="2400" b="1" i="1" u="sng"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52064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barn(inVertical)">
                                      <p:cBhvr>
                                        <p:cTn id="14" dur="500"/>
                                        <p:tgtEl>
                                          <p:spTgt spid="2">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Effect transition="in" filter="fade">
                                      <p:cBhvr>
                                        <p:cTn id="19" dur="1000"/>
                                        <p:tgtEl>
                                          <p:spTgt spid="2">
                                            <p:txEl>
                                              <p:pRg st="2" end="2"/>
                                            </p:txEl>
                                          </p:spTgt>
                                        </p:tgtEl>
                                      </p:cBhvr>
                                    </p:animEffect>
                                    <p:anim calcmode="lin" valueType="num">
                                      <p:cBhvr>
                                        <p:cTn id="20"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4">
                                            <p:txEl>
                                              <p:pRg st="0" end="0"/>
                                            </p:txEl>
                                          </p:spTgt>
                                        </p:tgtEl>
                                        <p:attrNameLst>
                                          <p:attrName>style.visibility</p:attrName>
                                        </p:attrNameLst>
                                      </p:cBhvr>
                                      <p:to>
                                        <p:strVal val="visible"/>
                                      </p:to>
                                    </p:set>
                                    <p:animEffect transition="in" filter="fade">
                                      <p:cBhvr>
                                        <p:cTn id="26" dur="1000"/>
                                        <p:tgtEl>
                                          <p:spTgt spid="4">
                                            <p:txEl>
                                              <p:pRg st="0" end="0"/>
                                            </p:txEl>
                                          </p:spTgt>
                                        </p:tgtEl>
                                      </p:cBhvr>
                                    </p:animEffect>
                                    <p:anim calcmode="lin" valueType="num">
                                      <p:cBhvr>
                                        <p:cTn id="27"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28"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4">
                                            <p:txEl>
                                              <p:pRg st="1" end="1"/>
                                            </p:txEl>
                                          </p:spTgt>
                                        </p:tgtEl>
                                        <p:attrNameLst>
                                          <p:attrName>style.visibility</p:attrName>
                                        </p:attrNameLst>
                                      </p:cBhvr>
                                      <p:to>
                                        <p:strVal val="visible"/>
                                      </p:to>
                                    </p:set>
                                    <p:animEffect transition="in" filter="fade">
                                      <p:cBhvr>
                                        <p:cTn id="33" dur="1000"/>
                                        <p:tgtEl>
                                          <p:spTgt spid="4">
                                            <p:txEl>
                                              <p:pRg st="1" end="1"/>
                                            </p:txEl>
                                          </p:spTgt>
                                        </p:tgtEl>
                                      </p:cBhvr>
                                    </p:animEffect>
                                    <p:anim calcmode="lin" valueType="num">
                                      <p:cBhvr>
                                        <p:cTn id="34"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35"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4">
                                            <p:txEl>
                                              <p:pRg st="2" end="2"/>
                                            </p:txEl>
                                          </p:spTgt>
                                        </p:tgtEl>
                                        <p:attrNameLst>
                                          <p:attrName>style.visibility</p:attrName>
                                        </p:attrNameLst>
                                      </p:cBhvr>
                                      <p:to>
                                        <p:strVal val="visible"/>
                                      </p:to>
                                    </p:set>
                                    <p:animEffect transition="in" filter="fade">
                                      <p:cBhvr>
                                        <p:cTn id="40" dur="1000"/>
                                        <p:tgtEl>
                                          <p:spTgt spid="4">
                                            <p:txEl>
                                              <p:pRg st="2" end="2"/>
                                            </p:txEl>
                                          </p:spTgt>
                                        </p:tgtEl>
                                      </p:cBhvr>
                                    </p:animEffect>
                                    <p:anim calcmode="lin" valueType="num">
                                      <p:cBhvr>
                                        <p:cTn id="41"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42"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a:blip r:embed="rId3"/>
          <a:stretch>
            <a:fillRect/>
          </a:stretch>
        </p:blipFill>
        <p:spPr>
          <a:xfrm>
            <a:off x="6906166" y="894423"/>
            <a:ext cx="5287204" cy="2772006"/>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63484"/>
            <a:ext cx="2120053" cy="790822"/>
          </a:xfrm>
          <a:prstGeom prst="rect">
            <a:avLst/>
          </a:prstGeom>
        </p:spPr>
      </p:pic>
      <p:sp>
        <p:nvSpPr>
          <p:cNvPr id="4" name="Rectangle 3"/>
          <p:cNvSpPr/>
          <p:nvPr/>
        </p:nvSpPr>
        <p:spPr>
          <a:xfrm>
            <a:off x="1598098" y="-8394"/>
            <a:ext cx="10587984" cy="498598"/>
          </a:xfrm>
          <a:prstGeom prst="rect">
            <a:avLst/>
          </a:prstGeom>
        </p:spPr>
        <p:txBody>
          <a:bodyPr wrap="square">
            <a:spAutoFit/>
          </a:bodyPr>
          <a:lstStyle/>
          <a:p>
            <a:pPr indent="360045" algn="ctr">
              <a:lnSpc>
                <a:spcPct val="110000"/>
              </a:lnSpc>
              <a:spcBef>
                <a:spcPts val="200"/>
              </a:spcBef>
              <a:spcAft>
                <a:spcPts val="200"/>
              </a:spcAft>
            </a:pP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3.1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Thị</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trường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tiêu</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dùng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cá</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nhân</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và</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hành</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vi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của</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người</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tiêu</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dùng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cá</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nhân</a:t>
            </a:r>
            <a:endParaRPr lang="en-US" sz="24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angle 4"/>
          <p:cNvSpPr/>
          <p:nvPr/>
        </p:nvSpPr>
        <p:spPr>
          <a:xfrm>
            <a:off x="3030025" y="854306"/>
            <a:ext cx="6096000" cy="461665"/>
          </a:xfrm>
          <a:prstGeom prst="rect">
            <a:avLst/>
          </a:prstGeom>
        </p:spPr>
        <p:txBody>
          <a:bodyPr>
            <a:spAutoFit/>
          </a:bodyPr>
          <a:lstStyle/>
          <a:p>
            <a:pPr algn="ctr"/>
            <a:r>
              <a:rPr lang="en-US" sz="2400" b="1" i="1" u="sng" dirty="0">
                <a:solidFill>
                  <a:srgbClr val="002060"/>
                </a:solidFill>
                <a:latin typeface="Cambria-BoldItalic"/>
              </a:rPr>
              <a:t>2</a:t>
            </a:r>
            <a:r>
              <a:rPr lang="en-US" sz="2400" b="1" i="1" u="sng" dirty="0" smtClean="0">
                <a:solidFill>
                  <a:srgbClr val="002060"/>
                </a:solidFill>
                <a:latin typeface="Cambria-BoldItalic"/>
              </a:rPr>
              <a:t>. </a:t>
            </a:r>
            <a:r>
              <a:rPr lang="vi-VN" sz="2400" b="1" i="1" u="sng" dirty="0">
                <a:solidFill>
                  <a:srgbClr val="002060"/>
                </a:solidFill>
                <a:latin typeface="Cambria-BoldItalic"/>
              </a:rPr>
              <a:t>Nhận thức</a:t>
            </a:r>
            <a:endParaRPr lang="en-US" sz="2400" u="sng" dirty="0">
              <a:solidFill>
                <a:srgbClr val="002060"/>
              </a:solidFill>
            </a:endParaRPr>
          </a:p>
        </p:txBody>
      </p:sp>
      <p:sp>
        <p:nvSpPr>
          <p:cNvPr id="17" name="Rectangle 16"/>
          <p:cNvSpPr/>
          <p:nvPr/>
        </p:nvSpPr>
        <p:spPr>
          <a:xfrm>
            <a:off x="68062" y="1420854"/>
            <a:ext cx="4995428" cy="6186309"/>
          </a:xfrm>
          <a:prstGeom prst="rect">
            <a:avLst/>
          </a:prstGeom>
        </p:spPr>
        <p:txBody>
          <a:bodyPr wrap="square">
            <a:spAutoFit/>
          </a:bodyPr>
          <a:lstStyle/>
          <a:p>
            <a:pPr algn="just">
              <a:lnSpc>
                <a:spcPct val="150000"/>
              </a:lnSpc>
            </a:pPr>
            <a:r>
              <a:rPr lang="en-US" sz="2200" b="1" dirty="0" smtClean="0">
                <a:solidFill>
                  <a:srgbClr val="FF0000"/>
                </a:solidFill>
                <a:latin typeface="Times New Roman" panose="02020603050405020304" pitchFamily="18" charset="0"/>
                <a:cs typeface="Times New Roman" panose="02020603050405020304" pitchFamily="18" charset="0"/>
              </a:rPr>
              <a:t>	</a:t>
            </a:r>
            <a:r>
              <a:rPr lang="vi-VN" sz="2200" b="1" dirty="0" smtClean="0">
                <a:solidFill>
                  <a:srgbClr val="FF0000"/>
                </a:solidFill>
                <a:latin typeface="Times New Roman" panose="02020603050405020304" pitchFamily="18" charset="0"/>
                <a:cs typeface="Times New Roman" panose="02020603050405020304" pitchFamily="18" charset="0"/>
              </a:rPr>
              <a:t>Một </a:t>
            </a:r>
            <a:r>
              <a:rPr lang="vi-VN" sz="2200" b="1" dirty="0">
                <a:solidFill>
                  <a:srgbClr val="FF0000"/>
                </a:solidFill>
                <a:latin typeface="Times New Roman" panose="02020603050405020304" pitchFamily="18" charset="0"/>
                <a:cs typeface="Times New Roman" panose="02020603050405020304" pitchFamily="18" charset="0"/>
              </a:rPr>
              <a:t>người tiêu dùng đã có động cơ thì sẵn sàng hành động, nhưng </a:t>
            </a:r>
            <a:r>
              <a:rPr lang="vi-VN" sz="2200" b="1" dirty="0" smtClean="0">
                <a:solidFill>
                  <a:srgbClr val="FF0000"/>
                </a:solidFill>
                <a:latin typeface="Times New Roman" panose="02020603050405020304" pitchFamily="18" charset="0"/>
                <a:cs typeface="Times New Roman" panose="02020603050405020304" pitchFamily="18" charset="0"/>
              </a:rPr>
              <a:t>hành</a:t>
            </a:r>
            <a:r>
              <a:rPr lang="en-US" sz="2200" b="1" dirty="0" smtClean="0">
                <a:solidFill>
                  <a:srgbClr val="FF0000"/>
                </a:solidFill>
                <a:latin typeface="Times New Roman" panose="02020603050405020304" pitchFamily="18" charset="0"/>
                <a:cs typeface="Times New Roman" panose="02020603050405020304" pitchFamily="18" charset="0"/>
              </a:rPr>
              <a:t> </a:t>
            </a:r>
            <a:r>
              <a:rPr lang="vi-VN" sz="2200" b="1" dirty="0" smtClean="0">
                <a:solidFill>
                  <a:srgbClr val="FF0000"/>
                </a:solidFill>
                <a:latin typeface="Times New Roman" panose="02020603050405020304" pitchFamily="18" charset="0"/>
                <a:cs typeface="Times New Roman" panose="02020603050405020304" pitchFamily="18" charset="0"/>
              </a:rPr>
              <a:t>động </a:t>
            </a:r>
            <a:r>
              <a:rPr lang="vi-VN" sz="2200" b="1" dirty="0">
                <a:solidFill>
                  <a:srgbClr val="FF0000"/>
                </a:solidFill>
                <a:latin typeface="Times New Roman" panose="02020603050405020304" pitchFamily="18" charset="0"/>
                <a:cs typeface="Times New Roman" panose="02020603050405020304" pitchFamily="18" charset="0"/>
              </a:rPr>
              <a:t>của họ </a:t>
            </a:r>
            <a:r>
              <a:rPr lang="vi-VN" sz="2200" b="1" dirty="0" smtClean="0">
                <a:solidFill>
                  <a:srgbClr val="FF0000"/>
                </a:solidFill>
                <a:latin typeface="Times New Roman" panose="02020603050405020304" pitchFamily="18" charset="0"/>
                <a:cs typeface="Times New Roman" panose="02020603050405020304" pitchFamily="18" charset="0"/>
              </a:rPr>
              <a:t>chịu</a:t>
            </a:r>
            <a:r>
              <a:rPr lang="en-US" sz="2200" b="1" dirty="0" smtClean="0">
                <a:solidFill>
                  <a:srgbClr val="FF0000"/>
                </a:solidFill>
                <a:latin typeface="Times New Roman" panose="02020603050405020304" pitchFamily="18" charset="0"/>
                <a:cs typeface="Times New Roman" panose="02020603050405020304" pitchFamily="18" charset="0"/>
              </a:rPr>
              <a:t> </a:t>
            </a:r>
            <a:r>
              <a:rPr lang="vi-VN" sz="2200" b="1" dirty="0" smtClean="0">
                <a:solidFill>
                  <a:srgbClr val="FF0000"/>
                </a:solidFill>
                <a:latin typeface="Times New Roman" panose="02020603050405020304" pitchFamily="18" charset="0"/>
                <a:cs typeface="Times New Roman" panose="02020603050405020304" pitchFamily="18" charset="0"/>
              </a:rPr>
              <a:t>ảnh </a:t>
            </a:r>
            <a:r>
              <a:rPr lang="vi-VN" sz="2200" b="1" dirty="0">
                <a:solidFill>
                  <a:srgbClr val="FF0000"/>
                </a:solidFill>
                <a:latin typeface="Times New Roman" panose="02020603050405020304" pitchFamily="18" charset="0"/>
                <a:cs typeface="Times New Roman" panose="02020603050405020304" pitchFamily="18" charset="0"/>
              </a:rPr>
              <a:t>hưởng bởi cách này hay cách khác của sự nhận thức về hoàn cảnh của họ</a:t>
            </a:r>
            <a:r>
              <a:rPr lang="vi-VN" sz="2200" dirty="0">
                <a:solidFill>
                  <a:srgbClr val="000000"/>
                </a:solidFill>
                <a:latin typeface="Times New Roman" panose="02020603050405020304" pitchFamily="18" charset="0"/>
                <a:cs typeface="Times New Roman" panose="02020603050405020304" pitchFamily="18" charset="0"/>
              </a:rPr>
              <a:t>. </a:t>
            </a:r>
            <a:endParaRPr lang="en-US" sz="2200" dirty="0" smtClean="0">
              <a:solidFill>
                <a:srgbClr val="000000"/>
              </a:solidFill>
              <a:latin typeface="Times New Roman" panose="02020603050405020304" pitchFamily="18" charset="0"/>
              <a:cs typeface="Times New Roman" panose="02020603050405020304" pitchFamily="18" charset="0"/>
            </a:endParaRPr>
          </a:p>
          <a:p>
            <a:pPr algn="just">
              <a:lnSpc>
                <a:spcPct val="150000"/>
              </a:lnSpc>
            </a:pPr>
            <a:r>
              <a:rPr lang="en-US" sz="2200" dirty="0" smtClean="0">
                <a:solidFill>
                  <a:srgbClr val="000000"/>
                </a:solidFill>
                <a:latin typeface="Times New Roman" panose="02020603050405020304" pitchFamily="18" charset="0"/>
                <a:cs typeface="Times New Roman" panose="02020603050405020304" pitchFamily="18" charset="0"/>
              </a:rPr>
              <a:t>	</a:t>
            </a:r>
            <a:r>
              <a:rPr lang="vi-VN" sz="2200" dirty="0" smtClean="0">
                <a:solidFill>
                  <a:srgbClr val="000000"/>
                </a:solidFill>
                <a:latin typeface="Times New Roman" panose="02020603050405020304" pitchFamily="18" charset="0"/>
                <a:cs typeface="Times New Roman" panose="02020603050405020304" pitchFamily="18" charset="0"/>
              </a:rPr>
              <a:t>Hai </a:t>
            </a:r>
            <a:r>
              <a:rPr lang="vi-VN" sz="2200" dirty="0">
                <a:solidFill>
                  <a:srgbClr val="000000"/>
                </a:solidFill>
                <a:latin typeface="Times New Roman" panose="02020603050405020304" pitchFamily="18" charset="0"/>
                <a:cs typeface="Times New Roman" panose="02020603050405020304" pitchFamily="18" charset="0"/>
              </a:rPr>
              <a:t>người </a:t>
            </a:r>
            <a:r>
              <a:rPr lang="vi-VN" sz="2200" dirty="0" smtClean="0">
                <a:solidFill>
                  <a:srgbClr val="000000"/>
                </a:solidFill>
                <a:latin typeface="Times New Roman" panose="02020603050405020304" pitchFamily="18" charset="0"/>
                <a:cs typeface="Times New Roman" panose="02020603050405020304" pitchFamily="18" charset="0"/>
              </a:rPr>
              <a:t>tiêu</a:t>
            </a:r>
            <a:r>
              <a:rPr lang="en-US" sz="2200" dirty="0" smtClean="0">
                <a:solidFill>
                  <a:srgbClr val="000000"/>
                </a:solidFill>
                <a:latin typeface="Times New Roman" panose="02020603050405020304" pitchFamily="18" charset="0"/>
                <a:cs typeface="Times New Roman" panose="02020603050405020304" pitchFamily="18" charset="0"/>
              </a:rPr>
              <a:t> </a:t>
            </a:r>
            <a:r>
              <a:rPr lang="vi-VN" sz="2200" dirty="0" smtClean="0">
                <a:solidFill>
                  <a:srgbClr val="000000"/>
                </a:solidFill>
                <a:latin typeface="Times New Roman" panose="02020603050405020304" pitchFamily="18" charset="0"/>
                <a:cs typeface="Times New Roman" panose="02020603050405020304" pitchFamily="18" charset="0"/>
              </a:rPr>
              <a:t>dùng </a:t>
            </a:r>
            <a:r>
              <a:rPr lang="vi-VN" sz="2200" dirty="0">
                <a:solidFill>
                  <a:srgbClr val="000000"/>
                </a:solidFill>
                <a:latin typeface="Times New Roman" panose="02020603050405020304" pitchFamily="18" charset="0"/>
                <a:cs typeface="Times New Roman" panose="02020603050405020304" pitchFamily="18" charset="0"/>
              </a:rPr>
              <a:t>cùng có một trạng thái thúc đẩy và hoàn cảnh khách quan như nhau, vẫn có thể </a:t>
            </a:r>
            <a:r>
              <a:rPr lang="vi-VN" sz="2200" dirty="0" smtClean="0">
                <a:solidFill>
                  <a:srgbClr val="000000"/>
                </a:solidFill>
                <a:latin typeface="Times New Roman" panose="02020603050405020304" pitchFamily="18" charset="0"/>
                <a:cs typeface="Times New Roman" panose="02020603050405020304" pitchFamily="18" charset="0"/>
              </a:rPr>
              <a:t>hàn</a:t>
            </a:r>
            <a:r>
              <a:rPr lang="en-US" sz="2200" dirty="0" smtClean="0">
                <a:solidFill>
                  <a:srgbClr val="000000"/>
                </a:solidFill>
                <a:latin typeface="Times New Roman" panose="02020603050405020304" pitchFamily="18" charset="0"/>
                <a:cs typeface="Times New Roman" panose="02020603050405020304" pitchFamily="18" charset="0"/>
              </a:rPr>
              <a:t>h </a:t>
            </a:r>
            <a:r>
              <a:rPr lang="vi-VN" sz="2200" dirty="0" smtClean="0">
                <a:solidFill>
                  <a:srgbClr val="000000"/>
                </a:solidFill>
                <a:latin typeface="Times New Roman" panose="02020603050405020304" pitchFamily="18" charset="0"/>
                <a:cs typeface="Times New Roman" panose="02020603050405020304" pitchFamily="18" charset="0"/>
              </a:rPr>
              <a:t>động </a:t>
            </a:r>
            <a:r>
              <a:rPr lang="vi-VN" sz="2200" dirty="0">
                <a:solidFill>
                  <a:srgbClr val="000000"/>
                </a:solidFill>
                <a:latin typeface="Times New Roman" panose="02020603050405020304" pitchFamily="18" charset="0"/>
                <a:cs typeface="Times New Roman" panose="02020603050405020304" pitchFamily="18" charset="0"/>
              </a:rPr>
              <a:t>hoàn toàn khác nhau</a:t>
            </a:r>
            <a:r>
              <a:rPr lang="vi-VN" sz="2200" b="1" dirty="0">
                <a:solidFill>
                  <a:srgbClr val="000000"/>
                </a:solidFill>
                <a:latin typeface="Times New Roman" panose="02020603050405020304" pitchFamily="18" charset="0"/>
                <a:cs typeface="Times New Roman" panose="02020603050405020304" pitchFamily="18" charset="0"/>
              </a:rPr>
              <a:t>, vì rằng nhận thức của họ khác nhau.</a:t>
            </a:r>
            <a:r>
              <a:rPr lang="vi-VN" sz="2200" dirty="0">
                <a:solidFill>
                  <a:srgbClr val="000000"/>
                </a:solidFill>
                <a:latin typeface="Times New Roman" panose="02020603050405020304" pitchFamily="18" charset="0"/>
                <a:cs typeface="Times New Roman" panose="02020603050405020304" pitchFamily="18" charset="0"/>
              </a:rPr>
              <a:t> </a:t>
            </a:r>
            <a:endParaRPr lang="en-US" sz="2200" dirty="0" smtClean="0">
              <a:solidFill>
                <a:srgbClr val="000000"/>
              </a:solidFill>
              <a:latin typeface="Times New Roman" panose="02020603050405020304" pitchFamily="18" charset="0"/>
              <a:cs typeface="Times New Roman" panose="02020603050405020304" pitchFamily="18" charset="0"/>
            </a:endParaRPr>
          </a:p>
          <a:p>
            <a:pPr algn="just">
              <a:lnSpc>
                <a:spcPct val="150000"/>
              </a:lnSpc>
            </a:pPr>
            <a:r>
              <a:rPr lang="en-US" sz="2200" b="1" i="1" dirty="0" smtClean="0">
                <a:solidFill>
                  <a:srgbClr val="FF0000"/>
                </a:solidFill>
                <a:latin typeface="Times New Roman" panose="02020603050405020304" pitchFamily="18" charset="0"/>
                <a:cs typeface="Times New Roman" panose="02020603050405020304" pitchFamily="18" charset="0"/>
              </a:rPr>
              <a:t>	</a:t>
            </a:r>
            <a:r>
              <a:rPr lang="vi-VN" sz="2200" dirty="0">
                <a:latin typeface="Times New Roman" panose="02020603050405020304" pitchFamily="18" charset="0"/>
                <a:cs typeface="Times New Roman" panose="02020603050405020304" pitchFamily="18" charset="0"/>
              </a:rPr>
              <a:t/>
            </a:r>
            <a:br>
              <a:rPr lang="vi-VN" sz="2200" dirty="0">
                <a:latin typeface="Times New Roman" panose="02020603050405020304" pitchFamily="18" charset="0"/>
                <a:cs typeface="Times New Roman" panose="02020603050405020304" pitchFamily="18" charset="0"/>
              </a:rPr>
            </a:br>
            <a:endParaRPr lang="en-US" sz="2200" dirty="0">
              <a:latin typeface="Times New Roman" panose="02020603050405020304" pitchFamily="18" charset="0"/>
              <a:cs typeface="Times New Roman" panose="02020603050405020304" pitchFamily="18" charset="0"/>
            </a:endParaRPr>
          </a:p>
        </p:txBody>
      </p:sp>
      <p:sp>
        <p:nvSpPr>
          <p:cNvPr id="18" name="Rectangle 17"/>
          <p:cNvSpPr/>
          <p:nvPr/>
        </p:nvSpPr>
        <p:spPr>
          <a:xfrm>
            <a:off x="2021841" y="467703"/>
            <a:ext cx="10777491" cy="477054"/>
          </a:xfrm>
          <a:prstGeom prst="rect">
            <a:avLst/>
          </a:prstGeom>
        </p:spPr>
        <p:txBody>
          <a:bodyPr wrap="square">
            <a:spAutoFit/>
          </a:bodyPr>
          <a:lstStyle/>
          <a:p>
            <a:r>
              <a:rPr lang="vi-VN" sz="2500" b="1" u="sng" dirty="0">
                <a:latin typeface="+mj-lt"/>
              </a:rPr>
              <a:t>Những ảnh hưởng của tâm lý hay cá nhân đến hành vi người tiêu dùng </a:t>
            </a:r>
            <a:endParaRPr lang="en-US" sz="2500" b="1" u="sng" dirty="0">
              <a:latin typeface="+mj-lt"/>
            </a:endParaRPr>
          </a:p>
        </p:txBody>
      </p:sp>
      <p:pic>
        <p:nvPicPr>
          <p:cNvPr id="2" name="Picture 1"/>
          <p:cNvPicPr>
            <a:picLocks noChangeAspect="1"/>
          </p:cNvPicPr>
          <p:nvPr/>
        </p:nvPicPr>
        <p:blipFill>
          <a:blip r:embed="rId5"/>
          <a:stretch>
            <a:fillRect/>
          </a:stretch>
        </p:blipFill>
        <p:spPr>
          <a:xfrm>
            <a:off x="5293580" y="3716763"/>
            <a:ext cx="5127308" cy="2972101"/>
          </a:xfrm>
          <a:prstGeom prst="rect">
            <a:avLst/>
          </a:prstGeom>
        </p:spPr>
      </p:pic>
    </p:spTree>
    <p:extLst>
      <p:ext uri="{BB962C8B-B14F-4D97-AF65-F5344CB8AC3E}">
        <p14:creationId xmlns:p14="http://schemas.microsoft.com/office/powerpoint/2010/main" val="2131166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fade">
                                      <p:cBhvr>
                                        <p:cTn id="7" dur="1000"/>
                                        <p:tgtEl>
                                          <p:spTgt spid="17">
                                            <p:txEl>
                                              <p:pRg st="0" end="0"/>
                                            </p:txEl>
                                          </p:spTgt>
                                        </p:tgtEl>
                                      </p:cBhvr>
                                    </p:animEffect>
                                    <p:anim calcmode="lin" valueType="num">
                                      <p:cBhvr>
                                        <p:cTn id="8" dur="1000" fill="hold"/>
                                        <p:tgtEl>
                                          <p:spTgt spid="1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17">
                                            <p:txEl>
                                              <p:pRg st="1" end="1"/>
                                            </p:txEl>
                                          </p:spTgt>
                                        </p:tgtEl>
                                        <p:attrNameLst>
                                          <p:attrName>style.visibility</p:attrName>
                                        </p:attrNameLst>
                                      </p:cBhvr>
                                      <p:to>
                                        <p:strVal val="visible"/>
                                      </p:to>
                                    </p:set>
                                    <p:animEffect transition="in" filter="barn(inVertical)">
                                      <p:cBhvr>
                                        <p:cTn id="14" dur="500"/>
                                        <p:tgtEl>
                                          <p:spTgt spid="17">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17">
                                            <p:txEl>
                                              <p:pRg st="2" end="2"/>
                                            </p:txEl>
                                          </p:spTgt>
                                        </p:tgtEl>
                                        <p:attrNameLst>
                                          <p:attrName>style.visibility</p:attrName>
                                        </p:attrNameLst>
                                      </p:cBhvr>
                                      <p:to>
                                        <p:strVal val="visible"/>
                                      </p:to>
                                    </p:set>
                                    <p:animEffect transition="in" filter="fade">
                                      <p:cBhvr>
                                        <p:cTn id="19" dur="1000"/>
                                        <p:tgtEl>
                                          <p:spTgt spid="17">
                                            <p:txEl>
                                              <p:pRg st="2" end="2"/>
                                            </p:txEl>
                                          </p:spTgt>
                                        </p:tgtEl>
                                      </p:cBhvr>
                                    </p:animEffect>
                                    <p:anim calcmode="lin" valueType="num">
                                      <p:cBhvr>
                                        <p:cTn id="20" dur="1000" fill="hold"/>
                                        <p:tgtEl>
                                          <p:spTgt spid="17">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17">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63484"/>
            <a:ext cx="2120053" cy="790822"/>
          </a:xfrm>
          <a:prstGeom prst="rect">
            <a:avLst/>
          </a:prstGeom>
        </p:spPr>
      </p:pic>
      <p:sp>
        <p:nvSpPr>
          <p:cNvPr id="4" name="Rectangle 3"/>
          <p:cNvSpPr/>
          <p:nvPr/>
        </p:nvSpPr>
        <p:spPr>
          <a:xfrm>
            <a:off x="1598098" y="-8394"/>
            <a:ext cx="10587984" cy="498598"/>
          </a:xfrm>
          <a:prstGeom prst="rect">
            <a:avLst/>
          </a:prstGeom>
        </p:spPr>
        <p:txBody>
          <a:bodyPr wrap="square">
            <a:spAutoFit/>
          </a:bodyPr>
          <a:lstStyle/>
          <a:p>
            <a:pPr indent="360045" algn="ctr">
              <a:lnSpc>
                <a:spcPct val="110000"/>
              </a:lnSpc>
              <a:spcBef>
                <a:spcPts val="200"/>
              </a:spcBef>
              <a:spcAft>
                <a:spcPts val="200"/>
              </a:spcAft>
            </a:pP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3.1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Thị</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trường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tiêu</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dùng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cá</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nhân</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và</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hành</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vi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của</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người</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tiêu</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dùng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cá</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nhân</a:t>
            </a:r>
            <a:endParaRPr lang="en-US" sz="24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angle 4"/>
          <p:cNvSpPr/>
          <p:nvPr/>
        </p:nvSpPr>
        <p:spPr>
          <a:xfrm>
            <a:off x="3030025" y="854306"/>
            <a:ext cx="6096000" cy="461665"/>
          </a:xfrm>
          <a:prstGeom prst="rect">
            <a:avLst/>
          </a:prstGeom>
        </p:spPr>
        <p:txBody>
          <a:bodyPr>
            <a:spAutoFit/>
          </a:bodyPr>
          <a:lstStyle/>
          <a:p>
            <a:pPr algn="ctr"/>
            <a:r>
              <a:rPr lang="en-US" sz="2400" b="1" i="1" u="sng" dirty="0">
                <a:solidFill>
                  <a:srgbClr val="002060"/>
                </a:solidFill>
                <a:latin typeface="Cambria-BoldItalic"/>
              </a:rPr>
              <a:t>2</a:t>
            </a:r>
            <a:r>
              <a:rPr lang="en-US" sz="2400" b="1" i="1" u="sng" dirty="0" smtClean="0">
                <a:solidFill>
                  <a:srgbClr val="002060"/>
                </a:solidFill>
                <a:latin typeface="Cambria-BoldItalic"/>
              </a:rPr>
              <a:t>. </a:t>
            </a:r>
            <a:r>
              <a:rPr lang="vi-VN" sz="2400" b="1" i="1" u="sng" dirty="0">
                <a:solidFill>
                  <a:srgbClr val="002060"/>
                </a:solidFill>
                <a:latin typeface="Cambria-BoldItalic"/>
              </a:rPr>
              <a:t>Nhận thức</a:t>
            </a:r>
            <a:endParaRPr lang="en-US" sz="2400" u="sng" dirty="0">
              <a:solidFill>
                <a:srgbClr val="002060"/>
              </a:solidFill>
            </a:endParaRPr>
          </a:p>
        </p:txBody>
      </p:sp>
      <p:sp>
        <p:nvSpPr>
          <p:cNvPr id="6" name="Rectangle 5"/>
          <p:cNvSpPr/>
          <p:nvPr/>
        </p:nvSpPr>
        <p:spPr>
          <a:xfrm>
            <a:off x="2021841" y="467703"/>
            <a:ext cx="10777491" cy="477054"/>
          </a:xfrm>
          <a:prstGeom prst="rect">
            <a:avLst/>
          </a:prstGeom>
        </p:spPr>
        <p:txBody>
          <a:bodyPr wrap="square">
            <a:spAutoFit/>
          </a:bodyPr>
          <a:lstStyle/>
          <a:p>
            <a:r>
              <a:rPr lang="vi-VN" sz="2500" b="1" u="sng" dirty="0">
                <a:latin typeface="+mj-lt"/>
              </a:rPr>
              <a:t>Những ảnh hưởng của tâm lý hay cá nhân đến hành vi người tiêu dùng </a:t>
            </a:r>
            <a:endParaRPr lang="en-US" sz="2500" b="1" u="sng" dirty="0">
              <a:latin typeface="+mj-lt"/>
            </a:endParaRPr>
          </a:p>
        </p:txBody>
      </p:sp>
      <p:sp>
        <p:nvSpPr>
          <p:cNvPr id="8" name="Rectangle 7"/>
          <p:cNvSpPr/>
          <p:nvPr/>
        </p:nvSpPr>
        <p:spPr>
          <a:xfrm>
            <a:off x="34005" y="1324416"/>
            <a:ext cx="7015897" cy="5632311"/>
          </a:xfrm>
          <a:prstGeom prst="rect">
            <a:avLst/>
          </a:prstGeom>
        </p:spPr>
        <p:txBody>
          <a:bodyPr wrap="square">
            <a:spAutoFit/>
          </a:bodyPr>
          <a:lstStyle/>
          <a:p>
            <a:pPr algn="just">
              <a:lnSpc>
                <a:spcPct val="150000"/>
              </a:lnSpc>
            </a:pPr>
            <a:r>
              <a:rPr lang="vi-VN" sz="2400" b="1" i="1" dirty="0">
                <a:solidFill>
                  <a:srgbClr val="FF0000"/>
                </a:solidFill>
                <a:latin typeface="Times New Roman" panose="02020603050405020304" pitchFamily="18" charset="0"/>
                <a:cs typeface="Times New Roman" panose="02020603050405020304" pitchFamily="18" charset="0"/>
              </a:rPr>
              <a:t>Tại sao</a:t>
            </a:r>
            <a:r>
              <a:rPr lang="en-US" sz="2400" b="1" i="1" dirty="0">
                <a:solidFill>
                  <a:srgbClr val="FF0000"/>
                </a:solidFill>
                <a:latin typeface="Times New Roman" panose="02020603050405020304" pitchFamily="18" charset="0"/>
                <a:cs typeface="Times New Roman" panose="02020603050405020304" pitchFamily="18" charset="0"/>
              </a:rPr>
              <a:t> </a:t>
            </a:r>
            <a:r>
              <a:rPr lang="vi-VN" sz="2400" b="1" i="1" dirty="0">
                <a:solidFill>
                  <a:srgbClr val="FF0000"/>
                </a:solidFill>
                <a:latin typeface="Times New Roman" panose="02020603050405020304" pitchFamily="18" charset="0"/>
                <a:cs typeface="Times New Roman" panose="02020603050405020304" pitchFamily="18" charset="0"/>
              </a:rPr>
              <a:t>người ta lại có những</a:t>
            </a:r>
            <a:r>
              <a:rPr lang="en-US" sz="2400" b="1" i="1" dirty="0">
                <a:solidFill>
                  <a:srgbClr val="FF0000"/>
                </a:solidFill>
                <a:latin typeface="Times New Roman" panose="02020603050405020304" pitchFamily="18" charset="0"/>
                <a:cs typeface="Times New Roman" panose="02020603050405020304" pitchFamily="18" charset="0"/>
              </a:rPr>
              <a:t> </a:t>
            </a:r>
            <a:r>
              <a:rPr lang="vi-VN" sz="2400" b="1" i="1" dirty="0">
                <a:solidFill>
                  <a:srgbClr val="FF0000"/>
                </a:solidFill>
                <a:latin typeface="Times New Roman" panose="02020603050405020304" pitchFamily="18" charset="0"/>
                <a:cs typeface="Times New Roman" panose="02020603050405020304" pitchFamily="18" charset="0"/>
              </a:rPr>
              <a:t>nhận thức khác biệt nhau trước những tình huống giống nhau? </a:t>
            </a:r>
            <a:endParaRPr lang="en-US" sz="2400" b="1" i="1" dirty="0">
              <a:solidFill>
                <a:srgbClr val="FF0000"/>
              </a:solidFill>
              <a:latin typeface="Times New Roman" panose="02020603050405020304" pitchFamily="18" charset="0"/>
              <a:cs typeface="Times New Roman" panose="02020603050405020304" pitchFamily="18" charset="0"/>
            </a:endParaRPr>
          </a:p>
          <a:p>
            <a:pPr marL="342900" indent="-342900" algn="just">
              <a:lnSpc>
                <a:spcPct val="150000"/>
              </a:lnSpc>
              <a:buFont typeface="Wingdings" panose="05000000000000000000" pitchFamily="2" charset="2"/>
              <a:buChar char="à"/>
            </a:pPr>
            <a:r>
              <a:rPr lang="vi-VN" sz="2400" dirty="0">
                <a:solidFill>
                  <a:srgbClr val="000000"/>
                </a:solidFill>
                <a:latin typeface="Times New Roman" panose="02020603050405020304" pitchFamily="18" charset="0"/>
                <a:cs typeface="Times New Roman" panose="02020603050405020304" pitchFamily="18" charset="0"/>
              </a:rPr>
              <a:t>Đó là do mỗi người tiêu dùng</a:t>
            </a:r>
            <a:r>
              <a:rPr lang="en-US" sz="2400" dirty="0">
                <a:solidFill>
                  <a:srgbClr val="000000"/>
                </a:solidFill>
                <a:latin typeface="Times New Roman" panose="02020603050405020304" pitchFamily="18" charset="0"/>
                <a:cs typeface="Times New Roman" panose="02020603050405020304" pitchFamily="18" charset="0"/>
              </a:rPr>
              <a:t> </a:t>
            </a:r>
            <a:r>
              <a:rPr lang="vi-VN" sz="2400" dirty="0">
                <a:solidFill>
                  <a:srgbClr val="000000"/>
                </a:solidFill>
                <a:latin typeface="Times New Roman" panose="02020603050405020304" pitchFamily="18" charset="0"/>
                <a:cs typeface="Times New Roman" panose="02020603050405020304" pitchFamily="18" charset="0"/>
              </a:rPr>
              <a:t>đón nhận, tổ chức và lý giải những thông tin cảm nhận qua các giác quan theo một phong cách</a:t>
            </a:r>
            <a:r>
              <a:rPr lang="en-US" sz="2400" dirty="0">
                <a:solidFill>
                  <a:srgbClr val="000000"/>
                </a:solidFill>
                <a:latin typeface="Times New Roman" panose="02020603050405020304" pitchFamily="18" charset="0"/>
                <a:cs typeface="Times New Roman" panose="02020603050405020304" pitchFamily="18" charset="0"/>
              </a:rPr>
              <a:t> </a:t>
            </a:r>
            <a:r>
              <a:rPr lang="vi-VN" sz="2400" dirty="0">
                <a:solidFill>
                  <a:srgbClr val="000000"/>
                </a:solidFill>
                <a:latin typeface="Times New Roman" panose="02020603050405020304" pitchFamily="18" charset="0"/>
                <a:cs typeface="Times New Roman" panose="02020603050405020304" pitchFamily="18" charset="0"/>
              </a:rPr>
              <a:t>riêng của mình. </a:t>
            </a:r>
            <a:endParaRPr lang="en-US" sz="2400" dirty="0">
              <a:solidFill>
                <a:srgbClr val="000000"/>
              </a:solidFill>
              <a:latin typeface="Times New Roman" panose="02020603050405020304" pitchFamily="18" charset="0"/>
              <a:cs typeface="Times New Roman" panose="02020603050405020304" pitchFamily="18" charset="0"/>
            </a:endParaRPr>
          </a:p>
          <a:p>
            <a:pPr marL="342900" indent="-342900" algn="just">
              <a:lnSpc>
                <a:spcPct val="150000"/>
              </a:lnSpc>
              <a:buFont typeface="Wingdings" panose="05000000000000000000" pitchFamily="2" charset="2"/>
              <a:buChar char="à"/>
            </a:pPr>
            <a:r>
              <a:rPr lang="vi-VN" sz="2400" dirty="0">
                <a:solidFill>
                  <a:srgbClr val="000000"/>
                </a:solidFill>
                <a:latin typeface="Times New Roman" panose="02020603050405020304" pitchFamily="18" charset="0"/>
                <a:cs typeface="Times New Roman" panose="02020603050405020304" pitchFamily="18" charset="0"/>
              </a:rPr>
              <a:t>Nhận thức của mỗi người không chỉ phụ thuộc vào đặc tính của cá nhân, vào</a:t>
            </a:r>
            <a:r>
              <a:rPr lang="en-US" sz="2400" dirty="0">
                <a:solidFill>
                  <a:srgbClr val="000000"/>
                </a:solidFill>
                <a:latin typeface="Times New Roman" panose="02020603050405020304" pitchFamily="18" charset="0"/>
                <a:cs typeface="Times New Roman" panose="02020603050405020304" pitchFamily="18" charset="0"/>
              </a:rPr>
              <a:t> </a:t>
            </a:r>
            <a:r>
              <a:rPr lang="vi-VN" sz="2400" dirty="0">
                <a:solidFill>
                  <a:srgbClr val="000000"/>
                </a:solidFill>
                <a:latin typeface="Times New Roman" panose="02020603050405020304" pitchFamily="18" charset="0"/>
                <a:cs typeface="Times New Roman" panose="02020603050405020304" pitchFamily="18" charset="0"/>
              </a:rPr>
              <a:t>nhân tố tác động, </a:t>
            </a:r>
            <a:r>
              <a:rPr lang="vi-VN" sz="2400" b="1" dirty="0">
                <a:solidFill>
                  <a:srgbClr val="000000"/>
                </a:solidFill>
                <a:latin typeface="Times New Roman" panose="02020603050405020304" pitchFamily="18" charset="0"/>
                <a:cs typeface="Times New Roman" panose="02020603050405020304" pitchFamily="18" charset="0"/>
              </a:rPr>
              <a:t>mà còn tuỳ thuộc vào mối tương quan giữa nhân tố tác động với hoàn cảnh</a:t>
            </a:r>
            <a:r>
              <a:rPr lang="en-US" sz="2400" b="1" dirty="0">
                <a:solidFill>
                  <a:srgbClr val="000000"/>
                </a:solidFill>
                <a:latin typeface="Times New Roman" panose="02020603050405020304" pitchFamily="18" charset="0"/>
                <a:cs typeface="Times New Roman" panose="02020603050405020304" pitchFamily="18" charset="0"/>
              </a:rPr>
              <a:t> </a:t>
            </a:r>
            <a:r>
              <a:rPr lang="vi-VN" sz="2400" b="1" dirty="0">
                <a:solidFill>
                  <a:srgbClr val="000000"/>
                </a:solidFill>
                <a:latin typeface="Times New Roman" panose="02020603050405020304" pitchFamily="18" charset="0"/>
                <a:cs typeface="Times New Roman" panose="02020603050405020304" pitchFamily="18" charset="0"/>
              </a:rPr>
              <a:t>xung quanh và với tình trạng của cá nhân đó</a:t>
            </a:r>
            <a:r>
              <a:rPr lang="en-US" sz="2400" dirty="0">
                <a:solidFill>
                  <a:srgbClr val="000000"/>
                </a:solidFill>
                <a:latin typeface="Times New Roman" panose="02020603050405020304" pitchFamily="18" charset="0"/>
                <a:cs typeface="Times New Roman" panose="02020603050405020304" pitchFamily="18" charset="0"/>
              </a:rPr>
              <a:t>.</a:t>
            </a:r>
          </a:p>
        </p:txBody>
      </p:sp>
      <p:grpSp>
        <p:nvGrpSpPr>
          <p:cNvPr id="9" name="Group 8"/>
          <p:cNvGrpSpPr/>
          <p:nvPr/>
        </p:nvGrpSpPr>
        <p:grpSpPr>
          <a:xfrm>
            <a:off x="7104184" y="1256020"/>
            <a:ext cx="2838573" cy="2222978"/>
            <a:chOff x="6702556" y="1374897"/>
            <a:chExt cx="3197526" cy="2222978"/>
          </a:xfrm>
        </p:grpSpPr>
        <p:pic>
          <p:nvPicPr>
            <p:cNvPr id="10" name="Picture 9"/>
            <p:cNvPicPr>
              <a:picLocks noChangeAspect="1"/>
            </p:cNvPicPr>
            <p:nvPr/>
          </p:nvPicPr>
          <p:blipFill rotWithShape="1">
            <a:blip r:embed="rId4"/>
            <a:srcRect t="31353" b="27847"/>
            <a:stretch/>
          </p:blipFill>
          <p:spPr>
            <a:xfrm>
              <a:off x="6702556" y="1374897"/>
              <a:ext cx="3197526" cy="1304591"/>
            </a:xfrm>
            <a:prstGeom prst="rect">
              <a:avLst/>
            </a:prstGeom>
          </p:spPr>
        </p:pic>
        <p:pic>
          <p:nvPicPr>
            <p:cNvPr id="11" name="Picture 10"/>
            <p:cNvPicPr>
              <a:picLocks noChangeAspect="1"/>
            </p:cNvPicPr>
            <p:nvPr/>
          </p:nvPicPr>
          <p:blipFill>
            <a:blip r:embed="rId5"/>
            <a:stretch>
              <a:fillRect/>
            </a:stretch>
          </p:blipFill>
          <p:spPr>
            <a:xfrm>
              <a:off x="6761863" y="2782532"/>
              <a:ext cx="3138219" cy="815343"/>
            </a:xfrm>
            <a:prstGeom prst="rect">
              <a:avLst/>
            </a:prstGeom>
          </p:spPr>
        </p:pic>
      </p:grpSp>
      <p:grpSp>
        <p:nvGrpSpPr>
          <p:cNvPr id="12" name="Group 11"/>
          <p:cNvGrpSpPr/>
          <p:nvPr/>
        </p:nvGrpSpPr>
        <p:grpSpPr>
          <a:xfrm>
            <a:off x="9942757" y="1184055"/>
            <a:ext cx="2372851" cy="2646308"/>
            <a:chOff x="9759462" y="908540"/>
            <a:chExt cx="2286000" cy="2859297"/>
          </a:xfrm>
        </p:grpSpPr>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759462" y="908540"/>
              <a:ext cx="2189284" cy="2189284"/>
            </a:xfrm>
            <a:prstGeom prst="rect">
              <a:avLst/>
            </a:prstGeom>
          </p:spPr>
        </p:pic>
        <p:pic>
          <p:nvPicPr>
            <p:cNvPr id="14" name="Picture 13"/>
            <p:cNvPicPr>
              <a:picLocks noChangeAspect="1"/>
            </p:cNvPicPr>
            <p:nvPr/>
          </p:nvPicPr>
          <p:blipFill>
            <a:blip r:embed="rId7"/>
            <a:stretch>
              <a:fillRect/>
            </a:stretch>
          </p:blipFill>
          <p:spPr>
            <a:xfrm>
              <a:off x="9759462" y="3097824"/>
              <a:ext cx="2286000" cy="670013"/>
            </a:xfrm>
            <a:prstGeom prst="rect">
              <a:avLst/>
            </a:prstGeom>
          </p:spPr>
        </p:pic>
      </p:grpSp>
      <p:pic>
        <p:nvPicPr>
          <p:cNvPr id="15" name="Picture 14"/>
          <p:cNvPicPr>
            <a:picLocks noChangeAspect="1"/>
          </p:cNvPicPr>
          <p:nvPr/>
        </p:nvPicPr>
        <p:blipFill rotWithShape="1">
          <a:blip r:embed="rId8"/>
          <a:srcRect l="14875" t="7072" r="14326" b="8222"/>
          <a:stretch/>
        </p:blipFill>
        <p:spPr>
          <a:xfrm>
            <a:off x="7215261" y="3746055"/>
            <a:ext cx="2530562" cy="3027637"/>
          </a:xfrm>
          <a:prstGeom prst="rect">
            <a:avLst/>
          </a:prstGeom>
        </p:spPr>
      </p:pic>
      <p:grpSp>
        <p:nvGrpSpPr>
          <p:cNvPr id="16" name="Group 15"/>
          <p:cNvGrpSpPr/>
          <p:nvPr/>
        </p:nvGrpSpPr>
        <p:grpSpPr>
          <a:xfrm>
            <a:off x="9809863" y="4505672"/>
            <a:ext cx="2322512" cy="754201"/>
            <a:chOff x="9823777" y="4543321"/>
            <a:chExt cx="2368224" cy="754201"/>
          </a:xfrm>
        </p:grpSpPr>
        <p:pic>
          <p:nvPicPr>
            <p:cNvPr id="17" name="Picture 16"/>
            <p:cNvPicPr>
              <a:picLocks noChangeAspect="1"/>
            </p:cNvPicPr>
            <p:nvPr/>
          </p:nvPicPr>
          <p:blipFill>
            <a:blip r:embed="rId9"/>
            <a:stretch>
              <a:fillRect/>
            </a:stretch>
          </p:blipFill>
          <p:spPr>
            <a:xfrm>
              <a:off x="9823777" y="4543321"/>
              <a:ext cx="2368224" cy="441998"/>
            </a:xfrm>
            <a:prstGeom prst="rect">
              <a:avLst/>
            </a:prstGeom>
          </p:spPr>
        </p:pic>
        <p:sp>
          <p:nvSpPr>
            <p:cNvPr id="18" name="TextBox 17"/>
            <p:cNvSpPr txBox="1"/>
            <p:nvPr/>
          </p:nvSpPr>
          <p:spPr>
            <a:xfrm>
              <a:off x="10225397" y="4928190"/>
              <a:ext cx="1863969" cy="369332"/>
            </a:xfrm>
            <a:prstGeom prst="rect">
              <a:avLst/>
            </a:prstGeom>
            <a:noFill/>
          </p:spPr>
          <p:txBody>
            <a:bodyPr wrap="square" rtlCol="0">
              <a:spAutoFit/>
            </a:bodyPr>
            <a:lstStyle/>
            <a:p>
              <a:r>
                <a:rPr lang="en-US" b="1" dirty="0" smtClean="0">
                  <a:solidFill>
                    <a:srgbClr val="FF0000"/>
                  </a:solidFill>
                </a:rPr>
                <a:t>130.000.000</a:t>
              </a:r>
              <a:endParaRPr lang="en-US" b="1" dirty="0">
                <a:solidFill>
                  <a:srgbClr val="FF0000"/>
                </a:solidFill>
              </a:endParaRPr>
            </a:p>
          </p:txBody>
        </p:sp>
      </p:grpSp>
    </p:spTree>
    <p:extLst>
      <p:ext uri="{BB962C8B-B14F-4D97-AF65-F5344CB8AC3E}">
        <p14:creationId xmlns:p14="http://schemas.microsoft.com/office/powerpoint/2010/main" val="2285530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arn(inVertical)">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barn(inVertical)">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barn(inVertical)">
                                      <p:cBhvr>
                                        <p:cTn id="17"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27661" y="372387"/>
            <a:ext cx="10777491" cy="430887"/>
          </a:xfrm>
          <a:prstGeom prst="rect">
            <a:avLst/>
          </a:prstGeom>
        </p:spPr>
        <p:txBody>
          <a:bodyPr wrap="square">
            <a:spAutoFit/>
          </a:bodyPr>
          <a:lstStyle/>
          <a:p>
            <a:r>
              <a:rPr lang="vi-VN" sz="2200" b="1" u="sng" dirty="0">
                <a:solidFill>
                  <a:srgbClr val="FF0000"/>
                </a:solidFill>
                <a:latin typeface="+mj-lt"/>
              </a:rPr>
              <a:t>Những ảnh hưởng của tâm lý hay cá nhân đến hành vi người tiêu dùng </a:t>
            </a:r>
            <a:endParaRPr lang="en-US" sz="2200" b="1" u="sng" dirty="0">
              <a:solidFill>
                <a:srgbClr val="FF0000"/>
              </a:solidFill>
              <a:latin typeface="+mj-lt"/>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3484"/>
            <a:ext cx="2287921" cy="853440"/>
          </a:xfrm>
          <a:prstGeom prst="rect">
            <a:avLst/>
          </a:prstGeom>
        </p:spPr>
      </p:pic>
      <p:sp>
        <p:nvSpPr>
          <p:cNvPr id="4" name="Rectangle 3"/>
          <p:cNvSpPr/>
          <p:nvPr/>
        </p:nvSpPr>
        <p:spPr>
          <a:xfrm>
            <a:off x="1598098" y="-8394"/>
            <a:ext cx="10587984" cy="498598"/>
          </a:xfrm>
          <a:prstGeom prst="rect">
            <a:avLst/>
          </a:prstGeom>
        </p:spPr>
        <p:txBody>
          <a:bodyPr wrap="square">
            <a:spAutoFit/>
          </a:bodyPr>
          <a:lstStyle/>
          <a:p>
            <a:pPr indent="360045" algn="ctr">
              <a:lnSpc>
                <a:spcPct val="110000"/>
              </a:lnSpc>
              <a:spcBef>
                <a:spcPts val="200"/>
              </a:spcBef>
              <a:spcAft>
                <a:spcPts val="200"/>
              </a:spcAft>
            </a:pP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3.1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Thị</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trường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tiêu</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dùng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cá</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nhân</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và</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hành</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vi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của</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người</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tiêu</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dùng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cá</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nhân</a:t>
            </a:r>
            <a:endParaRPr lang="en-US" sz="24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angle 4"/>
          <p:cNvSpPr/>
          <p:nvPr/>
        </p:nvSpPr>
        <p:spPr>
          <a:xfrm>
            <a:off x="3713863" y="696105"/>
            <a:ext cx="6096000" cy="461665"/>
          </a:xfrm>
          <a:prstGeom prst="rect">
            <a:avLst/>
          </a:prstGeom>
        </p:spPr>
        <p:txBody>
          <a:bodyPr>
            <a:spAutoFit/>
          </a:bodyPr>
          <a:lstStyle/>
          <a:p>
            <a:pPr algn="ctr"/>
            <a:r>
              <a:rPr lang="en-US" sz="2400" b="1" i="1" u="sng" dirty="0">
                <a:solidFill>
                  <a:srgbClr val="002060"/>
                </a:solidFill>
                <a:latin typeface="Cambria-BoldItalic"/>
              </a:rPr>
              <a:t>3</a:t>
            </a:r>
            <a:r>
              <a:rPr lang="en-US" sz="2400" b="1" i="1" u="sng" dirty="0" smtClean="0">
                <a:solidFill>
                  <a:srgbClr val="002060"/>
                </a:solidFill>
                <a:latin typeface="Cambria-BoldItalic"/>
              </a:rPr>
              <a:t>. </a:t>
            </a:r>
            <a:r>
              <a:rPr lang="vi-VN" sz="2400" b="1" i="1" u="sng" dirty="0">
                <a:solidFill>
                  <a:srgbClr val="002060"/>
                </a:solidFill>
                <a:latin typeface="Cambria-BoldItalic"/>
              </a:rPr>
              <a:t>Hiểu biết</a:t>
            </a:r>
            <a:endParaRPr lang="en-US" sz="2400" u="sng" dirty="0">
              <a:solidFill>
                <a:srgbClr val="002060"/>
              </a:solidFill>
            </a:endParaRPr>
          </a:p>
        </p:txBody>
      </p:sp>
      <p:sp>
        <p:nvSpPr>
          <p:cNvPr id="10" name="Rectangle 9"/>
          <p:cNvSpPr/>
          <p:nvPr/>
        </p:nvSpPr>
        <p:spPr>
          <a:xfrm>
            <a:off x="0" y="1184055"/>
            <a:ext cx="12076771" cy="6232475"/>
          </a:xfrm>
          <a:prstGeom prst="rect">
            <a:avLst/>
          </a:prstGeom>
        </p:spPr>
        <p:txBody>
          <a:bodyPr wrap="square">
            <a:spAutoFit/>
          </a:bodyPr>
          <a:lstStyle/>
          <a:p>
            <a:pPr marL="342900" indent="-342900" algn="just">
              <a:buFont typeface="Wingdings" panose="05000000000000000000" pitchFamily="2" charset="2"/>
              <a:buChar char="v"/>
            </a:pPr>
            <a:r>
              <a:rPr lang="vi-VN" sz="2100" dirty="0">
                <a:solidFill>
                  <a:srgbClr val="000000"/>
                </a:solidFill>
                <a:latin typeface="Cambria" panose="02040503050406030204" pitchFamily="18" charset="0"/>
              </a:rPr>
              <a:t>Phần lớn hành vi người tiêu dùng là </a:t>
            </a:r>
            <a:r>
              <a:rPr lang="vi-VN" sz="2100" b="1" dirty="0">
                <a:solidFill>
                  <a:srgbClr val="FF0000"/>
                </a:solidFill>
                <a:latin typeface="Cambria" panose="02040503050406030204" pitchFamily="18" charset="0"/>
              </a:rPr>
              <a:t>dựa trên sự hiểu </a:t>
            </a:r>
            <a:r>
              <a:rPr lang="vi-VN" sz="2100" b="1" dirty="0" smtClean="0">
                <a:solidFill>
                  <a:srgbClr val="FF0000"/>
                </a:solidFill>
                <a:latin typeface="Cambria" panose="02040503050406030204" pitchFamily="18" charset="0"/>
              </a:rPr>
              <a:t>biết</a:t>
            </a:r>
            <a:endParaRPr lang="en-US" sz="2100" b="1" dirty="0">
              <a:solidFill>
                <a:srgbClr val="FF0000"/>
              </a:solidFill>
              <a:latin typeface="Cambria" panose="02040503050406030204" pitchFamily="18" charset="0"/>
            </a:endParaRPr>
          </a:p>
          <a:p>
            <a:pPr marL="342900" indent="-342900" algn="just">
              <a:buFont typeface="Wingdings" panose="05000000000000000000" pitchFamily="2" charset="2"/>
              <a:buChar char="v"/>
            </a:pPr>
            <a:r>
              <a:rPr lang="vi-VN" sz="2100" dirty="0" smtClean="0">
                <a:solidFill>
                  <a:srgbClr val="000000"/>
                </a:solidFill>
                <a:latin typeface="Cambria" panose="02040503050406030204" pitchFamily="18" charset="0"/>
              </a:rPr>
              <a:t>Người </a:t>
            </a:r>
            <a:r>
              <a:rPr lang="vi-VN" sz="2100" dirty="0">
                <a:solidFill>
                  <a:srgbClr val="000000"/>
                </a:solidFill>
                <a:latin typeface="Cambria" panose="02040503050406030204" pitchFamily="18" charset="0"/>
              </a:rPr>
              <a:t>tiêu dùng tìm </a:t>
            </a:r>
            <a:r>
              <a:rPr lang="vi-VN" sz="2100" dirty="0" smtClean="0">
                <a:solidFill>
                  <a:srgbClr val="000000"/>
                </a:solidFill>
                <a:latin typeface="Cambria" panose="02040503050406030204" pitchFamily="18" charset="0"/>
              </a:rPr>
              <a:t>hiểu</a:t>
            </a:r>
            <a:r>
              <a:rPr lang="en-US" sz="2100" dirty="0" smtClean="0">
                <a:solidFill>
                  <a:srgbClr val="000000"/>
                </a:solidFill>
                <a:latin typeface="Cambria" panose="02040503050406030204" pitchFamily="18" charset="0"/>
              </a:rPr>
              <a:t> </a:t>
            </a:r>
            <a:r>
              <a:rPr lang="vi-VN" sz="2100" dirty="0" smtClean="0">
                <a:solidFill>
                  <a:srgbClr val="FF0000"/>
                </a:solidFill>
                <a:latin typeface="Cambria" panose="02040503050406030204" pitchFamily="18" charset="0"/>
              </a:rPr>
              <a:t>những </a:t>
            </a:r>
            <a:r>
              <a:rPr lang="vi-VN" sz="2100" dirty="0">
                <a:solidFill>
                  <a:srgbClr val="FF0000"/>
                </a:solidFill>
                <a:latin typeface="Cambria" panose="02040503050406030204" pitchFamily="18" charset="0"/>
              </a:rPr>
              <a:t>nguồn </a:t>
            </a:r>
            <a:r>
              <a:rPr lang="vi-VN" sz="2100" dirty="0" smtClean="0">
                <a:solidFill>
                  <a:srgbClr val="FF0000"/>
                </a:solidFill>
                <a:latin typeface="Cambria" panose="02040503050406030204" pitchFamily="18" charset="0"/>
              </a:rPr>
              <a:t>thông </a:t>
            </a:r>
            <a:r>
              <a:rPr lang="vi-VN" sz="2100" dirty="0">
                <a:solidFill>
                  <a:srgbClr val="FF0000"/>
                </a:solidFill>
                <a:latin typeface="Cambria" panose="02040503050406030204" pitchFamily="18" charset="0"/>
              </a:rPr>
              <a:t>tin về các sản phẩm và dịch vụ</a:t>
            </a:r>
            <a:r>
              <a:rPr lang="vi-VN" sz="2100" dirty="0">
                <a:solidFill>
                  <a:srgbClr val="000000"/>
                </a:solidFill>
                <a:latin typeface="Cambria" panose="02040503050406030204" pitchFamily="18" charset="0"/>
              </a:rPr>
              <a:t>, </a:t>
            </a:r>
            <a:r>
              <a:rPr lang="vi-VN" sz="2100" dirty="0">
                <a:solidFill>
                  <a:srgbClr val="FF0000"/>
                </a:solidFill>
                <a:latin typeface="Cambria" panose="02040503050406030204" pitchFamily="18" charset="0"/>
              </a:rPr>
              <a:t>tìm hiểu các </a:t>
            </a:r>
            <a:r>
              <a:rPr lang="vi-VN" sz="2100" dirty="0" smtClean="0">
                <a:solidFill>
                  <a:srgbClr val="FF0000"/>
                </a:solidFill>
                <a:latin typeface="Cambria" panose="02040503050406030204" pitchFamily="18" charset="0"/>
              </a:rPr>
              <a:t>tiêu</a:t>
            </a:r>
            <a:r>
              <a:rPr lang="en-US" sz="2100" dirty="0" smtClean="0">
                <a:solidFill>
                  <a:srgbClr val="FF0000"/>
                </a:solidFill>
                <a:latin typeface="Cambria" panose="02040503050406030204" pitchFamily="18" charset="0"/>
              </a:rPr>
              <a:t> </a:t>
            </a:r>
            <a:r>
              <a:rPr lang="vi-VN" sz="2100" dirty="0" smtClean="0">
                <a:solidFill>
                  <a:srgbClr val="FF0000"/>
                </a:solidFill>
                <a:latin typeface="Cambria" panose="02040503050406030204" pitchFamily="18" charset="0"/>
              </a:rPr>
              <a:t>chuẩn </a:t>
            </a:r>
            <a:r>
              <a:rPr lang="vi-VN" sz="2100" dirty="0">
                <a:solidFill>
                  <a:srgbClr val="FF0000"/>
                </a:solidFill>
                <a:latin typeface="Cambria" panose="02040503050406030204" pitchFamily="18" charset="0"/>
              </a:rPr>
              <a:t>đánh giá</a:t>
            </a:r>
            <a:r>
              <a:rPr lang="vi-VN" sz="2100" dirty="0">
                <a:solidFill>
                  <a:srgbClr val="000000"/>
                </a:solidFill>
                <a:latin typeface="Cambria" panose="02040503050406030204" pitchFamily="18" charset="0"/>
              </a:rPr>
              <a:t> </a:t>
            </a:r>
            <a:r>
              <a:rPr lang="en-US" sz="2100" dirty="0" smtClean="0">
                <a:solidFill>
                  <a:srgbClr val="000000"/>
                </a:solidFill>
                <a:latin typeface="Cambria" panose="02040503050406030204" pitchFamily="18" charset="0"/>
                <a:sym typeface="Wingdings" panose="05000000000000000000" pitchFamily="2" charset="2"/>
              </a:rPr>
              <a:t> </a:t>
            </a:r>
            <a:r>
              <a:rPr lang="vi-VN" sz="2100" dirty="0" smtClean="0">
                <a:solidFill>
                  <a:srgbClr val="000000"/>
                </a:solidFill>
                <a:latin typeface="Cambria" panose="02040503050406030204" pitchFamily="18" charset="0"/>
              </a:rPr>
              <a:t>để </a:t>
            </a:r>
            <a:r>
              <a:rPr lang="vi-VN" sz="2100" dirty="0">
                <a:solidFill>
                  <a:srgbClr val="000000"/>
                </a:solidFill>
                <a:latin typeface="Cambria" panose="02040503050406030204" pitchFamily="18" charset="0"/>
              </a:rPr>
              <a:t>sử dụng khi phân tích các khả năng thay thế và nhìn chung để quyết </a:t>
            </a:r>
            <a:r>
              <a:rPr lang="vi-VN" sz="2100" dirty="0" smtClean="0">
                <a:solidFill>
                  <a:srgbClr val="000000"/>
                </a:solidFill>
                <a:latin typeface="Cambria" panose="02040503050406030204" pitchFamily="18" charset="0"/>
              </a:rPr>
              <a:t>định</a:t>
            </a:r>
            <a:r>
              <a:rPr lang="en-US" sz="2100" dirty="0" smtClean="0">
                <a:solidFill>
                  <a:srgbClr val="000000"/>
                </a:solidFill>
                <a:latin typeface="Cambria" panose="02040503050406030204" pitchFamily="18" charset="0"/>
              </a:rPr>
              <a:t> </a:t>
            </a:r>
            <a:r>
              <a:rPr lang="vi-VN" sz="2100" dirty="0" smtClean="0">
                <a:solidFill>
                  <a:srgbClr val="000000"/>
                </a:solidFill>
                <a:latin typeface="Cambria" panose="02040503050406030204" pitchFamily="18" charset="0"/>
              </a:rPr>
              <a:t>mua </a:t>
            </a:r>
            <a:r>
              <a:rPr lang="vi-VN" sz="2100" dirty="0">
                <a:solidFill>
                  <a:srgbClr val="000000"/>
                </a:solidFill>
                <a:latin typeface="Cambria" panose="02040503050406030204" pitchFamily="18" charset="0"/>
              </a:rPr>
              <a:t>như thế nào? </a:t>
            </a:r>
            <a:endParaRPr lang="en-US" sz="2100" dirty="0" smtClean="0">
              <a:solidFill>
                <a:srgbClr val="000000"/>
              </a:solidFill>
              <a:latin typeface="Cambria" panose="02040503050406030204" pitchFamily="18" charset="0"/>
            </a:endParaRPr>
          </a:p>
          <a:p>
            <a:pPr marL="342900" indent="-342900" algn="just">
              <a:buFont typeface="Wingdings" panose="05000000000000000000" pitchFamily="2" charset="2"/>
              <a:buChar char="v"/>
            </a:pPr>
            <a:r>
              <a:rPr lang="vi-VN" sz="2100" b="1" i="1" dirty="0" smtClean="0">
                <a:solidFill>
                  <a:srgbClr val="FF0000"/>
                </a:solidFill>
                <a:latin typeface="Cambria" panose="02040503050406030204" pitchFamily="18" charset="0"/>
              </a:rPr>
              <a:t>Sự </a:t>
            </a:r>
            <a:r>
              <a:rPr lang="vi-VN" sz="2100" b="1" i="1" dirty="0">
                <a:solidFill>
                  <a:srgbClr val="FF0000"/>
                </a:solidFill>
                <a:latin typeface="Cambria" panose="02040503050406030204" pitchFamily="18" charset="0"/>
              </a:rPr>
              <a:t>hiểu biết ảnh hưởng tới các hành vi là kết quả </a:t>
            </a:r>
            <a:r>
              <a:rPr lang="vi-VN" sz="2100" b="1" i="1" dirty="0" smtClean="0">
                <a:solidFill>
                  <a:srgbClr val="FF0000"/>
                </a:solidFill>
                <a:latin typeface="Cambria" panose="02040503050406030204" pitchFamily="18" charset="0"/>
              </a:rPr>
              <a:t>của</a:t>
            </a:r>
            <a:endParaRPr lang="en-US" sz="2100" b="1" i="1" dirty="0" smtClean="0">
              <a:solidFill>
                <a:srgbClr val="FF0000"/>
              </a:solidFill>
              <a:latin typeface="Cambria" panose="02040503050406030204" pitchFamily="18" charset="0"/>
            </a:endParaRPr>
          </a:p>
          <a:p>
            <a:pPr algn="just"/>
            <a:r>
              <a:rPr lang="vi-VN" sz="2100" b="1" i="1" dirty="0" smtClean="0">
                <a:solidFill>
                  <a:srgbClr val="002060"/>
                </a:solidFill>
                <a:latin typeface="Cambria" panose="02040503050406030204" pitchFamily="18" charset="0"/>
              </a:rPr>
              <a:t>(</a:t>
            </a:r>
            <a:r>
              <a:rPr lang="vi-VN" sz="2100" b="1" i="1" dirty="0">
                <a:solidFill>
                  <a:srgbClr val="002060"/>
                </a:solidFill>
                <a:latin typeface="Cambria" panose="02040503050406030204" pitchFamily="18" charset="0"/>
              </a:rPr>
              <a:t>1) kinh nghiệm </a:t>
            </a:r>
            <a:r>
              <a:rPr lang="vi-VN" sz="2100" b="1" i="1" dirty="0" smtClean="0">
                <a:solidFill>
                  <a:srgbClr val="002060"/>
                </a:solidFill>
                <a:latin typeface="Cambria" panose="02040503050406030204" pitchFamily="18" charset="0"/>
              </a:rPr>
              <a:t>được</a:t>
            </a:r>
            <a:r>
              <a:rPr lang="en-US" sz="2100" b="1" i="1" dirty="0" smtClean="0">
                <a:solidFill>
                  <a:srgbClr val="002060"/>
                </a:solidFill>
                <a:latin typeface="Cambria" panose="02040503050406030204" pitchFamily="18" charset="0"/>
              </a:rPr>
              <a:t> </a:t>
            </a:r>
            <a:r>
              <a:rPr lang="vi-VN" sz="2100" b="1" i="1" dirty="0" smtClean="0">
                <a:solidFill>
                  <a:srgbClr val="002060"/>
                </a:solidFill>
                <a:latin typeface="Cambria" panose="02040503050406030204" pitchFamily="18" charset="0"/>
              </a:rPr>
              <a:t>nhắc lại</a:t>
            </a:r>
            <a:r>
              <a:rPr lang="en-US" sz="2100" b="1" i="1" dirty="0" smtClean="0">
                <a:solidFill>
                  <a:srgbClr val="002060"/>
                </a:solidFill>
                <a:latin typeface="Cambria" panose="02040503050406030204" pitchFamily="18" charset="0"/>
              </a:rPr>
              <a:t>;</a:t>
            </a:r>
            <a:r>
              <a:rPr lang="vi-VN" sz="2100" b="1" i="1" dirty="0" smtClean="0">
                <a:solidFill>
                  <a:srgbClr val="002060"/>
                </a:solidFill>
                <a:latin typeface="Cambria" panose="02040503050406030204" pitchFamily="18" charset="0"/>
              </a:rPr>
              <a:t> </a:t>
            </a:r>
            <a:endParaRPr lang="en-US" sz="2100" b="1" i="1" dirty="0" smtClean="0">
              <a:solidFill>
                <a:srgbClr val="002060"/>
              </a:solidFill>
              <a:latin typeface="Cambria" panose="02040503050406030204" pitchFamily="18" charset="0"/>
            </a:endParaRPr>
          </a:p>
          <a:p>
            <a:pPr algn="just"/>
            <a:r>
              <a:rPr lang="vi-VN" sz="2100" b="1" i="1" dirty="0" smtClean="0">
                <a:solidFill>
                  <a:srgbClr val="002060"/>
                </a:solidFill>
                <a:latin typeface="Cambria" panose="02040503050406030204" pitchFamily="18" charset="0"/>
              </a:rPr>
              <a:t>(</a:t>
            </a:r>
            <a:r>
              <a:rPr lang="vi-VN" sz="2100" b="1" i="1" dirty="0">
                <a:solidFill>
                  <a:srgbClr val="002060"/>
                </a:solidFill>
                <a:latin typeface="Cambria" panose="02040503050406030204" pitchFamily="18" charset="0"/>
              </a:rPr>
              <a:t>2) sự suy nghĩ</a:t>
            </a:r>
            <a:r>
              <a:rPr lang="vi-VN" sz="2100" b="1" i="1" dirty="0" smtClean="0">
                <a:solidFill>
                  <a:srgbClr val="002060"/>
                </a:solidFill>
                <a:latin typeface="Cambria" panose="02040503050406030204" pitchFamily="18" charset="0"/>
              </a:rPr>
              <a:t>.</a:t>
            </a:r>
            <a:endParaRPr lang="en-US" sz="2100" b="1" i="1" dirty="0" smtClean="0">
              <a:solidFill>
                <a:srgbClr val="002060"/>
              </a:solidFill>
              <a:latin typeface="Cambria" panose="02040503050406030204" pitchFamily="18" charset="0"/>
            </a:endParaRPr>
          </a:p>
          <a:p>
            <a:pPr algn="just"/>
            <a:r>
              <a:rPr lang="en-US" sz="2100" dirty="0" smtClean="0">
                <a:solidFill>
                  <a:srgbClr val="000000"/>
                </a:solidFill>
                <a:latin typeface="Cambria" panose="02040503050406030204" pitchFamily="18" charset="0"/>
              </a:rPr>
              <a:t>	</a:t>
            </a:r>
            <a:r>
              <a:rPr lang="vi-VN" sz="2100" dirty="0" smtClean="0">
                <a:solidFill>
                  <a:srgbClr val="000000"/>
                </a:solidFill>
                <a:latin typeface="Cambria" panose="02040503050406030204" pitchFamily="18" charset="0"/>
              </a:rPr>
              <a:t>Có </a:t>
            </a:r>
            <a:r>
              <a:rPr lang="vi-VN" sz="2100" dirty="0">
                <a:solidFill>
                  <a:srgbClr val="000000"/>
                </a:solidFill>
                <a:latin typeface="Cambria" panose="02040503050406030204" pitchFamily="18" charset="0"/>
              </a:rPr>
              <a:t>bốn biến số trung tâm của sự hiểu biết của người tiêu dùng từ </a:t>
            </a:r>
            <a:r>
              <a:rPr lang="vi-VN" sz="2100" dirty="0" smtClean="0">
                <a:solidFill>
                  <a:srgbClr val="000000"/>
                </a:solidFill>
                <a:latin typeface="Cambria" panose="02040503050406030204" pitchFamily="18" charset="0"/>
              </a:rPr>
              <a:t>kinh</a:t>
            </a:r>
            <a:r>
              <a:rPr lang="en-US" sz="2100" dirty="0" smtClean="0">
                <a:solidFill>
                  <a:srgbClr val="000000"/>
                </a:solidFill>
                <a:latin typeface="Cambria" panose="02040503050406030204" pitchFamily="18" charset="0"/>
              </a:rPr>
              <a:t> </a:t>
            </a:r>
            <a:r>
              <a:rPr lang="vi-VN" sz="2100" dirty="0" smtClean="0">
                <a:solidFill>
                  <a:srgbClr val="000000"/>
                </a:solidFill>
                <a:latin typeface="Cambria" panose="02040503050406030204" pitchFamily="18" charset="0"/>
              </a:rPr>
              <a:t>nghiệm </a:t>
            </a:r>
            <a:r>
              <a:rPr lang="vi-VN" sz="2100" dirty="0">
                <a:solidFill>
                  <a:srgbClr val="000000"/>
                </a:solidFill>
                <a:latin typeface="Cambria" panose="02040503050406030204" pitchFamily="18" charset="0"/>
              </a:rPr>
              <a:t>được nhắc lại là: </a:t>
            </a:r>
            <a:r>
              <a:rPr lang="vi-VN" sz="2100" i="1" dirty="0">
                <a:solidFill>
                  <a:srgbClr val="FF0000"/>
                </a:solidFill>
                <a:latin typeface="Cambria" panose="02040503050406030204" pitchFamily="18" charset="0"/>
              </a:rPr>
              <a:t>sự thôi thúc, sự gợi ý, sự đáp ứng và sự củng cố</a:t>
            </a:r>
            <a:r>
              <a:rPr lang="vi-VN" sz="2100" dirty="0">
                <a:solidFill>
                  <a:srgbClr val="000000"/>
                </a:solidFill>
                <a:latin typeface="Cambria" panose="02040503050406030204" pitchFamily="18" charset="0"/>
              </a:rPr>
              <a:t>. </a:t>
            </a:r>
            <a:endParaRPr lang="en-US" sz="2100" dirty="0" smtClean="0">
              <a:solidFill>
                <a:srgbClr val="000000"/>
              </a:solidFill>
              <a:latin typeface="Cambria" panose="02040503050406030204" pitchFamily="18" charset="0"/>
            </a:endParaRPr>
          </a:p>
          <a:p>
            <a:pPr marL="342900" indent="-342900" algn="just">
              <a:buFont typeface="Wingdings" panose="05000000000000000000" pitchFamily="2" charset="2"/>
              <a:buChar char="v"/>
            </a:pPr>
            <a:r>
              <a:rPr lang="vi-VN" sz="2100" i="1" dirty="0" smtClean="0">
                <a:solidFill>
                  <a:srgbClr val="FF0000"/>
                </a:solidFill>
                <a:latin typeface="Cambria" panose="02040503050406030204" pitchFamily="18" charset="0"/>
              </a:rPr>
              <a:t>Sự </a:t>
            </a:r>
            <a:r>
              <a:rPr lang="vi-VN" sz="2100" i="1" dirty="0">
                <a:solidFill>
                  <a:srgbClr val="FF0000"/>
                </a:solidFill>
                <a:latin typeface="Cambria" panose="02040503050406030204" pitchFamily="18" charset="0"/>
              </a:rPr>
              <a:t>thôi thúc </a:t>
            </a:r>
            <a:r>
              <a:rPr lang="vi-VN" sz="2100" dirty="0">
                <a:solidFill>
                  <a:srgbClr val="000000"/>
                </a:solidFill>
                <a:latin typeface="Cambria" panose="02040503050406030204" pitchFamily="18" charset="0"/>
              </a:rPr>
              <a:t>là </a:t>
            </a:r>
            <a:r>
              <a:rPr lang="vi-VN" sz="2100" dirty="0" smtClean="0">
                <a:solidFill>
                  <a:srgbClr val="000000"/>
                </a:solidFill>
                <a:latin typeface="Cambria" panose="02040503050406030204" pitchFamily="18" charset="0"/>
              </a:rPr>
              <a:t>một</a:t>
            </a:r>
            <a:r>
              <a:rPr lang="en-US" sz="2100" dirty="0" smtClean="0">
                <a:solidFill>
                  <a:srgbClr val="000000"/>
                </a:solidFill>
                <a:latin typeface="Cambria" panose="02040503050406030204" pitchFamily="18" charset="0"/>
              </a:rPr>
              <a:t> </a:t>
            </a:r>
            <a:r>
              <a:rPr lang="vi-VN" sz="2100" dirty="0" smtClean="0">
                <a:solidFill>
                  <a:srgbClr val="000000"/>
                </a:solidFill>
                <a:latin typeface="Cambria" panose="02040503050406030204" pitchFamily="18" charset="0"/>
              </a:rPr>
              <a:t>nhu </a:t>
            </a:r>
            <a:r>
              <a:rPr lang="vi-VN" sz="2100" dirty="0">
                <a:solidFill>
                  <a:srgbClr val="000000"/>
                </a:solidFill>
                <a:latin typeface="Cambria" panose="02040503050406030204" pitchFamily="18" charset="0"/>
              </a:rPr>
              <a:t>cầu thúc đẩy cá nhân đi đến một hành động. </a:t>
            </a:r>
            <a:r>
              <a:rPr lang="vi-VN" sz="2100" i="1" dirty="0">
                <a:solidFill>
                  <a:srgbClr val="FF0000"/>
                </a:solidFill>
                <a:latin typeface="Cambria" panose="02040503050406030204" pitchFamily="18" charset="0"/>
              </a:rPr>
              <a:t>Sự thôi thúc có thể biến thành động cơ </a:t>
            </a:r>
            <a:r>
              <a:rPr lang="vi-VN" sz="2100" i="1" dirty="0" smtClean="0">
                <a:solidFill>
                  <a:srgbClr val="FF0000"/>
                </a:solidFill>
                <a:latin typeface="Cambria" panose="02040503050406030204" pitchFamily="18" charset="0"/>
              </a:rPr>
              <a:t>hướng</a:t>
            </a:r>
            <a:r>
              <a:rPr lang="en-US" sz="2100" i="1" dirty="0" smtClean="0">
                <a:solidFill>
                  <a:srgbClr val="FF0000"/>
                </a:solidFill>
                <a:latin typeface="Cambria" panose="02040503050406030204" pitchFamily="18" charset="0"/>
              </a:rPr>
              <a:t> </a:t>
            </a:r>
            <a:r>
              <a:rPr lang="vi-VN" sz="2100" i="1" dirty="0" smtClean="0">
                <a:solidFill>
                  <a:srgbClr val="FF0000"/>
                </a:solidFill>
                <a:latin typeface="Cambria" panose="02040503050406030204" pitchFamily="18" charset="0"/>
              </a:rPr>
              <a:t>tới </a:t>
            </a:r>
            <a:r>
              <a:rPr lang="vi-VN" sz="2100" i="1" dirty="0">
                <a:solidFill>
                  <a:srgbClr val="FF0000"/>
                </a:solidFill>
                <a:latin typeface="Cambria" panose="02040503050406030204" pitchFamily="18" charset="0"/>
              </a:rPr>
              <a:t>một sản phẩm nào đó. </a:t>
            </a:r>
            <a:endParaRPr lang="en-US" sz="2100" i="1" dirty="0" smtClean="0">
              <a:solidFill>
                <a:srgbClr val="FF0000"/>
              </a:solidFill>
              <a:latin typeface="Cambria" panose="02040503050406030204" pitchFamily="18" charset="0"/>
            </a:endParaRPr>
          </a:p>
          <a:p>
            <a:pPr marL="342900" indent="-342900" algn="just">
              <a:buFont typeface="Wingdings" panose="05000000000000000000" pitchFamily="2" charset="2"/>
              <a:buChar char="v"/>
            </a:pPr>
            <a:r>
              <a:rPr lang="vi-VN" sz="2100" i="1" dirty="0" smtClean="0">
                <a:solidFill>
                  <a:srgbClr val="FF0000"/>
                </a:solidFill>
                <a:latin typeface="Cambria" panose="02040503050406030204" pitchFamily="18" charset="0"/>
              </a:rPr>
              <a:t>Sự </a:t>
            </a:r>
            <a:r>
              <a:rPr lang="vi-VN" sz="2100" i="1" dirty="0">
                <a:solidFill>
                  <a:srgbClr val="FF0000"/>
                </a:solidFill>
                <a:latin typeface="Cambria" panose="02040503050406030204" pitchFamily="18" charset="0"/>
              </a:rPr>
              <a:t>gợi ý </a:t>
            </a:r>
            <a:r>
              <a:rPr lang="vi-VN" sz="2100" dirty="0">
                <a:solidFill>
                  <a:srgbClr val="000000"/>
                </a:solidFill>
                <a:latin typeface="Cambria" panose="02040503050406030204" pitchFamily="18" charset="0"/>
              </a:rPr>
              <a:t>là một sự kích thích hoặc một hình tượng mà người </a:t>
            </a:r>
            <a:r>
              <a:rPr lang="vi-VN" sz="2100" dirty="0" smtClean="0">
                <a:solidFill>
                  <a:srgbClr val="000000"/>
                </a:solidFill>
                <a:latin typeface="Cambria" panose="02040503050406030204" pitchFamily="18" charset="0"/>
              </a:rPr>
              <a:t>tiêu</a:t>
            </a:r>
            <a:r>
              <a:rPr lang="en-US" sz="2100" dirty="0" smtClean="0">
                <a:solidFill>
                  <a:srgbClr val="000000"/>
                </a:solidFill>
                <a:latin typeface="Cambria" panose="02040503050406030204" pitchFamily="18" charset="0"/>
              </a:rPr>
              <a:t> </a:t>
            </a:r>
            <a:r>
              <a:rPr lang="vi-VN" sz="2100" dirty="0" smtClean="0">
                <a:solidFill>
                  <a:srgbClr val="000000"/>
                </a:solidFill>
                <a:latin typeface="Cambria" panose="02040503050406030204" pitchFamily="18" charset="0"/>
              </a:rPr>
              <a:t>dùng </a:t>
            </a:r>
            <a:r>
              <a:rPr lang="vi-VN" sz="2100" dirty="0">
                <a:solidFill>
                  <a:srgbClr val="000000"/>
                </a:solidFill>
                <a:latin typeface="Cambria" panose="02040503050406030204" pitchFamily="18" charset="0"/>
              </a:rPr>
              <a:t>nhận thức được. </a:t>
            </a:r>
            <a:endParaRPr lang="en-US" sz="2100" dirty="0" smtClean="0">
              <a:solidFill>
                <a:srgbClr val="000000"/>
              </a:solidFill>
              <a:latin typeface="Cambria" panose="02040503050406030204" pitchFamily="18" charset="0"/>
            </a:endParaRPr>
          </a:p>
          <a:p>
            <a:pPr marL="342900" indent="-342900" algn="just">
              <a:buFont typeface="Wingdings" panose="05000000000000000000" pitchFamily="2" charset="2"/>
              <a:buChar char="v"/>
            </a:pPr>
            <a:r>
              <a:rPr lang="vi-VN" sz="2100" i="1" dirty="0" smtClean="0">
                <a:solidFill>
                  <a:srgbClr val="FF0000"/>
                </a:solidFill>
                <a:latin typeface="Cambria" panose="02040503050406030204" pitchFamily="18" charset="0"/>
              </a:rPr>
              <a:t>Sự </a:t>
            </a:r>
            <a:r>
              <a:rPr lang="vi-VN" sz="2100" i="1" dirty="0">
                <a:solidFill>
                  <a:srgbClr val="FF0000"/>
                </a:solidFill>
                <a:latin typeface="Cambria" panose="02040503050406030204" pitchFamily="18" charset="0"/>
              </a:rPr>
              <a:t>đáp lại </a:t>
            </a:r>
            <a:r>
              <a:rPr lang="vi-VN" sz="2100" dirty="0">
                <a:solidFill>
                  <a:srgbClr val="000000"/>
                </a:solidFill>
                <a:latin typeface="Cambria" panose="02040503050406030204" pitchFamily="18" charset="0"/>
              </a:rPr>
              <a:t>là hành động của người tiêu dùng để thoả mãn sự thôi thúc </a:t>
            </a:r>
            <a:r>
              <a:rPr lang="vi-VN" sz="2100" dirty="0" smtClean="0">
                <a:solidFill>
                  <a:srgbClr val="000000"/>
                </a:solidFill>
                <a:latin typeface="Cambria" panose="02040503050406030204" pitchFamily="18" charset="0"/>
              </a:rPr>
              <a:t>và</a:t>
            </a:r>
            <a:r>
              <a:rPr lang="en-US" sz="2100" dirty="0" smtClean="0">
                <a:solidFill>
                  <a:srgbClr val="000000"/>
                </a:solidFill>
                <a:latin typeface="Cambria" panose="02040503050406030204" pitchFamily="18" charset="0"/>
              </a:rPr>
              <a:t> </a:t>
            </a:r>
            <a:r>
              <a:rPr lang="vi-VN" sz="2100" dirty="0" smtClean="0">
                <a:solidFill>
                  <a:srgbClr val="000000"/>
                </a:solidFill>
                <a:latin typeface="Cambria" panose="02040503050406030204" pitchFamily="18" charset="0"/>
              </a:rPr>
              <a:t>sự </a:t>
            </a:r>
            <a:r>
              <a:rPr lang="vi-VN" sz="2100" dirty="0">
                <a:solidFill>
                  <a:srgbClr val="000000"/>
                </a:solidFill>
                <a:latin typeface="Cambria" panose="02040503050406030204" pitchFamily="18" charset="0"/>
              </a:rPr>
              <a:t>củng cố như là một phần thưởng </a:t>
            </a:r>
            <a:r>
              <a:rPr lang="vi-VN" sz="2100" dirty="0" smtClean="0">
                <a:solidFill>
                  <a:srgbClr val="000000"/>
                </a:solidFill>
                <a:latin typeface="Cambria" panose="02040503050406030204" pitchFamily="18" charset="0"/>
              </a:rPr>
              <a:t>nếu</a:t>
            </a:r>
            <a:r>
              <a:rPr lang="en-US" sz="2100" dirty="0">
                <a:solidFill>
                  <a:srgbClr val="000000"/>
                </a:solidFill>
                <a:latin typeface="Cambria" panose="02040503050406030204" pitchFamily="18" charset="0"/>
              </a:rPr>
              <a:t> </a:t>
            </a:r>
            <a:r>
              <a:rPr lang="en-US" sz="2100" dirty="0" err="1">
                <a:solidFill>
                  <a:srgbClr val="000000"/>
                </a:solidFill>
                <a:latin typeface="Cambria" panose="02040503050406030204" pitchFamily="18" charset="0"/>
              </a:rPr>
              <a:t>sản</a:t>
            </a:r>
            <a:r>
              <a:rPr lang="en-US" sz="2100" dirty="0">
                <a:solidFill>
                  <a:srgbClr val="000000"/>
                </a:solidFill>
                <a:latin typeface="Cambria" panose="02040503050406030204" pitchFamily="18" charset="0"/>
              </a:rPr>
              <a:t> </a:t>
            </a:r>
            <a:r>
              <a:rPr lang="en-US" sz="2100" dirty="0" err="1">
                <a:solidFill>
                  <a:srgbClr val="000000"/>
                </a:solidFill>
                <a:latin typeface="Cambria" panose="02040503050406030204" pitchFamily="18" charset="0"/>
              </a:rPr>
              <a:t>phẩm</a:t>
            </a:r>
            <a:r>
              <a:rPr lang="en-US" sz="2100" dirty="0">
                <a:solidFill>
                  <a:srgbClr val="000000"/>
                </a:solidFill>
                <a:latin typeface="Cambria" panose="02040503050406030204" pitchFamily="18" charset="0"/>
              </a:rPr>
              <a:t> hay </a:t>
            </a:r>
            <a:r>
              <a:rPr lang="en-US" sz="2100" dirty="0" err="1">
                <a:solidFill>
                  <a:srgbClr val="000000"/>
                </a:solidFill>
                <a:latin typeface="Cambria" panose="02040503050406030204" pitchFamily="18" charset="0"/>
              </a:rPr>
              <a:t>dịch</a:t>
            </a:r>
            <a:r>
              <a:rPr lang="en-US" sz="2100" dirty="0">
                <a:solidFill>
                  <a:srgbClr val="000000"/>
                </a:solidFill>
                <a:latin typeface="Cambria" panose="02040503050406030204" pitchFamily="18" charset="0"/>
              </a:rPr>
              <a:t> </a:t>
            </a:r>
            <a:r>
              <a:rPr lang="en-US" sz="2100" dirty="0" err="1">
                <a:solidFill>
                  <a:srgbClr val="000000"/>
                </a:solidFill>
                <a:latin typeface="Cambria" panose="02040503050406030204" pitchFamily="18" charset="0"/>
              </a:rPr>
              <a:t>vụ</a:t>
            </a:r>
            <a:r>
              <a:rPr lang="en-US" sz="2100" dirty="0">
                <a:solidFill>
                  <a:srgbClr val="000000"/>
                </a:solidFill>
                <a:latin typeface="Cambria" panose="02040503050406030204" pitchFamily="18" charset="0"/>
              </a:rPr>
              <a:t> </a:t>
            </a:r>
            <a:r>
              <a:rPr lang="en-US" sz="2100" dirty="0" err="1">
                <a:solidFill>
                  <a:srgbClr val="000000"/>
                </a:solidFill>
                <a:latin typeface="Cambria" panose="02040503050406030204" pitchFamily="18" charset="0"/>
              </a:rPr>
              <a:t>thoả</a:t>
            </a:r>
            <a:r>
              <a:rPr lang="en-US" sz="2100" dirty="0">
                <a:solidFill>
                  <a:srgbClr val="000000"/>
                </a:solidFill>
                <a:latin typeface="Cambria" panose="02040503050406030204" pitchFamily="18" charset="0"/>
              </a:rPr>
              <a:t> </a:t>
            </a:r>
            <a:r>
              <a:rPr lang="en-US" sz="2100" dirty="0" err="1">
                <a:solidFill>
                  <a:srgbClr val="000000"/>
                </a:solidFill>
                <a:latin typeface="Cambria" panose="02040503050406030204" pitchFamily="18" charset="0"/>
              </a:rPr>
              <a:t>mãn</a:t>
            </a:r>
            <a:r>
              <a:rPr lang="en-US" sz="2100" dirty="0">
                <a:solidFill>
                  <a:srgbClr val="000000"/>
                </a:solidFill>
                <a:latin typeface="Cambria" panose="02040503050406030204" pitchFamily="18" charset="0"/>
              </a:rPr>
              <a:t> </a:t>
            </a:r>
            <a:r>
              <a:rPr lang="en-US" sz="2100" dirty="0" err="1">
                <a:solidFill>
                  <a:srgbClr val="000000"/>
                </a:solidFill>
                <a:latin typeface="Cambria" panose="02040503050406030204" pitchFamily="18" charset="0"/>
              </a:rPr>
              <a:t>sự</a:t>
            </a:r>
            <a:r>
              <a:rPr lang="en-US" sz="2100" dirty="0">
                <a:solidFill>
                  <a:srgbClr val="000000"/>
                </a:solidFill>
                <a:latin typeface="Cambria" panose="02040503050406030204" pitchFamily="18" charset="0"/>
              </a:rPr>
              <a:t> </a:t>
            </a:r>
            <a:r>
              <a:rPr lang="en-US" sz="2100" dirty="0" err="1">
                <a:solidFill>
                  <a:srgbClr val="000000"/>
                </a:solidFill>
                <a:latin typeface="Cambria" panose="02040503050406030204" pitchFamily="18" charset="0"/>
              </a:rPr>
              <a:t>thôi</a:t>
            </a:r>
            <a:r>
              <a:rPr lang="en-US" sz="2100" dirty="0">
                <a:solidFill>
                  <a:srgbClr val="000000"/>
                </a:solidFill>
                <a:latin typeface="Cambria" panose="02040503050406030204" pitchFamily="18" charset="0"/>
              </a:rPr>
              <a:t> </a:t>
            </a:r>
            <a:r>
              <a:rPr lang="en-US" sz="2100" dirty="0" err="1" smtClean="0">
                <a:solidFill>
                  <a:srgbClr val="000000"/>
                </a:solidFill>
                <a:latin typeface="Cambria" panose="02040503050406030204" pitchFamily="18" charset="0"/>
              </a:rPr>
              <a:t>thúc</a:t>
            </a:r>
            <a:endParaRPr lang="en-US" sz="2100" dirty="0" smtClean="0">
              <a:solidFill>
                <a:srgbClr val="000000"/>
              </a:solidFill>
              <a:latin typeface="Cambria" panose="02040503050406030204" pitchFamily="18" charset="0"/>
            </a:endParaRPr>
          </a:p>
          <a:p>
            <a:pPr marL="342900" indent="-342900" algn="just">
              <a:buFont typeface="Wingdings" panose="05000000000000000000" pitchFamily="2" charset="2"/>
              <a:buChar char="v"/>
            </a:pPr>
            <a:r>
              <a:rPr lang="en-US" sz="2100" dirty="0" err="1">
                <a:solidFill>
                  <a:srgbClr val="000000"/>
                </a:solidFill>
                <a:latin typeface="Cambria" panose="02040503050406030204" pitchFamily="18" charset="0"/>
              </a:rPr>
              <a:t>Với</a:t>
            </a:r>
            <a:r>
              <a:rPr lang="en-US" sz="2100" dirty="0">
                <a:solidFill>
                  <a:srgbClr val="000000"/>
                </a:solidFill>
                <a:latin typeface="Cambria" panose="02040503050406030204" pitchFamily="18" charset="0"/>
              </a:rPr>
              <a:t> </a:t>
            </a:r>
            <a:r>
              <a:rPr lang="en-US" sz="2100" dirty="0" err="1">
                <a:solidFill>
                  <a:srgbClr val="000000"/>
                </a:solidFill>
                <a:latin typeface="Cambria" panose="02040503050406030204" pitchFamily="18" charset="0"/>
              </a:rPr>
              <a:t>lý</a:t>
            </a:r>
            <a:r>
              <a:rPr lang="en-US" sz="2100" dirty="0">
                <a:solidFill>
                  <a:srgbClr val="000000"/>
                </a:solidFill>
                <a:latin typeface="Cambria" panose="02040503050406030204" pitchFamily="18" charset="0"/>
              </a:rPr>
              <a:t> </a:t>
            </a:r>
            <a:r>
              <a:rPr lang="en-US" sz="2100" dirty="0" err="1">
                <a:solidFill>
                  <a:srgbClr val="000000"/>
                </a:solidFill>
                <a:latin typeface="Cambria" panose="02040503050406030204" pitchFamily="18" charset="0"/>
              </a:rPr>
              <a:t>thuyết</a:t>
            </a:r>
            <a:r>
              <a:rPr lang="en-US" sz="2100" dirty="0">
                <a:solidFill>
                  <a:srgbClr val="000000"/>
                </a:solidFill>
                <a:latin typeface="Cambria" panose="02040503050406030204" pitchFamily="18" charset="0"/>
              </a:rPr>
              <a:t> </a:t>
            </a:r>
            <a:r>
              <a:rPr lang="en-US" sz="2100" dirty="0" err="1">
                <a:solidFill>
                  <a:srgbClr val="000000"/>
                </a:solidFill>
                <a:latin typeface="Cambria" panose="02040503050406030204" pitchFamily="18" charset="0"/>
              </a:rPr>
              <a:t>hiểu</a:t>
            </a:r>
            <a:r>
              <a:rPr lang="en-US" sz="2100" dirty="0">
                <a:solidFill>
                  <a:srgbClr val="000000"/>
                </a:solidFill>
                <a:latin typeface="Cambria" panose="02040503050406030204" pitchFamily="18" charset="0"/>
              </a:rPr>
              <a:t> </a:t>
            </a:r>
            <a:r>
              <a:rPr lang="en-US" sz="2100" dirty="0" err="1">
                <a:solidFill>
                  <a:srgbClr val="000000"/>
                </a:solidFill>
                <a:latin typeface="Cambria" panose="02040503050406030204" pitchFamily="18" charset="0"/>
              </a:rPr>
              <a:t>biết</a:t>
            </a:r>
            <a:r>
              <a:rPr lang="en-US" sz="2100" dirty="0">
                <a:solidFill>
                  <a:srgbClr val="000000"/>
                </a:solidFill>
                <a:latin typeface="Cambria" panose="02040503050406030204" pitchFamily="18" charset="0"/>
              </a:rPr>
              <a:t>, </a:t>
            </a:r>
            <a:r>
              <a:rPr lang="en-US" sz="2100" dirty="0" err="1">
                <a:solidFill>
                  <a:srgbClr val="000000"/>
                </a:solidFill>
                <a:latin typeface="Cambria" panose="02040503050406030204" pitchFamily="18" charset="0"/>
              </a:rPr>
              <a:t>các</a:t>
            </a:r>
            <a:r>
              <a:rPr lang="en-US" sz="2100" dirty="0">
                <a:solidFill>
                  <a:srgbClr val="000000"/>
                </a:solidFill>
                <a:latin typeface="Cambria" panose="02040503050406030204" pitchFamily="18" charset="0"/>
              </a:rPr>
              <a:t> </a:t>
            </a:r>
            <a:r>
              <a:rPr lang="en-US" sz="2100" dirty="0" err="1">
                <a:solidFill>
                  <a:srgbClr val="000000"/>
                </a:solidFill>
                <a:latin typeface="Cambria" panose="02040503050406030204" pitchFamily="18" charset="0"/>
              </a:rPr>
              <a:t>nhà</a:t>
            </a:r>
            <a:r>
              <a:rPr lang="en-US" sz="2100" dirty="0">
                <a:solidFill>
                  <a:srgbClr val="000000"/>
                </a:solidFill>
                <a:latin typeface="Cambria" panose="02040503050406030204" pitchFamily="18" charset="0"/>
              </a:rPr>
              <a:t> marketing </a:t>
            </a:r>
            <a:r>
              <a:rPr lang="en-US" sz="2100" dirty="0" err="1">
                <a:solidFill>
                  <a:srgbClr val="000000"/>
                </a:solidFill>
                <a:latin typeface="Cambria" panose="02040503050406030204" pitchFamily="18" charset="0"/>
              </a:rPr>
              <a:t>có</a:t>
            </a:r>
            <a:r>
              <a:rPr lang="en-US" sz="2100" dirty="0">
                <a:solidFill>
                  <a:srgbClr val="000000"/>
                </a:solidFill>
                <a:latin typeface="Cambria" panose="02040503050406030204" pitchFamily="18" charset="0"/>
              </a:rPr>
              <a:t> </a:t>
            </a:r>
            <a:r>
              <a:rPr lang="en-US" sz="2100" dirty="0" err="1">
                <a:solidFill>
                  <a:srgbClr val="000000"/>
                </a:solidFill>
                <a:latin typeface="Cambria" panose="02040503050406030204" pitchFamily="18" charset="0"/>
              </a:rPr>
              <a:t>thể</a:t>
            </a:r>
            <a:r>
              <a:rPr lang="en-US" sz="2100" dirty="0">
                <a:solidFill>
                  <a:srgbClr val="000000"/>
                </a:solidFill>
                <a:latin typeface="Cambria" panose="02040503050406030204" pitchFamily="18" charset="0"/>
              </a:rPr>
              <a:t> </a:t>
            </a:r>
            <a:r>
              <a:rPr lang="en-US" sz="2100" dirty="0" err="1">
                <a:solidFill>
                  <a:srgbClr val="000000"/>
                </a:solidFill>
                <a:latin typeface="Cambria" panose="02040503050406030204" pitchFamily="18" charset="0"/>
              </a:rPr>
              <a:t>tạo</a:t>
            </a:r>
            <a:r>
              <a:rPr lang="en-US" sz="2100" dirty="0">
                <a:solidFill>
                  <a:srgbClr val="000000"/>
                </a:solidFill>
                <a:latin typeface="Cambria" panose="02040503050406030204" pitchFamily="18" charset="0"/>
              </a:rPr>
              <a:t> </a:t>
            </a:r>
            <a:r>
              <a:rPr lang="en-US" sz="2100" dirty="0" err="1">
                <a:solidFill>
                  <a:srgbClr val="000000"/>
                </a:solidFill>
                <a:latin typeface="Cambria" panose="02040503050406030204" pitchFamily="18" charset="0"/>
              </a:rPr>
              <a:t>nhu</a:t>
            </a:r>
            <a:r>
              <a:rPr lang="en-US" sz="2100" dirty="0">
                <a:solidFill>
                  <a:srgbClr val="000000"/>
                </a:solidFill>
                <a:latin typeface="Cambria" panose="02040503050406030204" pitchFamily="18" charset="0"/>
              </a:rPr>
              <a:t> </a:t>
            </a:r>
            <a:r>
              <a:rPr lang="en-US" sz="2100" dirty="0" err="1">
                <a:solidFill>
                  <a:srgbClr val="000000"/>
                </a:solidFill>
                <a:latin typeface="Cambria" panose="02040503050406030204" pitchFamily="18" charset="0"/>
              </a:rPr>
              <a:t>cầu</a:t>
            </a:r>
            <a:r>
              <a:rPr lang="en-US" sz="2100" dirty="0">
                <a:solidFill>
                  <a:srgbClr val="000000"/>
                </a:solidFill>
                <a:latin typeface="Cambria" panose="02040503050406030204" pitchFamily="18" charset="0"/>
              </a:rPr>
              <a:t> </a:t>
            </a:r>
            <a:r>
              <a:rPr lang="en-US" sz="2100" dirty="0" err="1">
                <a:solidFill>
                  <a:srgbClr val="000000"/>
                </a:solidFill>
                <a:latin typeface="Cambria" panose="02040503050406030204" pitchFamily="18" charset="0"/>
              </a:rPr>
              <a:t>cho</a:t>
            </a:r>
            <a:r>
              <a:rPr lang="en-US" sz="2100" dirty="0">
                <a:solidFill>
                  <a:srgbClr val="000000"/>
                </a:solidFill>
                <a:latin typeface="Cambria" panose="02040503050406030204" pitchFamily="18" charset="0"/>
              </a:rPr>
              <a:t> </a:t>
            </a:r>
            <a:r>
              <a:rPr lang="en-US" sz="2100" dirty="0" err="1">
                <a:solidFill>
                  <a:srgbClr val="000000"/>
                </a:solidFill>
                <a:latin typeface="Cambria" panose="02040503050406030204" pitchFamily="18" charset="0"/>
              </a:rPr>
              <a:t>một</a:t>
            </a:r>
            <a:r>
              <a:rPr lang="en-US" sz="2100" dirty="0">
                <a:solidFill>
                  <a:srgbClr val="000000"/>
                </a:solidFill>
                <a:latin typeface="Cambria" panose="02040503050406030204" pitchFamily="18" charset="0"/>
              </a:rPr>
              <a:t> </a:t>
            </a:r>
            <a:r>
              <a:rPr lang="en-US" sz="2100" dirty="0" err="1">
                <a:solidFill>
                  <a:srgbClr val="000000"/>
                </a:solidFill>
                <a:latin typeface="Cambria" panose="02040503050406030204" pitchFamily="18" charset="0"/>
              </a:rPr>
              <a:t>sản</a:t>
            </a:r>
            <a:r>
              <a:rPr lang="en-US" sz="2100" dirty="0">
                <a:solidFill>
                  <a:srgbClr val="000000"/>
                </a:solidFill>
                <a:latin typeface="Cambria" panose="02040503050406030204" pitchFamily="18" charset="0"/>
              </a:rPr>
              <a:t> </a:t>
            </a:r>
            <a:r>
              <a:rPr lang="en-US" sz="2100" dirty="0" err="1">
                <a:solidFill>
                  <a:srgbClr val="000000"/>
                </a:solidFill>
                <a:latin typeface="Cambria" panose="02040503050406030204" pitchFamily="18" charset="0"/>
              </a:rPr>
              <a:t>phẩm</a:t>
            </a:r>
            <a:r>
              <a:rPr lang="en-US" sz="2100" dirty="0">
                <a:solidFill>
                  <a:srgbClr val="000000"/>
                </a:solidFill>
                <a:latin typeface="Cambria" panose="02040503050406030204" pitchFamily="18" charset="0"/>
              </a:rPr>
              <a:t> </a:t>
            </a:r>
            <a:r>
              <a:rPr lang="en-US" sz="2100" dirty="0" err="1">
                <a:solidFill>
                  <a:srgbClr val="000000"/>
                </a:solidFill>
                <a:latin typeface="Cambria" panose="02040503050406030204" pitchFamily="18" charset="0"/>
              </a:rPr>
              <a:t>bằng</a:t>
            </a:r>
            <a:r>
              <a:rPr lang="en-US" sz="2100" dirty="0">
                <a:solidFill>
                  <a:srgbClr val="000000"/>
                </a:solidFill>
                <a:latin typeface="Cambria" panose="02040503050406030204" pitchFamily="18" charset="0"/>
              </a:rPr>
              <a:t> </a:t>
            </a:r>
            <a:r>
              <a:rPr lang="en-US" sz="2100" dirty="0" err="1" smtClean="0">
                <a:solidFill>
                  <a:srgbClr val="000000"/>
                </a:solidFill>
                <a:latin typeface="Cambria" panose="02040503050406030204" pitchFamily="18" charset="0"/>
              </a:rPr>
              <a:t>cách</a:t>
            </a:r>
            <a:r>
              <a:rPr lang="en-US" sz="2100" dirty="0" smtClean="0">
                <a:solidFill>
                  <a:srgbClr val="000000"/>
                </a:solidFill>
                <a:latin typeface="Cambria" panose="02040503050406030204" pitchFamily="18" charset="0"/>
              </a:rPr>
              <a:t> </a:t>
            </a:r>
            <a:r>
              <a:rPr lang="en-US" sz="2100" dirty="0" err="1" smtClean="0">
                <a:solidFill>
                  <a:srgbClr val="000000"/>
                </a:solidFill>
                <a:latin typeface="Cambria" panose="02040503050406030204" pitchFamily="18" charset="0"/>
              </a:rPr>
              <a:t>gắn</a:t>
            </a:r>
            <a:r>
              <a:rPr lang="en-US" sz="2100" dirty="0" smtClean="0">
                <a:solidFill>
                  <a:srgbClr val="000000"/>
                </a:solidFill>
                <a:latin typeface="Cambria" panose="02040503050406030204" pitchFamily="18" charset="0"/>
              </a:rPr>
              <a:t> </a:t>
            </a:r>
            <a:r>
              <a:rPr lang="en-US" sz="2100" dirty="0" err="1">
                <a:solidFill>
                  <a:srgbClr val="000000"/>
                </a:solidFill>
                <a:latin typeface="Cambria" panose="02040503050406030204" pitchFamily="18" charset="0"/>
              </a:rPr>
              <a:t>liền</a:t>
            </a:r>
            <a:r>
              <a:rPr lang="en-US" sz="2100" dirty="0">
                <a:solidFill>
                  <a:srgbClr val="000000"/>
                </a:solidFill>
                <a:latin typeface="Cambria" panose="02040503050406030204" pitchFamily="18" charset="0"/>
              </a:rPr>
              <a:t> </a:t>
            </a:r>
            <a:r>
              <a:rPr lang="en-US" sz="2100" dirty="0" err="1">
                <a:solidFill>
                  <a:srgbClr val="000000"/>
                </a:solidFill>
                <a:latin typeface="Cambria" panose="02040503050406030204" pitchFamily="18" charset="0"/>
              </a:rPr>
              <a:t>sản</a:t>
            </a:r>
            <a:r>
              <a:rPr lang="en-US" sz="2100" dirty="0">
                <a:solidFill>
                  <a:srgbClr val="000000"/>
                </a:solidFill>
                <a:latin typeface="Cambria" panose="02040503050406030204" pitchFamily="18" charset="0"/>
              </a:rPr>
              <a:t> </a:t>
            </a:r>
            <a:r>
              <a:rPr lang="en-US" sz="2100" dirty="0" err="1">
                <a:solidFill>
                  <a:srgbClr val="000000"/>
                </a:solidFill>
                <a:latin typeface="Cambria" panose="02040503050406030204" pitchFamily="18" charset="0"/>
              </a:rPr>
              <a:t>phẩm</a:t>
            </a:r>
            <a:r>
              <a:rPr lang="en-US" sz="2100" dirty="0">
                <a:solidFill>
                  <a:srgbClr val="000000"/>
                </a:solidFill>
                <a:latin typeface="Cambria" panose="02040503050406030204" pitchFamily="18" charset="0"/>
              </a:rPr>
              <a:t> </a:t>
            </a:r>
            <a:r>
              <a:rPr lang="en-US" sz="2100" dirty="0" err="1">
                <a:solidFill>
                  <a:srgbClr val="000000"/>
                </a:solidFill>
                <a:latin typeface="Cambria" panose="02040503050406030204" pitchFamily="18" charset="0"/>
              </a:rPr>
              <a:t>ấy</a:t>
            </a:r>
            <a:r>
              <a:rPr lang="en-US" sz="2100" dirty="0">
                <a:solidFill>
                  <a:srgbClr val="000000"/>
                </a:solidFill>
                <a:latin typeface="Cambria" panose="02040503050406030204" pitchFamily="18" charset="0"/>
              </a:rPr>
              <a:t> </a:t>
            </a:r>
            <a:r>
              <a:rPr lang="en-US" sz="2100" dirty="0" err="1">
                <a:solidFill>
                  <a:srgbClr val="000000"/>
                </a:solidFill>
                <a:latin typeface="Cambria" panose="02040503050406030204" pitchFamily="18" charset="0"/>
              </a:rPr>
              <a:t>với</a:t>
            </a:r>
            <a:r>
              <a:rPr lang="en-US" sz="2100" dirty="0">
                <a:solidFill>
                  <a:srgbClr val="000000"/>
                </a:solidFill>
                <a:latin typeface="Cambria" panose="02040503050406030204" pitchFamily="18" charset="0"/>
              </a:rPr>
              <a:t> </a:t>
            </a:r>
            <a:r>
              <a:rPr lang="en-US" sz="2100" dirty="0" err="1">
                <a:solidFill>
                  <a:srgbClr val="000000"/>
                </a:solidFill>
                <a:latin typeface="Cambria" panose="02040503050406030204" pitchFamily="18" charset="0"/>
              </a:rPr>
              <a:t>sự</a:t>
            </a:r>
            <a:r>
              <a:rPr lang="en-US" sz="2100" dirty="0">
                <a:solidFill>
                  <a:srgbClr val="000000"/>
                </a:solidFill>
                <a:latin typeface="Cambria" panose="02040503050406030204" pitchFamily="18" charset="0"/>
              </a:rPr>
              <a:t> </a:t>
            </a:r>
            <a:r>
              <a:rPr lang="en-US" sz="2100" dirty="0" err="1">
                <a:solidFill>
                  <a:srgbClr val="000000"/>
                </a:solidFill>
                <a:latin typeface="Cambria" panose="02040503050406030204" pitchFamily="18" charset="0"/>
              </a:rPr>
              <a:t>thôi</a:t>
            </a:r>
            <a:r>
              <a:rPr lang="en-US" sz="2100" dirty="0">
                <a:solidFill>
                  <a:srgbClr val="000000"/>
                </a:solidFill>
                <a:latin typeface="Cambria" panose="02040503050406030204" pitchFamily="18" charset="0"/>
              </a:rPr>
              <a:t> </a:t>
            </a:r>
            <a:r>
              <a:rPr lang="en-US" sz="2100" dirty="0" err="1">
                <a:solidFill>
                  <a:srgbClr val="000000"/>
                </a:solidFill>
                <a:latin typeface="Cambria" panose="02040503050406030204" pitchFamily="18" charset="0"/>
              </a:rPr>
              <a:t>thúc</a:t>
            </a:r>
            <a:r>
              <a:rPr lang="en-US" sz="2100" dirty="0">
                <a:solidFill>
                  <a:srgbClr val="000000"/>
                </a:solidFill>
                <a:latin typeface="Cambria" panose="02040503050406030204" pitchFamily="18" charset="0"/>
              </a:rPr>
              <a:t> </a:t>
            </a:r>
            <a:r>
              <a:rPr lang="en-US" sz="2100" dirty="0" err="1">
                <a:solidFill>
                  <a:srgbClr val="000000"/>
                </a:solidFill>
                <a:latin typeface="Cambria" panose="02040503050406030204" pitchFamily="18" charset="0"/>
              </a:rPr>
              <a:t>mạnh</a:t>
            </a:r>
            <a:r>
              <a:rPr lang="en-US" sz="2100" dirty="0">
                <a:solidFill>
                  <a:srgbClr val="000000"/>
                </a:solidFill>
                <a:latin typeface="Cambria" panose="02040503050406030204" pitchFamily="18" charset="0"/>
              </a:rPr>
              <a:t> </a:t>
            </a:r>
            <a:r>
              <a:rPr lang="en-US" sz="2100" dirty="0" err="1">
                <a:solidFill>
                  <a:srgbClr val="000000"/>
                </a:solidFill>
                <a:latin typeface="Cambria" panose="02040503050406030204" pitchFamily="18" charset="0"/>
              </a:rPr>
              <a:t>mẽ</a:t>
            </a:r>
            <a:r>
              <a:rPr lang="en-US" sz="2100" i="1" dirty="0">
                <a:solidFill>
                  <a:srgbClr val="FF0000"/>
                </a:solidFill>
                <a:latin typeface="Cambria" panose="02040503050406030204" pitchFamily="18" charset="0"/>
              </a:rPr>
              <a:t>, </a:t>
            </a:r>
            <a:r>
              <a:rPr lang="en-US" sz="2100" i="1" dirty="0" err="1">
                <a:solidFill>
                  <a:srgbClr val="FF0000"/>
                </a:solidFill>
                <a:latin typeface="Cambria" panose="02040503050406030204" pitchFamily="18" charset="0"/>
              </a:rPr>
              <a:t>sử</a:t>
            </a:r>
            <a:r>
              <a:rPr lang="en-US" sz="2100" i="1" dirty="0">
                <a:solidFill>
                  <a:srgbClr val="FF0000"/>
                </a:solidFill>
                <a:latin typeface="Cambria" panose="02040503050406030204" pitchFamily="18" charset="0"/>
              </a:rPr>
              <a:t> </a:t>
            </a:r>
            <a:r>
              <a:rPr lang="en-US" sz="2100" i="1" dirty="0" err="1">
                <a:solidFill>
                  <a:srgbClr val="FF0000"/>
                </a:solidFill>
                <a:latin typeface="Cambria" panose="02040503050406030204" pitchFamily="18" charset="0"/>
              </a:rPr>
              <a:t>dụng</a:t>
            </a:r>
            <a:r>
              <a:rPr lang="en-US" sz="2100" i="1" dirty="0">
                <a:solidFill>
                  <a:srgbClr val="FF0000"/>
                </a:solidFill>
                <a:latin typeface="Cambria" panose="02040503050406030204" pitchFamily="18" charset="0"/>
              </a:rPr>
              <a:t> </a:t>
            </a:r>
            <a:r>
              <a:rPr lang="en-US" sz="2100" i="1" dirty="0" err="1">
                <a:solidFill>
                  <a:srgbClr val="FF0000"/>
                </a:solidFill>
                <a:latin typeface="Cambria" panose="02040503050406030204" pitchFamily="18" charset="0"/>
              </a:rPr>
              <a:t>những</a:t>
            </a:r>
            <a:r>
              <a:rPr lang="en-US" sz="2100" i="1" dirty="0">
                <a:solidFill>
                  <a:srgbClr val="FF0000"/>
                </a:solidFill>
                <a:latin typeface="Cambria" panose="02040503050406030204" pitchFamily="18" charset="0"/>
              </a:rPr>
              <a:t> </a:t>
            </a:r>
            <a:r>
              <a:rPr lang="en-US" sz="2100" i="1" dirty="0" err="1">
                <a:solidFill>
                  <a:srgbClr val="FF0000"/>
                </a:solidFill>
                <a:latin typeface="Cambria" panose="02040503050406030204" pitchFamily="18" charset="0"/>
              </a:rPr>
              <a:t>gợi</a:t>
            </a:r>
            <a:r>
              <a:rPr lang="en-US" sz="2100" i="1" dirty="0">
                <a:solidFill>
                  <a:srgbClr val="FF0000"/>
                </a:solidFill>
                <a:latin typeface="Cambria" panose="02040503050406030204" pitchFamily="18" charset="0"/>
              </a:rPr>
              <a:t> ý </a:t>
            </a:r>
            <a:r>
              <a:rPr lang="en-US" sz="2100" i="1" dirty="0" err="1">
                <a:solidFill>
                  <a:srgbClr val="FF0000"/>
                </a:solidFill>
                <a:latin typeface="Cambria" panose="02040503050406030204" pitchFamily="18" charset="0"/>
              </a:rPr>
              <a:t>có</a:t>
            </a:r>
            <a:r>
              <a:rPr lang="en-US" sz="2100" i="1" dirty="0">
                <a:solidFill>
                  <a:srgbClr val="FF0000"/>
                </a:solidFill>
                <a:latin typeface="Cambria" panose="02040503050406030204" pitchFamily="18" charset="0"/>
              </a:rPr>
              <a:t> </a:t>
            </a:r>
            <a:r>
              <a:rPr lang="en-US" sz="2100" i="1" dirty="0" err="1">
                <a:solidFill>
                  <a:srgbClr val="FF0000"/>
                </a:solidFill>
                <a:latin typeface="Cambria" panose="02040503050406030204" pitchFamily="18" charset="0"/>
              </a:rPr>
              <a:t>tính</a:t>
            </a:r>
            <a:r>
              <a:rPr lang="en-US" sz="2100" i="1" dirty="0">
                <a:solidFill>
                  <a:srgbClr val="FF0000"/>
                </a:solidFill>
                <a:latin typeface="Cambria" panose="02040503050406030204" pitchFamily="18" charset="0"/>
              </a:rPr>
              <a:t> </a:t>
            </a:r>
            <a:r>
              <a:rPr lang="en-US" sz="2100" i="1" dirty="0" err="1">
                <a:solidFill>
                  <a:srgbClr val="FF0000"/>
                </a:solidFill>
                <a:latin typeface="Cambria" panose="02040503050406030204" pitchFamily="18" charset="0"/>
              </a:rPr>
              <a:t>chất</a:t>
            </a:r>
            <a:r>
              <a:rPr lang="en-US" sz="2100" i="1" dirty="0">
                <a:solidFill>
                  <a:srgbClr val="FF0000"/>
                </a:solidFill>
                <a:latin typeface="Cambria" panose="02040503050406030204" pitchFamily="18" charset="0"/>
              </a:rPr>
              <a:t> </a:t>
            </a:r>
            <a:r>
              <a:rPr lang="en-US" sz="2100" i="1" dirty="0" err="1">
                <a:solidFill>
                  <a:srgbClr val="FF0000"/>
                </a:solidFill>
                <a:latin typeface="Cambria" panose="02040503050406030204" pitchFamily="18" charset="0"/>
              </a:rPr>
              <a:t>thúc</a:t>
            </a:r>
            <a:r>
              <a:rPr lang="en-US" sz="2100" i="1" dirty="0">
                <a:solidFill>
                  <a:srgbClr val="FF0000"/>
                </a:solidFill>
                <a:latin typeface="Cambria" panose="02040503050406030204" pitchFamily="18" charset="0"/>
              </a:rPr>
              <a:t> </a:t>
            </a:r>
            <a:r>
              <a:rPr lang="en-US" sz="2100" i="1" dirty="0" err="1">
                <a:solidFill>
                  <a:srgbClr val="FF0000"/>
                </a:solidFill>
                <a:latin typeface="Cambria" panose="02040503050406030204" pitchFamily="18" charset="0"/>
              </a:rPr>
              <a:t>đẩy</a:t>
            </a:r>
            <a:r>
              <a:rPr lang="en-US" sz="2100" i="1" dirty="0">
                <a:solidFill>
                  <a:srgbClr val="FF0000"/>
                </a:solidFill>
                <a:latin typeface="Cambria" panose="02040503050406030204" pitchFamily="18" charset="0"/>
              </a:rPr>
              <a:t> </a:t>
            </a:r>
            <a:r>
              <a:rPr lang="en-US" sz="2100" i="1" dirty="0" err="1" smtClean="0">
                <a:solidFill>
                  <a:srgbClr val="FF0000"/>
                </a:solidFill>
                <a:latin typeface="Cambria" panose="02040503050406030204" pitchFamily="18" charset="0"/>
              </a:rPr>
              <a:t>và</a:t>
            </a:r>
            <a:r>
              <a:rPr lang="en-US" sz="2100" i="1" dirty="0" smtClean="0">
                <a:solidFill>
                  <a:srgbClr val="FF0000"/>
                </a:solidFill>
                <a:latin typeface="Cambria" panose="02040503050406030204" pitchFamily="18" charset="0"/>
              </a:rPr>
              <a:t> </a:t>
            </a:r>
            <a:r>
              <a:rPr lang="en-US" sz="2100" i="1" dirty="0" err="1" smtClean="0">
                <a:solidFill>
                  <a:srgbClr val="FF0000"/>
                </a:solidFill>
                <a:latin typeface="Cambria" panose="02040503050406030204" pitchFamily="18" charset="0"/>
              </a:rPr>
              <a:t>cung</a:t>
            </a:r>
            <a:r>
              <a:rPr lang="en-US" sz="2100" i="1" dirty="0" smtClean="0">
                <a:solidFill>
                  <a:srgbClr val="FF0000"/>
                </a:solidFill>
                <a:latin typeface="Cambria" panose="02040503050406030204" pitchFamily="18" charset="0"/>
              </a:rPr>
              <a:t> </a:t>
            </a:r>
            <a:r>
              <a:rPr lang="en-US" sz="2100" i="1" dirty="0" err="1">
                <a:solidFill>
                  <a:srgbClr val="FF0000"/>
                </a:solidFill>
                <a:latin typeface="Cambria" panose="02040503050406030204" pitchFamily="18" charset="0"/>
              </a:rPr>
              <a:t>cấp</a:t>
            </a:r>
            <a:r>
              <a:rPr lang="en-US" sz="2100" i="1" dirty="0">
                <a:solidFill>
                  <a:srgbClr val="FF0000"/>
                </a:solidFill>
                <a:latin typeface="Cambria" panose="02040503050406030204" pitchFamily="18" charset="0"/>
              </a:rPr>
              <a:t> </a:t>
            </a:r>
            <a:r>
              <a:rPr lang="en-US" sz="2100" i="1" dirty="0" err="1">
                <a:solidFill>
                  <a:srgbClr val="FF0000"/>
                </a:solidFill>
                <a:latin typeface="Cambria" panose="02040503050406030204" pitchFamily="18" charset="0"/>
              </a:rPr>
              <a:t>sự</a:t>
            </a:r>
            <a:r>
              <a:rPr lang="en-US" sz="2100" i="1" dirty="0">
                <a:solidFill>
                  <a:srgbClr val="FF0000"/>
                </a:solidFill>
                <a:latin typeface="Cambria" panose="02040503050406030204" pitchFamily="18" charset="0"/>
              </a:rPr>
              <a:t> </a:t>
            </a:r>
            <a:r>
              <a:rPr lang="en-US" sz="2100" i="1" dirty="0" err="1">
                <a:solidFill>
                  <a:srgbClr val="FF0000"/>
                </a:solidFill>
                <a:latin typeface="Cambria" panose="02040503050406030204" pitchFamily="18" charset="0"/>
              </a:rPr>
              <a:t>củng</a:t>
            </a:r>
            <a:r>
              <a:rPr lang="en-US" sz="2100" i="1" dirty="0">
                <a:solidFill>
                  <a:srgbClr val="FF0000"/>
                </a:solidFill>
                <a:latin typeface="Cambria" panose="02040503050406030204" pitchFamily="18" charset="0"/>
              </a:rPr>
              <a:t> </a:t>
            </a:r>
            <a:r>
              <a:rPr lang="en-US" sz="2100" i="1" dirty="0" err="1">
                <a:solidFill>
                  <a:srgbClr val="FF0000"/>
                </a:solidFill>
                <a:latin typeface="Cambria" panose="02040503050406030204" pitchFamily="18" charset="0"/>
              </a:rPr>
              <a:t>cố</a:t>
            </a:r>
            <a:r>
              <a:rPr lang="en-US" sz="2100" i="1" dirty="0">
                <a:solidFill>
                  <a:srgbClr val="FF0000"/>
                </a:solidFill>
                <a:latin typeface="Cambria" panose="02040503050406030204" pitchFamily="18" charset="0"/>
              </a:rPr>
              <a:t> </a:t>
            </a:r>
            <a:r>
              <a:rPr lang="en-US" sz="2100" i="1" dirty="0" err="1">
                <a:solidFill>
                  <a:srgbClr val="FF0000"/>
                </a:solidFill>
                <a:latin typeface="Cambria" panose="02040503050406030204" pitchFamily="18" charset="0"/>
              </a:rPr>
              <a:t>có</a:t>
            </a:r>
            <a:r>
              <a:rPr lang="en-US" sz="2100" i="1" dirty="0">
                <a:solidFill>
                  <a:srgbClr val="FF0000"/>
                </a:solidFill>
                <a:latin typeface="Cambria" panose="02040503050406030204" pitchFamily="18" charset="0"/>
              </a:rPr>
              <a:t> </a:t>
            </a:r>
            <a:r>
              <a:rPr lang="en-US" sz="2100" i="1" dirty="0" err="1">
                <a:solidFill>
                  <a:srgbClr val="FF0000"/>
                </a:solidFill>
                <a:latin typeface="Cambria" panose="02040503050406030204" pitchFamily="18" charset="0"/>
              </a:rPr>
              <a:t>tính</a:t>
            </a:r>
            <a:r>
              <a:rPr lang="en-US" sz="2100" i="1" dirty="0">
                <a:solidFill>
                  <a:srgbClr val="FF0000"/>
                </a:solidFill>
                <a:latin typeface="Cambria" panose="02040503050406030204" pitchFamily="18" charset="0"/>
              </a:rPr>
              <a:t> </a:t>
            </a:r>
            <a:r>
              <a:rPr lang="en-US" sz="2100" i="1" dirty="0" err="1">
                <a:solidFill>
                  <a:srgbClr val="FF0000"/>
                </a:solidFill>
                <a:latin typeface="Cambria" panose="02040503050406030204" pitchFamily="18" charset="0"/>
              </a:rPr>
              <a:t>tích</a:t>
            </a:r>
            <a:r>
              <a:rPr lang="en-US" sz="2100" i="1" dirty="0">
                <a:solidFill>
                  <a:srgbClr val="FF0000"/>
                </a:solidFill>
                <a:latin typeface="Cambria" panose="02040503050406030204" pitchFamily="18" charset="0"/>
              </a:rPr>
              <a:t> </a:t>
            </a:r>
            <a:r>
              <a:rPr lang="en-US" sz="2100" i="1" dirty="0" err="1">
                <a:solidFill>
                  <a:srgbClr val="FF0000"/>
                </a:solidFill>
                <a:latin typeface="Cambria" panose="02040503050406030204" pitchFamily="18" charset="0"/>
              </a:rPr>
              <a:t>cực</a:t>
            </a:r>
            <a:r>
              <a:rPr lang="en-US" sz="2100" i="1" dirty="0">
                <a:solidFill>
                  <a:srgbClr val="FF0000"/>
                </a:solidFill>
                <a:latin typeface="Cambria" panose="02040503050406030204" pitchFamily="18" charset="0"/>
              </a:rPr>
              <a:t>. </a:t>
            </a:r>
            <a:endParaRPr lang="en-US" sz="2100" i="1" dirty="0" smtClean="0">
              <a:solidFill>
                <a:srgbClr val="FF0000"/>
              </a:solidFill>
              <a:latin typeface="Cambria" panose="02040503050406030204" pitchFamily="18" charset="0"/>
            </a:endParaRPr>
          </a:p>
          <a:p>
            <a:pPr algn="just"/>
            <a:r>
              <a:rPr lang="vi-VN" sz="2100" dirty="0" smtClean="0">
                <a:solidFill>
                  <a:srgbClr val="000000"/>
                </a:solidFill>
                <a:latin typeface="Cambria" panose="02040503050406030204" pitchFamily="18" charset="0"/>
              </a:rPr>
              <a:t> </a:t>
            </a:r>
            <a:r>
              <a:rPr lang="vi-VN" sz="2100" dirty="0"/>
              <a:t/>
            </a:r>
            <a:br>
              <a:rPr lang="vi-VN" sz="2100" dirty="0"/>
            </a:br>
            <a:endParaRPr lang="en-US" sz="2100" dirty="0"/>
          </a:p>
        </p:txBody>
      </p:sp>
    </p:spTree>
    <p:extLst>
      <p:ext uri="{BB962C8B-B14F-4D97-AF65-F5344CB8AC3E}">
        <p14:creationId xmlns:p14="http://schemas.microsoft.com/office/powerpoint/2010/main" val="520042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1" end="1"/>
                                            </p:txEl>
                                          </p:spTgt>
                                        </p:tgtEl>
                                        <p:attrNameLst>
                                          <p:attrName>style.visibility</p:attrName>
                                        </p:attrNameLst>
                                      </p:cBhvr>
                                      <p:to>
                                        <p:strVal val="visible"/>
                                      </p:to>
                                    </p:set>
                                    <p:animEffect transition="in" filter="fade">
                                      <p:cBhvr>
                                        <p:cTn id="14" dur="1000"/>
                                        <p:tgtEl>
                                          <p:spTgt spid="10">
                                            <p:txEl>
                                              <p:pRg st="1" end="1"/>
                                            </p:txEl>
                                          </p:spTgt>
                                        </p:tgtEl>
                                      </p:cBhvr>
                                    </p:animEffect>
                                    <p:anim calcmode="lin" valueType="num">
                                      <p:cBhvr>
                                        <p:cTn id="15"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2" end="2"/>
                                            </p:txEl>
                                          </p:spTgt>
                                        </p:tgtEl>
                                        <p:attrNameLst>
                                          <p:attrName>style.visibility</p:attrName>
                                        </p:attrNameLst>
                                      </p:cBhvr>
                                      <p:to>
                                        <p:strVal val="visible"/>
                                      </p:to>
                                    </p:set>
                                    <p:animEffect transition="in" filter="fade">
                                      <p:cBhvr>
                                        <p:cTn id="21" dur="1000"/>
                                        <p:tgtEl>
                                          <p:spTgt spid="10">
                                            <p:txEl>
                                              <p:pRg st="2" end="2"/>
                                            </p:txEl>
                                          </p:spTgt>
                                        </p:tgtEl>
                                      </p:cBhvr>
                                    </p:animEffect>
                                    <p:anim calcmode="lin" valueType="num">
                                      <p:cBhvr>
                                        <p:cTn id="22"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3" end="3"/>
                                            </p:txEl>
                                          </p:spTgt>
                                        </p:tgtEl>
                                        <p:attrNameLst>
                                          <p:attrName>style.visibility</p:attrName>
                                        </p:attrNameLst>
                                      </p:cBhvr>
                                      <p:to>
                                        <p:strVal val="visible"/>
                                      </p:to>
                                    </p:set>
                                    <p:animEffect transition="in" filter="fade">
                                      <p:cBhvr>
                                        <p:cTn id="28" dur="1000"/>
                                        <p:tgtEl>
                                          <p:spTgt spid="10">
                                            <p:txEl>
                                              <p:pRg st="3" end="3"/>
                                            </p:txEl>
                                          </p:spTgt>
                                        </p:tgtEl>
                                      </p:cBhvr>
                                    </p:animEffect>
                                    <p:anim calcmode="lin" valueType="num">
                                      <p:cBhvr>
                                        <p:cTn id="29"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3" end="3"/>
                                            </p:txEl>
                                          </p:spTgt>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10">
                                            <p:txEl>
                                              <p:pRg st="4" end="4"/>
                                            </p:txEl>
                                          </p:spTgt>
                                        </p:tgtEl>
                                        <p:attrNameLst>
                                          <p:attrName>style.visibility</p:attrName>
                                        </p:attrNameLst>
                                      </p:cBhvr>
                                      <p:to>
                                        <p:strVal val="visible"/>
                                      </p:to>
                                    </p:set>
                                    <p:animEffect transition="in" filter="fade">
                                      <p:cBhvr>
                                        <p:cTn id="33" dur="1000"/>
                                        <p:tgtEl>
                                          <p:spTgt spid="10">
                                            <p:txEl>
                                              <p:pRg st="4" end="4"/>
                                            </p:txEl>
                                          </p:spTgt>
                                        </p:tgtEl>
                                      </p:cBhvr>
                                    </p:animEffect>
                                    <p:anim calcmode="lin" valueType="num">
                                      <p:cBhvr>
                                        <p:cTn id="34"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35"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10">
                                            <p:txEl>
                                              <p:pRg st="5" end="5"/>
                                            </p:txEl>
                                          </p:spTgt>
                                        </p:tgtEl>
                                        <p:attrNameLst>
                                          <p:attrName>style.visibility</p:attrName>
                                        </p:attrNameLst>
                                      </p:cBhvr>
                                      <p:to>
                                        <p:strVal val="visible"/>
                                      </p:to>
                                    </p:set>
                                    <p:animEffect transition="in" filter="fade">
                                      <p:cBhvr>
                                        <p:cTn id="40" dur="1000"/>
                                        <p:tgtEl>
                                          <p:spTgt spid="10">
                                            <p:txEl>
                                              <p:pRg st="5" end="5"/>
                                            </p:txEl>
                                          </p:spTgt>
                                        </p:tgtEl>
                                      </p:cBhvr>
                                    </p:animEffect>
                                    <p:anim calcmode="lin" valueType="num">
                                      <p:cBhvr>
                                        <p:cTn id="41"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42"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10">
                                            <p:txEl>
                                              <p:pRg st="6" end="6"/>
                                            </p:txEl>
                                          </p:spTgt>
                                        </p:tgtEl>
                                        <p:attrNameLst>
                                          <p:attrName>style.visibility</p:attrName>
                                        </p:attrNameLst>
                                      </p:cBhvr>
                                      <p:to>
                                        <p:strVal val="visible"/>
                                      </p:to>
                                    </p:set>
                                    <p:anim calcmode="lin" valueType="num">
                                      <p:cBhvr additive="base">
                                        <p:cTn id="47" dur="500" fill="hold"/>
                                        <p:tgtEl>
                                          <p:spTgt spid="10">
                                            <p:txEl>
                                              <p:pRg st="6" end="6"/>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10">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nodeType="clickEffect">
                                  <p:stCondLst>
                                    <p:cond delay="0"/>
                                  </p:stCondLst>
                                  <p:childTnLst>
                                    <p:set>
                                      <p:cBhvr>
                                        <p:cTn id="52" dur="1" fill="hold">
                                          <p:stCondLst>
                                            <p:cond delay="0"/>
                                          </p:stCondLst>
                                        </p:cTn>
                                        <p:tgtEl>
                                          <p:spTgt spid="10">
                                            <p:txEl>
                                              <p:pRg st="7" end="7"/>
                                            </p:txEl>
                                          </p:spTgt>
                                        </p:tgtEl>
                                        <p:attrNameLst>
                                          <p:attrName>style.visibility</p:attrName>
                                        </p:attrNameLst>
                                      </p:cBhvr>
                                      <p:to>
                                        <p:strVal val="visible"/>
                                      </p:to>
                                    </p:set>
                                    <p:animEffect transition="in" filter="fade">
                                      <p:cBhvr>
                                        <p:cTn id="53" dur="1000"/>
                                        <p:tgtEl>
                                          <p:spTgt spid="10">
                                            <p:txEl>
                                              <p:pRg st="7" end="7"/>
                                            </p:txEl>
                                          </p:spTgt>
                                        </p:tgtEl>
                                      </p:cBhvr>
                                    </p:animEffect>
                                    <p:anim calcmode="lin" valueType="num">
                                      <p:cBhvr>
                                        <p:cTn id="54"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55"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42" presetClass="entr" presetSubtype="0" fill="hold" nodeType="clickEffect">
                                  <p:stCondLst>
                                    <p:cond delay="0"/>
                                  </p:stCondLst>
                                  <p:childTnLst>
                                    <p:set>
                                      <p:cBhvr>
                                        <p:cTn id="59" dur="1" fill="hold">
                                          <p:stCondLst>
                                            <p:cond delay="0"/>
                                          </p:stCondLst>
                                        </p:cTn>
                                        <p:tgtEl>
                                          <p:spTgt spid="10">
                                            <p:txEl>
                                              <p:pRg st="8" end="8"/>
                                            </p:txEl>
                                          </p:spTgt>
                                        </p:tgtEl>
                                        <p:attrNameLst>
                                          <p:attrName>style.visibility</p:attrName>
                                        </p:attrNameLst>
                                      </p:cBhvr>
                                      <p:to>
                                        <p:strVal val="visible"/>
                                      </p:to>
                                    </p:set>
                                    <p:animEffect transition="in" filter="fade">
                                      <p:cBhvr>
                                        <p:cTn id="60" dur="1000"/>
                                        <p:tgtEl>
                                          <p:spTgt spid="10">
                                            <p:txEl>
                                              <p:pRg st="8" end="8"/>
                                            </p:txEl>
                                          </p:spTgt>
                                        </p:tgtEl>
                                      </p:cBhvr>
                                    </p:animEffect>
                                    <p:anim calcmode="lin" valueType="num">
                                      <p:cBhvr>
                                        <p:cTn id="61"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62"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42" presetClass="entr" presetSubtype="0" fill="hold" nodeType="clickEffect">
                                  <p:stCondLst>
                                    <p:cond delay="0"/>
                                  </p:stCondLst>
                                  <p:childTnLst>
                                    <p:set>
                                      <p:cBhvr>
                                        <p:cTn id="66" dur="1" fill="hold">
                                          <p:stCondLst>
                                            <p:cond delay="0"/>
                                          </p:stCondLst>
                                        </p:cTn>
                                        <p:tgtEl>
                                          <p:spTgt spid="10">
                                            <p:txEl>
                                              <p:pRg st="9" end="9"/>
                                            </p:txEl>
                                          </p:spTgt>
                                        </p:tgtEl>
                                        <p:attrNameLst>
                                          <p:attrName>style.visibility</p:attrName>
                                        </p:attrNameLst>
                                      </p:cBhvr>
                                      <p:to>
                                        <p:strVal val="visible"/>
                                      </p:to>
                                    </p:set>
                                    <p:animEffect transition="in" filter="fade">
                                      <p:cBhvr>
                                        <p:cTn id="67" dur="1000"/>
                                        <p:tgtEl>
                                          <p:spTgt spid="10">
                                            <p:txEl>
                                              <p:pRg st="9" end="9"/>
                                            </p:txEl>
                                          </p:spTgt>
                                        </p:tgtEl>
                                      </p:cBhvr>
                                    </p:animEffect>
                                    <p:anim calcmode="lin" valueType="num">
                                      <p:cBhvr>
                                        <p:cTn id="68"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69"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48256" y="455259"/>
            <a:ext cx="10777491" cy="461665"/>
          </a:xfrm>
          <a:prstGeom prst="rect">
            <a:avLst/>
          </a:prstGeom>
        </p:spPr>
        <p:txBody>
          <a:bodyPr wrap="square">
            <a:spAutoFit/>
          </a:bodyPr>
          <a:lstStyle/>
          <a:p>
            <a:pPr algn="ctr"/>
            <a:r>
              <a:rPr lang="vi-VN" sz="2400" b="1" u="sng" dirty="0">
                <a:solidFill>
                  <a:srgbClr val="FF0000"/>
                </a:solidFill>
                <a:latin typeface="+mj-lt"/>
              </a:rPr>
              <a:t>Những ảnh hưởng văn hoá - xã hội đến hành vi người tiêu dùng </a:t>
            </a:r>
            <a:endParaRPr lang="en-US" sz="2400" b="1" u="sng" dirty="0">
              <a:solidFill>
                <a:srgbClr val="FF0000"/>
              </a:solidFill>
              <a:latin typeface="+mj-lt"/>
            </a:endParaRP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63484"/>
            <a:ext cx="2287921" cy="853440"/>
          </a:xfrm>
          <a:prstGeom prst="rect">
            <a:avLst/>
          </a:prstGeom>
        </p:spPr>
      </p:pic>
      <p:sp>
        <p:nvSpPr>
          <p:cNvPr id="4" name="Rectangle 3"/>
          <p:cNvSpPr/>
          <p:nvPr/>
        </p:nvSpPr>
        <p:spPr>
          <a:xfrm>
            <a:off x="1598098" y="-8394"/>
            <a:ext cx="10587984" cy="498598"/>
          </a:xfrm>
          <a:prstGeom prst="rect">
            <a:avLst/>
          </a:prstGeom>
        </p:spPr>
        <p:txBody>
          <a:bodyPr wrap="square">
            <a:spAutoFit/>
          </a:bodyPr>
          <a:lstStyle/>
          <a:p>
            <a:pPr indent="360045" algn="ctr">
              <a:lnSpc>
                <a:spcPct val="110000"/>
              </a:lnSpc>
              <a:spcBef>
                <a:spcPts val="200"/>
              </a:spcBef>
              <a:spcAft>
                <a:spcPts val="200"/>
              </a:spcAft>
            </a:pP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3.1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Thị</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trường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tiêu</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dùng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cá</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nhân</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và</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hành</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vi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của</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người</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tiêu</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dùng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cá</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nhân</a:t>
            </a:r>
            <a:endParaRPr lang="en-US" sz="24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5"/>
          <p:cNvSpPr/>
          <p:nvPr/>
        </p:nvSpPr>
        <p:spPr>
          <a:xfrm>
            <a:off x="734184" y="1156589"/>
            <a:ext cx="4384226" cy="830997"/>
          </a:xfrm>
          <a:prstGeom prst="rect">
            <a:avLst/>
          </a:prstGeom>
        </p:spPr>
        <p:txBody>
          <a:bodyPr wrap="square">
            <a:spAutoFit/>
          </a:bodyPr>
          <a:lstStyle/>
          <a:p>
            <a:pPr marL="285750" indent="-285750">
              <a:buFont typeface="Wingdings" panose="05000000000000000000" pitchFamily="2" charset="2"/>
              <a:buChar char="v"/>
            </a:pPr>
            <a:r>
              <a:rPr lang="en-US" sz="2400" b="1" i="1" u="sng" dirty="0">
                <a:solidFill>
                  <a:srgbClr val="002060"/>
                </a:solidFill>
                <a:latin typeface="Cambria-BoldItalic"/>
              </a:rPr>
              <a:t>Ả</a:t>
            </a:r>
            <a:r>
              <a:rPr lang="vi-VN" sz="2400" b="1" i="1" u="sng" dirty="0" smtClean="0">
                <a:solidFill>
                  <a:srgbClr val="002060"/>
                </a:solidFill>
                <a:latin typeface="Cambria-BoldItalic"/>
              </a:rPr>
              <a:t>nh </a:t>
            </a:r>
            <a:r>
              <a:rPr lang="vi-VN" sz="2400" b="1" i="1" u="sng" dirty="0">
                <a:solidFill>
                  <a:srgbClr val="002060"/>
                </a:solidFill>
                <a:latin typeface="Cambria-BoldItalic"/>
              </a:rPr>
              <a:t>hưởng của cá nhân</a:t>
            </a:r>
            <a:r>
              <a:rPr lang="vi-VN" sz="2400" u="sng" dirty="0">
                <a:solidFill>
                  <a:srgbClr val="002060"/>
                </a:solidFill>
              </a:rPr>
              <a:t> </a:t>
            </a:r>
            <a:br>
              <a:rPr lang="vi-VN" sz="2400" u="sng" dirty="0">
                <a:solidFill>
                  <a:srgbClr val="002060"/>
                </a:solidFill>
              </a:rPr>
            </a:br>
            <a:endParaRPr lang="en-US" sz="2400" u="sng" dirty="0">
              <a:solidFill>
                <a:srgbClr val="002060"/>
              </a:solidFill>
            </a:endParaRPr>
          </a:p>
        </p:txBody>
      </p:sp>
      <p:pic>
        <p:nvPicPr>
          <p:cNvPr id="7" name="Picture 6"/>
          <p:cNvPicPr>
            <a:picLocks noChangeAspect="1"/>
          </p:cNvPicPr>
          <p:nvPr/>
        </p:nvPicPr>
        <p:blipFill>
          <a:blip r:embed="rId4"/>
          <a:stretch>
            <a:fillRect/>
          </a:stretch>
        </p:blipFill>
        <p:spPr>
          <a:xfrm>
            <a:off x="0" y="1821216"/>
            <a:ext cx="5681179" cy="4740914"/>
          </a:xfrm>
          <a:prstGeom prst="rect">
            <a:avLst/>
          </a:prstGeom>
        </p:spPr>
      </p:pic>
      <p:sp>
        <p:nvSpPr>
          <p:cNvPr id="8" name="Rectangle 7"/>
          <p:cNvSpPr/>
          <p:nvPr/>
        </p:nvSpPr>
        <p:spPr>
          <a:xfrm>
            <a:off x="7237001" y="1192712"/>
            <a:ext cx="6096000" cy="830997"/>
          </a:xfrm>
          <a:prstGeom prst="rect">
            <a:avLst/>
          </a:prstGeom>
        </p:spPr>
        <p:txBody>
          <a:bodyPr>
            <a:spAutoFit/>
          </a:bodyPr>
          <a:lstStyle/>
          <a:p>
            <a:pPr marL="342900" indent="-342900">
              <a:buFont typeface="Wingdings" panose="05000000000000000000" pitchFamily="2" charset="2"/>
              <a:buChar char="v"/>
            </a:pPr>
            <a:r>
              <a:rPr lang="en-US" sz="2400" b="1" i="1" u="sng" dirty="0" err="1">
                <a:solidFill>
                  <a:srgbClr val="002060"/>
                </a:solidFill>
                <a:latin typeface="Cambria-BoldItalic"/>
              </a:rPr>
              <a:t>Các</a:t>
            </a:r>
            <a:r>
              <a:rPr lang="en-US" sz="1500" b="1" i="1" dirty="0">
                <a:solidFill>
                  <a:srgbClr val="000000"/>
                </a:solidFill>
                <a:latin typeface="Cambria-BoldItalic"/>
              </a:rPr>
              <a:t> </a:t>
            </a:r>
            <a:r>
              <a:rPr lang="en-US" sz="2400" b="1" i="1" u="sng" dirty="0" err="1">
                <a:solidFill>
                  <a:srgbClr val="002060"/>
                </a:solidFill>
                <a:latin typeface="Cambria-BoldItalic"/>
              </a:rPr>
              <a:t>nhóm</a:t>
            </a:r>
            <a:r>
              <a:rPr lang="en-US" sz="2400" b="1" i="1" u="sng" dirty="0">
                <a:solidFill>
                  <a:srgbClr val="002060"/>
                </a:solidFill>
                <a:latin typeface="Cambria-BoldItalic"/>
              </a:rPr>
              <a:t> </a:t>
            </a:r>
            <a:r>
              <a:rPr lang="en-US" sz="2400" b="1" i="1" u="sng" dirty="0" err="1">
                <a:solidFill>
                  <a:srgbClr val="002060"/>
                </a:solidFill>
                <a:latin typeface="Cambria-BoldItalic"/>
              </a:rPr>
              <a:t>tham</a:t>
            </a:r>
            <a:r>
              <a:rPr lang="en-US" sz="2400" b="1" i="1" u="sng" dirty="0">
                <a:solidFill>
                  <a:srgbClr val="002060"/>
                </a:solidFill>
                <a:latin typeface="Cambria-BoldItalic"/>
              </a:rPr>
              <a:t> </a:t>
            </a:r>
            <a:r>
              <a:rPr lang="en-US" sz="2400" b="1" i="1" u="sng" dirty="0" err="1">
                <a:solidFill>
                  <a:srgbClr val="002060"/>
                </a:solidFill>
                <a:latin typeface="Cambria-BoldItalic"/>
              </a:rPr>
              <a:t>khảo</a:t>
            </a:r>
            <a:r>
              <a:rPr lang="en-US" sz="2400" b="1" i="1" u="sng" dirty="0">
                <a:solidFill>
                  <a:srgbClr val="002060"/>
                </a:solidFill>
                <a:latin typeface="Cambria-BoldItalic"/>
              </a:rPr>
              <a:t> </a:t>
            </a:r>
            <a:br>
              <a:rPr lang="en-US" sz="2400" b="1" i="1" u="sng" dirty="0">
                <a:solidFill>
                  <a:srgbClr val="002060"/>
                </a:solidFill>
                <a:latin typeface="Cambria-BoldItalic"/>
              </a:rPr>
            </a:br>
            <a:endParaRPr lang="en-US" sz="2400" b="1" i="1" u="sng" dirty="0">
              <a:solidFill>
                <a:srgbClr val="002060"/>
              </a:solidFill>
              <a:latin typeface="Cambria-BoldItalic"/>
            </a:endParaRPr>
          </a:p>
        </p:txBody>
      </p:sp>
      <p:sp>
        <p:nvSpPr>
          <p:cNvPr id="9" name="Rectangle 8"/>
          <p:cNvSpPr/>
          <p:nvPr/>
        </p:nvSpPr>
        <p:spPr>
          <a:xfrm>
            <a:off x="5681179" y="1821216"/>
            <a:ext cx="6510822" cy="5570756"/>
          </a:xfrm>
          <a:prstGeom prst="rect">
            <a:avLst/>
          </a:prstGeom>
        </p:spPr>
        <p:txBody>
          <a:bodyPr wrap="square">
            <a:spAutoFit/>
          </a:bodyPr>
          <a:lstStyle/>
          <a:p>
            <a:pPr marL="342900" indent="-342900" algn="just">
              <a:spcBef>
                <a:spcPts val="600"/>
              </a:spcBef>
              <a:buFont typeface="Wingdings" panose="05000000000000000000" pitchFamily="2" charset="2"/>
              <a:buChar char="q"/>
            </a:pPr>
            <a:r>
              <a:rPr lang="vi-VN" sz="2100" b="1" dirty="0">
                <a:solidFill>
                  <a:srgbClr val="000000"/>
                </a:solidFill>
                <a:latin typeface="Cambria" panose="02040503050406030204" pitchFamily="18" charset="0"/>
              </a:rPr>
              <a:t>Nhóm tham khảo là những người mà một cá nhân xem như một cơ sở để hỏi ý kiến</a:t>
            </a:r>
            <a:r>
              <a:rPr lang="vi-VN" sz="2100" dirty="0">
                <a:solidFill>
                  <a:srgbClr val="000000"/>
                </a:solidFill>
                <a:latin typeface="Cambria" panose="02040503050406030204" pitchFamily="18" charset="0"/>
              </a:rPr>
              <a:t>. </a:t>
            </a:r>
            <a:endParaRPr lang="en-US" sz="2100" dirty="0" smtClean="0">
              <a:solidFill>
                <a:srgbClr val="000000"/>
              </a:solidFill>
              <a:latin typeface="Cambria" panose="02040503050406030204" pitchFamily="18" charset="0"/>
            </a:endParaRPr>
          </a:p>
          <a:p>
            <a:pPr marL="342900" indent="-342900" algn="just">
              <a:spcBef>
                <a:spcPts val="600"/>
              </a:spcBef>
              <a:buFont typeface="Wingdings" panose="05000000000000000000" pitchFamily="2" charset="2"/>
              <a:buChar char="q"/>
            </a:pPr>
            <a:r>
              <a:rPr lang="vi-VN" sz="2100" dirty="0" smtClean="0">
                <a:solidFill>
                  <a:srgbClr val="000000"/>
                </a:solidFill>
                <a:latin typeface="Cambria" panose="02040503050406030204" pitchFamily="18" charset="0"/>
              </a:rPr>
              <a:t>Họ là</a:t>
            </a:r>
            <a:r>
              <a:rPr lang="en-US" sz="2100" dirty="0" smtClean="0">
                <a:solidFill>
                  <a:srgbClr val="000000"/>
                </a:solidFill>
                <a:latin typeface="Cambria" panose="02040503050406030204" pitchFamily="18" charset="0"/>
              </a:rPr>
              <a:t> </a:t>
            </a:r>
            <a:r>
              <a:rPr lang="vi-VN" sz="2100" dirty="0" smtClean="0">
                <a:solidFill>
                  <a:srgbClr val="000000"/>
                </a:solidFill>
                <a:latin typeface="Cambria" panose="02040503050406030204" pitchFamily="18" charset="0"/>
              </a:rPr>
              <a:t>những </a:t>
            </a:r>
            <a:r>
              <a:rPr lang="vi-VN" sz="2100" dirty="0">
                <a:solidFill>
                  <a:srgbClr val="000000"/>
                </a:solidFill>
                <a:latin typeface="Cambria" panose="02040503050406030204" pitchFamily="18" charset="0"/>
              </a:rPr>
              <a:t>người có ảnh hưởng trực tiếp hoặc gián tiếp đến quan điểm và cách ứng xử của cá </a:t>
            </a:r>
            <a:r>
              <a:rPr lang="vi-VN" sz="2100" dirty="0" smtClean="0">
                <a:solidFill>
                  <a:srgbClr val="000000"/>
                </a:solidFill>
                <a:latin typeface="Cambria" panose="02040503050406030204" pitchFamily="18" charset="0"/>
              </a:rPr>
              <a:t>nhân</a:t>
            </a:r>
            <a:r>
              <a:rPr lang="en-US" sz="2100" dirty="0" smtClean="0">
                <a:solidFill>
                  <a:srgbClr val="000000"/>
                </a:solidFill>
                <a:latin typeface="Cambria" panose="02040503050406030204" pitchFamily="18" charset="0"/>
              </a:rPr>
              <a:t> </a:t>
            </a:r>
            <a:r>
              <a:rPr lang="vi-VN" sz="2100" dirty="0" smtClean="0">
                <a:solidFill>
                  <a:srgbClr val="000000"/>
                </a:solidFill>
                <a:latin typeface="Cambria" panose="02040503050406030204" pitchFamily="18" charset="0"/>
              </a:rPr>
              <a:t>đó</a:t>
            </a:r>
            <a:r>
              <a:rPr lang="vi-VN" sz="2100" dirty="0">
                <a:solidFill>
                  <a:srgbClr val="000000"/>
                </a:solidFill>
                <a:latin typeface="Cambria" panose="02040503050406030204" pitchFamily="18" charset="0"/>
              </a:rPr>
              <a:t>. </a:t>
            </a:r>
            <a:endParaRPr lang="en-US" sz="2100" dirty="0" smtClean="0">
              <a:solidFill>
                <a:srgbClr val="000000"/>
              </a:solidFill>
              <a:latin typeface="Cambria" panose="02040503050406030204" pitchFamily="18" charset="0"/>
            </a:endParaRPr>
          </a:p>
          <a:p>
            <a:pPr marL="342900" indent="-342900" algn="just">
              <a:spcBef>
                <a:spcPts val="600"/>
              </a:spcBef>
              <a:buFont typeface="Wingdings" panose="05000000000000000000" pitchFamily="2" charset="2"/>
              <a:buChar char="q"/>
            </a:pPr>
            <a:r>
              <a:rPr lang="vi-VN" sz="2100" dirty="0" smtClean="0">
                <a:solidFill>
                  <a:srgbClr val="000000"/>
                </a:solidFill>
                <a:latin typeface="Cambria" panose="02040503050406030204" pitchFamily="18" charset="0"/>
              </a:rPr>
              <a:t>Các </a:t>
            </a:r>
            <a:r>
              <a:rPr lang="vi-VN" sz="2100" dirty="0">
                <a:solidFill>
                  <a:srgbClr val="000000"/>
                </a:solidFill>
                <a:latin typeface="Cambria" panose="02040503050406030204" pitchFamily="18" charset="0"/>
              </a:rPr>
              <a:t>nhóm tham khảo </a:t>
            </a:r>
            <a:r>
              <a:rPr lang="vi-VN" sz="2100" dirty="0" smtClean="0">
                <a:solidFill>
                  <a:srgbClr val="000000"/>
                </a:solidFill>
                <a:latin typeface="Cambria" panose="02040503050406030204" pitchFamily="18" charset="0"/>
              </a:rPr>
              <a:t>ảnh</a:t>
            </a:r>
            <a:r>
              <a:rPr lang="vi-VN" sz="2100" i="1" dirty="0">
                <a:solidFill>
                  <a:srgbClr val="002060"/>
                </a:solidFill>
                <a:latin typeface="Cambria" panose="02040503050406030204" pitchFamily="18" charset="0"/>
              </a:rPr>
              <a:t>bởi vì họ ảnh hưởng đến</a:t>
            </a:r>
            <a:r>
              <a:rPr lang="en-US" sz="2100" i="1" dirty="0">
                <a:solidFill>
                  <a:srgbClr val="002060"/>
                </a:solidFill>
                <a:latin typeface="Cambria" panose="02040503050406030204" pitchFamily="18" charset="0"/>
              </a:rPr>
              <a:t> </a:t>
            </a:r>
            <a:r>
              <a:rPr lang="vi-VN" sz="2100" i="1" dirty="0">
                <a:solidFill>
                  <a:srgbClr val="002060"/>
                </a:solidFill>
                <a:latin typeface="Cambria" panose="02040503050406030204" pitchFamily="18" charset="0"/>
              </a:rPr>
              <a:t>thông tin, quan điểm và các mức độ đánh giá tạo nên các tiêu chuẩn của một người tiêu dùng</a:t>
            </a:r>
            <a:r>
              <a:rPr lang="vi-VN" sz="2100" dirty="0" smtClean="0">
                <a:solidFill>
                  <a:srgbClr val="000000"/>
                </a:solidFill>
                <a:latin typeface="Cambria" panose="02040503050406030204" pitchFamily="18" charset="0"/>
              </a:rPr>
              <a:t> </a:t>
            </a:r>
            <a:r>
              <a:rPr lang="vi-VN" sz="2100" dirty="0">
                <a:solidFill>
                  <a:srgbClr val="000000"/>
                </a:solidFill>
                <a:latin typeface="Cambria" panose="02040503050406030204" pitchFamily="18" charset="0"/>
              </a:rPr>
              <a:t>hưởng đến hành vi người tiêu </a:t>
            </a:r>
            <a:r>
              <a:rPr lang="vi-VN" sz="2100" dirty="0" smtClean="0">
                <a:solidFill>
                  <a:srgbClr val="000000"/>
                </a:solidFill>
                <a:latin typeface="Cambria" panose="02040503050406030204" pitchFamily="18" charset="0"/>
              </a:rPr>
              <a:t>dùng.</a:t>
            </a:r>
            <a:endParaRPr lang="en-US" sz="2100" dirty="0" smtClean="0">
              <a:solidFill>
                <a:srgbClr val="000000"/>
              </a:solidFill>
              <a:latin typeface="Cambria" panose="02040503050406030204" pitchFamily="18" charset="0"/>
            </a:endParaRPr>
          </a:p>
          <a:p>
            <a:pPr marL="342900" indent="-342900" algn="just">
              <a:spcBef>
                <a:spcPts val="600"/>
              </a:spcBef>
              <a:buFont typeface="Wingdings" panose="05000000000000000000" pitchFamily="2" charset="2"/>
              <a:buChar char="q"/>
            </a:pPr>
            <a:r>
              <a:rPr lang="vi-VN" sz="2100" dirty="0" smtClean="0">
                <a:solidFill>
                  <a:srgbClr val="000000"/>
                </a:solidFill>
                <a:latin typeface="Cambria" panose="02040503050406030204" pitchFamily="18" charset="0"/>
              </a:rPr>
              <a:t>Các </a:t>
            </a:r>
            <a:r>
              <a:rPr lang="vi-VN" sz="2100" dirty="0">
                <a:solidFill>
                  <a:srgbClr val="000000"/>
                </a:solidFill>
                <a:latin typeface="Cambria" panose="02040503050406030204" pitchFamily="18" charset="0"/>
              </a:rPr>
              <a:t>nhóm tham khảo có ảnh hưởng quan trọng đến việc mua sắm </a:t>
            </a:r>
            <a:r>
              <a:rPr lang="vi-VN" sz="2100" i="1" dirty="0">
                <a:solidFill>
                  <a:srgbClr val="002060"/>
                </a:solidFill>
                <a:latin typeface="Cambria" panose="02040503050406030204" pitchFamily="18" charset="0"/>
              </a:rPr>
              <a:t>các </a:t>
            </a:r>
            <a:r>
              <a:rPr lang="vi-VN" sz="2100" i="1" dirty="0" smtClean="0">
                <a:solidFill>
                  <a:srgbClr val="002060"/>
                </a:solidFill>
                <a:latin typeface="Cambria" panose="02040503050406030204" pitchFamily="18" charset="0"/>
              </a:rPr>
              <a:t>sản</a:t>
            </a:r>
            <a:r>
              <a:rPr lang="en-US" sz="2100" i="1" dirty="0" smtClean="0">
                <a:solidFill>
                  <a:srgbClr val="002060"/>
                </a:solidFill>
                <a:latin typeface="Cambria" panose="02040503050406030204" pitchFamily="18" charset="0"/>
              </a:rPr>
              <a:t> </a:t>
            </a:r>
            <a:r>
              <a:rPr lang="vi-VN" sz="2100" i="1" dirty="0" smtClean="0">
                <a:solidFill>
                  <a:srgbClr val="002060"/>
                </a:solidFill>
                <a:latin typeface="Cambria" panose="02040503050406030204" pitchFamily="18" charset="0"/>
              </a:rPr>
              <a:t>phẩm </a:t>
            </a:r>
            <a:r>
              <a:rPr lang="vi-VN" sz="2100" i="1" dirty="0">
                <a:solidFill>
                  <a:srgbClr val="002060"/>
                </a:solidFill>
                <a:latin typeface="Cambria" panose="02040503050406030204" pitchFamily="18" charset="0"/>
              </a:rPr>
              <a:t>cao cấp </a:t>
            </a:r>
            <a:r>
              <a:rPr lang="vi-VN" sz="2100" i="1" dirty="0" smtClean="0">
                <a:solidFill>
                  <a:srgbClr val="002060"/>
                </a:solidFill>
                <a:latin typeface="Cambria" panose="02040503050406030204" pitchFamily="18" charset="0"/>
              </a:rPr>
              <a:t>đắt</a:t>
            </a:r>
            <a:r>
              <a:rPr lang="en-US" sz="2100" i="1" dirty="0" smtClean="0">
                <a:solidFill>
                  <a:srgbClr val="002060"/>
                </a:solidFill>
                <a:latin typeface="Cambria" panose="02040503050406030204" pitchFamily="18" charset="0"/>
              </a:rPr>
              <a:t> </a:t>
            </a:r>
            <a:r>
              <a:rPr lang="vi-VN" sz="2100" i="1" dirty="0" smtClean="0">
                <a:solidFill>
                  <a:srgbClr val="002060"/>
                </a:solidFill>
                <a:latin typeface="Cambria" panose="02040503050406030204" pitchFamily="18" charset="0"/>
              </a:rPr>
              <a:t>tiền </a:t>
            </a:r>
            <a:r>
              <a:rPr lang="vi-VN" sz="2100" dirty="0">
                <a:solidFill>
                  <a:srgbClr val="000000"/>
                </a:solidFill>
                <a:latin typeface="Cambria" panose="02040503050406030204" pitchFamily="18" charset="0"/>
              </a:rPr>
              <a:t>và </a:t>
            </a:r>
            <a:r>
              <a:rPr lang="vi-VN" sz="2100" i="1" dirty="0">
                <a:solidFill>
                  <a:srgbClr val="002060"/>
                </a:solidFill>
                <a:latin typeface="Cambria" panose="02040503050406030204" pitchFamily="18" charset="0"/>
              </a:rPr>
              <a:t>những sản phẩm khi sử dụng </a:t>
            </a:r>
            <a:r>
              <a:rPr lang="vi-VN" sz="2100" dirty="0">
                <a:solidFill>
                  <a:srgbClr val="000000"/>
                </a:solidFill>
                <a:latin typeface="Cambria" panose="02040503050406030204" pitchFamily="18" charset="0"/>
              </a:rPr>
              <a:t>hoặc </a:t>
            </a:r>
            <a:r>
              <a:rPr lang="vi-VN" sz="2100" i="1" dirty="0">
                <a:solidFill>
                  <a:srgbClr val="002060"/>
                </a:solidFill>
                <a:latin typeface="Cambria" panose="02040503050406030204" pitchFamily="18" charset="0"/>
              </a:rPr>
              <a:t>tiêu dùng có ảnh hưởng chắc chắn đến những </a:t>
            </a:r>
            <a:r>
              <a:rPr lang="vi-VN" sz="2100" i="1" dirty="0" smtClean="0">
                <a:solidFill>
                  <a:srgbClr val="002060"/>
                </a:solidFill>
                <a:latin typeface="Cambria" panose="02040503050406030204" pitchFamily="18" charset="0"/>
              </a:rPr>
              <a:t>người</a:t>
            </a:r>
            <a:r>
              <a:rPr lang="en-US" sz="2100" i="1" dirty="0" smtClean="0">
                <a:solidFill>
                  <a:srgbClr val="002060"/>
                </a:solidFill>
                <a:latin typeface="Cambria" panose="02040503050406030204" pitchFamily="18" charset="0"/>
              </a:rPr>
              <a:t> </a:t>
            </a:r>
            <a:r>
              <a:rPr lang="vi-VN" sz="2100" i="1" dirty="0" smtClean="0">
                <a:solidFill>
                  <a:srgbClr val="002060"/>
                </a:solidFill>
                <a:latin typeface="Cambria" panose="02040503050406030204" pitchFamily="18" charset="0"/>
              </a:rPr>
              <a:t>khác</a:t>
            </a:r>
            <a:r>
              <a:rPr lang="en-US" sz="2100" dirty="0">
                <a:solidFill>
                  <a:srgbClr val="000000"/>
                </a:solidFill>
                <a:latin typeface="Cambria" panose="02040503050406030204" pitchFamily="18" charset="0"/>
              </a:rPr>
              <a:t> </a:t>
            </a:r>
            <a:r>
              <a:rPr lang="en-US" sz="2100" dirty="0" smtClean="0">
                <a:solidFill>
                  <a:srgbClr val="000000"/>
                </a:solidFill>
                <a:latin typeface="Cambria" panose="02040503050406030204" pitchFamily="18" charset="0"/>
                <a:sym typeface="Wingdings" panose="05000000000000000000" pitchFamily="2" charset="2"/>
              </a:rPr>
              <a:t> </a:t>
            </a:r>
            <a:r>
              <a:rPr lang="vi-VN" sz="2100" dirty="0" smtClean="0">
                <a:solidFill>
                  <a:srgbClr val="000000"/>
                </a:solidFill>
                <a:latin typeface="Cambria" panose="02040503050406030204" pitchFamily="18" charset="0"/>
              </a:rPr>
              <a:t>Như </a:t>
            </a:r>
            <a:r>
              <a:rPr lang="vi-VN" sz="2100" dirty="0">
                <a:solidFill>
                  <a:srgbClr val="000000"/>
                </a:solidFill>
                <a:latin typeface="Cambria" panose="02040503050406030204" pitchFamily="18" charset="0"/>
              </a:rPr>
              <a:t>vậy, tầm quan trọng của ảnh hưởng nhóm thay đổi tuỳ theo sản phẩm và </a:t>
            </a:r>
            <a:r>
              <a:rPr lang="vi-VN" sz="2100" dirty="0" smtClean="0">
                <a:solidFill>
                  <a:srgbClr val="000000"/>
                </a:solidFill>
                <a:latin typeface="Cambria" panose="02040503050406030204" pitchFamily="18" charset="0"/>
              </a:rPr>
              <a:t>thương</a:t>
            </a:r>
            <a:r>
              <a:rPr lang="en-US" sz="2100" dirty="0" smtClean="0">
                <a:solidFill>
                  <a:srgbClr val="000000"/>
                </a:solidFill>
                <a:latin typeface="Cambria" panose="02040503050406030204" pitchFamily="18" charset="0"/>
              </a:rPr>
              <a:t> </a:t>
            </a:r>
            <a:r>
              <a:rPr lang="vi-VN" sz="2100" dirty="0" smtClean="0">
                <a:solidFill>
                  <a:srgbClr val="000000"/>
                </a:solidFill>
                <a:latin typeface="Cambria" panose="02040503050406030204" pitchFamily="18" charset="0"/>
              </a:rPr>
              <a:t>hiệu.</a:t>
            </a:r>
            <a:endParaRPr lang="en-US" sz="2100" dirty="0">
              <a:solidFill>
                <a:srgbClr val="000000"/>
              </a:solidFill>
              <a:latin typeface="Cambria" panose="02040503050406030204" pitchFamily="18" charset="0"/>
            </a:endParaRPr>
          </a:p>
          <a:p>
            <a:pPr marL="342900" indent="-342900" algn="just">
              <a:spcBef>
                <a:spcPts val="600"/>
              </a:spcBef>
              <a:buFont typeface="Wingdings" panose="05000000000000000000" pitchFamily="2" charset="2"/>
              <a:buChar char="q"/>
            </a:pPr>
            <a:r>
              <a:rPr lang="vi-VN" sz="2100" dirty="0"/>
              <a:t/>
            </a:r>
            <a:br>
              <a:rPr lang="vi-VN" sz="2100" dirty="0"/>
            </a:br>
            <a:endParaRPr lang="en-US" sz="2100" dirty="0"/>
          </a:p>
        </p:txBody>
      </p:sp>
    </p:spTree>
    <p:extLst>
      <p:ext uri="{BB962C8B-B14F-4D97-AF65-F5344CB8AC3E}">
        <p14:creationId xmlns:p14="http://schemas.microsoft.com/office/powerpoint/2010/main" val="4292152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1" end="1"/>
                                            </p:txEl>
                                          </p:spTgt>
                                        </p:tgtEl>
                                        <p:attrNameLst>
                                          <p:attrName>style.visibility</p:attrName>
                                        </p:attrNameLst>
                                      </p:cBhvr>
                                      <p:to>
                                        <p:strVal val="visible"/>
                                      </p:to>
                                    </p:set>
                                    <p:animEffect transition="in" filter="fade">
                                      <p:cBhvr>
                                        <p:cTn id="14" dur="1000"/>
                                        <p:tgtEl>
                                          <p:spTgt spid="9">
                                            <p:txEl>
                                              <p:pRg st="1" end="1"/>
                                            </p:txEl>
                                          </p:spTgt>
                                        </p:tgtEl>
                                      </p:cBhvr>
                                    </p:animEffect>
                                    <p:anim calcmode="lin" valueType="num">
                                      <p:cBhvr>
                                        <p:cTn id="15"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xEl>
                                              <p:pRg st="2" end="2"/>
                                            </p:txEl>
                                          </p:spTgt>
                                        </p:tgtEl>
                                        <p:attrNameLst>
                                          <p:attrName>style.visibility</p:attrName>
                                        </p:attrNameLst>
                                      </p:cBhvr>
                                      <p:to>
                                        <p:strVal val="visible"/>
                                      </p:to>
                                    </p:set>
                                    <p:animEffect transition="in" filter="fade">
                                      <p:cBhvr>
                                        <p:cTn id="21" dur="1000"/>
                                        <p:tgtEl>
                                          <p:spTgt spid="9">
                                            <p:txEl>
                                              <p:pRg st="2" end="2"/>
                                            </p:txEl>
                                          </p:spTgt>
                                        </p:tgtEl>
                                      </p:cBhvr>
                                    </p:animEffect>
                                    <p:anim calcmode="lin" valueType="num">
                                      <p:cBhvr>
                                        <p:cTn id="22"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9">
                                            <p:txEl>
                                              <p:pRg st="3" end="3"/>
                                            </p:txEl>
                                          </p:spTgt>
                                        </p:tgtEl>
                                        <p:attrNameLst>
                                          <p:attrName>style.visibility</p:attrName>
                                        </p:attrNameLst>
                                      </p:cBhvr>
                                      <p:to>
                                        <p:strVal val="visible"/>
                                      </p:to>
                                    </p:set>
                                    <p:animEffect transition="in" filter="fade">
                                      <p:cBhvr>
                                        <p:cTn id="28" dur="1000"/>
                                        <p:tgtEl>
                                          <p:spTgt spid="9">
                                            <p:txEl>
                                              <p:pRg st="3" end="3"/>
                                            </p:txEl>
                                          </p:spTgt>
                                        </p:tgtEl>
                                      </p:cBhvr>
                                    </p:animEffect>
                                    <p:anim calcmode="lin" valueType="num">
                                      <p:cBhvr>
                                        <p:cTn id="29"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48256" y="455259"/>
            <a:ext cx="10777491" cy="461665"/>
          </a:xfrm>
          <a:prstGeom prst="rect">
            <a:avLst/>
          </a:prstGeom>
        </p:spPr>
        <p:txBody>
          <a:bodyPr wrap="square">
            <a:spAutoFit/>
          </a:bodyPr>
          <a:lstStyle/>
          <a:p>
            <a:pPr algn="ctr"/>
            <a:r>
              <a:rPr lang="vi-VN" sz="2400" b="1" u="sng" dirty="0">
                <a:solidFill>
                  <a:srgbClr val="FF0000"/>
                </a:solidFill>
                <a:latin typeface="+mj-lt"/>
              </a:rPr>
              <a:t>Những ảnh hưởng văn hoá - xã hội đến hành vi người tiêu dùng </a:t>
            </a:r>
            <a:endParaRPr lang="en-US" sz="2400" b="1" u="sng" dirty="0">
              <a:solidFill>
                <a:srgbClr val="FF0000"/>
              </a:solidFill>
              <a:latin typeface="+mj-lt"/>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3484"/>
            <a:ext cx="2287921" cy="853440"/>
          </a:xfrm>
          <a:prstGeom prst="rect">
            <a:avLst/>
          </a:prstGeom>
        </p:spPr>
      </p:pic>
      <p:sp>
        <p:nvSpPr>
          <p:cNvPr id="4" name="Rectangle 3"/>
          <p:cNvSpPr/>
          <p:nvPr/>
        </p:nvSpPr>
        <p:spPr>
          <a:xfrm>
            <a:off x="1598098" y="-8394"/>
            <a:ext cx="10587984" cy="498598"/>
          </a:xfrm>
          <a:prstGeom prst="rect">
            <a:avLst/>
          </a:prstGeom>
        </p:spPr>
        <p:txBody>
          <a:bodyPr wrap="square">
            <a:spAutoFit/>
          </a:bodyPr>
          <a:lstStyle/>
          <a:p>
            <a:pPr indent="360045" algn="ctr">
              <a:lnSpc>
                <a:spcPct val="110000"/>
              </a:lnSpc>
              <a:spcBef>
                <a:spcPts val="200"/>
              </a:spcBef>
              <a:spcAft>
                <a:spcPts val="200"/>
              </a:spcAft>
            </a:pP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3.1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Thị</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trường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tiêu</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dùng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cá</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nhân</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và</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hành</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vi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của</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người</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tiêu</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dùng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cá</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nhân</a:t>
            </a:r>
            <a:endParaRPr lang="en-US" sz="24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angle 4"/>
          <p:cNvSpPr/>
          <p:nvPr/>
        </p:nvSpPr>
        <p:spPr>
          <a:xfrm>
            <a:off x="4189001" y="965078"/>
            <a:ext cx="6096000" cy="830997"/>
          </a:xfrm>
          <a:prstGeom prst="rect">
            <a:avLst/>
          </a:prstGeom>
        </p:spPr>
        <p:txBody>
          <a:bodyPr>
            <a:spAutoFit/>
          </a:bodyPr>
          <a:lstStyle/>
          <a:p>
            <a:pPr marL="342900" indent="-342900">
              <a:buFont typeface="Wingdings" panose="05000000000000000000" pitchFamily="2" charset="2"/>
              <a:buChar char="v"/>
            </a:pPr>
            <a:r>
              <a:rPr lang="en-US" sz="2400" b="1" i="1" u="sng" dirty="0">
                <a:solidFill>
                  <a:srgbClr val="002060"/>
                </a:solidFill>
                <a:latin typeface="Cambria-BoldItalic"/>
              </a:rPr>
              <a:t>Ả</a:t>
            </a:r>
            <a:r>
              <a:rPr lang="vi-VN" sz="2400" b="1" i="1" u="sng" dirty="0" smtClean="0">
                <a:solidFill>
                  <a:srgbClr val="002060"/>
                </a:solidFill>
                <a:latin typeface="Cambria-BoldItalic"/>
              </a:rPr>
              <a:t>nh </a:t>
            </a:r>
            <a:r>
              <a:rPr lang="vi-VN" sz="2400" b="1" i="1" u="sng" dirty="0">
                <a:solidFill>
                  <a:srgbClr val="002060"/>
                </a:solidFill>
                <a:latin typeface="Cambria-BoldItalic"/>
              </a:rPr>
              <a:t>hưởng của gia đình</a:t>
            </a:r>
            <a:r>
              <a:rPr lang="vi-VN" sz="2400" i="1" u="sng" dirty="0">
                <a:solidFill>
                  <a:srgbClr val="002060"/>
                </a:solidFill>
              </a:rPr>
              <a:t> </a:t>
            </a:r>
            <a:br>
              <a:rPr lang="vi-VN" sz="2400" i="1" u="sng" dirty="0">
                <a:solidFill>
                  <a:srgbClr val="002060"/>
                </a:solidFill>
              </a:rPr>
            </a:br>
            <a:endParaRPr lang="en-US" sz="2400" i="1" u="sng" dirty="0">
              <a:solidFill>
                <a:srgbClr val="002060"/>
              </a:solidFill>
            </a:endParaRPr>
          </a:p>
        </p:txBody>
      </p:sp>
      <p:grpSp>
        <p:nvGrpSpPr>
          <p:cNvPr id="8" name="Group 7"/>
          <p:cNvGrpSpPr/>
          <p:nvPr/>
        </p:nvGrpSpPr>
        <p:grpSpPr>
          <a:xfrm>
            <a:off x="0" y="1520190"/>
            <a:ext cx="12275820" cy="5257573"/>
            <a:chOff x="1848255" y="2023886"/>
            <a:chExt cx="8330292" cy="4834114"/>
          </a:xfrm>
        </p:grpSpPr>
        <p:pic>
          <p:nvPicPr>
            <p:cNvPr id="6" name="Picture 5"/>
            <p:cNvPicPr>
              <a:picLocks noChangeAspect="1"/>
            </p:cNvPicPr>
            <p:nvPr/>
          </p:nvPicPr>
          <p:blipFill rotWithShape="1">
            <a:blip r:embed="rId3"/>
            <a:srcRect t="14231"/>
            <a:stretch/>
          </p:blipFill>
          <p:spPr>
            <a:xfrm>
              <a:off x="1848255" y="2556842"/>
              <a:ext cx="8330291" cy="4301158"/>
            </a:xfrm>
            <a:prstGeom prst="rect">
              <a:avLst/>
            </a:prstGeom>
          </p:spPr>
        </p:pic>
        <p:pic>
          <p:nvPicPr>
            <p:cNvPr id="7" name="Picture 6"/>
            <p:cNvPicPr>
              <a:picLocks noChangeAspect="1"/>
            </p:cNvPicPr>
            <p:nvPr/>
          </p:nvPicPr>
          <p:blipFill rotWithShape="1">
            <a:blip r:embed="rId3"/>
            <a:srcRect t="1433" b="87336"/>
            <a:stretch/>
          </p:blipFill>
          <p:spPr>
            <a:xfrm>
              <a:off x="1848256" y="2023886"/>
              <a:ext cx="8330291" cy="563197"/>
            </a:xfrm>
            <a:prstGeom prst="rect">
              <a:avLst/>
            </a:prstGeom>
          </p:spPr>
        </p:pic>
      </p:grpSp>
    </p:spTree>
    <p:extLst>
      <p:ext uri="{BB962C8B-B14F-4D97-AF65-F5344CB8AC3E}">
        <p14:creationId xmlns:p14="http://schemas.microsoft.com/office/powerpoint/2010/main" val="166957607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70272" y="881979"/>
            <a:ext cx="6096000" cy="461665"/>
          </a:xfrm>
          <a:prstGeom prst="rect">
            <a:avLst/>
          </a:prstGeom>
        </p:spPr>
        <p:txBody>
          <a:bodyPr>
            <a:spAutoFit/>
          </a:bodyPr>
          <a:lstStyle/>
          <a:p>
            <a:pPr marL="342900" indent="-342900">
              <a:buFont typeface="Wingdings" panose="05000000000000000000" pitchFamily="2" charset="2"/>
              <a:buChar char="v"/>
            </a:pPr>
            <a:r>
              <a:rPr lang="en-US" sz="2400" b="1" i="1" u="sng" dirty="0" err="1">
                <a:solidFill>
                  <a:srgbClr val="002060"/>
                </a:solidFill>
                <a:latin typeface="Cambria-BoldItalic"/>
              </a:rPr>
              <a:t>Tầng</a:t>
            </a:r>
            <a:r>
              <a:rPr lang="en-US" sz="2400" b="1" i="1" u="sng" dirty="0">
                <a:solidFill>
                  <a:srgbClr val="002060"/>
                </a:solidFill>
                <a:latin typeface="Cambria-BoldItalic"/>
              </a:rPr>
              <a:t> </a:t>
            </a:r>
            <a:r>
              <a:rPr lang="en-US" sz="2400" b="1" i="1" u="sng" dirty="0" err="1">
                <a:solidFill>
                  <a:srgbClr val="002060"/>
                </a:solidFill>
                <a:latin typeface="Cambria-BoldItalic"/>
              </a:rPr>
              <a:t>lớp</a:t>
            </a:r>
            <a:r>
              <a:rPr lang="en-US" sz="2400" b="1" i="1" u="sng" dirty="0">
                <a:solidFill>
                  <a:srgbClr val="002060"/>
                </a:solidFill>
                <a:latin typeface="Cambria-BoldItalic"/>
              </a:rPr>
              <a:t> </a:t>
            </a:r>
            <a:r>
              <a:rPr lang="en-US" sz="2400" b="1" i="1" u="sng" dirty="0" err="1">
                <a:solidFill>
                  <a:srgbClr val="002060"/>
                </a:solidFill>
                <a:latin typeface="Cambria-BoldItalic"/>
              </a:rPr>
              <a:t>xã</a:t>
            </a:r>
            <a:r>
              <a:rPr lang="en-US" sz="2400" b="1" i="1" u="sng" dirty="0">
                <a:solidFill>
                  <a:srgbClr val="002060"/>
                </a:solidFill>
                <a:latin typeface="Cambria-BoldItalic"/>
              </a:rPr>
              <a:t> </a:t>
            </a:r>
            <a:r>
              <a:rPr lang="en-US" sz="2400" b="1" i="1" u="sng" dirty="0" err="1">
                <a:solidFill>
                  <a:srgbClr val="002060"/>
                </a:solidFill>
                <a:latin typeface="Cambria-BoldItalic"/>
              </a:rPr>
              <a:t>hội</a:t>
            </a:r>
            <a:r>
              <a:rPr lang="en-US" sz="2400" u="sng" dirty="0">
                <a:solidFill>
                  <a:srgbClr val="002060"/>
                </a:solidFill>
              </a:rPr>
              <a:t> </a:t>
            </a:r>
          </a:p>
        </p:txBody>
      </p:sp>
      <p:sp>
        <p:nvSpPr>
          <p:cNvPr id="3" name="Rectangle 2"/>
          <p:cNvSpPr/>
          <p:nvPr/>
        </p:nvSpPr>
        <p:spPr>
          <a:xfrm>
            <a:off x="1848256" y="455259"/>
            <a:ext cx="10777491" cy="461665"/>
          </a:xfrm>
          <a:prstGeom prst="rect">
            <a:avLst/>
          </a:prstGeom>
        </p:spPr>
        <p:txBody>
          <a:bodyPr wrap="square">
            <a:spAutoFit/>
          </a:bodyPr>
          <a:lstStyle/>
          <a:p>
            <a:pPr algn="ctr"/>
            <a:r>
              <a:rPr lang="vi-VN" sz="2400" b="1" u="sng" dirty="0">
                <a:solidFill>
                  <a:srgbClr val="FF0000"/>
                </a:solidFill>
                <a:latin typeface="+mj-lt"/>
              </a:rPr>
              <a:t>Những ảnh hưởng văn hoá - xã hội đến hành vi người tiêu dùng </a:t>
            </a:r>
            <a:endParaRPr lang="en-US" sz="2400" b="1" u="sng" dirty="0">
              <a:solidFill>
                <a:srgbClr val="FF0000"/>
              </a:solidFill>
              <a:latin typeface="+mj-lt"/>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3484"/>
            <a:ext cx="2287921" cy="853440"/>
          </a:xfrm>
          <a:prstGeom prst="rect">
            <a:avLst/>
          </a:prstGeom>
        </p:spPr>
      </p:pic>
      <p:sp>
        <p:nvSpPr>
          <p:cNvPr id="5" name="Rectangle 4"/>
          <p:cNvSpPr/>
          <p:nvPr/>
        </p:nvSpPr>
        <p:spPr>
          <a:xfrm>
            <a:off x="1598098" y="-8394"/>
            <a:ext cx="10587984" cy="498598"/>
          </a:xfrm>
          <a:prstGeom prst="rect">
            <a:avLst/>
          </a:prstGeom>
        </p:spPr>
        <p:txBody>
          <a:bodyPr wrap="square">
            <a:spAutoFit/>
          </a:bodyPr>
          <a:lstStyle/>
          <a:p>
            <a:pPr indent="360045" algn="ctr">
              <a:lnSpc>
                <a:spcPct val="110000"/>
              </a:lnSpc>
              <a:spcBef>
                <a:spcPts val="200"/>
              </a:spcBef>
              <a:spcAft>
                <a:spcPts val="200"/>
              </a:spcAft>
            </a:pP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3.1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Thị</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trường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tiêu</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dùng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cá</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nhân</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và</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hành</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vi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của</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người</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tiêu</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dùng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cá</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nhân</a:t>
            </a:r>
            <a:endParaRPr lang="en-US" sz="24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5"/>
          <p:cNvSpPr/>
          <p:nvPr/>
        </p:nvSpPr>
        <p:spPr>
          <a:xfrm>
            <a:off x="5918" y="1202158"/>
            <a:ext cx="12186082" cy="6047809"/>
          </a:xfrm>
          <a:prstGeom prst="rect">
            <a:avLst/>
          </a:prstGeom>
        </p:spPr>
        <p:txBody>
          <a:bodyPr wrap="square">
            <a:spAutoFit/>
          </a:bodyPr>
          <a:lstStyle/>
          <a:p>
            <a:pPr>
              <a:spcBef>
                <a:spcPts val="600"/>
              </a:spcBef>
            </a:pPr>
            <a:r>
              <a:rPr lang="vi-VN" sz="2100" dirty="0">
                <a:solidFill>
                  <a:srgbClr val="000000"/>
                </a:solidFill>
                <a:latin typeface="+mj-lt"/>
              </a:rPr>
              <a:t>Tầng lớp xã hội </a:t>
            </a:r>
            <a:r>
              <a:rPr lang="vi-VN" sz="2100" i="1" dirty="0">
                <a:solidFill>
                  <a:srgbClr val="FF0000"/>
                </a:solidFill>
                <a:latin typeface="+mj-lt"/>
              </a:rPr>
              <a:t>là sự phân chia tập hợp người tiêu dùng thành những giai tầng tương </a:t>
            </a:r>
            <a:r>
              <a:rPr lang="vi-VN" sz="2100" i="1" dirty="0" smtClean="0">
                <a:solidFill>
                  <a:srgbClr val="FF0000"/>
                </a:solidFill>
                <a:latin typeface="+mj-lt"/>
              </a:rPr>
              <a:t>đối</a:t>
            </a:r>
            <a:r>
              <a:rPr lang="en-US" sz="2100" i="1" dirty="0" smtClean="0">
                <a:solidFill>
                  <a:srgbClr val="FF0000"/>
                </a:solidFill>
                <a:latin typeface="+mj-lt"/>
              </a:rPr>
              <a:t> </a:t>
            </a:r>
            <a:r>
              <a:rPr lang="vi-VN" sz="2100" i="1" dirty="0" smtClean="0">
                <a:solidFill>
                  <a:srgbClr val="FF0000"/>
                </a:solidFill>
                <a:latin typeface="+mj-lt"/>
              </a:rPr>
              <a:t>đồng </a:t>
            </a:r>
            <a:r>
              <a:rPr lang="vi-VN" sz="2100" i="1" dirty="0">
                <a:solidFill>
                  <a:srgbClr val="FF0000"/>
                </a:solidFill>
                <a:latin typeface="+mj-lt"/>
              </a:rPr>
              <a:t>nhất và bền vững trong một xã hội, được sắp xếp theo tôn ti trật tự và các thành </a:t>
            </a:r>
            <a:r>
              <a:rPr lang="vi-VN" sz="2100" i="1" dirty="0" smtClean="0">
                <a:solidFill>
                  <a:srgbClr val="FF0000"/>
                </a:solidFill>
                <a:latin typeface="+mj-lt"/>
              </a:rPr>
              <a:t>viên</a:t>
            </a:r>
            <a:r>
              <a:rPr lang="en-US" sz="2100" i="1" dirty="0" smtClean="0">
                <a:solidFill>
                  <a:srgbClr val="FF0000"/>
                </a:solidFill>
                <a:latin typeface="+mj-lt"/>
              </a:rPr>
              <a:t> </a:t>
            </a:r>
            <a:r>
              <a:rPr lang="vi-VN" sz="2100" i="1" dirty="0" smtClean="0">
                <a:solidFill>
                  <a:srgbClr val="FF0000"/>
                </a:solidFill>
                <a:latin typeface="+mj-lt"/>
              </a:rPr>
              <a:t>trong </a:t>
            </a:r>
            <a:r>
              <a:rPr lang="vi-VN" sz="2100" i="1" dirty="0">
                <a:solidFill>
                  <a:srgbClr val="FF0000"/>
                </a:solidFill>
                <a:latin typeface="+mj-lt"/>
              </a:rPr>
              <a:t>những thứ bậc ấy đều cùng chia sẻ những giá trị, mối quan tâm và cách xử thế </a:t>
            </a:r>
            <a:r>
              <a:rPr lang="vi-VN" sz="2100" i="1" dirty="0" smtClean="0">
                <a:solidFill>
                  <a:srgbClr val="FF0000"/>
                </a:solidFill>
                <a:latin typeface="+mj-lt"/>
              </a:rPr>
              <a:t>giống</a:t>
            </a:r>
            <a:r>
              <a:rPr lang="en-US" sz="2100" i="1" dirty="0" smtClean="0">
                <a:solidFill>
                  <a:srgbClr val="FF0000"/>
                </a:solidFill>
                <a:latin typeface="+mj-lt"/>
              </a:rPr>
              <a:t> </a:t>
            </a:r>
            <a:r>
              <a:rPr lang="vi-VN" sz="2100" i="1" dirty="0" smtClean="0">
                <a:solidFill>
                  <a:srgbClr val="FF0000"/>
                </a:solidFill>
                <a:latin typeface="+mj-lt"/>
              </a:rPr>
              <a:t>nhau</a:t>
            </a:r>
            <a:r>
              <a:rPr lang="vi-VN" sz="2100" i="1" dirty="0">
                <a:solidFill>
                  <a:srgbClr val="FF0000"/>
                </a:solidFill>
                <a:latin typeface="+mj-lt"/>
              </a:rPr>
              <a:t>. </a:t>
            </a:r>
            <a:endParaRPr lang="en-US" sz="2100" i="1" dirty="0" smtClean="0">
              <a:solidFill>
                <a:srgbClr val="FF0000"/>
              </a:solidFill>
              <a:latin typeface="+mj-lt"/>
            </a:endParaRPr>
          </a:p>
          <a:p>
            <a:pPr>
              <a:spcBef>
                <a:spcPts val="600"/>
              </a:spcBef>
            </a:pPr>
            <a:r>
              <a:rPr lang="vi-VN" sz="2100" b="1" dirty="0" smtClean="0">
                <a:solidFill>
                  <a:srgbClr val="FF0000"/>
                </a:solidFill>
                <a:latin typeface="+mj-lt"/>
              </a:rPr>
              <a:t>Nghề </a:t>
            </a:r>
            <a:r>
              <a:rPr lang="vi-VN" sz="2100" b="1" dirty="0">
                <a:solidFill>
                  <a:srgbClr val="FF0000"/>
                </a:solidFill>
                <a:latin typeface="+mj-lt"/>
              </a:rPr>
              <a:t>nghiệp, nguồn thu thập và giáo dục của một người sẽ xác định tầng lớp xã hội </a:t>
            </a:r>
            <a:r>
              <a:rPr lang="vi-VN" sz="2100" b="1" dirty="0" smtClean="0">
                <a:solidFill>
                  <a:srgbClr val="FF0000"/>
                </a:solidFill>
                <a:latin typeface="+mj-lt"/>
              </a:rPr>
              <a:t>của</a:t>
            </a:r>
            <a:r>
              <a:rPr lang="en-US" sz="2100" b="1" dirty="0" smtClean="0">
                <a:solidFill>
                  <a:srgbClr val="FF0000"/>
                </a:solidFill>
                <a:latin typeface="+mj-lt"/>
              </a:rPr>
              <a:t> </a:t>
            </a:r>
            <a:r>
              <a:rPr lang="vi-VN" sz="2100" b="1" dirty="0" smtClean="0">
                <a:solidFill>
                  <a:srgbClr val="FF0000"/>
                </a:solidFill>
                <a:latin typeface="+mj-lt"/>
              </a:rPr>
              <a:t>người ấy.</a:t>
            </a:r>
            <a:r>
              <a:rPr lang="en-US" sz="2100" b="1" dirty="0" smtClean="0">
                <a:solidFill>
                  <a:srgbClr val="FF0000"/>
                </a:solidFill>
                <a:latin typeface="+mj-lt"/>
              </a:rPr>
              <a:t> </a:t>
            </a:r>
          </a:p>
          <a:p>
            <a:pPr>
              <a:spcBef>
                <a:spcPts val="600"/>
              </a:spcBef>
            </a:pPr>
            <a:r>
              <a:rPr lang="vi-VN" sz="2100" dirty="0" smtClean="0">
                <a:solidFill>
                  <a:srgbClr val="000000"/>
                </a:solidFill>
                <a:latin typeface="+mj-lt"/>
              </a:rPr>
              <a:t>Các </a:t>
            </a:r>
            <a:r>
              <a:rPr lang="vi-VN" sz="2100" dirty="0">
                <a:solidFill>
                  <a:srgbClr val="000000"/>
                </a:solidFill>
                <a:latin typeface="+mj-lt"/>
              </a:rPr>
              <a:t>doanh nghiệp thường sử dụng tầng lớp xã hội như một cơ sở để nhận dạng và tiếp </a:t>
            </a:r>
            <a:r>
              <a:rPr lang="vi-VN" sz="2100" dirty="0" smtClean="0">
                <a:solidFill>
                  <a:srgbClr val="000000"/>
                </a:solidFill>
                <a:latin typeface="+mj-lt"/>
              </a:rPr>
              <a:t>cận</a:t>
            </a:r>
            <a:r>
              <a:rPr lang="en-US" sz="2100" dirty="0" smtClean="0">
                <a:solidFill>
                  <a:srgbClr val="000000"/>
                </a:solidFill>
                <a:latin typeface="+mj-lt"/>
              </a:rPr>
              <a:t> </a:t>
            </a:r>
            <a:r>
              <a:rPr lang="vi-VN" sz="2100" dirty="0" smtClean="0">
                <a:solidFill>
                  <a:srgbClr val="000000"/>
                </a:solidFill>
                <a:latin typeface="+mj-lt"/>
              </a:rPr>
              <a:t>những </a:t>
            </a:r>
            <a:r>
              <a:rPr lang="vi-VN" sz="2100" dirty="0">
                <a:solidFill>
                  <a:srgbClr val="000000"/>
                </a:solidFill>
                <a:latin typeface="+mj-lt"/>
              </a:rPr>
              <a:t>khách hàng triển vọng cụ thể cho các sản phẩm của họ. </a:t>
            </a:r>
            <a:endParaRPr lang="en-US" sz="2100" dirty="0" smtClean="0">
              <a:solidFill>
                <a:srgbClr val="000000"/>
              </a:solidFill>
              <a:latin typeface="+mj-lt"/>
            </a:endParaRPr>
          </a:p>
          <a:p>
            <a:pPr marL="457200" indent="-457200">
              <a:spcBef>
                <a:spcPts val="600"/>
              </a:spcBef>
              <a:buFont typeface="Wingdings" panose="05000000000000000000" pitchFamily="2" charset="2"/>
              <a:buChar char="q"/>
            </a:pPr>
            <a:r>
              <a:rPr lang="vi-VN" sz="2100" dirty="0" smtClean="0">
                <a:solidFill>
                  <a:srgbClr val="FF0000"/>
                </a:solidFill>
                <a:latin typeface="+mj-lt"/>
              </a:rPr>
              <a:t>Những </a:t>
            </a:r>
            <a:r>
              <a:rPr lang="vi-VN" sz="2100" dirty="0">
                <a:solidFill>
                  <a:srgbClr val="FF0000"/>
                </a:solidFill>
                <a:latin typeface="+mj-lt"/>
              </a:rPr>
              <a:t>người ở các tầng lớp </a:t>
            </a:r>
            <a:r>
              <a:rPr lang="vi-VN" sz="2100" dirty="0" smtClean="0">
                <a:solidFill>
                  <a:srgbClr val="FF0000"/>
                </a:solidFill>
                <a:latin typeface="+mj-lt"/>
              </a:rPr>
              <a:t>xã</a:t>
            </a:r>
            <a:r>
              <a:rPr lang="en-US" sz="2100" dirty="0" smtClean="0">
                <a:solidFill>
                  <a:srgbClr val="FF0000"/>
                </a:solidFill>
                <a:latin typeface="+mj-lt"/>
              </a:rPr>
              <a:t> </a:t>
            </a:r>
            <a:r>
              <a:rPr lang="vi-VN" sz="2100" dirty="0" smtClean="0">
                <a:solidFill>
                  <a:srgbClr val="FF0000"/>
                </a:solidFill>
                <a:latin typeface="+mj-lt"/>
              </a:rPr>
              <a:t>hội </a:t>
            </a:r>
            <a:r>
              <a:rPr lang="vi-VN" sz="2100" dirty="0">
                <a:solidFill>
                  <a:srgbClr val="FF0000"/>
                </a:solidFill>
                <a:latin typeface="+mj-lt"/>
              </a:rPr>
              <a:t>cao </a:t>
            </a:r>
            <a:r>
              <a:rPr lang="vi-VN" sz="2100" dirty="0">
                <a:solidFill>
                  <a:srgbClr val="000000"/>
                </a:solidFill>
                <a:latin typeface="+mj-lt"/>
              </a:rPr>
              <a:t>hơn là mục tiêu thị trường của các doanh nghiệp như đầu tư tài chính và ô tô đắt </a:t>
            </a:r>
            <a:r>
              <a:rPr lang="vi-VN" sz="2100" dirty="0" smtClean="0">
                <a:solidFill>
                  <a:srgbClr val="000000"/>
                </a:solidFill>
                <a:latin typeface="+mj-lt"/>
              </a:rPr>
              <a:t>tiền.</a:t>
            </a:r>
            <a:endParaRPr lang="en-US" sz="2100" dirty="0" smtClean="0">
              <a:solidFill>
                <a:srgbClr val="000000"/>
              </a:solidFill>
              <a:latin typeface="+mj-lt"/>
            </a:endParaRPr>
          </a:p>
          <a:p>
            <a:pPr marL="457200" indent="-457200">
              <a:spcBef>
                <a:spcPts val="600"/>
              </a:spcBef>
              <a:buFont typeface="Wingdings" panose="05000000000000000000" pitchFamily="2" charset="2"/>
              <a:buChar char="q"/>
            </a:pPr>
            <a:r>
              <a:rPr lang="vi-VN" sz="2100" dirty="0" smtClean="0">
                <a:solidFill>
                  <a:srgbClr val="000000"/>
                </a:solidFill>
                <a:latin typeface="+mj-lt"/>
              </a:rPr>
              <a:t>Ngược </a:t>
            </a:r>
            <a:r>
              <a:rPr lang="vi-VN" sz="2100" dirty="0">
                <a:solidFill>
                  <a:srgbClr val="000000"/>
                </a:solidFill>
                <a:latin typeface="+mj-lt"/>
              </a:rPr>
              <a:t>lại, </a:t>
            </a:r>
            <a:r>
              <a:rPr lang="vi-VN" sz="2100" dirty="0">
                <a:solidFill>
                  <a:srgbClr val="FF0000"/>
                </a:solidFill>
                <a:latin typeface="+mj-lt"/>
              </a:rPr>
              <a:t>những tầng lớp xã hội thấp hơn </a:t>
            </a:r>
            <a:r>
              <a:rPr lang="vi-VN" sz="2100" dirty="0">
                <a:solidFill>
                  <a:srgbClr val="000000"/>
                </a:solidFill>
                <a:latin typeface="+mj-lt"/>
              </a:rPr>
              <a:t>như những người lao động là mục tiêu thị </a:t>
            </a:r>
            <a:r>
              <a:rPr lang="vi-VN" sz="2100" dirty="0" smtClean="0">
                <a:solidFill>
                  <a:srgbClr val="000000"/>
                </a:solidFill>
                <a:latin typeface="+mj-lt"/>
              </a:rPr>
              <a:t>trường</a:t>
            </a:r>
            <a:r>
              <a:rPr lang="en-US" sz="2100" dirty="0" smtClean="0">
                <a:solidFill>
                  <a:srgbClr val="000000"/>
                </a:solidFill>
                <a:latin typeface="+mj-lt"/>
              </a:rPr>
              <a:t> </a:t>
            </a:r>
            <a:r>
              <a:rPr lang="vi-VN" sz="2100" dirty="0" smtClean="0">
                <a:solidFill>
                  <a:srgbClr val="000000"/>
                </a:solidFill>
                <a:latin typeface="+mj-lt"/>
              </a:rPr>
              <a:t>cho </a:t>
            </a:r>
            <a:r>
              <a:rPr lang="vi-VN" sz="2100" dirty="0">
                <a:solidFill>
                  <a:srgbClr val="000000"/>
                </a:solidFill>
                <a:latin typeface="+mj-lt"/>
              </a:rPr>
              <a:t>các sản phẩm bình dân, rẻ tiền</a:t>
            </a:r>
            <a:r>
              <a:rPr lang="vi-VN" sz="2100" dirty="0" smtClean="0">
                <a:solidFill>
                  <a:srgbClr val="000000"/>
                </a:solidFill>
                <a:latin typeface="+mj-lt"/>
              </a:rPr>
              <a:t>.</a:t>
            </a:r>
            <a:endParaRPr lang="en-US" sz="2100" dirty="0" smtClean="0">
              <a:solidFill>
                <a:srgbClr val="000000"/>
              </a:solidFill>
              <a:latin typeface="+mj-lt"/>
            </a:endParaRPr>
          </a:p>
          <a:p>
            <a:pPr marL="457200" indent="-457200">
              <a:spcBef>
                <a:spcPts val="600"/>
              </a:spcBef>
              <a:buFont typeface="Wingdings" panose="05000000000000000000" pitchFamily="2" charset="2"/>
              <a:buChar char="q"/>
            </a:pPr>
            <a:r>
              <a:rPr lang="vi-VN" sz="2100" dirty="0" smtClean="0">
                <a:solidFill>
                  <a:srgbClr val="FF0000"/>
                </a:solidFill>
                <a:latin typeface="+mj-lt"/>
              </a:rPr>
              <a:t>Các </a:t>
            </a:r>
            <a:r>
              <a:rPr lang="vi-VN" sz="2100" dirty="0">
                <a:solidFill>
                  <a:srgbClr val="FF0000"/>
                </a:solidFill>
                <a:latin typeface="+mj-lt"/>
              </a:rPr>
              <a:t>tầng lớp xã hội bậc trung </a:t>
            </a:r>
            <a:r>
              <a:rPr lang="vi-VN" sz="2100" dirty="0">
                <a:solidFill>
                  <a:srgbClr val="000000"/>
                </a:solidFill>
                <a:latin typeface="+mj-lt"/>
              </a:rPr>
              <a:t>là thị trường mục tiêu </a:t>
            </a:r>
            <a:r>
              <a:rPr lang="vi-VN" sz="2100" dirty="0" smtClean="0">
                <a:solidFill>
                  <a:srgbClr val="000000"/>
                </a:solidFill>
                <a:latin typeface="+mj-lt"/>
              </a:rPr>
              <a:t>của</a:t>
            </a:r>
            <a:r>
              <a:rPr lang="en-US" sz="2100" dirty="0" smtClean="0">
                <a:solidFill>
                  <a:srgbClr val="000000"/>
                </a:solidFill>
                <a:latin typeface="+mj-lt"/>
              </a:rPr>
              <a:t> </a:t>
            </a:r>
            <a:r>
              <a:rPr lang="vi-VN" sz="2100" dirty="0" smtClean="0">
                <a:solidFill>
                  <a:srgbClr val="000000"/>
                </a:solidFill>
                <a:latin typeface="+mj-lt"/>
              </a:rPr>
              <a:t>doanh </a:t>
            </a:r>
            <a:r>
              <a:rPr lang="vi-VN" sz="2100" dirty="0">
                <a:solidFill>
                  <a:srgbClr val="000000"/>
                </a:solidFill>
                <a:latin typeface="+mj-lt"/>
              </a:rPr>
              <a:t>nghiệp sửa chữa nhà ở, các cửa hàng xe máy và đồ dùng gia đình. Các giai tầng xã </a:t>
            </a:r>
            <a:r>
              <a:rPr lang="vi-VN" sz="2100" dirty="0" smtClean="0">
                <a:solidFill>
                  <a:srgbClr val="000000"/>
                </a:solidFill>
                <a:latin typeface="+mj-lt"/>
              </a:rPr>
              <a:t>hội</a:t>
            </a:r>
            <a:r>
              <a:rPr lang="en-US" sz="2100" dirty="0" smtClean="0">
                <a:solidFill>
                  <a:srgbClr val="000000"/>
                </a:solidFill>
                <a:latin typeface="+mj-lt"/>
              </a:rPr>
              <a:t> </a:t>
            </a:r>
            <a:r>
              <a:rPr lang="vi-VN" sz="2100" dirty="0" smtClean="0">
                <a:solidFill>
                  <a:srgbClr val="000000"/>
                </a:solidFill>
                <a:latin typeface="+mj-lt"/>
              </a:rPr>
              <a:t>khác </a:t>
            </a:r>
            <a:r>
              <a:rPr lang="vi-VN" sz="2100" dirty="0">
                <a:solidFill>
                  <a:srgbClr val="000000"/>
                </a:solidFill>
                <a:latin typeface="+mj-lt"/>
              </a:rPr>
              <a:t>nhau cũng có những tiêu chuẩn đánh giá lựa chọn sản phẩm/thương hiệu khác nhau. </a:t>
            </a:r>
            <a:endParaRPr lang="en-US" sz="2100" dirty="0" smtClean="0">
              <a:solidFill>
                <a:srgbClr val="000000"/>
              </a:solidFill>
              <a:latin typeface="+mj-lt"/>
            </a:endParaRPr>
          </a:p>
          <a:p>
            <a:pPr>
              <a:spcBef>
                <a:spcPts val="600"/>
              </a:spcBef>
            </a:pPr>
            <a:r>
              <a:rPr lang="vi-VN" sz="2100" b="1" i="1" dirty="0" smtClean="0">
                <a:solidFill>
                  <a:srgbClr val="000000"/>
                </a:solidFill>
                <a:latin typeface="+mj-lt"/>
              </a:rPr>
              <a:t>Ví</a:t>
            </a:r>
            <a:r>
              <a:rPr lang="en-US" sz="2100" b="1" i="1" dirty="0" smtClean="0">
                <a:solidFill>
                  <a:srgbClr val="000000"/>
                </a:solidFill>
                <a:latin typeface="+mj-lt"/>
              </a:rPr>
              <a:t> </a:t>
            </a:r>
            <a:r>
              <a:rPr lang="vi-VN" sz="2100" b="1" i="1" dirty="0" smtClean="0">
                <a:solidFill>
                  <a:srgbClr val="000000"/>
                </a:solidFill>
                <a:latin typeface="+mj-lt"/>
              </a:rPr>
              <a:t>dụ</a:t>
            </a:r>
            <a:r>
              <a:rPr lang="vi-VN" sz="2100" dirty="0">
                <a:solidFill>
                  <a:srgbClr val="000000"/>
                </a:solidFill>
                <a:latin typeface="+mj-lt"/>
              </a:rPr>
              <a:t>, </a:t>
            </a:r>
            <a:r>
              <a:rPr lang="vi-VN" sz="2100" dirty="0">
                <a:solidFill>
                  <a:srgbClr val="002060"/>
                </a:solidFill>
                <a:latin typeface="+mj-lt"/>
              </a:rPr>
              <a:t>nhóm khách hàng bình dân thường quan tâm đến giá cả sản phẩm; trong khi nhóm </a:t>
            </a:r>
            <a:r>
              <a:rPr lang="vi-VN" sz="2100" dirty="0" smtClean="0">
                <a:solidFill>
                  <a:srgbClr val="002060"/>
                </a:solidFill>
                <a:latin typeface="+mj-lt"/>
              </a:rPr>
              <a:t>thượng</a:t>
            </a:r>
            <a:r>
              <a:rPr lang="en-US" sz="2100" dirty="0">
                <a:solidFill>
                  <a:srgbClr val="002060"/>
                </a:solidFill>
                <a:latin typeface="+mj-lt"/>
              </a:rPr>
              <a:t> </a:t>
            </a:r>
            <a:r>
              <a:rPr lang="vi-VN" sz="2100" dirty="0" smtClean="0">
                <a:solidFill>
                  <a:srgbClr val="002060"/>
                </a:solidFill>
                <a:latin typeface="+mj-lt"/>
              </a:rPr>
              <a:t>lưu </a:t>
            </a:r>
            <a:r>
              <a:rPr lang="vi-VN" sz="2100" dirty="0">
                <a:solidFill>
                  <a:srgbClr val="002060"/>
                </a:solidFill>
                <a:latin typeface="+mj-lt"/>
              </a:rPr>
              <a:t>thường quan tâm đến hình ảnh thương hiệu và chất lượng. Các doanh nghiệp cũng </a:t>
            </a:r>
            <a:r>
              <a:rPr lang="vi-VN" sz="2100" dirty="0" smtClean="0">
                <a:solidFill>
                  <a:srgbClr val="002060"/>
                </a:solidFill>
                <a:latin typeface="+mj-lt"/>
              </a:rPr>
              <a:t>phải</a:t>
            </a:r>
            <a:r>
              <a:rPr lang="en-US" sz="2100" dirty="0" smtClean="0">
                <a:solidFill>
                  <a:srgbClr val="002060"/>
                </a:solidFill>
                <a:latin typeface="+mj-lt"/>
              </a:rPr>
              <a:t> </a:t>
            </a:r>
            <a:r>
              <a:rPr lang="vi-VN" sz="2100" dirty="0" smtClean="0">
                <a:solidFill>
                  <a:srgbClr val="002060"/>
                </a:solidFill>
                <a:latin typeface="+mj-lt"/>
              </a:rPr>
              <a:t>nhận</a:t>
            </a:r>
            <a:r>
              <a:rPr lang="en-US" sz="2100" dirty="0" smtClean="0">
                <a:solidFill>
                  <a:srgbClr val="002060"/>
                </a:solidFill>
                <a:latin typeface="+mj-lt"/>
              </a:rPr>
              <a:t> </a:t>
            </a:r>
            <a:r>
              <a:rPr lang="vi-VN" sz="2100" dirty="0" smtClean="0">
                <a:solidFill>
                  <a:srgbClr val="002060"/>
                </a:solidFill>
                <a:latin typeface="+mj-lt"/>
              </a:rPr>
              <a:t>thấy </a:t>
            </a:r>
            <a:r>
              <a:rPr lang="vi-VN" sz="2100" dirty="0">
                <a:solidFill>
                  <a:srgbClr val="002060"/>
                </a:solidFill>
                <a:latin typeface="+mj-lt"/>
              </a:rPr>
              <a:t>sự khác nhau trong sử dụng các phương tiện truyền tin cho các tầng lớp xã hội </a:t>
            </a:r>
            <a:r>
              <a:rPr lang="vi-VN" sz="2100" dirty="0" smtClean="0">
                <a:solidFill>
                  <a:srgbClr val="002060"/>
                </a:solidFill>
                <a:latin typeface="+mj-lt"/>
              </a:rPr>
              <a:t>khác</a:t>
            </a:r>
            <a:r>
              <a:rPr lang="en-US" sz="2100" dirty="0" smtClean="0">
                <a:solidFill>
                  <a:srgbClr val="002060"/>
                </a:solidFill>
                <a:latin typeface="+mj-lt"/>
              </a:rPr>
              <a:t> </a:t>
            </a:r>
            <a:r>
              <a:rPr lang="vi-VN" sz="2100" dirty="0" smtClean="0">
                <a:solidFill>
                  <a:srgbClr val="002060"/>
                </a:solidFill>
                <a:latin typeface="+mj-lt"/>
              </a:rPr>
              <a:t>nhau</a:t>
            </a:r>
            <a:r>
              <a:rPr lang="vi-VN" sz="2100" dirty="0">
                <a:solidFill>
                  <a:srgbClr val="002060"/>
                </a:solidFill>
                <a:latin typeface="+mj-lt"/>
              </a:rPr>
              <a:t>. </a:t>
            </a:r>
            <a:br>
              <a:rPr lang="vi-VN" sz="2100" dirty="0">
                <a:solidFill>
                  <a:srgbClr val="002060"/>
                </a:solidFill>
                <a:latin typeface="+mj-lt"/>
              </a:rPr>
            </a:br>
            <a:endParaRPr lang="en-US" sz="2100" dirty="0">
              <a:solidFill>
                <a:srgbClr val="002060"/>
              </a:solidFill>
              <a:latin typeface="+mj-lt"/>
            </a:endParaRPr>
          </a:p>
        </p:txBody>
      </p:sp>
    </p:spTree>
    <p:extLst>
      <p:ext uri="{BB962C8B-B14F-4D97-AF65-F5344CB8AC3E}">
        <p14:creationId xmlns:p14="http://schemas.microsoft.com/office/powerpoint/2010/main" val="1839951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animEffect transition="in" filter="barn(inVertical)">
                                      <p:cBhvr>
                                        <p:cTn id="14" dur="500"/>
                                        <p:tgtEl>
                                          <p:spTgt spid="6">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animEffect transition="in" filter="fade">
                                      <p:cBhvr>
                                        <p:cTn id="19" dur="1000"/>
                                        <p:tgtEl>
                                          <p:spTgt spid="6">
                                            <p:txEl>
                                              <p:pRg st="3" end="3"/>
                                            </p:txEl>
                                          </p:spTgt>
                                        </p:tgtEl>
                                      </p:cBhvr>
                                    </p:animEffect>
                                    <p:anim calcmode="lin" valueType="num">
                                      <p:cBhvr>
                                        <p:cTn id="20"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6">
                                            <p:txEl>
                                              <p:pRg st="3" end="3"/>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6">
                                            <p:txEl>
                                              <p:pRg st="4" end="4"/>
                                            </p:txEl>
                                          </p:spTgt>
                                        </p:tgtEl>
                                        <p:attrNameLst>
                                          <p:attrName>style.visibility</p:attrName>
                                        </p:attrNameLst>
                                      </p:cBhvr>
                                      <p:to>
                                        <p:strVal val="visible"/>
                                      </p:to>
                                    </p:set>
                                    <p:animEffect transition="in" filter="fade">
                                      <p:cBhvr>
                                        <p:cTn id="24" dur="1000"/>
                                        <p:tgtEl>
                                          <p:spTgt spid="6">
                                            <p:txEl>
                                              <p:pRg st="4" end="4"/>
                                            </p:txEl>
                                          </p:spTgt>
                                        </p:tgtEl>
                                      </p:cBhvr>
                                    </p:animEffect>
                                    <p:anim calcmode="lin" valueType="num">
                                      <p:cBhvr>
                                        <p:cTn id="25"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26" dur="1000" fill="hold"/>
                                        <p:tgtEl>
                                          <p:spTgt spid="6">
                                            <p:txEl>
                                              <p:pRg st="4" end="4"/>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6">
                                            <p:txEl>
                                              <p:pRg st="5" end="5"/>
                                            </p:txEl>
                                          </p:spTgt>
                                        </p:tgtEl>
                                        <p:attrNameLst>
                                          <p:attrName>style.visibility</p:attrName>
                                        </p:attrNameLst>
                                      </p:cBhvr>
                                      <p:to>
                                        <p:strVal val="visible"/>
                                      </p:to>
                                    </p:set>
                                    <p:animEffect transition="in" filter="fade">
                                      <p:cBhvr>
                                        <p:cTn id="29" dur="1000"/>
                                        <p:tgtEl>
                                          <p:spTgt spid="6">
                                            <p:txEl>
                                              <p:pRg st="5" end="5"/>
                                            </p:txEl>
                                          </p:spTgt>
                                        </p:tgtEl>
                                      </p:cBhvr>
                                    </p:animEffect>
                                    <p:anim calcmode="lin" valueType="num">
                                      <p:cBhvr>
                                        <p:cTn id="30" dur="1000" fill="hold"/>
                                        <p:tgtEl>
                                          <p:spTgt spid="6">
                                            <p:txEl>
                                              <p:pRg st="5" end="5"/>
                                            </p:txEl>
                                          </p:spTgt>
                                        </p:tgtEl>
                                        <p:attrNameLst>
                                          <p:attrName>ppt_x</p:attrName>
                                        </p:attrNameLst>
                                      </p:cBhvr>
                                      <p:tavLst>
                                        <p:tav tm="0">
                                          <p:val>
                                            <p:strVal val="#ppt_x"/>
                                          </p:val>
                                        </p:tav>
                                        <p:tav tm="100000">
                                          <p:val>
                                            <p:strVal val="#ppt_x"/>
                                          </p:val>
                                        </p:tav>
                                      </p:tavLst>
                                    </p:anim>
                                    <p:anim calcmode="lin" valueType="num">
                                      <p:cBhvr>
                                        <p:cTn id="31" dur="1000" fill="hold"/>
                                        <p:tgtEl>
                                          <p:spTgt spid="6">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6">
                                            <p:txEl>
                                              <p:pRg st="6" end="6"/>
                                            </p:txEl>
                                          </p:spTgt>
                                        </p:tgtEl>
                                        <p:attrNameLst>
                                          <p:attrName>style.visibility</p:attrName>
                                        </p:attrNameLst>
                                      </p:cBhvr>
                                      <p:to>
                                        <p:strVal val="visible"/>
                                      </p:to>
                                    </p:set>
                                    <p:animEffect transition="in" filter="fade">
                                      <p:cBhvr>
                                        <p:cTn id="36" dur="1000"/>
                                        <p:tgtEl>
                                          <p:spTgt spid="6">
                                            <p:txEl>
                                              <p:pRg st="6" end="6"/>
                                            </p:txEl>
                                          </p:spTgt>
                                        </p:tgtEl>
                                      </p:cBhvr>
                                    </p:animEffect>
                                    <p:anim calcmode="lin" valueType="num">
                                      <p:cBhvr>
                                        <p:cTn id="37" dur="1000" fill="hold"/>
                                        <p:tgtEl>
                                          <p:spTgt spid="6">
                                            <p:txEl>
                                              <p:pRg st="6" end="6"/>
                                            </p:txEl>
                                          </p:spTgt>
                                        </p:tgtEl>
                                        <p:attrNameLst>
                                          <p:attrName>ppt_x</p:attrName>
                                        </p:attrNameLst>
                                      </p:cBhvr>
                                      <p:tavLst>
                                        <p:tav tm="0">
                                          <p:val>
                                            <p:strVal val="#ppt_x"/>
                                          </p:val>
                                        </p:tav>
                                        <p:tav tm="100000">
                                          <p:val>
                                            <p:strVal val="#ppt_x"/>
                                          </p:val>
                                        </p:tav>
                                      </p:tavLst>
                                    </p:anim>
                                    <p:anim calcmode="lin" valueType="num">
                                      <p:cBhvr>
                                        <p:cTn id="38" dur="1000" fill="hold"/>
                                        <p:tgtEl>
                                          <p:spTgt spid="6">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3"/>
          <a:stretch>
            <a:fillRect/>
          </a:stretch>
        </p:blipFill>
        <p:spPr>
          <a:xfrm>
            <a:off x="93148" y="5343525"/>
            <a:ext cx="3009900" cy="1514475"/>
          </a:xfrm>
          <a:prstGeom prst="rect">
            <a:avLst/>
          </a:prstGeom>
        </p:spPr>
      </p:pic>
      <p:pic>
        <p:nvPicPr>
          <p:cNvPr id="7" name="Picture 6"/>
          <p:cNvPicPr>
            <a:picLocks noChangeAspect="1"/>
          </p:cNvPicPr>
          <p:nvPr/>
        </p:nvPicPr>
        <p:blipFill rotWithShape="1">
          <a:blip r:embed="rId4">
            <a:extLst>
              <a:ext uri="{BEBA8EAE-BF5A-486C-A8C5-ECC9F3942E4B}">
                <a14:imgProps xmlns:a14="http://schemas.microsoft.com/office/drawing/2010/main">
                  <a14:imgLayer r:embed="rId5">
                    <a14:imgEffect>
                      <a14:brightnessContrast bright="40000" contrast="-40000"/>
                    </a14:imgEffect>
                  </a14:imgLayer>
                </a14:imgProps>
              </a:ext>
            </a:extLst>
          </a:blip>
          <a:srcRect b="16848"/>
          <a:stretch/>
        </p:blipFill>
        <p:spPr>
          <a:xfrm>
            <a:off x="9078265" y="5151864"/>
            <a:ext cx="2862490" cy="1706136"/>
          </a:xfrm>
          <a:prstGeom prst="rect">
            <a:avLst/>
          </a:prstGeom>
        </p:spPr>
      </p:pic>
      <p:sp>
        <p:nvSpPr>
          <p:cNvPr id="2" name="Rectangle 1"/>
          <p:cNvSpPr/>
          <p:nvPr/>
        </p:nvSpPr>
        <p:spPr>
          <a:xfrm>
            <a:off x="4835013" y="901461"/>
            <a:ext cx="6096000" cy="830997"/>
          </a:xfrm>
          <a:prstGeom prst="rect">
            <a:avLst/>
          </a:prstGeom>
        </p:spPr>
        <p:txBody>
          <a:bodyPr>
            <a:spAutoFit/>
          </a:bodyPr>
          <a:lstStyle/>
          <a:p>
            <a:pPr marL="342900" indent="-342900">
              <a:buFont typeface="Wingdings" panose="05000000000000000000" pitchFamily="2" charset="2"/>
              <a:buChar char="v"/>
            </a:pP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Văn</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hoá</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và</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tiểu</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văn</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hoá</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b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br>
            <a:endPar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1848256" y="455259"/>
            <a:ext cx="10777491" cy="461665"/>
          </a:xfrm>
          <a:prstGeom prst="rect">
            <a:avLst/>
          </a:prstGeom>
        </p:spPr>
        <p:txBody>
          <a:bodyPr wrap="square">
            <a:spAutoFit/>
          </a:bodyPr>
          <a:lstStyle/>
          <a:p>
            <a:pPr algn="ctr"/>
            <a:r>
              <a:rPr lang="vi-VN" sz="2400" b="1" u="sng" dirty="0">
                <a:solidFill>
                  <a:srgbClr val="FF0000"/>
                </a:solidFill>
                <a:latin typeface="+mj-lt"/>
              </a:rPr>
              <a:t>Những ảnh hưởng văn hoá - xã hội đến hành vi người tiêu dùng </a:t>
            </a:r>
            <a:endParaRPr lang="en-US" sz="2400" b="1" u="sng" dirty="0">
              <a:solidFill>
                <a:srgbClr val="FF0000"/>
              </a:solidFill>
              <a:latin typeface="+mj-lt"/>
            </a:endParaRPr>
          </a:p>
        </p:txBody>
      </p:sp>
      <p:pic>
        <p:nvPicPr>
          <p:cNvPr id="4" name="Picture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63484"/>
            <a:ext cx="2287921" cy="853440"/>
          </a:xfrm>
          <a:prstGeom prst="rect">
            <a:avLst/>
          </a:prstGeom>
        </p:spPr>
      </p:pic>
      <p:sp>
        <p:nvSpPr>
          <p:cNvPr id="5" name="Rectangle 4"/>
          <p:cNvSpPr/>
          <p:nvPr/>
        </p:nvSpPr>
        <p:spPr>
          <a:xfrm>
            <a:off x="1598098" y="-8394"/>
            <a:ext cx="10587984" cy="498598"/>
          </a:xfrm>
          <a:prstGeom prst="rect">
            <a:avLst/>
          </a:prstGeom>
        </p:spPr>
        <p:txBody>
          <a:bodyPr wrap="square">
            <a:spAutoFit/>
          </a:bodyPr>
          <a:lstStyle/>
          <a:p>
            <a:pPr indent="360045" algn="ctr">
              <a:lnSpc>
                <a:spcPct val="110000"/>
              </a:lnSpc>
              <a:spcBef>
                <a:spcPts val="200"/>
              </a:spcBef>
              <a:spcAft>
                <a:spcPts val="200"/>
              </a:spcAft>
            </a:pP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3.1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Thị</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trường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tiêu</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dùng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cá</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nhân</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và</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hành</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vi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của</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người</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tiêu</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dùng</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cá</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nhân</a:t>
            </a:r>
            <a:endParaRPr lang="en-US" sz="24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5"/>
          <p:cNvSpPr/>
          <p:nvPr/>
        </p:nvSpPr>
        <p:spPr>
          <a:xfrm>
            <a:off x="230044" y="1328181"/>
            <a:ext cx="11721226" cy="4493538"/>
          </a:xfrm>
          <a:prstGeom prst="rect">
            <a:avLst/>
          </a:prstGeom>
        </p:spPr>
        <p:txBody>
          <a:bodyPr wrap="square">
            <a:spAutoFit/>
          </a:bodyPr>
          <a:lstStyle/>
          <a:p>
            <a:pPr algn="just"/>
            <a:r>
              <a:rPr lang="vi-VN" sz="2200" b="1" dirty="0">
                <a:solidFill>
                  <a:srgbClr val="FF0000"/>
                </a:solidFill>
                <a:latin typeface="Cambria" panose="02040503050406030204" pitchFamily="18" charset="0"/>
              </a:rPr>
              <a:t>Văn hoá là nhân tố cơ bản nhất quyết định đến ý muốn và hành vi của một người. </a:t>
            </a:r>
            <a:endParaRPr lang="en-US" sz="2200" b="1" dirty="0" smtClean="0">
              <a:solidFill>
                <a:srgbClr val="FF0000"/>
              </a:solidFill>
              <a:latin typeface="Cambria" panose="02040503050406030204" pitchFamily="18" charset="0"/>
            </a:endParaRPr>
          </a:p>
          <a:p>
            <a:pPr algn="just"/>
            <a:r>
              <a:rPr lang="vi-VN" sz="2200" b="1" i="1" u="sng" dirty="0" smtClean="0">
                <a:solidFill>
                  <a:srgbClr val="FF0000"/>
                </a:solidFill>
                <a:latin typeface="Cambria" panose="02040503050406030204" pitchFamily="18" charset="0"/>
              </a:rPr>
              <a:t>Văn </a:t>
            </a:r>
            <a:r>
              <a:rPr lang="vi-VN" sz="2200" b="1" i="1" u="sng" dirty="0">
                <a:solidFill>
                  <a:srgbClr val="FF0000"/>
                </a:solidFill>
                <a:latin typeface="Cambria" panose="02040503050406030204" pitchFamily="18" charset="0"/>
              </a:rPr>
              <a:t>hoá </a:t>
            </a:r>
            <a:r>
              <a:rPr lang="vi-VN" sz="2200" b="1" i="1" u="sng" dirty="0" smtClean="0">
                <a:solidFill>
                  <a:srgbClr val="FF0000"/>
                </a:solidFill>
                <a:latin typeface="Cambria" panose="02040503050406030204" pitchFamily="18" charset="0"/>
              </a:rPr>
              <a:t>là</a:t>
            </a:r>
            <a:r>
              <a:rPr lang="en-US" sz="2200" b="1" i="1" u="sng" dirty="0" smtClean="0">
                <a:solidFill>
                  <a:srgbClr val="FF0000"/>
                </a:solidFill>
                <a:latin typeface="Cambria" panose="02040503050406030204" pitchFamily="18" charset="0"/>
              </a:rPr>
              <a:t> </a:t>
            </a:r>
            <a:r>
              <a:rPr lang="vi-VN" sz="2200" dirty="0" smtClean="0">
                <a:solidFill>
                  <a:srgbClr val="000000"/>
                </a:solidFill>
                <a:latin typeface="Cambria" panose="02040503050406030204" pitchFamily="18" charset="0"/>
              </a:rPr>
              <a:t>một </a:t>
            </a:r>
            <a:r>
              <a:rPr lang="vi-VN" sz="2200" dirty="0">
                <a:solidFill>
                  <a:srgbClr val="000000"/>
                </a:solidFill>
                <a:latin typeface="Cambria" panose="02040503050406030204" pitchFamily="18" charset="0"/>
              </a:rPr>
              <a:t>tập hợp giá trị, tư tưởng và quan điểm được chấp nhận bởi một nhóm người đồng nhất </a:t>
            </a:r>
            <a:r>
              <a:rPr lang="vi-VN" sz="2200" dirty="0" smtClean="0">
                <a:solidFill>
                  <a:srgbClr val="000000"/>
                </a:solidFill>
                <a:latin typeface="Cambria" panose="02040503050406030204" pitchFamily="18" charset="0"/>
              </a:rPr>
              <a:t>và</a:t>
            </a:r>
            <a:r>
              <a:rPr lang="en-US" sz="2200" dirty="0" smtClean="0">
                <a:solidFill>
                  <a:srgbClr val="000000"/>
                </a:solidFill>
                <a:latin typeface="Cambria" panose="02040503050406030204" pitchFamily="18" charset="0"/>
              </a:rPr>
              <a:t> </a:t>
            </a:r>
            <a:r>
              <a:rPr lang="vi-VN" sz="2200" dirty="0" smtClean="0">
                <a:solidFill>
                  <a:srgbClr val="000000"/>
                </a:solidFill>
                <a:latin typeface="Cambria" panose="02040503050406030204" pitchFamily="18" charset="0"/>
              </a:rPr>
              <a:t>được </a:t>
            </a:r>
            <a:r>
              <a:rPr lang="vi-VN" sz="2200" dirty="0">
                <a:solidFill>
                  <a:srgbClr val="000000"/>
                </a:solidFill>
                <a:latin typeface="Cambria" panose="02040503050406030204" pitchFamily="18" charset="0"/>
              </a:rPr>
              <a:t>truyền từ thế hệ này sang thế hệ </a:t>
            </a:r>
            <a:r>
              <a:rPr lang="vi-VN" sz="2200" dirty="0" smtClean="0">
                <a:solidFill>
                  <a:srgbClr val="000000"/>
                </a:solidFill>
                <a:latin typeface="Cambria" panose="02040503050406030204" pitchFamily="18" charset="0"/>
              </a:rPr>
              <a:t>khác.</a:t>
            </a:r>
            <a:endParaRPr lang="en-US" sz="2200" dirty="0" smtClean="0">
              <a:solidFill>
                <a:srgbClr val="000000"/>
              </a:solidFill>
              <a:latin typeface="Cambria" panose="02040503050406030204" pitchFamily="18" charset="0"/>
            </a:endParaRPr>
          </a:p>
          <a:p>
            <a:pPr marL="342900" indent="-342900" algn="just">
              <a:buFont typeface="Wingdings" panose="05000000000000000000" pitchFamily="2" charset="2"/>
              <a:buChar char="ü"/>
            </a:pPr>
            <a:r>
              <a:rPr lang="vi-VN" sz="2200" b="1" i="1" dirty="0" smtClean="0">
                <a:solidFill>
                  <a:srgbClr val="FF0000"/>
                </a:solidFill>
                <a:latin typeface="Cambria" panose="02040503050406030204" pitchFamily="18" charset="0"/>
              </a:rPr>
              <a:t>Những </a:t>
            </a:r>
            <a:r>
              <a:rPr lang="vi-VN" sz="2200" b="1" i="1" dirty="0">
                <a:solidFill>
                  <a:srgbClr val="FF0000"/>
                </a:solidFill>
                <a:latin typeface="Cambria" panose="02040503050406030204" pitchFamily="18" charset="0"/>
              </a:rPr>
              <a:t>giá trị văn hoá truyền thống bền vững </a:t>
            </a:r>
            <a:r>
              <a:rPr lang="vi-VN" sz="2200" dirty="0">
                <a:solidFill>
                  <a:srgbClr val="000000"/>
                </a:solidFill>
                <a:latin typeface="Cambria" panose="02040503050406030204" pitchFamily="18" charset="0"/>
              </a:rPr>
              <a:t>như dân tộc, tôn giáo tạo nên phong tục </a:t>
            </a:r>
            <a:r>
              <a:rPr lang="vi-VN" sz="2200" dirty="0" smtClean="0">
                <a:solidFill>
                  <a:srgbClr val="000000"/>
                </a:solidFill>
                <a:latin typeface="Cambria" panose="02040503050406030204" pitchFamily="18" charset="0"/>
              </a:rPr>
              <a:t>tập</a:t>
            </a:r>
            <a:r>
              <a:rPr lang="en-US" sz="2200" dirty="0" smtClean="0">
                <a:solidFill>
                  <a:srgbClr val="000000"/>
                </a:solidFill>
                <a:latin typeface="Cambria" panose="02040503050406030204" pitchFamily="18" charset="0"/>
              </a:rPr>
              <a:t> </a:t>
            </a:r>
            <a:r>
              <a:rPr lang="vi-VN" sz="2200" dirty="0" smtClean="0">
                <a:solidFill>
                  <a:srgbClr val="000000"/>
                </a:solidFill>
                <a:latin typeface="Cambria" panose="02040503050406030204" pitchFamily="18" charset="0"/>
              </a:rPr>
              <a:t>quán </a:t>
            </a:r>
            <a:r>
              <a:rPr lang="vi-VN" sz="2200" dirty="0">
                <a:solidFill>
                  <a:srgbClr val="000000"/>
                </a:solidFill>
                <a:latin typeface="Cambria" panose="02040503050406030204" pitchFamily="18" charset="0"/>
              </a:rPr>
              <a:t>tiêu dùng, các doanh nghiệp chỉ có thể làm thích ứng hoạt động marketing theo các </a:t>
            </a:r>
            <a:r>
              <a:rPr lang="vi-VN" sz="2200" dirty="0" smtClean="0">
                <a:solidFill>
                  <a:srgbClr val="000000"/>
                </a:solidFill>
                <a:latin typeface="Cambria" panose="02040503050406030204" pitchFamily="18" charset="0"/>
              </a:rPr>
              <a:t>giá</a:t>
            </a:r>
            <a:r>
              <a:rPr lang="en-US" sz="2200" dirty="0" smtClean="0">
                <a:solidFill>
                  <a:srgbClr val="000000"/>
                </a:solidFill>
                <a:latin typeface="Cambria" panose="02040503050406030204" pitchFamily="18" charset="0"/>
              </a:rPr>
              <a:t> </a:t>
            </a:r>
            <a:r>
              <a:rPr lang="vi-VN" sz="2200" dirty="0" smtClean="0">
                <a:solidFill>
                  <a:srgbClr val="000000"/>
                </a:solidFill>
                <a:latin typeface="Cambria" panose="02040503050406030204" pitchFamily="18" charset="0"/>
              </a:rPr>
              <a:t>trị </a:t>
            </a:r>
            <a:r>
              <a:rPr lang="vi-VN" sz="2200" dirty="0">
                <a:solidFill>
                  <a:srgbClr val="000000"/>
                </a:solidFill>
                <a:latin typeface="Cambria" panose="02040503050406030204" pitchFamily="18" charset="0"/>
              </a:rPr>
              <a:t>văn hoá </a:t>
            </a:r>
            <a:r>
              <a:rPr lang="vi-VN" sz="2200" dirty="0" smtClean="0">
                <a:solidFill>
                  <a:srgbClr val="000000"/>
                </a:solidFill>
                <a:latin typeface="Cambria" panose="02040503050406030204" pitchFamily="18" charset="0"/>
              </a:rPr>
              <a:t>đó.</a:t>
            </a:r>
            <a:endParaRPr lang="en-US" sz="2200" dirty="0" smtClean="0">
              <a:solidFill>
                <a:srgbClr val="000000"/>
              </a:solidFill>
              <a:latin typeface="Cambria" panose="02040503050406030204" pitchFamily="18" charset="0"/>
            </a:endParaRPr>
          </a:p>
          <a:p>
            <a:pPr marL="342900" indent="-342900" algn="just">
              <a:buFont typeface="Wingdings" panose="05000000000000000000" pitchFamily="2" charset="2"/>
              <a:buChar char="ü"/>
            </a:pPr>
            <a:r>
              <a:rPr lang="vi-VN" sz="2200" dirty="0" smtClean="0">
                <a:solidFill>
                  <a:srgbClr val="000000"/>
                </a:solidFill>
                <a:latin typeface="Cambria" panose="02040503050406030204" pitchFamily="18" charset="0"/>
              </a:rPr>
              <a:t>Ngược </a:t>
            </a:r>
            <a:r>
              <a:rPr lang="vi-VN" sz="2200" dirty="0">
                <a:solidFill>
                  <a:srgbClr val="000000"/>
                </a:solidFill>
                <a:latin typeface="Cambria" panose="02040503050406030204" pitchFamily="18" charset="0"/>
              </a:rPr>
              <a:t>lại, </a:t>
            </a:r>
            <a:r>
              <a:rPr lang="vi-VN" sz="2200" b="1" i="1" dirty="0">
                <a:solidFill>
                  <a:srgbClr val="FF0000"/>
                </a:solidFill>
                <a:latin typeface="Cambria" panose="02040503050406030204" pitchFamily="18" charset="0"/>
              </a:rPr>
              <a:t>có vô số những yếu tố văn hoá dễ thay đổi</a:t>
            </a:r>
            <a:r>
              <a:rPr lang="vi-VN" sz="2200" dirty="0">
                <a:solidFill>
                  <a:srgbClr val="000000"/>
                </a:solidFill>
                <a:latin typeface="Cambria" panose="02040503050406030204" pitchFamily="18" charset="0"/>
              </a:rPr>
              <a:t>, dễ du nhập từ thị trường này sang </a:t>
            </a:r>
            <a:r>
              <a:rPr lang="vi-VN" sz="2200" dirty="0" smtClean="0">
                <a:solidFill>
                  <a:srgbClr val="000000"/>
                </a:solidFill>
                <a:latin typeface="Cambria" panose="02040503050406030204" pitchFamily="18" charset="0"/>
              </a:rPr>
              <a:t>thị</a:t>
            </a:r>
            <a:r>
              <a:rPr lang="en-US" sz="2200" dirty="0" smtClean="0">
                <a:solidFill>
                  <a:srgbClr val="000000"/>
                </a:solidFill>
                <a:latin typeface="Cambria" panose="02040503050406030204" pitchFamily="18" charset="0"/>
              </a:rPr>
              <a:t> </a:t>
            </a:r>
            <a:r>
              <a:rPr lang="vi-VN" sz="2200" dirty="0" smtClean="0">
                <a:solidFill>
                  <a:srgbClr val="000000"/>
                </a:solidFill>
                <a:latin typeface="Cambria" panose="02040503050406030204" pitchFamily="18" charset="0"/>
              </a:rPr>
              <a:t>trường </a:t>
            </a:r>
            <a:r>
              <a:rPr lang="vi-VN" sz="2200" dirty="0">
                <a:solidFill>
                  <a:srgbClr val="000000"/>
                </a:solidFill>
                <a:latin typeface="Cambria" panose="02040503050406030204" pitchFamily="18" charset="0"/>
              </a:rPr>
              <a:t>khác và tạo nên những trào lưu tiêu dùng mới, cơ hội thị trường mới cho các nhà </a:t>
            </a:r>
            <a:r>
              <a:rPr lang="vi-VN" sz="2200" dirty="0" smtClean="0">
                <a:solidFill>
                  <a:srgbClr val="000000"/>
                </a:solidFill>
                <a:latin typeface="Cambria" panose="02040503050406030204" pitchFamily="18" charset="0"/>
              </a:rPr>
              <a:t>kinh</a:t>
            </a:r>
            <a:r>
              <a:rPr lang="en-US" sz="2200" dirty="0" smtClean="0">
                <a:solidFill>
                  <a:srgbClr val="000000"/>
                </a:solidFill>
                <a:latin typeface="Cambria" panose="02040503050406030204" pitchFamily="18" charset="0"/>
              </a:rPr>
              <a:t>  </a:t>
            </a:r>
            <a:r>
              <a:rPr lang="vi-VN" sz="2200" dirty="0" smtClean="0">
                <a:solidFill>
                  <a:srgbClr val="000000"/>
                </a:solidFill>
                <a:latin typeface="Cambria" panose="02040503050406030204" pitchFamily="18" charset="0"/>
              </a:rPr>
              <a:t>doanh.</a:t>
            </a:r>
            <a:endParaRPr lang="en-US" sz="2200" dirty="0" smtClean="0">
              <a:solidFill>
                <a:srgbClr val="000000"/>
              </a:solidFill>
              <a:latin typeface="Cambria" panose="02040503050406030204" pitchFamily="18" charset="0"/>
            </a:endParaRPr>
          </a:p>
          <a:p>
            <a:pPr algn="just"/>
            <a:r>
              <a:rPr lang="en-US" sz="2200" i="1" dirty="0">
                <a:solidFill>
                  <a:srgbClr val="000000"/>
                </a:solidFill>
                <a:latin typeface="Cambria" panose="02040503050406030204" pitchFamily="18" charset="0"/>
              </a:rPr>
              <a:t>	</a:t>
            </a:r>
            <a:r>
              <a:rPr lang="vi-VN" sz="2200" i="1" dirty="0" smtClean="0">
                <a:solidFill>
                  <a:srgbClr val="FF0000"/>
                </a:solidFill>
                <a:latin typeface="Cambria" panose="02040503050406030204" pitchFamily="18" charset="0"/>
              </a:rPr>
              <a:t>Các </a:t>
            </a:r>
            <a:r>
              <a:rPr lang="vi-VN" sz="2200" i="1" dirty="0">
                <a:solidFill>
                  <a:srgbClr val="FF0000"/>
                </a:solidFill>
                <a:latin typeface="Cambria" panose="02040503050406030204" pitchFamily="18" charset="0"/>
              </a:rPr>
              <a:t>nhà làm marketing phải nắm được các đặc trưng văn hoá ảnh hưởng đến quá trình </a:t>
            </a:r>
            <a:r>
              <a:rPr lang="vi-VN" sz="2200" i="1" dirty="0" smtClean="0">
                <a:solidFill>
                  <a:srgbClr val="FF0000"/>
                </a:solidFill>
                <a:latin typeface="Cambria" panose="02040503050406030204" pitchFamily="18" charset="0"/>
              </a:rPr>
              <a:t>mua</a:t>
            </a:r>
            <a:r>
              <a:rPr lang="en-US" sz="2200" i="1" dirty="0" smtClean="0">
                <a:solidFill>
                  <a:srgbClr val="FF0000"/>
                </a:solidFill>
                <a:latin typeface="Cambria" panose="02040503050406030204" pitchFamily="18" charset="0"/>
              </a:rPr>
              <a:t> </a:t>
            </a:r>
            <a:r>
              <a:rPr lang="vi-VN" sz="2200" i="1" dirty="0" smtClean="0">
                <a:solidFill>
                  <a:srgbClr val="FF0000"/>
                </a:solidFill>
                <a:latin typeface="Cambria" panose="02040503050406030204" pitchFamily="18" charset="0"/>
              </a:rPr>
              <a:t>để </a:t>
            </a:r>
            <a:r>
              <a:rPr lang="vi-VN" sz="2200" i="1" dirty="0">
                <a:solidFill>
                  <a:srgbClr val="FF0000"/>
                </a:solidFill>
                <a:latin typeface="Cambria" panose="02040503050406030204" pitchFamily="18" charset="0"/>
              </a:rPr>
              <a:t>có các biện pháp marketing thích hợp</a:t>
            </a:r>
            <a:r>
              <a:rPr lang="vi-VN" sz="2200" dirty="0">
                <a:solidFill>
                  <a:srgbClr val="000000"/>
                </a:solidFill>
                <a:latin typeface="Cambria" panose="02040503050406030204" pitchFamily="18" charset="0"/>
              </a:rPr>
              <a:t>. Họ cũng phải phát hiện những xu thế vận động </a:t>
            </a:r>
            <a:r>
              <a:rPr lang="vi-VN" sz="2200" dirty="0" smtClean="0">
                <a:solidFill>
                  <a:srgbClr val="000000"/>
                </a:solidFill>
                <a:latin typeface="Cambria" panose="02040503050406030204" pitchFamily="18" charset="0"/>
              </a:rPr>
              <a:t>biến</a:t>
            </a:r>
            <a:r>
              <a:rPr lang="en-US" sz="2200" dirty="0" smtClean="0">
                <a:solidFill>
                  <a:srgbClr val="000000"/>
                </a:solidFill>
                <a:latin typeface="Cambria" panose="02040503050406030204" pitchFamily="18" charset="0"/>
              </a:rPr>
              <a:t> </a:t>
            </a:r>
            <a:r>
              <a:rPr lang="vi-VN" sz="2200" dirty="0" smtClean="0">
                <a:solidFill>
                  <a:srgbClr val="000000"/>
                </a:solidFill>
                <a:latin typeface="Cambria" panose="02040503050406030204" pitchFamily="18" charset="0"/>
              </a:rPr>
              <a:t>đổi </a:t>
            </a:r>
            <a:r>
              <a:rPr lang="vi-VN" sz="2200" dirty="0">
                <a:solidFill>
                  <a:srgbClr val="000000"/>
                </a:solidFill>
                <a:latin typeface="Cambria" panose="02040503050406030204" pitchFamily="18" charset="0"/>
              </a:rPr>
              <a:t>của nền văn hoá để phát triển các sản phẩm mới, các phương thức kinh doanh mới.</a:t>
            </a:r>
            <a:r>
              <a:rPr lang="vi-VN" sz="2200" dirty="0"/>
              <a:t> </a:t>
            </a:r>
            <a:br>
              <a:rPr lang="vi-VN" sz="2200" dirty="0"/>
            </a:br>
            <a:endParaRPr lang="en-US" sz="2200" dirty="0"/>
          </a:p>
        </p:txBody>
      </p:sp>
    </p:spTree>
    <p:extLst>
      <p:ext uri="{BB962C8B-B14F-4D97-AF65-F5344CB8AC3E}">
        <p14:creationId xmlns:p14="http://schemas.microsoft.com/office/powerpoint/2010/main" val="2892500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Effect transition="in" filter="fade">
                                      <p:cBhvr>
                                        <p:cTn id="13" dur="1000"/>
                                        <p:tgtEl>
                                          <p:spTgt spid="6">
                                            <p:txEl>
                                              <p:pRg st="1" end="1"/>
                                            </p:txEl>
                                          </p:spTgt>
                                        </p:tgtEl>
                                      </p:cBhvr>
                                    </p:animEffect>
                                    <p:anim calcmode="lin" valueType="num">
                                      <p:cBhvr>
                                        <p:cTn id="14"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6">
                                            <p:txEl>
                                              <p:pRg st="2" end="2"/>
                                            </p:txEl>
                                          </p:spTgt>
                                        </p:tgtEl>
                                        <p:attrNameLst>
                                          <p:attrName>style.visibility</p:attrName>
                                        </p:attrNameLst>
                                      </p:cBhvr>
                                      <p:to>
                                        <p:strVal val="visible"/>
                                      </p:to>
                                    </p:set>
                                    <p:anim calcmode="lin" valueType="num">
                                      <p:cBhvr additive="base">
                                        <p:cTn id="20"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6">
                                            <p:txEl>
                                              <p:pRg st="3" end="3"/>
                                            </p:txEl>
                                          </p:spTgt>
                                        </p:tgtEl>
                                        <p:attrNameLst>
                                          <p:attrName>style.visibility</p:attrName>
                                        </p:attrNameLst>
                                      </p:cBhvr>
                                      <p:to>
                                        <p:strVal val="visible"/>
                                      </p:to>
                                    </p:set>
                                    <p:animEffect transition="in" filter="fade">
                                      <p:cBhvr>
                                        <p:cTn id="26" dur="1000"/>
                                        <p:tgtEl>
                                          <p:spTgt spid="6">
                                            <p:txEl>
                                              <p:pRg st="3" end="3"/>
                                            </p:txEl>
                                          </p:spTgt>
                                        </p:tgtEl>
                                      </p:cBhvr>
                                    </p:animEffect>
                                    <p:anim calcmode="lin" valueType="num">
                                      <p:cBhvr>
                                        <p:cTn id="27"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6">
                                            <p:txEl>
                                              <p:pRg st="4" end="4"/>
                                            </p:txEl>
                                          </p:spTgt>
                                        </p:tgtEl>
                                        <p:attrNameLst>
                                          <p:attrName>style.visibility</p:attrName>
                                        </p:attrNameLst>
                                      </p:cBhvr>
                                      <p:to>
                                        <p:strVal val="visible"/>
                                      </p:to>
                                    </p:set>
                                    <p:animEffect transition="in" filter="fade">
                                      <p:cBhvr>
                                        <p:cTn id="33" dur="1000"/>
                                        <p:tgtEl>
                                          <p:spTgt spid="6">
                                            <p:txEl>
                                              <p:pRg st="4" end="4"/>
                                            </p:txEl>
                                          </p:spTgt>
                                        </p:tgtEl>
                                      </p:cBhvr>
                                    </p:animEffect>
                                    <p:anim calcmode="lin" valueType="num">
                                      <p:cBhvr>
                                        <p:cTn id="34"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35"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72402" y="1610987"/>
            <a:ext cx="10587984" cy="2400657"/>
          </a:xfrm>
          <a:prstGeom prst="rect">
            <a:avLst/>
          </a:prstGeom>
        </p:spPr>
        <p:txBody>
          <a:bodyPr wrap="square">
            <a:spAutoFit/>
          </a:bodyPr>
          <a:lstStyle/>
          <a:p>
            <a:pPr algn="ctr">
              <a:lnSpc>
                <a:spcPct val="150000"/>
              </a:lnSpc>
            </a:pPr>
            <a:r>
              <a:rPr lang="en-US" sz="5000" b="1"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3.2 </a:t>
            </a:r>
            <a:r>
              <a:rPr lang="vi-VN" sz="5000" b="1" dirty="0">
                <a:solidFill>
                  <a:srgbClr val="002060"/>
                </a:solidFill>
                <a:latin typeface="Times New Roman" panose="02020603050405020304" pitchFamily="18" charset="0"/>
                <a:cs typeface="Times New Roman" panose="02020603050405020304" pitchFamily="18" charset="0"/>
              </a:rPr>
              <a:t>Thị trường và hành vi mua của tổ chức </a:t>
            </a:r>
            <a:endParaRPr lang="en-US" sz="5000" b="1" dirty="0">
              <a:solidFill>
                <a:srgbClr val="002060"/>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cstate="print">
            <a:duotone>
              <a:schemeClr val="accent2">
                <a:shade val="45000"/>
                <a:satMod val="135000"/>
              </a:schemeClr>
              <a:prstClr val="white"/>
            </a:duotone>
            <a:extLst>
              <a:ext uri="{BEBA8EAE-BF5A-486C-A8C5-ECC9F3942E4B}">
                <a14:imgProps xmlns:a14="http://schemas.microsoft.com/office/drawing/2010/main">
                  <a14:imgLayer r:embed="rId3">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9101992" y="3721036"/>
            <a:ext cx="3090008" cy="3136964"/>
          </a:xfrm>
          <a:prstGeom prst="rect">
            <a:avLst/>
          </a:prstGeom>
        </p:spPr>
      </p:pic>
    </p:spTree>
    <p:extLst>
      <p:ext uri="{BB962C8B-B14F-4D97-AF65-F5344CB8AC3E}">
        <p14:creationId xmlns:p14="http://schemas.microsoft.com/office/powerpoint/2010/main" val="158289706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0" y="5040796"/>
            <a:ext cx="3245006" cy="1817203"/>
          </a:xfrm>
          <a:prstGeom prst="rect">
            <a:avLst/>
          </a:prstGeom>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63484"/>
            <a:ext cx="2287921" cy="853440"/>
          </a:xfrm>
          <a:prstGeom prst="rect">
            <a:avLst/>
          </a:prstGeom>
        </p:spPr>
      </p:pic>
      <p:sp>
        <p:nvSpPr>
          <p:cNvPr id="3" name="Rectangle 2"/>
          <p:cNvSpPr/>
          <p:nvPr/>
        </p:nvSpPr>
        <p:spPr>
          <a:xfrm>
            <a:off x="2784923" y="63484"/>
            <a:ext cx="10587984" cy="661207"/>
          </a:xfrm>
          <a:prstGeom prst="rect">
            <a:avLst/>
          </a:prstGeom>
        </p:spPr>
        <p:txBody>
          <a:bodyPr wrap="square">
            <a:spAutoFit/>
          </a:bodyPr>
          <a:lstStyle/>
          <a:p>
            <a:pPr>
              <a:lnSpc>
                <a:spcPct val="150000"/>
              </a:lnSpc>
            </a:pP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3.1 </a:t>
            </a:r>
            <a:r>
              <a:rPr lang="vi-VN" sz="2800" b="1" dirty="0">
                <a:solidFill>
                  <a:srgbClr val="002060"/>
                </a:solidFill>
                <a:latin typeface="Times New Roman" panose="02020603050405020304" pitchFamily="18" charset="0"/>
                <a:cs typeface="Times New Roman" panose="02020603050405020304" pitchFamily="18" charset="0"/>
              </a:rPr>
              <a:t>Thị trường và hành vi mua của tổ chức </a:t>
            </a:r>
            <a:endParaRPr lang="en-US" sz="2800" b="1" dirty="0">
              <a:solidFill>
                <a:srgbClr val="002060"/>
              </a:solidFill>
              <a:latin typeface="Times New Roman" panose="02020603050405020304" pitchFamily="18" charset="0"/>
              <a:cs typeface="Times New Roman" panose="02020603050405020304" pitchFamily="18" charset="0"/>
            </a:endParaRPr>
          </a:p>
        </p:txBody>
      </p:sp>
      <p:sp>
        <p:nvSpPr>
          <p:cNvPr id="4" name="Rectangle 3"/>
          <p:cNvSpPr/>
          <p:nvPr/>
        </p:nvSpPr>
        <p:spPr>
          <a:xfrm>
            <a:off x="159832" y="816563"/>
            <a:ext cx="11838879" cy="4770537"/>
          </a:xfrm>
          <a:prstGeom prst="rect">
            <a:avLst/>
          </a:prstGeom>
        </p:spPr>
        <p:txBody>
          <a:bodyPr wrap="square">
            <a:spAutoFit/>
          </a:bodyPr>
          <a:lstStyle/>
          <a:p>
            <a:pPr>
              <a:spcBef>
                <a:spcPts val="600"/>
              </a:spcBef>
              <a:spcAft>
                <a:spcPts val="600"/>
              </a:spcAft>
            </a:pPr>
            <a:r>
              <a:rPr lang="vi-VN" sz="2400" b="1" dirty="0">
                <a:solidFill>
                  <a:srgbClr val="FF0000"/>
                </a:solidFill>
                <a:latin typeface="Times New Roman" panose="02020603050405020304" pitchFamily="18" charset="0"/>
                <a:cs typeface="Times New Roman" panose="02020603050405020304" pitchFamily="18" charset="0"/>
              </a:rPr>
              <a:t>Những người mua là tổ chức bao </a:t>
            </a:r>
            <a:r>
              <a:rPr lang="vi-VN" sz="2400" b="1" dirty="0" smtClean="0">
                <a:solidFill>
                  <a:srgbClr val="FF0000"/>
                </a:solidFill>
                <a:latin typeface="Times New Roman" panose="02020603050405020304" pitchFamily="18" charset="0"/>
                <a:cs typeface="Times New Roman" panose="02020603050405020304" pitchFamily="18" charset="0"/>
              </a:rPr>
              <a:t>gồm</a:t>
            </a:r>
            <a:r>
              <a:rPr lang="en-US" sz="2400" b="1" dirty="0" smtClean="0">
                <a:solidFill>
                  <a:srgbClr val="FF0000"/>
                </a:solidFill>
                <a:latin typeface="Times New Roman" panose="02020603050405020304" pitchFamily="18" charset="0"/>
                <a:cs typeface="Times New Roman" panose="02020603050405020304" pitchFamily="18" charset="0"/>
              </a:rPr>
              <a:t>:</a:t>
            </a:r>
          </a:p>
          <a:p>
            <a:pPr marL="342900" indent="-342900">
              <a:spcBef>
                <a:spcPts val="600"/>
              </a:spcBef>
              <a:spcAft>
                <a:spcPts val="600"/>
              </a:spcAft>
              <a:buFont typeface="Wingdings" panose="05000000000000000000" pitchFamily="2" charset="2"/>
              <a:buChar char="v"/>
            </a:pPr>
            <a:r>
              <a:rPr lang="en-US" sz="2400" dirty="0">
                <a:solidFill>
                  <a:srgbClr val="FF0000"/>
                </a:solidFill>
                <a:latin typeface="Times New Roman" panose="02020603050405020304" pitchFamily="18" charset="0"/>
                <a:cs typeface="Times New Roman" panose="02020603050405020304" pitchFamily="18" charset="0"/>
              </a:rPr>
              <a:t>C</a:t>
            </a:r>
            <a:r>
              <a:rPr lang="vi-VN" sz="2400" dirty="0" smtClean="0">
                <a:solidFill>
                  <a:srgbClr val="FF0000"/>
                </a:solidFill>
                <a:latin typeface="Times New Roman" panose="02020603050405020304" pitchFamily="18" charset="0"/>
                <a:cs typeface="Times New Roman" panose="02020603050405020304" pitchFamily="18" charset="0"/>
              </a:rPr>
              <a:t>ác </a:t>
            </a:r>
            <a:r>
              <a:rPr lang="vi-VN" sz="2400" dirty="0">
                <a:solidFill>
                  <a:srgbClr val="FF0000"/>
                </a:solidFill>
                <a:latin typeface="Times New Roman" panose="02020603050405020304" pitchFamily="18" charset="0"/>
                <a:cs typeface="Times New Roman" panose="02020603050405020304" pitchFamily="18" charset="0"/>
              </a:rPr>
              <a:t>cá nhân liên quan </a:t>
            </a:r>
            <a:r>
              <a:rPr lang="vi-VN" sz="2400" dirty="0">
                <a:solidFill>
                  <a:prstClr val="black"/>
                </a:solidFill>
                <a:latin typeface="Times New Roman" panose="02020603050405020304" pitchFamily="18" charset="0"/>
                <a:cs typeface="Times New Roman" panose="02020603050405020304" pitchFamily="18" charset="0"/>
              </a:rPr>
              <a:t>đến việc mua sản phẩm cho các</a:t>
            </a:r>
            <a:r>
              <a:rPr lang="en-US" sz="2400" dirty="0">
                <a:solidFill>
                  <a:prstClr val="black"/>
                </a:solidFill>
                <a:latin typeface="Times New Roman" panose="02020603050405020304" pitchFamily="18" charset="0"/>
                <a:cs typeface="Times New Roman" panose="02020603050405020304" pitchFamily="18" charset="0"/>
              </a:rPr>
              <a:t> </a:t>
            </a:r>
            <a:r>
              <a:rPr lang="vi-VN" sz="2400" dirty="0">
                <a:solidFill>
                  <a:prstClr val="black"/>
                </a:solidFill>
                <a:latin typeface="Times New Roman" panose="02020603050405020304" pitchFamily="18" charset="0"/>
                <a:cs typeface="Times New Roman" panose="02020603050405020304" pitchFamily="18" charset="0"/>
              </a:rPr>
              <a:t>doanh </a:t>
            </a:r>
            <a:r>
              <a:rPr lang="vi-VN" sz="2400" dirty="0" smtClean="0">
                <a:solidFill>
                  <a:prstClr val="black"/>
                </a:solidFill>
                <a:latin typeface="Times New Roman" panose="02020603050405020304" pitchFamily="18" charset="0"/>
                <a:cs typeface="Times New Roman" panose="02020603050405020304" pitchFamily="18" charset="0"/>
              </a:rPr>
              <a:t>nghiệp, </a:t>
            </a:r>
            <a:r>
              <a:rPr lang="vi-VN" sz="2400" dirty="0">
                <a:solidFill>
                  <a:prstClr val="black"/>
                </a:solidFill>
                <a:latin typeface="Times New Roman" panose="02020603050405020304" pitchFamily="18" charset="0"/>
                <a:cs typeface="Times New Roman" panose="02020603050405020304" pitchFamily="18" charset="0"/>
              </a:rPr>
              <a:t>cho các cơ quan chính phủ và các tổ chức, cơ quan khác. </a:t>
            </a:r>
            <a:endParaRPr lang="en-US" sz="2400" dirty="0" smtClean="0">
              <a:solidFill>
                <a:prstClr val="black"/>
              </a:solidFill>
              <a:latin typeface="Times New Roman" panose="02020603050405020304" pitchFamily="18" charset="0"/>
              <a:cs typeface="Times New Roman" panose="02020603050405020304" pitchFamily="18" charset="0"/>
            </a:endParaRPr>
          </a:p>
          <a:p>
            <a:pPr marL="342900" indent="-342900">
              <a:spcBef>
                <a:spcPts val="600"/>
              </a:spcBef>
              <a:spcAft>
                <a:spcPts val="600"/>
              </a:spcAft>
              <a:buFont typeface="Wingdings" panose="05000000000000000000" pitchFamily="2" charset="2"/>
              <a:buChar char="v"/>
            </a:pPr>
            <a:r>
              <a:rPr lang="vi-VN" sz="2400" dirty="0" smtClean="0">
                <a:solidFill>
                  <a:srgbClr val="FF0000"/>
                </a:solidFill>
                <a:latin typeface="Times New Roman" panose="02020603050405020304" pitchFamily="18" charset="0"/>
                <a:cs typeface="Times New Roman" panose="02020603050405020304" pitchFamily="18" charset="0"/>
              </a:rPr>
              <a:t>Những </a:t>
            </a:r>
            <a:r>
              <a:rPr lang="vi-VN" sz="2400" dirty="0">
                <a:solidFill>
                  <a:srgbClr val="FF0000"/>
                </a:solidFill>
                <a:latin typeface="Times New Roman" panose="02020603050405020304" pitchFamily="18" charset="0"/>
                <a:cs typeface="Times New Roman" panose="02020603050405020304" pitchFamily="18" charset="0"/>
              </a:rPr>
              <a:t>người mua</a:t>
            </a:r>
            <a:r>
              <a:rPr lang="en-US" sz="2400" dirty="0">
                <a:solidFill>
                  <a:srgbClr val="FF0000"/>
                </a:solidFill>
                <a:latin typeface="Times New Roman" panose="02020603050405020304" pitchFamily="18" charset="0"/>
                <a:cs typeface="Times New Roman" panose="02020603050405020304" pitchFamily="18" charset="0"/>
              </a:rPr>
              <a:t> </a:t>
            </a:r>
            <a:r>
              <a:rPr lang="vi-VN" sz="2400" dirty="0">
                <a:solidFill>
                  <a:srgbClr val="FF0000"/>
                </a:solidFill>
                <a:latin typeface="Times New Roman" panose="02020603050405020304" pitchFamily="18" charset="0"/>
                <a:cs typeface="Times New Roman" panose="02020603050405020304" pitchFamily="18" charset="0"/>
              </a:rPr>
              <a:t>nhằm mục đích kinh doanh </a:t>
            </a:r>
            <a:r>
              <a:rPr lang="vi-VN" sz="2400" dirty="0">
                <a:solidFill>
                  <a:prstClr val="black"/>
                </a:solidFill>
                <a:latin typeface="Times New Roman" panose="02020603050405020304" pitchFamily="18" charset="0"/>
                <a:cs typeface="Times New Roman" panose="02020603050405020304" pitchFamily="18" charset="0"/>
              </a:rPr>
              <a:t>bao gồm những người mua là doanh nghiệp công nghiệp, họ mua</a:t>
            </a:r>
            <a:r>
              <a:rPr lang="en-US" sz="2400" dirty="0">
                <a:solidFill>
                  <a:prstClr val="black"/>
                </a:solidFill>
                <a:latin typeface="Times New Roman" panose="02020603050405020304" pitchFamily="18" charset="0"/>
                <a:cs typeface="Times New Roman" panose="02020603050405020304" pitchFamily="18" charset="0"/>
              </a:rPr>
              <a:t> </a:t>
            </a:r>
            <a:r>
              <a:rPr lang="vi-VN" sz="2400" dirty="0">
                <a:solidFill>
                  <a:prstClr val="black"/>
                </a:solidFill>
                <a:latin typeface="Times New Roman" panose="02020603050405020304" pitchFamily="18" charset="0"/>
                <a:cs typeface="Times New Roman" panose="02020603050405020304" pitchFamily="18" charset="0"/>
              </a:rPr>
              <a:t>hàng hoá và dịch vụ để sử dụng chúng sản xuất ra các hàng hoá và dịch vụ khác để bán; </a:t>
            </a:r>
            <a:r>
              <a:rPr lang="vi-VN" sz="2400" dirty="0" smtClean="0">
                <a:solidFill>
                  <a:prstClr val="black"/>
                </a:solidFill>
                <a:latin typeface="Times New Roman" panose="02020603050405020304" pitchFamily="18" charset="0"/>
                <a:cs typeface="Times New Roman" panose="02020603050405020304" pitchFamily="18" charset="0"/>
              </a:rPr>
              <a:t>và</a:t>
            </a:r>
            <a:endParaRPr lang="en-US" sz="2400" dirty="0" smtClean="0">
              <a:solidFill>
                <a:prstClr val="black"/>
              </a:solidFill>
              <a:latin typeface="Times New Roman" panose="02020603050405020304" pitchFamily="18" charset="0"/>
              <a:cs typeface="Times New Roman" panose="02020603050405020304" pitchFamily="18" charset="0"/>
            </a:endParaRPr>
          </a:p>
          <a:p>
            <a:pPr marL="342900" indent="-342900">
              <a:spcBef>
                <a:spcPts val="600"/>
              </a:spcBef>
              <a:spcAft>
                <a:spcPts val="600"/>
              </a:spcAft>
              <a:buFont typeface="Wingdings" panose="05000000000000000000" pitchFamily="2" charset="2"/>
              <a:buChar char="v"/>
            </a:pPr>
            <a:r>
              <a:rPr lang="en-US" sz="2400" dirty="0">
                <a:solidFill>
                  <a:srgbClr val="FF0000"/>
                </a:solidFill>
                <a:latin typeface="Times New Roman" panose="02020603050405020304" pitchFamily="18" charset="0"/>
                <a:cs typeface="Times New Roman" panose="02020603050405020304" pitchFamily="18" charset="0"/>
              </a:rPr>
              <a:t>N</a:t>
            </a:r>
            <a:r>
              <a:rPr lang="vi-VN" sz="2400" dirty="0" smtClean="0">
                <a:solidFill>
                  <a:srgbClr val="FF0000"/>
                </a:solidFill>
                <a:latin typeface="Times New Roman" panose="02020603050405020304" pitchFamily="18" charset="0"/>
                <a:cs typeface="Times New Roman" panose="02020603050405020304" pitchFamily="18" charset="0"/>
              </a:rPr>
              <a:t>hững </a:t>
            </a:r>
            <a:r>
              <a:rPr lang="vi-VN" sz="2400" dirty="0">
                <a:solidFill>
                  <a:srgbClr val="FF0000"/>
                </a:solidFill>
                <a:latin typeface="Times New Roman" panose="02020603050405020304" pitchFamily="18" charset="0"/>
                <a:cs typeface="Times New Roman" panose="02020603050405020304" pitchFamily="18" charset="0"/>
              </a:rPr>
              <a:t>người bán lại (bán buôn và bán lẻ): </a:t>
            </a:r>
            <a:r>
              <a:rPr lang="vi-VN" sz="2400" dirty="0">
                <a:solidFill>
                  <a:prstClr val="black"/>
                </a:solidFill>
                <a:latin typeface="Times New Roman" panose="02020603050405020304" pitchFamily="18" charset="0"/>
                <a:cs typeface="Times New Roman" panose="02020603050405020304" pitchFamily="18" charset="0"/>
              </a:rPr>
              <a:t>mua hàng hoá, dịch vụ để bán lại nhằm thu lợi</a:t>
            </a:r>
            <a:r>
              <a:rPr lang="en-US" sz="2400" dirty="0">
                <a:solidFill>
                  <a:prstClr val="black"/>
                </a:solidFill>
                <a:latin typeface="Times New Roman" panose="02020603050405020304" pitchFamily="18" charset="0"/>
                <a:cs typeface="Times New Roman" panose="02020603050405020304" pitchFamily="18" charset="0"/>
              </a:rPr>
              <a:t> </a:t>
            </a:r>
            <a:r>
              <a:rPr lang="vi-VN" sz="2400" dirty="0">
                <a:solidFill>
                  <a:prstClr val="black"/>
                </a:solidFill>
                <a:latin typeface="Times New Roman" panose="02020603050405020304" pitchFamily="18" charset="0"/>
                <a:cs typeface="Times New Roman" panose="02020603050405020304" pitchFamily="18" charset="0"/>
              </a:rPr>
              <a:t>nhuận. </a:t>
            </a:r>
            <a:endParaRPr lang="en-US" sz="2400" dirty="0" smtClean="0">
              <a:solidFill>
                <a:prstClr val="black"/>
              </a:solidFill>
              <a:latin typeface="Times New Roman" panose="02020603050405020304" pitchFamily="18" charset="0"/>
              <a:cs typeface="Times New Roman" panose="02020603050405020304" pitchFamily="18" charset="0"/>
            </a:endParaRPr>
          </a:p>
          <a:p>
            <a:pPr marL="342900" indent="-342900">
              <a:spcBef>
                <a:spcPts val="600"/>
              </a:spcBef>
              <a:spcAft>
                <a:spcPts val="600"/>
              </a:spcAft>
              <a:buFont typeface="Wingdings" panose="05000000000000000000" pitchFamily="2" charset="2"/>
              <a:buChar char="v"/>
            </a:pPr>
            <a:r>
              <a:rPr lang="vi-VN" sz="2400" i="1" dirty="0" smtClean="0">
                <a:solidFill>
                  <a:srgbClr val="FF0000"/>
                </a:solidFill>
                <a:latin typeface="Times New Roman" panose="02020603050405020304" pitchFamily="18" charset="0"/>
                <a:cs typeface="Times New Roman" panose="02020603050405020304" pitchFamily="18" charset="0"/>
              </a:rPr>
              <a:t>Các </a:t>
            </a:r>
            <a:r>
              <a:rPr lang="vi-VN" sz="2400" i="1" dirty="0">
                <a:solidFill>
                  <a:srgbClr val="FF0000"/>
                </a:solidFill>
                <a:latin typeface="Times New Roman" panose="02020603050405020304" pitchFamily="18" charset="0"/>
                <a:cs typeface="Times New Roman" panose="02020603050405020304" pitchFamily="18" charset="0"/>
              </a:rPr>
              <a:t>cơ quan chính phủ mua hàng hoá và dịch vụ để thực hiện trách nhiệm của họ đối</a:t>
            </a:r>
            <a:r>
              <a:rPr lang="en-US" sz="2400" i="1" dirty="0">
                <a:solidFill>
                  <a:srgbClr val="FF0000"/>
                </a:solidFill>
                <a:latin typeface="Times New Roman" panose="02020603050405020304" pitchFamily="18" charset="0"/>
                <a:cs typeface="Times New Roman" panose="02020603050405020304" pitchFamily="18" charset="0"/>
              </a:rPr>
              <a:t> </a:t>
            </a:r>
            <a:r>
              <a:rPr lang="vi-VN" sz="2400" i="1" dirty="0">
                <a:solidFill>
                  <a:srgbClr val="FF0000"/>
                </a:solidFill>
                <a:latin typeface="Times New Roman" panose="02020603050405020304" pitchFamily="18" charset="0"/>
                <a:cs typeface="Times New Roman" panose="02020603050405020304" pitchFamily="18" charset="0"/>
              </a:rPr>
              <a:t>với xã hội.</a:t>
            </a:r>
            <a:r>
              <a:rPr lang="vi-VN" sz="2400" dirty="0">
                <a:solidFill>
                  <a:prstClr val="black"/>
                </a:solidFill>
                <a:latin typeface="Times New Roman" panose="02020603050405020304" pitchFamily="18" charset="0"/>
                <a:cs typeface="Times New Roman" panose="02020603050405020304" pitchFamily="18" charset="0"/>
              </a:rPr>
              <a:t> Các tổ chức, cơ quan khác như nhà thờ và trường học mua để đáp ứng sứ mệnh tổ</a:t>
            </a:r>
            <a:r>
              <a:rPr lang="en-US" sz="2400" dirty="0">
                <a:solidFill>
                  <a:prstClr val="black"/>
                </a:solidFill>
                <a:latin typeface="Times New Roman" panose="02020603050405020304" pitchFamily="18" charset="0"/>
                <a:cs typeface="Times New Roman" panose="02020603050405020304" pitchFamily="18" charset="0"/>
              </a:rPr>
              <a:t> </a:t>
            </a:r>
            <a:r>
              <a:rPr lang="vi-VN" sz="2400" dirty="0">
                <a:solidFill>
                  <a:prstClr val="black"/>
                </a:solidFill>
                <a:latin typeface="Times New Roman" panose="02020603050405020304" pitchFamily="18" charset="0"/>
                <a:cs typeface="Times New Roman" panose="02020603050405020304" pitchFamily="18" charset="0"/>
              </a:rPr>
              <a:t>chức của họ </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658427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66692" y="579967"/>
            <a:ext cx="10470996" cy="954107"/>
          </a:xfrm>
          <a:prstGeom prst="rect">
            <a:avLst/>
          </a:prstGeom>
        </p:spPr>
        <p:txBody>
          <a:bodyPr wrap="square">
            <a:spAutoFit/>
          </a:bodyPr>
          <a:lstStyle/>
          <a:p>
            <a:pPr marL="457200" indent="-457200">
              <a:buFont typeface="Wingdings" panose="05000000000000000000" pitchFamily="2" charset="2"/>
              <a:buChar char="v"/>
            </a:pPr>
            <a:r>
              <a:rPr lang="en-US" sz="2800" b="1" i="1" dirty="0" smtClean="0">
                <a:solidFill>
                  <a:srgbClr val="FF0000"/>
                </a:solidFill>
                <a:latin typeface="Times New Roman" panose="02020603050405020304" pitchFamily="18" charset="0"/>
                <a:cs typeface="Times New Roman" panose="02020603050405020304" pitchFamily="18" charset="0"/>
              </a:rPr>
              <a:t>C</a:t>
            </a:r>
            <a:r>
              <a:rPr lang="vi-VN" sz="2800" b="1" i="1" dirty="0" smtClean="0">
                <a:solidFill>
                  <a:srgbClr val="FF0000"/>
                </a:solidFill>
                <a:latin typeface="Times New Roman" panose="02020603050405020304" pitchFamily="18" charset="0"/>
                <a:cs typeface="Times New Roman" panose="02020603050405020304" pitchFamily="18" charset="0"/>
              </a:rPr>
              <a:t>ác </a:t>
            </a:r>
            <a:r>
              <a:rPr lang="vi-VN" sz="2800" b="1" i="1" dirty="0">
                <a:solidFill>
                  <a:srgbClr val="FF0000"/>
                </a:solidFill>
                <a:latin typeface="Times New Roman" panose="02020603050405020304" pitchFamily="18" charset="0"/>
                <a:cs typeface="Times New Roman" panose="02020603050405020304" pitchFamily="18" charset="0"/>
              </a:rPr>
              <a:t>nhân tố ảnh </a:t>
            </a:r>
            <a:r>
              <a:rPr lang="vi-VN" sz="2800" b="1" i="1" dirty="0" smtClean="0">
                <a:solidFill>
                  <a:srgbClr val="FF0000"/>
                </a:solidFill>
                <a:latin typeface="Times New Roman" panose="02020603050405020304" pitchFamily="18" charset="0"/>
                <a:cs typeface="Times New Roman" panose="02020603050405020304" pitchFamily="18" charset="0"/>
              </a:rPr>
              <a:t>hưởng</a:t>
            </a:r>
            <a:r>
              <a:rPr lang="en-US" sz="2800" b="1" i="1" dirty="0" smtClean="0">
                <a:solidFill>
                  <a:srgbClr val="FF0000"/>
                </a:solidFill>
                <a:latin typeface="Times New Roman" panose="02020603050405020304" pitchFamily="18" charset="0"/>
                <a:cs typeface="Times New Roman" panose="02020603050405020304" pitchFamily="18" charset="0"/>
              </a:rPr>
              <a:t> </a:t>
            </a:r>
            <a:r>
              <a:rPr lang="vi-VN" sz="2800" b="1" i="1" dirty="0" smtClean="0">
                <a:solidFill>
                  <a:srgbClr val="FF0000"/>
                </a:solidFill>
                <a:latin typeface="Times New Roman" panose="02020603050405020304" pitchFamily="18" charset="0"/>
                <a:cs typeface="Times New Roman" panose="02020603050405020304" pitchFamily="18" charset="0"/>
              </a:rPr>
              <a:t>đến </a:t>
            </a:r>
            <a:r>
              <a:rPr lang="vi-VN" sz="2800" b="1" i="1" dirty="0">
                <a:solidFill>
                  <a:srgbClr val="FF0000"/>
                </a:solidFill>
                <a:latin typeface="Times New Roman" panose="02020603050405020304" pitchFamily="18" charset="0"/>
                <a:cs typeface="Times New Roman" panose="02020603050405020304" pitchFamily="18" charset="0"/>
              </a:rPr>
              <a:t>hành vi mua của tổ chức </a:t>
            </a:r>
            <a:br>
              <a:rPr lang="vi-VN" sz="2800" b="1" i="1" dirty="0">
                <a:solidFill>
                  <a:srgbClr val="FF0000"/>
                </a:solidFill>
                <a:latin typeface="Times New Roman" panose="02020603050405020304" pitchFamily="18" charset="0"/>
                <a:cs typeface="Times New Roman" panose="02020603050405020304" pitchFamily="18" charset="0"/>
              </a:rPr>
            </a:br>
            <a:endParaRPr lang="en-US" sz="2800" b="1" i="1" dirty="0">
              <a:solidFill>
                <a:srgbClr val="FF0000"/>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3484"/>
            <a:ext cx="2287921" cy="853440"/>
          </a:xfrm>
          <a:prstGeom prst="rect">
            <a:avLst/>
          </a:prstGeom>
        </p:spPr>
      </p:pic>
      <p:sp>
        <p:nvSpPr>
          <p:cNvPr id="4" name="Rectangle 3"/>
          <p:cNvSpPr/>
          <p:nvPr/>
        </p:nvSpPr>
        <p:spPr>
          <a:xfrm>
            <a:off x="2913942" y="0"/>
            <a:ext cx="10587984" cy="579967"/>
          </a:xfrm>
          <a:prstGeom prst="rect">
            <a:avLst/>
          </a:prstGeom>
        </p:spPr>
        <p:txBody>
          <a:bodyPr wrap="square">
            <a:spAutoFit/>
          </a:bodyPr>
          <a:lstStyle/>
          <a:p>
            <a:pPr>
              <a:lnSpc>
                <a:spcPct val="150000"/>
              </a:lnSpc>
            </a:pP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3.1 </a:t>
            </a:r>
            <a:r>
              <a:rPr lang="vi-VN" sz="2400" b="1" dirty="0">
                <a:solidFill>
                  <a:srgbClr val="002060"/>
                </a:solidFill>
                <a:latin typeface="Times New Roman" panose="02020603050405020304" pitchFamily="18" charset="0"/>
                <a:cs typeface="Times New Roman" panose="02020603050405020304" pitchFamily="18" charset="0"/>
              </a:rPr>
              <a:t>Thị trường và hành vi mua của tổ chức </a:t>
            </a:r>
            <a:endParaRPr lang="en-US" sz="2400" b="1" dirty="0">
              <a:solidFill>
                <a:srgbClr val="002060"/>
              </a:solidFill>
              <a:latin typeface="Times New Roman" panose="02020603050405020304" pitchFamily="18" charset="0"/>
              <a:cs typeface="Times New Roman" panose="02020603050405020304" pitchFamily="18" charset="0"/>
            </a:endParaRPr>
          </a:p>
        </p:txBody>
      </p:sp>
      <p:sp>
        <p:nvSpPr>
          <p:cNvPr id="11" name="Hexagon 10"/>
          <p:cNvSpPr/>
          <p:nvPr/>
        </p:nvSpPr>
        <p:spPr>
          <a:xfrm>
            <a:off x="0" y="3676142"/>
            <a:ext cx="2520176" cy="2094882"/>
          </a:xfrm>
          <a:prstGeom prst="hexagon">
            <a:avLst/>
          </a:prstGeom>
          <a:solidFill>
            <a:schemeClr val="accent6">
              <a:lumMod val="60000"/>
              <a:lumOff val="40000"/>
            </a:schemeClr>
          </a:solidFill>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2800" b="1" i="1" dirty="0" smtClean="0">
              <a:solidFill>
                <a:srgbClr val="002060"/>
              </a:solidFill>
              <a:latin typeface="Times New Roman" panose="02020603050405020304" pitchFamily="18" charset="0"/>
              <a:cs typeface="Times New Roman" panose="02020603050405020304" pitchFamily="18" charset="0"/>
            </a:endParaRPr>
          </a:p>
          <a:p>
            <a:pPr algn="ctr"/>
            <a:r>
              <a:rPr lang="en-US" sz="2800" b="1" i="1" dirty="0">
                <a:solidFill>
                  <a:srgbClr val="002060"/>
                </a:solidFill>
                <a:latin typeface="Times New Roman" panose="02020603050405020304" pitchFamily="18" charset="0"/>
                <a:cs typeface="Times New Roman" panose="02020603050405020304" pitchFamily="18" charset="0"/>
              </a:rPr>
              <a:t>2</a:t>
            </a:r>
            <a:r>
              <a:rPr lang="en-US" sz="2800" b="1" i="1" dirty="0" smtClean="0">
                <a:solidFill>
                  <a:srgbClr val="002060"/>
                </a:solidFill>
                <a:latin typeface="Times New Roman" panose="02020603050405020304" pitchFamily="18" charset="0"/>
                <a:cs typeface="Times New Roman" panose="02020603050405020304" pitchFamily="18" charset="0"/>
              </a:rPr>
              <a:t>. </a:t>
            </a:r>
            <a:r>
              <a:rPr lang="vi-VN" sz="2800" b="1" i="1" dirty="0" smtClean="0">
                <a:solidFill>
                  <a:srgbClr val="002060"/>
                </a:solidFill>
                <a:latin typeface="Times New Roman" panose="02020603050405020304" pitchFamily="18" charset="0"/>
                <a:cs typeface="Times New Roman" panose="02020603050405020304" pitchFamily="18" charset="0"/>
              </a:rPr>
              <a:t>Các </a:t>
            </a:r>
            <a:r>
              <a:rPr lang="vi-VN" sz="2800" b="1" i="1" dirty="0">
                <a:solidFill>
                  <a:srgbClr val="002060"/>
                </a:solidFill>
                <a:latin typeface="Times New Roman" panose="02020603050405020304" pitchFamily="18" charset="0"/>
                <a:cs typeface="Times New Roman" panose="02020603050405020304" pitchFamily="18" charset="0"/>
              </a:rPr>
              <a:t>ảnh hưởng cấu trúc</a:t>
            </a:r>
            <a:endParaRPr lang="en-US" sz="2800" b="1" i="1" dirty="0">
              <a:solidFill>
                <a:srgbClr val="002060"/>
              </a:solidFill>
              <a:latin typeface="Times New Roman" panose="02020603050405020304" pitchFamily="18" charset="0"/>
              <a:cs typeface="Times New Roman" panose="02020603050405020304" pitchFamily="18" charset="0"/>
            </a:endParaRPr>
          </a:p>
          <a:p>
            <a:pPr algn="ctr"/>
            <a:endParaRPr lang="en-US" sz="2800" dirty="0"/>
          </a:p>
        </p:txBody>
      </p:sp>
      <p:sp>
        <p:nvSpPr>
          <p:cNvPr id="12" name="Hexagon 11"/>
          <p:cNvSpPr/>
          <p:nvPr/>
        </p:nvSpPr>
        <p:spPr>
          <a:xfrm>
            <a:off x="2520176" y="3628367"/>
            <a:ext cx="2553629" cy="2142657"/>
          </a:xfrm>
          <a:prstGeom prst="hexagon">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2800" b="1" i="1" dirty="0" smtClean="0">
              <a:solidFill>
                <a:srgbClr val="002060"/>
              </a:solidFill>
              <a:latin typeface="Times New Roman" panose="02020603050405020304" pitchFamily="18" charset="0"/>
              <a:cs typeface="Times New Roman" panose="02020603050405020304" pitchFamily="18" charset="0"/>
            </a:endParaRPr>
          </a:p>
          <a:p>
            <a:pPr algn="ctr"/>
            <a:r>
              <a:rPr lang="en-US" sz="2800" b="1" i="1" dirty="0">
                <a:solidFill>
                  <a:srgbClr val="002060"/>
                </a:solidFill>
                <a:latin typeface="Times New Roman" panose="02020603050405020304" pitchFamily="18" charset="0"/>
                <a:cs typeface="Times New Roman" panose="02020603050405020304" pitchFamily="18" charset="0"/>
              </a:rPr>
              <a:t>3</a:t>
            </a:r>
            <a:r>
              <a:rPr lang="en-US" sz="2800" b="1" i="1" dirty="0" smtClean="0">
                <a:solidFill>
                  <a:srgbClr val="002060"/>
                </a:solidFill>
                <a:latin typeface="Times New Roman" panose="02020603050405020304" pitchFamily="18" charset="0"/>
                <a:cs typeface="Times New Roman" panose="02020603050405020304" pitchFamily="18" charset="0"/>
              </a:rPr>
              <a:t>. </a:t>
            </a:r>
            <a:r>
              <a:rPr lang="vi-VN" sz="2800" b="1" i="1" dirty="0" smtClean="0">
                <a:solidFill>
                  <a:srgbClr val="002060"/>
                </a:solidFill>
                <a:latin typeface="Times New Roman" panose="02020603050405020304" pitchFamily="18" charset="0"/>
                <a:cs typeface="Times New Roman" panose="02020603050405020304" pitchFamily="18" charset="0"/>
              </a:rPr>
              <a:t>Các </a:t>
            </a:r>
            <a:r>
              <a:rPr lang="vi-VN" sz="2800" b="1" i="1" dirty="0">
                <a:solidFill>
                  <a:srgbClr val="002060"/>
                </a:solidFill>
                <a:latin typeface="Times New Roman" panose="02020603050405020304" pitchFamily="18" charset="0"/>
                <a:cs typeface="Times New Roman" panose="02020603050405020304" pitchFamily="18" charset="0"/>
              </a:rPr>
              <a:t>ảnh hưởng hành vi </a:t>
            </a:r>
            <a:endParaRPr lang="en-US" sz="2800" b="1" i="1" dirty="0">
              <a:solidFill>
                <a:srgbClr val="002060"/>
              </a:solidFill>
              <a:latin typeface="Times New Roman" panose="02020603050405020304" pitchFamily="18" charset="0"/>
              <a:cs typeface="Times New Roman" panose="02020603050405020304" pitchFamily="18" charset="0"/>
            </a:endParaRPr>
          </a:p>
          <a:p>
            <a:pPr marL="457200" indent="-457200" algn="ctr">
              <a:buFont typeface="Arial" panose="020B0604020202020204" pitchFamily="34" charset="0"/>
              <a:buChar char="•"/>
            </a:pPr>
            <a:endParaRPr lang="en-US" sz="2800" dirty="0"/>
          </a:p>
        </p:txBody>
      </p:sp>
      <p:sp>
        <p:nvSpPr>
          <p:cNvPr id="13" name="Hexagon 12"/>
          <p:cNvSpPr/>
          <p:nvPr/>
        </p:nvSpPr>
        <p:spPr>
          <a:xfrm>
            <a:off x="1102454" y="1433407"/>
            <a:ext cx="2670775" cy="2194960"/>
          </a:xfrm>
          <a:prstGeom prst="hexagon">
            <a:avLst/>
          </a:prstGeom>
          <a:solidFill>
            <a:schemeClr val="accent5">
              <a:lumMod val="40000"/>
              <a:lumOff val="60000"/>
            </a:schemeClr>
          </a:solidFill>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2800" b="1" i="1" dirty="0" smtClean="0">
              <a:solidFill>
                <a:srgbClr val="002060"/>
              </a:solidFill>
              <a:latin typeface="Times New Roman" panose="02020603050405020304" pitchFamily="18" charset="0"/>
              <a:cs typeface="Times New Roman" panose="02020603050405020304" pitchFamily="18" charset="0"/>
            </a:endParaRPr>
          </a:p>
          <a:p>
            <a:pPr algn="ctr"/>
            <a:r>
              <a:rPr lang="en-US" sz="2800" b="1" i="1" dirty="0" smtClean="0">
                <a:solidFill>
                  <a:srgbClr val="002060"/>
                </a:solidFill>
                <a:latin typeface="Times New Roman" panose="02020603050405020304" pitchFamily="18" charset="0"/>
                <a:cs typeface="Times New Roman" panose="02020603050405020304" pitchFamily="18" charset="0"/>
              </a:rPr>
              <a:t>1. </a:t>
            </a:r>
            <a:r>
              <a:rPr lang="vi-VN" sz="2800" b="1" i="1" dirty="0" smtClean="0">
                <a:solidFill>
                  <a:srgbClr val="002060"/>
                </a:solidFill>
                <a:latin typeface="Times New Roman" panose="02020603050405020304" pitchFamily="18" charset="0"/>
                <a:cs typeface="Times New Roman" panose="02020603050405020304" pitchFamily="18" charset="0"/>
              </a:rPr>
              <a:t>Các </a:t>
            </a:r>
            <a:r>
              <a:rPr lang="vi-VN" sz="2800" b="1" i="1" dirty="0">
                <a:solidFill>
                  <a:srgbClr val="002060"/>
                </a:solidFill>
                <a:latin typeface="Times New Roman" panose="02020603050405020304" pitchFamily="18" charset="0"/>
                <a:cs typeface="Times New Roman" panose="02020603050405020304" pitchFamily="18" charset="0"/>
              </a:rPr>
              <a:t>nhân tố ảnh hưởng của SP</a:t>
            </a:r>
            <a:endParaRPr lang="en-US" sz="2800" b="1" i="1" dirty="0">
              <a:solidFill>
                <a:srgbClr val="002060"/>
              </a:solidFill>
              <a:latin typeface="Times New Roman" panose="02020603050405020304" pitchFamily="18" charset="0"/>
              <a:cs typeface="Times New Roman" panose="02020603050405020304" pitchFamily="18" charset="0"/>
            </a:endParaRPr>
          </a:p>
          <a:p>
            <a:pPr algn="ctr"/>
            <a:endParaRPr lang="en-US" sz="2800" dirty="0"/>
          </a:p>
        </p:txBody>
      </p:sp>
      <p:sp>
        <p:nvSpPr>
          <p:cNvPr id="14" name="Rectangle 13"/>
          <p:cNvSpPr/>
          <p:nvPr/>
        </p:nvSpPr>
        <p:spPr>
          <a:xfrm>
            <a:off x="5771595" y="1030027"/>
            <a:ext cx="6004093" cy="738664"/>
          </a:xfrm>
          <a:prstGeom prst="rect">
            <a:avLst/>
          </a:prstGeom>
        </p:spPr>
        <p:txBody>
          <a:bodyPr wrap="square">
            <a:spAutoFit/>
          </a:bodyPr>
          <a:lstStyle/>
          <a:p>
            <a:pPr marL="457200" lvl="0" indent="-457200">
              <a:lnSpc>
                <a:spcPct val="150000"/>
              </a:lnSpc>
              <a:buFont typeface="Wingdings" panose="05000000000000000000" pitchFamily="2" charset="2"/>
              <a:buChar char="v"/>
            </a:pPr>
            <a:r>
              <a:rPr lang="vi-VN" sz="2800" b="1" i="1" dirty="0">
                <a:solidFill>
                  <a:srgbClr val="002060"/>
                </a:solidFill>
                <a:latin typeface="Times New Roman" panose="02020603050405020304" pitchFamily="18" charset="0"/>
                <a:cs typeface="Times New Roman" panose="02020603050405020304" pitchFamily="18" charset="0"/>
              </a:rPr>
              <a:t>Các nhân tố ảnh hưởng của SP</a:t>
            </a:r>
            <a:endParaRPr lang="en-US" sz="2800" b="1" i="1" dirty="0">
              <a:solidFill>
                <a:srgbClr val="002060"/>
              </a:solidFill>
              <a:latin typeface="Times New Roman" panose="02020603050405020304" pitchFamily="18" charset="0"/>
              <a:cs typeface="Times New Roman" panose="02020603050405020304" pitchFamily="18" charset="0"/>
            </a:endParaRPr>
          </a:p>
        </p:txBody>
      </p:sp>
      <p:sp>
        <p:nvSpPr>
          <p:cNvPr id="15" name="Rectangle 14"/>
          <p:cNvSpPr/>
          <p:nvPr/>
        </p:nvSpPr>
        <p:spPr>
          <a:xfrm>
            <a:off x="4579434" y="1768691"/>
            <a:ext cx="7724078" cy="5262979"/>
          </a:xfrm>
          <a:prstGeom prst="rect">
            <a:avLst/>
          </a:prstGeom>
        </p:spPr>
        <p:txBody>
          <a:bodyPr wrap="square">
            <a:spAutoFit/>
          </a:bodyPr>
          <a:lstStyle/>
          <a:p>
            <a:pPr marL="342900" indent="-342900">
              <a:buFont typeface="Wingdings" panose="05000000000000000000" pitchFamily="2" charset="2"/>
              <a:buChar char="v"/>
            </a:pPr>
            <a:r>
              <a:rPr lang="vi-VN" sz="2400" dirty="0">
                <a:solidFill>
                  <a:srgbClr val="000000"/>
                </a:solidFill>
                <a:latin typeface="Cambria" panose="02040503050406030204" pitchFamily="18" charset="0"/>
              </a:rPr>
              <a:t>Một vấn đề cơ bản ảnh hưởng đến quá trình mua của tổ chức là </a:t>
            </a:r>
            <a:r>
              <a:rPr lang="vi-VN" sz="2400" b="1" dirty="0">
                <a:solidFill>
                  <a:srgbClr val="FF0000"/>
                </a:solidFill>
                <a:latin typeface="Cambria" panose="02040503050406030204" pitchFamily="18" charset="0"/>
              </a:rPr>
              <a:t>bản chất của sản </a:t>
            </a:r>
            <a:r>
              <a:rPr lang="vi-VN" sz="2400" b="1" dirty="0" smtClean="0">
                <a:solidFill>
                  <a:srgbClr val="FF0000"/>
                </a:solidFill>
                <a:latin typeface="Cambria" panose="02040503050406030204" pitchFamily="18" charset="0"/>
              </a:rPr>
              <a:t>phẩm.</a:t>
            </a:r>
            <a:endParaRPr lang="en-US" sz="2400" dirty="0" smtClean="0">
              <a:solidFill>
                <a:srgbClr val="000000"/>
              </a:solidFill>
              <a:latin typeface="Cambria" panose="02040503050406030204" pitchFamily="18" charset="0"/>
            </a:endParaRPr>
          </a:p>
          <a:p>
            <a:pPr marL="342900" indent="-342900">
              <a:buFont typeface="Wingdings" panose="05000000000000000000" pitchFamily="2" charset="2"/>
              <a:buChar char="v"/>
            </a:pPr>
            <a:r>
              <a:rPr lang="vi-VN" sz="2400" dirty="0" smtClean="0">
                <a:solidFill>
                  <a:srgbClr val="000000"/>
                </a:solidFill>
                <a:latin typeface="Cambria" panose="02040503050406030204" pitchFamily="18" charset="0"/>
              </a:rPr>
              <a:t>Những </a:t>
            </a:r>
            <a:r>
              <a:rPr lang="vi-VN" sz="2400" dirty="0">
                <a:solidFill>
                  <a:srgbClr val="000000"/>
                </a:solidFill>
                <a:latin typeface="Cambria" panose="02040503050406030204" pitchFamily="18" charset="0"/>
              </a:rPr>
              <a:t>nhân tố này gồm </a:t>
            </a:r>
            <a:r>
              <a:rPr lang="vi-VN" sz="2400" b="1" i="1" dirty="0">
                <a:solidFill>
                  <a:srgbClr val="FF0000"/>
                </a:solidFill>
                <a:latin typeface="Cambria" panose="02040503050406030204" pitchFamily="18" charset="0"/>
              </a:rPr>
              <a:t>giá cả, khả năng rủi ro, tính chất phức tạp về kỹ thuật của sản </a:t>
            </a:r>
            <a:r>
              <a:rPr lang="vi-VN" sz="2400" b="1" i="1" dirty="0" smtClean="0">
                <a:solidFill>
                  <a:srgbClr val="FF0000"/>
                </a:solidFill>
                <a:latin typeface="Cambria" panose="02040503050406030204" pitchFamily="18" charset="0"/>
              </a:rPr>
              <a:t>phẩm</a:t>
            </a:r>
            <a:r>
              <a:rPr lang="en-US" sz="2400" dirty="0" smtClean="0">
                <a:solidFill>
                  <a:srgbClr val="000000"/>
                </a:solidFill>
                <a:latin typeface="Cambria" panose="02040503050406030204" pitchFamily="18" charset="0"/>
              </a:rPr>
              <a:t> </a:t>
            </a:r>
            <a:r>
              <a:rPr lang="vi-VN" sz="2400" dirty="0" smtClean="0">
                <a:solidFill>
                  <a:srgbClr val="000000"/>
                </a:solidFill>
                <a:latin typeface="Cambria" panose="02040503050406030204" pitchFamily="18" charset="0"/>
              </a:rPr>
              <a:t>ảnh </a:t>
            </a:r>
            <a:r>
              <a:rPr lang="vi-VN" sz="2400" dirty="0">
                <a:solidFill>
                  <a:srgbClr val="000000"/>
                </a:solidFill>
                <a:latin typeface="Cambria" panose="02040503050406030204" pitchFamily="18" charset="0"/>
              </a:rPr>
              <a:t>hưởng đến quá trình mua theo 3 cách: </a:t>
            </a:r>
            <a:endParaRPr lang="en-US" sz="2400" dirty="0" smtClean="0">
              <a:solidFill>
                <a:srgbClr val="000000"/>
              </a:solidFill>
              <a:latin typeface="Cambria" panose="02040503050406030204" pitchFamily="18" charset="0"/>
            </a:endParaRPr>
          </a:p>
          <a:p>
            <a:pPr marL="342900" indent="-342900">
              <a:buFont typeface="Wingdings" panose="05000000000000000000" pitchFamily="2" charset="2"/>
              <a:buChar char="v"/>
            </a:pPr>
            <a:r>
              <a:rPr lang="vi-VN" sz="2400" b="1" dirty="0" smtClean="0">
                <a:solidFill>
                  <a:srgbClr val="000000"/>
                </a:solidFill>
                <a:latin typeface="Cambria" panose="02040503050406030204" pitchFamily="18" charset="0"/>
              </a:rPr>
              <a:t>Thứ </a:t>
            </a:r>
            <a:r>
              <a:rPr lang="vi-VN" sz="2400" b="1" dirty="0">
                <a:solidFill>
                  <a:srgbClr val="000000"/>
                </a:solidFill>
                <a:latin typeface="Cambria" panose="02040503050406030204" pitchFamily="18" charset="0"/>
              </a:rPr>
              <a:t>nhất</a:t>
            </a:r>
            <a:r>
              <a:rPr lang="vi-VN" sz="2400" dirty="0">
                <a:solidFill>
                  <a:srgbClr val="000000"/>
                </a:solidFill>
                <a:latin typeface="Cambria" panose="02040503050406030204" pitchFamily="18" charset="0"/>
              </a:rPr>
              <a:t>, chúng ảnh hưởng đến thời gian ra </a:t>
            </a:r>
            <a:r>
              <a:rPr lang="vi-VN" sz="2400" dirty="0" smtClean="0">
                <a:solidFill>
                  <a:srgbClr val="000000"/>
                </a:solidFill>
                <a:latin typeface="Cambria" panose="02040503050406030204" pitchFamily="18" charset="0"/>
              </a:rPr>
              <a:t>quyết</a:t>
            </a:r>
            <a:r>
              <a:rPr lang="en-US" sz="2400" dirty="0" smtClean="0">
                <a:solidFill>
                  <a:srgbClr val="000000"/>
                </a:solidFill>
                <a:latin typeface="Cambria" panose="02040503050406030204" pitchFamily="18" charset="0"/>
              </a:rPr>
              <a:t> </a:t>
            </a:r>
            <a:r>
              <a:rPr lang="vi-VN" sz="2400" dirty="0" smtClean="0">
                <a:solidFill>
                  <a:srgbClr val="000000"/>
                </a:solidFill>
                <a:latin typeface="Cambria" panose="02040503050406030204" pitchFamily="18" charset="0"/>
              </a:rPr>
              <a:t>định </a:t>
            </a:r>
            <a:r>
              <a:rPr lang="vi-VN" sz="2400" dirty="0">
                <a:solidFill>
                  <a:srgbClr val="000000"/>
                </a:solidFill>
                <a:latin typeface="Cambria" panose="02040503050406030204" pitchFamily="18" charset="0"/>
              </a:rPr>
              <a:t>của công ty dài bao nhiêu. </a:t>
            </a:r>
            <a:endParaRPr lang="en-US" sz="2400" dirty="0" smtClean="0">
              <a:solidFill>
                <a:srgbClr val="000000"/>
              </a:solidFill>
              <a:latin typeface="Cambria" panose="02040503050406030204" pitchFamily="18" charset="0"/>
            </a:endParaRPr>
          </a:p>
          <a:p>
            <a:pPr marL="342900" indent="-342900">
              <a:buFont typeface="Wingdings" panose="05000000000000000000" pitchFamily="2" charset="2"/>
              <a:buChar char="v"/>
            </a:pPr>
            <a:r>
              <a:rPr lang="vi-VN" sz="2400" b="1" dirty="0" smtClean="0">
                <a:solidFill>
                  <a:srgbClr val="000000"/>
                </a:solidFill>
                <a:latin typeface="Cambria" panose="02040503050406030204" pitchFamily="18" charset="0"/>
              </a:rPr>
              <a:t>Thứ hai</a:t>
            </a:r>
            <a:r>
              <a:rPr lang="vi-VN" sz="2400" dirty="0" smtClean="0">
                <a:solidFill>
                  <a:srgbClr val="000000"/>
                </a:solidFill>
                <a:latin typeface="Cambria" panose="02040503050406030204" pitchFamily="18" charset="0"/>
              </a:rPr>
              <a:t>,</a:t>
            </a:r>
            <a:r>
              <a:rPr lang="en-US" sz="2400" dirty="0" smtClean="0">
                <a:solidFill>
                  <a:srgbClr val="000000"/>
                </a:solidFill>
                <a:latin typeface="Cambria" panose="02040503050406030204" pitchFamily="18" charset="0"/>
              </a:rPr>
              <a:t> </a:t>
            </a:r>
            <a:r>
              <a:rPr lang="vi-VN" sz="2400" dirty="0" smtClean="0">
                <a:solidFill>
                  <a:srgbClr val="000000"/>
                </a:solidFill>
                <a:latin typeface="Cambria" panose="02040503050406030204" pitchFamily="18" charset="0"/>
              </a:rPr>
              <a:t>chúng </a:t>
            </a:r>
            <a:r>
              <a:rPr lang="vi-VN" sz="2400" dirty="0">
                <a:solidFill>
                  <a:srgbClr val="000000"/>
                </a:solidFill>
                <a:latin typeface="Cambria" panose="02040503050406030204" pitchFamily="18" charset="0"/>
              </a:rPr>
              <a:t>có ảnh hưởng đến bao nhiêu người có liên </a:t>
            </a:r>
            <a:r>
              <a:rPr lang="vi-VN" sz="2400" dirty="0" smtClean="0">
                <a:solidFill>
                  <a:srgbClr val="000000"/>
                </a:solidFill>
                <a:latin typeface="Cambria" panose="02040503050406030204" pitchFamily="18" charset="0"/>
              </a:rPr>
              <a:t>quan</a:t>
            </a:r>
            <a:r>
              <a:rPr lang="en-US" sz="2400" dirty="0" smtClean="0">
                <a:solidFill>
                  <a:srgbClr val="000000"/>
                </a:solidFill>
                <a:latin typeface="Cambria" panose="02040503050406030204" pitchFamily="18" charset="0"/>
              </a:rPr>
              <a:t> </a:t>
            </a:r>
            <a:r>
              <a:rPr lang="vi-VN" sz="2400" dirty="0" smtClean="0">
                <a:solidFill>
                  <a:srgbClr val="000000"/>
                </a:solidFill>
                <a:latin typeface="Cambria" panose="02040503050406030204" pitchFamily="18" charset="0"/>
              </a:rPr>
              <a:t>đến </a:t>
            </a:r>
            <a:r>
              <a:rPr lang="vi-VN" sz="2400" dirty="0">
                <a:solidFill>
                  <a:srgbClr val="000000"/>
                </a:solidFill>
                <a:latin typeface="Cambria" panose="02040503050406030204" pitchFamily="18" charset="0"/>
              </a:rPr>
              <a:t>quá trình mua. </a:t>
            </a:r>
            <a:endParaRPr lang="en-US" sz="2400" dirty="0" smtClean="0">
              <a:solidFill>
                <a:srgbClr val="000000"/>
              </a:solidFill>
              <a:latin typeface="Cambria" panose="02040503050406030204" pitchFamily="18" charset="0"/>
            </a:endParaRPr>
          </a:p>
          <a:p>
            <a:pPr marL="342900" indent="-342900">
              <a:buFont typeface="Wingdings" panose="05000000000000000000" pitchFamily="2" charset="2"/>
              <a:buChar char="v"/>
            </a:pPr>
            <a:r>
              <a:rPr lang="vi-VN" sz="2400" dirty="0" smtClean="0">
                <a:solidFill>
                  <a:srgbClr val="000000"/>
                </a:solidFill>
                <a:latin typeface="Cambria" panose="02040503050406030204" pitchFamily="18" charset="0"/>
              </a:rPr>
              <a:t>Cuối </a:t>
            </a:r>
            <a:r>
              <a:rPr lang="vi-VN" sz="2400" dirty="0">
                <a:solidFill>
                  <a:srgbClr val="000000"/>
                </a:solidFill>
                <a:latin typeface="Cambria" panose="02040503050406030204" pitchFamily="18" charset="0"/>
              </a:rPr>
              <a:t>cùng, </a:t>
            </a:r>
            <a:r>
              <a:rPr lang="vi-VN" sz="2400" b="1" dirty="0">
                <a:solidFill>
                  <a:srgbClr val="000000"/>
                </a:solidFill>
                <a:latin typeface="Cambria" panose="02040503050406030204" pitchFamily="18" charset="0"/>
              </a:rPr>
              <a:t>những nhân tố này có thể ảnh hưởng </a:t>
            </a:r>
            <a:r>
              <a:rPr lang="vi-VN" sz="2400" b="1" dirty="0" smtClean="0">
                <a:solidFill>
                  <a:srgbClr val="000000"/>
                </a:solidFill>
                <a:latin typeface="Cambria" panose="02040503050406030204" pitchFamily="18" charset="0"/>
              </a:rPr>
              <a:t>đến</a:t>
            </a:r>
            <a:r>
              <a:rPr lang="en-US" sz="2400" b="1" dirty="0" smtClean="0">
                <a:solidFill>
                  <a:srgbClr val="000000"/>
                </a:solidFill>
                <a:latin typeface="Cambria" panose="02040503050406030204" pitchFamily="18" charset="0"/>
              </a:rPr>
              <a:t> </a:t>
            </a:r>
            <a:r>
              <a:rPr lang="vi-VN" sz="2400" b="1" dirty="0" smtClean="0">
                <a:solidFill>
                  <a:srgbClr val="000000"/>
                </a:solidFill>
                <a:latin typeface="Cambria" panose="02040503050406030204" pitchFamily="18" charset="0"/>
              </a:rPr>
              <a:t>những </a:t>
            </a:r>
            <a:r>
              <a:rPr lang="vi-VN" sz="2400" b="1" dirty="0">
                <a:solidFill>
                  <a:srgbClr val="000000"/>
                </a:solidFill>
                <a:latin typeface="Cambria" panose="02040503050406030204" pitchFamily="18" charset="0"/>
              </a:rPr>
              <a:t>vấn đề hành </a:t>
            </a:r>
            <a:r>
              <a:rPr lang="vi-VN" sz="2400" b="1" dirty="0" smtClean="0">
                <a:solidFill>
                  <a:srgbClr val="000000"/>
                </a:solidFill>
                <a:latin typeface="Cambria" panose="02040503050406030204" pitchFamily="18" charset="0"/>
              </a:rPr>
              <a:t>vi</a:t>
            </a:r>
            <a:r>
              <a:rPr lang="en-US" sz="2400" b="1" dirty="0" smtClean="0">
                <a:solidFill>
                  <a:srgbClr val="000000"/>
                </a:solidFill>
                <a:latin typeface="Cambria" panose="02040503050406030204" pitchFamily="18" charset="0"/>
              </a:rPr>
              <a:t> </a:t>
            </a:r>
            <a:r>
              <a:rPr lang="vi-VN" sz="2400" b="1" dirty="0" smtClean="0">
                <a:solidFill>
                  <a:srgbClr val="000000"/>
                </a:solidFill>
                <a:latin typeface="Cambria" panose="02040503050406030204" pitchFamily="18" charset="0"/>
              </a:rPr>
              <a:t>và </a:t>
            </a:r>
            <a:r>
              <a:rPr lang="vi-VN" sz="2400" b="1" dirty="0">
                <a:solidFill>
                  <a:srgbClr val="000000"/>
                </a:solidFill>
                <a:latin typeface="Cambria" panose="02040503050406030204" pitchFamily="18" charset="0"/>
              </a:rPr>
              <a:t>cấu trúc của trung tâm mua </a:t>
            </a:r>
            <a:r>
              <a:rPr lang="vi-VN" sz="2400" dirty="0">
                <a:solidFill>
                  <a:srgbClr val="000000"/>
                </a:solidFill>
                <a:latin typeface="Cambria" panose="02040503050406030204" pitchFamily="18" charset="0"/>
              </a:rPr>
              <a:t>đóng vai trò chính yếu như thế nào trong quá trình mua</a:t>
            </a:r>
            <a:r>
              <a:rPr lang="vi-VN" sz="2400" dirty="0"/>
              <a:t> </a:t>
            </a:r>
            <a:br>
              <a:rPr lang="vi-VN" sz="2400" dirty="0"/>
            </a:br>
            <a:endParaRPr lang="en-US" sz="2400" dirty="0"/>
          </a:p>
        </p:txBody>
      </p:sp>
    </p:spTree>
    <p:extLst>
      <p:ext uri="{BB962C8B-B14F-4D97-AF65-F5344CB8AC3E}">
        <p14:creationId xmlns:p14="http://schemas.microsoft.com/office/powerpoint/2010/main" val="954368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anim calcmode="lin" valueType="num">
                                      <p:cBhvr>
                                        <p:cTn id="13" dur="1000" fill="hold"/>
                                        <p:tgtEl>
                                          <p:spTgt spid="11"/>
                                        </p:tgtEl>
                                        <p:attrNameLst>
                                          <p:attrName>ppt_x</p:attrName>
                                        </p:attrNameLst>
                                      </p:cBhvr>
                                      <p:tavLst>
                                        <p:tav tm="0">
                                          <p:val>
                                            <p:strVal val="#ppt_x"/>
                                          </p:val>
                                        </p:tav>
                                        <p:tav tm="100000">
                                          <p:val>
                                            <p:strVal val="#ppt_x"/>
                                          </p:val>
                                        </p:tav>
                                      </p:tavLst>
                                    </p:anim>
                                    <p:anim calcmode="lin" valueType="num">
                                      <p:cBhvr>
                                        <p:cTn id="14" dur="1000" fill="hold"/>
                                        <p:tgtEl>
                                          <p:spTgt spid="11"/>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barn(inVertical)">
                                      <p:cBhvr>
                                        <p:cTn id="24" dur="500"/>
                                        <p:tgtEl>
                                          <p:spTgt spid="14"/>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nodeType="clickEffect">
                                  <p:stCondLst>
                                    <p:cond delay="0"/>
                                  </p:stCondLst>
                                  <p:childTnLst>
                                    <p:set>
                                      <p:cBhvr>
                                        <p:cTn id="28" dur="1" fill="hold">
                                          <p:stCondLst>
                                            <p:cond delay="0"/>
                                          </p:stCondLst>
                                        </p:cTn>
                                        <p:tgtEl>
                                          <p:spTgt spid="15">
                                            <p:txEl>
                                              <p:pRg st="0" end="0"/>
                                            </p:txEl>
                                          </p:spTgt>
                                        </p:tgtEl>
                                        <p:attrNameLst>
                                          <p:attrName>style.visibility</p:attrName>
                                        </p:attrNameLst>
                                      </p:cBhvr>
                                      <p:to>
                                        <p:strVal val="visible"/>
                                      </p:to>
                                    </p:set>
                                    <p:animEffect transition="in" filter="barn(inVertical)">
                                      <p:cBhvr>
                                        <p:cTn id="29" dur="500"/>
                                        <p:tgtEl>
                                          <p:spTgt spid="15">
                                            <p:txEl>
                                              <p:pRg st="0" end="0"/>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15">
                                            <p:txEl>
                                              <p:pRg st="1" end="1"/>
                                            </p:txEl>
                                          </p:spTgt>
                                        </p:tgtEl>
                                        <p:attrNameLst>
                                          <p:attrName>style.visibility</p:attrName>
                                        </p:attrNameLst>
                                      </p:cBhvr>
                                      <p:to>
                                        <p:strVal val="visible"/>
                                      </p:to>
                                    </p:set>
                                    <p:animEffect transition="in" filter="fade">
                                      <p:cBhvr>
                                        <p:cTn id="34" dur="1000"/>
                                        <p:tgtEl>
                                          <p:spTgt spid="15">
                                            <p:txEl>
                                              <p:pRg st="1" end="1"/>
                                            </p:txEl>
                                          </p:spTgt>
                                        </p:tgtEl>
                                      </p:cBhvr>
                                    </p:animEffect>
                                    <p:anim calcmode="lin" valueType="num">
                                      <p:cBhvr>
                                        <p:cTn id="35" dur="1000" fill="hold"/>
                                        <p:tgtEl>
                                          <p:spTgt spid="15">
                                            <p:txEl>
                                              <p:pRg st="1" end="1"/>
                                            </p:txEl>
                                          </p:spTgt>
                                        </p:tgtEl>
                                        <p:attrNameLst>
                                          <p:attrName>ppt_x</p:attrName>
                                        </p:attrNameLst>
                                      </p:cBhvr>
                                      <p:tavLst>
                                        <p:tav tm="0">
                                          <p:val>
                                            <p:strVal val="#ppt_x"/>
                                          </p:val>
                                        </p:tav>
                                        <p:tav tm="100000">
                                          <p:val>
                                            <p:strVal val="#ppt_x"/>
                                          </p:val>
                                        </p:tav>
                                      </p:tavLst>
                                    </p:anim>
                                    <p:anim calcmode="lin" valueType="num">
                                      <p:cBhvr>
                                        <p:cTn id="36" dur="1000" fill="hold"/>
                                        <p:tgtEl>
                                          <p:spTgt spid="1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15">
                                            <p:txEl>
                                              <p:pRg st="2" end="2"/>
                                            </p:txEl>
                                          </p:spTgt>
                                        </p:tgtEl>
                                        <p:attrNameLst>
                                          <p:attrName>style.visibility</p:attrName>
                                        </p:attrNameLst>
                                      </p:cBhvr>
                                      <p:to>
                                        <p:strVal val="visible"/>
                                      </p:to>
                                    </p:set>
                                    <p:animEffect transition="in" filter="fade">
                                      <p:cBhvr>
                                        <p:cTn id="41" dur="1000"/>
                                        <p:tgtEl>
                                          <p:spTgt spid="15">
                                            <p:txEl>
                                              <p:pRg st="2" end="2"/>
                                            </p:txEl>
                                          </p:spTgt>
                                        </p:tgtEl>
                                      </p:cBhvr>
                                    </p:animEffect>
                                    <p:anim calcmode="lin" valueType="num">
                                      <p:cBhvr>
                                        <p:cTn id="42" dur="1000" fill="hold"/>
                                        <p:tgtEl>
                                          <p:spTgt spid="15">
                                            <p:txEl>
                                              <p:pRg st="2" end="2"/>
                                            </p:txEl>
                                          </p:spTgt>
                                        </p:tgtEl>
                                        <p:attrNameLst>
                                          <p:attrName>ppt_x</p:attrName>
                                        </p:attrNameLst>
                                      </p:cBhvr>
                                      <p:tavLst>
                                        <p:tav tm="0">
                                          <p:val>
                                            <p:strVal val="#ppt_x"/>
                                          </p:val>
                                        </p:tav>
                                        <p:tav tm="100000">
                                          <p:val>
                                            <p:strVal val="#ppt_x"/>
                                          </p:val>
                                        </p:tav>
                                      </p:tavLst>
                                    </p:anim>
                                    <p:anim calcmode="lin" valueType="num">
                                      <p:cBhvr>
                                        <p:cTn id="43" dur="1000" fill="hold"/>
                                        <p:tgtEl>
                                          <p:spTgt spid="1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nodeType="clickEffect">
                                  <p:stCondLst>
                                    <p:cond delay="0"/>
                                  </p:stCondLst>
                                  <p:childTnLst>
                                    <p:set>
                                      <p:cBhvr>
                                        <p:cTn id="47" dur="1" fill="hold">
                                          <p:stCondLst>
                                            <p:cond delay="0"/>
                                          </p:stCondLst>
                                        </p:cTn>
                                        <p:tgtEl>
                                          <p:spTgt spid="15">
                                            <p:txEl>
                                              <p:pRg st="3" end="3"/>
                                            </p:txEl>
                                          </p:spTgt>
                                        </p:tgtEl>
                                        <p:attrNameLst>
                                          <p:attrName>style.visibility</p:attrName>
                                        </p:attrNameLst>
                                      </p:cBhvr>
                                      <p:to>
                                        <p:strVal val="visible"/>
                                      </p:to>
                                    </p:set>
                                    <p:animEffect transition="in" filter="fade">
                                      <p:cBhvr>
                                        <p:cTn id="48" dur="1000"/>
                                        <p:tgtEl>
                                          <p:spTgt spid="15">
                                            <p:txEl>
                                              <p:pRg st="3" end="3"/>
                                            </p:txEl>
                                          </p:spTgt>
                                        </p:tgtEl>
                                      </p:cBhvr>
                                    </p:animEffect>
                                    <p:anim calcmode="lin" valueType="num">
                                      <p:cBhvr>
                                        <p:cTn id="49" dur="1000" fill="hold"/>
                                        <p:tgtEl>
                                          <p:spTgt spid="15">
                                            <p:txEl>
                                              <p:pRg st="3" end="3"/>
                                            </p:txEl>
                                          </p:spTgt>
                                        </p:tgtEl>
                                        <p:attrNameLst>
                                          <p:attrName>ppt_x</p:attrName>
                                        </p:attrNameLst>
                                      </p:cBhvr>
                                      <p:tavLst>
                                        <p:tav tm="0">
                                          <p:val>
                                            <p:strVal val="#ppt_x"/>
                                          </p:val>
                                        </p:tav>
                                        <p:tav tm="100000">
                                          <p:val>
                                            <p:strVal val="#ppt_x"/>
                                          </p:val>
                                        </p:tav>
                                      </p:tavLst>
                                    </p:anim>
                                    <p:anim calcmode="lin" valueType="num">
                                      <p:cBhvr>
                                        <p:cTn id="50" dur="1000" fill="hold"/>
                                        <p:tgtEl>
                                          <p:spTgt spid="1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nodeType="clickEffect">
                                  <p:stCondLst>
                                    <p:cond delay="0"/>
                                  </p:stCondLst>
                                  <p:childTnLst>
                                    <p:set>
                                      <p:cBhvr>
                                        <p:cTn id="54" dur="1" fill="hold">
                                          <p:stCondLst>
                                            <p:cond delay="0"/>
                                          </p:stCondLst>
                                        </p:cTn>
                                        <p:tgtEl>
                                          <p:spTgt spid="15">
                                            <p:txEl>
                                              <p:pRg st="4" end="4"/>
                                            </p:txEl>
                                          </p:spTgt>
                                        </p:tgtEl>
                                        <p:attrNameLst>
                                          <p:attrName>style.visibility</p:attrName>
                                        </p:attrNameLst>
                                      </p:cBhvr>
                                      <p:to>
                                        <p:strVal val="visible"/>
                                      </p:to>
                                    </p:set>
                                    <p:animEffect transition="in" filter="fade">
                                      <p:cBhvr>
                                        <p:cTn id="55" dur="1000"/>
                                        <p:tgtEl>
                                          <p:spTgt spid="15">
                                            <p:txEl>
                                              <p:pRg st="4" end="4"/>
                                            </p:txEl>
                                          </p:spTgt>
                                        </p:tgtEl>
                                      </p:cBhvr>
                                    </p:animEffect>
                                    <p:anim calcmode="lin" valueType="num">
                                      <p:cBhvr>
                                        <p:cTn id="56" dur="1000" fill="hold"/>
                                        <p:tgtEl>
                                          <p:spTgt spid="15">
                                            <p:txEl>
                                              <p:pRg st="4" end="4"/>
                                            </p:txEl>
                                          </p:spTgt>
                                        </p:tgtEl>
                                        <p:attrNameLst>
                                          <p:attrName>ppt_x</p:attrName>
                                        </p:attrNameLst>
                                      </p:cBhvr>
                                      <p:tavLst>
                                        <p:tav tm="0">
                                          <p:val>
                                            <p:strVal val="#ppt_x"/>
                                          </p:val>
                                        </p:tav>
                                        <p:tav tm="100000">
                                          <p:val>
                                            <p:strVal val="#ppt_x"/>
                                          </p:val>
                                        </p:tav>
                                      </p:tavLst>
                                    </p:anim>
                                    <p:anim calcmode="lin" valueType="num">
                                      <p:cBhvr>
                                        <p:cTn id="57" dur="1000" fill="hold"/>
                                        <p:tgtEl>
                                          <p:spTgt spid="15">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80473" y="238045"/>
            <a:ext cx="2433556" cy="2083824"/>
          </a:xfrm>
          <a:prstGeom prst="rect">
            <a:avLst/>
          </a:prstGeom>
        </p:spPr>
      </p:pic>
      <p:sp>
        <p:nvSpPr>
          <p:cNvPr id="3" name="Rectangle 2"/>
          <p:cNvSpPr/>
          <p:nvPr/>
        </p:nvSpPr>
        <p:spPr>
          <a:xfrm>
            <a:off x="3070059" y="0"/>
            <a:ext cx="10587984" cy="661207"/>
          </a:xfrm>
          <a:prstGeom prst="rect">
            <a:avLst/>
          </a:prstGeom>
        </p:spPr>
        <p:txBody>
          <a:bodyPr wrap="square">
            <a:spAutoFit/>
          </a:bodyPr>
          <a:lstStyle/>
          <a:p>
            <a:pPr>
              <a:lnSpc>
                <a:spcPct val="150000"/>
              </a:lnSpc>
            </a:pP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3.1 </a:t>
            </a:r>
            <a:r>
              <a:rPr lang="vi-VN" sz="2800" b="1" dirty="0">
                <a:solidFill>
                  <a:srgbClr val="002060"/>
                </a:solidFill>
                <a:latin typeface="Times New Roman" panose="02020603050405020304" pitchFamily="18" charset="0"/>
                <a:cs typeface="Times New Roman" panose="02020603050405020304" pitchFamily="18" charset="0"/>
              </a:rPr>
              <a:t>Thị trường và hành vi mua của tổ chức </a:t>
            </a:r>
            <a:endParaRPr lang="en-US" sz="2800" b="1" dirty="0">
              <a:solidFill>
                <a:srgbClr val="002060"/>
              </a:solidFill>
              <a:latin typeface="Times New Roman" panose="02020603050405020304" pitchFamily="18" charset="0"/>
              <a:cs typeface="Times New Roman" panose="02020603050405020304" pitchFamily="18" charset="0"/>
            </a:endParaRPr>
          </a:p>
        </p:txBody>
      </p:sp>
      <p:sp>
        <p:nvSpPr>
          <p:cNvPr id="5" name="Rectangle 4"/>
          <p:cNvSpPr/>
          <p:nvPr/>
        </p:nvSpPr>
        <p:spPr>
          <a:xfrm>
            <a:off x="3596507" y="475935"/>
            <a:ext cx="6004093" cy="661207"/>
          </a:xfrm>
          <a:prstGeom prst="rect">
            <a:avLst/>
          </a:prstGeom>
        </p:spPr>
        <p:txBody>
          <a:bodyPr wrap="square">
            <a:spAutoFit/>
          </a:bodyPr>
          <a:lstStyle/>
          <a:p>
            <a:pPr lvl="0">
              <a:lnSpc>
                <a:spcPct val="150000"/>
              </a:lnSpc>
            </a:pPr>
            <a:r>
              <a:rPr lang="en-US" sz="2800" b="1" i="1" dirty="0" smtClean="0">
                <a:solidFill>
                  <a:srgbClr val="FF0000"/>
                </a:solidFill>
                <a:latin typeface="Times New Roman" panose="02020603050405020304" pitchFamily="18" charset="0"/>
                <a:cs typeface="Times New Roman" panose="02020603050405020304" pitchFamily="18" charset="0"/>
              </a:rPr>
              <a:t>1. </a:t>
            </a:r>
            <a:r>
              <a:rPr lang="vi-VN" sz="2800" b="1" i="1" dirty="0" smtClean="0">
                <a:solidFill>
                  <a:srgbClr val="FF0000"/>
                </a:solidFill>
                <a:latin typeface="Times New Roman" panose="02020603050405020304" pitchFamily="18" charset="0"/>
                <a:cs typeface="Times New Roman" panose="02020603050405020304" pitchFamily="18" charset="0"/>
              </a:rPr>
              <a:t>Các </a:t>
            </a:r>
            <a:r>
              <a:rPr lang="vi-VN" sz="2800" b="1" i="1" dirty="0">
                <a:solidFill>
                  <a:srgbClr val="FF0000"/>
                </a:solidFill>
                <a:latin typeface="Times New Roman" panose="02020603050405020304" pitchFamily="18" charset="0"/>
                <a:cs typeface="Times New Roman" panose="02020603050405020304" pitchFamily="18" charset="0"/>
              </a:rPr>
              <a:t>nhân tố ảnh hưởng của SP</a:t>
            </a:r>
            <a:endParaRPr lang="en-US" sz="2800" b="1" i="1" dirty="0">
              <a:solidFill>
                <a:srgbClr val="FF0000"/>
              </a:solidFill>
              <a:latin typeface="Times New Roman" panose="02020603050405020304" pitchFamily="18" charset="0"/>
              <a:cs typeface="Times New Roman" panose="02020603050405020304" pitchFamily="18" charset="0"/>
            </a:endParaRPr>
          </a:p>
        </p:txBody>
      </p:sp>
      <p:sp>
        <p:nvSpPr>
          <p:cNvPr id="7" name="Rectangle 6"/>
          <p:cNvSpPr/>
          <p:nvPr/>
        </p:nvSpPr>
        <p:spPr>
          <a:xfrm>
            <a:off x="46864" y="4235943"/>
            <a:ext cx="12064080" cy="3000821"/>
          </a:xfrm>
          <a:prstGeom prst="rect">
            <a:avLst/>
          </a:prstGeom>
        </p:spPr>
        <p:txBody>
          <a:bodyPr wrap="square">
            <a:spAutoFit/>
          </a:bodyPr>
          <a:lstStyle/>
          <a:p>
            <a:r>
              <a:rPr lang="vi-VN" sz="2100" b="1" dirty="0" smtClean="0">
                <a:solidFill>
                  <a:srgbClr val="000000"/>
                </a:solidFill>
                <a:latin typeface="Cambria" panose="02040503050406030204" pitchFamily="18" charset="0"/>
              </a:rPr>
              <a:t>Loại </a:t>
            </a:r>
            <a:r>
              <a:rPr lang="vi-VN" sz="2100" b="1" dirty="0">
                <a:solidFill>
                  <a:srgbClr val="000000"/>
                </a:solidFill>
                <a:latin typeface="Cambria" panose="02040503050406030204" pitchFamily="18" charset="0"/>
              </a:rPr>
              <a:t>III</a:t>
            </a:r>
            <a:r>
              <a:rPr lang="vi-VN" sz="2100" dirty="0">
                <a:solidFill>
                  <a:srgbClr val="000000"/>
                </a:solidFill>
                <a:latin typeface="Cambria" panose="02040503050406030204" pitchFamily="18" charset="0"/>
              </a:rPr>
              <a:t>: </a:t>
            </a:r>
            <a:r>
              <a:rPr lang="vi-VN" sz="2100" b="1" dirty="0">
                <a:solidFill>
                  <a:srgbClr val="FF0000"/>
                </a:solidFill>
                <a:latin typeface="Cambria" panose="02040503050406030204" pitchFamily="18" charset="0"/>
              </a:rPr>
              <a:t>Các sản phẩm liên quan đến tình trạng hoạt động. </a:t>
            </a:r>
            <a:endParaRPr lang="en-US" sz="2100" b="1" dirty="0" smtClean="0">
              <a:solidFill>
                <a:srgbClr val="FF0000"/>
              </a:solidFill>
              <a:latin typeface="Cambria" panose="02040503050406030204" pitchFamily="18" charset="0"/>
            </a:endParaRPr>
          </a:p>
          <a:p>
            <a:r>
              <a:rPr lang="vi-VN" sz="2100" dirty="0" smtClean="0">
                <a:solidFill>
                  <a:srgbClr val="000000"/>
                </a:solidFill>
                <a:latin typeface="Cambria" panose="02040503050406030204" pitchFamily="18" charset="0"/>
              </a:rPr>
              <a:t>Với </a:t>
            </a:r>
            <a:r>
              <a:rPr lang="vi-VN" sz="2100" dirty="0">
                <a:solidFill>
                  <a:srgbClr val="000000"/>
                </a:solidFill>
                <a:latin typeface="Cambria" panose="02040503050406030204" pitchFamily="18" charset="0"/>
              </a:rPr>
              <a:t>loại sản phẩm thứ 3 này, </a:t>
            </a:r>
            <a:r>
              <a:rPr lang="vi-VN" sz="2100" b="1" i="1" dirty="0" smtClean="0">
                <a:solidFill>
                  <a:srgbClr val="002060"/>
                </a:solidFill>
                <a:latin typeface="Cambria" panose="02040503050406030204" pitchFamily="18" charset="0"/>
              </a:rPr>
              <a:t>vấn</a:t>
            </a:r>
            <a:r>
              <a:rPr lang="en-US" sz="2100" b="1" i="1" dirty="0" smtClean="0">
                <a:solidFill>
                  <a:srgbClr val="002060"/>
                </a:solidFill>
                <a:latin typeface="Cambria" panose="02040503050406030204" pitchFamily="18" charset="0"/>
              </a:rPr>
              <a:t> </a:t>
            </a:r>
            <a:r>
              <a:rPr lang="vi-VN" sz="2100" b="1" i="1" dirty="0" smtClean="0">
                <a:solidFill>
                  <a:srgbClr val="002060"/>
                </a:solidFill>
                <a:latin typeface="Cambria" panose="02040503050406030204" pitchFamily="18" charset="0"/>
              </a:rPr>
              <a:t>đề </a:t>
            </a:r>
            <a:r>
              <a:rPr lang="vi-VN" sz="2100" b="1" i="1" dirty="0">
                <a:solidFill>
                  <a:srgbClr val="002060"/>
                </a:solidFill>
                <a:latin typeface="Cambria" panose="02040503050406030204" pitchFamily="18" charset="0"/>
              </a:rPr>
              <a:t>là sản phẩm sẽ thoả mãn như thế nào mong muốn của người </a:t>
            </a:r>
            <a:r>
              <a:rPr lang="vi-VN" sz="2100" b="1" i="1" dirty="0" smtClean="0">
                <a:solidFill>
                  <a:srgbClr val="002060"/>
                </a:solidFill>
                <a:latin typeface="Cambria" panose="02040503050406030204" pitchFamily="18" charset="0"/>
              </a:rPr>
              <a:t>mua</a:t>
            </a:r>
            <a:r>
              <a:rPr lang="en-US" sz="2100" b="1" i="1" dirty="0" smtClean="0">
                <a:solidFill>
                  <a:srgbClr val="002060"/>
                </a:solidFill>
                <a:latin typeface="Cambria" panose="02040503050406030204" pitchFamily="18" charset="0"/>
              </a:rPr>
              <a:t> ???</a:t>
            </a:r>
          </a:p>
          <a:p>
            <a:r>
              <a:rPr lang="en-US" sz="2100" dirty="0" smtClean="0">
                <a:solidFill>
                  <a:srgbClr val="000000"/>
                </a:solidFill>
                <a:latin typeface="Cambria" panose="02040503050406030204" pitchFamily="18" charset="0"/>
                <a:sym typeface="Wingdings" panose="05000000000000000000" pitchFamily="2" charset="2"/>
              </a:rPr>
              <a:t> </a:t>
            </a:r>
            <a:r>
              <a:rPr lang="vi-VN" sz="2100" dirty="0" smtClean="0">
                <a:solidFill>
                  <a:srgbClr val="000000"/>
                </a:solidFill>
                <a:latin typeface="Cambria" panose="02040503050406030204" pitchFamily="18" charset="0"/>
              </a:rPr>
              <a:t>Vấn </a:t>
            </a:r>
            <a:r>
              <a:rPr lang="vi-VN" sz="2100" dirty="0">
                <a:solidFill>
                  <a:srgbClr val="000000"/>
                </a:solidFill>
                <a:latin typeface="Cambria" panose="02040503050406030204" pitchFamily="18" charset="0"/>
              </a:rPr>
              <a:t>đề ở đây liên </a:t>
            </a:r>
            <a:r>
              <a:rPr lang="vi-VN" sz="2100" dirty="0" smtClean="0">
                <a:solidFill>
                  <a:srgbClr val="000000"/>
                </a:solidFill>
                <a:latin typeface="Cambria" panose="02040503050406030204" pitchFamily="18" charset="0"/>
              </a:rPr>
              <a:t>quan</a:t>
            </a:r>
            <a:r>
              <a:rPr lang="en-US" sz="2100" dirty="0" smtClean="0">
                <a:solidFill>
                  <a:srgbClr val="000000"/>
                </a:solidFill>
                <a:latin typeface="Cambria" panose="02040503050406030204" pitchFamily="18" charset="0"/>
              </a:rPr>
              <a:t> </a:t>
            </a:r>
            <a:r>
              <a:rPr lang="vi-VN" sz="2100" dirty="0" smtClean="0">
                <a:solidFill>
                  <a:srgbClr val="000000"/>
                </a:solidFill>
                <a:latin typeface="Cambria" panose="02040503050406030204" pitchFamily="18" charset="0"/>
              </a:rPr>
              <a:t>đến </a:t>
            </a:r>
            <a:r>
              <a:rPr lang="vi-VN" sz="2100" dirty="0">
                <a:solidFill>
                  <a:srgbClr val="000000"/>
                </a:solidFill>
                <a:latin typeface="Cambria" panose="02040503050406030204" pitchFamily="18" charset="0"/>
              </a:rPr>
              <a:t>sự trợ giúp kỹ thuật sử dụng sản phẩm. Chắc chắn là không một công ty nào lại cam </a:t>
            </a:r>
            <a:r>
              <a:rPr lang="vi-VN" sz="2100" dirty="0" smtClean="0">
                <a:solidFill>
                  <a:srgbClr val="000000"/>
                </a:solidFill>
                <a:latin typeface="Cambria" panose="02040503050406030204" pitchFamily="18" charset="0"/>
              </a:rPr>
              <a:t>kết</a:t>
            </a:r>
            <a:r>
              <a:rPr lang="en-US" sz="2100" dirty="0" smtClean="0">
                <a:solidFill>
                  <a:srgbClr val="000000"/>
                </a:solidFill>
                <a:latin typeface="Cambria" panose="02040503050406030204" pitchFamily="18" charset="0"/>
              </a:rPr>
              <a:t> </a:t>
            </a:r>
            <a:r>
              <a:rPr lang="vi-VN" sz="2100" dirty="0" smtClean="0">
                <a:solidFill>
                  <a:srgbClr val="000000"/>
                </a:solidFill>
                <a:latin typeface="Cambria" panose="02040503050406030204" pitchFamily="18" charset="0"/>
              </a:rPr>
              <a:t>mua </a:t>
            </a:r>
            <a:r>
              <a:rPr lang="vi-VN" sz="2100" dirty="0">
                <a:solidFill>
                  <a:srgbClr val="000000"/>
                </a:solidFill>
                <a:latin typeface="Cambria" panose="02040503050406030204" pitchFamily="18" charset="0"/>
              </a:rPr>
              <a:t>sản phẩm khi các vấn đề này chưa được giải quyết. </a:t>
            </a:r>
            <a:endParaRPr lang="en-US" sz="2100" dirty="0" smtClean="0">
              <a:solidFill>
                <a:srgbClr val="000000"/>
              </a:solidFill>
              <a:latin typeface="Cambria" panose="02040503050406030204" pitchFamily="18" charset="0"/>
            </a:endParaRPr>
          </a:p>
          <a:p>
            <a:r>
              <a:rPr lang="en-US" sz="2100" dirty="0">
                <a:solidFill>
                  <a:srgbClr val="000000"/>
                </a:solidFill>
                <a:latin typeface="Cambria" panose="02040503050406030204" pitchFamily="18" charset="0"/>
              </a:rPr>
              <a:t>N</a:t>
            </a:r>
            <a:r>
              <a:rPr lang="vi-VN" sz="2100" dirty="0" smtClean="0">
                <a:solidFill>
                  <a:srgbClr val="000000"/>
                </a:solidFill>
                <a:latin typeface="Cambria" panose="02040503050406030204" pitchFamily="18" charset="0"/>
              </a:rPr>
              <a:t>gười </a:t>
            </a:r>
            <a:r>
              <a:rPr lang="vi-VN" sz="2100" dirty="0">
                <a:solidFill>
                  <a:srgbClr val="000000"/>
                </a:solidFill>
                <a:latin typeface="Cambria" panose="02040503050406030204" pitchFamily="18" charset="0"/>
              </a:rPr>
              <a:t>mua sẽ thích </a:t>
            </a:r>
            <a:r>
              <a:rPr lang="vi-VN" sz="2100" dirty="0" smtClean="0">
                <a:solidFill>
                  <a:srgbClr val="000000"/>
                </a:solidFill>
                <a:latin typeface="Cambria" panose="02040503050406030204" pitchFamily="18" charset="0"/>
              </a:rPr>
              <a:t>người</a:t>
            </a:r>
            <a:r>
              <a:rPr lang="en-US" sz="2100" dirty="0" smtClean="0">
                <a:solidFill>
                  <a:srgbClr val="000000"/>
                </a:solidFill>
                <a:latin typeface="Cambria" panose="02040503050406030204" pitchFamily="18" charset="0"/>
              </a:rPr>
              <a:t> </a:t>
            </a:r>
            <a:r>
              <a:rPr lang="vi-VN" sz="2100" dirty="0" smtClean="0">
                <a:solidFill>
                  <a:srgbClr val="000000"/>
                </a:solidFill>
                <a:latin typeface="Cambria" panose="02040503050406030204" pitchFamily="18" charset="0"/>
              </a:rPr>
              <a:t>cung </a:t>
            </a:r>
            <a:r>
              <a:rPr lang="vi-VN" sz="2100" dirty="0">
                <a:solidFill>
                  <a:srgbClr val="000000"/>
                </a:solidFill>
                <a:latin typeface="Cambria" panose="02040503050406030204" pitchFamily="18" charset="0"/>
              </a:rPr>
              <a:t>cấp có thể đưa ra dịch vụ kỹ thuật tương ứng, cung cấp thời kỳ thử nghiệm miễn phí, </a:t>
            </a:r>
            <a:r>
              <a:rPr lang="vi-VN" sz="2100" dirty="0" smtClean="0">
                <a:solidFill>
                  <a:srgbClr val="000000"/>
                </a:solidFill>
                <a:latin typeface="Cambria" panose="02040503050406030204" pitchFamily="18" charset="0"/>
              </a:rPr>
              <a:t>và</a:t>
            </a:r>
            <a:r>
              <a:rPr lang="en-US" sz="2100" dirty="0" smtClean="0">
                <a:solidFill>
                  <a:srgbClr val="000000"/>
                </a:solidFill>
                <a:latin typeface="Cambria" panose="02040503050406030204" pitchFamily="18" charset="0"/>
              </a:rPr>
              <a:t> </a:t>
            </a:r>
            <a:r>
              <a:rPr lang="vi-VN" sz="2100" dirty="0" smtClean="0">
                <a:solidFill>
                  <a:srgbClr val="000000"/>
                </a:solidFill>
                <a:latin typeface="Cambria" panose="02040503050406030204" pitchFamily="18" charset="0"/>
              </a:rPr>
              <a:t>người </a:t>
            </a:r>
            <a:r>
              <a:rPr lang="vi-VN" sz="2100" dirty="0">
                <a:solidFill>
                  <a:srgbClr val="000000"/>
                </a:solidFill>
                <a:latin typeface="Cambria" panose="02040503050406030204" pitchFamily="18" charset="0"/>
              </a:rPr>
              <a:t>cung cấp đủ linh hoạt để điều chỉnh sản phẩm theo nhu cầu của khách hàng.</a:t>
            </a:r>
            <a:br>
              <a:rPr lang="vi-VN" sz="2100" dirty="0">
                <a:solidFill>
                  <a:srgbClr val="000000"/>
                </a:solidFill>
                <a:latin typeface="Cambria" panose="02040503050406030204" pitchFamily="18" charset="0"/>
              </a:rPr>
            </a:br>
            <a:r>
              <a:rPr lang="vi-VN" sz="2100" dirty="0"/>
              <a:t/>
            </a:r>
            <a:br>
              <a:rPr lang="vi-VN" sz="2100" dirty="0"/>
            </a:br>
            <a:endParaRPr lang="en-US" sz="2100" dirty="0"/>
          </a:p>
        </p:txBody>
      </p:sp>
      <p:sp>
        <p:nvSpPr>
          <p:cNvPr id="8" name="Rectangle 7"/>
          <p:cNvSpPr/>
          <p:nvPr/>
        </p:nvSpPr>
        <p:spPr>
          <a:xfrm>
            <a:off x="2514029" y="1137142"/>
            <a:ext cx="9431657" cy="1446550"/>
          </a:xfrm>
          <a:prstGeom prst="rect">
            <a:avLst/>
          </a:prstGeom>
        </p:spPr>
        <p:txBody>
          <a:bodyPr wrap="square">
            <a:spAutoFit/>
          </a:bodyPr>
          <a:lstStyle/>
          <a:p>
            <a:pPr algn="just"/>
            <a:r>
              <a:rPr lang="vi-VN" sz="2200" b="1" dirty="0">
                <a:solidFill>
                  <a:srgbClr val="000000"/>
                </a:solidFill>
                <a:latin typeface="Cambria" panose="02040503050406030204" pitchFamily="18" charset="0"/>
              </a:rPr>
              <a:t>Một cách hữu hiệu để kiểm tra ảnh hưởng của loại sản phẩm là phải đánh giá chúng trên cơ</a:t>
            </a:r>
            <a:r>
              <a:rPr lang="en-US" sz="2200" b="1" dirty="0">
                <a:solidFill>
                  <a:srgbClr val="000000"/>
                </a:solidFill>
                <a:latin typeface="Cambria" panose="02040503050406030204" pitchFamily="18" charset="0"/>
              </a:rPr>
              <a:t> </a:t>
            </a:r>
            <a:r>
              <a:rPr lang="vi-VN" sz="2200" b="1" dirty="0">
                <a:solidFill>
                  <a:srgbClr val="000000"/>
                </a:solidFill>
                <a:latin typeface="Cambria" panose="02040503050406030204" pitchFamily="18" charset="0"/>
              </a:rPr>
              <a:t>sở các vấn đề liên quan đến tầm quan trọng của sản phẩm đối với tổ chức. Có thể chia các sản</a:t>
            </a:r>
            <a:r>
              <a:rPr lang="en-US" sz="2200" b="1" dirty="0">
                <a:solidFill>
                  <a:srgbClr val="000000"/>
                </a:solidFill>
                <a:latin typeface="Cambria" panose="02040503050406030204" pitchFamily="18" charset="0"/>
              </a:rPr>
              <a:t> </a:t>
            </a:r>
            <a:r>
              <a:rPr lang="vi-VN" sz="2200" b="1" dirty="0">
                <a:solidFill>
                  <a:srgbClr val="000000"/>
                </a:solidFill>
                <a:latin typeface="Cambria" panose="02040503050406030204" pitchFamily="18" charset="0"/>
              </a:rPr>
              <a:t>phẩm thành 4 nhóm cơ bản bao gồm:</a:t>
            </a:r>
            <a:endParaRPr lang="en-US" sz="2200" dirty="0"/>
          </a:p>
        </p:txBody>
      </p:sp>
      <p:sp>
        <p:nvSpPr>
          <p:cNvPr id="9" name="Rectangle 8"/>
          <p:cNvSpPr/>
          <p:nvPr/>
        </p:nvSpPr>
        <p:spPr>
          <a:xfrm>
            <a:off x="33744" y="2493097"/>
            <a:ext cx="12131566" cy="415498"/>
          </a:xfrm>
          <a:prstGeom prst="rect">
            <a:avLst/>
          </a:prstGeom>
        </p:spPr>
        <p:txBody>
          <a:bodyPr wrap="square">
            <a:spAutoFit/>
          </a:bodyPr>
          <a:lstStyle/>
          <a:p>
            <a:pPr algn="just"/>
            <a:r>
              <a:rPr lang="vi-VN" sz="2100" b="1" dirty="0">
                <a:solidFill>
                  <a:srgbClr val="000000"/>
                </a:solidFill>
                <a:latin typeface="Cambria" panose="02040503050406030204" pitchFamily="18" charset="0"/>
              </a:rPr>
              <a:t>Loại I: </a:t>
            </a:r>
            <a:r>
              <a:rPr lang="vi-VN" sz="2100" b="1" dirty="0">
                <a:solidFill>
                  <a:srgbClr val="FF0000"/>
                </a:solidFill>
                <a:latin typeface="Cambria" panose="02040503050406030204" pitchFamily="18" charset="0"/>
              </a:rPr>
              <a:t>Các sản phẩm được mua sắm và sử dụng thường </a:t>
            </a:r>
            <a:r>
              <a:rPr lang="vi-VN" sz="2100" b="1" dirty="0" smtClean="0">
                <a:solidFill>
                  <a:srgbClr val="FF0000"/>
                </a:solidFill>
                <a:latin typeface="Cambria" panose="02040503050406030204" pitchFamily="18" charset="0"/>
              </a:rPr>
              <a:t>xuyên</a:t>
            </a:r>
            <a:r>
              <a:rPr lang="vi-VN" sz="2100" dirty="0" smtClean="0">
                <a:solidFill>
                  <a:srgbClr val="000000"/>
                </a:solidFill>
                <a:latin typeface="Cambria" panose="02040503050406030204" pitchFamily="18" charset="0"/>
              </a:rPr>
              <a:t>.</a:t>
            </a:r>
            <a:endParaRPr lang="en-US" sz="2100" dirty="0"/>
          </a:p>
        </p:txBody>
      </p:sp>
      <p:sp>
        <p:nvSpPr>
          <p:cNvPr id="10" name="Rectangle 9"/>
          <p:cNvSpPr/>
          <p:nvPr/>
        </p:nvSpPr>
        <p:spPr>
          <a:xfrm>
            <a:off x="7054" y="2850948"/>
            <a:ext cx="12049523" cy="1384995"/>
          </a:xfrm>
          <a:prstGeom prst="rect">
            <a:avLst/>
          </a:prstGeom>
        </p:spPr>
        <p:txBody>
          <a:bodyPr wrap="square">
            <a:spAutoFit/>
          </a:bodyPr>
          <a:lstStyle/>
          <a:p>
            <a:pPr algn="just"/>
            <a:r>
              <a:rPr lang="vi-VN" sz="2100" b="1" dirty="0">
                <a:solidFill>
                  <a:srgbClr val="000000"/>
                </a:solidFill>
                <a:latin typeface="+mj-lt"/>
              </a:rPr>
              <a:t>Loại II: </a:t>
            </a:r>
            <a:r>
              <a:rPr lang="vi-VN" sz="2100" b="1" dirty="0">
                <a:solidFill>
                  <a:srgbClr val="FF0000"/>
                </a:solidFill>
                <a:latin typeface="+mj-lt"/>
              </a:rPr>
              <a:t>Các sản phẩm cần quá trình mua</a:t>
            </a:r>
            <a:r>
              <a:rPr lang="vi-VN" sz="2100" dirty="0">
                <a:solidFill>
                  <a:srgbClr val="000000"/>
                </a:solidFill>
                <a:latin typeface="+mj-lt"/>
              </a:rPr>
              <a:t>. </a:t>
            </a:r>
            <a:endParaRPr lang="en-US" sz="2100" dirty="0" smtClean="0">
              <a:solidFill>
                <a:srgbClr val="000000"/>
              </a:solidFill>
              <a:latin typeface="+mj-lt"/>
            </a:endParaRPr>
          </a:p>
          <a:p>
            <a:pPr algn="just"/>
            <a:r>
              <a:rPr lang="vi-VN" sz="2100" dirty="0" smtClean="0">
                <a:solidFill>
                  <a:srgbClr val="000000"/>
                </a:solidFill>
                <a:latin typeface="+mj-lt"/>
              </a:rPr>
              <a:t>Đối </a:t>
            </a:r>
            <a:r>
              <a:rPr lang="vi-VN" sz="2100" dirty="0">
                <a:solidFill>
                  <a:srgbClr val="000000"/>
                </a:solidFill>
                <a:latin typeface="+mj-lt"/>
              </a:rPr>
              <a:t>với các sản phẩm này, người mua quan tâm đến</a:t>
            </a:r>
            <a:r>
              <a:rPr lang="en-US" sz="2100" dirty="0">
                <a:solidFill>
                  <a:srgbClr val="000000"/>
                </a:solidFill>
                <a:latin typeface="+mj-lt"/>
              </a:rPr>
              <a:t> </a:t>
            </a:r>
            <a:r>
              <a:rPr lang="vi-VN" sz="2100" dirty="0">
                <a:solidFill>
                  <a:srgbClr val="000000"/>
                </a:solidFill>
                <a:latin typeface="+mj-lt"/>
              </a:rPr>
              <a:t>sản phẩm sẽ làm việc như thế nào</a:t>
            </a:r>
            <a:r>
              <a:rPr lang="vi-VN" sz="2100" dirty="0" smtClean="0">
                <a:solidFill>
                  <a:srgbClr val="000000"/>
                </a:solidFill>
                <a:latin typeface="+mj-lt"/>
              </a:rPr>
              <a:t>?</a:t>
            </a:r>
            <a:endParaRPr lang="en-US" sz="2100" dirty="0" smtClean="0">
              <a:solidFill>
                <a:srgbClr val="000000"/>
              </a:solidFill>
              <a:latin typeface="+mj-lt"/>
            </a:endParaRPr>
          </a:p>
          <a:p>
            <a:pPr algn="just"/>
            <a:r>
              <a:rPr lang="vi-VN" sz="2100" dirty="0" smtClean="0">
                <a:solidFill>
                  <a:srgbClr val="000000"/>
                </a:solidFill>
                <a:latin typeface="+mj-lt"/>
              </a:rPr>
              <a:t>Người </a:t>
            </a:r>
            <a:r>
              <a:rPr lang="vi-VN" sz="2100" dirty="0">
                <a:solidFill>
                  <a:srgbClr val="000000"/>
                </a:solidFill>
                <a:latin typeface="+mj-lt"/>
              </a:rPr>
              <a:t>mua muốn tối thiểu hoá các vấn </a:t>
            </a:r>
            <a:r>
              <a:rPr lang="vi-VN" sz="2100" dirty="0" smtClean="0">
                <a:solidFill>
                  <a:srgbClr val="000000"/>
                </a:solidFill>
                <a:latin typeface="+mj-lt"/>
              </a:rPr>
              <a:t>đề</a:t>
            </a:r>
            <a:r>
              <a:rPr lang="en-US" sz="2100" dirty="0" smtClean="0">
                <a:solidFill>
                  <a:srgbClr val="000000"/>
                </a:solidFill>
                <a:latin typeface="+mj-lt"/>
              </a:rPr>
              <a:t> </a:t>
            </a:r>
            <a:r>
              <a:rPr lang="vi-VN" sz="2100" dirty="0" smtClean="0">
                <a:solidFill>
                  <a:srgbClr val="000000"/>
                </a:solidFill>
                <a:latin typeface="+mj-lt"/>
              </a:rPr>
              <a:t>liên </a:t>
            </a:r>
            <a:r>
              <a:rPr lang="vi-VN" sz="2100" dirty="0">
                <a:solidFill>
                  <a:srgbClr val="000000"/>
                </a:solidFill>
                <a:latin typeface="+mj-lt"/>
              </a:rPr>
              <a:t>quan đến sử dụng sản phẩm </a:t>
            </a:r>
            <a:r>
              <a:rPr lang="en-US" sz="2100" dirty="0" smtClean="0">
                <a:solidFill>
                  <a:srgbClr val="000000"/>
                </a:solidFill>
                <a:latin typeface="+mj-lt"/>
                <a:sym typeface="Wingdings" panose="05000000000000000000" pitchFamily="2" charset="2"/>
              </a:rPr>
              <a:t> </a:t>
            </a:r>
            <a:r>
              <a:rPr lang="en-US" sz="2100" dirty="0" err="1" smtClean="0">
                <a:solidFill>
                  <a:srgbClr val="000000"/>
                </a:solidFill>
                <a:latin typeface="Times New Roman" panose="02020603050405020304" pitchFamily="18" charset="0"/>
                <a:cs typeface="Times New Roman" panose="02020603050405020304" pitchFamily="18" charset="0"/>
                <a:sym typeface="Wingdings" panose="05000000000000000000" pitchFamily="2" charset="2"/>
              </a:rPr>
              <a:t>họ</a:t>
            </a:r>
            <a:r>
              <a:rPr lang="en-US" sz="2100" dirty="0" smtClean="0">
                <a:solidFill>
                  <a:srgbClr val="000000"/>
                </a:solidFill>
                <a:latin typeface="+mj-lt"/>
                <a:sym typeface="Wingdings" panose="05000000000000000000" pitchFamily="2" charset="2"/>
              </a:rPr>
              <a:t> </a:t>
            </a:r>
            <a:r>
              <a:rPr lang="vi-VN" sz="2100" dirty="0" smtClean="0">
                <a:solidFill>
                  <a:srgbClr val="000000"/>
                </a:solidFill>
                <a:latin typeface="+mj-lt"/>
              </a:rPr>
              <a:t>sẽ </a:t>
            </a:r>
            <a:r>
              <a:rPr lang="vi-VN" sz="2100" dirty="0">
                <a:solidFill>
                  <a:srgbClr val="000000"/>
                </a:solidFill>
                <a:latin typeface="+mj-lt"/>
              </a:rPr>
              <a:t>thích nhà cung cấp nào </a:t>
            </a:r>
            <a:r>
              <a:rPr lang="vi-VN" sz="2100" dirty="0" smtClean="0">
                <a:solidFill>
                  <a:srgbClr val="000000"/>
                </a:solidFill>
                <a:latin typeface="+mj-lt"/>
              </a:rPr>
              <a:t>giúp </a:t>
            </a:r>
            <a:r>
              <a:rPr lang="vi-VN" sz="2100" dirty="0">
                <a:solidFill>
                  <a:srgbClr val="000000"/>
                </a:solidFill>
                <a:latin typeface="+mj-lt"/>
              </a:rPr>
              <a:t>họ giảm thời gian và những khó khăn trong tìm hiểu hoạt động của sản</a:t>
            </a:r>
            <a:r>
              <a:rPr lang="en-US" sz="2100" dirty="0">
                <a:solidFill>
                  <a:srgbClr val="000000"/>
                </a:solidFill>
                <a:latin typeface="+mj-lt"/>
              </a:rPr>
              <a:t> </a:t>
            </a:r>
            <a:r>
              <a:rPr lang="vi-VN" sz="2100" dirty="0">
                <a:solidFill>
                  <a:srgbClr val="000000"/>
                </a:solidFill>
                <a:latin typeface="+mj-lt"/>
              </a:rPr>
              <a:t>phẩm.</a:t>
            </a:r>
            <a:endParaRPr lang="en-US" sz="2100" dirty="0">
              <a:latin typeface="+mj-lt"/>
            </a:endParaRPr>
          </a:p>
        </p:txBody>
      </p:sp>
    </p:spTree>
    <p:extLst>
      <p:ext uri="{BB962C8B-B14F-4D97-AF65-F5344CB8AC3E}">
        <p14:creationId xmlns:p14="http://schemas.microsoft.com/office/powerpoint/2010/main" val="1458170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1000"/>
                                        <p:tgtEl>
                                          <p:spTgt spid="9">
                                            <p:txEl>
                                              <p:pRg st="0" end="0"/>
                                            </p:txEl>
                                          </p:spTgt>
                                        </p:tgtEl>
                                      </p:cBhvr>
                                    </p:animEffect>
                                    <p:anim calcmode="lin" valueType="num">
                                      <p:cBhvr>
                                        <p:cTn id="13"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10">
                                            <p:txEl>
                                              <p:pRg st="0" end="0"/>
                                            </p:txEl>
                                          </p:spTgt>
                                        </p:tgtEl>
                                        <p:attrNameLst>
                                          <p:attrName>style.visibility</p:attrName>
                                        </p:attrNameLst>
                                      </p:cBhvr>
                                      <p:to>
                                        <p:strVal val="visible"/>
                                      </p:to>
                                    </p:set>
                                    <p:animEffect transition="in" filter="fade">
                                      <p:cBhvr>
                                        <p:cTn id="19" dur="1000"/>
                                        <p:tgtEl>
                                          <p:spTgt spid="10">
                                            <p:txEl>
                                              <p:pRg st="0" end="0"/>
                                            </p:txEl>
                                          </p:spTgt>
                                        </p:tgtEl>
                                      </p:cBhvr>
                                    </p:animEffect>
                                    <p:anim calcmode="lin" valueType="num">
                                      <p:cBhvr>
                                        <p:cTn id="20"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21"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10">
                                            <p:txEl>
                                              <p:pRg st="1" end="1"/>
                                            </p:txEl>
                                          </p:spTgt>
                                        </p:tgtEl>
                                        <p:attrNameLst>
                                          <p:attrName>style.visibility</p:attrName>
                                        </p:attrNameLst>
                                      </p:cBhvr>
                                      <p:to>
                                        <p:strVal val="visible"/>
                                      </p:to>
                                    </p:set>
                                    <p:animEffect transition="in" filter="fade">
                                      <p:cBhvr>
                                        <p:cTn id="26" dur="1000"/>
                                        <p:tgtEl>
                                          <p:spTgt spid="10">
                                            <p:txEl>
                                              <p:pRg st="1" end="1"/>
                                            </p:txEl>
                                          </p:spTgt>
                                        </p:tgtEl>
                                      </p:cBhvr>
                                    </p:animEffect>
                                    <p:anim calcmode="lin" valueType="num">
                                      <p:cBhvr>
                                        <p:cTn id="27"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28" dur="1000" fill="hold"/>
                                        <p:tgtEl>
                                          <p:spTgt spid="10">
                                            <p:txEl>
                                              <p:pRg st="1" end="1"/>
                                            </p:txEl>
                                          </p:spTgt>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10">
                                            <p:txEl>
                                              <p:pRg st="2" end="2"/>
                                            </p:txEl>
                                          </p:spTgt>
                                        </p:tgtEl>
                                        <p:attrNameLst>
                                          <p:attrName>style.visibility</p:attrName>
                                        </p:attrNameLst>
                                      </p:cBhvr>
                                      <p:to>
                                        <p:strVal val="visible"/>
                                      </p:to>
                                    </p:set>
                                    <p:animEffect transition="in" filter="fade">
                                      <p:cBhvr>
                                        <p:cTn id="31" dur="1000"/>
                                        <p:tgtEl>
                                          <p:spTgt spid="10">
                                            <p:txEl>
                                              <p:pRg st="2" end="2"/>
                                            </p:txEl>
                                          </p:spTgt>
                                        </p:tgtEl>
                                      </p:cBhvr>
                                    </p:animEffect>
                                    <p:anim calcmode="lin" valueType="num">
                                      <p:cBhvr>
                                        <p:cTn id="32"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33"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nodeType="clickEffect">
                                  <p:stCondLst>
                                    <p:cond delay="0"/>
                                  </p:stCondLst>
                                  <p:childTnLst>
                                    <p:set>
                                      <p:cBhvr>
                                        <p:cTn id="37" dur="1" fill="hold">
                                          <p:stCondLst>
                                            <p:cond delay="0"/>
                                          </p:stCondLst>
                                        </p:cTn>
                                        <p:tgtEl>
                                          <p:spTgt spid="7">
                                            <p:txEl>
                                              <p:pRg st="0" end="0"/>
                                            </p:txEl>
                                          </p:spTgt>
                                        </p:tgtEl>
                                        <p:attrNameLst>
                                          <p:attrName>style.visibility</p:attrName>
                                        </p:attrNameLst>
                                      </p:cBhvr>
                                      <p:to>
                                        <p:strVal val="visible"/>
                                      </p:to>
                                    </p:set>
                                    <p:animEffect transition="in" filter="fade">
                                      <p:cBhvr>
                                        <p:cTn id="38" dur="1000"/>
                                        <p:tgtEl>
                                          <p:spTgt spid="7">
                                            <p:txEl>
                                              <p:pRg st="0" end="0"/>
                                            </p:txEl>
                                          </p:spTgt>
                                        </p:tgtEl>
                                      </p:cBhvr>
                                    </p:animEffect>
                                    <p:anim calcmode="lin" valueType="num">
                                      <p:cBhvr>
                                        <p:cTn id="39"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40" dur="1000" fill="hold"/>
                                        <p:tgtEl>
                                          <p:spTgt spid="7">
                                            <p:txEl>
                                              <p:pRg st="0" end="0"/>
                                            </p:txEl>
                                          </p:spTgt>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7">
                                            <p:txEl>
                                              <p:pRg st="1" end="1"/>
                                            </p:txEl>
                                          </p:spTgt>
                                        </p:tgtEl>
                                        <p:attrNameLst>
                                          <p:attrName>style.visibility</p:attrName>
                                        </p:attrNameLst>
                                      </p:cBhvr>
                                      <p:to>
                                        <p:strVal val="visible"/>
                                      </p:to>
                                    </p:set>
                                    <p:animEffect transition="in" filter="fade">
                                      <p:cBhvr>
                                        <p:cTn id="43" dur="1000"/>
                                        <p:tgtEl>
                                          <p:spTgt spid="7">
                                            <p:txEl>
                                              <p:pRg st="1" end="1"/>
                                            </p:txEl>
                                          </p:spTgt>
                                        </p:tgtEl>
                                      </p:cBhvr>
                                    </p:animEffect>
                                    <p:anim calcmode="lin" valueType="num">
                                      <p:cBhvr>
                                        <p:cTn id="44"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45"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nodeType="clickEffect">
                                  <p:stCondLst>
                                    <p:cond delay="0"/>
                                  </p:stCondLst>
                                  <p:childTnLst>
                                    <p:set>
                                      <p:cBhvr>
                                        <p:cTn id="49" dur="1" fill="hold">
                                          <p:stCondLst>
                                            <p:cond delay="0"/>
                                          </p:stCondLst>
                                        </p:cTn>
                                        <p:tgtEl>
                                          <p:spTgt spid="7">
                                            <p:txEl>
                                              <p:pRg st="2" end="2"/>
                                            </p:txEl>
                                          </p:spTgt>
                                        </p:tgtEl>
                                        <p:attrNameLst>
                                          <p:attrName>style.visibility</p:attrName>
                                        </p:attrNameLst>
                                      </p:cBhvr>
                                      <p:to>
                                        <p:strVal val="visible"/>
                                      </p:to>
                                    </p:set>
                                    <p:animEffect transition="in" filter="fade">
                                      <p:cBhvr>
                                        <p:cTn id="50" dur="1000"/>
                                        <p:tgtEl>
                                          <p:spTgt spid="7">
                                            <p:txEl>
                                              <p:pRg st="2" end="2"/>
                                            </p:txEl>
                                          </p:spTgt>
                                        </p:tgtEl>
                                      </p:cBhvr>
                                    </p:animEffect>
                                    <p:anim calcmode="lin" valueType="num">
                                      <p:cBhvr>
                                        <p:cTn id="51"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52" dur="1000" fill="hold"/>
                                        <p:tgtEl>
                                          <p:spTgt spid="7">
                                            <p:txEl>
                                              <p:pRg st="2" end="2"/>
                                            </p:txEl>
                                          </p:spTgt>
                                        </p:tgtEl>
                                        <p:attrNameLst>
                                          <p:attrName>ppt_y</p:attrName>
                                        </p:attrNameLst>
                                      </p:cBhvr>
                                      <p:tavLst>
                                        <p:tav tm="0">
                                          <p:val>
                                            <p:strVal val="#ppt_y+.1"/>
                                          </p:val>
                                        </p:tav>
                                        <p:tav tm="100000">
                                          <p:val>
                                            <p:strVal val="#ppt_y"/>
                                          </p:val>
                                        </p:tav>
                                      </p:tavLst>
                                    </p:anim>
                                  </p:childTnLst>
                                </p:cTn>
                              </p:par>
                              <p:par>
                                <p:cTn id="53" presetID="42" presetClass="entr" presetSubtype="0" fill="hold" nodeType="withEffect">
                                  <p:stCondLst>
                                    <p:cond delay="0"/>
                                  </p:stCondLst>
                                  <p:childTnLst>
                                    <p:set>
                                      <p:cBhvr>
                                        <p:cTn id="54" dur="1" fill="hold">
                                          <p:stCondLst>
                                            <p:cond delay="0"/>
                                          </p:stCondLst>
                                        </p:cTn>
                                        <p:tgtEl>
                                          <p:spTgt spid="7">
                                            <p:txEl>
                                              <p:pRg st="3" end="3"/>
                                            </p:txEl>
                                          </p:spTgt>
                                        </p:tgtEl>
                                        <p:attrNameLst>
                                          <p:attrName>style.visibility</p:attrName>
                                        </p:attrNameLst>
                                      </p:cBhvr>
                                      <p:to>
                                        <p:strVal val="visible"/>
                                      </p:to>
                                    </p:set>
                                    <p:animEffect transition="in" filter="fade">
                                      <p:cBhvr>
                                        <p:cTn id="55" dur="1000"/>
                                        <p:tgtEl>
                                          <p:spTgt spid="7">
                                            <p:txEl>
                                              <p:pRg st="3" end="3"/>
                                            </p:txEl>
                                          </p:spTgt>
                                        </p:tgtEl>
                                      </p:cBhvr>
                                    </p:animEffect>
                                    <p:anim calcmode="lin" valueType="num">
                                      <p:cBhvr>
                                        <p:cTn id="56" dur="1000" fill="hold"/>
                                        <p:tgtEl>
                                          <p:spTgt spid="7">
                                            <p:txEl>
                                              <p:pRg st="3" end="3"/>
                                            </p:txEl>
                                          </p:spTgt>
                                        </p:tgtEl>
                                        <p:attrNameLst>
                                          <p:attrName>ppt_x</p:attrName>
                                        </p:attrNameLst>
                                      </p:cBhvr>
                                      <p:tavLst>
                                        <p:tav tm="0">
                                          <p:val>
                                            <p:strVal val="#ppt_x"/>
                                          </p:val>
                                        </p:tav>
                                        <p:tav tm="100000">
                                          <p:val>
                                            <p:strVal val="#ppt_x"/>
                                          </p:val>
                                        </p:tav>
                                      </p:tavLst>
                                    </p:anim>
                                    <p:anim calcmode="lin" valueType="num">
                                      <p:cBhvr>
                                        <p:cTn id="57" dur="1000" fill="hold"/>
                                        <p:tgtEl>
                                          <p:spTgt spid="7">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5099" y="2137511"/>
            <a:ext cx="11837610" cy="2677656"/>
          </a:xfrm>
          <a:prstGeom prst="rect">
            <a:avLst/>
          </a:prstGeom>
        </p:spPr>
        <p:txBody>
          <a:bodyPr wrap="square">
            <a:spAutoFit/>
          </a:bodyPr>
          <a:lstStyle/>
          <a:p>
            <a:pPr algn="just"/>
            <a:r>
              <a:rPr lang="vi-VN" sz="2400" b="1" dirty="0">
                <a:solidFill>
                  <a:srgbClr val="000000"/>
                </a:solidFill>
                <a:latin typeface="Cambria" panose="02040503050406030204" pitchFamily="18" charset="0"/>
              </a:rPr>
              <a:t>Loại IV: </a:t>
            </a:r>
            <a:r>
              <a:rPr lang="vi-VN" sz="2400" b="1" dirty="0">
                <a:solidFill>
                  <a:srgbClr val="002060"/>
                </a:solidFill>
                <a:latin typeface="Cambria" panose="02040503050406030204" pitchFamily="18" charset="0"/>
              </a:rPr>
              <a:t>Các sản phẩm liên quan đến vấn đề "chính trị ". </a:t>
            </a:r>
            <a:endParaRPr lang="en-US" sz="2400" b="1" dirty="0">
              <a:solidFill>
                <a:srgbClr val="002060"/>
              </a:solidFill>
              <a:latin typeface="Cambria" panose="02040503050406030204" pitchFamily="18" charset="0"/>
            </a:endParaRPr>
          </a:p>
          <a:p>
            <a:pPr algn="just"/>
            <a:r>
              <a:rPr lang="en-US" sz="2400" dirty="0">
                <a:solidFill>
                  <a:srgbClr val="000000"/>
                </a:solidFill>
                <a:latin typeface="Cambria" panose="02040503050406030204" pitchFamily="18" charset="0"/>
              </a:rPr>
              <a:t>	</a:t>
            </a:r>
            <a:r>
              <a:rPr lang="vi-VN" sz="2400" dirty="0">
                <a:solidFill>
                  <a:srgbClr val="000000"/>
                </a:solidFill>
                <a:latin typeface="Cambria" panose="02040503050406030204" pitchFamily="18" charset="0"/>
              </a:rPr>
              <a:t>Đây là những sản phẩm, người bán</a:t>
            </a:r>
            <a:r>
              <a:rPr lang="en-US" sz="2400" dirty="0">
                <a:solidFill>
                  <a:srgbClr val="000000"/>
                </a:solidFill>
                <a:latin typeface="Cambria" panose="02040503050406030204" pitchFamily="18" charset="0"/>
              </a:rPr>
              <a:t> </a:t>
            </a:r>
            <a:r>
              <a:rPr lang="vi-VN" sz="2400" dirty="0">
                <a:solidFill>
                  <a:srgbClr val="000000"/>
                </a:solidFill>
                <a:latin typeface="Cambria" panose="02040503050406030204" pitchFamily="18" charset="0"/>
              </a:rPr>
              <a:t>chắc chắn gặp khó khăn khi muốn đạt được sự nhất trí giữa những người ảnh hưởng đến việc</a:t>
            </a:r>
            <a:r>
              <a:rPr lang="en-US" sz="2400" dirty="0"/>
              <a:t> </a:t>
            </a:r>
            <a:r>
              <a:rPr lang="vi-VN" sz="2400" dirty="0">
                <a:solidFill>
                  <a:srgbClr val="000000"/>
                </a:solidFill>
                <a:latin typeface="Cambria" panose="02040503050406030204" pitchFamily="18" charset="0"/>
              </a:rPr>
              <a:t>mua sản phẩm. </a:t>
            </a:r>
            <a:endParaRPr lang="en-US" sz="2400" dirty="0">
              <a:solidFill>
                <a:srgbClr val="000000"/>
              </a:solidFill>
              <a:latin typeface="Cambria" panose="02040503050406030204" pitchFamily="18" charset="0"/>
            </a:endParaRPr>
          </a:p>
          <a:p>
            <a:pPr algn="just"/>
            <a:r>
              <a:rPr lang="en-US" sz="2400" dirty="0">
                <a:solidFill>
                  <a:srgbClr val="000000"/>
                </a:solidFill>
                <a:latin typeface="Cambria" panose="02040503050406030204" pitchFamily="18" charset="0"/>
              </a:rPr>
              <a:t>	</a:t>
            </a:r>
            <a:r>
              <a:rPr lang="vi-VN" sz="2400" b="1" dirty="0">
                <a:solidFill>
                  <a:srgbClr val="002060"/>
                </a:solidFill>
                <a:latin typeface="Cambria" panose="02040503050406030204" pitchFamily="18" charset="0"/>
              </a:rPr>
              <a:t>Vấn đề "chính trị" xuất hiện khi các sản phẩm mua cần số vốn lớn</a:t>
            </a:r>
            <a:r>
              <a:rPr lang="vi-VN" sz="2400" dirty="0">
                <a:solidFill>
                  <a:srgbClr val="000000"/>
                </a:solidFill>
                <a:latin typeface="Cambria" panose="02040503050406030204" pitchFamily="18" charset="0"/>
              </a:rPr>
              <a:t>, bởi vì luôn</a:t>
            </a:r>
            <a:r>
              <a:rPr lang="en-US" sz="2400" dirty="0">
                <a:solidFill>
                  <a:srgbClr val="000000"/>
                </a:solidFill>
                <a:latin typeface="Cambria" panose="02040503050406030204" pitchFamily="18" charset="0"/>
              </a:rPr>
              <a:t> </a:t>
            </a:r>
            <a:r>
              <a:rPr lang="vi-VN" sz="2400" dirty="0">
                <a:solidFill>
                  <a:srgbClr val="000000"/>
                </a:solidFill>
                <a:latin typeface="Cambria" panose="02040503050406030204" pitchFamily="18" charset="0"/>
              </a:rPr>
              <a:t>luôn có những người cạnh tranh nhất định nhằm vào các khách hàng có khả năng mua. Hơn</a:t>
            </a:r>
            <a:r>
              <a:rPr lang="en-US" sz="2400" dirty="0">
                <a:solidFill>
                  <a:srgbClr val="000000"/>
                </a:solidFill>
                <a:latin typeface="Cambria" panose="02040503050406030204" pitchFamily="18" charset="0"/>
              </a:rPr>
              <a:t> </a:t>
            </a:r>
            <a:r>
              <a:rPr lang="vi-VN" sz="2400" dirty="0">
                <a:solidFill>
                  <a:srgbClr val="000000"/>
                </a:solidFill>
                <a:latin typeface="Cambria" panose="02040503050406030204" pitchFamily="18" charset="0"/>
              </a:rPr>
              <a:t>nữa, vấn đề chính trị tăng lên khi sản phẩm là đầu vào của một số phòng ban mà yêu cầu của</a:t>
            </a:r>
            <a:r>
              <a:rPr lang="en-US" sz="2400" dirty="0">
                <a:solidFill>
                  <a:srgbClr val="000000"/>
                </a:solidFill>
                <a:latin typeface="Cambria" panose="02040503050406030204" pitchFamily="18" charset="0"/>
              </a:rPr>
              <a:t> </a:t>
            </a:r>
            <a:r>
              <a:rPr lang="vi-VN" sz="2400" dirty="0">
                <a:solidFill>
                  <a:srgbClr val="000000"/>
                </a:solidFill>
                <a:latin typeface="Cambria" panose="02040503050406030204" pitchFamily="18" charset="0"/>
              </a:rPr>
              <a:t>họ có thể không thống nhất.</a:t>
            </a:r>
            <a:r>
              <a:rPr lang="vi-VN" sz="2400" dirty="0"/>
              <a:t> </a:t>
            </a:r>
            <a:endParaRPr lang="en-US" sz="2400" dirty="0"/>
          </a:p>
        </p:txBody>
      </p:sp>
      <p:sp>
        <p:nvSpPr>
          <p:cNvPr id="3" name="Rectangle 2"/>
          <p:cNvSpPr/>
          <p:nvPr/>
        </p:nvSpPr>
        <p:spPr>
          <a:xfrm>
            <a:off x="3070059" y="0"/>
            <a:ext cx="10587984" cy="661207"/>
          </a:xfrm>
          <a:prstGeom prst="rect">
            <a:avLst/>
          </a:prstGeom>
        </p:spPr>
        <p:txBody>
          <a:bodyPr wrap="square">
            <a:spAutoFit/>
          </a:bodyPr>
          <a:lstStyle/>
          <a:p>
            <a:pPr>
              <a:lnSpc>
                <a:spcPct val="150000"/>
              </a:lnSpc>
            </a:pP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3.1 </a:t>
            </a:r>
            <a:r>
              <a:rPr lang="vi-VN" sz="2800" b="1" dirty="0">
                <a:solidFill>
                  <a:srgbClr val="002060"/>
                </a:solidFill>
                <a:latin typeface="Times New Roman" panose="02020603050405020304" pitchFamily="18" charset="0"/>
                <a:cs typeface="Times New Roman" panose="02020603050405020304" pitchFamily="18" charset="0"/>
              </a:rPr>
              <a:t>Thị trường và hành vi mua của tổ chức </a:t>
            </a:r>
            <a:endParaRPr lang="en-US" sz="2800" b="1" dirty="0">
              <a:solidFill>
                <a:srgbClr val="002060"/>
              </a:solidFill>
              <a:latin typeface="Times New Roman" panose="02020603050405020304" pitchFamily="18" charset="0"/>
              <a:cs typeface="Times New Roman" panose="02020603050405020304" pitchFamily="18" charset="0"/>
            </a:endParaRPr>
          </a:p>
        </p:txBody>
      </p:sp>
      <p:sp>
        <p:nvSpPr>
          <p:cNvPr id="7" name="Rectangle 6"/>
          <p:cNvSpPr/>
          <p:nvPr/>
        </p:nvSpPr>
        <p:spPr>
          <a:xfrm>
            <a:off x="817188" y="5101367"/>
            <a:ext cx="10229629" cy="1384995"/>
          </a:xfrm>
          <a:prstGeom prst="rect">
            <a:avLst/>
          </a:prstGeom>
        </p:spPr>
        <p:txBody>
          <a:bodyPr wrap="square">
            <a:spAutoFit/>
          </a:bodyPr>
          <a:lstStyle/>
          <a:p>
            <a:r>
              <a:rPr lang="en-US" sz="2800" b="1" i="1" dirty="0" smtClean="0">
                <a:solidFill>
                  <a:srgbClr val="000000"/>
                </a:solidFill>
                <a:latin typeface="Cambria-BoldItalic"/>
              </a:rPr>
              <a:t>THỰC HÀNH: </a:t>
            </a:r>
            <a:r>
              <a:rPr lang="en-US" sz="2800" b="1" i="1" dirty="0" err="1" smtClean="0">
                <a:solidFill>
                  <a:srgbClr val="000000"/>
                </a:solidFill>
                <a:latin typeface="Cambria-BoldItalic"/>
              </a:rPr>
              <a:t>Sinh</a:t>
            </a:r>
            <a:r>
              <a:rPr lang="en-US" sz="2800" b="1" i="1" dirty="0" smtClean="0">
                <a:solidFill>
                  <a:srgbClr val="000000"/>
                </a:solidFill>
                <a:latin typeface="Cambria-BoldItalic"/>
              </a:rPr>
              <a:t> </a:t>
            </a:r>
            <a:r>
              <a:rPr lang="en-US" sz="2800" b="1" i="1" dirty="0" err="1" smtClean="0">
                <a:solidFill>
                  <a:srgbClr val="000000"/>
                </a:solidFill>
                <a:latin typeface="Cambria-BoldItalic"/>
              </a:rPr>
              <a:t>viên</a:t>
            </a:r>
            <a:r>
              <a:rPr lang="en-US" sz="2800" b="1" i="1" dirty="0" smtClean="0">
                <a:solidFill>
                  <a:srgbClr val="000000"/>
                </a:solidFill>
                <a:latin typeface="Cambria-BoldItalic"/>
              </a:rPr>
              <a:t> </a:t>
            </a:r>
            <a:r>
              <a:rPr lang="en-US" sz="2800" b="1" i="1" dirty="0" err="1" smtClean="0">
                <a:solidFill>
                  <a:srgbClr val="000000"/>
                </a:solidFill>
                <a:latin typeface="Cambria-BoldItalic"/>
              </a:rPr>
              <a:t>hãy</a:t>
            </a:r>
            <a:r>
              <a:rPr lang="en-US" sz="2800" b="1" i="1" dirty="0" smtClean="0">
                <a:solidFill>
                  <a:srgbClr val="000000"/>
                </a:solidFill>
                <a:latin typeface="Cambria-BoldItalic"/>
              </a:rPr>
              <a:t> </a:t>
            </a:r>
            <a:r>
              <a:rPr lang="en-US" sz="2800" b="1" i="1" dirty="0" err="1" smtClean="0">
                <a:solidFill>
                  <a:srgbClr val="000000"/>
                </a:solidFill>
                <a:latin typeface="Cambria-BoldItalic"/>
              </a:rPr>
              <a:t>nêu</a:t>
            </a:r>
            <a:r>
              <a:rPr lang="en-US" sz="2800" b="1" i="1" dirty="0" smtClean="0">
                <a:solidFill>
                  <a:srgbClr val="000000"/>
                </a:solidFill>
                <a:latin typeface="Cambria-BoldItalic"/>
              </a:rPr>
              <a:t> </a:t>
            </a:r>
            <a:r>
              <a:rPr lang="en-US" sz="2800" b="1" i="1" dirty="0">
                <a:solidFill>
                  <a:srgbClr val="000000"/>
                </a:solidFill>
                <a:latin typeface="Cambria-BoldItalic"/>
              </a:rPr>
              <a:t>n</a:t>
            </a:r>
            <a:r>
              <a:rPr lang="vi-VN" sz="2800" b="1" i="1" dirty="0" smtClean="0">
                <a:solidFill>
                  <a:srgbClr val="000000"/>
                </a:solidFill>
                <a:latin typeface="Cambria-BoldItalic"/>
              </a:rPr>
              <a:t>hững </a:t>
            </a:r>
            <a:r>
              <a:rPr lang="vi-VN" sz="2800" b="1" i="1" dirty="0">
                <a:solidFill>
                  <a:srgbClr val="000000"/>
                </a:solidFill>
                <a:latin typeface="Cambria-BoldItalic"/>
              </a:rPr>
              <a:t>sự khác nhau chủ yếu giữa người mua tổ chức và người tiêu dùng </a:t>
            </a:r>
            <a:r>
              <a:rPr lang="vi-VN" sz="2800" b="1" i="1" dirty="0" smtClean="0">
                <a:solidFill>
                  <a:srgbClr val="000000"/>
                </a:solidFill>
                <a:latin typeface="Cambria-BoldItalic"/>
              </a:rPr>
              <a:t>cá</a:t>
            </a:r>
            <a:r>
              <a:rPr lang="en-US" sz="2800" b="1" i="1" dirty="0" smtClean="0">
                <a:solidFill>
                  <a:srgbClr val="000000"/>
                </a:solidFill>
                <a:latin typeface="Cambria-BoldItalic"/>
              </a:rPr>
              <a:t> </a:t>
            </a:r>
            <a:r>
              <a:rPr lang="vi-VN" sz="2800" b="1" i="1" dirty="0" smtClean="0">
                <a:solidFill>
                  <a:srgbClr val="000000"/>
                </a:solidFill>
                <a:latin typeface="Cambria-BoldItalic"/>
              </a:rPr>
              <a:t>nhân</a:t>
            </a:r>
            <a:r>
              <a:rPr lang="en-US" sz="2800" b="1" i="1" dirty="0" smtClean="0">
                <a:solidFill>
                  <a:srgbClr val="000000"/>
                </a:solidFill>
                <a:latin typeface="Cambria-BoldItalic"/>
              </a:rPr>
              <a:t> ?</a:t>
            </a:r>
            <a:r>
              <a:rPr lang="vi-VN" sz="2800" dirty="0" smtClean="0"/>
              <a:t> </a:t>
            </a:r>
            <a:r>
              <a:rPr lang="vi-VN" sz="2800" dirty="0"/>
              <a:t/>
            </a:r>
            <a:br>
              <a:rPr lang="vi-VN" sz="2800" dirty="0"/>
            </a:br>
            <a:endParaRPr lang="en-US" sz="2800" dirty="0"/>
          </a:p>
        </p:txBody>
      </p:sp>
      <p:pic>
        <p:nvPicPr>
          <p:cNvPr id="8" name="Picture 7"/>
          <p:cNvPicPr>
            <a:picLocks noChangeAspect="1"/>
          </p:cNvPicPr>
          <p:nvPr/>
        </p:nvPicPr>
        <p:blipFill>
          <a:blip r:embed="rId2"/>
          <a:stretch>
            <a:fillRect/>
          </a:stretch>
        </p:blipFill>
        <p:spPr>
          <a:xfrm>
            <a:off x="104031" y="47266"/>
            <a:ext cx="2441055" cy="2090245"/>
          </a:xfrm>
          <a:prstGeom prst="rect">
            <a:avLst/>
          </a:prstGeom>
        </p:spPr>
      </p:pic>
      <p:sp>
        <p:nvSpPr>
          <p:cNvPr id="9" name="Rectangle 8"/>
          <p:cNvSpPr/>
          <p:nvPr/>
        </p:nvSpPr>
        <p:spPr>
          <a:xfrm>
            <a:off x="3508017" y="603221"/>
            <a:ext cx="6004093" cy="661207"/>
          </a:xfrm>
          <a:prstGeom prst="rect">
            <a:avLst/>
          </a:prstGeom>
        </p:spPr>
        <p:txBody>
          <a:bodyPr wrap="square">
            <a:spAutoFit/>
          </a:bodyPr>
          <a:lstStyle/>
          <a:p>
            <a:pPr lvl="0">
              <a:lnSpc>
                <a:spcPct val="150000"/>
              </a:lnSpc>
            </a:pPr>
            <a:r>
              <a:rPr lang="en-US" sz="2800" b="1" i="1" dirty="0" smtClean="0">
                <a:solidFill>
                  <a:srgbClr val="FF0000"/>
                </a:solidFill>
                <a:latin typeface="Times New Roman" panose="02020603050405020304" pitchFamily="18" charset="0"/>
                <a:cs typeface="Times New Roman" panose="02020603050405020304" pitchFamily="18" charset="0"/>
              </a:rPr>
              <a:t>1. </a:t>
            </a:r>
            <a:r>
              <a:rPr lang="vi-VN" sz="2800" b="1" i="1" dirty="0" smtClean="0">
                <a:solidFill>
                  <a:srgbClr val="FF0000"/>
                </a:solidFill>
                <a:latin typeface="Times New Roman" panose="02020603050405020304" pitchFamily="18" charset="0"/>
                <a:cs typeface="Times New Roman" panose="02020603050405020304" pitchFamily="18" charset="0"/>
              </a:rPr>
              <a:t>Các </a:t>
            </a:r>
            <a:r>
              <a:rPr lang="vi-VN" sz="2800" b="1" i="1" dirty="0">
                <a:solidFill>
                  <a:srgbClr val="FF0000"/>
                </a:solidFill>
                <a:latin typeface="Times New Roman" panose="02020603050405020304" pitchFamily="18" charset="0"/>
                <a:cs typeface="Times New Roman" panose="02020603050405020304" pitchFamily="18" charset="0"/>
              </a:rPr>
              <a:t>nhân tố ảnh hưởng của SP</a:t>
            </a:r>
            <a:endParaRPr lang="en-US" sz="2800" b="1" i="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1718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Effect transition="in" filter="fade">
                                      <p:cBhvr>
                                        <p:cTn id="21" dur="1000"/>
                                        <p:tgtEl>
                                          <p:spTgt spid="2">
                                            <p:txEl>
                                              <p:pRg st="2" end="2"/>
                                            </p:txEl>
                                          </p:spTgt>
                                        </p:tgtEl>
                                      </p:cBhvr>
                                    </p:animEffect>
                                    <p:anim calcmode="lin" valueType="num">
                                      <p:cBhvr>
                                        <p:cTn id="22"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barn(inVertical)">
                                      <p:cBhvr>
                                        <p:cTn id="3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38947" y="-170128"/>
            <a:ext cx="10587984" cy="661207"/>
          </a:xfrm>
          <a:prstGeom prst="rect">
            <a:avLst/>
          </a:prstGeom>
        </p:spPr>
        <p:txBody>
          <a:bodyPr wrap="square">
            <a:spAutoFit/>
          </a:bodyPr>
          <a:lstStyle/>
          <a:p>
            <a:pPr>
              <a:lnSpc>
                <a:spcPct val="150000"/>
              </a:lnSpc>
            </a:pP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3.1 </a:t>
            </a:r>
            <a:r>
              <a:rPr lang="vi-VN" sz="2800" b="1" dirty="0">
                <a:solidFill>
                  <a:srgbClr val="002060"/>
                </a:solidFill>
                <a:latin typeface="Times New Roman" panose="02020603050405020304" pitchFamily="18" charset="0"/>
                <a:cs typeface="Times New Roman" panose="02020603050405020304" pitchFamily="18" charset="0"/>
              </a:rPr>
              <a:t>Thị trường và hành vi mua của tổ chức </a:t>
            </a:r>
            <a:endParaRPr lang="en-US" sz="2800" b="1" dirty="0">
              <a:solidFill>
                <a:srgbClr val="002060"/>
              </a:solidFill>
              <a:latin typeface="Times New Roman" panose="02020603050405020304" pitchFamily="18" charset="0"/>
              <a:cs typeface="Times New Roman" panose="02020603050405020304" pitchFamily="18" charset="0"/>
            </a:endParaRPr>
          </a:p>
        </p:txBody>
      </p:sp>
      <p:sp>
        <p:nvSpPr>
          <p:cNvPr id="5" name="Rectangle 4"/>
          <p:cNvSpPr/>
          <p:nvPr/>
        </p:nvSpPr>
        <p:spPr>
          <a:xfrm>
            <a:off x="138869" y="1504462"/>
            <a:ext cx="12206557" cy="5632311"/>
          </a:xfrm>
          <a:prstGeom prst="rect">
            <a:avLst/>
          </a:prstGeom>
        </p:spPr>
        <p:txBody>
          <a:bodyPr wrap="square">
            <a:spAutoFit/>
          </a:bodyPr>
          <a:lstStyle/>
          <a:p>
            <a:r>
              <a:rPr lang="en-US" sz="2000" dirty="0" smtClean="0">
                <a:latin typeface="Times New Roman" panose="02020603050405020304" pitchFamily="18" charset="0"/>
                <a:cs typeface="Times New Roman" panose="02020603050405020304" pitchFamily="18" charset="0"/>
              </a:rPr>
              <a:t>1……..</a:t>
            </a:r>
            <a:r>
              <a:rPr lang="vi-VN" sz="2000" dirty="0" smtClean="0">
                <a:latin typeface="Times New Roman" panose="02020603050405020304" pitchFamily="18" charset="0"/>
                <a:cs typeface="Times New Roman" panose="02020603050405020304" pitchFamily="18" charset="0"/>
              </a:rPr>
              <a:t>nhằm </a:t>
            </a:r>
            <a:r>
              <a:rPr lang="vi-VN" sz="2000" dirty="0">
                <a:latin typeface="Times New Roman" panose="02020603050405020304" pitchFamily="18" charset="0"/>
                <a:cs typeface="Times New Roman" panose="02020603050405020304" pitchFamily="18" charset="0"/>
              </a:rPr>
              <a:t>vào sự sản xuất tiếp theo, sử dụng trong sản </a:t>
            </a:r>
            <a:r>
              <a:rPr lang="vi-VN" sz="2000" dirty="0" smtClean="0">
                <a:latin typeface="Times New Roman" panose="02020603050405020304" pitchFamily="18" charset="0"/>
                <a:cs typeface="Times New Roman" panose="02020603050405020304" pitchFamily="18" charset="0"/>
              </a:rPr>
              <a:t>xuất</a:t>
            </a:r>
            <a:r>
              <a:rPr lang="en-US" sz="2000" dirty="0" smtClean="0">
                <a:latin typeface="Times New Roman" panose="02020603050405020304" pitchFamily="18" charset="0"/>
                <a:cs typeface="Times New Roman" panose="02020603050405020304" pitchFamily="18" charset="0"/>
              </a:rPr>
              <a:t> </a:t>
            </a:r>
            <a:r>
              <a:rPr lang="vi-VN" sz="2000" dirty="0" smtClean="0">
                <a:latin typeface="Times New Roman" panose="02020603050405020304" pitchFamily="18" charset="0"/>
                <a:cs typeface="Times New Roman" panose="02020603050405020304" pitchFamily="18" charset="0"/>
              </a:rPr>
              <a:t>hoặc </a:t>
            </a:r>
            <a:r>
              <a:rPr lang="vi-VN" sz="2000" dirty="0">
                <a:latin typeface="Times New Roman" panose="02020603050405020304" pitchFamily="18" charset="0"/>
                <a:cs typeface="Times New Roman" panose="02020603050405020304" pitchFamily="18" charset="0"/>
              </a:rPr>
              <a:t>bán lại cho người tiêu dùng khác. </a:t>
            </a:r>
            <a:endParaRPr lang="en-US" sz="2000" dirty="0" smtClean="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a:t>
            </a:r>
            <a:r>
              <a:rPr lang="vi-VN" sz="2000" dirty="0" smtClean="0">
                <a:latin typeface="Times New Roman" panose="02020603050405020304" pitchFamily="18" charset="0"/>
                <a:cs typeface="Times New Roman" panose="02020603050405020304" pitchFamily="18" charset="0"/>
              </a:rPr>
              <a:t>cuối </a:t>
            </a:r>
            <a:r>
              <a:rPr lang="vi-VN" sz="2000" dirty="0">
                <a:latin typeface="Times New Roman" panose="02020603050405020304" pitchFamily="18" charset="0"/>
                <a:cs typeface="Times New Roman" panose="02020603050405020304" pitchFamily="18" charset="0"/>
              </a:rPr>
              <a:t>cùng </a:t>
            </a:r>
            <a:r>
              <a:rPr lang="vi-VN" sz="2000" dirty="0" smtClean="0">
                <a:latin typeface="Times New Roman" panose="02020603050405020304" pitchFamily="18" charset="0"/>
                <a:cs typeface="Times New Roman" panose="02020603050405020304" pitchFamily="18" charset="0"/>
              </a:rPr>
              <a:t>chỉ sử dụng</a:t>
            </a:r>
            <a:r>
              <a:rPr lang="en-US" sz="2000" dirty="0" smtClean="0">
                <a:latin typeface="Times New Roman" panose="02020603050405020304" pitchFamily="18" charset="0"/>
                <a:cs typeface="Times New Roman" panose="02020603050405020304" pitchFamily="18" charset="0"/>
              </a:rPr>
              <a:t> </a:t>
            </a:r>
            <a:r>
              <a:rPr lang="vi-VN" sz="2000" dirty="0" smtClean="0">
                <a:latin typeface="Times New Roman" panose="02020603050405020304" pitchFamily="18" charset="0"/>
                <a:cs typeface="Times New Roman" panose="02020603050405020304" pitchFamily="18" charset="0"/>
              </a:rPr>
              <a:t>cho </a:t>
            </a:r>
            <a:r>
              <a:rPr lang="vi-VN" sz="2000" dirty="0">
                <a:latin typeface="Times New Roman" panose="02020603050405020304" pitchFamily="18" charset="0"/>
                <a:cs typeface="Times New Roman" panose="02020603050405020304" pitchFamily="18" charset="0"/>
              </a:rPr>
              <a:t>cá nhân hoặc gia </a:t>
            </a:r>
            <a:r>
              <a:rPr lang="vi-VN" sz="2000" dirty="0" smtClean="0">
                <a:latin typeface="Times New Roman" panose="02020603050405020304" pitchFamily="18" charset="0"/>
                <a:cs typeface="Times New Roman" panose="02020603050405020304" pitchFamily="18" charset="0"/>
              </a:rPr>
              <a:t>đình.</a:t>
            </a:r>
            <a:endParaRPr lang="en-US" sz="2000" dirty="0" smtClean="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2. </a:t>
            </a:r>
            <a:r>
              <a:rPr lang="vi-VN" sz="2000" dirty="0" smtClean="0">
                <a:latin typeface="Times New Roman" panose="02020603050405020304" pitchFamily="18" charset="0"/>
                <a:cs typeface="Times New Roman" panose="02020603050405020304" pitchFamily="18" charset="0"/>
              </a:rPr>
              <a:t>Nhu </a:t>
            </a:r>
            <a:r>
              <a:rPr lang="vi-VN" sz="2000" dirty="0">
                <a:latin typeface="Times New Roman" panose="02020603050405020304" pitchFamily="18" charset="0"/>
                <a:cs typeface="Times New Roman" panose="02020603050405020304" pitchFamily="18" charset="0"/>
              </a:rPr>
              <a:t>cầu của </a:t>
            </a:r>
            <a:r>
              <a:rPr lang="en-US" sz="2000" dirty="0" smtClean="0">
                <a:latin typeface="Times New Roman" panose="02020603050405020304" pitchFamily="18" charset="0"/>
                <a:cs typeface="Times New Roman" panose="02020603050405020304" pitchFamily="18" charset="0"/>
              </a:rPr>
              <a:t>……..</a:t>
            </a:r>
            <a:r>
              <a:rPr lang="vi-VN" sz="2000" dirty="0" smtClean="0">
                <a:latin typeface="Times New Roman" panose="02020603050405020304" pitchFamily="18" charset="0"/>
                <a:cs typeface="Times New Roman" panose="02020603050405020304" pitchFamily="18" charset="0"/>
              </a:rPr>
              <a:t>được </a:t>
            </a:r>
            <a:r>
              <a:rPr lang="vi-VN" sz="2000" dirty="0">
                <a:latin typeface="Times New Roman" panose="02020603050405020304" pitchFamily="18" charset="0"/>
                <a:cs typeface="Times New Roman" panose="02020603050405020304" pitchFamily="18" charset="0"/>
              </a:rPr>
              <a:t>dẫn dắt từ nhu cầu của </a:t>
            </a:r>
            <a:r>
              <a:rPr lang="en-US" sz="2000" dirty="0" smtClean="0">
                <a:latin typeface="Times New Roman" panose="02020603050405020304" pitchFamily="18" charset="0"/>
                <a:cs typeface="Times New Roman" panose="02020603050405020304" pitchFamily="18" charset="0"/>
              </a:rPr>
              <a:t>……</a:t>
            </a:r>
            <a:r>
              <a:rPr lang="vi-VN" sz="2000" dirty="0" smtClean="0">
                <a:latin typeface="Times New Roman" panose="02020603050405020304" pitchFamily="18" charset="0"/>
                <a:cs typeface="Times New Roman" panose="02020603050405020304" pitchFamily="18" charset="0"/>
              </a:rPr>
              <a:t>cuối </a:t>
            </a:r>
            <a:r>
              <a:rPr lang="vi-VN" sz="2000" dirty="0">
                <a:latin typeface="Times New Roman" panose="02020603050405020304" pitchFamily="18" charset="0"/>
                <a:cs typeface="Times New Roman" panose="02020603050405020304" pitchFamily="18" charset="0"/>
              </a:rPr>
              <a:t>cùng.</a:t>
            </a:r>
            <a:br>
              <a:rPr lang="vi-VN" sz="2000" dirty="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3. </a:t>
            </a:r>
            <a:r>
              <a:rPr lang="vi-VN" sz="2000" dirty="0" smtClean="0">
                <a:latin typeface="Times New Roman" panose="02020603050405020304" pitchFamily="18" charset="0"/>
                <a:cs typeface="Times New Roman" panose="02020603050405020304" pitchFamily="18" charset="0"/>
              </a:rPr>
              <a:t>Nhu </a:t>
            </a:r>
            <a:r>
              <a:rPr lang="vi-VN" sz="2000" dirty="0">
                <a:latin typeface="Times New Roman" panose="02020603050405020304" pitchFamily="18" charset="0"/>
                <a:cs typeface="Times New Roman" panose="02020603050405020304" pitchFamily="18" charset="0"/>
              </a:rPr>
              <a:t>cầu của </a:t>
            </a:r>
            <a:r>
              <a:rPr lang="en-US" sz="2000" dirty="0" smtClean="0">
                <a:latin typeface="Times New Roman" panose="02020603050405020304" pitchFamily="18" charset="0"/>
                <a:cs typeface="Times New Roman" panose="02020603050405020304" pitchFamily="18" charset="0"/>
              </a:rPr>
              <a:t>……..</a:t>
            </a:r>
            <a:r>
              <a:rPr lang="vi-VN" sz="2000" dirty="0" smtClean="0">
                <a:latin typeface="Times New Roman" panose="02020603050405020304" pitchFamily="18" charset="0"/>
                <a:cs typeface="Times New Roman" panose="02020603050405020304" pitchFamily="18" charset="0"/>
              </a:rPr>
              <a:t>có </a:t>
            </a:r>
            <a:r>
              <a:rPr lang="vi-VN" sz="2000" dirty="0">
                <a:latin typeface="Times New Roman" panose="02020603050405020304" pitchFamily="18" charset="0"/>
                <a:cs typeface="Times New Roman" panose="02020603050405020304" pitchFamily="18" charset="0"/>
              </a:rPr>
              <a:t>những dao động có tính chu kỳ hơn nhu cầu của</a:t>
            </a:r>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a:t>
            </a:r>
            <a:r>
              <a:rPr lang="vi-VN" sz="2000" dirty="0" smtClean="0">
                <a:latin typeface="Times New Roman" panose="02020603050405020304" pitchFamily="18" charset="0"/>
                <a:cs typeface="Times New Roman" panose="02020603050405020304" pitchFamily="18" charset="0"/>
              </a:rPr>
              <a:t>cuối </a:t>
            </a:r>
            <a:r>
              <a:rPr lang="vi-VN" sz="2000" dirty="0">
                <a:latin typeface="Times New Roman" panose="02020603050405020304" pitchFamily="18" charset="0"/>
                <a:cs typeface="Times New Roman" panose="02020603050405020304" pitchFamily="18" charset="0"/>
              </a:rPr>
              <a:t>cùng.</a:t>
            </a:r>
            <a:endParaRPr lang="en-US" sz="2000" dirty="0" smtClean="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4……..</a:t>
            </a:r>
            <a:r>
              <a:rPr lang="vi-VN" sz="2000" dirty="0" smtClean="0">
                <a:latin typeface="Times New Roman" panose="02020603050405020304" pitchFamily="18" charset="0"/>
                <a:cs typeface="Times New Roman" panose="02020603050405020304" pitchFamily="18" charset="0"/>
              </a:rPr>
              <a:t>, </a:t>
            </a:r>
            <a:r>
              <a:rPr lang="vi-VN" sz="2000" dirty="0">
                <a:latin typeface="Times New Roman" panose="02020603050405020304" pitchFamily="18" charset="0"/>
                <a:cs typeface="Times New Roman" panose="02020603050405020304" pitchFamily="18" charset="0"/>
              </a:rPr>
              <a:t>nhìn chung, mua sắm máy móc thiết bị, nguyên liệu, bán thành</a:t>
            </a:r>
            <a:br>
              <a:rPr lang="vi-VN" sz="2000" dirty="0">
                <a:latin typeface="Times New Roman" panose="02020603050405020304" pitchFamily="18" charset="0"/>
                <a:cs typeface="Times New Roman" panose="02020603050405020304" pitchFamily="18" charset="0"/>
              </a:rPr>
            </a:br>
            <a:r>
              <a:rPr lang="vi-VN" sz="2000" dirty="0">
                <a:latin typeface="Times New Roman" panose="02020603050405020304" pitchFamily="18" charset="0"/>
                <a:cs typeface="Times New Roman" panose="02020603050405020304" pitchFamily="18" charset="0"/>
              </a:rPr>
              <a:t>phẩm. </a:t>
            </a:r>
            <a:r>
              <a:rPr lang="en-US" sz="2000" dirty="0" smtClean="0">
                <a:latin typeface="Times New Roman" panose="02020603050405020304" pitchFamily="18" charset="0"/>
                <a:cs typeface="Times New Roman" panose="02020603050405020304" pitchFamily="18" charset="0"/>
              </a:rPr>
              <a:t>……</a:t>
            </a:r>
            <a:r>
              <a:rPr lang="vi-VN" sz="2000" dirty="0" smtClean="0">
                <a:latin typeface="Times New Roman" panose="02020603050405020304" pitchFamily="18" charset="0"/>
                <a:cs typeface="Times New Roman" panose="02020603050405020304" pitchFamily="18" charset="0"/>
              </a:rPr>
              <a:t>cuối </a:t>
            </a:r>
            <a:r>
              <a:rPr lang="vi-VN" sz="2000" dirty="0">
                <a:latin typeface="Times New Roman" panose="02020603050405020304" pitchFamily="18" charset="0"/>
                <a:cs typeface="Times New Roman" panose="02020603050405020304" pitchFamily="18" charset="0"/>
              </a:rPr>
              <a:t>cùng, tất nhiên, mua các hàng hoá tiêu dùng cá </a:t>
            </a:r>
            <a:r>
              <a:rPr lang="vi-VN" sz="2000" dirty="0" smtClean="0">
                <a:latin typeface="Times New Roman" panose="02020603050405020304" pitchFamily="18" charset="0"/>
                <a:cs typeface="Times New Roman" panose="02020603050405020304" pitchFamily="18" charset="0"/>
              </a:rPr>
              <a:t>nhân.</a:t>
            </a:r>
            <a:endParaRPr lang="en-US" sz="2000" dirty="0" smtClean="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5…….</a:t>
            </a:r>
            <a:r>
              <a:rPr lang="vi-VN" sz="2000" dirty="0" smtClean="0">
                <a:latin typeface="Times New Roman" panose="02020603050405020304" pitchFamily="18" charset="0"/>
                <a:cs typeface="Times New Roman" panose="02020603050405020304" pitchFamily="18" charset="0"/>
              </a:rPr>
              <a:t>mua </a:t>
            </a:r>
            <a:r>
              <a:rPr lang="vi-VN" sz="2000" dirty="0">
                <a:latin typeface="Times New Roman" panose="02020603050405020304" pitchFamily="18" charset="0"/>
                <a:cs typeface="Times New Roman" panose="02020603050405020304" pitchFamily="18" charset="0"/>
              </a:rPr>
              <a:t>sắm dựa trên cơ sở dữ liệu kỹ thuật và công nghệ</a:t>
            </a:r>
            <a:r>
              <a:rPr lang="vi-VN" sz="2000" dirty="0" smtClean="0">
                <a:latin typeface="Times New Roman" panose="02020603050405020304" pitchFamily="18" charset="0"/>
                <a:cs typeface="Times New Roman" panose="02020603050405020304" pitchFamily="18" charset="0"/>
              </a:rPr>
              <a:t>.</a:t>
            </a:r>
            <a:endParaRPr lang="en-US" sz="2000" dirty="0" smtClean="0">
              <a:latin typeface="Times New Roman" panose="02020603050405020304" pitchFamily="18" charset="0"/>
              <a:cs typeface="Times New Roman" panose="02020603050405020304" pitchFamily="18" charset="0"/>
            </a:endParaRPr>
          </a:p>
          <a:p>
            <a:r>
              <a:rPr lang="vi-VN" sz="2000" dirty="0" smtClean="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a:t>
            </a:r>
            <a:r>
              <a:rPr lang="vi-VN" sz="2000" dirty="0" smtClean="0">
                <a:latin typeface="Times New Roman" panose="02020603050405020304" pitchFamily="18" charset="0"/>
                <a:cs typeface="Times New Roman" panose="02020603050405020304" pitchFamily="18" charset="0"/>
              </a:rPr>
              <a:t>cuối </a:t>
            </a:r>
            <a:r>
              <a:rPr lang="vi-VN" sz="2000" dirty="0">
                <a:latin typeface="Times New Roman" panose="02020603050405020304" pitchFamily="18" charset="0"/>
                <a:cs typeface="Times New Roman" panose="02020603050405020304" pitchFamily="18" charset="0"/>
              </a:rPr>
              <a:t>cùng thường mua trên cơ sở hình dáng, thời trang và chủng </a:t>
            </a:r>
            <a:r>
              <a:rPr lang="vi-VN" sz="2000" dirty="0" smtClean="0">
                <a:latin typeface="Times New Roman" panose="02020603050405020304" pitchFamily="18" charset="0"/>
                <a:cs typeface="Times New Roman" panose="02020603050405020304" pitchFamily="18" charset="0"/>
              </a:rPr>
              <a:t>loại.</a:t>
            </a:r>
            <a:endParaRPr lang="en-US" sz="2000" dirty="0" smtClean="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6…….</a:t>
            </a:r>
            <a:r>
              <a:rPr lang="vi-VN" sz="2000" dirty="0" smtClean="0">
                <a:latin typeface="Times New Roman" panose="02020603050405020304" pitchFamily="18" charset="0"/>
                <a:cs typeface="Times New Roman" panose="02020603050405020304" pitchFamily="18" charset="0"/>
              </a:rPr>
              <a:t>thường </a:t>
            </a:r>
            <a:r>
              <a:rPr lang="vi-VN" sz="2000" dirty="0">
                <a:latin typeface="Times New Roman" panose="02020603050405020304" pitchFamily="18" charset="0"/>
                <a:cs typeface="Times New Roman" panose="02020603050405020304" pitchFamily="18" charset="0"/>
              </a:rPr>
              <a:t>sử dụng các chuyên gia mua</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7…….</a:t>
            </a:r>
            <a:r>
              <a:rPr lang="vi-VN" sz="2000" dirty="0" smtClean="0">
                <a:latin typeface="Times New Roman" panose="02020603050405020304" pitchFamily="18" charset="0"/>
                <a:cs typeface="Times New Roman" panose="02020603050405020304" pitchFamily="18" charset="0"/>
              </a:rPr>
              <a:t>ngắn </a:t>
            </a:r>
            <a:r>
              <a:rPr lang="vi-VN" sz="2000" dirty="0">
                <a:latin typeface="Times New Roman" panose="02020603050405020304" pitchFamily="18" charset="0"/>
                <a:cs typeface="Times New Roman" panose="02020603050405020304" pitchFamily="18" charset="0"/>
              </a:rPr>
              <a:t>hơn so với người tiêu dùng cuối</a:t>
            </a:r>
            <a:r>
              <a:rPr lang="en-US" sz="2000" dirty="0">
                <a:latin typeface="Times New Roman" panose="02020603050405020304" pitchFamily="18" charset="0"/>
                <a:cs typeface="Times New Roman" panose="02020603050405020304" pitchFamily="18" charset="0"/>
              </a:rPr>
              <a:t> </a:t>
            </a:r>
            <a:r>
              <a:rPr lang="vi-VN" sz="2000" dirty="0">
                <a:latin typeface="Times New Roman" panose="02020603050405020304" pitchFamily="18" charset="0"/>
                <a:cs typeface="Times New Roman" panose="02020603050405020304" pitchFamily="18" charset="0"/>
              </a:rPr>
              <a:t>cùng.</a:t>
            </a:r>
            <a:br>
              <a:rPr lang="vi-VN" sz="2000" dirty="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8…….</a:t>
            </a:r>
            <a:r>
              <a:rPr lang="vi-VN" sz="2000" dirty="0" smtClean="0">
                <a:latin typeface="Times New Roman" panose="02020603050405020304" pitchFamily="18" charset="0"/>
                <a:cs typeface="Times New Roman" panose="02020603050405020304" pitchFamily="18" charset="0"/>
              </a:rPr>
              <a:t>có </a:t>
            </a:r>
            <a:r>
              <a:rPr lang="vi-VN" sz="2000" dirty="0">
                <a:latin typeface="Times New Roman" panose="02020603050405020304" pitchFamily="18" charset="0"/>
                <a:cs typeface="Times New Roman" panose="02020603050405020304" pitchFamily="18" charset="0"/>
              </a:rPr>
              <a:t>thể yêu cầu dịch vụ đặc biệt.</a:t>
            </a:r>
            <a:endParaRPr lang="en-US" sz="2000" dirty="0" smtClean="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9……..</a:t>
            </a:r>
            <a:r>
              <a:rPr lang="vi-VN" sz="2000" dirty="0" smtClean="0">
                <a:latin typeface="Times New Roman" panose="02020603050405020304" pitchFamily="18" charset="0"/>
                <a:cs typeface="Times New Roman" panose="02020603050405020304" pitchFamily="18" charset="0"/>
              </a:rPr>
              <a:t>có </a:t>
            </a:r>
            <a:r>
              <a:rPr lang="vi-VN" sz="2000" dirty="0">
                <a:latin typeface="Times New Roman" panose="02020603050405020304" pitchFamily="18" charset="0"/>
                <a:cs typeface="Times New Roman" panose="02020603050405020304" pitchFamily="18" charset="0"/>
              </a:rPr>
              <a:t>lợi ích mua nhiều bên và các quyết định dựa trên cơ sở </a:t>
            </a:r>
            <a:r>
              <a:rPr lang="vi-VN" sz="2000" dirty="0" smtClean="0">
                <a:latin typeface="Times New Roman" panose="02020603050405020304" pitchFamily="18" charset="0"/>
                <a:cs typeface="Times New Roman" panose="02020603050405020304" pitchFamily="18" charset="0"/>
              </a:rPr>
              <a:t>nhóm</a:t>
            </a:r>
            <a:r>
              <a:rPr lang="en-US" sz="2000" dirty="0" smtClean="0">
                <a:latin typeface="Times New Roman" panose="02020603050405020304" pitchFamily="18" charset="0"/>
                <a:cs typeface="Times New Roman" panose="02020603050405020304" pitchFamily="18" charset="0"/>
              </a:rPr>
              <a:t> </a:t>
            </a:r>
            <a:r>
              <a:rPr lang="vi-VN" sz="2000" dirty="0" smtClean="0">
                <a:latin typeface="Times New Roman" panose="02020603050405020304" pitchFamily="18" charset="0"/>
                <a:cs typeface="Times New Roman" panose="02020603050405020304" pitchFamily="18" charset="0"/>
              </a:rPr>
              <a:t>nhiều hơn.</a:t>
            </a:r>
            <a:endParaRPr lang="en-US" sz="2000" dirty="0" smtClean="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10……. </a:t>
            </a:r>
            <a:r>
              <a:rPr lang="vi-VN" sz="2000" dirty="0" smtClean="0">
                <a:latin typeface="Times New Roman" panose="02020603050405020304" pitchFamily="18" charset="0"/>
                <a:cs typeface="Times New Roman" panose="02020603050405020304" pitchFamily="18" charset="0"/>
              </a:rPr>
              <a:t>chắc </a:t>
            </a:r>
            <a:r>
              <a:rPr lang="vi-VN" sz="2000" dirty="0">
                <a:latin typeface="Times New Roman" panose="02020603050405020304" pitchFamily="18" charset="0"/>
                <a:cs typeface="Times New Roman" panose="02020603050405020304" pitchFamily="18" charset="0"/>
              </a:rPr>
              <a:t>chắn áp dụng các phân tích giá trị và phân tích người </a:t>
            </a:r>
            <a:r>
              <a:rPr lang="vi-VN" sz="2000" dirty="0" smtClean="0">
                <a:latin typeface="Times New Roman" panose="02020603050405020304" pitchFamily="18" charset="0"/>
                <a:cs typeface="Times New Roman" panose="02020603050405020304" pitchFamily="18" charset="0"/>
              </a:rPr>
              <a:t>bán</a:t>
            </a:r>
            <a:r>
              <a:rPr lang="en-US" sz="2000" dirty="0" smtClean="0">
                <a:latin typeface="Times New Roman" panose="02020603050405020304" pitchFamily="18" charset="0"/>
                <a:cs typeface="Times New Roman" panose="02020603050405020304" pitchFamily="18" charset="0"/>
              </a:rPr>
              <a:t> </a:t>
            </a:r>
            <a:r>
              <a:rPr lang="vi-VN" sz="2000" dirty="0" smtClean="0">
                <a:latin typeface="Times New Roman" panose="02020603050405020304" pitchFamily="18" charset="0"/>
                <a:cs typeface="Times New Roman" panose="02020603050405020304" pitchFamily="18" charset="0"/>
              </a:rPr>
              <a:t>nhiều </a:t>
            </a:r>
            <a:r>
              <a:rPr lang="vi-VN" sz="2000" dirty="0">
                <a:latin typeface="Times New Roman" panose="02020603050405020304" pitchFamily="18" charset="0"/>
                <a:cs typeface="Times New Roman" panose="02020603050405020304" pitchFamily="18" charset="0"/>
              </a:rPr>
              <a:t>hơn.</a:t>
            </a:r>
            <a:br>
              <a:rPr lang="vi-VN" sz="2000" dirty="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11……..</a:t>
            </a:r>
            <a:r>
              <a:rPr lang="vi-VN" sz="2000" dirty="0" smtClean="0">
                <a:latin typeface="Times New Roman" panose="02020603050405020304" pitchFamily="18" charset="0"/>
                <a:cs typeface="Times New Roman" panose="02020603050405020304" pitchFamily="18" charset="0"/>
              </a:rPr>
              <a:t>thường </a:t>
            </a:r>
            <a:r>
              <a:rPr lang="vi-VN" sz="2000" dirty="0">
                <a:latin typeface="Times New Roman" panose="02020603050405020304" pitchFamily="18" charset="0"/>
                <a:cs typeface="Times New Roman" panose="02020603050405020304" pitchFamily="18" charset="0"/>
              </a:rPr>
              <a:t>thuê thiết bị </a:t>
            </a:r>
            <a:r>
              <a:rPr lang="vi-VN" sz="2000" dirty="0" smtClean="0">
                <a:latin typeface="Times New Roman" panose="02020603050405020304" pitchFamily="18" charset="0"/>
                <a:cs typeface="Times New Roman" panose="02020603050405020304" pitchFamily="18" charset="0"/>
              </a:rPr>
              <a:t>hơn.</a:t>
            </a:r>
            <a:endParaRPr lang="en-US" sz="2000" dirty="0" smtClean="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12………</a:t>
            </a:r>
            <a:r>
              <a:rPr lang="vi-VN" sz="2000" dirty="0" smtClean="0">
                <a:latin typeface="Times New Roman" panose="02020603050405020304" pitchFamily="18" charset="0"/>
                <a:cs typeface="Times New Roman" panose="02020603050405020304" pitchFamily="18" charset="0"/>
              </a:rPr>
              <a:t>có </a:t>
            </a:r>
            <a:r>
              <a:rPr lang="vi-VN" sz="2000" dirty="0">
                <a:latin typeface="Times New Roman" panose="02020603050405020304" pitchFamily="18" charset="0"/>
                <a:cs typeface="Times New Roman" panose="02020603050405020304" pitchFamily="18" charset="0"/>
              </a:rPr>
              <a:t>số lượng ít hơn và tập trung về địa lý hơn người tiêu dùng cuối</a:t>
            </a:r>
            <a:r>
              <a:rPr lang="en-US" sz="2000" dirty="0">
                <a:latin typeface="Times New Roman" panose="02020603050405020304" pitchFamily="18" charset="0"/>
                <a:cs typeface="Times New Roman" panose="02020603050405020304" pitchFamily="18" charset="0"/>
              </a:rPr>
              <a:t> </a:t>
            </a:r>
            <a:r>
              <a:rPr lang="vi-VN" sz="2000" dirty="0">
                <a:latin typeface="Times New Roman" panose="02020603050405020304" pitchFamily="18" charset="0"/>
                <a:cs typeface="Times New Roman" panose="02020603050405020304" pitchFamily="18" charset="0"/>
              </a:rPr>
              <a:t>cùng.</a:t>
            </a:r>
            <a:br>
              <a:rPr lang="vi-VN" sz="2000" dirty="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13……..</a:t>
            </a:r>
            <a:r>
              <a:rPr lang="vi-VN" sz="2000" dirty="0" smtClean="0">
                <a:latin typeface="Times New Roman" panose="02020603050405020304" pitchFamily="18" charset="0"/>
                <a:cs typeface="Times New Roman" panose="02020603050405020304" pitchFamily="18" charset="0"/>
              </a:rPr>
              <a:t> </a:t>
            </a:r>
            <a:r>
              <a:rPr lang="vi-VN" sz="2000" dirty="0">
                <a:latin typeface="Times New Roman" panose="02020603050405020304" pitchFamily="18" charset="0"/>
                <a:cs typeface="Times New Roman" panose="02020603050405020304" pitchFamily="18" charset="0"/>
              </a:rPr>
              <a:t>chắc chắn có thể phải tạo ra hàng hoá và dịch vụ như những khả</a:t>
            </a:r>
            <a:r>
              <a:rPr lang="en-US" sz="2000" dirty="0">
                <a:latin typeface="Times New Roman" panose="02020603050405020304" pitchFamily="18" charset="0"/>
                <a:cs typeface="Times New Roman" panose="02020603050405020304" pitchFamily="18" charset="0"/>
              </a:rPr>
              <a:t> </a:t>
            </a:r>
            <a:r>
              <a:rPr lang="vi-VN" sz="2000" dirty="0">
                <a:latin typeface="Times New Roman" panose="02020603050405020304" pitchFamily="18" charset="0"/>
                <a:cs typeface="Times New Roman" panose="02020603050405020304" pitchFamily="18" charset="0"/>
              </a:rPr>
              <a:t>năng thay thế để mua sắm chúng.</a:t>
            </a:r>
            <a:endParaRPr lang="en-US" sz="2000" dirty="0" smtClean="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14………</a:t>
            </a:r>
            <a:r>
              <a:rPr lang="vi-VN" sz="2000" dirty="0" smtClean="0">
                <a:latin typeface="Times New Roman" panose="02020603050405020304" pitchFamily="18" charset="0"/>
                <a:cs typeface="Times New Roman" panose="02020603050405020304" pitchFamily="18" charset="0"/>
              </a:rPr>
              <a:t>thường </a:t>
            </a:r>
            <a:r>
              <a:rPr lang="vi-VN" sz="2000" dirty="0">
                <a:latin typeface="Times New Roman" panose="02020603050405020304" pitchFamily="18" charset="0"/>
                <a:cs typeface="Times New Roman" panose="02020603050405020304" pitchFamily="18" charset="0"/>
              </a:rPr>
              <a:t>thực hiện đấu thầu cạnh tranh và đàm phán nhiều hơn. </a:t>
            </a:r>
            <a:br>
              <a:rPr lang="vi-VN" sz="2000" dirty="0">
                <a:latin typeface="Times New Roman" panose="02020603050405020304" pitchFamily="18" charset="0"/>
                <a:cs typeface="Times New Roman" panose="02020603050405020304" pitchFamily="18" charset="0"/>
              </a:rPr>
            </a:br>
            <a:endParaRPr lang="en-US" sz="2000" dirty="0">
              <a:latin typeface="Times New Roman" panose="02020603050405020304" pitchFamily="18" charset="0"/>
              <a:cs typeface="Times New Roman" panose="02020603050405020304" pitchFamily="18" charset="0"/>
            </a:endParaRPr>
          </a:p>
        </p:txBody>
      </p:sp>
      <p:sp>
        <p:nvSpPr>
          <p:cNvPr id="6" name="Rectangle 5"/>
          <p:cNvSpPr/>
          <p:nvPr/>
        </p:nvSpPr>
        <p:spPr>
          <a:xfrm>
            <a:off x="1591917" y="4972556"/>
            <a:ext cx="9064487" cy="877163"/>
          </a:xfrm>
          <a:prstGeom prst="rect">
            <a:avLst/>
          </a:prstGeom>
        </p:spPr>
        <p:txBody>
          <a:bodyPr wrap="square">
            <a:spAutoFit/>
          </a:bodyPr>
          <a:lstStyle/>
          <a:p>
            <a:r>
              <a:rPr lang="vi-VN" sz="1500" dirty="0">
                <a:solidFill>
                  <a:srgbClr val="000000"/>
                </a:solidFill>
                <a:latin typeface="Cambria" panose="02040503050406030204" pitchFamily="18" charset="0"/>
              </a:rPr>
              <a:t/>
            </a:r>
            <a:br>
              <a:rPr lang="vi-VN" sz="1500" dirty="0">
                <a:solidFill>
                  <a:srgbClr val="000000"/>
                </a:solidFill>
                <a:latin typeface="Cambria" panose="02040503050406030204" pitchFamily="18" charset="0"/>
              </a:rPr>
            </a:br>
            <a:r>
              <a:rPr lang="vi-VN" dirty="0"/>
              <a:t/>
            </a:r>
            <a:br>
              <a:rPr lang="vi-VN" dirty="0"/>
            </a:br>
            <a:endParaRPr lang="en-US" dirty="0"/>
          </a:p>
        </p:txBody>
      </p:sp>
      <p:sp>
        <p:nvSpPr>
          <p:cNvPr id="7" name="TextBox 6"/>
          <p:cNvSpPr txBox="1"/>
          <p:nvPr/>
        </p:nvSpPr>
        <p:spPr>
          <a:xfrm>
            <a:off x="723696" y="924579"/>
            <a:ext cx="11277600" cy="461665"/>
          </a:xfrm>
          <a:prstGeom prst="rect">
            <a:avLst/>
          </a:prstGeom>
          <a:solidFill>
            <a:srgbClr val="FFFF00"/>
          </a:solidFill>
        </p:spPr>
        <p:txBody>
          <a:bodyPr wrap="square" rtlCol="0">
            <a:spAutoFit/>
          </a:bodyPr>
          <a:lstStyle/>
          <a:p>
            <a:r>
              <a:rPr lang="en-US" sz="2400" b="1" i="1" dirty="0" err="1" smtClean="0">
                <a:solidFill>
                  <a:srgbClr val="002060"/>
                </a:solidFill>
                <a:latin typeface="Times New Roman" panose="02020603050405020304" pitchFamily="18" charset="0"/>
                <a:cs typeface="Times New Roman" panose="02020603050405020304" pitchFamily="18" charset="0"/>
              </a:rPr>
              <a:t>Điền</a:t>
            </a:r>
            <a:r>
              <a:rPr lang="en-US" sz="2400" b="1" i="1" dirty="0" smtClean="0">
                <a:solidFill>
                  <a:srgbClr val="002060"/>
                </a:solidFill>
                <a:latin typeface="Times New Roman" panose="02020603050405020304" pitchFamily="18" charset="0"/>
                <a:cs typeface="Times New Roman" panose="02020603050405020304" pitchFamily="18" charset="0"/>
              </a:rPr>
              <a:t> </a:t>
            </a:r>
            <a:r>
              <a:rPr lang="en-US" sz="2400" b="1" i="1" dirty="0" err="1" smtClean="0">
                <a:solidFill>
                  <a:srgbClr val="002060"/>
                </a:solidFill>
                <a:latin typeface="Times New Roman" panose="02020603050405020304" pitchFamily="18" charset="0"/>
                <a:cs typeface="Times New Roman" panose="02020603050405020304" pitchFamily="18" charset="0"/>
              </a:rPr>
              <a:t>từ</a:t>
            </a:r>
            <a:r>
              <a:rPr lang="en-US" sz="2400" b="1" i="1" dirty="0" smtClean="0">
                <a:solidFill>
                  <a:srgbClr val="002060"/>
                </a:solidFill>
                <a:latin typeface="Times New Roman" panose="02020603050405020304" pitchFamily="18" charset="0"/>
                <a:cs typeface="Times New Roman" panose="02020603050405020304" pitchFamily="18" charset="0"/>
              </a:rPr>
              <a:t> “</a:t>
            </a:r>
            <a:r>
              <a:rPr lang="en-US" sz="2400" b="1" i="1" dirty="0" err="1" smtClean="0">
                <a:solidFill>
                  <a:srgbClr val="002060"/>
                </a:solidFill>
                <a:latin typeface="Times New Roman" panose="02020603050405020304" pitchFamily="18" charset="0"/>
                <a:cs typeface="Times New Roman" panose="02020603050405020304" pitchFamily="18" charset="0"/>
              </a:rPr>
              <a:t>Người</a:t>
            </a:r>
            <a:r>
              <a:rPr lang="en-US" sz="2400" b="1" i="1" dirty="0" smtClean="0">
                <a:solidFill>
                  <a:srgbClr val="002060"/>
                </a:solidFill>
                <a:latin typeface="Times New Roman" panose="02020603050405020304" pitchFamily="18" charset="0"/>
                <a:cs typeface="Times New Roman" panose="02020603050405020304" pitchFamily="18" charset="0"/>
              </a:rPr>
              <a:t> </a:t>
            </a:r>
            <a:r>
              <a:rPr lang="en-US" sz="2400" b="1" i="1" dirty="0" err="1" smtClean="0">
                <a:solidFill>
                  <a:srgbClr val="002060"/>
                </a:solidFill>
                <a:latin typeface="Times New Roman" panose="02020603050405020304" pitchFamily="18" charset="0"/>
                <a:cs typeface="Times New Roman" panose="02020603050405020304" pitchFamily="18" charset="0"/>
              </a:rPr>
              <a:t>mua-tổ</a:t>
            </a:r>
            <a:r>
              <a:rPr lang="en-US" sz="2400" b="1" i="1" dirty="0" smtClean="0">
                <a:solidFill>
                  <a:srgbClr val="002060"/>
                </a:solidFill>
                <a:latin typeface="Times New Roman" panose="02020603050405020304" pitchFamily="18" charset="0"/>
                <a:cs typeface="Times New Roman" panose="02020603050405020304" pitchFamily="18" charset="0"/>
              </a:rPr>
              <a:t> </a:t>
            </a:r>
            <a:r>
              <a:rPr lang="en-US" sz="2400" b="1" i="1" dirty="0" err="1" smtClean="0">
                <a:solidFill>
                  <a:srgbClr val="002060"/>
                </a:solidFill>
                <a:latin typeface="Times New Roman" panose="02020603050405020304" pitchFamily="18" charset="0"/>
                <a:cs typeface="Times New Roman" panose="02020603050405020304" pitchFamily="18" charset="0"/>
              </a:rPr>
              <a:t>chức</a:t>
            </a:r>
            <a:r>
              <a:rPr lang="en-US" sz="2400" b="1" i="1" dirty="0" smtClean="0">
                <a:solidFill>
                  <a:srgbClr val="002060"/>
                </a:solidFill>
                <a:latin typeface="Times New Roman" panose="02020603050405020304" pitchFamily="18" charset="0"/>
                <a:cs typeface="Times New Roman" panose="02020603050405020304" pitchFamily="18" charset="0"/>
              </a:rPr>
              <a:t> DN” </a:t>
            </a:r>
            <a:r>
              <a:rPr lang="en-US" sz="2400" b="1" i="1" dirty="0" err="1" smtClean="0">
                <a:solidFill>
                  <a:srgbClr val="002060"/>
                </a:solidFill>
                <a:latin typeface="Times New Roman" panose="02020603050405020304" pitchFamily="18" charset="0"/>
                <a:cs typeface="Times New Roman" panose="02020603050405020304" pitchFamily="18" charset="0"/>
              </a:rPr>
              <a:t>và</a:t>
            </a:r>
            <a:r>
              <a:rPr lang="en-US" sz="2400" b="1" i="1" dirty="0" smtClean="0">
                <a:solidFill>
                  <a:srgbClr val="002060"/>
                </a:solidFill>
                <a:latin typeface="Times New Roman" panose="02020603050405020304" pitchFamily="18" charset="0"/>
                <a:cs typeface="Times New Roman" panose="02020603050405020304" pitchFamily="18" charset="0"/>
              </a:rPr>
              <a:t> “</a:t>
            </a:r>
            <a:r>
              <a:rPr lang="en-US" sz="2400" b="1" i="1" dirty="0" err="1" smtClean="0">
                <a:solidFill>
                  <a:srgbClr val="002060"/>
                </a:solidFill>
                <a:latin typeface="Times New Roman" panose="02020603050405020304" pitchFamily="18" charset="0"/>
                <a:cs typeface="Times New Roman" panose="02020603050405020304" pitchFamily="18" charset="0"/>
              </a:rPr>
              <a:t>Người</a:t>
            </a:r>
            <a:r>
              <a:rPr lang="en-US" sz="2400" b="1" i="1" dirty="0" smtClean="0">
                <a:solidFill>
                  <a:srgbClr val="002060"/>
                </a:solidFill>
                <a:latin typeface="Times New Roman" panose="02020603050405020304" pitchFamily="18" charset="0"/>
                <a:cs typeface="Times New Roman" panose="02020603050405020304" pitchFamily="18" charset="0"/>
              </a:rPr>
              <a:t> </a:t>
            </a:r>
            <a:r>
              <a:rPr lang="en-US" sz="2400" b="1" i="1" dirty="0" err="1" smtClean="0">
                <a:solidFill>
                  <a:srgbClr val="002060"/>
                </a:solidFill>
                <a:latin typeface="Times New Roman" panose="02020603050405020304" pitchFamily="18" charset="0"/>
                <a:cs typeface="Times New Roman" panose="02020603050405020304" pitchFamily="18" charset="0"/>
              </a:rPr>
              <a:t>mua</a:t>
            </a:r>
            <a:r>
              <a:rPr lang="en-US" sz="2400" b="1" i="1" dirty="0" smtClean="0">
                <a:solidFill>
                  <a:srgbClr val="002060"/>
                </a:solidFill>
                <a:latin typeface="Times New Roman" panose="02020603050405020304" pitchFamily="18" charset="0"/>
                <a:cs typeface="Times New Roman" panose="02020603050405020304" pitchFamily="18" charset="0"/>
              </a:rPr>
              <a:t> – </a:t>
            </a:r>
            <a:r>
              <a:rPr lang="en-US" sz="2400" b="1" i="1" dirty="0" err="1" smtClean="0">
                <a:solidFill>
                  <a:srgbClr val="002060"/>
                </a:solidFill>
                <a:latin typeface="Times New Roman" panose="02020603050405020304" pitchFamily="18" charset="0"/>
                <a:cs typeface="Times New Roman" panose="02020603050405020304" pitchFamily="18" charset="0"/>
              </a:rPr>
              <a:t>cá</a:t>
            </a:r>
            <a:r>
              <a:rPr lang="en-US" sz="2400" b="1" i="1" dirty="0" smtClean="0">
                <a:solidFill>
                  <a:srgbClr val="002060"/>
                </a:solidFill>
                <a:latin typeface="Times New Roman" panose="02020603050405020304" pitchFamily="18" charset="0"/>
                <a:cs typeface="Times New Roman" panose="02020603050405020304" pitchFamily="18" charset="0"/>
              </a:rPr>
              <a:t> </a:t>
            </a:r>
            <a:r>
              <a:rPr lang="en-US" sz="2400" b="1" i="1" dirty="0" err="1" smtClean="0">
                <a:solidFill>
                  <a:srgbClr val="002060"/>
                </a:solidFill>
                <a:latin typeface="Times New Roman" panose="02020603050405020304" pitchFamily="18" charset="0"/>
                <a:cs typeface="Times New Roman" panose="02020603050405020304" pitchFamily="18" charset="0"/>
              </a:rPr>
              <a:t>nhân</a:t>
            </a:r>
            <a:r>
              <a:rPr lang="en-US" sz="2400" b="1" i="1" dirty="0" smtClean="0">
                <a:solidFill>
                  <a:srgbClr val="002060"/>
                </a:solidFill>
                <a:latin typeface="Times New Roman" panose="02020603050405020304" pitchFamily="18" charset="0"/>
                <a:cs typeface="Times New Roman" panose="02020603050405020304" pitchFamily="18" charset="0"/>
              </a:rPr>
              <a:t>” </a:t>
            </a:r>
            <a:r>
              <a:rPr lang="en-US" sz="2400" b="1" i="1" dirty="0" err="1" smtClean="0">
                <a:solidFill>
                  <a:srgbClr val="002060"/>
                </a:solidFill>
                <a:latin typeface="Times New Roman" panose="02020603050405020304" pitchFamily="18" charset="0"/>
                <a:cs typeface="Times New Roman" panose="02020603050405020304" pitchFamily="18" charset="0"/>
              </a:rPr>
              <a:t>vào</a:t>
            </a:r>
            <a:r>
              <a:rPr lang="en-US" sz="2400" b="1" i="1" dirty="0" smtClean="0">
                <a:solidFill>
                  <a:srgbClr val="002060"/>
                </a:solidFill>
                <a:latin typeface="Times New Roman" panose="02020603050405020304" pitchFamily="18" charset="0"/>
                <a:cs typeface="Times New Roman" panose="02020603050405020304" pitchFamily="18" charset="0"/>
              </a:rPr>
              <a:t> </a:t>
            </a:r>
            <a:r>
              <a:rPr lang="en-US" sz="2400" b="1" i="1" dirty="0" err="1" smtClean="0">
                <a:solidFill>
                  <a:srgbClr val="002060"/>
                </a:solidFill>
                <a:latin typeface="Times New Roman" panose="02020603050405020304" pitchFamily="18" charset="0"/>
                <a:cs typeface="Times New Roman" panose="02020603050405020304" pitchFamily="18" charset="0"/>
              </a:rPr>
              <a:t>các</a:t>
            </a:r>
            <a:r>
              <a:rPr lang="en-US" sz="2400" b="1" i="1" dirty="0" smtClean="0">
                <a:solidFill>
                  <a:srgbClr val="002060"/>
                </a:solidFill>
                <a:latin typeface="Times New Roman" panose="02020603050405020304" pitchFamily="18" charset="0"/>
                <a:cs typeface="Times New Roman" panose="02020603050405020304" pitchFamily="18" charset="0"/>
              </a:rPr>
              <a:t> </a:t>
            </a:r>
            <a:r>
              <a:rPr lang="en-US" sz="2400" b="1" i="1" dirty="0" err="1" smtClean="0">
                <a:solidFill>
                  <a:srgbClr val="002060"/>
                </a:solidFill>
                <a:latin typeface="Times New Roman" panose="02020603050405020304" pitchFamily="18" charset="0"/>
                <a:cs typeface="Times New Roman" panose="02020603050405020304" pitchFamily="18" charset="0"/>
              </a:rPr>
              <a:t>câu</a:t>
            </a:r>
            <a:r>
              <a:rPr lang="en-US" sz="2400" b="1" i="1" dirty="0" smtClean="0">
                <a:solidFill>
                  <a:srgbClr val="002060"/>
                </a:solidFill>
                <a:latin typeface="Times New Roman" panose="02020603050405020304" pitchFamily="18" charset="0"/>
                <a:cs typeface="Times New Roman" panose="02020603050405020304" pitchFamily="18" charset="0"/>
              </a:rPr>
              <a:t> </a:t>
            </a:r>
            <a:r>
              <a:rPr lang="en-US" sz="2400" b="1" i="1" dirty="0" err="1" smtClean="0">
                <a:solidFill>
                  <a:srgbClr val="002060"/>
                </a:solidFill>
                <a:latin typeface="Times New Roman" panose="02020603050405020304" pitchFamily="18" charset="0"/>
                <a:cs typeface="Times New Roman" panose="02020603050405020304" pitchFamily="18" charset="0"/>
              </a:rPr>
              <a:t>cho</a:t>
            </a:r>
            <a:r>
              <a:rPr lang="en-US" sz="2400" b="1" i="1" dirty="0" smtClean="0">
                <a:solidFill>
                  <a:srgbClr val="002060"/>
                </a:solidFill>
                <a:latin typeface="Times New Roman" panose="02020603050405020304" pitchFamily="18" charset="0"/>
                <a:cs typeface="Times New Roman" panose="02020603050405020304" pitchFamily="18" charset="0"/>
              </a:rPr>
              <a:t> </a:t>
            </a:r>
            <a:r>
              <a:rPr lang="en-US" sz="2400" b="1" i="1" dirty="0" err="1" smtClean="0">
                <a:solidFill>
                  <a:srgbClr val="002060"/>
                </a:solidFill>
                <a:latin typeface="Times New Roman" panose="02020603050405020304" pitchFamily="18" charset="0"/>
                <a:cs typeface="Times New Roman" panose="02020603050405020304" pitchFamily="18" charset="0"/>
              </a:rPr>
              <a:t>phù</a:t>
            </a:r>
            <a:r>
              <a:rPr lang="en-US" sz="2400" b="1" i="1" dirty="0" smtClean="0">
                <a:solidFill>
                  <a:srgbClr val="002060"/>
                </a:solidFill>
                <a:latin typeface="Times New Roman" panose="02020603050405020304" pitchFamily="18" charset="0"/>
                <a:cs typeface="Times New Roman" panose="02020603050405020304" pitchFamily="18" charset="0"/>
              </a:rPr>
              <a:t> </a:t>
            </a:r>
            <a:r>
              <a:rPr lang="en-US" sz="2400" b="1" i="1" dirty="0" err="1" smtClean="0">
                <a:solidFill>
                  <a:srgbClr val="002060"/>
                </a:solidFill>
                <a:latin typeface="Times New Roman" panose="02020603050405020304" pitchFamily="18" charset="0"/>
                <a:cs typeface="Times New Roman" panose="02020603050405020304" pitchFamily="18" charset="0"/>
              </a:rPr>
              <a:t>hợp</a:t>
            </a:r>
            <a:endParaRPr lang="en-US" sz="2400" b="1" i="1" dirty="0">
              <a:solidFill>
                <a:srgbClr val="002060"/>
              </a:solidFill>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3"/>
          <a:stretch>
            <a:fillRect/>
          </a:stretch>
        </p:blipFill>
        <p:spPr>
          <a:xfrm>
            <a:off x="8830387" y="2575240"/>
            <a:ext cx="3397051" cy="2908852"/>
          </a:xfrm>
          <a:prstGeom prst="rect">
            <a:avLst/>
          </a:prstGeom>
        </p:spPr>
      </p:pic>
      <p:sp>
        <p:nvSpPr>
          <p:cNvPr id="13" name="Rectangle 12"/>
          <p:cNvSpPr/>
          <p:nvPr/>
        </p:nvSpPr>
        <p:spPr>
          <a:xfrm>
            <a:off x="3586591" y="242699"/>
            <a:ext cx="6004093" cy="661207"/>
          </a:xfrm>
          <a:prstGeom prst="rect">
            <a:avLst/>
          </a:prstGeom>
        </p:spPr>
        <p:txBody>
          <a:bodyPr wrap="square">
            <a:spAutoFit/>
          </a:bodyPr>
          <a:lstStyle/>
          <a:p>
            <a:pPr lvl="0">
              <a:lnSpc>
                <a:spcPct val="150000"/>
              </a:lnSpc>
            </a:pPr>
            <a:r>
              <a:rPr lang="en-US" sz="2800" b="1" i="1" dirty="0" smtClean="0">
                <a:solidFill>
                  <a:srgbClr val="FF0000"/>
                </a:solidFill>
                <a:latin typeface="Times New Roman" panose="02020603050405020304" pitchFamily="18" charset="0"/>
                <a:cs typeface="Times New Roman" panose="02020603050405020304" pitchFamily="18" charset="0"/>
              </a:rPr>
              <a:t>1. </a:t>
            </a:r>
            <a:r>
              <a:rPr lang="vi-VN" sz="2800" b="1" i="1" dirty="0" smtClean="0">
                <a:solidFill>
                  <a:srgbClr val="FF0000"/>
                </a:solidFill>
                <a:latin typeface="Times New Roman" panose="02020603050405020304" pitchFamily="18" charset="0"/>
                <a:cs typeface="Times New Roman" panose="02020603050405020304" pitchFamily="18" charset="0"/>
              </a:rPr>
              <a:t>Các </a:t>
            </a:r>
            <a:r>
              <a:rPr lang="vi-VN" sz="2800" b="1" i="1" dirty="0">
                <a:solidFill>
                  <a:srgbClr val="FF0000"/>
                </a:solidFill>
                <a:latin typeface="Times New Roman" panose="02020603050405020304" pitchFamily="18" charset="0"/>
                <a:cs typeface="Times New Roman" panose="02020603050405020304" pitchFamily="18" charset="0"/>
              </a:rPr>
              <a:t>nhân tố ảnh hưởng của SP</a:t>
            </a:r>
            <a:endParaRPr lang="en-US" sz="2800" b="1" i="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88145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6142" y="4821789"/>
            <a:ext cx="11464413" cy="738664"/>
          </a:xfrm>
          <a:prstGeom prst="rect">
            <a:avLst/>
          </a:prstGeom>
        </p:spPr>
        <p:txBody>
          <a:bodyPr wrap="square">
            <a:spAutoFit/>
          </a:bodyPr>
          <a:lstStyle/>
          <a:p>
            <a:r>
              <a:rPr lang="vi-VN" sz="2100" dirty="0"/>
              <a:t/>
            </a:r>
            <a:br>
              <a:rPr lang="vi-VN" sz="2100" dirty="0"/>
            </a:br>
            <a:endParaRPr lang="en-US" sz="2100" dirty="0"/>
          </a:p>
        </p:txBody>
      </p:sp>
      <p:sp>
        <p:nvSpPr>
          <p:cNvPr id="3" name="Rectangle 2"/>
          <p:cNvSpPr/>
          <p:nvPr/>
        </p:nvSpPr>
        <p:spPr>
          <a:xfrm>
            <a:off x="226142" y="1153215"/>
            <a:ext cx="11720052" cy="769441"/>
          </a:xfrm>
          <a:prstGeom prst="rect">
            <a:avLst/>
          </a:prstGeom>
        </p:spPr>
        <p:txBody>
          <a:bodyPr wrap="square">
            <a:spAutoFit/>
          </a:bodyPr>
          <a:lstStyle/>
          <a:p>
            <a:r>
              <a:rPr lang="en-US" sz="2200" dirty="0">
                <a:latin typeface="Cambria" panose="02040503050406030204" pitchFamily="18" charset="0"/>
              </a:rPr>
              <a:t>T</a:t>
            </a:r>
            <a:r>
              <a:rPr lang="vi-VN" sz="2200" dirty="0" smtClean="0">
                <a:latin typeface="Cambria" panose="02040503050406030204" pitchFamily="18" charset="0"/>
              </a:rPr>
              <a:t>rong</a:t>
            </a:r>
            <a:r>
              <a:rPr lang="en-US" sz="2200" dirty="0" smtClean="0">
                <a:latin typeface="Cambria" panose="02040503050406030204" pitchFamily="18" charset="0"/>
              </a:rPr>
              <a:t> </a:t>
            </a:r>
            <a:r>
              <a:rPr lang="vi-VN" sz="2200" dirty="0">
                <a:solidFill>
                  <a:srgbClr val="000000"/>
                </a:solidFill>
                <a:latin typeface="Cambria" panose="02040503050406030204" pitchFamily="18" charset="0"/>
              </a:rPr>
              <a:t>một nghiên cứu cho thấy rằng </a:t>
            </a:r>
            <a:r>
              <a:rPr lang="vi-VN" sz="2200" b="1" i="1" dirty="0">
                <a:solidFill>
                  <a:srgbClr val="FF0000"/>
                </a:solidFill>
                <a:latin typeface="Cambria" panose="02040503050406030204" pitchFamily="18" charset="0"/>
              </a:rPr>
              <a:t>các thuộc tính của sản phẩm </a:t>
            </a:r>
            <a:r>
              <a:rPr lang="vi-VN" sz="2200" dirty="0">
                <a:solidFill>
                  <a:srgbClr val="000000"/>
                </a:solidFill>
                <a:latin typeface="Cambria" panose="02040503050406030204" pitchFamily="18" charset="0"/>
              </a:rPr>
              <a:t>có tầm quan trọng như thế nào đối</a:t>
            </a:r>
            <a:r>
              <a:rPr lang="en-US" sz="2200" dirty="0">
                <a:solidFill>
                  <a:srgbClr val="000000"/>
                </a:solidFill>
                <a:latin typeface="Cambria" panose="02040503050406030204" pitchFamily="18" charset="0"/>
              </a:rPr>
              <a:t> </a:t>
            </a:r>
            <a:r>
              <a:rPr lang="vi-VN" sz="2200" dirty="0">
                <a:solidFill>
                  <a:srgbClr val="000000"/>
                </a:solidFill>
                <a:latin typeface="Cambria" panose="02040503050406030204" pitchFamily="18" charset="0"/>
              </a:rPr>
              <a:t>với người mua</a:t>
            </a:r>
            <a:r>
              <a:rPr lang="vi-VN" sz="2200" b="1" u="sng" dirty="0">
                <a:solidFill>
                  <a:srgbClr val="002060"/>
                </a:solidFill>
                <a:latin typeface="Cambria" panose="02040503050406030204" pitchFamily="18" charset="0"/>
              </a:rPr>
              <a:t> phụ thuộc vào loại sản phẩm.</a:t>
            </a:r>
            <a:r>
              <a:rPr lang="vi-VN" sz="2200" dirty="0">
                <a:solidFill>
                  <a:srgbClr val="000000"/>
                </a:solidFill>
                <a:latin typeface="Cambria" panose="02040503050406030204" pitchFamily="18" charset="0"/>
              </a:rPr>
              <a:t> </a:t>
            </a:r>
            <a:r>
              <a:rPr lang="en-US" sz="2200" dirty="0" err="1">
                <a:solidFill>
                  <a:srgbClr val="000000"/>
                </a:solidFill>
                <a:latin typeface="Cambria" panose="02040503050406030204" pitchFamily="18" charset="0"/>
              </a:rPr>
              <a:t>Cụ</a:t>
            </a:r>
            <a:r>
              <a:rPr lang="en-US" sz="2200" dirty="0">
                <a:solidFill>
                  <a:srgbClr val="000000"/>
                </a:solidFill>
                <a:latin typeface="Cambria" panose="02040503050406030204" pitchFamily="18" charset="0"/>
              </a:rPr>
              <a:t> </a:t>
            </a:r>
            <a:r>
              <a:rPr lang="en-US" sz="2200" dirty="0" err="1">
                <a:solidFill>
                  <a:srgbClr val="000000"/>
                </a:solidFill>
                <a:latin typeface="Cambria" panose="02040503050406030204" pitchFamily="18" charset="0"/>
              </a:rPr>
              <a:t>thể</a:t>
            </a:r>
            <a:r>
              <a:rPr lang="en-US" sz="2200" dirty="0">
                <a:solidFill>
                  <a:srgbClr val="000000"/>
                </a:solidFill>
                <a:latin typeface="Cambria" panose="02040503050406030204" pitchFamily="18" charset="0"/>
              </a:rPr>
              <a:t>: </a:t>
            </a:r>
          </a:p>
        </p:txBody>
      </p:sp>
      <p:sp>
        <p:nvSpPr>
          <p:cNvPr id="4" name="Rectangle 3"/>
          <p:cNvSpPr/>
          <p:nvPr/>
        </p:nvSpPr>
        <p:spPr>
          <a:xfrm>
            <a:off x="2798753" y="-199017"/>
            <a:ext cx="10587984" cy="661207"/>
          </a:xfrm>
          <a:prstGeom prst="rect">
            <a:avLst/>
          </a:prstGeom>
        </p:spPr>
        <p:txBody>
          <a:bodyPr wrap="square">
            <a:spAutoFit/>
          </a:bodyPr>
          <a:lstStyle/>
          <a:p>
            <a:pPr>
              <a:lnSpc>
                <a:spcPct val="150000"/>
              </a:lnSpc>
            </a:pP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3.1 </a:t>
            </a:r>
            <a:r>
              <a:rPr lang="vi-VN" sz="2800" b="1" dirty="0">
                <a:solidFill>
                  <a:srgbClr val="002060"/>
                </a:solidFill>
                <a:latin typeface="Times New Roman" panose="02020603050405020304" pitchFamily="18" charset="0"/>
                <a:cs typeface="Times New Roman" panose="02020603050405020304" pitchFamily="18" charset="0"/>
              </a:rPr>
              <a:t>Thị trường và hành vi mua của tổ chức </a:t>
            </a:r>
            <a:endParaRPr lang="en-US" sz="2800" b="1" dirty="0">
              <a:solidFill>
                <a:srgbClr val="002060"/>
              </a:solidFill>
              <a:latin typeface="Times New Roman" panose="02020603050405020304" pitchFamily="18" charset="0"/>
              <a:cs typeface="Times New Roman" panose="02020603050405020304" pitchFamily="18" charset="0"/>
            </a:endParaRPr>
          </a:p>
        </p:txBody>
      </p:sp>
      <p:sp>
        <p:nvSpPr>
          <p:cNvPr id="6" name="Rectangle 5"/>
          <p:cNvSpPr/>
          <p:nvPr/>
        </p:nvSpPr>
        <p:spPr>
          <a:xfrm>
            <a:off x="152346" y="1922656"/>
            <a:ext cx="11612004" cy="4602029"/>
          </a:xfrm>
          <a:prstGeom prst="rect">
            <a:avLst/>
          </a:prstGeom>
        </p:spPr>
        <p:txBody>
          <a:bodyPr wrap="square">
            <a:spAutoFit/>
          </a:bodyPr>
          <a:lstStyle/>
          <a:p>
            <a:pPr marL="457200" lvl="0" indent="-457200">
              <a:lnSpc>
                <a:spcPct val="150000"/>
              </a:lnSpc>
              <a:buFont typeface="Wingdings" panose="05000000000000000000" pitchFamily="2" charset="2"/>
              <a:buChar char="v"/>
            </a:pPr>
            <a:r>
              <a:rPr lang="en-US" sz="2200" b="1" dirty="0">
                <a:solidFill>
                  <a:srgbClr val="002060"/>
                </a:solidFill>
                <a:latin typeface="Times New Roman" panose="02020603050405020304" pitchFamily="18" charset="0"/>
                <a:cs typeface="Times New Roman" panose="02020603050405020304" pitchFamily="18" charset="0"/>
              </a:rPr>
              <a:t>C</a:t>
            </a:r>
            <a:r>
              <a:rPr lang="vi-VN" sz="2200" b="1" dirty="0">
                <a:solidFill>
                  <a:srgbClr val="002060"/>
                </a:solidFill>
                <a:latin typeface="Times New Roman" panose="02020603050405020304" pitchFamily="18" charset="0"/>
                <a:cs typeface="Times New Roman" panose="02020603050405020304" pitchFamily="18" charset="0"/>
              </a:rPr>
              <a:t>ác</a:t>
            </a:r>
            <a:r>
              <a:rPr lang="en-US" sz="2200" b="1" dirty="0">
                <a:solidFill>
                  <a:srgbClr val="002060"/>
                </a:solidFill>
                <a:latin typeface="Times New Roman" panose="02020603050405020304" pitchFamily="18" charset="0"/>
                <a:cs typeface="Times New Roman" panose="02020603050405020304" pitchFamily="18" charset="0"/>
              </a:rPr>
              <a:t> </a:t>
            </a:r>
            <a:r>
              <a:rPr lang="vi-VN" sz="2200" b="1" dirty="0">
                <a:solidFill>
                  <a:srgbClr val="002060"/>
                </a:solidFill>
                <a:latin typeface="Times New Roman" panose="02020603050405020304" pitchFamily="18" charset="0"/>
                <a:cs typeface="Times New Roman" panose="02020603050405020304" pitchFamily="18" charset="0"/>
              </a:rPr>
              <a:t>sản phẩm loại I </a:t>
            </a:r>
            <a:r>
              <a:rPr lang="vi-VN" sz="2200" dirty="0">
                <a:solidFill>
                  <a:srgbClr val="000000"/>
                </a:solidFill>
                <a:latin typeface="Times New Roman" panose="02020603050405020304" pitchFamily="18" charset="0"/>
                <a:cs typeface="Times New Roman" panose="02020603050405020304" pitchFamily="18" charset="0"/>
              </a:rPr>
              <a:t>là sự đáng tin cậy của sự phân phối và giá cả</a:t>
            </a:r>
            <a:r>
              <a:rPr lang="en-US" sz="2200" dirty="0">
                <a:solidFill>
                  <a:srgbClr val="000000"/>
                </a:solidFill>
                <a:latin typeface="Times New Roman" panose="02020603050405020304" pitchFamily="18" charset="0"/>
                <a:cs typeface="Times New Roman" panose="02020603050405020304" pitchFamily="18" charset="0"/>
              </a:rPr>
              <a:t>;</a:t>
            </a:r>
          </a:p>
          <a:p>
            <a:pPr marL="457200" lvl="0" indent="-457200">
              <a:lnSpc>
                <a:spcPct val="150000"/>
              </a:lnSpc>
              <a:buFont typeface="Wingdings" panose="05000000000000000000" pitchFamily="2" charset="2"/>
              <a:buChar char="v"/>
            </a:pPr>
            <a:r>
              <a:rPr lang="en-US" sz="2200" b="1" dirty="0" err="1">
                <a:solidFill>
                  <a:srgbClr val="002060"/>
                </a:solidFill>
                <a:latin typeface="Times New Roman" panose="02020603050405020304" pitchFamily="18" charset="0"/>
                <a:cs typeface="Times New Roman" panose="02020603050405020304" pitchFamily="18" charset="0"/>
              </a:rPr>
              <a:t>Các</a:t>
            </a:r>
            <a:r>
              <a:rPr lang="en-US" sz="2200" b="1" dirty="0">
                <a:solidFill>
                  <a:srgbClr val="002060"/>
                </a:solidFill>
                <a:latin typeface="Times New Roman" panose="02020603050405020304" pitchFamily="18" charset="0"/>
                <a:cs typeface="Times New Roman" panose="02020603050405020304" pitchFamily="18" charset="0"/>
              </a:rPr>
              <a:t> l</a:t>
            </a:r>
            <a:r>
              <a:rPr lang="vi-VN" sz="2200" b="1" dirty="0">
                <a:solidFill>
                  <a:srgbClr val="002060"/>
                </a:solidFill>
                <a:latin typeface="Times New Roman" panose="02020603050405020304" pitchFamily="18" charset="0"/>
                <a:cs typeface="Times New Roman" panose="02020603050405020304" pitchFamily="18" charset="0"/>
              </a:rPr>
              <a:t>oại sản phẩm thứ II </a:t>
            </a:r>
            <a:r>
              <a:rPr lang="vi-VN" sz="2200" dirty="0">
                <a:solidFill>
                  <a:srgbClr val="000000"/>
                </a:solidFill>
                <a:latin typeface="Times New Roman" panose="02020603050405020304" pitchFamily="18" charset="0"/>
                <a:cs typeface="Times New Roman" panose="02020603050405020304" pitchFamily="18" charset="0"/>
              </a:rPr>
              <a:t>là dịch vụ</a:t>
            </a:r>
            <a:r>
              <a:rPr lang="en-US" sz="2200" dirty="0">
                <a:solidFill>
                  <a:srgbClr val="000000"/>
                </a:solidFill>
                <a:latin typeface="Times New Roman" panose="02020603050405020304" pitchFamily="18" charset="0"/>
                <a:cs typeface="Times New Roman" panose="02020603050405020304" pitchFamily="18" charset="0"/>
              </a:rPr>
              <a:t> </a:t>
            </a:r>
            <a:r>
              <a:rPr lang="vi-VN" sz="2200" dirty="0">
                <a:solidFill>
                  <a:srgbClr val="000000"/>
                </a:solidFill>
                <a:latin typeface="Times New Roman" panose="02020603050405020304" pitchFamily="18" charset="0"/>
                <a:cs typeface="Times New Roman" panose="02020603050405020304" pitchFamily="18" charset="0"/>
              </a:rPr>
              <a:t>kỹ thuật do người bán đề nghị, sự dễ dàng điều khiển hoặc sử </a:t>
            </a:r>
            <a:r>
              <a:rPr lang="vi-VN" sz="2200" dirty="0" smtClean="0">
                <a:solidFill>
                  <a:srgbClr val="000000"/>
                </a:solidFill>
                <a:latin typeface="Times New Roman" panose="02020603050405020304" pitchFamily="18" charset="0"/>
                <a:cs typeface="Times New Roman" panose="02020603050405020304" pitchFamily="18" charset="0"/>
              </a:rPr>
              <a:t>dụng</a:t>
            </a:r>
            <a:r>
              <a:rPr lang="en-US" sz="2200" dirty="0" smtClean="0">
                <a:solidFill>
                  <a:srgbClr val="000000"/>
                </a:solidFill>
                <a:latin typeface="Times New Roman" panose="02020603050405020304" pitchFamily="18" charset="0"/>
                <a:cs typeface="Times New Roman" panose="02020603050405020304" pitchFamily="18" charset="0"/>
              </a:rPr>
              <a:t> </a:t>
            </a:r>
            <a:r>
              <a:rPr lang="vi-VN" sz="2200" dirty="0" smtClean="0">
                <a:solidFill>
                  <a:srgbClr val="000000"/>
                </a:solidFill>
                <a:latin typeface="Times New Roman" panose="02020603050405020304" pitchFamily="18" charset="0"/>
                <a:cs typeface="Times New Roman" panose="02020603050405020304" pitchFamily="18" charset="0"/>
              </a:rPr>
              <a:t>và </a:t>
            </a:r>
            <a:r>
              <a:rPr lang="vi-VN" sz="2200" dirty="0">
                <a:solidFill>
                  <a:srgbClr val="000000"/>
                </a:solidFill>
                <a:latin typeface="Times New Roman" panose="02020603050405020304" pitchFamily="18" charset="0"/>
                <a:cs typeface="Times New Roman" panose="02020603050405020304" pitchFamily="18" charset="0"/>
              </a:rPr>
              <a:t>sự trợ giúp huấn luyện</a:t>
            </a:r>
            <a:r>
              <a:rPr lang="en-US" sz="2200" dirty="0">
                <a:solidFill>
                  <a:srgbClr val="000000"/>
                </a:solidFill>
                <a:latin typeface="Times New Roman" panose="02020603050405020304" pitchFamily="18" charset="0"/>
                <a:cs typeface="Times New Roman" panose="02020603050405020304" pitchFamily="18" charset="0"/>
              </a:rPr>
              <a:t> </a:t>
            </a:r>
            <a:r>
              <a:rPr lang="vi-VN" sz="2200" dirty="0">
                <a:solidFill>
                  <a:srgbClr val="000000"/>
                </a:solidFill>
                <a:latin typeface="Times New Roman" panose="02020603050405020304" pitchFamily="18" charset="0"/>
                <a:cs typeface="Times New Roman" panose="02020603050405020304" pitchFamily="18" charset="0"/>
              </a:rPr>
              <a:t>của người cung cấp. </a:t>
            </a:r>
            <a:endParaRPr lang="en-US" sz="2200" dirty="0">
              <a:solidFill>
                <a:srgbClr val="000000"/>
              </a:solidFill>
              <a:latin typeface="Times New Roman" panose="02020603050405020304" pitchFamily="18" charset="0"/>
              <a:cs typeface="Times New Roman" panose="02020603050405020304" pitchFamily="18" charset="0"/>
            </a:endParaRPr>
          </a:p>
          <a:p>
            <a:pPr marL="457200" lvl="0" indent="-457200">
              <a:lnSpc>
                <a:spcPct val="150000"/>
              </a:lnSpc>
              <a:buFont typeface="Wingdings" panose="05000000000000000000" pitchFamily="2" charset="2"/>
              <a:buChar char="v"/>
            </a:pPr>
            <a:r>
              <a:rPr lang="en-US" sz="2200" b="1" dirty="0" err="1">
                <a:solidFill>
                  <a:srgbClr val="002060"/>
                </a:solidFill>
                <a:latin typeface="Times New Roman" panose="02020603050405020304" pitchFamily="18" charset="0"/>
                <a:cs typeface="Times New Roman" panose="02020603050405020304" pitchFamily="18" charset="0"/>
              </a:rPr>
              <a:t>Các</a:t>
            </a:r>
            <a:r>
              <a:rPr lang="en-US" sz="2200" b="1" dirty="0">
                <a:solidFill>
                  <a:srgbClr val="002060"/>
                </a:solidFill>
                <a:latin typeface="Times New Roman" panose="02020603050405020304" pitchFamily="18" charset="0"/>
                <a:cs typeface="Times New Roman" panose="02020603050405020304" pitchFamily="18" charset="0"/>
              </a:rPr>
              <a:t> l</a:t>
            </a:r>
            <a:r>
              <a:rPr lang="vi-VN" sz="2200" b="1" dirty="0">
                <a:solidFill>
                  <a:srgbClr val="002060"/>
                </a:solidFill>
                <a:latin typeface="Times New Roman" panose="02020603050405020304" pitchFamily="18" charset="0"/>
                <a:cs typeface="Times New Roman" panose="02020603050405020304" pitchFamily="18" charset="0"/>
              </a:rPr>
              <a:t>oại sản phẩm thứ III </a:t>
            </a:r>
            <a:r>
              <a:rPr lang="vi-VN" sz="2200" dirty="0">
                <a:solidFill>
                  <a:srgbClr val="000000"/>
                </a:solidFill>
                <a:latin typeface="Times New Roman" panose="02020603050405020304" pitchFamily="18" charset="0"/>
                <a:cs typeface="Times New Roman" panose="02020603050405020304" pitchFamily="18" charset="0"/>
              </a:rPr>
              <a:t>là dịch vụ kỹ thuật đề nghị, khả năng linh</a:t>
            </a:r>
            <a:r>
              <a:rPr lang="en-US" sz="2200" dirty="0">
                <a:solidFill>
                  <a:srgbClr val="000000"/>
                </a:solidFill>
                <a:latin typeface="Times New Roman" panose="02020603050405020304" pitchFamily="18" charset="0"/>
                <a:cs typeface="Times New Roman" panose="02020603050405020304" pitchFamily="18" charset="0"/>
              </a:rPr>
              <a:t> </a:t>
            </a:r>
            <a:r>
              <a:rPr lang="vi-VN" sz="2200" dirty="0">
                <a:solidFill>
                  <a:srgbClr val="000000"/>
                </a:solidFill>
                <a:latin typeface="Times New Roman" panose="02020603050405020304" pitchFamily="18" charset="0"/>
                <a:cs typeface="Times New Roman" panose="02020603050405020304" pitchFamily="18" charset="0"/>
              </a:rPr>
              <a:t>hoạt của nhà cung cấp và sự đáng tin cậy của sản phẩm được coi như là quan trọng nhất. Đối</a:t>
            </a:r>
            <a:endParaRPr lang="en-US" sz="2200" dirty="0">
              <a:solidFill>
                <a:srgbClr val="000000"/>
              </a:solidFill>
              <a:latin typeface="Times New Roman" panose="02020603050405020304" pitchFamily="18" charset="0"/>
              <a:cs typeface="Times New Roman" panose="02020603050405020304" pitchFamily="18" charset="0"/>
            </a:endParaRPr>
          </a:p>
          <a:p>
            <a:pPr marL="457200" lvl="0" indent="-457200">
              <a:lnSpc>
                <a:spcPct val="150000"/>
              </a:lnSpc>
              <a:buFont typeface="Wingdings" panose="05000000000000000000" pitchFamily="2" charset="2"/>
              <a:buChar char="v"/>
            </a:pPr>
            <a:r>
              <a:rPr lang="en-US" sz="2200" b="1" dirty="0" err="1">
                <a:solidFill>
                  <a:srgbClr val="002060"/>
                </a:solidFill>
                <a:latin typeface="Times New Roman" panose="02020603050405020304" pitchFamily="18" charset="0"/>
                <a:cs typeface="Times New Roman" panose="02020603050405020304" pitchFamily="18" charset="0"/>
              </a:rPr>
              <a:t>Các</a:t>
            </a:r>
            <a:r>
              <a:rPr lang="vi-VN" sz="2200" b="1" dirty="0">
                <a:solidFill>
                  <a:srgbClr val="002060"/>
                </a:solidFill>
                <a:latin typeface="Times New Roman" panose="02020603050405020304" pitchFamily="18" charset="0"/>
                <a:cs typeface="Times New Roman" panose="02020603050405020304" pitchFamily="18" charset="0"/>
              </a:rPr>
              <a:t> loại sản phẩm thứ IV </a:t>
            </a:r>
            <a:r>
              <a:rPr lang="vi-VN" sz="2200" dirty="0">
                <a:solidFill>
                  <a:srgbClr val="000000"/>
                </a:solidFill>
                <a:latin typeface="Times New Roman" panose="02020603050405020304" pitchFamily="18" charset="0"/>
                <a:cs typeface="Times New Roman" panose="02020603050405020304" pitchFamily="18" charset="0"/>
              </a:rPr>
              <a:t>là giá cả, hình ảnh nhà cung cấp, dữ liệu về sự tin cậy của sản phẩm,</a:t>
            </a:r>
            <a:r>
              <a:rPr lang="en-US" sz="2200" dirty="0">
                <a:solidFill>
                  <a:srgbClr val="000000"/>
                </a:solidFill>
                <a:latin typeface="Times New Roman" panose="02020603050405020304" pitchFamily="18" charset="0"/>
                <a:cs typeface="Times New Roman" panose="02020603050405020304" pitchFamily="18" charset="0"/>
              </a:rPr>
              <a:t> </a:t>
            </a:r>
            <a:r>
              <a:rPr lang="vi-VN" sz="2200" dirty="0">
                <a:solidFill>
                  <a:srgbClr val="000000"/>
                </a:solidFill>
                <a:latin typeface="Times New Roman" panose="02020603050405020304" pitchFamily="18" charset="0"/>
                <a:cs typeface="Times New Roman" panose="02020603050405020304" pitchFamily="18" charset="0"/>
              </a:rPr>
              <a:t>sự tin cậy trong phân phối, và khả năng linh hoạt của nhà cung cấp được xem là quan trọng</a:t>
            </a:r>
            <a:r>
              <a:rPr lang="en-US" sz="2200" dirty="0">
                <a:solidFill>
                  <a:srgbClr val="000000"/>
                </a:solidFill>
                <a:latin typeface="Times New Roman" panose="02020603050405020304" pitchFamily="18" charset="0"/>
                <a:cs typeface="Times New Roman" panose="02020603050405020304" pitchFamily="18" charset="0"/>
              </a:rPr>
              <a:t> </a:t>
            </a:r>
            <a:r>
              <a:rPr lang="vi-VN" sz="2200" dirty="0">
                <a:solidFill>
                  <a:srgbClr val="000000"/>
                </a:solidFill>
                <a:latin typeface="Times New Roman" panose="02020603050405020304" pitchFamily="18" charset="0"/>
                <a:cs typeface="Times New Roman" panose="02020603050405020304" pitchFamily="18" charset="0"/>
              </a:rPr>
              <a:t>nhất. </a:t>
            </a:r>
            <a:endParaRPr lang="en-US" sz="2200" dirty="0">
              <a:solidFill>
                <a:srgbClr val="000000"/>
              </a:solidFill>
              <a:latin typeface="Times New Roman" panose="02020603050405020304" pitchFamily="18" charset="0"/>
              <a:cs typeface="Times New Roman" panose="02020603050405020304" pitchFamily="18" charset="0"/>
            </a:endParaRPr>
          </a:p>
          <a:p>
            <a:pPr lvl="0">
              <a:lnSpc>
                <a:spcPct val="150000"/>
              </a:lnSpc>
            </a:pPr>
            <a:r>
              <a:rPr lang="en-US" sz="2200" b="1"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2200" b="1" i="1" dirty="0">
                <a:solidFill>
                  <a:srgbClr val="002060"/>
                </a:solidFill>
                <a:latin typeface="Times New Roman" panose="02020603050405020304" pitchFamily="18" charset="0"/>
                <a:cs typeface="Times New Roman" panose="02020603050405020304" pitchFamily="18" charset="0"/>
              </a:rPr>
              <a:t>Do </a:t>
            </a:r>
            <a:r>
              <a:rPr lang="en-US" sz="2200" b="1" i="1" dirty="0" err="1">
                <a:solidFill>
                  <a:srgbClr val="002060"/>
                </a:solidFill>
                <a:latin typeface="Times New Roman" panose="02020603050405020304" pitchFamily="18" charset="0"/>
                <a:cs typeface="Times New Roman" panose="02020603050405020304" pitchFamily="18" charset="0"/>
              </a:rPr>
              <a:t>đó</a:t>
            </a:r>
            <a:r>
              <a:rPr lang="en-US" sz="2200" b="1" i="1" dirty="0">
                <a:solidFill>
                  <a:srgbClr val="002060"/>
                </a:solidFill>
                <a:latin typeface="Times New Roman" panose="02020603050405020304" pitchFamily="18" charset="0"/>
                <a:cs typeface="Times New Roman" panose="02020603050405020304" pitchFamily="18" charset="0"/>
              </a:rPr>
              <a:t>,</a:t>
            </a:r>
            <a:r>
              <a:rPr lang="vi-VN" sz="2200" b="1" i="1" dirty="0">
                <a:solidFill>
                  <a:srgbClr val="002060"/>
                </a:solidFill>
                <a:latin typeface="Times New Roman" panose="02020603050405020304" pitchFamily="18" charset="0"/>
                <a:cs typeface="Times New Roman" panose="02020603050405020304" pitchFamily="18" charset="0"/>
              </a:rPr>
              <a:t> chiến lược marketing cho khách hàng tổ chức </a:t>
            </a:r>
            <a:r>
              <a:rPr lang="en-US" sz="2200" b="1" i="1" dirty="0">
                <a:solidFill>
                  <a:srgbClr val="002060"/>
                </a:solidFill>
                <a:latin typeface="Times New Roman" panose="02020603050405020304" pitchFamily="18" charset="0"/>
                <a:cs typeface="Times New Roman" panose="02020603050405020304" pitchFamily="18" charset="0"/>
              </a:rPr>
              <a:t> </a:t>
            </a:r>
            <a:r>
              <a:rPr lang="en-US" sz="2200" b="1" i="1" dirty="0" err="1">
                <a:solidFill>
                  <a:srgbClr val="002060"/>
                </a:solidFill>
                <a:latin typeface="Times New Roman" panose="02020603050405020304" pitchFamily="18" charset="0"/>
                <a:cs typeface="Times New Roman" panose="02020603050405020304" pitchFamily="18" charset="0"/>
              </a:rPr>
              <a:t>sẽ</a:t>
            </a:r>
            <a:r>
              <a:rPr lang="vi-VN" sz="2200" b="1" i="1" dirty="0">
                <a:solidFill>
                  <a:srgbClr val="002060"/>
                </a:solidFill>
                <a:latin typeface="Times New Roman" panose="02020603050405020304" pitchFamily="18" charset="0"/>
                <a:cs typeface="Times New Roman" panose="02020603050405020304" pitchFamily="18" charset="0"/>
              </a:rPr>
              <a:t> bao gồm nhiều biến số theo</a:t>
            </a:r>
            <a:r>
              <a:rPr lang="en-US" sz="2200" b="1" i="1" dirty="0">
                <a:solidFill>
                  <a:srgbClr val="002060"/>
                </a:solidFill>
                <a:latin typeface="Times New Roman" panose="02020603050405020304" pitchFamily="18" charset="0"/>
                <a:cs typeface="Times New Roman" panose="02020603050405020304" pitchFamily="18" charset="0"/>
              </a:rPr>
              <a:t> </a:t>
            </a:r>
            <a:r>
              <a:rPr lang="vi-VN" sz="2200" b="1" i="1" dirty="0">
                <a:solidFill>
                  <a:srgbClr val="002060"/>
                </a:solidFill>
                <a:latin typeface="Times New Roman" panose="02020603050405020304" pitchFamily="18" charset="0"/>
                <a:cs typeface="Times New Roman" panose="02020603050405020304" pitchFamily="18" charset="0"/>
              </a:rPr>
              <a:t>quan điểm họ về các vấn đề tìm kiếm, giới thiệu, và thực hiện bán.</a:t>
            </a:r>
            <a:endParaRPr lang="en-US" sz="2200" dirty="0">
              <a:latin typeface="Times New Roman" panose="02020603050405020304" pitchFamily="18" charset="0"/>
              <a:cs typeface="Times New Roman" panose="02020603050405020304" pitchFamily="18" charset="0"/>
            </a:endParaRPr>
          </a:p>
        </p:txBody>
      </p:sp>
      <p:sp>
        <p:nvSpPr>
          <p:cNvPr id="8" name="Rectangle 7"/>
          <p:cNvSpPr/>
          <p:nvPr/>
        </p:nvSpPr>
        <p:spPr>
          <a:xfrm>
            <a:off x="3557178" y="338856"/>
            <a:ext cx="6004093" cy="661207"/>
          </a:xfrm>
          <a:prstGeom prst="rect">
            <a:avLst/>
          </a:prstGeom>
        </p:spPr>
        <p:txBody>
          <a:bodyPr wrap="square">
            <a:spAutoFit/>
          </a:bodyPr>
          <a:lstStyle/>
          <a:p>
            <a:pPr lvl="0">
              <a:lnSpc>
                <a:spcPct val="150000"/>
              </a:lnSpc>
            </a:pPr>
            <a:r>
              <a:rPr lang="en-US" sz="2800" b="1" i="1" dirty="0" smtClean="0">
                <a:solidFill>
                  <a:srgbClr val="FF0000"/>
                </a:solidFill>
                <a:latin typeface="Times New Roman" panose="02020603050405020304" pitchFamily="18" charset="0"/>
                <a:cs typeface="Times New Roman" panose="02020603050405020304" pitchFamily="18" charset="0"/>
              </a:rPr>
              <a:t>1. </a:t>
            </a:r>
            <a:r>
              <a:rPr lang="vi-VN" sz="2800" b="1" i="1" dirty="0" smtClean="0">
                <a:solidFill>
                  <a:srgbClr val="FF0000"/>
                </a:solidFill>
                <a:latin typeface="Times New Roman" panose="02020603050405020304" pitchFamily="18" charset="0"/>
                <a:cs typeface="Times New Roman" panose="02020603050405020304" pitchFamily="18" charset="0"/>
              </a:rPr>
              <a:t>Các </a:t>
            </a:r>
            <a:r>
              <a:rPr lang="vi-VN" sz="2800" b="1" i="1" dirty="0">
                <a:solidFill>
                  <a:srgbClr val="FF0000"/>
                </a:solidFill>
                <a:latin typeface="Times New Roman" panose="02020603050405020304" pitchFamily="18" charset="0"/>
                <a:cs typeface="Times New Roman" panose="02020603050405020304" pitchFamily="18" charset="0"/>
              </a:rPr>
              <a:t>nhân tố ảnh hưởng của SP</a:t>
            </a:r>
            <a:endParaRPr lang="en-US" sz="2800" b="1" i="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2872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anim calcmode="lin" valueType="num">
                                      <p:cBhvr additive="base">
                                        <p:cTn id="14"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6">
                                            <p:txEl>
                                              <p:pRg st="2" end="2"/>
                                            </p:txEl>
                                          </p:spTgt>
                                        </p:tgtEl>
                                        <p:attrNameLst>
                                          <p:attrName>style.visibility</p:attrName>
                                        </p:attrNameLst>
                                      </p:cBhvr>
                                      <p:to>
                                        <p:strVal val="visible"/>
                                      </p:to>
                                    </p:set>
                                    <p:anim calcmode="lin" valueType="num">
                                      <p:cBhvr additive="base">
                                        <p:cTn id="20"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6">
                                            <p:txEl>
                                              <p:pRg st="3" end="3"/>
                                            </p:txEl>
                                          </p:spTgt>
                                        </p:tgtEl>
                                        <p:attrNameLst>
                                          <p:attrName>style.visibility</p:attrName>
                                        </p:attrNameLst>
                                      </p:cBhvr>
                                      <p:to>
                                        <p:strVal val="visible"/>
                                      </p:to>
                                    </p:set>
                                    <p:animEffect transition="in" filter="fade">
                                      <p:cBhvr>
                                        <p:cTn id="26" dur="1000"/>
                                        <p:tgtEl>
                                          <p:spTgt spid="6">
                                            <p:txEl>
                                              <p:pRg st="3" end="3"/>
                                            </p:txEl>
                                          </p:spTgt>
                                        </p:tgtEl>
                                      </p:cBhvr>
                                    </p:animEffect>
                                    <p:anim calcmode="lin" valueType="num">
                                      <p:cBhvr>
                                        <p:cTn id="27"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6">
                                            <p:txEl>
                                              <p:pRg st="4" end="4"/>
                                            </p:txEl>
                                          </p:spTgt>
                                        </p:tgtEl>
                                        <p:attrNameLst>
                                          <p:attrName>style.visibility</p:attrName>
                                        </p:attrNameLst>
                                      </p:cBhvr>
                                      <p:to>
                                        <p:strVal val="visible"/>
                                      </p:to>
                                    </p:set>
                                    <p:animEffect transition="in" filter="fade">
                                      <p:cBhvr>
                                        <p:cTn id="33" dur="1000"/>
                                        <p:tgtEl>
                                          <p:spTgt spid="6">
                                            <p:txEl>
                                              <p:pRg st="4" end="4"/>
                                            </p:txEl>
                                          </p:spTgt>
                                        </p:tgtEl>
                                      </p:cBhvr>
                                    </p:animEffect>
                                    <p:anim calcmode="lin" valueType="num">
                                      <p:cBhvr>
                                        <p:cTn id="34"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35"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barn(inVertical)">
                                      <p:cBhvr>
                                        <p:cTn id="4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4759" y="431412"/>
            <a:ext cx="4184159" cy="523220"/>
          </a:xfrm>
          <a:prstGeom prst="rect">
            <a:avLst/>
          </a:prstGeom>
        </p:spPr>
        <p:txBody>
          <a:bodyPr wrap="none">
            <a:spAutoFit/>
          </a:bodyPr>
          <a:lstStyle/>
          <a:p>
            <a:pPr algn="ctr"/>
            <a:r>
              <a:rPr lang="en-US" sz="2800" b="1" i="1" dirty="0" smtClean="0">
                <a:solidFill>
                  <a:srgbClr val="FF0000"/>
                </a:solidFill>
                <a:latin typeface="Times New Roman" panose="02020603050405020304" pitchFamily="18" charset="0"/>
                <a:cs typeface="Times New Roman" panose="02020603050405020304" pitchFamily="18" charset="0"/>
              </a:rPr>
              <a:t>2. </a:t>
            </a:r>
            <a:r>
              <a:rPr lang="vi-VN" sz="2800" b="1" i="1" dirty="0" smtClean="0">
                <a:solidFill>
                  <a:srgbClr val="FF0000"/>
                </a:solidFill>
                <a:latin typeface="Times New Roman" panose="02020603050405020304" pitchFamily="18" charset="0"/>
                <a:cs typeface="Times New Roman" panose="02020603050405020304" pitchFamily="18" charset="0"/>
              </a:rPr>
              <a:t>Các </a:t>
            </a:r>
            <a:r>
              <a:rPr lang="vi-VN" sz="2800" b="1" i="1" dirty="0">
                <a:solidFill>
                  <a:srgbClr val="FF0000"/>
                </a:solidFill>
                <a:latin typeface="Times New Roman" panose="02020603050405020304" pitchFamily="18" charset="0"/>
                <a:cs typeface="Times New Roman" panose="02020603050405020304" pitchFamily="18" charset="0"/>
              </a:rPr>
              <a:t>ảnh hưởng cấu trúc</a:t>
            </a:r>
            <a:endParaRPr lang="en-US" sz="2800" b="1" i="1" dirty="0">
              <a:solidFill>
                <a:srgbClr val="FF0000"/>
              </a:solidFill>
              <a:latin typeface="Times New Roman" panose="02020603050405020304" pitchFamily="18" charset="0"/>
              <a:cs typeface="Times New Roman" panose="02020603050405020304" pitchFamily="18" charset="0"/>
            </a:endParaRPr>
          </a:p>
        </p:txBody>
      </p:sp>
      <p:sp>
        <p:nvSpPr>
          <p:cNvPr id="3" name="Rectangle 2"/>
          <p:cNvSpPr/>
          <p:nvPr/>
        </p:nvSpPr>
        <p:spPr>
          <a:xfrm>
            <a:off x="2798753" y="-199017"/>
            <a:ext cx="10587984" cy="661207"/>
          </a:xfrm>
          <a:prstGeom prst="rect">
            <a:avLst/>
          </a:prstGeom>
        </p:spPr>
        <p:txBody>
          <a:bodyPr wrap="square">
            <a:spAutoFit/>
          </a:bodyPr>
          <a:lstStyle/>
          <a:p>
            <a:pPr>
              <a:lnSpc>
                <a:spcPct val="150000"/>
              </a:lnSpc>
            </a:pP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3.1 </a:t>
            </a:r>
            <a:r>
              <a:rPr lang="vi-VN" sz="2800" b="1" dirty="0">
                <a:solidFill>
                  <a:srgbClr val="002060"/>
                </a:solidFill>
                <a:latin typeface="Times New Roman" panose="02020603050405020304" pitchFamily="18" charset="0"/>
                <a:cs typeface="Times New Roman" panose="02020603050405020304" pitchFamily="18" charset="0"/>
              </a:rPr>
              <a:t>Thị trường và hành vi mua của tổ chức </a:t>
            </a:r>
            <a:endParaRPr lang="en-US" sz="2800" b="1" dirty="0">
              <a:solidFill>
                <a:srgbClr val="002060"/>
              </a:solidFill>
              <a:latin typeface="Times New Roman" panose="02020603050405020304" pitchFamily="18" charset="0"/>
              <a:cs typeface="Times New Roman" panose="02020603050405020304" pitchFamily="18" charset="0"/>
            </a:endParaRPr>
          </a:p>
        </p:txBody>
      </p:sp>
      <p:sp>
        <p:nvSpPr>
          <p:cNvPr id="5" name="Rectangle 4"/>
          <p:cNvSpPr/>
          <p:nvPr/>
        </p:nvSpPr>
        <p:spPr>
          <a:xfrm>
            <a:off x="4071374" y="1015081"/>
            <a:ext cx="6096000" cy="430887"/>
          </a:xfrm>
          <a:prstGeom prst="rect">
            <a:avLst/>
          </a:prstGeom>
        </p:spPr>
        <p:txBody>
          <a:bodyPr>
            <a:spAutoFit/>
          </a:bodyPr>
          <a:lstStyle/>
          <a:p>
            <a:pPr marL="342900" indent="-342900">
              <a:buFont typeface="Wingdings" panose="05000000000000000000" pitchFamily="2" charset="2"/>
              <a:buChar char="q"/>
            </a:pPr>
            <a:r>
              <a:rPr lang="en-US" sz="2200" b="1" i="1" u="sng" dirty="0" err="1">
                <a:solidFill>
                  <a:srgbClr val="000000"/>
                </a:solidFill>
                <a:latin typeface="Cambria-BoldItalic"/>
              </a:rPr>
              <a:t>Tham</a:t>
            </a:r>
            <a:r>
              <a:rPr lang="en-US" sz="2200" b="1" i="1" u="sng" dirty="0">
                <a:solidFill>
                  <a:srgbClr val="000000"/>
                </a:solidFill>
                <a:latin typeface="Cambria-BoldItalic"/>
              </a:rPr>
              <a:t> </a:t>
            </a:r>
            <a:r>
              <a:rPr lang="en-US" sz="2200" b="1" i="1" u="sng" dirty="0" err="1">
                <a:solidFill>
                  <a:srgbClr val="000000"/>
                </a:solidFill>
                <a:latin typeface="Cambria-BoldItalic"/>
              </a:rPr>
              <a:t>gia</a:t>
            </a:r>
            <a:r>
              <a:rPr lang="en-US" sz="2200" b="1" i="1" u="sng" dirty="0">
                <a:solidFill>
                  <a:srgbClr val="000000"/>
                </a:solidFill>
                <a:latin typeface="Cambria-BoldItalic"/>
              </a:rPr>
              <a:t> </a:t>
            </a:r>
            <a:r>
              <a:rPr lang="en-US" sz="2200" b="1" i="1" u="sng" dirty="0" err="1">
                <a:solidFill>
                  <a:srgbClr val="000000"/>
                </a:solidFill>
                <a:latin typeface="Cambria-BoldItalic"/>
              </a:rPr>
              <a:t>làm</a:t>
            </a:r>
            <a:r>
              <a:rPr lang="en-US" sz="2200" b="1" i="1" u="sng" dirty="0">
                <a:solidFill>
                  <a:srgbClr val="000000"/>
                </a:solidFill>
                <a:latin typeface="Cambria-BoldItalic"/>
              </a:rPr>
              <a:t> </a:t>
            </a:r>
            <a:r>
              <a:rPr lang="en-US" sz="2200" b="1" i="1" u="sng" dirty="0" err="1">
                <a:solidFill>
                  <a:srgbClr val="000000"/>
                </a:solidFill>
                <a:latin typeface="Cambria-BoldItalic"/>
              </a:rPr>
              <a:t>quyết</a:t>
            </a:r>
            <a:r>
              <a:rPr lang="en-US" sz="2200" b="1" i="1" u="sng" dirty="0">
                <a:solidFill>
                  <a:srgbClr val="000000"/>
                </a:solidFill>
                <a:latin typeface="Cambria-BoldItalic"/>
              </a:rPr>
              <a:t> </a:t>
            </a:r>
            <a:r>
              <a:rPr lang="en-US" sz="2200" b="1" i="1" u="sng" dirty="0" err="1">
                <a:solidFill>
                  <a:srgbClr val="000000"/>
                </a:solidFill>
                <a:latin typeface="Cambria-BoldItalic"/>
              </a:rPr>
              <a:t>định</a:t>
            </a:r>
            <a:r>
              <a:rPr lang="en-US" sz="2200" u="sng" dirty="0"/>
              <a:t> </a:t>
            </a:r>
          </a:p>
        </p:txBody>
      </p:sp>
      <p:sp>
        <p:nvSpPr>
          <p:cNvPr id="6" name="Rectangle 5"/>
          <p:cNvSpPr/>
          <p:nvPr/>
        </p:nvSpPr>
        <p:spPr>
          <a:xfrm>
            <a:off x="0" y="1445968"/>
            <a:ext cx="12093677" cy="5586145"/>
          </a:xfrm>
          <a:prstGeom prst="rect">
            <a:avLst/>
          </a:prstGeom>
        </p:spPr>
        <p:txBody>
          <a:bodyPr wrap="square">
            <a:spAutoFit/>
          </a:bodyPr>
          <a:lstStyle/>
          <a:p>
            <a:pPr algn="just"/>
            <a:r>
              <a:rPr lang="vi-VN" sz="2000" i="1" dirty="0">
                <a:solidFill>
                  <a:srgbClr val="002060"/>
                </a:solidFill>
                <a:latin typeface="Cambria" panose="02040503050406030204" pitchFamily="18" charset="0"/>
              </a:rPr>
              <a:t>Nhìn chung, trong một tổ chức có nhiều bộ phận và cá nhân liên quan đến quá trình mua </a:t>
            </a:r>
            <a:r>
              <a:rPr lang="vi-VN" sz="2000" i="1" dirty="0" smtClean="0">
                <a:solidFill>
                  <a:srgbClr val="002060"/>
                </a:solidFill>
                <a:latin typeface="Cambria" panose="02040503050406030204" pitchFamily="18" charset="0"/>
              </a:rPr>
              <a:t>sắm</a:t>
            </a:r>
            <a:r>
              <a:rPr lang="en-US" sz="2000" i="1" dirty="0" smtClean="0">
                <a:solidFill>
                  <a:srgbClr val="002060"/>
                </a:solidFill>
                <a:latin typeface="Cambria" panose="02040503050406030204" pitchFamily="18" charset="0"/>
              </a:rPr>
              <a:t> </a:t>
            </a:r>
            <a:r>
              <a:rPr lang="vi-VN" sz="2000" i="1" dirty="0" smtClean="0">
                <a:solidFill>
                  <a:srgbClr val="002060"/>
                </a:solidFill>
                <a:latin typeface="Cambria" panose="02040503050406030204" pitchFamily="18" charset="0"/>
              </a:rPr>
              <a:t>hàng </a:t>
            </a:r>
            <a:r>
              <a:rPr lang="vi-VN" sz="2000" i="1" dirty="0">
                <a:solidFill>
                  <a:srgbClr val="002060"/>
                </a:solidFill>
                <a:latin typeface="Cambria" panose="02040503050406030204" pitchFamily="18" charset="0"/>
              </a:rPr>
              <a:t>hoá. Những người này cũng đóng những vai trò rất khác nhau trong quá trình đi tới </a:t>
            </a:r>
            <a:r>
              <a:rPr lang="vi-VN" sz="2000" i="1" dirty="0" smtClean="0">
                <a:solidFill>
                  <a:srgbClr val="002060"/>
                </a:solidFill>
                <a:latin typeface="Cambria" panose="02040503050406030204" pitchFamily="18" charset="0"/>
              </a:rPr>
              <a:t>quyết</a:t>
            </a:r>
            <a:r>
              <a:rPr lang="en-US" sz="2000" i="1" dirty="0" smtClean="0">
                <a:solidFill>
                  <a:srgbClr val="002060"/>
                </a:solidFill>
                <a:latin typeface="Cambria" panose="02040503050406030204" pitchFamily="18" charset="0"/>
              </a:rPr>
              <a:t> </a:t>
            </a:r>
            <a:r>
              <a:rPr lang="vi-VN" sz="2000" i="1" dirty="0" smtClean="0">
                <a:solidFill>
                  <a:srgbClr val="002060"/>
                </a:solidFill>
                <a:latin typeface="Cambria" panose="02040503050406030204" pitchFamily="18" charset="0"/>
              </a:rPr>
              <a:t>định </a:t>
            </a:r>
            <a:r>
              <a:rPr lang="vi-VN" sz="2000" i="1" dirty="0">
                <a:solidFill>
                  <a:srgbClr val="002060"/>
                </a:solidFill>
                <a:latin typeface="Cambria" panose="02040503050406030204" pitchFamily="18" charset="0"/>
              </a:rPr>
              <a:t>mua sắm.. Những vai trò này bao gồm</a:t>
            </a:r>
            <a:r>
              <a:rPr lang="vi-VN" sz="2000" i="1" dirty="0" smtClean="0">
                <a:solidFill>
                  <a:srgbClr val="002060"/>
                </a:solidFill>
                <a:latin typeface="Cambria" panose="02040503050406030204" pitchFamily="18" charset="0"/>
              </a:rPr>
              <a:t>:</a:t>
            </a:r>
            <a:endParaRPr lang="en-US" sz="2000" i="1" dirty="0">
              <a:solidFill>
                <a:srgbClr val="002060"/>
              </a:solidFill>
              <a:latin typeface="Cambria" panose="02040503050406030204" pitchFamily="18" charset="0"/>
            </a:endParaRPr>
          </a:p>
          <a:p>
            <a:pPr algn="just"/>
            <a:r>
              <a:rPr lang="vi-VN" sz="2100" dirty="0" smtClean="0">
                <a:solidFill>
                  <a:srgbClr val="000000"/>
                </a:solidFill>
                <a:latin typeface="Cambria" panose="02040503050406030204" pitchFamily="18" charset="0"/>
              </a:rPr>
              <a:t>1</a:t>
            </a:r>
            <a:r>
              <a:rPr lang="vi-VN" sz="2100" dirty="0">
                <a:solidFill>
                  <a:srgbClr val="000000"/>
                </a:solidFill>
                <a:latin typeface="Cambria" panose="02040503050406030204" pitchFamily="18" charset="0"/>
              </a:rPr>
              <a:t>. </a:t>
            </a:r>
            <a:r>
              <a:rPr lang="vi-VN" sz="2100" b="1" dirty="0">
                <a:solidFill>
                  <a:srgbClr val="FF0000"/>
                </a:solidFill>
                <a:latin typeface="Cambria" panose="02040503050406030204" pitchFamily="18" charset="0"/>
              </a:rPr>
              <a:t>Những người sử dụng hoặc những người trong tổ chức </a:t>
            </a:r>
            <a:r>
              <a:rPr lang="vi-VN" sz="2100" dirty="0">
                <a:solidFill>
                  <a:srgbClr val="000000"/>
                </a:solidFill>
                <a:latin typeface="Cambria" panose="02040503050406030204" pitchFamily="18" charset="0"/>
              </a:rPr>
              <a:t>có liên quan đến việc sử dụng </a:t>
            </a:r>
            <a:r>
              <a:rPr lang="vi-VN" sz="2100" dirty="0" smtClean="0">
                <a:solidFill>
                  <a:srgbClr val="000000"/>
                </a:solidFill>
                <a:latin typeface="Cambria" panose="02040503050406030204" pitchFamily="18" charset="0"/>
              </a:rPr>
              <a:t>thực</a:t>
            </a:r>
            <a:r>
              <a:rPr lang="en-US" sz="2100" dirty="0" smtClean="0">
                <a:solidFill>
                  <a:srgbClr val="000000"/>
                </a:solidFill>
                <a:latin typeface="Cambria" panose="02040503050406030204" pitchFamily="18" charset="0"/>
              </a:rPr>
              <a:t> </a:t>
            </a:r>
            <a:r>
              <a:rPr lang="vi-VN" sz="2100" dirty="0" smtClean="0">
                <a:solidFill>
                  <a:srgbClr val="000000"/>
                </a:solidFill>
                <a:latin typeface="Cambria" panose="02040503050406030204" pitchFamily="18" charset="0"/>
              </a:rPr>
              <a:t>sự </a:t>
            </a:r>
            <a:r>
              <a:rPr lang="vi-VN" sz="2100" dirty="0">
                <a:solidFill>
                  <a:srgbClr val="000000"/>
                </a:solidFill>
                <a:latin typeface="Cambria" panose="02040503050406030204" pitchFamily="18" charset="0"/>
              </a:rPr>
              <a:t>sản phẩm. Ví dụ, người thư ký sẽ sử dụng chiếc máy tính mới mua</a:t>
            </a:r>
            <a:r>
              <a:rPr lang="vi-VN" sz="2100" dirty="0" smtClean="0">
                <a:solidFill>
                  <a:srgbClr val="000000"/>
                </a:solidFill>
                <a:latin typeface="Cambria" panose="02040503050406030204" pitchFamily="18" charset="0"/>
              </a:rPr>
              <a:t>.</a:t>
            </a:r>
            <a:endParaRPr lang="en-US" sz="2100" dirty="0" smtClean="0">
              <a:solidFill>
                <a:srgbClr val="000000"/>
              </a:solidFill>
              <a:latin typeface="Cambria" panose="02040503050406030204" pitchFamily="18" charset="0"/>
            </a:endParaRPr>
          </a:p>
          <a:p>
            <a:pPr algn="just"/>
            <a:r>
              <a:rPr lang="vi-VN" sz="2100" dirty="0" smtClean="0">
                <a:solidFill>
                  <a:srgbClr val="000000"/>
                </a:solidFill>
                <a:latin typeface="Cambria" panose="02040503050406030204" pitchFamily="18" charset="0"/>
              </a:rPr>
              <a:t>2</a:t>
            </a:r>
            <a:r>
              <a:rPr lang="vi-VN" sz="2100" dirty="0">
                <a:solidFill>
                  <a:srgbClr val="000000"/>
                </a:solidFill>
                <a:latin typeface="Cambria" panose="02040503050406030204" pitchFamily="18" charset="0"/>
              </a:rPr>
              <a:t>. </a:t>
            </a:r>
            <a:r>
              <a:rPr lang="vi-VN" sz="2100" b="1" dirty="0">
                <a:solidFill>
                  <a:srgbClr val="FF0000"/>
                </a:solidFill>
                <a:latin typeface="Cambria" panose="02040503050406030204" pitchFamily="18" charset="0"/>
              </a:rPr>
              <a:t>Những người ảnh hưởng</a:t>
            </a:r>
            <a:r>
              <a:rPr lang="vi-VN" sz="2100" dirty="0">
                <a:solidFill>
                  <a:srgbClr val="000000"/>
                </a:solidFill>
                <a:latin typeface="Cambria" panose="02040503050406030204" pitchFamily="18" charset="0"/>
              </a:rPr>
              <a:t>: Họ ảnh hưởng đến quyết định mua và thường giúp xác định </a:t>
            </a:r>
            <a:r>
              <a:rPr lang="vi-VN" sz="2100" dirty="0" smtClean="0">
                <a:solidFill>
                  <a:srgbClr val="000000"/>
                </a:solidFill>
                <a:latin typeface="Cambria" panose="02040503050406030204" pitchFamily="18" charset="0"/>
              </a:rPr>
              <a:t>loại</a:t>
            </a:r>
            <a:r>
              <a:rPr lang="en-US" sz="2100" dirty="0" smtClean="0">
                <a:solidFill>
                  <a:srgbClr val="000000"/>
                </a:solidFill>
                <a:latin typeface="Cambria" panose="02040503050406030204" pitchFamily="18" charset="0"/>
              </a:rPr>
              <a:t> </a:t>
            </a:r>
            <a:r>
              <a:rPr lang="vi-VN" sz="2100" dirty="0" smtClean="0">
                <a:solidFill>
                  <a:srgbClr val="000000"/>
                </a:solidFill>
                <a:latin typeface="Cambria" panose="02040503050406030204" pitchFamily="18" charset="0"/>
              </a:rPr>
              <a:t>sản </a:t>
            </a:r>
            <a:r>
              <a:rPr lang="vi-VN" sz="2100" dirty="0">
                <a:solidFill>
                  <a:srgbClr val="000000"/>
                </a:solidFill>
                <a:latin typeface="Cambria" panose="02040503050406030204" pitchFamily="18" charset="0"/>
              </a:rPr>
              <a:t>phẩm được mua. Ví dụ, người quản lý hệ thống thông tin Marketing sẽ có ảnh hưởng </a:t>
            </a:r>
            <a:r>
              <a:rPr lang="vi-VN" sz="2100" dirty="0" smtClean="0">
                <a:solidFill>
                  <a:srgbClr val="000000"/>
                </a:solidFill>
                <a:latin typeface="Cambria" panose="02040503050406030204" pitchFamily="18" charset="0"/>
              </a:rPr>
              <a:t>chính</a:t>
            </a:r>
            <a:r>
              <a:rPr lang="en-US" sz="2100" dirty="0" smtClean="0">
                <a:solidFill>
                  <a:srgbClr val="000000"/>
                </a:solidFill>
                <a:latin typeface="Cambria" panose="02040503050406030204" pitchFamily="18" charset="0"/>
              </a:rPr>
              <a:t> </a:t>
            </a:r>
            <a:r>
              <a:rPr lang="vi-VN" sz="2100" dirty="0" smtClean="0">
                <a:solidFill>
                  <a:srgbClr val="000000"/>
                </a:solidFill>
                <a:latin typeface="Cambria" panose="02040503050406030204" pitchFamily="18" charset="0"/>
              </a:rPr>
              <a:t>đến </a:t>
            </a:r>
            <a:r>
              <a:rPr lang="vi-VN" sz="2100" dirty="0">
                <a:solidFill>
                  <a:srgbClr val="000000"/>
                </a:solidFill>
                <a:latin typeface="Cambria" panose="02040503050406030204" pitchFamily="18" charset="0"/>
              </a:rPr>
              <a:t>việc mua sắm hệ thống máy tính trung tâm mới</a:t>
            </a:r>
            <a:r>
              <a:rPr lang="vi-VN" sz="2100" dirty="0" smtClean="0">
                <a:solidFill>
                  <a:srgbClr val="000000"/>
                </a:solidFill>
                <a:latin typeface="Cambria" panose="02040503050406030204" pitchFamily="18" charset="0"/>
              </a:rPr>
              <a:t>.</a:t>
            </a:r>
            <a:endParaRPr lang="en-US" sz="2100" dirty="0" smtClean="0">
              <a:solidFill>
                <a:srgbClr val="000000"/>
              </a:solidFill>
              <a:latin typeface="Cambria" panose="02040503050406030204" pitchFamily="18" charset="0"/>
            </a:endParaRPr>
          </a:p>
          <a:p>
            <a:pPr algn="just"/>
            <a:r>
              <a:rPr lang="vi-VN" sz="2100" dirty="0" smtClean="0">
                <a:solidFill>
                  <a:srgbClr val="000000"/>
                </a:solidFill>
                <a:latin typeface="Cambria" panose="02040503050406030204" pitchFamily="18" charset="0"/>
              </a:rPr>
              <a:t>3</a:t>
            </a:r>
            <a:r>
              <a:rPr lang="vi-VN" sz="2100" dirty="0">
                <a:solidFill>
                  <a:srgbClr val="000000"/>
                </a:solidFill>
                <a:latin typeface="Cambria" panose="02040503050406030204" pitchFamily="18" charset="0"/>
              </a:rPr>
              <a:t>. </a:t>
            </a:r>
            <a:r>
              <a:rPr lang="vi-VN" sz="2100" b="1" dirty="0">
                <a:solidFill>
                  <a:srgbClr val="FF0000"/>
                </a:solidFill>
                <a:latin typeface="Cambria" panose="02040503050406030204" pitchFamily="18" charset="0"/>
              </a:rPr>
              <a:t>Người mua: </a:t>
            </a:r>
            <a:r>
              <a:rPr lang="vi-VN" sz="2100" dirty="0">
                <a:solidFill>
                  <a:srgbClr val="000000"/>
                </a:solidFill>
                <a:latin typeface="Cambria" panose="02040503050406030204" pitchFamily="18" charset="0"/>
              </a:rPr>
              <a:t>Những người có trách nhiệm và quyền lực để chọn lọc người cung cấp và </a:t>
            </a:r>
            <a:r>
              <a:rPr lang="vi-VN" sz="2100" dirty="0" smtClean="0">
                <a:solidFill>
                  <a:srgbClr val="000000"/>
                </a:solidFill>
                <a:latin typeface="Cambria" panose="02040503050406030204" pitchFamily="18" charset="0"/>
              </a:rPr>
              <a:t>đàm</a:t>
            </a:r>
            <a:r>
              <a:rPr lang="en-US" sz="2100" dirty="0" smtClean="0">
                <a:solidFill>
                  <a:srgbClr val="000000"/>
                </a:solidFill>
                <a:latin typeface="Cambria" panose="02040503050406030204" pitchFamily="18" charset="0"/>
              </a:rPr>
              <a:t> </a:t>
            </a:r>
            <a:r>
              <a:rPr lang="vi-VN" sz="2100" dirty="0" smtClean="0">
                <a:solidFill>
                  <a:srgbClr val="000000"/>
                </a:solidFill>
                <a:latin typeface="Cambria" panose="02040503050406030204" pitchFamily="18" charset="0"/>
              </a:rPr>
              <a:t>phán </a:t>
            </a:r>
            <a:r>
              <a:rPr lang="vi-VN" sz="2100" dirty="0">
                <a:solidFill>
                  <a:srgbClr val="000000"/>
                </a:solidFill>
                <a:latin typeface="Cambria" panose="02040503050406030204" pitchFamily="18" charset="0"/>
              </a:rPr>
              <a:t>các điều khoản của hợp đồng. Ví dụ, trong việc mua sắm máy tính trung tâm, người </a:t>
            </a:r>
            <a:r>
              <a:rPr lang="vi-VN" sz="2100" dirty="0" smtClean="0">
                <a:solidFill>
                  <a:srgbClr val="000000"/>
                </a:solidFill>
                <a:latin typeface="Cambria" panose="02040503050406030204" pitchFamily="18" charset="0"/>
              </a:rPr>
              <a:t>quản</a:t>
            </a:r>
            <a:r>
              <a:rPr lang="en-US" sz="2100" dirty="0" smtClean="0">
                <a:solidFill>
                  <a:srgbClr val="000000"/>
                </a:solidFill>
                <a:latin typeface="Cambria" panose="02040503050406030204" pitchFamily="18" charset="0"/>
              </a:rPr>
              <a:t> </a:t>
            </a:r>
            <a:r>
              <a:rPr lang="vi-VN" sz="2100" dirty="0" smtClean="0">
                <a:solidFill>
                  <a:srgbClr val="000000"/>
                </a:solidFill>
                <a:latin typeface="Cambria" panose="02040503050406030204" pitchFamily="18" charset="0"/>
              </a:rPr>
              <a:t>lý </a:t>
            </a:r>
            <a:r>
              <a:rPr lang="vi-VN" sz="2100" dirty="0">
                <a:solidFill>
                  <a:srgbClr val="000000"/>
                </a:solidFill>
                <a:latin typeface="Cambria" panose="02040503050406030204" pitchFamily="18" charset="0"/>
              </a:rPr>
              <a:t>mua sắm chắc chắn sẽ thực hiện vai trò này</a:t>
            </a:r>
            <a:r>
              <a:rPr lang="vi-VN" sz="2100" dirty="0" smtClean="0">
                <a:solidFill>
                  <a:srgbClr val="000000"/>
                </a:solidFill>
                <a:latin typeface="Cambria" panose="02040503050406030204" pitchFamily="18" charset="0"/>
              </a:rPr>
              <a:t>.</a:t>
            </a:r>
            <a:endParaRPr lang="en-US" sz="2100" dirty="0" smtClean="0">
              <a:solidFill>
                <a:srgbClr val="000000"/>
              </a:solidFill>
              <a:latin typeface="Cambria" panose="02040503050406030204" pitchFamily="18" charset="0"/>
            </a:endParaRPr>
          </a:p>
          <a:p>
            <a:pPr algn="just"/>
            <a:r>
              <a:rPr lang="vi-VN" sz="2100" dirty="0" smtClean="0">
                <a:solidFill>
                  <a:srgbClr val="000000"/>
                </a:solidFill>
                <a:latin typeface="Cambria" panose="02040503050406030204" pitchFamily="18" charset="0"/>
              </a:rPr>
              <a:t>4</a:t>
            </a:r>
            <a:r>
              <a:rPr lang="vi-VN" sz="2100" dirty="0">
                <a:solidFill>
                  <a:srgbClr val="000000"/>
                </a:solidFill>
                <a:latin typeface="Cambria" panose="02040503050406030204" pitchFamily="18" charset="0"/>
              </a:rPr>
              <a:t>. </a:t>
            </a:r>
            <a:r>
              <a:rPr lang="vi-VN" sz="2100" b="1" dirty="0">
                <a:solidFill>
                  <a:srgbClr val="FF0000"/>
                </a:solidFill>
                <a:latin typeface="Cambria" panose="02040503050406030204" pitchFamily="18" charset="0"/>
              </a:rPr>
              <a:t>Người quyết định mua</a:t>
            </a:r>
            <a:r>
              <a:rPr lang="vi-VN" sz="2100" dirty="0">
                <a:solidFill>
                  <a:srgbClr val="000000"/>
                </a:solidFill>
                <a:latin typeface="Cambria" panose="02040503050406030204" pitchFamily="18" charset="0"/>
              </a:rPr>
              <a:t>. Là những người có quyền lực thông thường hoặc đặc biệt để </a:t>
            </a:r>
            <a:r>
              <a:rPr lang="vi-VN" sz="2100" dirty="0" smtClean="0">
                <a:solidFill>
                  <a:srgbClr val="000000"/>
                </a:solidFill>
                <a:latin typeface="Cambria" panose="02040503050406030204" pitchFamily="18" charset="0"/>
              </a:rPr>
              <a:t>chọn</a:t>
            </a:r>
            <a:r>
              <a:rPr lang="en-US" sz="2100" dirty="0" smtClean="0">
                <a:solidFill>
                  <a:srgbClr val="000000"/>
                </a:solidFill>
                <a:latin typeface="Cambria" panose="02040503050406030204" pitchFamily="18" charset="0"/>
              </a:rPr>
              <a:t> </a:t>
            </a:r>
            <a:r>
              <a:rPr lang="vi-VN" sz="2100" dirty="0" smtClean="0">
                <a:solidFill>
                  <a:srgbClr val="000000"/>
                </a:solidFill>
                <a:latin typeface="Cambria" panose="02040503050406030204" pitchFamily="18" charset="0"/>
              </a:rPr>
              <a:t>lọc </a:t>
            </a:r>
            <a:r>
              <a:rPr lang="vi-VN" sz="2100" dirty="0">
                <a:solidFill>
                  <a:srgbClr val="000000"/>
                </a:solidFill>
                <a:latin typeface="Cambria" panose="02040503050406030204" pitchFamily="18" charset="0"/>
              </a:rPr>
              <a:t>hoặc chấp nhận nhà cung cấp nhận hợp đồng. Đối với các mua sắm công nghệ quan </a:t>
            </a:r>
            <a:r>
              <a:rPr lang="vi-VN" sz="2100" dirty="0" smtClean="0">
                <a:solidFill>
                  <a:srgbClr val="000000"/>
                </a:solidFill>
                <a:latin typeface="Cambria" panose="02040503050406030204" pitchFamily="18" charset="0"/>
              </a:rPr>
              <a:t>trọng,</a:t>
            </a:r>
            <a:r>
              <a:rPr lang="en-US" sz="2100" dirty="0" smtClean="0">
                <a:solidFill>
                  <a:srgbClr val="000000"/>
                </a:solidFill>
                <a:latin typeface="Cambria" panose="02040503050406030204" pitchFamily="18" charset="0"/>
              </a:rPr>
              <a:t> </a:t>
            </a:r>
            <a:r>
              <a:rPr lang="vi-VN" sz="2100" dirty="0" smtClean="0">
                <a:solidFill>
                  <a:srgbClr val="000000"/>
                </a:solidFill>
                <a:latin typeface="Cambria" panose="02040503050406030204" pitchFamily="18" charset="0"/>
              </a:rPr>
              <a:t>người </a:t>
            </a:r>
            <a:r>
              <a:rPr lang="vi-VN" sz="2100" dirty="0">
                <a:solidFill>
                  <a:srgbClr val="000000"/>
                </a:solidFill>
                <a:latin typeface="Cambria" panose="02040503050406030204" pitchFamily="18" charset="0"/>
              </a:rPr>
              <a:t>quyết định có thể là bộ phận nghiên cứu phát triển, kỹ sư hoặc người quản lý chất lượng</a:t>
            </a:r>
            <a:r>
              <a:rPr lang="vi-VN" sz="2100" dirty="0" smtClean="0">
                <a:solidFill>
                  <a:srgbClr val="000000"/>
                </a:solidFill>
                <a:latin typeface="Cambria" panose="02040503050406030204" pitchFamily="18" charset="0"/>
              </a:rPr>
              <a:t>.</a:t>
            </a:r>
            <a:endParaRPr lang="en-US" sz="2100" dirty="0" smtClean="0">
              <a:solidFill>
                <a:srgbClr val="000000"/>
              </a:solidFill>
              <a:latin typeface="Cambria" panose="02040503050406030204" pitchFamily="18" charset="0"/>
            </a:endParaRPr>
          </a:p>
          <a:p>
            <a:pPr algn="just"/>
            <a:r>
              <a:rPr lang="vi-VN" sz="2100" dirty="0" smtClean="0">
                <a:solidFill>
                  <a:srgbClr val="000000"/>
                </a:solidFill>
                <a:latin typeface="Cambria" panose="02040503050406030204" pitchFamily="18" charset="0"/>
              </a:rPr>
              <a:t>5</a:t>
            </a:r>
            <a:r>
              <a:rPr lang="vi-VN" sz="2100" dirty="0">
                <a:solidFill>
                  <a:srgbClr val="000000"/>
                </a:solidFill>
                <a:latin typeface="Cambria" panose="02040503050406030204" pitchFamily="18" charset="0"/>
              </a:rPr>
              <a:t>. </a:t>
            </a:r>
            <a:r>
              <a:rPr lang="vi-VN" sz="2100" b="1" dirty="0">
                <a:solidFill>
                  <a:srgbClr val="FF0000"/>
                </a:solidFill>
                <a:latin typeface="Cambria" panose="02040503050406030204" pitchFamily="18" charset="0"/>
              </a:rPr>
              <a:t>Người giữ thông tin:</a:t>
            </a:r>
            <a:r>
              <a:rPr lang="vi-VN" sz="2100" dirty="0">
                <a:solidFill>
                  <a:srgbClr val="000000"/>
                </a:solidFill>
                <a:latin typeface="Cambria" panose="02040503050406030204" pitchFamily="18" charset="0"/>
              </a:rPr>
              <a:t> Người quản lý dòng thông tin trong trung tâm mua. Những </a:t>
            </a:r>
            <a:r>
              <a:rPr lang="vi-VN" sz="2100" dirty="0" smtClean="0">
                <a:solidFill>
                  <a:srgbClr val="000000"/>
                </a:solidFill>
                <a:latin typeface="Cambria" panose="02040503050406030204" pitchFamily="18" charset="0"/>
              </a:rPr>
              <a:t>người</a:t>
            </a:r>
            <a:r>
              <a:rPr lang="en-US" sz="2100" dirty="0" smtClean="0">
                <a:solidFill>
                  <a:srgbClr val="000000"/>
                </a:solidFill>
                <a:latin typeface="Cambria" panose="02040503050406030204" pitchFamily="18" charset="0"/>
              </a:rPr>
              <a:t> </a:t>
            </a:r>
            <a:r>
              <a:rPr lang="vi-VN" sz="2100" dirty="0" smtClean="0">
                <a:solidFill>
                  <a:srgbClr val="000000"/>
                </a:solidFill>
                <a:latin typeface="Cambria" panose="02040503050406030204" pitchFamily="18" charset="0"/>
              </a:rPr>
              <a:t>mua </a:t>
            </a:r>
            <a:r>
              <a:rPr lang="vi-VN" sz="2100" dirty="0">
                <a:solidFill>
                  <a:srgbClr val="000000"/>
                </a:solidFill>
                <a:latin typeface="Cambria" panose="02040503050406030204" pitchFamily="18" charset="0"/>
              </a:rPr>
              <a:t>sắm, các chuyên gia kỹ thuật và các nhà quản trị, tất cả có thể là người giữ thông tin </a:t>
            </a:r>
            <a:r>
              <a:rPr lang="vi-VN" sz="2100" dirty="0" smtClean="0">
                <a:solidFill>
                  <a:srgbClr val="000000"/>
                </a:solidFill>
                <a:latin typeface="Cambria" panose="02040503050406030204" pitchFamily="18" charset="0"/>
              </a:rPr>
              <a:t>và</a:t>
            </a:r>
            <a:r>
              <a:rPr lang="en-US" sz="2100" dirty="0" smtClean="0">
                <a:solidFill>
                  <a:srgbClr val="000000"/>
                </a:solidFill>
                <a:latin typeface="Cambria" panose="02040503050406030204" pitchFamily="18" charset="0"/>
              </a:rPr>
              <a:t> </a:t>
            </a:r>
            <a:r>
              <a:rPr lang="vi-VN" sz="2100" dirty="0" smtClean="0">
                <a:solidFill>
                  <a:srgbClr val="000000"/>
                </a:solidFill>
                <a:latin typeface="Cambria" panose="02040503050406030204" pitchFamily="18" charset="0"/>
              </a:rPr>
              <a:t>chuyển </a:t>
            </a:r>
            <a:r>
              <a:rPr lang="vi-VN" sz="2100" dirty="0">
                <a:solidFill>
                  <a:srgbClr val="000000"/>
                </a:solidFill>
                <a:latin typeface="Cambria" panose="02040503050406030204" pitchFamily="18" charset="0"/>
              </a:rPr>
              <a:t>thông tin của họ đến những người thực hiện 4 vai trò ở trên</a:t>
            </a:r>
            <a:r>
              <a:rPr lang="vi-VN" sz="2100" dirty="0" smtClean="0">
                <a:solidFill>
                  <a:srgbClr val="000000"/>
                </a:solidFill>
                <a:latin typeface="Cambria" panose="02040503050406030204" pitchFamily="18" charset="0"/>
              </a:rPr>
              <a:t>.</a:t>
            </a:r>
            <a:endParaRPr lang="en-US" sz="2100" dirty="0" smtClean="0">
              <a:solidFill>
                <a:srgbClr val="000000"/>
              </a:solidFill>
              <a:latin typeface="Cambria" panose="02040503050406030204" pitchFamily="18" charset="0"/>
            </a:endParaRPr>
          </a:p>
        </p:txBody>
      </p:sp>
    </p:spTree>
    <p:extLst>
      <p:ext uri="{BB962C8B-B14F-4D97-AF65-F5344CB8AC3E}">
        <p14:creationId xmlns:p14="http://schemas.microsoft.com/office/powerpoint/2010/main" val="3679003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Effect transition="in" filter="fade">
                                      <p:cBhvr>
                                        <p:cTn id="19" dur="1000"/>
                                        <p:tgtEl>
                                          <p:spTgt spid="6">
                                            <p:txEl>
                                              <p:pRg st="2" end="2"/>
                                            </p:txEl>
                                          </p:spTgt>
                                        </p:tgtEl>
                                      </p:cBhvr>
                                    </p:animEffect>
                                    <p:anim calcmode="lin" valueType="num">
                                      <p:cBhvr>
                                        <p:cTn id="20"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6">
                                            <p:txEl>
                                              <p:pRg st="3" end="3"/>
                                            </p:txEl>
                                          </p:spTgt>
                                        </p:tgtEl>
                                        <p:attrNameLst>
                                          <p:attrName>style.visibility</p:attrName>
                                        </p:attrNameLst>
                                      </p:cBhvr>
                                      <p:to>
                                        <p:strVal val="visible"/>
                                      </p:to>
                                    </p:set>
                                    <p:animEffect transition="in" filter="fade">
                                      <p:cBhvr>
                                        <p:cTn id="26" dur="1000"/>
                                        <p:tgtEl>
                                          <p:spTgt spid="6">
                                            <p:txEl>
                                              <p:pRg st="3" end="3"/>
                                            </p:txEl>
                                          </p:spTgt>
                                        </p:tgtEl>
                                      </p:cBhvr>
                                    </p:animEffect>
                                    <p:anim calcmode="lin" valueType="num">
                                      <p:cBhvr>
                                        <p:cTn id="27"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6">
                                            <p:txEl>
                                              <p:pRg st="4" end="4"/>
                                            </p:txEl>
                                          </p:spTgt>
                                        </p:tgtEl>
                                        <p:attrNameLst>
                                          <p:attrName>style.visibility</p:attrName>
                                        </p:attrNameLst>
                                      </p:cBhvr>
                                      <p:to>
                                        <p:strVal val="visible"/>
                                      </p:to>
                                    </p:set>
                                    <p:animEffect transition="in" filter="fade">
                                      <p:cBhvr>
                                        <p:cTn id="33" dur="1000"/>
                                        <p:tgtEl>
                                          <p:spTgt spid="6">
                                            <p:txEl>
                                              <p:pRg st="4" end="4"/>
                                            </p:txEl>
                                          </p:spTgt>
                                        </p:tgtEl>
                                      </p:cBhvr>
                                    </p:animEffect>
                                    <p:anim calcmode="lin" valueType="num">
                                      <p:cBhvr>
                                        <p:cTn id="34"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35"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6">
                                            <p:txEl>
                                              <p:pRg st="5" end="5"/>
                                            </p:txEl>
                                          </p:spTgt>
                                        </p:tgtEl>
                                        <p:attrNameLst>
                                          <p:attrName>style.visibility</p:attrName>
                                        </p:attrNameLst>
                                      </p:cBhvr>
                                      <p:to>
                                        <p:strVal val="visible"/>
                                      </p:to>
                                    </p:set>
                                    <p:animEffect transition="in" filter="fade">
                                      <p:cBhvr>
                                        <p:cTn id="40" dur="1000"/>
                                        <p:tgtEl>
                                          <p:spTgt spid="6">
                                            <p:txEl>
                                              <p:pRg st="5" end="5"/>
                                            </p:txEl>
                                          </p:spTgt>
                                        </p:tgtEl>
                                      </p:cBhvr>
                                    </p:animEffect>
                                    <p:anim calcmode="lin" valueType="num">
                                      <p:cBhvr>
                                        <p:cTn id="41" dur="1000" fill="hold"/>
                                        <p:tgtEl>
                                          <p:spTgt spid="6">
                                            <p:txEl>
                                              <p:pRg st="5" end="5"/>
                                            </p:txEl>
                                          </p:spTgt>
                                        </p:tgtEl>
                                        <p:attrNameLst>
                                          <p:attrName>ppt_x</p:attrName>
                                        </p:attrNameLst>
                                      </p:cBhvr>
                                      <p:tavLst>
                                        <p:tav tm="0">
                                          <p:val>
                                            <p:strVal val="#ppt_x"/>
                                          </p:val>
                                        </p:tav>
                                        <p:tav tm="100000">
                                          <p:val>
                                            <p:strVal val="#ppt_x"/>
                                          </p:val>
                                        </p:tav>
                                      </p:tavLst>
                                    </p:anim>
                                    <p:anim calcmode="lin" valueType="num">
                                      <p:cBhvr>
                                        <p:cTn id="42" dur="1000" fill="hold"/>
                                        <p:tgtEl>
                                          <p:spTgt spid="6">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BEBA8EAE-BF5A-486C-A8C5-ECC9F3942E4B}">
                <a14:imgProps xmlns:a14="http://schemas.microsoft.com/office/drawing/2010/main">
                  <a14:imgLayer r:embed="rId4">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8229600" y="62556"/>
            <a:ext cx="3962400" cy="2866136"/>
          </a:xfrm>
          <a:prstGeom prst="rect">
            <a:avLst/>
          </a:prstGeom>
        </p:spPr>
      </p:pic>
      <p:sp>
        <p:nvSpPr>
          <p:cNvPr id="2" name="Rectangle 1"/>
          <p:cNvSpPr/>
          <p:nvPr/>
        </p:nvSpPr>
        <p:spPr>
          <a:xfrm>
            <a:off x="2798753" y="-199017"/>
            <a:ext cx="10587984" cy="661207"/>
          </a:xfrm>
          <a:prstGeom prst="rect">
            <a:avLst/>
          </a:prstGeom>
        </p:spPr>
        <p:txBody>
          <a:bodyPr wrap="square">
            <a:spAutoFit/>
          </a:bodyPr>
          <a:lstStyle/>
          <a:p>
            <a:pPr>
              <a:lnSpc>
                <a:spcPct val="150000"/>
              </a:lnSpc>
            </a:pP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3.1 </a:t>
            </a:r>
            <a:r>
              <a:rPr lang="vi-VN" sz="2800" b="1" dirty="0">
                <a:solidFill>
                  <a:srgbClr val="002060"/>
                </a:solidFill>
                <a:latin typeface="Times New Roman" panose="02020603050405020304" pitchFamily="18" charset="0"/>
                <a:cs typeface="Times New Roman" panose="02020603050405020304" pitchFamily="18" charset="0"/>
              </a:rPr>
              <a:t>Thị trường và hành vi mua của tổ chức </a:t>
            </a:r>
            <a:endParaRPr lang="en-US" sz="2800" b="1" dirty="0">
              <a:solidFill>
                <a:srgbClr val="002060"/>
              </a:solidFill>
              <a:latin typeface="Times New Roman" panose="02020603050405020304" pitchFamily="18" charset="0"/>
              <a:cs typeface="Times New Roman" panose="02020603050405020304" pitchFamily="18" charset="0"/>
            </a:endParaRPr>
          </a:p>
        </p:txBody>
      </p:sp>
      <p:sp>
        <p:nvSpPr>
          <p:cNvPr id="5" name="Rectangle 4"/>
          <p:cNvSpPr/>
          <p:nvPr/>
        </p:nvSpPr>
        <p:spPr>
          <a:xfrm>
            <a:off x="4176424" y="985410"/>
            <a:ext cx="6096000" cy="523220"/>
          </a:xfrm>
          <a:prstGeom prst="rect">
            <a:avLst/>
          </a:prstGeom>
        </p:spPr>
        <p:txBody>
          <a:bodyPr>
            <a:spAutoFit/>
          </a:bodyPr>
          <a:lstStyle/>
          <a:p>
            <a:pPr marL="342900" indent="-342900">
              <a:buFont typeface="Wingdings" panose="05000000000000000000" pitchFamily="2" charset="2"/>
              <a:buChar char="q"/>
            </a:pPr>
            <a:r>
              <a:rPr lang="en-US" sz="2800" b="1" i="1" dirty="0" err="1">
                <a:latin typeface="Times New Roman" panose="02020603050405020304" pitchFamily="18" charset="0"/>
                <a:cs typeface="Times New Roman" panose="02020603050405020304" pitchFamily="18" charset="0"/>
              </a:rPr>
              <a:t>Các</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nhân</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tố</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đặc</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biệt</a:t>
            </a:r>
            <a:r>
              <a:rPr lang="en-US" sz="2800" dirty="0">
                <a:latin typeface="Times New Roman" panose="02020603050405020304" pitchFamily="18" charset="0"/>
                <a:cs typeface="Times New Roman" panose="02020603050405020304" pitchFamily="18" charset="0"/>
              </a:rPr>
              <a:t> </a:t>
            </a:r>
            <a:endParaRPr lang="en-US" sz="2800" u="sng" dirty="0">
              <a:latin typeface="Times New Roman" panose="02020603050405020304" pitchFamily="18" charset="0"/>
              <a:cs typeface="Times New Roman" panose="02020603050405020304" pitchFamily="18" charset="0"/>
            </a:endParaRPr>
          </a:p>
        </p:txBody>
      </p:sp>
      <p:sp>
        <p:nvSpPr>
          <p:cNvPr id="7" name="Rectangle 6"/>
          <p:cNvSpPr/>
          <p:nvPr/>
        </p:nvSpPr>
        <p:spPr>
          <a:xfrm>
            <a:off x="180622" y="1729846"/>
            <a:ext cx="11729155" cy="3046988"/>
          </a:xfrm>
          <a:prstGeom prst="rect">
            <a:avLst/>
          </a:prstGeom>
        </p:spPr>
        <p:txBody>
          <a:bodyPr wrap="square">
            <a:spAutoFit/>
          </a:bodyPr>
          <a:lstStyle/>
          <a:p>
            <a:r>
              <a:rPr lang="vi-VN" sz="2400" b="1" dirty="0">
                <a:solidFill>
                  <a:srgbClr val="FF0000"/>
                </a:solidFill>
                <a:latin typeface="Cambria" panose="02040503050406030204" pitchFamily="18" charset="0"/>
              </a:rPr>
              <a:t>Có 3 nhân tố tổ chức đặc biệt ban đầu ảnh hưởng đến quá trình mua</a:t>
            </a:r>
            <a:r>
              <a:rPr lang="vi-VN" sz="2400" dirty="0">
                <a:solidFill>
                  <a:srgbClr val="FF0000"/>
                </a:solidFill>
                <a:latin typeface="Cambria" panose="02040503050406030204" pitchFamily="18" charset="0"/>
              </a:rPr>
              <a:t>: </a:t>
            </a:r>
            <a:endParaRPr lang="en-US" sz="2400" dirty="0" smtClean="0">
              <a:solidFill>
                <a:srgbClr val="FF0000"/>
              </a:solidFill>
              <a:latin typeface="Cambria" panose="02040503050406030204" pitchFamily="18" charset="0"/>
            </a:endParaRPr>
          </a:p>
          <a:p>
            <a:pPr marL="342900" indent="-342900">
              <a:buFont typeface="Wingdings" panose="05000000000000000000" pitchFamily="2" charset="2"/>
              <a:buChar char="ü"/>
            </a:pPr>
            <a:r>
              <a:rPr lang="vi-VN" sz="2400" i="1" dirty="0" smtClean="0">
                <a:solidFill>
                  <a:srgbClr val="000000"/>
                </a:solidFill>
                <a:latin typeface="Cambria" panose="02040503050406030204" pitchFamily="18" charset="0"/>
              </a:rPr>
              <a:t>Định </a:t>
            </a:r>
            <a:r>
              <a:rPr lang="vi-VN" sz="2400" i="1" dirty="0">
                <a:solidFill>
                  <a:srgbClr val="000000"/>
                </a:solidFill>
                <a:latin typeface="Cambria" panose="02040503050406030204" pitchFamily="18" charset="0"/>
              </a:rPr>
              <a:t>hướng của </a:t>
            </a:r>
            <a:r>
              <a:rPr lang="vi-VN" sz="2400" i="1" dirty="0" smtClean="0">
                <a:solidFill>
                  <a:srgbClr val="000000"/>
                </a:solidFill>
                <a:latin typeface="Cambria" panose="02040503050406030204" pitchFamily="18" charset="0"/>
              </a:rPr>
              <a:t>tổ</a:t>
            </a:r>
            <a:r>
              <a:rPr lang="en-US" sz="2400" i="1" dirty="0" smtClean="0">
                <a:solidFill>
                  <a:srgbClr val="000000"/>
                </a:solidFill>
                <a:latin typeface="Cambria" panose="02040503050406030204" pitchFamily="18" charset="0"/>
              </a:rPr>
              <a:t> </a:t>
            </a:r>
            <a:r>
              <a:rPr lang="vi-VN" sz="2400" i="1" dirty="0" smtClean="0">
                <a:solidFill>
                  <a:srgbClr val="000000"/>
                </a:solidFill>
                <a:latin typeface="Cambria" panose="02040503050406030204" pitchFamily="18" charset="0"/>
              </a:rPr>
              <a:t>chức,</a:t>
            </a:r>
            <a:endParaRPr lang="en-US" sz="2400" i="1" dirty="0" smtClean="0">
              <a:solidFill>
                <a:srgbClr val="000000"/>
              </a:solidFill>
              <a:latin typeface="Cambria" panose="02040503050406030204" pitchFamily="18" charset="0"/>
            </a:endParaRPr>
          </a:p>
          <a:p>
            <a:pPr marL="342900" indent="-342900">
              <a:buFont typeface="Wingdings" panose="05000000000000000000" pitchFamily="2" charset="2"/>
              <a:buChar char="ü"/>
            </a:pPr>
            <a:r>
              <a:rPr lang="en-US" sz="2400" i="1" dirty="0">
                <a:solidFill>
                  <a:srgbClr val="000000"/>
                </a:solidFill>
                <a:latin typeface="Cambria" panose="02040503050406030204" pitchFamily="18" charset="0"/>
              </a:rPr>
              <a:t>Q</a:t>
            </a:r>
            <a:r>
              <a:rPr lang="vi-VN" sz="2400" i="1" dirty="0" smtClean="0">
                <a:solidFill>
                  <a:srgbClr val="000000"/>
                </a:solidFill>
                <a:latin typeface="Cambria" panose="02040503050406030204" pitchFamily="18" charset="0"/>
              </a:rPr>
              <a:t>uy </a:t>
            </a:r>
            <a:r>
              <a:rPr lang="vi-VN" sz="2400" i="1" dirty="0">
                <a:solidFill>
                  <a:srgbClr val="000000"/>
                </a:solidFill>
                <a:latin typeface="Cambria" panose="02040503050406030204" pitchFamily="18" charset="0"/>
              </a:rPr>
              <a:t>mô và </a:t>
            </a:r>
            <a:endParaRPr lang="en-US" sz="2400" i="1" dirty="0" smtClean="0">
              <a:solidFill>
                <a:srgbClr val="000000"/>
              </a:solidFill>
              <a:latin typeface="Cambria" panose="02040503050406030204" pitchFamily="18" charset="0"/>
            </a:endParaRPr>
          </a:p>
          <a:p>
            <a:pPr marL="342900" indent="-342900">
              <a:buFont typeface="Wingdings" panose="05000000000000000000" pitchFamily="2" charset="2"/>
              <a:buChar char="ü"/>
            </a:pPr>
            <a:r>
              <a:rPr lang="en-US" sz="2400" i="1" dirty="0">
                <a:solidFill>
                  <a:srgbClr val="000000"/>
                </a:solidFill>
                <a:latin typeface="Cambria" panose="02040503050406030204" pitchFamily="18" charset="0"/>
              </a:rPr>
              <a:t>M</a:t>
            </a:r>
            <a:r>
              <a:rPr lang="vi-VN" sz="2400" i="1" dirty="0" smtClean="0">
                <a:solidFill>
                  <a:srgbClr val="000000"/>
                </a:solidFill>
                <a:latin typeface="Cambria" panose="02040503050406030204" pitchFamily="18" charset="0"/>
              </a:rPr>
              <a:t>ức </a:t>
            </a:r>
            <a:r>
              <a:rPr lang="vi-VN" sz="2400" i="1" dirty="0">
                <a:solidFill>
                  <a:srgbClr val="000000"/>
                </a:solidFill>
                <a:latin typeface="Cambria" panose="02040503050406030204" pitchFamily="18" charset="0"/>
              </a:rPr>
              <a:t>độ tập trung. </a:t>
            </a:r>
            <a:endParaRPr lang="en-US" sz="2400" i="1" dirty="0" smtClean="0">
              <a:solidFill>
                <a:srgbClr val="000000"/>
              </a:solidFill>
              <a:latin typeface="Cambria" panose="02040503050406030204" pitchFamily="18" charset="0"/>
            </a:endParaRPr>
          </a:p>
          <a:p>
            <a:r>
              <a:rPr lang="vi-VN" sz="2400" dirty="0" smtClean="0">
                <a:solidFill>
                  <a:srgbClr val="000000"/>
                </a:solidFill>
                <a:latin typeface="Cambria" panose="02040503050406030204" pitchFamily="18" charset="0"/>
              </a:rPr>
              <a:t>Trước </a:t>
            </a:r>
            <a:r>
              <a:rPr lang="vi-VN" sz="2400" dirty="0">
                <a:solidFill>
                  <a:srgbClr val="000000"/>
                </a:solidFill>
                <a:latin typeface="Cambria" panose="02040503050406030204" pitchFamily="18" charset="0"/>
              </a:rPr>
              <a:t>hết, </a:t>
            </a:r>
            <a:r>
              <a:rPr lang="vi-VN" sz="2400" b="1" dirty="0">
                <a:solidFill>
                  <a:srgbClr val="FF0000"/>
                </a:solidFill>
                <a:latin typeface="Cambria" panose="02040503050406030204" pitchFamily="18" charset="0"/>
              </a:rPr>
              <a:t>định hướng của tổ chức</a:t>
            </a:r>
            <a:r>
              <a:rPr lang="vi-VN" sz="2400" dirty="0">
                <a:solidFill>
                  <a:srgbClr val="000000"/>
                </a:solidFill>
                <a:latin typeface="Cambria" panose="02040503050406030204" pitchFamily="18" charset="0"/>
              </a:rPr>
              <a:t> - chức năng thống trị </a:t>
            </a:r>
            <a:r>
              <a:rPr lang="vi-VN" sz="2400" dirty="0" smtClean="0">
                <a:solidFill>
                  <a:srgbClr val="000000"/>
                </a:solidFill>
                <a:latin typeface="Cambria" panose="02040503050406030204" pitchFamily="18" charset="0"/>
              </a:rPr>
              <a:t>tổ</a:t>
            </a:r>
            <a:r>
              <a:rPr lang="en-US" sz="2400" dirty="0" smtClean="0">
                <a:solidFill>
                  <a:srgbClr val="000000"/>
                </a:solidFill>
                <a:latin typeface="Cambria" panose="02040503050406030204" pitchFamily="18" charset="0"/>
              </a:rPr>
              <a:t> </a:t>
            </a:r>
            <a:r>
              <a:rPr lang="vi-VN" sz="2400" dirty="0" smtClean="0">
                <a:solidFill>
                  <a:srgbClr val="000000"/>
                </a:solidFill>
                <a:latin typeface="Cambria" panose="02040503050406030204" pitchFamily="18" charset="0"/>
              </a:rPr>
              <a:t>chức </a:t>
            </a:r>
            <a:r>
              <a:rPr lang="vi-VN" sz="2400" dirty="0">
                <a:solidFill>
                  <a:srgbClr val="000000"/>
                </a:solidFill>
                <a:latin typeface="Cambria" panose="02040503050406030204" pitchFamily="18" charset="0"/>
              </a:rPr>
              <a:t>có thể điều khiển quyết định mua. </a:t>
            </a:r>
            <a:endParaRPr lang="en-US" sz="2400" dirty="0" smtClean="0">
              <a:solidFill>
                <a:srgbClr val="000000"/>
              </a:solidFill>
              <a:latin typeface="Cambria" panose="02040503050406030204" pitchFamily="18" charset="0"/>
            </a:endParaRPr>
          </a:p>
          <a:p>
            <a:r>
              <a:rPr lang="vi-VN" sz="2400" b="1" i="1" dirty="0" smtClean="0">
                <a:solidFill>
                  <a:srgbClr val="FF0000"/>
                </a:solidFill>
                <a:latin typeface="Cambria" panose="02040503050406030204" pitchFamily="18" charset="0"/>
              </a:rPr>
              <a:t>Ví </a:t>
            </a:r>
            <a:r>
              <a:rPr lang="vi-VN" sz="2400" b="1" i="1" dirty="0">
                <a:solidFill>
                  <a:srgbClr val="FF0000"/>
                </a:solidFill>
                <a:latin typeface="Cambria" panose="02040503050406030204" pitchFamily="18" charset="0"/>
              </a:rPr>
              <a:t>dụ, </a:t>
            </a:r>
            <a:r>
              <a:rPr lang="vi-VN" sz="2400" dirty="0">
                <a:solidFill>
                  <a:srgbClr val="000000"/>
                </a:solidFill>
                <a:latin typeface="Cambria" panose="02040503050406030204" pitchFamily="18" charset="0"/>
              </a:rPr>
              <a:t>nếu tổ chức có định hướng kỹ thuật, nó </a:t>
            </a:r>
            <a:r>
              <a:rPr lang="vi-VN" sz="2400" dirty="0" smtClean="0">
                <a:solidFill>
                  <a:srgbClr val="000000"/>
                </a:solidFill>
                <a:latin typeface="Cambria" panose="02040503050406030204" pitchFamily="18" charset="0"/>
              </a:rPr>
              <a:t>chắc</a:t>
            </a:r>
            <a:r>
              <a:rPr lang="en-US" sz="2400" dirty="0" smtClean="0">
                <a:solidFill>
                  <a:srgbClr val="000000"/>
                </a:solidFill>
                <a:latin typeface="Cambria" panose="02040503050406030204" pitchFamily="18" charset="0"/>
              </a:rPr>
              <a:t> </a:t>
            </a:r>
            <a:r>
              <a:rPr lang="vi-VN" sz="2400" dirty="0" smtClean="0">
                <a:solidFill>
                  <a:srgbClr val="000000"/>
                </a:solidFill>
                <a:latin typeface="Cambria" panose="02040503050406030204" pitchFamily="18" charset="0"/>
              </a:rPr>
              <a:t>chắn </a:t>
            </a:r>
            <a:r>
              <a:rPr lang="vi-VN" sz="2400" dirty="0">
                <a:solidFill>
                  <a:srgbClr val="000000"/>
                </a:solidFill>
                <a:latin typeface="Cambria" panose="02040503050406030204" pitchFamily="18" charset="0"/>
              </a:rPr>
              <a:t>sẽ bị thống trị bởi những người làm kỹ thuật, và họ sẽ ra các quyết định mua.</a:t>
            </a:r>
            <a:r>
              <a:rPr lang="vi-VN" sz="2400" dirty="0"/>
              <a:t> </a:t>
            </a:r>
            <a:endParaRPr lang="en-US" sz="2400" dirty="0"/>
          </a:p>
        </p:txBody>
      </p:sp>
      <p:sp>
        <p:nvSpPr>
          <p:cNvPr id="6" name="Rectangle 5"/>
          <p:cNvSpPr/>
          <p:nvPr/>
        </p:nvSpPr>
        <p:spPr>
          <a:xfrm>
            <a:off x="180622" y="4776834"/>
            <a:ext cx="12085760" cy="1938992"/>
          </a:xfrm>
          <a:prstGeom prst="rect">
            <a:avLst/>
          </a:prstGeom>
        </p:spPr>
        <p:txBody>
          <a:bodyPr wrap="square">
            <a:spAutoFit/>
          </a:bodyPr>
          <a:lstStyle/>
          <a:p>
            <a:r>
              <a:rPr lang="en-US" sz="2400" dirty="0" err="1" smtClean="0">
                <a:solidFill>
                  <a:srgbClr val="000000"/>
                </a:solidFill>
                <a:latin typeface="Times New Roman" panose="02020603050405020304" pitchFamily="18" charset="0"/>
                <a:cs typeface="Times New Roman" panose="02020603050405020304" pitchFamily="18" charset="0"/>
              </a:rPr>
              <a:t>Mặt</a:t>
            </a:r>
            <a:r>
              <a:rPr lang="en-US" sz="2400" dirty="0" smtClean="0">
                <a:solidFill>
                  <a:srgbClr val="000000"/>
                </a:solidFill>
                <a:latin typeface="Times New Roman" panose="02020603050405020304" pitchFamily="18" charset="0"/>
                <a:cs typeface="Times New Roman" panose="02020603050405020304" pitchFamily="18" charset="0"/>
              </a:rPr>
              <a:t> </a:t>
            </a:r>
            <a:r>
              <a:rPr lang="en-US" sz="2400" dirty="0" err="1" smtClean="0">
                <a:solidFill>
                  <a:srgbClr val="000000"/>
                </a:solidFill>
                <a:latin typeface="Times New Roman" panose="02020603050405020304" pitchFamily="18" charset="0"/>
                <a:cs typeface="Times New Roman" panose="02020603050405020304" pitchFamily="18" charset="0"/>
              </a:rPr>
              <a:t>khác</a:t>
            </a:r>
            <a:r>
              <a:rPr lang="en-US" sz="2400" dirty="0" smtClean="0">
                <a:solidFill>
                  <a:srgbClr val="000000"/>
                </a:solidFill>
                <a:latin typeface="Times New Roman" panose="02020603050405020304" pitchFamily="18" charset="0"/>
                <a:cs typeface="Times New Roman" panose="02020603050405020304" pitchFamily="18" charset="0"/>
              </a:rPr>
              <a:t>, </a:t>
            </a:r>
            <a:r>
              <a:rPr lang="vi-VN" sz="2400" b="1" dirty="0" smtClean="0">
                <a:solidFill>
                  <a:srgbClr val="FF0000"/>
                </a:solidFill>
                <a:latin typeface="Times New Roman" panose="02020603050405020304" pitchFamily="18" charset="0"/>
                <a:cs typeface="Times New Roman" panose="02020603050405020304" pitchFamily="18" charset="0"/>
              </a:rPr>
              <a:t>qui </a:t>
            </a:r>
            <a:r>
              <a:rPr lang="vi-VN" sz="2400" b="1" dirty="0">
                <a:solidFill>
                  <a:srgbClr val="FF0000"/>
                </a:solidFill>
                <a:latin typeface="+mj-lt"/>
              </a:rPr>
              <a:t>mô của tổ chức </a:t>
            </a:r>
            <a:r>
              <a:rPr lang="vi-VN" sz="2400" dirty="0">
                <a:solidFill>
                  <a:srgbClr val="000000"/>
                </a:solidFill>
                <a:latin typeface="+mj-lt"/>
              </a:rPr>
              <a:t>có thể ảnh hưởng đến quá trình mua. </a:t>
            </a:r>
            <a:endParaRPr lang="en-US" sz="2400" dirty="0" smtClean="0">
              <a:solidFill>
                <a:srgbClr val="000000"/>
              </a:solidFill>
              <a:latin typeface="+mj-lt"/>
            </a:endParaRPr>
          </a:p>
          <a:p>
            <a:pPr marL="342900" indent="-342900">
              <a:buFont typeface="Wingdings" panose="05000000000000000000" pitchFamily="2" charset="2"/>
              <a:buChar char="ü"/>
            </a:pPr>
            <a:r>
              <a:rPr lang="vi-VN" sz="2400" dirty="0" smtClean="0">
                <a:solidFill>
                  <a:srgbClr val="000000"/>
                </a:solidFill>
                <a:latin typeface="+mj-lt"/>
              </a:rPr>
              <a:t>Nếu </a:t>
            </a:r>
            <a:r>
              <a:rPr lang="vi-VN" sz="2400" dirty="0">
                <a:solidFill>
                  <a:srgbClr val="000000"/>
                </a:solidFill>
                <a:latin typeface="+mj-lt"/>
              </a:rPr>
              <a:t>tổ chức lớn, nó sẽ </a:t>
            </a:r>
            <a:r>
              <a:rPr lang="vi-VN" sz="2400" dirty="0" smtClean="0">
                <a:solidFill>
                  <a:srgbClr val="000000"/>
                </a:solidFill>
                <a:latin typeface="+mj-lt"/>
              </a:rPr>
              <a:t>có</a:t>
            </a:r>
            <a:r>
              <a:rPr lang="en-US" sz="2400" dirty="0" smtClean="0">
                <a:solidFill>
                  <a:srgbClr val="000000"/>
                </a:solidFill>
                <a:latin typeface="+mj-lt"/>
              </a:rPr>
              <a:t> </a:t>
            </a:r>
            <a:r>
              <a:rPr lang="vi-VN" sz="2400" dirty="0" smtClean="0">
                <a:solidFill>
                  <a:srgbClr val="000000"/>
                </a:solidFill>
                <a:latin typeface="+mj-lt"/>
              </a:rPr>
              <a:t>mức </a:t>
            </a:r>
            <a:r>
              <a:rPr lang="vi-VN" sz="2400" dirty="0">
                <a:solidFill>
                  <a:srgbClr val="000000"/>
                </a:solidFill>
                <a:latin typeface="+mj-lt"/>
              </a:rPr>
              <a:t>độ tham gia làm quyết định mua các sản phẩm đặt hàng thường xuyên cao hơn các </a:t>
            </a:r>
            <a:r>
              <a:rPr lang="vi-VN" sz="2400" dirty="0" smtClean="0">
                <a:solidFill>
                  <a:srgbClr val="000000"/>
                </a:solidFill>
                <a:latin typeface="+mj-lt"/>
              </a:rPr>
              <a:t>tổ</a:t>
            </a:r>
            <a:r>
              <a:rPr lang="en-US" sz="2400" dirty="0" smtClean="0">
                <a:solidFill>
                  <a:srgbClr val="000000"/>
                </a:solidFill>
                <a:latin typeface="+mj-lt"/>
              </a:rPr>
              <a:t> </a:t>
            </a:r>
            <a:r>
              <a:rPr lang="vi-VN" sz="2400" dirty="0" smtClean="0">
                <a:solidFill>
                  <a:srgbClr val="000000"/>
                </a:solidFill>
                <a:latin typeface="+mj-lt"/>
              </a:rPr>
              <a:t>chức </a:t>
            </a:r>
            <a:r>
              <a:rPr lang="vi-VN" sz="2400" dirty="0">
                <a:solidFill>
                  <a:srgbClr val="000000"/>
                </a:solidFill>
                <a:latin typeface="+mj-lt"/>
              </a:rPr>
              <a:t>khác. </a:t>
            </a:r>
            <a:endParaRPr lang="en-US" sz="2400" dirty="0" smtClean="0">
              <a:solidFill>
                <a:srgbClr val="000000"/>
              </a:solidFill>
              <a:latin typeface="+mj-lt"/>
            </a:endParaRPr>
          </a:p>
          <a:p>
            <a:pPr marL="342900" indent="-342900">
              <a:buFont typeface="Wingdings" panose="05000000000000000000" pitchFamily="2" charset="2"/>
              <a:buChar char="ü"/>
            </a:pPr>
            <a:r>
              <a:rPr lang="vi-VN" sz="2400" dirty="0" smtClean="0">
                <a:solidFill>
                  <a:srgbClr val="000000"/>
                </a:solidFill>
                <a:latin typeface="+mj-lt"/>
              </a:rPr>
              <a:t>Các </a:t>
            </a:r>
            <a:r>
              <a:rPr lang="vi-VN" sz="2400" dirty="0">
                <a:solidFill>
                  <a:srgbClr val="000000"/>
                </a:solidFill>
                <a:latin typeface="+mj-lt"/>
              </a:rPr>
              <a:t>tổ chức nhỏ chắc chắn sẽ có nhiều quyết định mua tự động.</a:t>
            </a:r>
            <a:r>
              <a:rPr lang="vi-VN" sz="2400" dirty="0">
                <a:latin typeface="+mj-lt"/>
              </a:rPr>
              <a:t> </a:t>
            </a:r>
            <a:br>
              <a:rPr lang="vi-VN" sz="2400" dirty="0">
                <a:latin typeface="+mj-lt"/>
              </a:rPr>
            </a:br>
            <a:endParaRPr lang="en-US" sz="2400" dirty="0">
              <a:latin typeface="+mj-lt"/>
            </a:endParaRPr>
          </a:p>
        </p:txBody>
      </p:sp>
      <p:sp>
        <p:nvSpPr>
          <p:cNvPr id="9" name="Rectangle 8"/>
          <p:cNvSpPr/>
          <p:nvPr/>
        </p:nvSpPr>
        <p:spPr>
          <a:xfrm>
            <a:off x="3861792" y="462190"/>
            <a:ext cx="4184159" cy="523220"/>
          </a:xfrm>
          <a:prstGeom prst="rect">
            <a:avLst/>
          </a:prstGeom>
        </p:spPr>
        <p:txBody>
          <a:bodyPr wrap="none">
            <a:spAutoFit/>
          </a:bodyPr>
          <a:lstStyle/>
          <a:p>
            <a:pPr algn="ctr"/>
            <a:r>
              <a:rPr lang="en-US" sz="2800" b="1" i="1" dirty="0" smtClean="0">
                <a:solidFill>
                  <a:srgbClr val="FF0000"/>
                </a:solidFill>
                <a:latin typeface="Times New Roman" panose="02020603050405020304" pitchFamily="18" charset="0"/>
                <a:cs typeface="Times New Roman" panose="02020603050405020304" pitchFamily="18" charset="0"/>
              </a:rPr>
              <a:t>2. </a:t>
            </a:r>
            <a:r>
              <a:rPr lang="vi-VN" sz="2800" b="1" i="1" dirty="0" smtClean="0">
                <a:solidFill>
                  <a:srgbClr val="FF0000"/>
                </a:solidFill>
                <a:latin typeface="Times New Roman" panose="02020603050405020304" pitchFamily="18" charset="0"/>
                <a:cs typeface="Times New Roman" panose="02020603050405020304" pitchFamily="18" charset="0"/>
              </a:rPr>
              <a:t>Các </a:t>
            </a:r>
            <a:r>
              <a:rPr lang="vi-VN" sz="2800" b="1" i="1" dirty="0">
                <a:solidFill>
                  <a:srgbClr val="FF0000"/>
                </a:solidFill>
                <a:latin typeface="Times New Roman" panose="02020603050405020304" pitchFamily="18" charset="0"/>
                <a:cs typeface="Times New Roman" panose="02020603050405020304" pitchFamily="18" charset="0"/>
              </a:rPr>
              <a:t>ảnh hưởng cấu trúc</a:t>
            </a:r>
            <a:endParaRPr lang="en-US" sz="2800" b="1" i="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75145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xEl>
                                              <p:pRg st="1" end="1"/>
                                            </p:txEl>
                                          </p:spTgt>
                                        </p:tgtEl>
                                        <p:attrNameLst>
                                          <p:attrName>style.visibility</p:attrName>
                                        </p:attrNameLst>
                                      </p:cBhvr>
                                      <p:to>
                                        <p:strVal val="visible"/>
                                      </p:to>
                                    </p:set>
                                    <p:anim calcmode="lin" valueType="num">
                                      <p:cBhvr additive="base">
                                        <p:cTn id="13"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 calcmode="lin" valueType="num">
                                      <p:cBhvr additive="base">
                                        <p:cTn id="17"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7">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xEl>
                                              <p:pRg st="3" end="3"/>
                                            </p:txEl>
                                          </p:spTgt>
                                        </p:tgtEl>
                                        <p:attrNameLst>
                                          <p:attrName>style.visibility</p:attrName>
                                        </p:attrNameLst>
                                      </p:cBhvr>
                                      <p:to>
                                        <p:strVal val="visible"/>
                                      </p:to>
                                    </p:set>
                                    <p:anim calcmode="lin" valueType="num">
                                      <p:cBhvr additive="base">
                                        <p:cTn id="21" dur="500" fill="hold"/>
                                        <p:tgtEl>
                                          <p:spTgt spid="7">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7">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7">
                                            <p:txEl>
                                              <p:pRg st="4" end="4"/>
                                            </p:txEl>
                                          </p:spTgt>
                                        </p:tgtEl>
                                        <p:attrNameLst>
                                          <p:attrName>style.visibility</p:attrName>
                                        </p:attrNameLst>
                                      </p:cBhvr>
                                      <p:to>
                                        <p:strVal val="visible"/>
                                      </p:to>
                                    </p:set>
                                    <p:anim calcmode="lin" valueType="num">
                                      <p:cBhvr additive="base">
                                        <p:cTn id="27" dur="500" fill="hold"/>
                                        <p:tgtEl>
                                          <p:spTgt spid="7">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7">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7">
                                            <p:txEl>
                                              <p:pRg st="5" end="5"/>
                                            </p:txEl>
                                          </p:spTgt>
                                        </p:tgtEl>
                                        <p:attrNameLst>
                                          <p:attrName>style.visibility</p:attrName>
                                        </p:attrNameLst>
                                      </p:cBhvr>
                                      <p:to>
                                        <p:strVal val="visible"/>
                                      </p:to>
                                    </p:set>
                                    <p:anim calcmode="lin" valueType="num">
                                      <p:cBhvr additive="base">
                                        <p:cTn id="33" dur="500" fill="hold"/>
                                        <p:tgtEl>
                                          <p:spTgt spid="7">
                                            <p:txEl>
                                              <p:pRg st="5" end="5"/>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7">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nodeType="clickEffect">
                                  <p:stCondLst>
                                    <p:cond delay="0"/>
                                  </p:stCondLst>
                                  <p:childTnLst>
                                    <p:set>
                                      <p:cBhvr>
                                        <p:cTn id="38" dur="1" fill="hold">
                                          <p:stCondLst>
                                            <p:cond delay="0"/>
                                          </p:stCondLst>
                                        </p:cTn>
                                        <p:tgtEl>
                                          <p:spTgt spid="6">
                                            <p:txEl>
                                              <p:pRg st="0" end="0"/>
                                            </p:txEl>
                                          </p:spTgt>
                                        </p:tgtEl>
                                        <p:attrNameLst>
                                          <p:attrName>style.visibility</p:attrName>
                                        </p:attrNameLst>
                                      </p:cBhvr>
                                      <p:to>
                                        <p:strVal val="visible"/>
                                      </p:to>
                                    </p:set>
                                    <p:animEffect transition="in" filter="fade">
                                      <p:cBhvr>
                                        <p:cTn id="39" dur="1000"/>
                                        <p:tgtEl>
                                          <p:spTgt spid="6">
                                            <p:txEl>
                                              <p:pRg st="0" end="0"/>
                                            </p:txEl>
                                          </p:spTgt>
                                        </p:tgtEl>
                                      </p:cBhvr>
                                    </p:animEffect>
                                    <p:anim calcmode="lin" valueType="num">
                                      <p:cBhvr>
                                        <p:cTn id="40"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41"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16" presetClass="entr" presetSubtype="21" fill="hold" nodeType="clickEffect">
                                  <p:stCondLst>
                                    <p:cond delay="0"/>
                                  </p:stCondLst>
                                  <p:childTnLst>
                                    <p:set>
                                      <p:cBhvr>
                                        <p:cTn id="45" dur="1" fill="hold">
                                          <p:stCondLst>
                                            <p:cond delay="0"/>
                                          </p:stCondLst>
                                        </p:cTn>
                                        <p:tgtEl>
                                          <p:spTgt spid="6">
                                            <p:txEl>
                                              <p:pRg st="1" end="1"/>
                                            </p:txEl>
                                          </p:spTgt>
                                        </p:tgtEl>
                                        <p:attrNameLst>
                                          <p:attrName>style.visibility</p:attrName>
                                        </p:attrNameLst>
                                      </p:cBhvr>
                                      <p:to>
                                        <p:strVal val="visible"/>
                                      </p:to>
                                    </p:set>
                                    <p:animEffect transition="in" filter="barn(inVertical)">
                                      <p:cBhvr>
                                        <p:cTn id="46" dur="500"/>
                                        <p:tgtEl>
                                          <p:spTgt spid="6">
                                            <p:txEl>
                                              <p:pRg st="1" end="1"/>
                                            </p:txEl>
                                          </p:spTgt>
                                        </p:tgtEl>
                                      </p:cBhvr>
                                    </p:animEffect>
                                  </p:childTnLst>
                                </p:cTn>
                              </p:par>
                              <p:par>
                                <p:cTn id="47" presetID="16" presetClass="entr" presetSubtype="21" fill="hold" nodeType="withEffect">
                                  <p:stCondLst>
                                    <p:cond delay="0"/>
                                  </p:stCondLst>
                                  <p:childTnLst>
                                    <p:set>
                                      <p:cBhvr>
                                        <p:cTn id="48" dur="1" fill="hold">
                                          <p:stCondLst>
                                            <p:cond delay="0"/>
                                          </p:stCondLst>
                                        </p:cTn>
                                        <p:tgtEl>
                                          <p:spTgt spid="6">
                                            <p:txEl>
                                              <p:pRg st="2" end="2"/>
                                            </p:txEl>
                                          </p:spTgt>
                                        </p:tgtEl>
                                        <p:attrNameLst>
                                          <p:attrName>style.visibility</p:attrName>
                                        </p:attrNameLst>
                                      </p:cBhvr>
                                      <p:to>
                                        <p:strVal val="visible"/>
                                      </p:to>
                                    </p:set>
                                    <p:animEffect transition="in" filter="barn(inVertical)">
                                      <p:cBhvr>
                                        <p:cTn id="49"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65616" y="1391144"/>
            <a:ext cx="12119837" cy="415498"/>
          </a:xfrm>
          <a:prstGeom prst="rect">
            <a:avLst/>
          </a:prstGeom>
        </p:spPr>
        <p:txBody>
          <a:bodyPr wrap="square">
            <a:spAutoFit/>
          </a:bodyPr>
          <a:lstStyle/>
          <a:p>
            <a:r>
              <a:rPr lang="en-US" sz="2100" b="1" i="1" dirty="0" err="1">
                <a:solidFill>
                  <a:srgbClr val="000000"/>
                </a:solidFill>
                <a:latin typeface="Times New Roman" panose="02020603050405020304" pitchFamily="18" charset="0"/>
                <a:cs typeface="Times New Roman" panose="02020603050405020304" pitchFamily="18" charset="0"/>
              </a:rPr>
              <a:t>Các</a:t>
            </a:r>
            <a:r>
              <a:rPr lang="en-US" sz="2100" b="1" i="1" dirty="0">
                <a:solidFill>
                  <a:srgbClr val="000000"/>
                </a:solidFill>
                <a:latin typeface="Times New Roman" panose="02020603050405020304" pitchFamily="18" charset="0"/>
                <a:cs typeface="Times New Roman" panose="02020603050405020304" pitchFamily="18" charset="0"/>
              </a:rPr>
              <a:t> </a:t>
            </a:r>
            <a:r>
              <a:rPr lang="en-US" sz="2100" b="1" i="1" dirty="0" err="1">
                <a:solidFill>
                  <a:srgbClr val="000000"/>
                </a:solidFill>
                <a:latin typeface="Times New Roman" panose="02020603050405020304" pitchFamily="18" charset="0"/>
                <a:cs typeface="Times New Roman" panose="02020603050405020304" pitchFamily="18" charset="0"/>
              </a:rPr>
              <a:t>lĩnh</a:t>
            </a:r>
            <a:r>
              <a:rPr lang="en-US" sz="2100" b="1" i="1" dirty="0">
                <a:solidFill>
                  <a:srgbClr val="000000"/>
                </a:solidFill>
                <a:latin typeface="Times New Roman" panose="02020603050405020304" pitchFamily="18" charset="0"/>
                <a:cs typeface="Times New Roman" panose="02020603050405020304" pitchFamily="18" charset="0"/>
              </a:rPr>
              <a:t> </a:t>
            </a:r>
            <a:r>
              <a:rPr lang="en-US" sz="2100" b="1" i="1" dirty="0" err="1">
                <a:solidFill>
                  <a:srgbClr val="000000"/>
                </a:solidFill>
                <a:latin typeface="Times New Roman" panose="02020603050405020304" pitchFamily="18" charset="0"/>
                <a:cs typeface="Times New Roman" panose="02020603050405020304" pitchFamily="18" charset="0"/>
              </a:rPr>
              <a:t>vực</a:t>
            </a:r>
            <a:r>
              <a:rPr lang="en-US" sz="2100" b="1" i="1" dirty="0">
                <a:solidFill>
                  <a:srgbClr val="000000"/>
                </a:solidFill>
                <a:latin typeface="Times New Roman" panose="02020603050405020304" pitchFamily="18" charset="0"/>
                <a:cs typeface="Times New Roman" panose="02020603050405020304" pitchFamily="18" charset="0"/>
              </a:rPr>
              <a:t> </a:t>
            </a:r>
            <a:r>
              <a:rPr lang="en-US" sz="2100" b="1" i="1" dirty="0" err="1">
                <a:solidFill>
                  <a:srgbClr val="000000"/>
                </a:solidFill>
                <a:latin typeface="Times New Roman" panose="02020603050405020304" pitchFamily="18" charset="0"/>
                <a:cs typeface="Times New Roman" panose="02020603050405020304" pitchFamily="18" charset="0"/>
              </a:rPr>
              <a:t>chức</a:t>
            </a:r>
            <a:r>
              <a:rPr lang="en-US" sz="2100" b="1" i="1" dirty="0">
                <a:solidFill>
                  <a:srgbClr val="000000"/>
                </a:solidFill>
                <a:latin typeface="Times New Roman" panose="02020603050405020304" pitchFamily="18" charset="0"/>
                <a:cs typeface="Times New Roman" panose="02020603050405020304" pitchFamily="18" charset="0"/>
              </a:rPr>
              <a:t> </a:t>
            </a:r>
            <a:r>
              <a:rPr lang="en-US" sz="2100" b="1" i="1" dirty="0" err="1">
                <a:solidFill>
                  <a:srgbClr val="000000"/>
                </a:solidFill>
                <a:latin typeface="Times New Roman" panose="02020603050405020304" pitchFamily="18" charset="0"/>
                <a:cs typeface="Times New Roman" panose="02020603050405020304" pitchFamily="18" charset="0"/>
              </a:rPr>
              <a:t>năng</a:t>
            </a:r>
            <a:r>
              <a:rPr lang="en-US" sz="2100" b="1" i="1" dirty="0">
                <a:solidFill>
                  <a:srgbClr val="000000"/>
                </a:solidFill>
                <a:latin typeface="Times New Roman" panose="02020603050405020304" pitchFamily="18" charset="0"/>
                <a:cs typeface="Times New Roman" panose="02020603050405020304" pitchFamily="18" charset="0"/>
              </a:rPr>
              <a:t> </a:t>
            </a:r>
            <a:r>
              <a:rPr lang="en-US" sz="2100" b="1" i="1" dirty="0" err="1">
                <a:solidFill>
                  <a:srgbClr val="000000"/>
                </a:solidFill>
                <a:latin typeface="Times New Roman" panose="02020603050405020304" pitchFamily="18" charset="0"/>
                <a:cs typeface="Times New Roman" panose="02020603050405020304" pitchFamily="18" charset="0"/>
              </a:rPr>
              <a:t>và</a:t>
            </a:r>
            <a:r>
              <a:rPr lang="en-US" sz="2100" b="1" i="1" dirty="0">
                <a:solidFill>
                  <a:srgbClr val="000000"/>
                </a:solidFill>
                <a:latin typeface="Times New Roman" panose="02020603050405020304" pitchFamily="18" charset="0"/>
                <a:cs typeface="Times New Roman" panose="02020603050405020304" pitchFamily="18" charset="0"/>
              </a:rPr>
              <a:t> </a:t>
            </a:r>
            <a:r>
              <a:rPr lang="en-US" sz="2100" b="1" i="1" dirty="0" err="1">
                <a:solidFill>
                  <a:srgbClr val="000000"/>
                </a:solidFill>
                <a:latin typeface="Times New Roman" panose="02020603050405020304" pitchFamily="18" charset="0"/>
                <a:cs typeface="Times New Roman" panose="02020603050405020304" pitchFamily="18" charset="0"/>
              </a:rPr>
              <a:t>những</a:t>
            </a:r>
            <a:r>
              <a:rPr lang="en-US" sz="2100" b="1" i="1" dirty="0">
                <a:solidFill>
                  <a:srgbClr val="000000"/>
                </a:solidFill>
                <a:latin typeface="Times New Roman" panose="02020603050405020304" pitchFamily="18" charset="0"/>
                <a:cs typeface="Times New Roman" panose="02020603050405020304" pitchFamily="18" charset="0"/>
              </a:rPr>
              <a:t> </a:t>
            </a:r>
            <a:r>
              <a:rPr lang="en-US" sz="2100" b="1" i="1" dirty="0" err="1">
                <a:solidFill>
                  <a:srgbClr val="000000"/>
                </a:solidFill>
                <a:latin typeface="Times New Roman" panose="02020603050405020304" pitchFamily="18" charset="0"/>
                <a:cs typeface="Times New Roman" panose="02020603050405020304" pitchFamily="18" charset="0"/>
              </a:rPr>
              <a:t>quan</a:t>
            </a:r>
            <a:r>
              <a:rPr lang="en-US" sz="2100" b="1" i="1" dirty="0">
                <a:solidFill>
                  <a:srgbClr val="000000"/>
                </a:solidFill>
                <a:latin typeface="Times New Roman" panose="02020603050405020304" pitchFamily="18" charset="0"/>
                <a:cs typeface="Times New Roman" panose="02020603050405020304" pitchFamily="18" charset="0"/>
              </a:rPr>
              <a:t> </a:t>
            </a:r>
            <a:r>
              <a:rPr lang="en-US" sz="2100" b="1" i="1" dirty="0" err="1" smtClean="0">
                <a:solidFill>
                  <a:srgbClr val="000000"/>
                </a:solidFill>
                <a:latin typeface="Times New Roman" panose="02020603050405020304" pitchFamily="18" charset="0"/>
                <a:cs typeface="Times New Roman" panose="02020603050405020304" pitchFamily="18" charset="0"/>
              </a:rPr>
              <a:t>tâm</a:t>
            </a:r>
            <a:r>
              <a:rPr lang="en-US" sz="2100" b="1" i="1" dirty="0" smtClean="0">
                <a:solidFill>
                  <a:srgbClr val="000000"/>
                </a:solidFill>
                <a:latin typeface="Times New Roman" panose="02020603050405020304" pitchFamily="18" charset="0"/>
                <a:cs typeface="Times New Roman" panose="02020603050405020304" pitchFamily="18" charset="0"/>
              </a:rPr>
              <a:t> </a:t>
            </a:r>
            <a:r>
              <a:rPr lang="en-US" sz="2100" b="1" i="1" dirty="0" err="1" smtClean="0">
                <a:solidFill>
                  <a:srgbClr val="000000"/>
                </a:solidFill>
                <a:latin typeface="Times New Roman" panose="02020603050405020304" pitchFamily="18" charset="0"/>
                <a:cs typeface="Times New Roman" panose="02020603050405020304" pitchFamily="18" charset="0"/>
              </a:rPr>
              <a:t>chủ</a:t>
            </a:r>
            <a:r>
              <a:rPr lang="en-US" sz="2100" b="1" i="1" dirty="0" smtClean="0">
                <a:solidFill>
                  <a:srgbClr val="000000"/>
                </a:solidFill>
                <a:latin typeface="Times New Roman" panose="02020603050405020304" pitchFamily="18" charset="0"/>
                <a:cs typeface="Times New Roman" panose="02020603050405020304" pitchFamily="18" charset="0"/>
              </a:rPr>
              <a:t> </a:t>
            </a:r>
            <a:r>
              <a:rPr lang="en-US" sz="2100" b="1" i="1" dirty="0" err="1">
                <a:solidFill>
                  <a:srgbClr val="000000"/>
                </a:solidFill>
                <a:latin typeface="Times New Roman" panose="02020603050405020304" pitchFamily="18" charset="0"/>
                <a:cs typeface="Times New Roman" panose="02020603050405020304" pitchFamily="18" charset="0"/>
              </a:rPr>
              <a:t>yếu</a:t>
            </a:r>
            <a:r>
              <a:rPr lang="en-US" sz="2100" b="1" i="1" dirty="0">
                <a:solidFill>
                  <a:srgbClr val="000000"/>
                </a:solidFill>
                <a:latin typeface="Times New Roman" panose="02020603050405020304" pitchFamily="18" charset="0"/>
                <a:cs typeface="Times New Roman" panose="02020603050405020304" pitchFamily="18" charset="0"/>
              </a:rPr>
              <a:t> </a:t>
            </a:r>
            <a:r>
              <a:rPr lang="en-US" sz="2100" b="1" i="1" dirty="0" err="1">
                <a:solidFill>
                  <a:srgbClr val="000000"/>
                </a:solidFill>
                <a:latin typeface="Times New Roman" panose="02020603050405020304" pitchFamily="18" charset="0"/>
                <a:cs typeface="Times New Roman" panose="02020603050405020304" pitchFamily="18" charset="0"/>
              </a:rPr>
              <a:t>của</a:t>
            </a:r>
            <a:r>
              <a:rPr lang="en-US" sz="2100" b="1" i="1" dirty="0">
                <a:solidFill>
                  <a:srgbClr val="000000"/>
                </a:solidFill>
                <a:latin typeface="Times New Roman" panose="02020603050405020304" pitchFamily="18" charset="0"/>
                <a:cs typeface="Times New Roman" panose="02020603050405020304" pitchFamily="18" charset="0"/>
              </a:rPr>
              <a:t> </a:t>
            </a:r>
            <a:r>
              <a:rPr lang="en-US" sz="2100" b="1" i="1" dirty="0" err="1">
                <a:solidFill>
                  <a:srgbClr val="000000"/>
                </a:solidFill>
                <a:latin typeface="Times New Roman" panose="02020603050405020304" pitchFamily="18" charset="0"/>
                <a:cs typeface="Times New Roman" panose="02020603050405020304" pitchFamily="18" charset="0"/>
              </a:rPr>
              <a:t>họ</a:t>
            </a:r>
            <a:r>
              <a:rPr lang="en-US" sz="2100" b="1" i="1" dirty="0">
                <a:solidFill>
                  <a:srgbClr val="000000"/>
                </a:solidFill>
                <a:latin typeface="Times New Roman" panose="02020603050405020304" pitchFamily="18" charset="0"/>
                <a:cs typeface="Times New Roman" panose="02020603050405020304" pitchFamily="18" charset="0"/>
              </a:rPr>
              <a:t> </a:t>
            </a:r>
            <a:r>
              <a:rPr lang="en-US" sz="2100" b="1" i="1" dirty="0" err="1">
                <a:solidFill>
                  <a:srgbClr val="000000"/>
                </a:solidFill>
                <a:latin typeface="Times New Roman" panose="02020603050405020304" pitchFamily="18" charset="0"/>
                <a:cs typeface="Times New Roman" panose="02020603050405020304" pitchFamily="18" charset="0"/>
              </a:rPr>
              <a:t>trong</a:t>
            </a:r>
            <a:r>
              <a:rPr lang="en-US" sz="2100" b="1" i="1" dirty="0">
                <a:solidFill>
                  <a:srgbClr val="000000"/>
                </a:solidFill>
                <a:latin typeface="Times New Roman" panose="02020603050405020304" pitchFamily="18" charset="0"/>
                <a:cs typeface="Times New Roman" panose="02020603050405020304" pitchFamily="18" charset="0"/>
              </a:rPr>
              <a:t> </a:t>
            </a:r>
            <a:r>
              <a:rPr lang="en-US" sz="2100" b="1" i="1" dirty="0" err="1">
                <a:solidFill>
                  <a:srgbClr val="000000"/>
                </a:solidFill>
                <a:latin typeface="Times New Roman" panose="02020603050405020304" pitchFamily="18" charset="0"/>
                <a:cs typeface="Times New Roman" panose="02020603050405020304" pitchFamily="18" charset="0"/>
              </a:rPr>
              <a:t>việc</a:t>
            </a:r>
            <a:r>
              <a:rPr lang="en-US" sz="2100" b="1" i="1" dirty="0">
                <a:solidFill>
                  <a:srgbClr val="000000"/>
                </a:solidFill>
                <a:latin typeface="Times New Roman" panose="02020603050405020304" pitchFamily="18" charset="0"/>
                <a:cs typeface="Times New Roman" panose="02020603050405020304" pitchFamily="18" charset="0"/>
              </a:rPr>
              <a:t> </a:t>
            </a:r>
            <a:r>
              <a:rPr lang="en-US" sz="2100" b="1" i="1" dirty="0" err="1">
                <a:solidFill>
                  <a:srgbClr val="000000"/>
                </a:solidFill>
                <a:latin typeface="Times New Roman" panose="02020603050405020304" pitchFamily="18" charset="0"/>
                <a:cs typeface="Times New Roman" panose="02020603050405020304" pitchFamily="18" charset="0"/>
              </a:rPr>
              <a:t>mua</a:t>
            </a:r>
            <a:r>
              <a:rPr lang="en-US" sz="2100" b="1" i="1" dirty="0">
                <a:solidFill>
                  <a:srgbClr val="000000"/>
                </a:solidFill>
                <a:latin typeface="Times New Roman" panose="02020603050405020304" pitchFamily="18" charset="0"/>
                <a:cs typeface="Times New Roman" panose="02020603050405020304" pitchFamily="18" charset="0"/>
              </a:rPr>
              <a:t> </a:t>
            </a:r>
            <a:r>
              <a:rPr lang="en-US" sz="2100" b="1" i="1" dirty="0" err="1">
                <a:solidFill>
                  <a:srgbClr val="000000"/>
                </a:solidFill>
                <a:latin typeface="Times New Roman" panose="02020603050405020304" pitchFamily="18" charset="0"/>
                <a:cs typeface="Times New Roman" panose="02020603050405020304" pitchFamily="18" charset="0"/>
              </a:rPr>
              <a:t>sắm</a:t>
            </a:r>
            <a:r>
              <a:rPr lang="en-US" sz="2100" dirty="0">
                <a:latin typeface="Times New Roman" panose="02020603050405020304" pitchFamily="18" charset="0"/>
                <a:cs typeface="Times New Roman" panose="02020603050405020304" pitchFamily="18" charset="0"/>
              </a:rPr>
              <a:t> </a:t>
            </a:r>
          </a:p>
        </p:txBody>
      </p:sp>
      <p:sp>
        <p:nvSpPr>
          <p:cNvPr id="3" name="Rectangle 2"/>
          <p:cNvSpPr/>
          <p:nvPr/>
        </p:nvSpPr>
        <p:spPr>
          <a:xfrm>
            <a:off x="2798753" y="-199017"/>
            <a:ext cx="10587984" cy="661207"/>
          </a:xfrm>
          <a:prstGeom prst="rect">
            <a:avLst/>
          </a:prstGeom>
        </p:spPr>
        <p:txBody>
          <a:bodyPr wrap="square">
            <a:spAutoFit/>
          </a:bodyPr>
          <a:lstStyle/>
          <a:p>
            <a:pPr>
              <a:lnSpc>
                <a:spcPct val="150000"/>
              </a:lnSpc>
            </a:pP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3.1 </a:t>
            </a:r>
            <a:r>
              <a:rPr lang="vi-VN" sz="2800" b="1" dirty="0">
                <a:solidFill>
                  <a:srgbClr val="002060"/>
                </a:solidFill>
                <a:latin typeface="Times New Roman" panose="02020603050405020304" pitchFamily="18" charset="0"/>
                <a:cs typeface="Times New Roman" panose="02020603050405020304" pitchFamily="18" charset="0"/>
              </a:rPr>
              <a:t>Thị trường và hành vi mua của tổ chức </a:t>
            </a:r>
            <a:endParaRPr lang="en-US" sz="2800" b="1" dirty="0">
              <a:solidFill>
                <a:srgbClr val="002060"/>
              </a:solidFill>
              <a:latin typeface="Times New Roman" panose="02020603050405020304" pitchFamily="18" charset="0"/>
              <a:cs typeface="Times New Roman" panose="02020603050405020304" pitchFamily="18" charset="0"/>
            </a:endParaRPr>
          </a:p>
        </p:txBody>
      </p:sp>
      <p:graphicFrame>
        <p:nvGraphicFramePr>
          <p:cNvPr id="8" name="Table 7"/>
          <p:cNvGraphicFramePr>
            <a:graphicFrameLocks noGrp="1"/>
          </p:cNvGraphicFramePr>
          <p:nvPr>
            <p:extLst>
              <p:ext uri="{D42A27DB-BD31-4B8C-83A1-F6EECF244321}">
                <p14:modId xmlns:p14="http://schemas.microsoft.com/office/powerpoint/2010/main" val="4006800332"/>
              </p:ext>
            </p:extLst>
          </p:nvPr>
        </p:nvGraphicFramePr>
        <p:xfrm>
          <a:off x="42777" y="1781892"/>
          <a:ext cx="12101689" cy="5016856"/>
        </p:xfrm>
        <a:graphic>
          <a:graphicData uri="http://schemas.openxmlformats.org/drawingml/2006/table">
            <a:tbl>
              <a:tblPr>
                <a:tableStyleId>{5940675A-B579-460E-94D1-54222C63F5DA}</a:tableStyleId>
              </a:tblPr>
              <a:tblGrid>
                <a:gridCol w="2635472">
                  <a:extLst>
                    <a:ext uri="{9D8B030D-6E8A-4147-A177-3AD203B41FA5}">
                      <a16:colId xmlns:a16="http://schemas.microsoft.com/office/drawing/2014/main" val="3422893926"/>
                    </a:ext>
                  </a:extLst>
                </a:gridCol>
                <a:gridCol w="9466217">
                  <a:extLst>
                    <a:ext uri="{9D8B030D-6E8A-4147-A177-3AD203B41FA5}">
                      <a16:colId xmlns:a16="http://schemas.microsoft.com/office/drawing/2014/main" val="2723451185"/>
                    </a:ext>
                  </a:extLst>
                </a:gridCol>
              </a:tblGrid>
              <a:tr h="647452">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b="1" i="0" dirty="0" err="1" smtClean="0">
                          <a:solidFill>
                            <a:srgbClr val="000000"/>
                          </a:solidFill>
                          <a:effectLst/>
                          <a:latin typeface="Times New Roman" panose="02020603050405020304" pitchFamily="18" charset="0"/>
                          <a:cs typeface="Times New Roman" panose="02020603050405020304" pitchFamily="18" charset="0"/>
                        </a:rPr>
                        <a:t>Những</a:t>
                      </a:r>
                      <a:r>
                        <a:rPr lang="en-US" sz="1800" b="1" i="0" dirty="0" smtClean="0">
                          <a:solidFill>
                            <a:srgbClr val="000000"/>
                          </a:solidFill>
                          <a:effectLst/>
                          <a:latin typeface="Times New Roman" panose="02020603050405020304" pitchFamily="18" charset="0"/>
                          <a:cs typeface="Times New Roman" panose="02020603050405020304" pitchFamily="18" charset="0"/>
                        </a:rPr>
                        <a:t> </a:t>
                      </a:r>
                      <a:r>
                        <a:rPr lang="en-US" sz="1800" b="1" i="0" dirty="0" err="1" smtClean="0">
                          <a:solidFill>
                            <a:srgbClr val="000000"/>
                          </a:solidFill>
                          <a:effectLst/>
                          <a:latin typeface="Times New Roman" panose="02020603050405020304" pitchFamily="18" charset="0"/>
                          <a:cs typeface="Times New Roman" panose="02020603050405020304" pitchFamily="18" charset="0"/>
                        </a:rPr>
                        <a:t>lĩnh</a:t>
                      </a:r>
                      <a:r>
                        <a:rPr lang="en-US" sz="1800" b="1" i="0" dirty="0" smtClean="0">
                          <a:solidFill>
                            <a:srgbClr val="000000"/>
                          </a:solidFill>
                          <a:effectLst/>
                          <a:latin typeface="Times New Roman" panose="02020603050405020304" pitchFamily="18" charset="0"/>
                          <a:cs typeface="Times New Roman" panose="02020603050405020304" pitchFamily="18" charset="0"/>
                        </a:rPr>
                        <a:t> </a:t>
                      </a:r>
                      <a:r>
                        <a:rPr lang="en-US" sz="1800" b="1" i="0" dirty="0" err="1" smtClean="0">
                          <a:solidFill>
                            <a:srgbClr val="000000"/>
                          </a:solidFill>
                          <a:effectLst/>
                          <a:latin typeface="Times New Roman" panose="02020603050405020304" pitchFamily="18" charset="0"/>
                          <a:cs typeface="Times New Roman" panose="02020603050405020304" pitchFamily="18" charset="0"/>
                        </a:rPr>
                        <a:t>vực</a:t>
                      </a:r>
                      <a:r>
                        <a:rPr lang="en-US" sz="1800" b="1" i="0" dirty="0" smtClean="0">
                          <a:solidFill>
                            <a:srgbClr val="000000"/>
                          </a:solidFill>
                          <a:effectLst/>
                          <a:latin typeface="Times New Roman" panose="02020603050405020304" pitchFamily="18" charset="0"/>
                          <a:cs typeface="Times New Roman" panose="02020603050405020304" pitchFamily="18" charset="0"/>
                        </a:rPr>
                        <a:t/>
                      </a:r>
                      <a:br>
                        <a:rPr lang="en-US" sz="1800" b="1" i="0" dirty="0" smtClean="0">
                          <a:solidFill>
                            <a:srgbClr val="000000"/>
                          </a:solidFill>
                          <a:effectLst/>
                          <a:latin typeface="Times New Roman" panose="02020603050405020304" pitchFamily="18" charset="0"/>
                          <a:cs typeface="Times New Roman" panose="02020603050405020304" pitchFamily="18" charset="0"/>
                        </a:rPr>
                      </a:br>
                      <a:r>
                        <a:rPr lang="en-US" sz="1800" b="1" i="0" dirty="0" err="1" smtClean="0">
                          <a:solidFill>
                            <a:srgbClr val="000000"/>
                          </a:solidFill>
                          <a:effectLst/>
                          <a:latin typeface="Times New Roman" panose="02020603050405020304" pitchFamily="18" charset="0"/>
                          <a:cs typeface="Times New Roman" panose="02020603050405020304" pitchFamily="18" charset="0"/>
                        </a:rPr>
                        <a:t>chức</a:t>
                      </a:r>
                      <a:r>
                        <a:rPr lang="en-US" sz="1800" b="1" i="0" dirty="0" smtClean="0">
                          <a:solidFill>
                            <a:srgbClr val="000000"/>
                          </a:solidFill>
                          <a:effectLst/>
                          <a:latin typeface="Times New Roman" panose="02020603050405020304" pitchFamily="18" charset="0"/>
                          <a:cs typeface="Times New Roman" panose="02020603050405020304" pitchFamily="18" charset="0"/>
                        </a:rPr>
                        <a:t> </a:t>
                      </a:r>
                      <a:r>
                        <a:rPr lang="en-US" sz="1800" b="1" i="0" dirty="0" err="1" smtClean="0">
                          <a:solidFill>
                            <a:srgbClr val="000000"/>
                          </a:solidFill>
                          <a:effectLst/>
                          <a:latin typeface="Times New Roman" panose="02020603050405020304" pitchFamily="18" charset="0"/>
                          <a:cs typeface="Times New Roman" panose="02020603050405020304" pitchFamily="18" charset="0"/>
                        </a:rPr>
                        <a:t>năng</a:t>
                      </a:r>
                      <a:r>
                        <a:rPr lang="en-US" sz="1800" b="1" i="0" dirty="0" smtClean="0">
                          <a:solidFill>
                            <a:srgbClr val="000000"/>
                          </a:solidFill>
                          <a:effectLst/>
                          <a:latin typeface="Times New Roman" panose="02020603050405020304" pitchFamily="18" charset="0"/>
                          <a:cs typeface="Times New Roman" panose="02020603050405020304" pitchFamily="18" charset="0"/>
                        </a:rPr>
                        <a:t> </a:t>
                      </a:r>
                      <a:endParaRPr lang="en-US" sz="1800" dirty="0" smtClean="0">
                        <a:effectLst/>
                        <a:latin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b="1" i="0" dirty="0" err="1" smtClean="0">
                          <a:solidFill>
                            <a:srgbClr val="000000"/>
                          </a:solidFill>
                          <a:effectLst/>
                          <a:latin typeface="Times New Roman" panose="02020603050405020304" pitchFamily="18" charset="0"/>
                          <a:cs typeface="Times New Roman" panose="02020603050405020304" pitchFamily="18" charset="0"/>
                        </a:rPr>
                        <a:t>Các</a:t>
                      </a:r>
                      <a:r>
                        <a:rPr lang="en-US" sz="1800" b="1" i="0" dirty="0" smtClean="0">
                          <a:solidFill>
                            <a:srgbClr val="000000"/>
                          </a:solidFill>
                          <a:effectLst/>
                          <a:latin typeface="Times New Roman" panose="02020603050405020304" pitchFamily="18" charset="0"/>
                          <a:cs typeface="Times New Roman" panose="02020603050405020304" pitchFamily="18" charset="0"/>
                        </a:rPr>
                        <a:t> </a:t>
                      </a:r>
                      <a:r>
                        <a:rPr lang="en-US" sz="1800" b="1" i="0" dirty="0" err="1" smtClean="0">
                          <a:solidFill>
                            <a:srgbClr val="000000"/>
                          </a:solidFill>
                          <a:effectLst/>
                          <a:latin typeface="Times New Roman" panose="02020603050405020304" pitchFamily="18" charset="0"/>
                          <a:cs typeface="Times New Roman" panose="02020603050405020304" pitchFamily="18" charset="0"/>
                        </a:rPr>
                        <a:t>quan</a:t>
                      </a:r>
                      <a:r>
                        <a:rPr lang="en-US" sz="1800" b="1" i="0" dirty="0" smtClean="0">
                          <a:solidFill>
                            <a:srgbClr val="000000"/>
                          </a:solidFill>
                          <a:effectLst/>
                          <a:latin typeface="Times New Roman" panose="02020603050405020304" pitchFamily="18" charset="0"/>
                          <a:cs typeface="Times New Roman" panose="02020603050405020304" pitchFamily="18" charset="0"/>
                        </a:rPr>
                        <a:t> </a:t>
                      </a:r>
                      <a:r>
                        <a:rPr lang="en-US" sz="1800" b="1" i="0" dirty="0" err="1" smtClean="0">
                          <a:solidFill>
                            <a:srgbClr val="000000"/>
                          </a:solidFill>
                          <a:effectLst/>
                          <a:latin typeface="Times New Roman" panose="02020603050405020304" pitchFamily="18" charset="0"/>
                          <a:cs typeface="Times New Roman" panose="02020603050405020304" pitchFamily="18" charset="0"/>
                        </a:rPr>
                        <a:t>tâm</a:t>
                      </a:r>
                      <a:r>
                        <a:rPr lang="en-US" sz="1800" b="1" i="0" dirty="0" smtClean="0">
                          <a:solidFill>
                            <a:srgbClr val="000000"/>
                          </a:solidFill>
                          <a:effectLst/>
                          <a:latin typeface="Times New Roman" panose="02020603050405020304" pitchFamily="18" charset="0"/>
                          <a:cs typeface="Times New Roman" panose="02020603050405020304" pitchFamily="18" charset="0"/>
                        </a:rPr>
                        <a:t> </a:t>
                      </a:r>
                      <a:r>
                        <a:rPr lang="en-US" sz="1800" b="1" i="0" dirty="0" err="1" smtClean="0">
                          <a:solidFill>
                            <a:srgbClr val="000000"/>
                          </a:solidFill>
                          <a:effectLst/>
                          <a:latin typeface="Times New Roman" panose="02020603050405020304" pitchFamily="18" charset="0"/>
                          <a:cs typeface="Times New Roman" panose="02020603050405020304" pitchFamily="18" charset="0"/>
                        </a:rPr>
                        <a:t>chính</a:t>
                      </a:r>
                      <a:r>
                        <a:rPr lang="en-US" sz="1800" b="1" i="0" dirty="0" smtClean="0">
                          <a:solidFill>
                            <a:srgbClr val="000000"/>
                          </a:solidFill>
                          <a:effectLst/>
                          <a:latin typeface="Times New Roman" panose="02020603050405020304" pitchFamily="18" charset="0"/>
                          <a:cs typeface="Times New Roman" panose="02020603050405020304" pitchFamily="18" charset="0"/>
                        </a:rPr>
                        <a:t> </a:t>
                      </a:r>
                      <a:r>
                        <a:rPr lang="en-US" sz="1800" b="1" i="0" dirty="0" err="1" smtClean="0">
                          <a:solidFill>
                            <a:srgbClr val="000000"/>
                          </a:solidFill>
                          <a:effectLst/>
                          <a:latin typeface="Times New Roman" panose="02020603050405020304" pitchFamily="18" charset="0"/>
                          <a:cs typeface="Times New Roman" panose="02020603050405020304" pitchFamily="18" charset="0"/>
                        </a:rPr>
                        <a:t>trong</a:t>
                      </a:r>
                      <a:r>
                        <a:rPr lang="en-US" sz="1800" b="1" i="0" dirty="0" smtClean="0">
                          <a:solidFill>
                            <a:srgbClr val="000000"/>
                          </a:solidFill>
                          <a:effectLst/>
                          <a:latin typeface="Times New Roman" panose="02020603050405020304" pitchFamily="18" charset="0"/>
                          <a:cs typeface="Times New Roman" panose="02020603050405020304" pitchFamily="18" charset="0"/>
                        </a:rPr>
                        <a:t> </a:t>
                      </a:r>
                      <a:r>
                        <a:rPr lang="en-US" sz="1800" b="1" i="0" dirty="0" err="1" smtClean="0">
                          <a:solidFill>
                            <a:srgbClr val="000000"/>
                          </a:solidFill>
                          <a:effectLst/>
                          <a:latin typeface="Times New Roman" panose="02020603050405020304" pitchFamily="18" charset="0"/>
                          <a:cs typeface="Times New Roman" panose="02020603050405020304" pitchFamily="18" charset="0"/>
                        </a:rPr>
                        <a:t>làm</a:t>
                      </a:r>
                      <a:r>
                        <a:rPr lang="en-US" sz="1800" b="1" i="0" dirty="0" smtClean="0">
                          <a:solidFill>
                            <a:srgbClr val="000000"/>
                          </a:solidFill>
                          <a:effectLst/>
                          <a:latin typeface="Times New Roman" panose="02020603050405020304" pitchFamily="18" charset="0"/>
                          <a:cs typeface="Times New Roman" panose="02020603050405020304" pitchFamily="18" charset="0"/>
                        </a:rPr>
                        <a:t> </a:t>
                      </a:r>
                      <a:r>
                        <a:rPr lang="en-US" sz="1800" b="1" i="0" dirty="0" err="1" smtClean="0">
                          <a:solidFill>
                            <a:srgbClr val="000000"/>
                          </a:solidFill>
                          <a:effectLst/>
                          <a:latin typeface="Times New Roman" panose="02020603050405020304" pitchFamily="18" charset="0"/>
                          <a:cs typeface="Times New Roman" panose="02020603050405020304" pitchFamily="18" charset="0"/>
                        </a:rPr>
                        <a:t>quyết</a:t>
                      </a:r>
                      <a:r>
                        <a:rPr lang="en-US" sz="1800" b="1" i="0" dirty="0" smtClean="0">
                          <a:solidFill>
                            <a:srgbClr val="000000"/>
                          </a:solidFill>
                          <a:effectLst/>
                          <a:latin typeface="Times New Roman" panose="02020603050405020304" pitchFamily="18" charset="0"/>
                          <a:cs typeface="Times New Roman" panose="02020603050405020304" pitchFamily="18" charset="0"/>
                        </a:rPr>
                        <a:t> </a:t>
                      </a:r>
                      <a:r>
                        <a:rPr lang="en-US" sz="1800" b="1" i="0" dirty="0" err="1" smtClean="0">
                          <a:solidFill>
                            <a:srgbClr val="000000"/>
                          </a:solidFill>
                          <a:effectLst/>
                          <a:latin typeface="Times New Roman" panose="02020603050405020304" pitchFamily="18" charset="0"/>
                          <a:cs typeface="Times New Roman" panose="02020603050405020304" pitchFamily="18" charset="0"/>
                        </a:rPr>
                        <a:t>định</a:t>
                      </a:r>
                      <a:r>
                        <a:rPr lang="en-US" sz="1800" b="1" i="0" dirty="0" smtClean="0">
                          <a:solidFill>
                            <a:srgbClr val="000000"/>
                          </a:solidFill>
                          <a:effectLst/>
                          <a:latin typeface="Times New Roman" panose="02020603050405020304" pitchFamily="18" charset="0"/>
                          <a:cs typeface="Times New Roman" panose="02020603050405020304" pitchFamily="18" charset="0"/>
                        </a:rPr>
                        <a:t> </a:t>
                      </a:r>
                      <a:r>
                        <a:rPr lang="en-US" sz="1800" b="1" i="0" dirty="0" err="1" smtClean="0">
                          <a:solidFill>
                            <a:srgbClr val="000000"/>
                          </a:solidFill>
                          <a:effectLst/>
                          <a:latin typeface="Times New Roman" panose="02020603050405020304" pitchFamily="18" charset="0"/>
                          <a:cs typeface="Times New Roman" panose="02020603050405020304" pitchFamily="18" charset="0"/>
                        </a:rPr>
                        <a:t>mua</a:t>
                      </a:r>
                      <a:r>
                        <a:rPr lang="en-US" sz="1800" b="1" i="0" dirty="0" smtClean="0">
                          <a:solidFill>
                            <a:srgbClr val="000000"/>
                          </a:solidFill>
                          <a:effectLst/>
                          <a:latin typeface="Times New Roman" panose="02020603050405020304" pitchFamily="18" charset="0"/>
                          <a:cs typeface="Times New Roman" panose="02020603050405020304" pitchFamily="18" charset="0"/>
                        </a:rPr>
                        <a:t> </a:t>
                      </a:r>
                      <a:r>
                        <a:rPr lang="en-US" sz="1800" b="1" i="0" dirty="0" err="1" smtClean="0">
                          <a:solidFill>
                            <a:srgbClr val="000000"/>
                          </a:solidFill>
                          <a:effectLst/>
                          <a:latin typeface="Times New Roman" panose="02020603050405020304" pitchFamily="18" charset="0"/>
                          <a:cs typeface="Times New Roman" panose="02020603050405020304" pitchFamily="18" charset="0"/>
                        </a:rPr>
                        <a:t>sắm</a:t>
                      </a:r>
                      <a:endParaRPr lang="en-US" sz="1800" b="1" i="0" dirty="0" smtClean="0">
                        <a:solidFill>
                          <a:srgbClr val="000000"/>
                        </a:solidFill>
                        <a:effectLst/>
                        <a:latin typeface="Times New Roman" panose="02020603050405020304" pitchFamily="18" charset="0"/>
                        <a:cs typeface="Times New Roman" panose="02020603050405020304" pitchFamily="18" charset="0"/>
                      </a:endParaRPr>
                    </a:p>
                    <a:p>
                      <a:pPr algn="ctr"/>
                      <a:endParaRPr lang="en-US" sz="1800" dirty="0">
                        <a:effectLst/>
                        <a:latin typeface="Times New Roman" panose="02020603050405020304" pitchFamily="18" charset="0"/>
                        <a:cs typeface="Times New Roman" panose="02020603050405020304" pitchFamily="18" charset="0"/>
                      </a:endParaRPr>
                    </a:p>
                  </a:txBody>
                  <a:tcPr anchor="ctr">
                    <a:solidFill>
                      <a:srgbClr val="FFFF00"/>
                    </a:solidFill>
                  </a:tcPr>
                </a:tc>
                <a:extLst>
                  <a:ext uri="{0D108BD9-81ED-4DB2-BD59-A6C34878D82A}">
                    <a16:rowId xmlns:a16="http://schemas.microsoft.com/office/drawing/2014/main" val="1383398359"/>
                  </a:ext>
                </a:extLst>
              </a:tr>
              <a:tr h="62155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err="1" smtClean="0">
                          <a:effectLst/>
                          <a:latin typeface="Times New Roman" panose="02020603050405020304" pitchFamily="18" charset="0"/>
                          <a:cs typeface="Times New Roman" panose="02020603050405020304" pitchFamily="18" charset="0"/>
                        </a:rPr>
                        <a:t>Kỹ</a:t>
                      </a:r>
                      <a:r>
                        <a:rPr lang="en-US" sz="1800" dirty="0" smtClean="0">
                          <a:effectLst/>
                          <a:latin typeface="Times New Roman" panose="02020603050405020304" pitchFamily="18" charset="0"/>
                          <a:cs typeface="Times New Roman" panose="02020603050405020304" pitchFamily="18" charset="0"/>
                        </a:rPr>
                        <a:t> </a:t>
                      </a:r>
                      <a:r>
                        <a:rPr lang="en-US" sz="1800" dirty="0" err="1" smtClean="0">
                          <a:effectLst/>
                          <a:latin typeface="Times New Roman" panose="02020603050405020304" pitchFamily="18" charset="0"/>
                          <a:cs typeface="Times New Roman" panose="02020603050405020304" pitchFamily="18" charset="0"/>
                        </a:rPr>
                        <a:t>thuật</a:t>
                      </a:r>
                      <a:r>
                        <a:rPr lang="en-US" sz="1800" dirty="0" smtClean="0">
                          <a:effectLst/>
                          <a:latin typeface="Times New Roman" panose="02020603050405020304" pitchFamily="18" charset="0"/>
                          <a:cs typeface="Times New Roman" panose="02020603050405020304" pitchFamily="18" charset="0"/>
                        </a:rPr>
                        <a:t> </a:t>
                      </a:r>
                      <a:r>
                        <a:rPr lang="en-US" sz="1800" dirty="0" err="1" smtClean="0">
                          <a:effectLst/>
                          <a:latin typeface="Times New Roman" panose="02020603050405020304" pitchFamily="18" charset="0"/>
                          <a:cs typeface="Times New Roman" panose="02020603050405020304" pitchFamily="18" charset="0"/>
                        </a:rPr>
                        <a:t>thiết</a:t>
                      </a:r>
                      <a:r>
                        <a:rPr lang="en-US" sz="1800" dirty="0" smtClean="0">
                          <a:effectLst/>
                          <a:latin typeface="Times New Roman" panose="02020603050405020304" pitchFamily="18" charset="0"/>
                          <a:cs typeface="Times New Roman" panose="02020603050405020304" pitchFamily="18" charset="0"/>
                        </a:rPr>
                        <a:t> </a:t>
                      </a:r>
                      <a:r>
                        <a:rPr lang="en-US" sz="1800" dirty="0" err="1" smtClean="0">
                          <a:effectLst/>
                          <a:latin typeface="Times New Roman" panose="02020603050405020304" pitchFamily="18" charset="0"/>
                          <a:cs typeface="Times New Roman" panose="02020603050405020304" pitchFamily="18" charset="0"/>
                        </a:rPr>
                        <a:t>kế</a:t>
                      </a:r>
                      <a:r>
                        <a:rPr lang="en-US" sz="1800" dirty="0" smtClean="0">
                          <a:effectLst/>
                          <a:latin typeface="Times New Roman" panose="02020603050405020304" pitchFamily="18" charset="0"/>
                          <a:cs typeface="Times New Roman" panose="02020603050405020304" pitchFamily="18" charset="0"/>
                        </a:rPr>
                        <a:t> </a:t>
                      </a:r>
                      <a:r>
                        <a:rPr lang="en-US" sz="1800" dirty="0" err="1" smtClean="0">
                          <a:effectLst/>
                          <a:latin typeface="Times New Roman" panose="02020603050405020304" pitchFamily="18" charset="0"/>
                          <a:cs typeface="Times New Roman" panose="02020603050405020304" pitchFamily="18" charset="0"/>
                        </a:rPr>
                        <a:t>và</a:t>
                      </a:r>
                      <a:r>
                        <a:rPr lang="en-US" sz="1800" baseline="0" dirty="0" smtClean="0">
                          <a:effectLst/>
                          <a:latin typeface="Times New Roman" panose="02020603050405020304" pitchFamily="18" charset="0"/>
                          <a:cs typeface="Times New Roman" panose="02020603050405020304" pitchFamily="18" charset="0"/>
                        </a:rPr>
                        <a:t> </a:t>
                      </a:r>
                      <a:r>
                        <a:rPr lang="en-US" sz="1800" dirty="0" err="1" smtClean="0">
                          <a:effectLst/>
                          <a:latin typeface="Times New Roman" panose="02020603050405020304" pitchFamily="18" charset="0"/>
                          <a:cs typeface="Times New Roman" panose="02020603050405020304" pitchFamily="18" charset="0"/>
                        </a:rPr>
                        <a:t>phát</a:t>
                      </a:r>
                      <a:r>
                        <a:rPr lang="en-US" sz="1800" dirty="0" smtClean="0">
                          <a:effectLst/>
                          <a:latin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cs typeface="Times New Roman" panose="02020603050405020304" pitchFamily="18" charset="0"/>
                        </a:rPr>
                        <a:t>triển</a:t>
                      </a:r>
                      <a:r>
                        <a:rPr lang="en-US" sz="1800" dirty="0">
                          <a:effectLst/>
                          <a:latin typeface="Times New Roman" panose="02020603050405020304" pitchFamily="18" charset="0"/>
                          <a:cs typeface="Times New Roman" panose="02020603050405020304" pitchFamily="18" charset="0"/>
                        </a:rPr>
                        <a:t> </a:t>
                      </a:r>
                    </a:p>
                  </a:txBody>
                  <a:tcPr anchor="ctr"/>
                </a:tc>
                <a:tc>
                  <a:txBody>
                    <a:bodyPr/>
                    <a:lstStyle/>
                    <a:p>
                      <a:endParaRPr lang="en-US" sz="1800" dirty="0">
                        <a:effectLst/>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2578669444"/>
                  </a:ext>
                </a:extLst>
              </a:tr>
              <a:tr h="621554">
                <a:tc>
                  <a:txBody>
                    <a:bodyPr/>
                    <a:lstStyle/>
                    <a:p>
                      <a:r>
                        <a:rPr lang="en-US" sz="1800">
                          <a:effectLst/>
                          <a:latin typeface="Times New Roman" panose="02020603050405020304" pitchFamily="18" charset="0"/>
                          <a:cs typeface="Times New Roman" panose="02020603050405020304" pitchFamily="18" charset="0"/>
                        </a:rPr>
                        <a:t>Sản xuất </a:t>
                      </a:r>
                    </a:p>
                  </a:txBody>
                  <a:tcPr anchor="ctr"/>
                </a:tc>
                <a:tc>
                  <a:txBody>
                    <a:bodyPr/>
                    <a:lstStyle/>
                    <a:p>
                      <a:endParaRPr lang="en-US" sz="1800" dirty="0">
                        <a:effectLst/>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105411971"/>
                  </a:ext>
                </a:extLst>
              </a:tr>
              <a:tr h="621554">
                <a:tc>
                  <a:txBody>
                    <a:bodyPr/>
                    <a:lstStyle/>
                    <a:p>
                      <a:r>
                        <a:rPr lang="en-US" sz="1800" dirty="0" err="1">
                          <a:effectLst/>
                          <a:latin typeface="Times New Roman" panose="02020603050405020304" pitchFamily="18" charset="0"/>
                          <a:cs typeface="Times New Roman" panose="02020603050405020304" pitchFamily="18" charset="0"/>
                        </a:rPr>
                        <a:t>Bán</a:t>
                      </a:r>
                      <a:r>
                        <a:rPr lang="en-US" sz="1800" dirty="0">
                          <a:effectLst/>
                          <a:latin typeface="Times New Roman" panose="02020603050405020304" pitchFamily="18" charset="0"/>
                          <a:cs typeface="Times New Roman" panose="02020603050405020304" pitchFamily="18" charset="0"/>
                        </a:rPr>
                        <a:t> </a:t>
                      </a:r>
                      <a:r>
                        <a:rPr lang="en-US" sz="1800" dirty="0" err="1" smtClean="0">
                          <a:effectLst/>
                          <a:latin typeface="Times New Roman" panose="02020603050405020304" pitchFamily="18" charset="0"/>
                          <a:cs typeface="Times New Roman" panose="02020603050405020304" pitchFamily="18" charset="0"/>
                        </a:rPr>
                        <a:t>hàng</a:t>
                      </a:r>
                      <a:r>
                        <a:rPr lang="en-US" sz="1800" dirty="0" smtClean="0">
                          <a:effectLst/>
                          <a:latin typeface="Times New Roman" panose="02020603050405020304" pitchFamily="18" charset="0"/>
                          <a:cs typeface="Times New Roman" panose="02020603050405020304" pitchFamily="18" charset="0"/>
                        </a:rPr>
                        <a:t>/</a:t>
                      </a:r>
                      <a:r>
                        <a:rPr lang="en-US" sz="1800" baseline="0" dirty="0" smtClean="0">
                          <a:effectLst/>
                          <a:latin typeface="Times New Roman" panose="02020603050405020304" pitchFamily="18" charset="0"/>
                          <a:cs typeface="Times New Roman" panose="02020603050405020304" pitchFamily="18" charset="0"/>
                        </a:rPr>
                        <a:t> </a:t>
                      </a:r>
                      <a:r>
                        <a:rPr lang="en-US" sz="1800" dirty="0" smtClean="0">
                          <a:effectLst/>
                          <a:latin typeface="Times New Roman" panose="02020603050405020304" pitchFamily="18" charset="0"/>
                          <a:cs typeface="Times New Roman" panose="02020603050405020304" pitchFamily="18" charset="0"/>
                        </a:rPr>
                        <a:t>Marketing</a:t>
                      </a:r>
                      <a:endParaRPr lang="en-US" sz="1800" dirty="0">
                        <a:effectLst/>
                        <a:latin typeface="Times New Roman" panose="02020603050405020304" pitchFamily="18" charset="0"/>
                        <a:cs typeface="Times New Roman" panose="02020603050405020304" pitchFamily="18" charset="0"/>
                      </a:endParaRPr>
                    </a:p>
                  </a:txBody>
                  <a:tcPr anchor="ctr"/>
                </a:tc>
                <a:tc>
                  <a:txBody>
                    <a:bodyPr/>
                    <a:lstStyle/>
                    <a:p>
                      <a:r>
                        <a:rPr lang="vi-VN" sz="1800" dirty="0" smtClean="0">
                          <a:effectLst/>
                          <a:latin typeface="Times New Roman" panose="02020603050405020304" pitchFamily="18" charset="0"/>
                          <a:cs typeface="Times New Roman" panose="02020603050405020304" pitchFamily="18" charset="0"/>
                        </a:rPr>
                        <a:t>.</a:t>
                      </a:r>
                      <a:endParaRPr lang="vi-VN" sz="1800" dirty="0">
                        <a:effectLst/>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4133653323"/>
                  </a:ext>
                </a:extLst>
              </a:tr>
              <a:tr h="621554">
                <a:tc>
                  <a:txBody>
                    <a:bodyPr/>
                    <a:lstStyle/>
                    <a:p>
                      <a:r>
                        <a:rPr lang="vi-VN" sz="1800" dirty="0">
                          <a:effectLst/>
                          <a:latin typeface="Times New Roman" panose="02020603050405020304" pitchFamily="18" charset="0"/>
                          <a:cs typeface="Times New Roman" panose="02020603050405020304" pitchFamily="18" charset="0"/>
                        </a:rPr>
                        <a:t>Bảo dưỡng </a:t>
                      </a:r>
                    </a:p>
                  </a:txBody>
                  <a:tcPr anchor="ctr"/>
                </a:tc>
                <a:tc>
                  <a:txBody>
                    <a:bodyPr/>
                    <a:lstStyle/>
                    <a:p>
                      <a:endParaRPr lang="vi-VN" sz="1800" dirty="0">
                        <a:effectLst/>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4135037834"/>
                  </a:ext>
                </a:extLst>
              </a:tr>
              <a:tr h="621554">
                <a:tc>
                  <a:txBody>
                    <a:bodyPr/>
                    <a:lstStyle/>
                    <a:p>
                      <a:r>
                        <a:rPr lang="en-US" sz="1800">
                          <a:effectLst/>
                          <a:latin typeface="Times New Roman" panose="02020603050405020304" pitchFamily="18" charset="0"/>
                          <a:cs typeface="Times New Roman" panose="02020603050405020304" pitchFamily="18" charset="0"/>
                        </a:rPr>
                        <a:t>Tài chính / Kế toán </a:t>
                      </a:r>
                    </a:p>
                  </a:txBody>
                  <a:tcPr anchor="ctr"/>
                </a:tc>
                <a:tc>
                  <a:txBody>
                    <a:bodyPr/>
                    <a:lstStyle/>
                    <a:p>
                      <a:endParaRPr lang="vi-VN" sz="1800" dirty="0">
                        <a:effectLst/>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1465419434"/>
                  </a:ext>
                </a:extLst>
              </a:tr>
              <a:tr h="621554">
                <a:tc>
                  <a:txBody>
                    <a:bodyPr/>
                    <a:lstStyle/>
                    <a:p>
                      <a:r>
                        <a:rPr lang="en-US" sz="1800">
                          <a:effectLst/>
                          <a:latin typeface="Times New Roman" panose="02020603050405020304" pitchFamily="18" charset="0"/>
                          <a:cs typeface="Times New Roman" panose="02020603050405020304" pitchFamily="18" charset="0"/>
                        </a:rPr>
                        <a:t>Bộ phận mua sắm </a:t>
                      </a:r>
                    </a:p>
                  </a:txBody>
                  <a:tcPr anchor="ctr"/>
                </a:tc>
                <a:tc>
                  <a:txBody>
                    <a:bodyPr/>
                    <a:lstStyle/>
                    <a:p>
                      <a:endParaRPr lang="vi-VN" sz="1800" dirty="0">
                        <a:effectLst/>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1524793391"/>
                  </a:ext>
                </a:extLst>
              </a:tr>
              <a:tr h="621554">
                <a:tc>
                  <a:txBody>
                    <a:bodyPr/>
                    <a:lstStyle/>
                    <a:p>
                      <a:r>
                        <a:rPr lang="vi-VN" sz="1800">
                          <a:effectLst/>
                          <a:latin typeface="Times New Roman" panose="02020603050405020304" pitchFamily="18" charset="0"/>
                          <a:cs typeface="Times New Roman" panose="02020603050405020304" pitchFamily="18" charset="0"/>
                        </a:rPr>
                        <a:t>Quản lý chất lượng </a:t>
                      </a:r>
                    </a:p>
                  </a:txBody>
                  <a:tcPr anchor="ctr"/>
                </a:tc>
                <a:tc>
                  <a:txBody>
                    <a:bodyPr/>
                    <a:lstStyle/>
                    <a:p>
                      <a:endParaRPr lang="vi-VN" sz="1800" dirty="0">
                        <a:effectLst/>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2438251330"/>
                  </a:ext>
                </a:extLst>
              </a:tr>
            </a:tbl>
          </a:graphicData>
        </a:graphic>
      </p:graphicFrame>
      <p:sp>
        <p:nvSpPr>
          <p:cNvPr id="9" name="Rectangle 1"/>
          <p:cNvSpPr>
            <a:spLocks noChangeArrowheads="1"/>
          </p:cNvSpPr>
          <p:nvPr/>
        </p:nvSpPr>
        <p:spPr bwMode="auto">
          <a:xfrm>
            <a:off x="3524250" y="203517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smtClean="0">
                <a:ln>
                  <a:noFill/>
                </a:ln>
                <a:solidFill>
                  <a:schemeClr val="tx1"/>
                </a:solidFill>
                <a:effectLst/>
                <a:latin typeface="Arial" panose="020B0604020202020204" pitchFamily="34" charset="0"/>
              </a:rPr>
              <a:t/>
            </a:r>
            <a:br>
              <a:rPr kumimoji="0" lang="en-US" altLang="en-US" sz="1800" b="0" i="0" u="none" strike="noStrike" cap="none" normalizeH="0" baseline="0" smtClean="0">
                <a:ln>
                  <a:noFill/>
                </a:ln>
                <a:solidFill>
                  <a:schemeClr val="tx1"/>
                </a:solidFill>
                <a:effectLst/>
                <a:latin typeface="Arial" panose="020B0604020202020204" pitchFamily="34" charset="0"/>
              </a:rPr>
            </a:br>
            <a:r>
              <a:rPr kumimoji="0" lang="en-US" altLang="en-US" sz="1800" b="0" i="0" u="none" strike="noStrike" cap="none" normalizeH="0" baseline="0" smtClean="0">
                <a:ln>
                  <a:noFill/>
                </a:ln>
                <a:solidFill>
                  <a:schemeClr val="tx1"/>
                </a:solidFill>
                <a:effectLst/>
                <a:latin typeface="Arial" panose="020B0604020202020204" pitchFamily="34" charset="0"/>
              </a:rPr>
              <a:t/>
            </a:r>
            <a:br>
              <a:rPr kumimoji="0" lang="en-US" altLang="en-US" sz="1800" b="0" i="0" u="none" strike="noStrike" cap="none" normalizeH="0" baseline="0" smtClean="0">
                <a:ln>
                  <a:noFill/>
                </a:ln>
                <a:solidFill>
                  <a:schemeClr val="tx1"/>
                </a:solidFill>
                <a:effectLst/>
                <a:latin typeface="Arial" panose="020B0604020202020204" pitchFamily="34" charset="0"/>
              </a:rPr>
            </a:b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12" name="Rectangle 11"/>
          <p:cNvSpPr/>
          <p:nvPr/>
        </p:nvSpPr>
        <p:spPr>
          <a:xfrm>
            <a:off x="4477534" y="926870"/>
            <a:ext cx="6096000" cy="461665"/>
          </a:xfrm>
          <a:prstGeom prst="rect">
            <a:avLst/>
          </a:prstGeom>
        </p:spPr>
        <p:txBody>
          <a:bodyPr>
            <a:spAutoFit/>
          </a:bodyPr>
          <a:lstStyle/>
          <a:p>
            <a:pPr marL="342900" indent="-342900">
              <a:buFont typeface="Wingdings" panose="05000000000000000000" pitchFamily="2" charset="2"/>
              <a:buChar char="q"/>
            </a:pPr>
            <a:r>
              <a:rPr lang="en-US" sz="2400" b="1" i="1" dirty="0" err="1">
                <a:latin typeface="Times New Roman" panose="02020603050405020304" pitchFamily="18" charset="0"/>
                <a:cs typeface="Times New Roman" panose="02020603050405020304" pitchFamily="18" charset="0"/>
              </a:rPr>
              <a:t>Các</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nhân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tố</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đặc</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biệt</a:t>
            </a:r>
            <a:r>
              <a:rPr lang="en-US" sz="2400" dirty="0">
                <a:latin typeface="Times New Roman" panose="02020603050405020304" pitchFamily="18" charset="0"/>
                <a:cs typeface="Times New Roman" panose="02020603050405020304" pitchFamily="18" charset="0"/>
              </a:rPr>
              <a:t> </a:t>
            </a:r>
            <a:endParaRPr lang="en-US" sz="2400" u="sng" dirty="0">
              <a:latin typeface="Times New Roman" panose="02020603050405020304" pitchFamily="18" charset="0"/>
              <a:cs typeface="Times New Roman" panose="02020603050405020304" pitchFamily="18" charset="0"/>
            </a:endParaRPr>
          </a:p>
        </p:txBody>
      </p:sp>
      <p:sp>
        <p:nvSpPr>
          <p:cNvPr id="13" name="Rectangle 12"/>
          <p:cNvSpPr/>
          <p:nvPr/>
        </p:nvSpPr>
        <p:spPr>
          <a:xfrm>
            <a:off x="3954759" y="431412"/>
            <a:ext cx="4184159" cy="523220"/>
          </a:xfrm>
          <a:prstGeom prst="rect">
            <a:avLst/>
          </a:prstGeom>
        </p:spPr>
        <p:txBody>
          <a:bodyPr wrap="none">
            <a:spAutoFit/>
          </a:bodyPr>
          <a:lstStyle/>
          <a:p>
            <a:pPr algn="ctr"/>
            <a:r>
              <a:rPr lang="en-US" sz="2800" b="1" i="1" dirty="0" smtClean="0">
                <a:solidFill>
                  <a:srgbClr val="FF0000"/>
                </a:solidFill>
                <a:latin typeface="Times New Roman" panose="02020603050405020304" pitchFamily="18" charset="0"/>
                <a:cs typeface="Times New Roman" panose="02020603050405020304" pitchFamily="18" charset="0"/>
              </a:rPr>
              <a:t>2. </a:t>
            </a:r>
            <a:r>
              <a:rPr lang="vi-VN" sz="2800" b="1" i="1" dirty="0" smtClean="0">
                <a:solidFill>
                  <a:srgbClr val="FF0000"/>
                </a:solidFill>
                <a:latin typeface="Times New Roman" panose="02020603050405020304" pitchFamily="18" charset="0"/>
                <a:cs typeface="Times New Roman" panose="02020603050405020304" pitchFamily="18" charset="0"/>
              </a:rPr>
              <a:t>Các </a:t>
            </a:r>
            <a:r>
              <a:rPr lang="vi-VN" sz="2800" b="1" i="1" dirty="0">
                <a:solidFill>
                  <a:srgbClr val="FF0000"/>
                </a:solidFill>
                <a:latin typeface="Times New Roman" panose="02020603050405020304" pitchFamily="18" charset="0"/>
                <a:cs typeface="Times New Roman" panose="02020603050405020304" pitchFamily="18" charset="0"/>
              </a:rPr>
              <a:t>ảnh hưởng cấu trúc</a:t>
            </a:r>
            <a:endParaRPr lang="en-US" sz="2800" b="1" i="1" dirty="0">
              <a:solidFill>
                <a:srgbClr val="FF0000"/>
              </a:solidFill>
              <a:latin typeface="Times New Roman" panose="02020603050405020304" pitchFamily="18" charset="0"/>
              <a:cs typeface="Times New Roman" panose="02020603050405020304" pitchFamily="18" charset="0"/>
            </a:endParaRPr>
          </a:p>
        </p:txBody>
      </p:sp>
      <p:sp>
        <p:nvSpPr>
          <p:cNvPr id="4" name="Rectangle 3"/>
          <p:cNvSpPr/>
          <p:nvPr/>
        </p:nvSpPr>
        <p:spPr>
          <a:xfrm>
            <a:off x="2798753" y="2509816"/>
            <a:ext cx="9026013" cy="369332"/>
          </a:xfrm>
          <a:prstGeom prst="rect">
            <a:avLst/>
          </a:prstGeom>
          <a:solidFill>
            <a:schemeClr val="accent4">
              <a:lumMod val="60000"/>
              <a:lumOff val="40000"/>
            </a:schemeClr>
          </a:solidFill>
        </p:spPr>
        <p:txBody>
          <a:bodyPr wrap="square">
            <a:spAutoFit/>
          </a:bodyPr>
          <a:lstStyle/>
          <a:p>
            <a:pPr lvl="0"/>
            <a:r>
              <a:rPr lang="en-US" dirty="0" err="1">
                <a:solidFill>
                  <a:prstClr val="black"/>
                </a:solidFill>
                <a:latin typeface="Times New Roman" panose="02020603050405020304" pitchFamily="18" charset="0"/>
                <a:cs typeface="Times New Roman" panose="02020603050405020304" pitchFamily="18" charset="0"/>
              </a:rPr>
              <a:t>Danh</a:t>
            </a:r>
            <a:r>
              <a:rPr lang="en-US" dirty="0">
                <a:solidFill>
                  <a:prstClr val="black"/>
                </a:solidFill>
                <a:latin typeface="Times New Roman" panose="02020603050405020304" pitchFamily="18" charset="0"/>
                <a:cs typeface="Times New Roman" panose="02020603050405020304" pitchFamily="18" charset="0"/>
              </a:rPr>
              <a:t> </a:t>
            </a:r>
            <a:r>
              <a:rPr lang="en-US" dirty="0" err="1">
                <a:solidFill>
                  <a:prstClr val="black"/>
                </a:solidFill>
                <a:latin typeface="Times New Roman" panose="02020603050405020304" pitchFamily="18" charset="0"/>
                <a:cs typeface="Times New Roman" panose="02020603050405020304" pitchFamily="18" charset="0"/>
              </a:rPr>
              <a:t>tiếng</a:t>
            </a:r>
            <a:r>
              <a:rPr lang="en-US" dirty="0">
                <a:solidFill>
                  <a:prstClr val="black"/>
                </a:solidFill>
                <a:latin typeface="Times New Roman" panose="02020603050405020304" pitchFamily="18" charset="0"/>
                <a:cs typeface="Times New Roman" panose="02020603050405020304" pitchFamily="18" charset="0"/>
              </a:rPr>
              <a:t> </a:t>
            </a:r>
            <a:r>
              <a:rPr lang="en-US" dirty="0" err="1">
                <a:solidFill>
                  <a:prstClr val="black"/>
                </a:solidFill>
                <a:latin typeface="Times New Roman" panose="02020603050405020304" pitchFamily="18" charset="0"/>
                <a:cs typeface="Times New Roman" panose="02020603050405020304" pitchFamily="18" charset="0"/>
              </a:rPr>
              <a:t>của</a:t>
            </a:r>
            <a:r>
              <a:rPr lang="en-US" dirty="0">
                <a:solidFill>
                  <a:prstClr val="black"/>
                </a:solidFill>
                <a:latin typeface="Times New Roman" panose="02020603050405020304" pitchFamily="18" charset="0"/>
                <a:cs typeface="Times New Roman" panose="02020603050405020304" pitchFamily="18" charset="0"/>
              </a:rPr>
              <a:t> </a:t>
            </a:r>
            <a:r>
              <a:rPr lang="en-US" dirty="0" err="1">
                <a:solidFill>
                  <a:prstClr val="black"/>
                </a:solidFill>
                <a:latin typeface="Times New Roman" panose="02020603050405020304" pitchFamily="18" charset="0"/>
                <a:cs typeface="Times New Roman" panose="02020603050405020304" pitchFamily="18" charset="0"/>
              </a:rPr>
              <a:t>nhà</a:t>
            </a:r>
            <a:r>
              <a:rPr lang="en-US" dirty="0">
                <a:solidFill>
                  <a:prstClr val="black"/>
                </a:solidFill>
                <a:latin typeface="Times New Roman" panose="02020603050405020304" pitchFamily="18" charset="0"/>
                <a:cs typeface="Times New Roman" panose="02020603050405020304" pitchFamily="18" charset="0"/>
              </a:rPr>
              <a:t> </a:t>
            </a:r>
            <a:r>
              <a:rPr lang="en-US" dirty="0" err="1">
                <a:solidFill>
                  <a:prstClr val="black"/>
                </a:solidFill>
                <a:latin typeface="Times New Roman" panose="02020603050405020304" pitchFamily="18" charset="0"/>
                <a:cs typeface="Times New Roman" panose="02020603050405020304" pitchFamily="18" charset="0"/>
              </a:rPr>
              <a:t>cung</a:t>
            </a:r>
            <a:r>
              <a:rPr lang="en-US" dirty="0">
                <a:solidFill>
                  <a:prstClr val="black"/>
                </a:solidFill>
                <a:latin typeface="Times New Roman" panose="02020603050405020304" pitchFamily="18" charset="0"/>
                <a:cs typeface="Times New Roman" panose="02020603050405020304" pitchFamily="18" charset="0"/>
              </a:rPr>
              <a:t> </a:t>
            </a:r>
            <a:r>
              <a:rPr lang="en-US" dirty="0" err="1">
                <a:solidFill>
                  <a:prstClr val="black"/>
                </a:solidFill>
                <a:latin typeface="Times New Roman" panose="02020603050405020304" pitchFamily="18" charset="0"/>
                <a:cs typeface="Times New Roman" panose="02020603050405020304" pitchFamily="18" charset="0"/>
              </a:rPr>
              <a:t>cấp</a:t>
            </a:r>
            <a:r>
              <a:rPr lang="en-US" dirty="0">
                <a:solidFill>
                  <a:prstClr val="black"/>
                </a:solidFill>
                <a:latin typeface="Times New Roman" panose="02020603050405020304" pitchFamily="18" charset="0"/>
                <a:cs typeface="Times New Roman" panose="02020603050405020304" pitchFamily="18" charset="0"/>
              </a:rPr>
              <a:t>, </a:t>
            </a:r>
            <a:r>
              <a:rPr lang="en-US" dirty="0" err="1">
                <a:solidFill>
                  <a:prstClr val="black"/>
                </a:solidFill>
                <a:latin typeface="Times New Roman" panose="02020603050405020304" pitchFamily="18" charset="0"/>
                <a:cs typeface="Times New Roman" panose="02020603050405020304" pitchFamily="18" charset="0"/>
              </a:rPr>
              <a:t>khả</a:t>
            </a:r>
            <a:r>
              <a:rPr lang="en-US" dirty="0">
                <a:solidFill>
                  <a:prstClr val="black"/>
                </a:solidFill>
                <a:latin typeface="Times New Roman" panose="02020603050405020304" pitchFamily="18" charset="0"/>
                <a:cs typeface="Times New Roman" panose="02020603050405020304" pitchFamily="18" charset="0"/>
              </a:rPr>
              <a:t> </a:t>
            </a:r>
            <a:r>
              <a:rPr lang="en-US" dirty="0" err="1">
                <a:solidFill>
                  <a:prstClr val="black"/>
                </a:solidFill>
                <a:latin typeface="Times New Roman" panose="02020603050405020304" pitchFamily="18" charset="0"/>
                <a:cs typeface="Times New Roman" panose="02020603050405020304" pitchFamily="18" charset="0"/>
              </a:rPr>
              <a:t>năng</a:t>
            </a:r>
            <a:r>
              <a:rPr lang="en-US" dirty="0">
                <a:solidFill>
                  <a:prstClr val="black"/>
                </a:solidFill>
                <a:latin typeface="Times New Roman" panose="02020603050405020304" pitchFamily="18" charset="0"/>
                <a:cs typeface="Times New Roman" panose="02020603050405020304" pitchFamily="18" charset="0"/>
              </a:rPr>
              <a:t> </a:t>
            </a:r>
            <a:r>
              <a:rPr lang="en-US" dirty="0" err="1">
                <a:solidFill>
                  <a:prstClr val="black"/>
                </a:solidFill>
                <a:latin typeface="Times New Roman" panose="02020603050405020304" pitchFamily="18" charset="0"/>
                <a:cs typeface="Times New Roman" panose="02020603050405020304" pitchFamily="18" charset="0"/>
              </a:rPr>
              <a:t>của</a:t>
            </a:r>
            <a:r>
              <a:rPr lang="en-US" dirty="0">
                <a:solidFill>
                  <a:prstClr val="black"/>
                </a:solidFill>
                <a:latin typeface="Times New Roman" panose="02020603050405020304" pitchFamily="18" charset="0"/>
                <a:cs typeface="Times New Roman" panose="02020603050405020304" pitchFamily="18" charset="0"/>
              </a:rPr>
              <a:t> </a:t>
            </a:r>
            <a:r>
              <a:rPr lang="en-US" dirty="0" err="1">
                <a:solidFill>
                  <a:prstClr val="black"/>
                </a:solidFill>
                <a:latin typeface="Times New Roman" panose="02020603050405020304" pitchFamily="18" charset="0"/>
                <a:cs typeface="Times New Roman" panose="02020603050405020304" pitchFamily="18" charset="0"/>
              </a:rPr>
              <a:t>nhà</a:t>
            </a:r>
            <a:r>
              <a:rPr lang="en-US" dirty="0">
                <a:solidFill>
                  <a:prstClr val="black"/>
                </a:solidFill>
                <a:latin typeface="Times New Roman" panose="02020603050405020304" pitchFamily="18" charset="0"/>
                <a:cs typeface="Times New Roman" panose="02020603050405020304" pitchFamily="18" charset="0"/>
              </a:rPr>
              <a:t> </a:t>
            </a:r>
            <a:r>
              <a:rPr lang="en-US" dirty="0" err="1">
                <a:solidFill>
                  <a:prstClr val="black"/>
                </a:solidFill>
                <a:latin typeface="Times New Roman" panose="02020603050405020304" pitchFamily="18" charset="0"/>
                <a:cs typeface="Times New Roman" panose="02020603050405020304" pitchFamily="18" charset="0"/>
              </a:rPr>
              <a:t>cung</a:t>
            </a:r>
            <a:r>
              <a:rPr lang="en-US" dirty="0">
                <a:solidFill>
                  <a:prstClr val="black"/>
                </a:solidFill>
                <a:latin typeface="Times New Roman" panose="02020603050405020304" pitchFamily="18" charset="0"/>
                <a:cs typeface="Times New Roman" panose="02020603050405020304" pitchFamily="18" charset="0"/>
              </a:rPr>
              <a:t> </a:t>
            </a:r>
            <a:r>
              <a:rPr lang="en-US" dirty="0" err="1">
                <a:solidFill>
                  <a:prstClr val="black"/>
                </a:solidFill>
                <a:latin typeface="Times New Roman" panose="02020603050405020304" pitchFamily="18" charset="0"/>
                <a:cs typeface="Times New Roman" panose="02020603050405020304" pitchFamily="18" charset="0"/>
              </a:rPr>
              <a:t>cấp</a:t>
            </a:r>
            <a:r>
              <a:rPr lang="en-US" dirty="0">
                <a:solidFill>
                  <a:prstClr val="black"/>
                </a:solidFill>
                <a:latin typeface="Times New Roman" panose="02020603050405020304" pitchFamily="18" charset="0"/>
                <a:cs typeface="Times New Roman" panose="02020603050405020304" pitchFamily="18" charset="0"/>
              </a:rPr>
              <a:t> </a:t>
            </a:r>
            <a:r>
              <a:rPr lang="en-US" dirty="0" err="1">
                <a:solidFill>
                  <a:prstClr val="black"/>
                </a:solidFill>
                <a:latin typeface="Times New Roman" panose="02020603050405020304" pitchFamily="18" charset="0"/>
                <a:cs typeface="Times New Roman" panose="02020603050405020304" pitchFamily="18" charset="0"/>
              </a:rPr>
              <a:t>đáp</a:t>
            </a:r>
            <a:r>
              <a:rPr lang="en-US" dirty="0">
                <a:solidFill>
                  <a:prstClr val="black"/>
                </a:solidFill>
                <a:latin typeface="Times New Roman" panose="02020603050405020304" pitchFamily="18" charset="0"/>
                <a:cs typeface="Times New Roman" panose="02020603050405020304" pitchFamily="18" charset="0"/>
              </a:rPr>
              <a:t> </a:t>
            </a:r>
            <a:r>
              <a:rPr lang="en-US" dirty="0" err="1">
                <a:solidFill>
                  <a:prstClr val="black"/>
                </a:solidFill>
                <a:latin typeface="Times New Roman" panose="02020603050405020304" pitchFamily="18" charset="0"/>
                <a:cs typeface="Times New Roman" panose="02020603050405020304" pitchFamily="18" charset="0"/>
              </a:rPr>
              <a:t>ứng</a:t>
            </a:r>
            <a:r>
              <a:rPr lang="en-US" dirty="0">
                <a:solidFill>
                  <a:prstClr val="black"/>
                </a:solidFill>
                <a:latin typeface="Times New Roman" panose="02020603050405020304" pitchFamily="18" charset="0"/>
                <a:cs typeface="Times New Roman" panose="02020603050405020304" pitchFamily="18" charset="0"/>
              </a:rPr>
              <a:t> </a:t>
            </a:r>
            <a:r>
              <a:rPr lang="en-US" dirty="0" err="1">
                <a:solidFill>
                  <a:prstClr val="black"/>
                </a:solidFill>
                <a:latin typeface="Times New Roman" panose="02020603050405020304" pitchFamily="18" charset="0"/>
                <a:cs typeface="Times New Roman" panose="02020603050405020304" pitchFamily="18" charset="0"/>
              </a:rPr>
              <a:t>thiết</a:t>
            </a:r>
            <a:r>
              <a:rPr lang="en-US" dirty="0">
                <a:solidFill>
                  <a:prstClr val="black"/>
                </a:solidFill>
                <a:latin typeface="Times New Roman" panose="02020603050405020304" pitchFamily="18" charset="0"/>
                <a:cs typeface="Times New Roman" panose="02020603050405020304" pitchFamily="18" charset="0"/>
              </a:rPr>
              <a:t> </a:t>
            </a:r>
            <a:r>
              <a:rPr lang="en-US" dirty="0" err="1">
                <a:solidFill>
                  <a:prstClr val="black"/>
                </a:solidFill>
                <a:latin typeface="Times New Roman" panose="02020603050405020304" pitchFamily="18" charset="0"/>
                <a:cs typeface="Times New Roman" panose="02020603050405020304" pitchFamily="18" charset="0"/>
              </a:rPr>
              <a:t>kế</a:t>
            </a:r>
            <a:r>
              <a:rPr lang="en-US" dirty="0">
                <a:solidFill>
                  <a:prstClr val="black"/>
                </a:solidFill>
                <a:latin typeface="Times New Roman" panose="02020603050405020304" pitchFamily="18" charset="0"/>
                <a:cs typeface="Times New Roman" panose="02020603050405020304" pitchFamily="18" charset="0"/>
              </a:rPr>
              <a:t> </a:t>
            </a:r>
            <a:r>
              <a:rPr lang="en-US" dirty="0" err="1">
                <a:solidFill>
                  <a:prstClr val="black"/>
                </a:solidFill>
                <a:latin typeface="Times New Roman" panose="02020603050405020304" pitchFamily="18" charset="0"/>
                <a:cs typeface="Times New Roman" panose="02020603050405020304" pitchFamily="18" charset="0"/>
              </a:rPr>
              <a:t>chuyên</a:t>
            </a:r>
            <a:r>
              <a:rPr lang="en-US" dirty="0">
                <a:solidFill>
                  <a:prstClr val="black"/>
                </a:solidFill>
                <a:latin typeface="Times New Roman" panose="02020603050405020304" pitchFamily="18" charset="0"/>
                <a:cs typeface="Times New Roman" panose="02020603050405020304" pitchFamily="18" charset="0"/>
              </a:rPr>
              <a:t> </a:t>
            </a:r>
            <a:r>
              <a:rPr lang="en-US" dirty="0" err="1">
                <a:solidFill>
                  <a:prstClr val="black"/>
                </a:solidFill>
                <a:latin typeface="Times New Roman" panose="02020603050405020304" pitchFamily="18" charset="0"/>
                <a:cs typeface="Times New Roman" panose="02020603050405020304" pitchFamily="18" charset="0"/>
              </a:rPr>
              <a:t>môn</a:t>
            </a:r>
            <a:endParaRPr lang="en-US" dirty="0">
              <a:solidFill>
                <a:prstClr val="black"/>
              </a:solidFill>
              <a:latin typeface="Times New Roman" panose="02020603050405020304" pitchFamily="18" charset="0"/>
              <a:cs typeface="Times New Roman" panose="02020603050405020304" pitchFamily="18" charset="0"/>
            </a:endParaRPr>
          </a:p>
        </p:txBody>
      </p:sp>
      <p:sp>
        <p:nvSpPr>
          <p:cNvPr id="6" name="Rectangle 5"/>
          <p:cNvSpPr/>
          <p:nvPr/>
        </p:nvSpPr>
        <p:spPr>
          <a:xfrm>
            <a:off x="2798753" y="3188804"/>
            <a:ext cx="8645995" cy="369332"/>
          </a:xfrm>
          <a:prstGeom prst="rect">
            <a:avLst/>
          </a:prstGeom>
          <a:solidFill>
            <a:schemeClr val="accent4">
              <a:lumMod val="60000"/>
              <a:lumOff val="40000"/>
            </a:schemeClr>
          </a:solidFill>
        </p:spPr>
        <p:txBody>
          <a:bodyPr wrap="square">
            <a:spAutoFit/>
          </a:bodyPr>
          <a:lstStyle/>
          <a:p>
            <a:pPr lvl="0"/>
            <a:r>
              <a:rPr lang="en-US" dirty="0" err="1">
                <a:solidFill>
                  <a:prstClr val="black"/>
                </a:solidFill>
                <a:latin typeface="Times New Roman" panose="02020603050405020304" pitchFamily="18" charset="0"/>
                <a:cs typeface="Times New Roman" panose="02020603050405020304" pitchFamily="18" charset="0"/>
              </a:rPr>
              <a:t>Sự</a:t>
            </a:r>
            <a:r>
              <a:rPr lang="en-US" dirty="0">
                <a:solidFill>
                  <a:prstClr val="black"/>
                </a:solidFill>
                <a:latin typeface="Times New Roman" panose="02020603050405020304" pitchFamily="18" charset="0"/>
                <a:cs typeface="Times New Roman" panose="02020603050405020304" pitchFamily="18" charset="0"/>
              </a:rPr>
              <a:t> </a:t>
            </a:r>
            <a:r>
              <a:rPr lang="en-US" dirty="0" err="1">
                <a:solidFill>
                  <a:prstClr val="black"/>
                </a:solidFill>
                <a:latin typeface="Times New Roman" panose="02020603050405020304" pitchFamily="18" charset="0"/>
                <a:cs typeface="Times New Roman" panose="02020603050405020304" pitchFamily="18" charset="0"/>
              </a:rPr>
              <a:t>phân</a:t>
            </a:r>
            <a:r>
              <a:rPr lang="en-US" dirty="0">
                <a:solidFill>
                  <a:prstClr val="black"/>
                </a:solidFill>
                <a:latin typeface="Times New Roman" panose="02020603050405020304" pitchFamily="18" charset="0"/>
                <a:cs typeface="Times New Roman" panose="02020603050405020304" pitchFamily="18" charset="0"/>
              </a:rPr>
              <a:t> </a:t>
            </a:r>
            <a:r>
              <a:rPr lang="en-US" dirty="0" err="1">
                <a:solidFill>
                  <a:prstClr val="black"/>
                </a:solidFill>
                <a:latin typeface="Times New Roman" panose="02020603050405020304" pitchFamily="18" charset="0"/>
                <a:cs typeface="Times New Roman" panose="02020603050405020304" pitchFamily="18" charset="0"/>
              </a:rPr>
              <a:t>phối</a:t>
            </a:r>
            <a:r>
              <a:rPr lang="en-US" dirty="0">
                <a:solidFill>
                  <a:prstClr val="black"/>
                </a:solidFill>
                <a:latin typeface="Times New Roman" panose="02020603050405020304" pitchFamily="18" charset="0"/>
                <a:cs typeface="Times New Roman" panose="02020603050405020304" pitchFamily="18" charset="0"/>
              </a:rPr>
              <a:t> </a:t>
            </a:r>
            <a:r>
              <a:rPr lang="en-US" dirty="0" err="1">
                <a:solidFill>
                  <a:prstClr val="black"/>
                </a:solidFill>
                <a:latin typeface="Times New Roman" panose="02020603050405020304" pitchFamily="18" charset="0"/>
                <a:cs typeface="Times New Roman" panose="02020603050405020304" pitchFamily="18" charset="0"/>
              </a:rPr>
              <a:t>và</a:t>
            </a:r>
            <a:r>
              <a:rPr lang="en-US" dirty="0">
                <a:solidFill>
                  <a:prstClr val="black"/>
                </a:solidFill>
                <a:latin typeface="Times New Roman" panose="02020603050405020304" pitchFamily="18" charset="0"/>
                <a:cs typeface="Times New Roman" panose="02020603050405020304" pitchFamily="18" charset="0"/>
              </a:rPr>
              <a:t> </a:t>
            </a:r>
            <a:r>
              <a:rPr lang="en-US" dirty="0" err="1">
                <a:solidFill>
                  <a:prstClr val="black"/>
                </a:solidFill>
                <a:latin typeface="Times New Roman" panose="02020603050405020304" pitchFamily="18" charset="0"/>
                <a:cs typeface="Times New Roman" panose="02020603050405020304" pitchFamily="18" charset="0"/>
              </a:rPr>
              <a:t>sự</a:t>
            </a:r>
            <a:r>
              <a:rPr lang="en-US" dirty="0">
                <a:solidFill>
                  <a:prstClr val="black"/>
                </a:solidFill>
                <a:latin typeface="Times New Roman" panose="02020603050405020304" pitchFamily="18" charset="0"/>
                <a:cs typeface="Times New Roman" panose="02020603050405020304" pitchFamily="18" charset="0"/>
              </a:rPr>
              <a:t> tin </a:t>
            </a:r>
            <a:r>
              <a:rPr lang="en-US" dirty="0" err="1">
                <a:solidFill>
                  <a:prstClr val="black"/>
                </a:solidFill>
                <a:latin typeface="Times New Roman" panose="02020603050405020304" pitchFamily="18" charset="0"/>
                <a:cs typeface="Times New Roman" panose="02020603050405020304" pitchFamily="18" charset="0"/>
              </a:rPr>
              <a:t>cậy</a:t>
            </a:r>
            <a:r>
              <a:rPr lang="en-US" dirty="0">
                <a:solidFill>
                  <a:prstClr val="black"/>
                </a:solidFill>
                <a:latin typeface="Times New Roman" panose="02020603050405020304" pitchFamily="18" charset="0"/>
                <a:cs typeface="Times New Roman" panose="02020603050405020304" pitchFamily="18" charset="0"/>
              </a:rPr>
              <a:t> </a:t>
            </a:r>
            <a:r>
              <a:rPr lang="en-US" dirty="0" err="1">
                <a:solidFill>
                  <a:prstClr val="black"/>
                </a:solidFill>
                <a:latin typeface="Times New Roman" panose="02020603050405020304" pitchFamily="18" charset="0"/>
                <a:cs typeface="Times New Roman" panose="02020603050405020304" pitchFamily="18" charset="0"/>
              </a:rPr>
              <a:t>của</a:t>
            </a:r>
            <a:r>
              <a:rPr lang="en-US" dirty="0">
                <a:solidFill>
                  <a:prstClr val="black"/>
                </a:solidFill>
                <a:latin typeface="Times New Roman" panose="02020603050405020304" pitchFamily="18" charset="0"/>
                <a:cs typeface="Times New Roman" panose="02020603050405020304" pitchFamily="18" charset="0"/>
              </a:rPr>
              <a:t> </a:t>
            </a:r>
            <a:r>
              <a:rPr lang="en-US" dirty="0" err="1">
                <a:solidFill>
                  <a:prstClr val="black"/>
                </a:solidFill>
                <a:latin typeface="Times New Roman" panose="02020603050405020304" pitchFamily="18" charset="0"/>
                <a:cs typeface="Times New Roman" panose="02020603050405020304" pitchFamily="18" charset="0"/>
              </a:rPr>
              <a:t>việc</a:t>
            </a:r>
            <a:r>
              <a:rPr lang="en-US" dirty="0">
                <a:solidFill>
                  <a:prstClr val="black"/>
                </a:solidFill>
                <a:latin typeface="Times New Roman" panose="02020603050405020304" pitchFamily="18" charset="0"/>
                <a:cs typeface="Times New Roman" panose="02020603050405020304" pitchFamily="18" charset="0"/>
              </a:rPr>
              <a:t> </a:t>
            </a:r>
            <a:r>
              <a:rPr lang="en-US" dirty="0" err="1">
                <a:solidFill>
                  <a:prstClr val="black"/>
                </a:solidFill>
                <a:latin typeface="Times New Roman" panose="02020603050405020304" pitchFamily="18" charset="0"/>
                <a:cs typeface="Times New Roman" panose="02020603050405020304" pitchFamily="18" charset="0"/>
              </a:rPr>
              <a:t>mua</a:t>
            </a:r>
            <a:r>
              <a:rPr lang="en-US" dirty="0">
                <a:solidFill>
                  <a:prstClr val="black"/>
                </a:solidFill>
                <a:latin typeface="Times New Roman" panose="02020603050405020304" pitchFamily="18" charset="0"/>
                <a:cs typeface="Times New Roman" panose="02020603050405020304" pitchFamily="18" charset="0"/>
              </a:rPr>
              <a:t> </a:t>
            </a:r>
            <a:r>
              <a:rPr lang="en-US" dirty="0" err="1">
                <a:solidFill>
                  <a:prstClr val="black"/>
                </a:solidFill>
                <a:latin typeface="Times New Roman" panose="02020603050405020304" pitchFamily="18" charset="0"/>
                <a:cs typeface="Times New Roman" panose="02020603050405020304" pitchFamily="18" charset="0"/>
              </a:rPr>
              <a:t>sắm</a:t>
            </a:r>
            <a:r>
              <a:rPr lang="en-US" dirty="0">
                <a:solidFill>
                  <a:prstClr val="black"/>
                </a:solidFill>
                <a:latin typeface="Times New Roman" panose="02020603050405020304" pitchFamily="18" charset="0"/>
                <a:cs typeface="Times New Roman" panose="02020603050405020304" pitchFamily="18" charset="0"/>
              </a:rPr>
              <a:t> </a:t>
            </a:r>
            <a:r>
              <a:rPr lang="en-US" dirty="0" err="1">
                <a:solidFill>
                  <a:prstClr val="black"/>
                </a:solidFill>
                <a:latin typeface="Times New Roman" panose="02020603050405020304" pitchFamily="18" charset="0"/>
                <a:cs typeface="Times New Roman" panose="02020603050405020304" pitchFamily="18" charset="0"/>
              </a:rPr>
              <a:t>để</a:t>
            </a:r>
            <a:r>
              <a:rPr lang="en-US" dirty="0">
                <a:solidFill>
                  <a:prstClr val="black"/>
                </a:solidFill>
                <a:latin typeface="Times New Roman" panose="02020603050405020304" pitchFamily="18" charset="0"/>
                <a:cs typeface="Times New Roman" panose="02020603050405020304" pitchFamily="18" charset="0"/>
              </a:rPr>
              <a:t> </a:t>
            </a:r>
            <a:r>
              <a:rPr lang="en-US" dirty="0" err="1">
                <a:solidFill>
                  <a:prstClr val="black"/>
                </a:solidFill>
                <a:latin typeface="Times New Roman" panose="02020603050405020304" pitchFamily="18" charset="0"/>
                <a:cs typeface="Times New Roman" panose="02020603050405020304" pitchFamily="18" charset="0"/>
              </a:rPr>
              <a:t>giảm</a:t>
            </a:r>
            <a:r>
              <a:rPr lang="en-US" dirty="0">
                <a:solidFill>
                  <a:prstClr val="black"/>
                </a:solidFill>
                <a:latin typeface="Times New Roman" panose="02020603050405020304" pitchFamily="18" charset="0"/>
                <a:cs typeface="Times New Roman" panose="02020603050405020304" pitchFamily="18" charset="0"/>
              </a:rPr>
              <a:t> </a:t>
            </a:r>
            <a:r>
              <a:rPr lang="en-US" dirty="0" err="1">
                <a:solidFill>
                  <a:prstClr val="black"/>
                </a:solidFill>
                <a:latin typeface="Times New Roman" panose="02020603050405020304" pitchFamily="18" charset="0"/>
                <a:cs typeface="Times New Roman" panose="02020603050405020304" pitchFamily="18" charset="0"/>
              </a:rPr>
              <a:t>tối</a:t>
            </a:r>
            <a:r>
              <a:rPr lang="en-US" dirty="0">
                <a:solidFill>
                  <a:prstClr val="black"/>
                </a:solidFill>
                <a:latin typeface="Times New Roman" panose="02020603050405020304" pitchFamily="18" charset="0"/>
                <a:cs typeface="Times New Roman" panose="02020603050405020304" pitchFamily="18" charset="0"/>
              </a:rPr>
              <a:t> </a:t>
            </a:r>
            <a:r>
              <a:rPr lang="en-US" dirty="0" err="1">
                <a:solidFill>
                  <a:prstClr val="black"/>
                </a:solidFill>
                <a:latin typeface="Times New Roman" panose="02020603050405020304" pitchFamily="18" charset="0"/>
                <a:cs typeface="Times New Roman" panose="02020603050405020304" pitchFamily="18" charset="0"/>
              </a:rPr>
              <a:t>thiểu</a:t>
            </a:r>
            <a:r>
              <a:rPr lang="en-US" dirty="0">
                <a:solidFill>
                  <a:prstClr val="black"/>
                </a:solidFill>
                <a:latin typeface="Times New Roman" panose="02020603050405020304" pitchFamily="18" charset="0"/>
                <a:cs typeface="Times New Roman" panose="02020603050405020304" pitchFamily="18" charset="0"/>
              </a:rPr>
              <a:t> </a:t>
            </a:r>
            <a:r>
              <a:rPr lang="en-US" dirty="0" err="1">
                <a:solidFill>
                  <a:prstClr val="black"/>
                </a:solidFill>
                <a:latin typeface="Times New Roman" panose="02020603050405020304" pitchFamily="18" charset="0"/>
                <a:cs typeface="Times New Roman" panose="02020603050405020304" pitchFamily="18" charset="0"/>
              </a:rPr>
              <a:t>khả</a:t>
            </a:r>
            <a:r>
              <a:rPr lang="en-US" dirty="0">
                <a:solidFill>
                  <a:prstClr val="black"/>
                </a:solidFill>
                <a:latin typeface="Times New Roman" panose="02020603050405020304" pitchFamily="18" charset="0"/>
                <a:cs typeface="Times New Roman" panose="02020603050405020304" pitchFamily="18" charset="0"/>
              </a:rPr>
              <a:t> </a:t>
            </a:r>
            <a:r>
              <a:rPr lang="en-US" dirty="0" err="1">
                <a:solidFill>
                  <a:prstClr val="black"/>
                </a:solidFill>
                <a:latin typeface="Times New Roman" panose="02020603050405020304" pitchFamily="18" charset="0"/>
                <a:cs typeface="Times New Roman" panose="02020603050405020304" pitchFamily="18" charset="0"/>
              </a:rPr>
              <a:t>năng</a:t>
            </a:r>
            <a:r>
              <a:rPr lang="en-US" dirty="0">
                <a:solidFill>
                  <a:prstClr val="black"/>
                </a:solidFill>
                <a:latin typeface="Times New Roman" panose="02020603050405020304" pitchFamily="18" charset="0"/>
                <a:cs typeface="Times New Roman" panose="02020603050405020304" pitchFamily="18" charset="0"/>
              </a:rPr>
              <a:t> </a:t>
            </a:r>
            <a:r>
              <a:rPr lang="en-US" dirty="0" err="1">
                <a:solidFill>
                  <a:prstClr val="black"/>
                </a:solidFill>
                <a:latin typeface="Times New Roman" panose="02020603050405020304" pitchFamily="18" charset="0"/>
                <a:cs typeface="Times New Roman" panose="02020603050405020304" pitchFamily="18" charset="0"/>
              </a:rPr>
              <a:t>ngừng</a:t>
            </a:r>
            <a:r>
              <a:rPr lang="en-US" dirty="0">
                <a:solidFill>
                  <a:prstClr val="black"/>
                </a:solidFill>
                <a:latin typeface="Times New Roman" panose="02020603050405020304" pitchFamily="18" charset="0"/>
                <a:cs typeface="Times New Roman" panose="02020603050405020304" pitchFamily="18" charset="0"/>
              </a:rPr>
              <a:t> </a:t>
            </a:r>
            <a:r>
              <a:rPr lang="en-US" dirty="0" err="1">
                <a:solidFill>
                  <a:prstClr val="black"/>
                </a:solidFill>
                <a:latin typeface="Times New Roman" panose="02020603050405020304" pitchFamily="18" charset="0"/>
                <a:cs typeface="Times New Roman" panose="02020603050405020304" pitchFamily="18" charset="0"/>
              </a:rPr>
              <a:t>trệ</a:t>
            </a:r>
            <a:r>
              <a:rPr lang="en-US" dirty="0">
                <a:solidFill>
                  <a:prstClr val="black"/>
                </a:solidFill>
                <a:latin typeface="Times New Roman" panose="02020603050405020304" pitchFamily="18" charset="0"/>
                <a:cs typeface="Times New Roman" panose="02020603050405020304" pitchFamily="18" charset="0"/>
              </a:rPr>
              <a:t> </a:t>
            </a:r>
            <a:r>
              <a:rPr lang="en-US" dirty="0" err="1">
                <a:solidFill>
                  <a:prstClr val="black"/>
                </a:solidFill>
                <a:latin typeface="Times New Roman" panose="02020603050405020304" pitchFamily="18" charset="0"/>
                <a:cs typeface="Times New Roman" panose="02020603050405020304" pitchFamily="18" charset="0"/>
              </a:rPr>
              <a:t>sản</a:t>
            </a:r>
            <a:r>
              <a:rPr lang="en-US" dirty="0">
                <a:solidFill>
                  <a:prstClr val="black"/>
                </a:solidFill>
                <a:latin typeface="Times New Roman" panose="02020603050405020304" pitchFamily="18" charset="0"/>
                <a:cs typeface="Times New Roman" panose="02020603050405020304" pitchFamily="18" charset="0"/>
              </a:rPr>
              <a:t> </a:t>
            </a:r>
            <a:r>
              <a:rPr lang="en-US" dirty="0" err="1">
                <a:solidFill>
                  <a:prstClr val="black"/>
                </a:solidFill>
                <a:latin typeface="Times New Roman" panose="02020603050405020304" pitchFamily="18" charset="0"/>
                <a:cs typeface="Times New Roman" panose="02020603050405020304" pitchFamily="18" charset="0"/>
              </a:rPr>
              <a:t>xuất</a:t>
            </a:r>
            <a:r>
              <a:rPr lang="en-US" dirty="0">
                <a:solidFill>
                  <a:prstClr val="black"/>
                </a:solidFill>
                <a:latin typeface="Times New Roman" panose="02020603050405020304" pitchFamily="18" charset="0"/>
                <a:cs typeface="Times New Roman" panose="02020603050405020304" pitchFamily="18" charset="0"/>
              </a:rPr>
              <a:t>.</a:t>
            </a:r>
          </a:p>
        </p:txBody>
      </p:sp>
      <p:sp>
        <p:nvSpPr>
          <p:cNvPr id="7" name="Rectangle 6"/>
          <p:cNvSpPr/>
          <p:nvPr/>
        </p:nvSpPr>
        <p:spPr>
          <a:xfrm>
            <a:off x="2808585" y="3684152"/>
            <a:ext cx="9302943" cy="646331"/>
          </a:xfrm>
          <a:prstGeom prst="rect">
            <a:avLst/>
          </a:prstGeom>
          <a:solidFill>
            <a:schemeClr val="accent4">
              <a:lumMod val="60000"/>
              <a:lumOff val="40000"/>
            </a:schemeClr>
          </a:solidFill>
        </p:spPr>
        <p:txBody>
          <a:bodyPr wrap="square">
            <a:spAutoFit/>
          </a:bodyPr>
          <a:lstStyle/>
          <a:p>
            <a:r>
              <a:rPr lang="vi-VN" dirty="0">
                <a:solidFill>
                  <a:prstClr val="black"/>
                </a:solidFill>
                <a:latin typeface="Times New Roman" panose="02020603050405020304" pitchFamily="18" charset="0"/>
                <a:cs typeface="Times New Roman" panose="02020603050405020304" pitchFamily="18" charset="0"/>
              </a:rPr>
              <a:t>ảnh hưởng của các sản phẩm mua sắm đến khả năng cạnh tranh trên thị trường của các sản phẩm của công</a:t>
            </a:r>
            <a:r>
              <a:rPr lang="en-US" dirty="0">
                <a:solidFill>
                  <a:prstClr val="black"/>
                </a:solidFill>
                <a:latin typeface="Times New Roman" panose="02020603050405020304" pitchFamily="18" charset="0"/>
                <a:cs typeface="Times New Roman" panose="02020603050405020304" pitchFamily="18" charset="0"/>
              </a:rPr>
              <a:t> </a:t>
            </a:r>
            <a:r>
              <a:rPr lang="vi-VN" dirty="0">
                <a:solidFill>
                  <a:prstClr val="black"/>
                </a:solidFill>
                <a:latin typeface="Times New Roman" panose="02020603050405020304" pitchFamily="18" charset="0"/>
                <a:cs typeface="Times New Roman" panose="02020603050405020304" pitchFamily="18" charset="0"/>
              </a:rPr>
              <a:t>ty</a:t>
            </a:r>
            <a:endParaRPr lang="en-US" dirty="0"/>
          </a:p>
        </p:txBody>
      </p:sp>
      <p:sp>
        <p:nvSpPr>
          <p:cNvPr id="10" name="Rectangle 9"/>
          <p:cNvSpPr/>
          <p:nvPr/>
        </p:nvSpPr>
        <p:spPr>
          <a:xfrm>
            <a:off x="2778304" y="4261310"/>
            <a:ext cx="9197386" cy="646331"/>
          </a:xfrm>
          <a:prstGeom prst="rect">
            <a:avLst/>
          </a:prstGeom>
          <a:solidFill>
            <a:schemeClr val="accent4">
              <a:lumMod val="60000"/>
              <a:lumOff val="40000"/>
            </a:schemeClr>
          </a:solidFill>
        </p:spPr>
        <p:txBody>
          <a:bodyPr wrap="square">
            <a:spAutoFit/>
          </a:bodyPr>
          <a:lstStyle/>
          <a:p>
            <a:pPr lvl="0"/>
            <a:r>
              <a:rPr lang="vi-VN" dirty="0">
                <a:solidFill>
                  <a:prstClr val="black"/>
                </a:solidFill>
                <a:latin typeface="Times New Roman" panose="02020603050405020304" pitchFamily="18" charset="0"/>
                <a:cs typeface="Times New Roman" panose="02020603050405020304" pitchFamily="18" charset="0"/>
              </a:rPr>
              <a:t>Mức độ các mặt hàng mua sắm thích hợp với các phương tiện và dụng cụ hiện tại; các dịch vụ bảo dưỡng do</a:t>
            </a:r>
            <a:r>
              <a:rPr lang="en-US" dirty="0">
                <a:solidFill>
                  <a:prstClr val="black"/>
                </a:solidFill>
                <a:latin typeface="Times New Roman" panose="02020603050405020304" pitchFamily="18" charset="0"/>
                <a:cs typeface="Times New Roman" panose="02020603050405020304" pitchFamily="18" charset="0"/>
              </a:rPr>
              <a:t> </a:t>
            </a:r>
            <a:r>
              <a:rPr lang="vi-VN" dirty="0">
                <a:solidFill>
                  <a:prstClr val="black"/>
                </a:solidFill>
                <a:latin typeface="Times New Roman" panose="02020603050405020304" pitchFamily="18" charset="0"/>
                <a:cs typeface="Times New Roman" panose="02020603050405020304" pitchFamily="18" charset="0"/>
              </a:rPr>
              <a:t>người bán đề nghị; Sự lắp đặt do người bán đề nghị.</a:t>
            </a:r>
          </a:p>
        </p:txBody>
      </p:sp>
      <p:sp>
        <p:nvSpPr>
          <p:cNvPr id="11" name="Rectangle 10"/>
          <p:cNvSpPr/>
          <p:nvPr/>
        </p:nvSpPr>
        <p:spPr>
          <a:xfrm>
            <a:off x="2745367" y="4931810"/>
            <a:ext cx="9366162" cy="646331"/>
          </a:xfrm>
          <a:prstGeom prst="rect">
            <a:avLst/>
          </a:prstGeom>
          <a:solidFill>
            <a:schemeClr val="accent4">
              <a:lumMod val="60000"/>
              <a:lumOff val="40000"/>
            </a:schemeClr>
          </a:solidFill>
        </p:spPr>
        <p:txBody>
          <a:bodyPr wrap="square">
            <a:spAutoFit/>
          </a:bodyPr>
          <a:lstStyle/>
          <a:p>
            <a:pPr lvl="0"/>
            <a:r>
              <a:rPr lang="vi-VN" dirty="0">
                <a:solidFill>
                  <a:prstClr val="black"/>
                </a:solidFill>
                <a:latin typeface="Times New Roman" panose="02020603050405020304" pitchFamily="18" charset="0"/>
                <a:cs typeface="Times New Roman" panose="02020603050405020304" pitchFamily="18" charset="0"/>
              </a:rPr>
              <a:t>ảnh hưởng của việc mua sắm đến dòng tiền mặt, cân bằng thu chi, và báo cáo về tình hình chi phí vật tư quá</a:t>
            </a:r>
            <a:r>
              <a:rPr lang="en-US" dirty="0">
                <a:solidFill>
                  <a:prstClr val="black"/>
                </a:solidFill>
                <a:latin typeface="Times New Roman" panose="02020603050405020304" pitchFamily="18" charset="0"/>
                <a:cs typeface="Times New Roman" panose="02020603050405020304" pitchFamily="18" charset="0"/>
              </a:rPr>
              <a:t> </a:t>
            </a:r>
            <a:r>
              <a:rPr lang="vi-VN" dirty="0">
                <a:solidFill>
                  <a:prstClr val="black"/>
                </a:solidFill>
                <a:latin typeface="Times New Roman" panose="02020603050405020304" pitchFamily="18" charset="0"/>
                <a:cs typeface="Times New Roman" panose="02020603050405020304" pitchFamily="18" charset="0"/>
              </a:rPr>
              <a:t>định mức, tính tiện lợi của việc tự làm hoặc mua, thuê.</a:t>
            </a:r>
          </a:p>
        </p:txBody>
      </p:sp>
      <p:sp>
        <p:nvSpPr>
          <p:cNvPr id="14" name="Rectangle 13"/>
          <p:cNvSpPr/>
          <p:nvPr/>
        </p:nvSpPr>
        <p:spPr>
          <a:xfrm>
            <a:off x="2718061" y="5643472"/>
            <a:ext cx="9144000" cy="369332"/>
          </a:xfrm>
          <a:prstGeom prst="rect">
            <a:avLst/>
          </a:prstGeom>
          <a:solidFill>
            <a:schemeClr val="accent4">
              <a:lumMod val="60000"/>
              <a:lumOff val="40000"/>
            </a:schemeClr>
          </a:solidFill>
        </p:spPr>
        <p:txBody>
          <a:bodyPr wrap="square">
            <a:spAutoFit/>
          </a:bodyPr>
          <a:lstStyle/>
          <a:p>
            <a:pPr lvl="0"/>
            <a:r>
              <a:rPr lang="vi-VN" dirty="0">
                <a:solidFill>
                  <a:prstClr val="black"/>
                </a:solidFill>
                <a:latin typeface="Times New Roman" panose="02020603050405020304" pitchFamily="18" charset="0"/>
                <a:cs typeface="Times New Roman" panose="02020603050405020304" pitchFamily="18" charset="0"/>
              </a:rPr>
              <a:t>Giữ giá thấp nhất có thể, ở mức cân bằng có thể chấp nhận, giữ quan hệ tốt với người bán.</a:t>
            </a:r>
          </a:p>
        </p:txBody>
      </p:sp>
      <p:sp>
        <p:nvSpPr>
          <p:cNvPr id="15" name="Rectangle 14"/>
          <p:cNvSpPr/>
          <p:nvPr/>
        </p:nvSpPr>
        <p:spPr>
          <a:xfrm>
            <a:off x="2808585" y="6168538"/>
            <a:ext cx="9016181" cy="646331"/>
          </a:xfrm>
          <a:prstGeom prst="rect">
            <a:avLst/>
          </a:prstGeom>
          <a:solidFill>
            <a:schemeClr val="accent4">
              <a:lumMod val="60000"/>
              <a:lumOff val="40000"/>
            </a:schemeClr>
          </a:solidFill>
        </p:spPr>
        <p:txBody>
          <a:bodyPr wrap="square">
            <a:spAutoFit/>
          </a:bodyPr>
          <a:lstStyle/>
          <a:p>
            <a:pPr lvl="0"/>
            <a:r>
              <a:rPr lang="vi-VN" dirty="0">
                <a:solidFill>
                  <a:prstClr val="black"/>
                </a:solidFill>
                <a:latin typeface="Times New Roman" panose="02020603050405020304" pitchFamily="18" charset="0"/>
                <a:cs typeface="Times New Roman" panose="02020603050405020304" pitchFamily="18" charset="0"/>
              </a:rPr>
              <a:t>Đảm bảo rằng các hàng hoá mua sắm đáp ứng các đặc điểm kỹ thuật và độ bền như mô tả, đáp ứng các điều</a:t>
            </a:r>
            <a:r>
              <a:rPr lang="en-US" dirty="0">
                <a:solidFill>
                  <a:prstClr val="black"/>
                </a:solidFill>
                <a:latin typeface="Times New Roman" panose="02020603050405020304" pitchFamily="18" charset="0"/>
                <a:cs typeface="Times New Roman" panose="02020603050405020304" pitchFamily="18" charset="0"/>
              </a:rPr>
              <a:t> </a:t>
            </a:r>
            <a:r>
              <a:rPr lang="vi-VN" dirty="0">
                <a:solidFill>
                  <a:prstClr val="black"/>
                </a:solidFill>
                <a:latin typeface="Times New Roman" panose="02020603050405020304" pitchFamily="18" charset="0"/>
                <a:cs typeface="Times New Roman" panose="02020603050405020304" pitchFamily="18" charset="0"/>
              </a:rPr>
              <a:t>luật của chính phủ và yêu cầu của khách hàng</a:t>
            </a:r>
          </a:p>
        </p:txBody>
      </p:sp>
    </p:spTree>
    <p:extLst>
      <p:ext uri="{BB962C8B-B14F-4D97-AF65-F5344CB8AC3E}">
        <p14:creationId xmlns:p14="http://schemas.microsoft.com/office/powerpoint/2010/main" val="3414384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Effect transition="in" filter="fade">
                                      <p:cBhvr>
                                        <p:cTn id="14" dur="1000"/>
                                        <p:tgtEl>
                                          <p:spTgt spid="6">
                                            <p:txEl>
                                              <p:pRg st="0" end="0"/>
                                            </p:txEl>
                                          </p:spTgt>
                                        </p:tgtEl>
                                      </p:cBhvr>
                                    </p:animEffect>
                                    <p:anim calcmode="lin" valueType="num">
                                      <p:cBhvr>
                                        <p:cTn id="15"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barn(inVertical)">
                                      <p:cBhvr>
                                        <p:cTn id="35" dur="500"/>
                                        <p:tgtEl>
                                          <p:spTgt spid="11"/>
                                        </p:tgtEl>
                                      </p:cBhvr>
                                    </p:animEffect>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fade">
                                      <p:cBhvr>
                                        <p:cTn id="40" dur="1000"/>
                                        <p:tgtEl>
                                          <p:spTgt spid="14"/>
                                        </p:tgtEl>
                                      </p:cBhvr>
                                    </p:animEffect>
                                    <p:anim calcmode="lin" valueType="num">
                                      <p:cBhvr>
                                        <p:cTn id="41" dur="1000" fill="hold"/>
                                        <p:tgtEl>
                                          <p:spTgt spid="14"/>
                                        </p:tgtEl>
                                        <p:attrNameLst>
                                          <p:attrName>ppt_x</p:attrName>
                                        </p:attrNameLst>
                                      </p:cBhvr>
                                      <p:tavLst>
                                        <p:tav tm="0">
                                          <p:val>
                                            <p:strVal val="#ppt_x"/>
                                          </p:val>
                                        </p:tav>
                                        <p:tav tm="100000">
                                          <p:val>
                                            <p:strVal val="#ppt_x"/>
                                          </p:val>
                                        </p:tav>
                                      </p:tavLst>
                                    </p:anim>
                                    <p:anim calcmode="lin" valueType="num">
                                      <p:cBhvr>
                                        <p:cTn id="42"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barn(inVertical)">
                                      <p:cBhvr>
                                        <p:cTn id="4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0" grpId="0" animBg="1"/>
      <p:bldP spid="11" grpId="0" animBg="1"/>
      <p:bldP spid="14" grpId="0" animBg="1"/>
      <p:bldP spid="1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0" y="687032"/>
            <a:ext cx="2621280" cy="2244569"/>
          </a:xfrm>
          <a:prstGeom prst="rect">
            <a:avLst/>
          </a:prstGeom>
        </p:spPr>
      </p:pic>
      <p:sp>
        <p:nvSpPr>
          <p:cNvPr id="5" name="Rectangle 4"/>
          <p:cNvSpPr/>
          <p:nvPr/>
        </p:nvSpPr>
        <p:spPr>
          <a:xfrm>
            <a:off x="7361451" y="1713289"/>
            <a:ext cx="11817531" cy="1107996"/>
          </a:xfrm>
          <a:prstGeom prst="rect">
            <a:avLst/>
          </a:prstGeom>
        </p:spPr>
        <p:txBody>
          <a:bodyPr wrap="square">
            <a:spAutoFit/>
          </a:bodyPr>
          <a:lstStyle/>
          <a:p>
            <a:pPr marL="514350" indent="-514350">
              <a:buFont typeface="+mj-lt"/>
              <a:buAutoNum type="romanUcPeriod"/>
            </a:pPr>
            <a:r>
              <a:rPr lang="pt-BR" sz="2200" b="1" dirty="0" smtClean="0">
                <a:latin typeface="Times New Roman" panose="02020603050405020304" pitchFamily="18" charset="0"/>
                <a:cs typeface="Times New Roman" panose="02020603050405020304" pitchFamily="18" charset="0"/>
              </a:rPr>
              <a:t>Các </a:t>
            </a:r>
            <a:r>
              <a:rPr lang="pt-BR" sz="2200" b="1" dirty="0">
                <a:latin typeface="Times New Roman" panose="02020603050405020304" pitchFamily="18" charset="0"/>
                <a:cs typeface="Times New Roman" panose="02020603050405020304" pitchFamily="18" charset="0"/>
              </a:rPr>
              <a:t>động cơ cá nhân</a:t>
            </a:r>
            <a:r>
              <a:rPr lang="pt-BR" sz="2200" dirty="0">
                <a:latin typeface="Times New Roman" panose="02020603050405020304" pitchFamily="18" charset="0"/>
                <a:cs typeface="Times New Roman" panose="02020603050405020304" pitchFamily="18" charset="0"/>
              </a:rPr>
              <a:t> </a:t>
            </a:r>
            <a:endParaRPr lang="pt-BR" sz="2200" dirty="0" smtClean="0">
              <a:latin typeface="Times New Roman" panose="02020603050405020304" pitchFamily="18" charset="0"/>
              <a:cs typeface="Times New Roman" panose="02020603050405020304" pitchFamily="18" charset="0"/>
            </a:endParaRPr>
          </a:p>
          <a:p>
            <a:pPr marL="514350" indent="-514350">
              <a:buFont typeface="+mj-lt"/>
              <a:buAutoNum type="romanUcPeriod"/>
            </a:pPr>
            <a:r>
              <a:rPr lang="en-US" sz="2200" b="1" dirty="0" err="1" smtClean="0">
                <a:latin typeface="Times New Roman" panose="02020603050405020304" pitchFamily="18" charset="0"/>
                <a:cs typeface="Times New Roman" panose="02020603050405020304" pitchFamily="18" charset="0"/>
              </a:rPr>
              <a:t>Sự</a:t>
            </a:r>
            <a:r>
              <a:rPr lang="en-US" sz="2200" b="1" dirty="0" smtClean="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nhận</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thức</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về</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vai</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trò</a:t>
            </a:r>
            <a:r>
              <a:rPr lang="en-US" sz="2200" dirty="0">
                <a:latin typeface="Times New Roman" panose="02020603050405020304" pitchFamily="18" charset="0"/>
                <a:cs typeface="Times New Roman" panose="02020603050405020304" pitchFamily="18" charset="0"/>
              </a:rPr>
              <a:t> </a:t>
            </a:r>
            <a:endParaRPr lang="en-US" sz="2200" dirty="0" smtClean="0">
              <a:latin typeface="+mj-lt"/>
              <a:cs typeface="Times New Roman" panose="02020603050405020304" pitchFamily="18" charset="0"/>
            </a:endParaRPr>
          </a:p>
          <a:p>
            <a:pPr marL="514350" indent="-514350">
              <a:buFont typeface="+mj-lt"/>
              <a:buAutoNum type="romanUcPeriod"/>
            </a:pPr>
            <a:r>
              <a:rPr lang="en-US" sz="2200" b="1" dirty="0" err="1" smtClean="0">
                <a:latin typeface="Times New Roman" panose="02020603050405020304" pitchFamily="18" charset="0"/>
                <a:cs typeface="Times New Roman" panose="02020603050405020304" pitchFamily="18" charset="0"/>
              </a:rPr>
              <a:t>Các</a:t>
            </a:r>
            <a:r>
              <a:rPr lang="en-US" sz="2200" b="1" dirty="0" smtClean="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giai</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đoạn</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trong</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quá</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trình</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mua</a:t>
            </a:r>
            <a:r>
              <a:rPr lang="en-US" sz="2200" dirty="0">
                <a:latin typeface="Times New Roman" panose="02020603050405020304" pitchFamily="18" charset="0"/>
                <a:cs typeface="Times New Roman" panose="02020603050405020304" pitchFamily="18" charset="0"/>
              </a:rPr>
              <a:t> </a:t>
            </a:r>
          </a:p>
        </p:txBody>
      </p:sp>
      <p:sp>
        <p:nvSpPr>
          <p:cNvPr id="2" name="Rectangle 1"/>
          <p:cNvSpPr/>
          <p:nvPr/>
        </p:nvSpPr>
        <p:spPr>
          <a:xfrm>
            <a:off x="2798753" y="-199017"/>
            <a:ext cx="10587984" cy="661207"/>
          </a:xfrm>
          <a:prstGeom prst="rect">
            <a:avLst/>
          </a:prstGeom>
        </p:spPr>
        <p:txBody>
          <a:bodyPr wrap="square">
            <a:spAutoFit/>
          </a:bodyPr>
          <a:lstStyle/>
          <a:p>
            <a:pPr>
              <a:lnSpc>
                <a:spcPct val="150000"/>
              </a:lnSpc>
            </a:pP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3.1 </a:t>
            </a:r>
            <a:r>
              <a:rPr lang="vi-VN" sz="2800" b="1" dirty="0">
                <a:solidFill>
                  <a:srgbClr val="002060"/>
                </a:solidFill>
                <a:latin typeface="Times New Roman" panose="02020603050405020304" pitchFamily="18" charset="0"/>
                <a:cs typeface="Times New Roman" panose="02020603050405020304" pitchFamily="18" charset="0"/>
              </a:rPr>
              <a:t>Thị trường và hành vi mua của tổ chức </a:t>
            </a:r>
            <a:endParaRPr lang="en-US" sz="2800" b="1" dirty="0">
              <a:solidFill>
                <a:srgbClr val="002060"/>
              </a:solidFill>
              <a:latin typeface="Times New Roman" panose="02020603050405020304" pitchFamily="18" charset="0"/>
              <a:cs typeface="Times New Roman" panose="02020603050405020304" pitchFamily="18" charset="0"/>
            </a:endParaRPr>
          </a:p>
        </p:txBody>
      </p:sp>
      <p:sp>
        <p:nvSpPr>
          <p:cNvPr id="4" name="Rectangle 3"/>
          <p:cNvSpPr/>
          <p:nvPr/>
        </p:nvSpPr>
        <p:spPr>
          <a:xfrm>
            <a:off x="4122624" y="448505"/>
            <a:ext cx="3744936" cy="477054"/>
          </a:xfrm>
          <a:prstGeom prst="rect">
            <a:avLst/>
          </a:prstGeom>
        </p:spPr>
        <p:txBody>
          <a:bodyPr wrap="none">
            <a:spAutoFit/>
          </a:bodyPr>
          <a:lstStyle/>
          <a:p>
            <a:pPr algn="ctr"/>
            <a:r>
              <a:rPr lang="en-US" sz="2500" b="1" i="1" dirty="0">
                <a:solidFill>
                  <a:srgbClr val="FF0000"/>
                </a:solidFill>
                <a:latin typeface="Times New Roman" panose="02020603050405020304" pitchFamily="18" charset="0"/>
                <a:cs typeface="Times New Roman" panose="02020603050405020304" pitchFamily="18" charset="0"/>
              </a:rPr>
              <a:t>3</a:t>
            </a:r>
            <a:r>
              <a:rPr lang="en-US" sz="2500" b="1" i="1" dirty="0" smtClean="0">
                <a:solidFill>
                  <a:srgbClr val="FF0000"/>
                </a:solidFill>
                <a:latin typeface="Times New Roman" panose="02020603050405020304" pitchFamily="18" charset="0"/>
                <a:cs typeface="Times New Roman" panose="02020603050405020304" pitchFamily="18" charset="0"/>
              </a:rPr>
              <a:t>. </a:t>
            </a:r>
            <a:r>
              <a:rPr lang="vi-VN" sz="2500" b="1" i="1" dirty="0" smtClean="0">
                <a:solidFill>
                  <a:srgbClr val="FF0000"/>
                </a:solidFill>
                <a:latin typeface="Times New Roman" panose="02020603050405020304" pitchFamily="18" charset="0"/>
                <a:cs typeface="Times New Roman" panose="02020603050405020304" pitchFamily="18" charset="0"/>
              </a:rPr>
              <a:t>Các </a:t>
            </a:r>
            <a:r>
              <a:rPr lang="vi-VN" sz="2500" b="1" i="1" dirty="0">
                <a:solidFill>
                  <a:srgbClr val="FF0000"/>
                </a:solidFill>
                <a:latin typeface="Times New Roman" panose="02020603050405020304" pitchFamily="18" charset="0"/>
                <a:cs typeface="Times New Roman" panose="02020603050405020304" pitchFamily="18" charset="0"/>
              </a:rPr>
              <a:t>ảnh hưởng hành vi </a:t>
            </a:r>
            <a:endParaRPr lang="en-US" sz="2500" b="1" i="1" dirty="0">
              <a:solidFill>
                <a:srgbClr val="FF0000"/>
              </a:solidFill>
              <a:latin typeface="Times New Roman" panose="02020603050405020304" pitchFamily="18" charset="0"/>
              <a:cs typeface="Times New Roman" panose="02020603050405020304" pitchFamily="18" charset="0"/>
            </a:endParaRPr>
          </a:p>
        </p:txBody>
      </p:sp>
      <p:sp>
        <p:nvSpPr>
          <p:cNvPr id="6" name="Rectangle 5"/>
          <p:cNvSpPr/>
          <p:nvPr/>
        </p:nvSpPr>
        <p:spPr>
          <a:xfrm>
            <a:off x="60960" y="2821285"/>
            <a:ext cx="12131040" cy="4616648"/>
          </a:xfrm>
          <a:prstGeom prst="rect">
            <a:avLst/>
          </a:prstGeom>
        </p:spPr>
        <p:txBody>
          <a:bodyPr wrap="square">
            <a:spAutoFit/>
          </a:bodyPr>
          <a:lstStyle/>
          <a:p>
            <a:pPr algn="ctr"/>
            <a:r>
              <a:rPr lang="en-US" sz="2100" b="1" i="1" u="sng" dirty="0" smtClean="0">
                <a:solidFill>
                  <a:srgbClr val="002060"/>
                </a:solidFill>
                <a:latin typeface="Cambria-BoldItalic"/>
              </a:rPr>
              <a:t>I. </a:t>
            </a:r>
            <a:r>
              <a:rPr lang="vi-VN" sz="2100" b="1" i="1" u="sng" dirty="0" smtClean="0">
                <a:solidFill>
                  <a:srgbClr val="002060"/>
                </a:solidFill>
                <a:latin typeface="Cambria-BoldItalic"/>
              </a:rPr>
              <a:t>Các </a:t>
            </a:r>
            <a:r>
              <a:rPr lang="vi-VN" sz="2100" b="1" i="1" u="sng" dirty="0">
                <a:solidFill>
                  <a:srgbClr val="002060"/>
                </a:solidFill>
                <a:latin typeface="Cambria-BoldItalic"/>
              </a:rPr>
              <a:t>động cơ cá </a:t>
            </a:r>
            <a:r>
              <a:rPr lang="vi-VN" sz="2100" b="1" i="1" u="sng" dirty="0" smtClean="0">
                <a:solidFill>
                  <a:srgbClr val="002060"/>
                </a:solidFill>
                <a:latin typeface="Cambria-BoldItalic"/>
              </a:rPr>
              <a:t>nhân</a:t>
            </a:r>
            <a:endParaRPr lang="en-US" sz="2100" b="1" i="1" u="sng" dirty="0" smtClean="0">
              <a:solidFill>
                <a:srgbClr val="002060"/>
              </a:solidFill>
              <a:latin typeface="Cambria-BoldItalic"/>
            </a:endParaRPr>
          </a:p>
          <a:p>
            <a:r>
              <a:rPr lang="en-US" sz="2100" dirty="0" smtClean="0">
                <a:solidFill>
                  <a:srgbClr val="000000"/>
                </a:solidFill>
                <a:latin typeface="Cambria" panose="02040503050406030204" pitchFamily="18" charset="0"/>
              </a:rPr>
              <a:t>	N</a:t>
            </a:r>
            <a:r>
              <a:rPr lang="vi-VN" sz="2100" dirty="0" smtClean="0">
                <a:solidFill>
                  <a:srgbClr val="000000"/>
                </a:solidFill>
                <a:latin typeface="Cambria" panose="02040503050406030204" pitchFamily="18" charset="0"/>
              </a:rPr>
              <a:t>hững </a:t>
            </a:r>
            <a:r>
              <a:rPr lang="vi-VN" sz="2100" dirty="0">
                <a:solidFill>
                  <a:srgbClr val="000000"/>
                </a:solidFill>
                <a:latin typeface="Cambria" panose="02040503050406030204" pitchFamily="18" charset="0"/>
              </a:rPr>
              <a:t>người mua tổ chức thường bị ảnh hưởng bởi các nhân tố cá nhân như </a:t>
            </a:r>
            <a:r>
              <a:rPr lang="vi-VN" sz="2100" b="1" i="1" dirty="0">
                <a:solidFill>
                  <a:srgbClr val="FF0000"/>
                </a:solidFill>
                <a:latin typeface="Cambria" panose="02040503050406030204" pitchFamily="18" charset="0"/>
              </a:rPr>
              <a:t>quan hệ bạn </a:t>
            </a:r>
            <a:r>
              <a:rPr lang="vi-VN" sz="2100" b="1" i="1" dirty="0" smtClean="0">
                <a:solidFill>
                  <a:srgbClr val="FF0000"/>
                </a:solidFill>
                <a:latin typeface="Cambria" panose="02040503050406030204" pitchFamily="18" charset="0"/>
              </a:rPr>
              <a:t>bè,</a:t>
            </a:r>
            <a:r>
              <a:rPr lang="en-US" sz="2100" b="1" i="1" dirty="0" smtClean="0">
                <a:solidFill>
                  <a:srgbClr val="FF0000"/>
                </a:solidFill>
                <a:latin typeface="Cambria" panose="02040503050406030204" pitchFamily="18" charset="0"/>
              </a:rPr>
              <a:t> </a:t>
            </a:r>
            <a:r>
              <a:rPr lang="vi-VN" sz="2100" b="1" i="1" dirty="0" smtClean="0">
                <a:solidFill>
                  <a:srgbClr val="FF0000"/>
                </a:solidFill>
                <a:latin typeface="Cambria" panose="02040503050406030204" pitchFamily="18" charset="0"/>
              </a:rPr>
              <a:t>sự </a:t>
            </a:r>
            <a:r>
              <a:rPr lang="vi-VN" sz="2100" b="1" i="1" dirty="0">
                <a:solidFill>
                  <a:srgbClr val="FF0000"/>
                </a:solidFill>
                <a:latin typeface="Cambria" panose="02040503050406030204" pitchFamily="18" charset="0"/>
              </a:rPr>
              <a:t>hãnh diện nghề nghiệp, sự lo sợ về rủi ro, và sự thiếu kinh nghiệm cá nhân </a:t>
            </a:r>
            <a:r>
              <a:rPr lang="vi-VN" sz="2100" dirty="0">
                <a:solidFill>
                  <a:srgbClr val="000000"/>
                </a:solidFill>
                <a:latin typeface="Cambria" panose="02040503050406030204" pitchFamily="18" charset="0"/>
              </a:rPr>
              <a:t>trong các </a:t>
            </a:r>
            <a:r>
              <a:rPr lang="vi-VN" sz="2100" dirty="0" smtClean="0">
                <a:solidFill>
                  <a:srgbClr val="000000"/>
                </a:solidFill>
                <a:latin typeface="Cambria" panose="02040503050406030204" pitchFamily="18" charset="0"/>
              </a:rPr>
              <a:t>hành</a:t>
            </a:r>
            <a:r>
              <a:rPr lang="en-US" sz="2100" dirty="0" smtClean="0">
                <a:solidFill>
                  <a:srgbClr val="000000"/>
                </a:solidFill>
                <a:latin typeface="Cambria" panose="02040503050406030204" pitchFamily="18" charset="0"/>
              </a:rPr>
              <a:t> </a:t>
            </a:r>
            <a:r>
              <a:rPr lang="vi-VN" sz="2100" dirty="0" smtClean="0">
                <a:solidFill>
                  <a:srgbClr val="000000"/>
                </a:solidFill>
                <a:latin typeface="Cambria" panose="02040503050406030204" pitchFamily="18" charset="0"/>
              </a:rPr>
              <a:t>động </a:t>
            </a:r>
            <a:r>
              <a:rPr lang="vi-VN" sz="2100" dirty="0">
                <a:solidFill>
                  <a:srgbClr val="000000"/>
                </a:solidFill>
                <a:latin typeface="Cambria" panose="02040503050406030204" pitchFamily="18" charset="0"/>
              </a:rPr>
              <a:t>mua của họ.</a:t>
            </a:r>
            <a:br>
              <a:rPr lang="vi-VN" sz="2100" dirty="0">
                <a:solidFill>
                  <a:srgbClr val="000000"/>
                </a:solidFill>
                <a:latin typeface="Cambria" panose="02040503050406030204" pitchFamily="18" charset="0"/>
              </a:rPr>
            </a:br>
            <a:r>
              <a:rPr lang="vi-VN" sz="2100" b="1" i="1" dirty="0">
                <a:solidFill>
                  <a:srgbClr val="FF0000"/>
                </a:solidFill>
                <a:latin typeface="Cambria" panose="02040503050406030204" pitchFamily="18" charset="0"/>
              </a:rPr>
              <a:t>Ví </a:t>
            </a:r>
            <a:r>
              <a:rPr lang="vi-VN" sz="2100" b="1" i="1" dirty="0" smtClean="0">
                <a:solidFill>
                  <a:srgbClr val="FF0000"/>
                </a:solidFill>
                <a:latin typeface="Cambria" panose="02040503050406030204" pitchFamily="18" charset="0"/>
              </a:rPr>
              <a:t>dụ</a:t>
            </a:r>
            <a:r>
              <a:rPr lang="en-US" sz="2100" dirty="0" smtClean="0">
                <a:solidFill>
                  <a:srgbClr val="000000"/>
                </a:solidFill>
                <a:latin typeface="Cambria" panose="02040503050406030204" pitchFamily="18" charset="0"/>
              </a:rPr>
              <a:t>:</a:t>
            </a:r>
          </a:p>
          <a:p>
            <a:pPr marL="342900" indent="-342900">
              <a:buFont typeface="Wingdings" panose="05000000000000000000" pitchFamily="2" charset="2"/>
              <a:buChar char="Ø"/>
            </a:pPr>
            <a:r>
              <a:rPr lang="en-US" sz="2100" dirty="0">
                <a:solidFill>
                  <a:srgbClr val="FF0000"/>
                </a:solidFill>
                <a:latin typeface="Cambria" panose="02040503050406030204" pitchFamily="18" charset="0"/>
              </a:rPr>
              <a:t>S</a:t>
            </a:r>
            <a:r>
              <a:rPr lang="vi-VN" sz="2100" dirty="0" smtClean="0">
                <a:solidFill>
                  <a:srgbClr val="FF0000"/>
                </a:solidFill>
                <a:latin typeface="Cambria" panose="02040503050406030204" pitchFamily="18" charset="0"/>
              </a:rPr>
              <a:t>ự </a:t>
            </a:r>
            <a:r>
              <a:rPr lang="vi-VN" sz="2100" dirty="0">
                <a:solidFill>
                  <a:srgbClr val="FF0000"/>
                </a:solidFill>
                <a:latin typeface="Cambria" panose="02040503050406030204" pitchFamily="18" charset="0"/>
              </a:rPr>
              <a:t>hãnh diện nghề nghiệp thường biểu hiện qua các cố gắng của một cá nhân </a:t>
            </a:r>
            <a:r>
              <a:rPr lang="vi-VN" sz="2100" dirty="0" smtClean="0">
                <a:solidFill>
                  <a:srgbClr val="FF0000"/>
                </a:solidFill>
                <a:latin typeface="Cambria" panose="02040503050406030204" pitchFamily="18" charset="0"/>
              </a:rPr>
              <a:t>muốn</a:t>
            </a:r>
            <a:r>
              <a:rPr lang="en-US" sz="2100" dirty="0" smtClean="0">
                <a:solidFill>
                  <a:srgbClr val="FF0000"/>
                </a:solidFill>
                <a:latin typeface="Cambria" panose="02040503050406030204" pitchFamily="18" charset="0"/>
              </a:rPr>
              <a:t> </a:t>
            </a:r>
            <a:r>
              <a:rPr lang="vi-VN" sz="2100" dirty="0" smtClean="0">
                <a:solidFill>
                  <a:srgbClr val="FF0000"/>
                </a:solidFill>
                <a:latin typeface="Cambria" panose="02040503050406030204" pitchFamily="18" charset="0"/>
              </a:rPr>
              <a:t>đạt </a:t>
            </a:r>
            <a:r>
              <a:rPr lang="vi-VN" sz="2100" dirty="0">
                <a:solidFill>
                  <a:srgbClr val="FF0000"/>
                </a:solidFill>
                <a:latin typeface="Cambria" panose="02040503050406030204" pitchFamily="18" charset="0"/>
              </a:rPr>
              <a:t>được địa vị nhất định trong tổ chức</a:t>
            </a:r>
            <a:r>
              <a:rPr lang="vi-VN" sz="2100" dirty="0">
                <a:solidFill>
                  <a:srgbClr val="000000"/>
                </a:solidFill>
                <a:latin typeface="Cambria" panose="02040503050406030204" pitchFamily="18" charset="0"/>
              </a:rPr>
              <a:t>. Một cách để cá nhân có được địa vị là họ khởi </a:t>
            </a:r>
            <a:r>
              <a:rPr lang="vi-VN" sz="2100" dirty="0" smtClean="0">
                <a:solidFill>
                  <a:srgbClr val="000000"/>
                </a:solidFill>
                <a:latin typeface="Cambria" panose="02040503050406030204" pitchFamily="18" charset="0"/>
              </a:rPr>
              <a:t>xướng</a:t>
            </a:r>
            <a:r>
              <a:rPr lang="en-US" sz="2100" dirty="0" smtClean="0">
                <a:solidFill>
                  <a:srgbClr val="000000"/>
                </a:solidFill>
                <a:latin typeface="Cambria" panose="02040503050406030204" pitchFamily="18" charset="0"/>
              </a:rPr>
              <a:t> </a:t>
            </a:r>
            <a:r>
              <a:rPr lang="vi-VN" sz="2100" dirty="0" smtClean="0">
                <a:solidFill>
                  <a:srgbClr val="000000"/>
                </a:solidFill>
                <a:latin typeface="Cambria" panose="02040503050406030204" pitchFamily="18" charset="0"/>
              </a:rPr>
              <a:t>hoặc </a:t>
            </a:r>
            <a:r>
              <a:rPr lang="vi-VN" sz="2100" dirty="0">
                <a:solidFill>
                  <a:srgbClr val="000000"/>
                </a:solidFill>
                <a:latin typeface="Cambria" panose="02040503050406030204" pitchFamily="18" charset="0"/>
              </a:rPr>
              <a:t>ảnh hưởng đến việc mua hàng hoá qua đó biểu hiện giá trị của họ đối với tổ chức. </a:t>
            </a:r>
            <a:endParaRPr lang="en-US" sz="2100" dirty="0" smtClean="0">
              <a:solidFill>
                <a:srgbClr val="000000"/>
              </a:solidFill>
              <a:latin typeface="Cambria" panose="02040503050406030204" pitchFamily="18" charset="0"/>
            </a:endParaRPr>
          </a:p>
          <a:p>
            <a:r>
              <a:rPr lang="en-US" sz="2100" dirty="0" smtClean="0">
                <a:solidFill>
                  <a:srgbClr val="000000"/>
                </a:solidFill>
                <a:latin typeface="Cambria" panose="02040503050406030204" pitchFamily="18" charset="0"/>
                <a:sym typeface="Wingdings" panose="05000000000000000000" pitchFamily="2" charset="2"/>
              </a:rPr>
              <a:t> </a:t>
            </a:r>
            <a:r>
              <a:rPr lang="vi-VN" sz="2100" dirty="0" smtClean="0">
                <a:solidFill>
                  <a:srgbClr val="000000"/>
                </a:solidFill>
                <a:latin typeface="Cambria" panose="02040503050406030204" pitchFamily="18" charset="0"/>
              </a:rPr>
              <a:t>Nếu</a:t>
            </a:r>
            <a:r>
              <a:rPr lang="en-US" sz="2100" dirty="0" smtClean="0">
                <a:solidFill>
                  <a:srgbClr val="000000"/>
                </a:solidFill>
                <a:latin typeface="Cambria" panose="02040503050406030204" pitchFamily="18" charset="0"/>
              </a:rPr>
              <a:t> </a:t>
            </a:r>
            <a:r>
              <a:rPr lang="vi-VN" sz="2100" dirty="0" smtClean="0">
                <a:solidFill>
                  <a:srgbClr val="000000"/>
                </a:solidFill>
                <a:latin typeface="Cambria" panose="02040503050406030204" pitchFamily="18" charset="0"/>
              </a:rPr>
              <a:t>một </a:t>
            </a:r>
            <a:r>
              <a:rPr lang="vi-VN" sz="2100" dirty="0">
                <a:solidFill>
                  <a:srgbClr val="000000"/>
                </a:solidFill>
                <a:latin typeface="Cambria" panose="02040503050406030204" pitchFamily="18" charset="0"/>
              </a:rPr>
              <a:t>cá nhân mua được các vật liệu mới, dụng cụ hoặc thiết bị mang lại hiệu quả tiết kiệm </a:t>
            </a:r>
            <a:r>
              <a:rPr lang="vi-VN" sz="2100" dirty="0" smtClean="0">
                <a:solidFill>
                  <a:srgbClr val="000000"/>
                </a:solidFill>
                <a:latin typeface="Cambria" panose="02040503050406030204" pitchFamily="18" charset="0"/>
              </a:rPr>
              <a:t>chi</a:t>
            </a:r>
            <a:r>
              <a:rPr lang="en-US" sz="2100" dirty="0" smtClean="0">
                <a:solidFill>
                  <a:srgbClr val="000000"/>
                </a:solidFill>
                <a:latin typeface="Cambria" panose="02040503050406030204" pitchFamily="18" charset="0"/>
              </a:rPr>
              <a:t> </a:t>
            </a:r>
            <a:r>
              <a:rPr lang="vi-VN" sz="2100" dirty="0" smtClean="0">
                <a:solidFill>
                  <a:srgbClr val="000000"/>
                </a:solidFill>
                <a:latin typeface="Cambria" panose="02040503050406030204" pitchFamily="18" charset="0"/>
              </a:rPr>
              <a:t>phí</a:t>
            </a:r>
            <a:r>
              <a:rPr lang="en-US" sz="2100" dirty="0" smtClean="0">
                <a:solidFill>
                  <a:srgbClr val="000000"/>
                </a:solidFill>
                <a:latin typeface="Cambria" panose="02040503050406030204" pitchFamily="18" charset="0"/>
              </a:rPr>
              <a:t> </a:t>
            </a:r>
            <a:r>
              <a:rPr lang="vi-VN" sz="2100" dirty="0" smtClean="0">
                <a:solidFill>
                  <a:srgbClr val="000000"/>
                </a:solidFill>
                <a:latin typeface="Cambria" panose="02040503050406030204" pitchFamily="18" charset="0"/>
              </a:rPr>
              <a:t>hoặc </a:t>
            </a:r>
            <a:r>
              <a:rPr lang="vi-VN" sz="2100" dirty="0">
                <a:solidFill>
                  <a:srgbClr val="000000"/>
                </a:solidFill>
                <a:latin typeface="Cambria" panose="02040503050406030204" pitchFamily="18" charset="0"/>
              </a:rPr>
              <a:t>tăng lợi nhuận </a:t>
            </a:r>
            <a:r>
              <a:rPr lang="vi-VN" sz="2100" dirty="0">
                <a:solidFill>
                  <a:srgbClr val="FF0000"/>
                </a:solidFill>
                <a:latin typeface="Cambria" panose="02040503050406030204" pitchFamily="18" charset="0"/>
              </a:rPr>
              <a:t>thì họ bắt đầu có cơ hội thể hiện giá trị của họ đối với tổ chức. </a:t>
            </a:r>
            <a:endParaRPr lang="en-US" sz="2100" dirty="0" smtClean="0">
              <a:solidFill>
                <a:srgbClr val="FF0000"/>
              </a:solidFill>
              <a:latin typeface="Cambria" panose="02040503050406030204" pitchFamily="18" charset="0"/>
            </a:endParaRPr>
          </a:p>
          <a:p>
            <a:pPr marL="342900" indent="-342900">
              <a:buFont typeface="Wingdings" panose="05000000000000000000" pitchFamily="2" charset="2"/>
              <a:buChar char="Ø"/>
            </a:pPr>
            <a:r>
              <a:rPr lang="vi-VN" sz="2100" dirty="0" smtClean="0">
                <a:solidFill>
                  <a:srgbClr val="000000"/>
                </a:solidFill>
                <a:latin typeface="Cambria" panose="02040503050406030204" pitchFamily="18" charset="0"/>
              </a:rPr>
              <a:t>Sự lo</a:t>
            </a:r>
            <a:r>
              <a:rPr lang="en-US" sz="2100" dirty="0" smtClean="0">
                <a:solidFill>
                  <a:srgbClr val="000000"/>
                </a:solidFill>
                <a:latin typeface="Cambria" panose="02040503050406030204" pitchFamily="18" charset="0"/>
              </a:rPr>
              <a:t> </a:t>
            </a:r>
            <a:r>
              <a:rPr lang="vi-VN" sz="2100" dirty="0" smtClean="0">
                <a:solidFill>
                  <a:srgbClr val="000000"/>
                </a:solidFill>
                <a:latin typeface="Cambria" panose="02040503050406030204" pitchFamily="18" charset="0"/>
              </a:rPr>
              <a:t>ngại </a:t>
            </a:r>
            <a:r>
              <a:rPr lang="vi-VN" sz="2100" dirty="0">
                <a:solidFill>
                  <a:srgbClr val="000000"/>
                </a:solidFill>
                <a:latin typeface="Cambria" panose="02040503050406030204" pitchFamily="18" charset="0"/>
              </a:rPr>
              <a:t>về những rủi ro khi mua sắm là những yếu tố ảnh hưởng lớn đến hành vi của những </a:t>
            </a:r>
            <a:r>
              <a:rPr lang="vi-VN" sz="2100" dirty="0" smtClean="0">
                <a:solidFill>
                  <a:srgbClr val="000000"/>
                </a:solidFill>
                <a:latin typeface="Cambria" panose="02040503050406030204" pitchFamily="18" charset="0"/>
              </a:rPr>
              <a:t>người</a:t>
            </a:r>
            <a:r>
              <a:rPr lang="en-US" sz="2100" dirty="0" smtClean="0">
                <a:solidFill>
                  <a:srgbClr val="000000"/>
                </a:solidFill>
                <a:latin typeface="Cambria" panose="02040503050406030204" pitchFamily="18" charset="0"/>
              </a:rPr>
              <a:t> </a:t>
            </a:r>
            <a:r>
              <a:rPr lang="vi-VN" sz="2100" dirty="0" smtClean="0">
                <a:solidFill>
                  <a:srgbClr val="000000"/>
                </a:solidFill>
                <a:latin typeface="Cambria" panose="02040503050406030204" pitchFamily="18" charset="0"/>
              </a:rPr>
              <a:t>mua </a:t>
            </a:r>
            <a:r>
              <a:rPr lang="vi-VN" sz="2100" dirty="0">
                <a:solidFill>
                  <a:srgbClr val="000000"/>
                </a:solidFill>
                <a:latin typeface="Cambria" panose="02040503050406030204" pitchFamily="18" charset="0"/>
              </a:rPr>
              <a:t>cho tổ chức và vì vậy, </a:t>
            </a:r>
            <a:r>
              <a:rPr lang="vi-VN" sz="2100" dirty="0">
                <a:solidFill>
                  <a:srgbClr val="FF0000"/>
                </a:solidFill>
                <a:latin typeface="Cambria" panose="02040503050406030204" pitchFamily="18" charset="0"/>
              </a:rPr>
              <a:t>việc giảm lo lắng về rủi ro là rất quan trọng đối với họ</a:t>
            </a:r>
            <a:r>
              <a:rPr lang="vi-VN" sz="2100" dirty="0" smtClean="0">
                <a:solidFill>
                  <a:srgbClr val="FF0000"/>
                </a:solidFill>
                <a:latin typeface="Cambria" panose="02040503050406030204" pitchFamily="18" charset="0"/>
              </a:rPr>
              <a:t>.</a:t>
            </a:r>
            <a:endParaRPr lang="en-US" sz="2100" dirty="0" smtClean="0">
              <a:solidFill>
                <a:srgbClr val="FF0000"/>
              </a:solidFill>
              <a:latin typeface="Cambria" panose="02040503050406030204" pitchFamily="18" charset="0"/>
            </a:endParaRPr>
          </a:p>
          <a:p>
            <a:r>
              <a:rPr lang="vi-VN" sz="2100" dirty="0" smtClean="0">
                <a:solidFill>
                  <a:srgbClr val="FF0000"/>
                </a:solidFill>
                <a:latin typeface="Cambria" panose="02040503050406030204" pitchFamily="18" charset="0"/>
              </a:rPr>
              <a:t>.</a:t>
            </a:r>
            <a:r>
              <a:rPr lang="vi-VN" sz="2100" dirty="0" smtClean="0">
                <a:solidFill>
                  <a:srgbClr val="FF0000"/>
                </a:solidFill>
              </a:rPr>
              <a:t> </a:t>
            </a:r>
            <a:br>
              <a:rPr lang="vi-VN" sz="2100" dirty="0" smtClean="0">
                <a:solidFill>
                  <a:srgbClr val="FF0000"/>
                </a:solidFill>
              </a:rPr>
            </a:br>
            <a:endParaRPr lang="en-US" sz="2100" dirty="0">
              <a:solidFill>
                <a:srgbClr val="FF0000"/>
              </a:solidFill>
            </a:endParaRPr>
          </a:p>
        </p:txBody>
      </p:sp>
      <p:sp>
        <p:nvSpPr>
          <p:cNvPr id="11" name="Rectangle 10"/>
          <p:cNvSpPr/>
          <p:nvPr/>
        </p:nvSpPr>
        <p:spPr>
          <a:xfrm>
            <a:off x="2384502" y="1016188"/>
            <a:ext cx="9953897" cy="1107996"/>
          </a:xfrm>
          <a:prstGeom prst="rect">
            <a:avLst/>
          </a:prstGeom>
        </p:spPr>
        <p:txBody>
          <a:bodyPr wrap="square">
            <a:spAutoFit/>
          </a:bodyPr>
          <a:lstStyle/>
          <a:p>
            <a:r>
              <a:rPr lang="vi-VN" sz="2200" dirty="0">
                <a:solidFill>
                  <a:srgbClr val="000000"/>
                </a:solidFill>
                <a:latin typeface="+mj-lt"/>
                <a:cs typeface="Times New Roman" panose="02020603050405020304" pitchFamily="18" charset="0"/>
              </a:rPr>
              <a:t>Những người mua là tổ chức bị ảnh hưởng bởi rất nhiều </a:t>
            </a:r>
            <a:r>
              <a:rPr lang="vi-VN" sz="2200" b="1" dirty="0">
                <a:solidFill>
                  <a:srgbClr val="FF0000"/>
                </a:solidFill>
                <a:latin typeface="+mj-lt"/>
                <a:cs typeface="Times New Roman" panose="02020603050405020304" pitchFamily="18" charset="0"/>
              </a:rPr>
              <a:t>các nhân tố tâm lý và xã hội</a:t>
            </a:r>
            <a:r>
              <a:rPr lang="vi-VN" sz="2200" dirty="0">
                <a:solidFill>
                  <a:srgbClr val="000000"/>
                </a:solidFill>
                <a:latin typeface="+mj-lt"/>
                <a:cs typeface="Times New Roman" panose="02020603050405020304" pitchFamily="18" charset="0"/>
              </a:rPr>
              <a:t>. Chúng</a:t>
            </a:r>
            <a:r>
              <a:rPr lang="en-US" sz="2200" dirty="0">
                <a:solidFill>
                  <a:srgbClr val="000000"/>
                </a:solidFill>
                <a:latin typeface="+mj-lt"/>
                <a:cs typeface="Times New Roman" panose="02020603050405020304" pitchFamily="18" charset="0"/>
              </a:rPr>
              <a:t> </a:t>
            </a:r>
            <a:r>
              <a:rPr lang="vi-VN" sz="2200" dirty="0">
                <a:solidFill>
                  <a:srgbClr val="000000"/>
                </a:solidFill>
                <a:latin typeface="+mj-lt"/>
                <a:cs typeface="Times New Roman" panose="02020603050405020304" pitchFamily="18" charset="0"/>
              </a:rPr>
              <a:t>ta sẽ thảo luận </a:t>
            </a:r>
            <a:r>
              <a:rPr lang="en-US" sz="2200" dirty="0">
                <a:solidFill>
                  <a:srgbClr val="000000"/>
                </a:solidFill>
                <a:latin typeface="Times New Roman" panose="02020603050405020304" pitchFamily="18" charset="0"/>
                <a:cs typeface="Times New Roman" panose="02020603050405020304" pitchFamily="18" charset="0"/>
              </a:rPr>
              <a:t>3</a:t>
            </a:r>
            <a:r>
              <a:rPr lang="vi-VN" sz="2200" dirty="0">
                <a:solidFill>
                  <a:srgbClr val="000000"/>
                </a:solidFill>
                <a:latin typeface="Times New Roman" panose="02020603050405020304" pitchFamily="18" charset="0"/>
                <a:cs typeface="Times New Roman" panose="02020603050405020304" pitchFamily="18" charset="0"/>
              </a:rPr>
              <a:t> nhân tố trong số đó: </a:t>
            </a:r>
            <a:r>
              <a:rPr lang="vi-VN" sz="2200" b="1" i="1" dirty="0">
                <a:solidFill>
                  <a:srgbClr val="FF0000"/>
                </a:solidFill>
                <a:latin typeface="Times New Roman" panose="02020603050405020304" pitchFamily="18" charset="0"/>
                <a:cs typeface="Times New Roman" panose="02020603050405020304" pitchFamily="18" charset="0"/>
              </a:rPr>
              <a:t>Các động cơ cá nhân và quan điểm về vai trò</a:t>
            </a:r>
            <a:r>
              <a:rPr lang="en-US" sz="2200" b="1" i="1" dirty="0">
                <a:solidFill>
                  <a:srgbClr val="FF0000"/>
                </a:solidFill>
                <a:latin typeface="Times New Roman" panose="02020603050405020304" pitchFamily="18" charset="0"/>
                <a:cs typeface="Times New Roman" panose="02020603050405020304" pitchFamily="18" charset="0"/>
              </a:rPr>
              <a:t> </a:t>
            </a:r>
            <a:r>
              <a:rPr lang="en-US" sz="2200" b="1" i="1" dirty="0" err="1">
                <a:solidFill>
                  <a:srgbClr val="FF0000"/>
                </a:solidFill>
                <a:latin typeface="Times New Roman" panose="02020603050405020304" pitchFamily="18" charset="0"/>
                <a:cs typeface="Times New Roman" panose="02020603050405020304" pitchFamily="18" charset="0"/>
              </a:rPr>
              <a:t>và</a:t>
            </a:r>
            <a:r>
              <a:rPr lang="en-US" sz="2200" b="1" i="1" dirty="0">
                <a:solidFill>
                  <a:srgbClr val="FF0000"/>
                </a:solidFill>
                <a:latin typeface="Times New Roman" panose="02020603050405020304" pitchFamily="18" charset="0"/>
                <a:cs typeface="Times New Roman" panose="02020603050405020304" pitchFamily="18" charset="0"/>
              </a:rPr>
              <a:t> </a:t>
            </a:r>
            <a:r>
              <a:rPr lang="en-US" sz="2200" b="1" i="1" dirty="0" err="1">
                <a:solidFill>
                  <a:srgbClr val="FF0000"/>
                </a:solidFill>
                <a:latin typeface="Times New Roman" panose="02020603050405020304" pitchFamily="18" charset="0"/>
                <a:cs typeface="Times New Roman" panose="02020603050405020304" pitchFamily="18" charset="0"/>
              </a:rPr>
              <a:t>các</a:t>
            </a:r>
            <a:r>
              <a:rPr lang="en-US" sz="2200" b="1" i="1" dirty="0">
                <a:solidFill>
                  <a:srgbClr val="FF0000"/>
                </a:solidFill>
                <a:latin typeface="Times New Roman" panose="02020603050405020304" pitchFamily="18" charset="0"/>
                <a:cs typeface="Times New Roman" panose="02020603050405020304" pitchFamily="18" charset="0"/>
              </a:rPr>
              <a:t> </a:t>
            </a:r>
            <a:r>
              <a:rPr lang="en-US" sz="2200" b="1" i="1" dirty="0" err="1">
                <a:solidFill>
                  <a:srgbClr val="FF0000"/>
                </a:solidFill>
                <a:latin typeface="Times New Roman" panose="02020603050405020304" pitchFamily="18" charset="0"/>
                <a:cs typeface="Times New Roman" panose="02020603050405020304" pitchFamily="18" charset="0"/>
              </a:rPr>
              <a:t>giai</a:t>
            </a:r>
            <a:r>
              <a:rPr lang="en-US" sz="2200" b="1" i="1" dirty="0">
                <a:solidFill>
                  <a:srgbClr val="FF0000"/>
                </a:solidFill>
                <a:latin typeface="Times New Roman" panose="02020603050405020304" pitchFamily="18" charset="0"/>
                <a:cs typeface="Times New Roman" panose="02020603050405020304" pitchFamily="18" charset="0"/>
              </a:rPr>
              <a:t> </a:t>
            </a:r>
            <a:r>
              <a:rPr lang="en-US" sz="2200" b="1" i="1" dirty="0" err="1">
                <a:solidFill>
                  <a:srgbClr val="FF0000"/>
                </a:solidFill>
                <a:latin typeface="Times New Roman" panose="02020603050405020304" pitchFamily="18" charset="0"/>
                <a:cs typeface="Times New Roman" panose="02020603050405020304" pitchFamily="18" charset="0"/>
              </a:rPr>
              <a:t>đoạn</a:t>
            </a:r>
            <a:r>
              <a:rPr lang="en-US" sz="2200" b="1" i="1" dirty="0">
                <a:solidFill>
                  <a:srgbClr val="FF0000"/>
                </a:solidFill>
                <a:latin typeface="Times New Roman" panose="02020603050405020304" pitchFamily="18" charset="0"/>
                <a:cs typeface="Times New Roman" panose="02020603050405020304" pitchFamily="18" charset="0"/>
              </a:rPr>
              <a:t> </a:t>
            </a:r>
            <a:r>
              <a:rPr lang="en-US" sz="2200" b="1" i="1" dirty="0" err="1">
                <a:solidFill>
                  <a:srgbClr val="FF0000"/>
                </a:solidFill>
                <a:latin typeface="Times New Roman" panose="02020603050405020304" pitchFamily="18" charset="0"/>
                <a:cs typeface="Times New Roman" panose="02020603050405020304" pitchFamily="18" charset="0"/>
              </a:rPr>
              <a:t>quá</a:t>
            </a:r>
            <a:r>
              <a:rPr lang="en-US" sz="2200" b="1" i="1" dirty="0">
                <a:solidFill>
                  <a:srgbClr val="FF0000"/>
                </a:solidFill>
                <a:latin typeface="Times New Roman" panose="02020603050405020304" pitchFamily="18" charset="0"/>
                <a:cs typeface="Times New Roman" panose="02020603050405020304" pitchFamily="18" charset="0"/>
              </a:rPr>
              <a:t> </a:t>
            </a:r>
            <a:r>
              <a:rPr lang="en-US" sz="2200" b="1" i="1" dirty="0" err="1">
                <a:solidFill>
                  <a:srgbClr val="FF0000"/>
                </a:solidFill>
                <a:latin typeface="Times New Roman" panose="02020603050405020304" pitchFamily="18" charset="0"/>
                <a:cs typeface="Times New Roman" panose="02020603050405020304" pitchFamily="18" charset="0"/>
              </a:rPr>
              <a:t>trình</a:t>
            </a:r>
            <a:r>
              <a:rPr lang="en-US" sz="2200" b="1" i="1" dirty="0">
                <a:solidFill>
                  <a:srgbClr val="FF0000"/>
                </a:solidFill>
                <a:latin typeface="Times New Roman" panose="02020603050405020304" pitchFamily="18" charset="0"/>
                <a:cs typeface="Times New Roman" panose="02020603050405020304" pitchFamily="18" charset="0"/>
              </a:rPr>
              <a:t> </a:t>
            </a:r>
            <a:r>
              <a:rPr lang="en-US" sz="2200" b="1" i="1" dirty="0" err="1">
                <a:solidFill>
                  <a:srgbClr val="FF0000"/>
                </a:solidFill>
                <a:latin typeface="Times New Roman" panose="02020603050405020304" pitchFamily="18" charset="0"/>
                <a:cs typeface="Times New Roman" panose="02020603050405020304" pitchFamily="18" charset="0"/>
              </a:rPr>
              <a:t>mua</a:t>
            </a:r>
            <a:endParaRPr lang="en-US" sz="2200" b="1" i="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3883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0" end="0"/>
                                            </p:txEl>
                                          </p:spTgt>
                                        </p:tgtEl>
                                        <p:attrNameLst>
                                          <p:attrName>style.visibility</p:attrName>
                                        </p:attrNameLst>
                                      </p:cBhvr>
                                      <p:to>
                                        <p:strVal val="visible"/>
                                      </p:to>
                                    </p:set>
                                    <p:animEffect transition="in" filter="fade">
                                      <p:cBhvr>
                                        <p:cTn id="14" dur="1000"/>
                                        <p:tgtEl>
                                          <p:spTgt spid="5">
                                            <p:txEl>
                                              <p:pRg st="0" end="0"/>
                                            </p:txEl>
                                          </p:spTgt>
                                        </p:tgtEl>
                                      </p:cBhvr>
                                    </p:animEffect>
                                    <p:anim calcmode="lin" valueType="num">
                                      <p:cBhvr>
                                        <p:cTn id="15"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5">
                                            <p:txEl>
                                              <p:pRg st="1" end="1"/>
                                            </p:txEl>
                                          </p:spTgt>
                                        </p:tgtEl>
                                        <p:attrNameLst>
                                          <p:attrName>style.visibility</p:attrName>
                                        </p:attrNameLst>
                                      </p:cBhvr>
                                      <p:to>
                                        <p:strVal val="visible"/>
                                      </p:to>
                                    </p:set>
                                    <p:animEffect transition="in" filter="fade">
                                      <p:cBhvr>
                                        <p:cTn id="19" dur="1000"/>
                                        <p:tgtEl>
                                          <p:spTgt spid="5">
                                            <p:txEl>
                                              <p:pRg st="1" end="1"/>
                                            </p:txEl>
                                          </p:spTgt>
                                        </p:tgtEl>
                                      </p:cBhvr>
                                    </p:animEffect>
                                    <p:anim calcmode="lin" valueType="num">
                                      <p:cBhvr>
                                        <p:cTn id="20"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5">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5">
                                            <p:txEl>
                                              <p:pRg st="2" end="2"/>
                                            </p:txEl>
                                          </p:spTgt>
                                        </p:tgtEl>
                                        <p:attrNameLst>
                                          <p:attrName>style.visibility</p:attrName>
                                        </p:attrNameLst>
                                      </p:cBhvr>
                                      <p:to>
                                        <p:strVal val="visible"/>
                                      </p:to>
                                    </p:set>
                                    <p:animEffect transition="in" filter="fade">
                                      <p:cBhvr>
                                        <p:cTn id="24" dur="1000"/>
                                        <p:tgtEl>
                                          <p:spTgt spid="5">
                                            <p:txEl>
                                              <p:pRg st="2" end="2"/>
                                            </p:txEl>
                                          </p:spTgt>
                                        </p:tgtEl>
                                      </p:cBhvr>
                                    </p:animEffect>
                                    <p:anim calcmode="lin" valueType="num">
                                      <p:cBhvr>
                                        <p:cTn id="25"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6">
                                            <p:txEl>
                                              <p:pRg st="0" end="0"/>
                                            </p:txEl>
                                          </p:spTgt>
                                        </p:tgtEl>
                                        <p:attrNameLst>
                                          <p:attrName>style.visibility</p:attrName>
                                        </p:attrNameLst>
                                      </p:cBhvr>
                                      <p:to>
                                        <p:strVal val="visible"/>
                                      </p:to>
                                    </p:set>
                                    <p:animEffect transition="in" filter="fade">
                                      <p:cBhvr>
                                        <p:cTn id="31" dur="1000"/>
                                        <p:tgtEl>
                                          <p:spTgt spid="6">
                                            <p:txEl>
                                              <p:pRg st="0" end="0"/>
                                            </p:txEl>
                                          </p:spTgt>
                                        </p:tgtEl>
                                      </p:cBhvr>
                                    </p:animEffect>
                                    <p:anim calcmode="lin" valueType="num">
                                      <p:cBhvr>
                                        <p:cTn id="3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33"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nodeType="clickEffect">
                                  <p:stCondLst>
                                    <p:cond delay="0"/>
                                  </p:stCondLst>
                                  <p:childTnLst>
                                    <p:set>
                                      <p:cBhvr>
                                        <p:cTn id="37" dur="1" fill="hold">
                                          <p:stCondLst>
                                            <p:cond delay="0"/>
                                          </p:stCondLst>
                                        </p:cTn>
                                        <p:tgtEl>
                                          <p:spTgt spid="6">
                                            <p:txEl>
                                              <p:pRg st="1" end="1"/>
                                            </p:txEl>
                                          </p:spTgt>
                                        </p:tgtEl>
                                        <p:attrNameLst>
                                          <p:attrName>style.visibility</p:attrName>
                                        </p:attrNameLst>
                                      </p:cBhvr>
                                      <p:to>
                                        <p:strVal val="visible"/>
                                      </p:to>
                                    </p:set>
                                    <p:animEffect transition="in" filter="fade">
                                      <p:cBhvr>
                                        <p:cTn id="38" dur="1000"/>
                                        <p:tgtEl>
                                          <p:spTgt spid="6">
                                            <p:txEl>
                                              <p:pRg st="1" end="1"/>
                                            </p:txEl>
                                          </p:spTgt>
                                        </p:tgtEl>
                                      </p:cBhvr>
                                    </p:animEffect>
                                    <p:anim calcmode="lin" valueType="num">
                                      <p:cBhvr>
                                        <p:cTn id="39"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40"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nodeType="clickEffect">
                                  <p:stCondLst>
                                    <p:cond delay="0"/>
                                  </p:stCondLst>
                                  <p:childTnLst>
                                    <p:set>
                                      <p:cBhvr>
                                        <p:cTn id="44" dur="1" fill="hold">
                                          <p:stCondLst>
                                            <p:cond delay="0"/>
                                          </p:stCondLst>
                                        </p:cTn>
                                        <p:tgtEl>
                                          <p:spTgt spid="6">
                                            <p:txEl>
                                              <p:pRg st="2" end="2"/>
                                            </p:txEl>
                                          </p:spTgt>
                                        </p:tgtEl>
                                        <p:attrNameLst>
                                          <p:attrName>style.visibility</p:attrName>
                                        </p:attrNameLst>
                                      </p:cBhvr>
                                      <p:to>
                                        <p:strVal val="visible"/>
                                      </p:to>
                                    </p:set>
                                    <p:animEffect transition="in" filter="fade">
                                      <p:cBhvr>
                                        <p:cTn id="45" dur="1000"/>
                                        <p:tgtEl>
                                          <p:spTgt spid="6">
                                            <p:txEl>
                                              <p:pRg st="2" end="2"/>
                                            </p:txEl>
                                          </p:spTgt>
                                        </p:tgtEl>
                                      </p:cBhvr>
                                    </p:animEffect>
                                    <p:anim calcmode="lin" valueType="num">
                                      <p:cBhvr>
                                        <p:cTn id="46"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47"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nodeType="clickEffect">
                                  <p:stCondLst>
                                    <p:cond delay="0"/>
                                  </p:stCondLst>
                                  <p:childTnLst>
                                    <p:set>
                                      <p:cBhvr>
                                        <p:cTn id="51" dur="1" fill="hold">
                                          <p:stCondLst>
                                            <p:cond delay="0"/>
                                          </p:stCondLst>
                                        </p:cTn>
                                        <p:tgtEl>
                                          <p:spTgt spid="6">
                                            <p:txEl>
                                              <p:pRg st="3" end="3"/>
                                            </p:txEl>
                                          </p:spTgt>
                                        </p:tgtEl>
                                        <p:attrNameLst>
                                          <p:attrName>style.visibility</p:attrName>
                                        </p:attrNameLst>
                                      </p:cBhvr>
                                      <p:to>
                                        <p:strVal val="visible"/>
                                      </p:to>
                                    </p:set>
                                    <p:animEffect transition="in" filter="fade">
                                      <p:cBhvr>
                                        <p:cTn id="52" dur="1000"/>
                                        <p:tgtEl>
                                          <p:spTgt spid="6">
                                            <p:txEl>
                                              <p:pRg st="3" end="3"/>
                                            </p:txEl>
                                          </p:spTgt>
                                        </p:tgtEl>
                                      </p:cBhvr>
                                    </p:animEffect>
                                    <p:anim calcmode="lin" valueType="num">
                                      <p:cBhvr>
                                        <p:cTn id="53"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54" dur="1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nodeType="clickEffect">
                                  <p:stCondLst>
                                    <p:cond delay="0"/>
                                  </p:stCondLst>
                                  <p:childTnLst>
                                    <p:set>
                                      <p:cBhvr>
                                        <p:cTn id="58" dur="1" fill="hold">
                                          <p:stCondLst>
                                            <p:cond delay="0"/>
                                          </p:stCondLst>
                                        </p:cTn>
                                        <p:tgtEl>
                                          <p:spTgt spid="6">
                                            <p:txEl>
                                              <p:pRg st="4" end="4"/>
                                            </p:txEl>
                                          </p:spTgt>
                                        </p:tgtEl>
                                        <p:attrNameLst>
                                          <p:attrName>style.visibility</p:attrName>
                                        </p:attrNameLst>
                                      </p:cBhvr>
                                      <p:to>
                                        <p:strVal val="visible"/>
                                      </p:to>
                                    </p:set>
                                    <p:animEffect transition="in" filter="fade">
                                      <p:cBhvr>
                                        <p:cTn id="59" dur="1000"/>
                                        <p:tgtEl>
                                          <p:spTgt spid="6">
                                            <p:txEl>
                                              <p:pRg st="4" end="4"/>
                                            </p:txEl>
                                          </p:spTgt>
                                        </p:tgtEl>
                                      </p:cBhvr>
                                    </p:animEffect>
                                    <p:anim calcmode="lin" valueType="num">
                                      <p:cBhvr>
                                        <p:cTn id="60"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61"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0403" y="1299640"/>
            <a:ext cx="12051597" cy="5909310"/>
          </a:xfrm>
          <a:prstGeom prst="rect">
            <a:avLst/>
          </a:prstGeom>
        </p:spPr>
        <p:txBody>
          <a:bodyPr wrap="square">
            <a:spAutoFit/>
          </a:bodyPr>
          <a:lstStyle/>
          <a:p>
            <a:pPr algn="just"/>
            <a:r>
              <a:rPr lang="vi-VN" sz="2100" dirty="0" smtClean="0">
                <a:solidFill>
                  <a:srgbClr val="000000"/>
                </a:solidFill>
                <a:latin typeface="Cambria" panose="02040503050406030204" pitchFamily="18" charset="0"/>
              </a:rPr>
              <a:t>Nhân </a:t>
            </a:r>
            <a:r>
              <a:rPr lang="vi-VN" sz="2100" dirty="0">
                <a:solidFill>
                  <a:srgbClr val="000000"/>
                </a:solidFill>
                <a:latin typeface="Cambria" panose="02040503050406030204" pitchFamily="18" charset="0"/>
              </a:rPr>
              <a:t>tố cuối cùng ảnh hưởng đến những người mua cho tổ chức là </a:t>
            </a:r>
            <a:r>
              <a:rPr lang="vi-VN" sz="2100" b="1" dirty="0">
                <a:solidFill>
                  <a:srgbClr val="FF0000"/>
                </a:solidFill>
                <a:latin typeface="Cambria" panose="02040503050406030204" pitchFamily="18" charset="0"/>
              </a:rPr>
              <a:t>nhận thức của </a:t>
            </a:r>
            <a:r>
              <a:rPr lang="vi-VN" sz="2100" b="1" dirty="0" smtClean="0">
                <a:solidFill>
                  <a:srgbClr val="FF0000"/>
                </a:solidFill>
                <a:latin typeface="Cambria" panose="02040503050406030204" pitchFamily="18" charset="0"/>
              </a:rPr>
              <a:t>chính</a:t>
            </a:r>
            <a:r>
              <a:rPr lang="en-US" sz="2100" b="1" dirty="0" smtClean="0">
                <a:solidFill>
                  <a:srgbClr val="FF0000"/>
                </a:solidFill>
                <a:latin typeface="Cambria" panose="02040503050406030204" pitchFamily="18" charset="0"/>
              </a:rPr>
              <a:t> </a:t>
            </a:r>
            <a:r>
              <a:rPr lang="vi-VN" sz="2100" b="1" dirty="0" smtClean="0">
                <a:solidFill>
                  <a:srgbClr val="FF0000"/>
                </a:solidFill>
                <a:latin typeface="Cambria" panose="02040503050406030204" pitchFamily="18" charset="0"/>
              </a:rPr>
              <a:t>những </a:t>
            </a:r>
            <a:r>
              <a:rPr lang="vi-VN" sz="2100" b="1" dirty="0">
                <a:solidFill>
                  <a:srgbClr val="FF0000"/>
                </a:solidFill>
                <a:latin typeface="Cambria" panose="02040503050406030204" pitchFamily="18" charset="0"/>
              </a:rPr>
              <a:t>người tham gia vào quá trình mua về vai trò của họ</a:t>
            </a:r>
            <a:r>
              <a:rPr lang="vi-VN" sz="2100" dirty="0">
                <a:solidFill>
                  <a:srgbClr val="000000"/>
                </a:solidFill>
                <a:latin typeface="Cambria" panose="02040503050406030204" pitchFamily="18" charset="0"/>
              </a:rPr>
              <a:t>. Sự cam kết của mỗi người tham </a:t>
            </a:r>
            <a:r>
              <a:rPr lang="vi-VN" sz="2100" dirty="0" smtClean="0">
                <a:solidFill>
                  <a:srgbClr val="000000"/>
                </a:solidFill>
                <a:latin typeface="Cambria" panose="02040503050406030204" pitchFamily="18" charset="0"/>
              </a:rPr>
              <a:t>gia</a:t>
            </a:r>
            <a:r>
              <a:rPr lang="en-US" sz="2100" dirty="0" smtClean="0">
                <a:solidFill>
                  <a:srgbClr val="000000"/>
                </a:solidFill>
                <a:latin typeface="Cambria" panose="02040503050406030204" pitchFamily="18" charset="0"/>
              </a:rPr>
              <a:t> </a:t>
            </a:r>
            <a:r>
              <a:rPr lang="vi-VN" sz="2100" dirty="0" smtClean="0">
                <a:solidFill>
                  <a:srgbClr val="000000"/>
                </a:solidFill>
                <a:latin typeface="Cambria" panose="02040503050406030204" pitchFamily="18" charset="0"/>
              </a:rPr>
              <a:t>với </a:t>
            </a:r>
            <a:r>
              <a:rPr lang="vi-VN" sz="2100" dirty="0">
                <a:solidFill>
                  <a:srgbClr val="000000"/>
                </a:solidFill>
                <a:latin typeface="Cambria" panose="02040503050406030204" pitchFamily="18" charset="0"/>
              </a:rPr>
              <a:t>cái mà họ tin tưởng nhận được từ vai trò của họ</a:t>
            </a:r>
            <a:r>
              <a:rPr lang="vi-VN" sz="2100" dirty="0" smtClean="0">
                <a:solidFill>
                  <a:srgbClr val="000000"/>
                </a:solidFill>
                <a:latin typeface="Cambria" panose="02040503050406030204" pitchFamily="18" charset="0"/>
              </a:rPr>
              <a:t>.</a:t>
            </a:r>
            <a:endParaRPr lang="en-US" sz="2100" dirty="0" smtClean="0">
              <a:solidFill>
                <a:srgbClr val="000000"/>
              </a:solidFill>
              <a:latin typeface="Cambria" panose="02040503050406030204" pitchFamily="18" charset="0"/>
            </a:endParaRPr>
          </a:p>
          <a:p>
            <a:pPr algn="just"/>
            <a:r>
              <a:rPr lang="vi-VN" sz="2100" b="1" dirty="0" smtClean="0">
                <a:solidFill>
                  <a:srgbClr val="FF0000"/>
                </a:solidFill>
                <a:latin typeface="Cambria" panose="02040503050406030204" pitchFamily="18" charset="0"/>
              </a:rPr>
              <a:t>Những </a:t>
            </a:r>
            <a:r>
              <a:rPr lang="vi-VN" sz="2100" b="1" dirty="0">
                <a:solidFill>
                  <a:srgbClr val="FF0000"/>
                </a:solidFill>
                <a:latin typeface="Cambria" panose="02040503050406030204" pitchFamily="18" charset="0"/>
              </a:rPr>
              <a:t>người mua khác nhau sẽ có những mức độ cam kết khác nhau về vai trò của họ </a:t>
            </a:r>
            <a:r>
              <a:rPr lang="vi-VN" sz="2100" b="1" dirty="0" smtClean="0">
                <a:solidFill>
                  <a:srgbClr val="FF0000"/>
                </a:solidFill>
                <a:latin typeface="Cambria" panose="02040503050406030204" pitchFamily="18" charset="0"/>
              </a:rPr>
              <a:t>trong</a:t>
            </a:r>
            <a:r>
              <a:rPr lang="en-US" sz="2100" b="1" dirty="0" smtClean="0">
                <a:solidFill>
                  <a:srgbClr val="FF0000"/>
                </a:solidFill>
                <a:latin typeface="Cambria" panose="02040503050406030204" pitchFamily="18" charset="0"/>
              </a:rPr>
              <a:t> </a:t>
            </a:r>
            <a:r>
              <a:rPr lang="vi-VN" sz="2100" b="1" dirty="0" smtClean="0">
                <a:solidFill>
                  <a:srgbClr val="FF0000"/>
                </a:solidFill>
                <a:latin typeface="Cambria" panose="02040503050406030204" pitchFamily="18" charset="0"/>
              </a:rPr>
              <a:t>trung </a:t>
            </a:r>
            <a:r>
              <a:rPr lang="vi-VN" sz="2100" b="1" dirty="0">
                <a:solidFill>
                  <a:srgbClr val="FF0000"/>
                </a:solidFill>
                <a:latin typeface="Cambria" panose="02040503050406030204" pitchFamily="18" charset="0"/>
              </a:rPr>
              <a:t>tâm mua của tổ chức</a:t>
            </a:r>
            <a:r>
              <a:rPr lang="vi-VN" sz="2100" dirty="0">
                <a:solidFill>
                  <a:srgbClr val="000000"/>
                </a:solidFill>
                <a:latin typeface="Cambria" panose="02040503050406030204" pitchFamily="18" charset="0"/>
              </a:rPr>
              <a:t>, điều này sẽ gây ra những biến đổi vai trò từ người mua này </a:t>
            </a:r>
            <a:r>
              <a:rPr lang="vi-VN" sz="2100" dirty="0" smtClean="0">
                <a:solidFill>
                  <a:srgbClr val="000000"/>
                </a:solidFill>
                <a:latin typeface="Cambria" panose="02040503050406030204" pitchFamily="18" charset="0"/>
              </a:rPr>
              <a:t>sang</a:t>
            </a:r>
            <a:r>
              <a:rPr lang="en-US" sz="2100" dirty="0" smtClean="0">
                <a:solidFill>
                  <a:srgbClr val="000000"/>
                </a:solidFill>
                <a:latin typeface="Cambria" panose="02040503050406030204" pitchFamily="18" charset="0"/>
              </a:rPr>
              <a:t> </a:t>
            </a:r>
            <a:r>
              <a:rPr lang="vi-VN" sz="2100" dirty="0" smtClean="0">
                <a:solidFill>
                  <a:srgbClr val="000000"/>
                </a:solidFill>
                <a:latin typeface="Cambria" panose="02040503050406030204" pitchFamily="18" charset="0"/>
              </a:rPr>
              <a:t>người </a:t>
            </a:r>
            <a:r>
              <a:rPr lang="vi-VN" sz="2100" dirty="0">
                <a:solidFill>
                  <a:srgbClr val="000000"/>
                </a:solidFill>
                <a:latin typeface="Cambria" panose="02040503050406030204" pitchFamily="18" charset="0"/>
              </a:rPr>
              <a:t>mua khác. </a:t>
            </a:r>
            <a:endParaRPr lang="en-US" sz="2100" dirty="0" smtClean="0">
              <a:solidFill>
                <a:srgbClr val="000000"/>
              </a:solidFill>
              <a:latin typeface="Cambria" panose="02040503050406030204" pitchFamily="18" charset="0"/>
            </a:endParaRPr>
          </a:p>
          <a:p>
            <a:pPr algn="just"/>
            <a:r>
              <a:rPr lang="vi-VN" sz="2100" b="1" i="1" dirty="0" smtClean="0">
                <a:solidFill>
                  <a:srgbClr val="FF0000"/>
                </a:solidFill>
                <a:latin typeface="Cambria" panose="02040503050406030204" pitchFamily="18" charset="0"/>
              </a:rPr>
              <a:t>Ví </a:t>
            </a:r>
            <a:r>
              <a:rPr lang="vi-VN" sz="2100" b="1" i="1" dirty="0">
                <a:solidFill>
                  <a:srgbClr val="FF0000"/>
                </a:solidFill>
                <a:latin typeface="Cambria" panose="02040503050406030204" pitchFamily="18" charset="0"/>
              </a:rPr>
              <a:t>dụ</a:t>
            </a:r>
            <a:r>
              <a:rPr lang="vi-VN" sz="2100" dirty="0">
                <a:solidFill>
                  <a:srgbClr val="000000"/>
                </a:solidFill>
                <a:latin typeface="Cambria" panose="02040503050406030204" pitchFamily="18" charset="0"/>
              </a:rPr>
              <a:t>, </a:t>
            </a:r>
            <a:endParaRPr lang="en-US" sz="2100" dirty="0" smtClean="0">
              <a:solidFill>
                <a:srgbClr val="000000"/>
              </a:solidFill>
              <a:latin typeface="Cambria" panose="02040503050406030204" pitchFamily="18" charset="0"/>
            </a:endParaRPr>
          </a:p>
          <a:p>
            <a:pPr marL="342900" indent="-342900" algn="just">
              <a:buFont typeface="Wingdings" panose="05000000000000000000" pitchFamily="2" charset="2"/>
              <a:buChar char="ü"/>
            </a:pPr>
            <a:r>
              <a:rPr lang="en-US" sz="2100" dirty="0">
                <a:solidFill>
                  <a:srgbClr val="FF0000"/>
                </a:solidFill>
                <a:latin typeface="Cambria" panose="02040503050406030204" pitchFamily="18" charset="0"/>
              </a:rPr>
              <a:t>M</a:t>
            </a:r>
            <a:r>
              <a:rPr lang="vi-VN" sz="2100" dirty="0" smtClean="0">
                <a:solidFill>
                  <a:srgbClr val="FF0000"/>
                </a:solidFill>
                <a:latin typeface="Cambria" panose="02040503050406030204" pitchFamily="18" charset="0"/>
              </a:rPr>
              <a:t>ột </a:t>
            </a:r>
            <a:r>
              <a:rPr lang="vi-VN" sz="2100" dirty="0">
                <a:solidFill>
                  <a:srgbClr val="FF0000"/>
                </a:solidFill>
                <a:latin typeface="Cambria" panose="02040503050406030204" pitchFamily="18" charset="0"/>
              </a:rPr>
              <a:t>số người trong trung tâm mua tìm kiếm cơ hội trở thành </a:t>
            </a:r>
            <a:r>
              <a:rPr lang="vi-VN" sz="2100" dirty="0" smtClean="0">
                <a:solidFill>
                  <a:srgbClr val="FF0000"/>
                </a:solidFill>
                <a:latin typeface="Cambria" panose="02040503050406030204" pitchFamily="18" charset="0"/>
              </a:rPr>
              <a:t>người</a:t>
            </a:r>
            <a:r>
              <a:rPr lang="en-US" sz="2100" dirty="0" smtClean="0">
                <a:solidFill>
                  <a:srgbClr val="FF0000"/>
                </a:solidFill>
                <a:latin typeface="Cambria" panose="02040503050406030204" pitchFamily="18" charset="0"/>
              </a:rPr>
              <a:t> </a:t>
            </a:r>
            <a:r>
              <a:rPr lang="vi-VN" sz="2100" dirty="0" smtClean="0">
                <a:solidFill>
                  <a:srgbClr val="FF0000"/>
                </a:solidFill>
                <a:latin typeface="Cambria" panose="02040503050406030204" pitchFamily="18" charset="0"/>
              </a:rPr>
              <a:t>mua </a:t>
            </a:r>
            <a:r>
              <a:rPr lang="vi-VN" sz="2100" dirty="0">
                <a:solidFill>
                  <a:srgbClr val="FF0000"/>
                </a:solidFill>
                <a:latin typeface="Cambria" panose="02040503050406030204" pitchFamily="18" charset="0"/>
              </a:rPr>
              <a:t>thực sự</a:t>
            </a:r>
            <a:r>
              <a:rPr lang="vi-VN" sz="2100" dirty="0">
                <a:solidFill>
                  <a:srgbClr val="000000"/>
                </a:solidFill>
                <a:latin typeface="Cambria" panose="02040503050406030204" pitchFamily="18" charset="0"/>
              </a:rPr>
              <a:t> và có một cương vị có trách nhiệm cao hơn đối với triển vọng của công ty. </a:t>
            </a:r>
            <a:endParaRPr lang="en-US" sz="2100" dirty="0" smtClean="0">
              <a:solidFill>
                <a:srgbClr val="000000"/>
              </a:solidFill>
              <a:latin typeface="Cambria" panose="02040503050406030204" pitchFamily="18" charset="0"/>
            </a:endParaRPr>
          </a:p>
          <a:p>
            <a:pPr marL="342900" indent="-342900" algn="just">
              <a:buFont typeface="Wingdings" panose="05000000000000000000" pitchFamily="2" charset="2"/>
              <a:buChar char="ü"/>
            </a:pPr>
            <a:r>
              <a:rPr lang="vi-VN" sz="2100" dirty="0" smtClean="0">
                <a:solidFill>
                  <a:srgbClr val="FF0000"/>
                </a:solidFill>
                <a:latin typeface="Cambria" panose="02040503050406030204" pitchFamily="18" charset="0"/>
              </a:rPr>
              <a:t>Những</a:t>
            </a:r>
            <a:r>
              <a:rPr lang="en-US" sz="2100" dirty="0" smtClean="0">
                <a:solidFill>
                  <a:srgbClr val="FF0000"/>
                </a:solidFill>
              </a:rPr>
              <a:t> </a:t>
            </a:r>
            <a:r>
              <a:rPr lang="vi-VN" sz="2100" dirty="0" smtClean="0">
                <a:solidFill>
                  <a:srgbClr val="FF0000"/>
                </a:solidFill>
                <a:latin typeface="Cambria" panose="02040503050406030204" pitchFamily="18" charset="0"/>
              </a:rPr>
              <a:t>nhà </a:t>
            </a:r>
            <a:r>
              <a:rPr lang="vi-VN" sz="2100" dirty="0">
                <a:solidFill>
                  <a:srgbClr val="FF0000"/>
                </a:solidFill>
                <a:latin typeface="Cambria" panose="02040503050406030204" pitchFamily="18" charset="0"/>
              </a:rPr>
              <a:t>làm thị trường phải đáp ứng được những cái mà người mua hy vọng</a:t>
            </a:r>
            <a:r>
              <a:rPr lang="vi-VN" sz="2100" dirty="0">
                <a:solidFill>
                  <a:srgbClr val="000000"/>
                </a:solidFill>
                <a:latin typeface="Cambria" panose="02040503050406030204" pitchFamily="18" charset="0"/>
              </a:rPr>
              <a:t>, thậm chí, đảm </a:t>
            </a:r>
            <a:r>
              <a:rPr lang="vi-VN" sz="2100" dirty="0" smtClean="0">
                <a:solidFill>
                  <a:srgbClr val="000000"/>
                </a:solidFill>
                <a:latin typeface="Cambria" panose="02040503050406030204" pitchFamily="18" charset="0"/>
              </a:rPr>
              <a:t>bảo</a:t>
            </a:r>
            <a:r>
              <a:rPr lang="en-US" sz="2100" dirty="0" smtClean="0">
                <a:solidFill>
                  <a:srgbClr val="000000"/>
                </a:solidFill>
                <a:latin typeface="Cambria" panose="02040503050406030204" pitchFamily="18" charset="0"/>
              </a:rPr>
              <a:t> </a:t>
            </a:r>
            <a:r>
              <a:rPr lang="vi-VN" sz="2100" dirty="0" smtClean="0">
                <a:solidFill>
                  <a:srgbClr val="000000"/>
                </a:solidFill>
                <a:latin typeface="Cambria" panose="02040503050406030204" pitchFamily="18" charset="0"/>
              </a:rPr>
              <a:t>vai </a:t>
            </a:r>
            <a:r>
              <a:rPr lang="vi-VN" sz="2100" dirty="0">
                <a:solidFill>
                  <a:srgbClr val="000000"/>
                </a:solidFill>
                <a:latin typeface="Cambria" panose="02040503050406030204" pitchFamily="18" charset="0"/>
              </a:rPr>
              <a:t>trò của mỗi người được sự thừa nhận bởi tất cả mọi người tham gia vào trung tâm mua</a:t>
            </a:r>
            <a:r>
              <a:rPr lang="vi-VN" sz="2100" dirty="0" smtClean="0">
                <a:solidFill>
                  <a:srgbClr val="000000"/>
                </a:solidFill>
                <a:latin typeface="Cambria" panose="02040503050406030204" pitchFamily="18" charset="0"/>
              </a:rPr>
              <a:t>.</a:t>
            </a:r>
            <a:endParaRPr lang="en-US" sz="2100" dirty="0" smtClean="0">
              <a:solidFill>
                <a:srgbClr val="000000"/>
              </a:solidFill>
              <a:latin typeface="Cambria" panose="02040503050406030204" pitchFamily="18" charset="0"/>
            </a:endParaRPr>
          </a:p>
          <a:p>
            <a:pPr marL="342900" indent="-342900" algn="just">
              <a:buFont typeface="Wingdings" panose="05000000000000000000" pitchFamily="2" charset="2"/>
              <a:buChar char="ü"/>
            </a:pPr>
            <a:r>
              <a:rPr lang="vi-VN" sz="2100" dirty="0" smtClean="0">
                <a:solidFill>
                  <a:srgbClr val="000000"/>
                </a:solidFill>
                <a:latin typeface="Cambria" panose="02040503050406030204" pitchFamily="18" charset="0"/>
              </a:rPr>
              <a:t>Ngược </a:t>
            </a:r>
            <a:r>
              <a:rPr lang="vi-VN" sz="2100" dirty="0">
                <a:solidFill>
                  <a:srgbClr val="000000"/>
                </a:solidFill>
                <a:latin typeface="Cambria" panose="02040503050406030204" pitchFamily="18" charset="0"/>
              </a:rPr>
              <a:t>lại, </a:t>
            </a:r>
            <a:r>
              <a:rPr lang="vi-VN" sz="2100" dirty="0">
                <a:solidFill>
                  <a:srgbClr val="FF0000"/>
                </a:solidFill>
                <a:latin typeface="Cambria" panose="02040503050406030204" pitchFamily="18" charset="0"/>
              </a:rPr>
              <a:t>một số người mua khác có thể không thích đề cao vai trò của họ và chấp nhận </a:t>
            </a:r>
            <a:r>
              <a:rPr lang="vi-VN" sz="2100" dirty="0" smtClean="0">
                <a:solidFill>
                  <a:srgbClr val="FF0000"/>
                </a:solidFill>
                <a:latin typeface="Cambria" panose="02040503050406030204" pitchFamily="18" charset="0"/>
              </a:rPr>
              <a:t>vai</a:t>
            </a:r>
            <a:r>
              <a:rPr lang="en-US" sz="2100" dirty="0" smtClean="0">
                <a:solidFill>
                  <a:srgbClr val="FF0000"/>
                </a:solidFill>
                <a:latin typeface="Cambria" panose="02040503050406030204" pitchFamily="18" charset="0"/>
              </a:rPr>
              <a:t> </a:t>
            </a:r>
            <a:r>
              <a:rPr lang="vi-VN" sz="2100" dirty="0" smtClean="0">
                <a:solidFill>
                  <a:srgbClr val="FF0000"/>
                </a:solidFill>
                <a:latin typeface="Cambria" panose="02040503050406030204" pitchFamily="18" charset="0"/>
              </a:rPr>
              <a:t>trò </a:t>
            </a:r>
            <a:r>
              <a:rPr lang="vi-VN" sz="2100" dirty="0">
                <a:solidFill>
                  <a:srgbClr val="FF0000"/>
                </a:solidFill>
                <a:latin typeface="Cambria" panose="02040503050406030204" pitchFamily="18" charset="0"/>
              </a:rPr>
              <a:t>hiện có trong trung tâm mua</a:t>
            </a:r>
            <a:r>
              <a:rPr lang="vi-VN" sz="2100" dirty="0">
                <a:solidFill>
                  <a:srgbClr val="000000"/>
                </a:solidFill>
                <a:latin typeface="Cambria" panose="02040503050406030204" pitchFamily="18" charset="0"/>
              </a:rPr>
              <a:t>. Những người mua như vậy, phần lớn quan tâm tới việc </a:t>
            </a:r>
            <a:r>
              <a:rPr lang="vi-VN" sz="2100" dirty="0" smtClean="0">
                <a:solidFill>
                  <a:srgbClr val="000000"/>
                </a:solidFill>
                <a:latin typeface="Cambria" panose="02040503050406030204" pitchFamily="18" charset="0"/>
              </a:rPr>
              <a:t>thực</a:t>
            </a:r>
            <a:r>
              <a:rPr lang="en-US" sz="2100" dirty="0" smtClean="0">
                <a:solidFill>
                  <a:srgbClr val="000000"/>
                </a:solidFill>
                <a:latin typeface="Cambria" panose="02040503050406030204" pitchFamily="18" charset="0"/>
              </a:rPr>
              <a:t> </a:t>
            </a:r>
            <a:r>
              <a:rPr lang="vi-VN" sz="2100" dirty="0" smtClean="0">
                <a:solidFill>
                  <a:srgbClr val="000000"/>
                </a:solidFill>
                <a:latin typeface="Cambria" panose="02040503050406030204" pitchFamily="18" charset="0"/>
              </a:rPr>
              <a:t>hiện </a:t>
            </a:r>
            <a:r>
              <a:rPr lang="vi-VN" sz="2100" dirty="0">
                <a:solidFill>
                  <a:srgbClr val="000000"/>
                </a:solidFill>
                <a:latin typeface="Cambria" panose="02040503050406030204" pitchFamily="18" charset="0"/>
              </a:rPr>
              <a:t>các hoạt động của công ty và các chính sách mua đã có với các sản phẩm đã được </a:t>
            </a:r>
            <a:r>
              <a:rPr lang="vi-VN" sz="2100" dirty="0" smtClean="0">
                <a:solidFill>
                  <a:srgbClr val="000000"/>
                </a:solidFill>
                <a:latin typeface="Cambria" panose="02040503050406030204" pitchFamily="18" charset="0"/>
              </a:rPr>
              <a:t>phê</a:t>
            </a:r>
            <a:r>
              <a:rPr lang="en-US" sz="2100" dirty="0" smtClean="0">
                <a:solidFill>
                  <a:srgbClr val="000000"/>
                </a:solidFill>
                <a:latin typeface="Cambria" panose="02040503050406030204" pitchFamily="18" charset="0"/>
              </a:rPr>
              <a:t> </a:t>
            </a:r>
            <a:r>
              <a:rPr lang="vi-VN" sz="2100" dirty="0" smtClean="0">
                <a:solidFill>
                  <a:srgbClr val="000000"/>
                </a:solidFill>
                <a:latin typeface="Cambria" panose="02040503050406030204" pitchFamily="18" charset="0"/>
              </a:rPr>
              <a:t>chuẩn</a:t>
            </a:r>
            <a:r>
              <a:rPr lang="vi-VN" sz="2100" dirty="0">
                <a:solidFill>
                  <a:srgbClr val="000000"/>
                </a:solidFill>
                <a:latin typeface="Cambria" panose="02040503050406030204" pitchFamily="18" charset="0"/>
              </a:rPr>
              <a:t>. </a:t>
            </a:r>
            <a:endParaRPr lang="en-US" sz="2100" dirty="0" smtClean="0">
              <a:solidFill>
                <a:srgbClr val="000000"/>
              </a:solidFill>
              <a:latin typeface="Cambria" panose="02040503050406030204" pitchFamily="18" charset="0"/>
            </a:endParaRPr>
          </a:p>
          <a:p>
            <a:pPr marL="342900" indent="-342900" algn="just">
              <a:buFont typeface="Wingdings" panose="05000000000000000000" pitchFamily="2" charset="2"/>
              <a:buChar char="ü"/>
            </a:pPr>
            <a:r>
              <a:rPr lang="vi-VN" sz="2100" dirty="0" smtClean="0">
                <a:solidFill>
                  <a:srgbClr val="000000"/>
                </a:solidFill>
                <a:latin typeface="Cambria" panose="02040503050406030204" pitchFamily="18" charset="0"/>
              </a:rPr>
              <a:t>Hơn </a:t>
            </a:r>
            <a:r>
              <a:rPr lang="vi-VN" sz="2100" dirty="0">
                <a:solidFill>
                  <a:srgbClr val="000000"/>
                </a:solidFill>
                <a:latin typeface="Cambria" panose="02040503050406030204" pitchFamily="18" charset="0"/>
              </a:rPr>
              <a:t>nữa, một số người mua </a:t>
            </a:r>
            <a:r>
              <a:rPr lang="vi-VN" sz="2100" dirty="0">
                <a:solidFill>
                  <a:srgbClr val="FF0000"/>
                </a:solidFill>
                <a:latin typeface="Cambria" panose="02040503050406030204" pitchFamily="18" charset="0"/>
              </a:rPr>
              <a:t>sẽ cam kết đóng vai trò xác định </a:t>
            </a:r>
            <a:r>
              <a:rPr lang="vi-VN" sz="2100" dirty="0">
                <a:solidFill>
                  <a:srgbClr val="000000"/>
                </a:solidFill>
                <a:latin typeface="Cambria" panose="02040503050406030204" pitchFamily="18" charset="0"/>
              </a:rPr>
              <a:t>trong công ty, trong </a:t>
            </a:r>
            <a:r>
              <a:rPr lang="vi-VN" sz="2100" dirty="0" smtClean="0">
                <a:solidFill>
                  <a:srgbClr val="000000"/>
                </a:solidFill>
                <a:latin typeface="Cambria" panose="02040503050406030204" pitchFamily="18" charset="0"/>
              </a:rPr>
              <a:t>khi</a:t>
            </a:r>
            <a:r>
              <a:rPr lang="en-US" sz="2100" dirty="0" smtClean="0">
                <a:solidFill>
                  <a:srgbClr val="000000"/>
                </a:solidFill>
                <a:latin typeface="Cambria" panose="02040503050406030204" pitchFamily="18" charset="0"/>
              </a:rPr>
              <a:t> </a:t>
            </a:r>
            <a:r>
              <a:rPr lang="vi-VN" sz="2100" dirty="0" smtClean="0">
                <a:solidFill>
                  <a:srgbClr val="000000"/>
                </a:solidFill>
                <a:latin typeface="Cambria" panose="02040503050406030204" pitchFamily="18" charset="0"/>
              </a:rPr>
              <a:t>một </a:t>
            </a:r>
            <a:r>
              <a:rPr lang="vi-VN" sz="2100" dirty="0">
                <a:solidFill>
                  <a:srgbClr val="000000"/>
                </a:solidFill>
                <a:latin typeface="Cambria" panose="02040503050406030204" pitchFamily="18" charset="0"/>
              </a:rPr>
              <a:t>số </a:t>
            </a:r>
            <a:r>
              <a:rPr lang="vi-VN" sz="2100" dirty="0">
                <a:solidFill>
                  <a:srgbClr val="FF0000"/>
                </a:solidFill>
                <a:latin typeface="Cambria" panose="02040503050406030204" pitchFamily="18" charset="0"/>
              </a:rPr>
              <a:t>khác có thể dễ thay đổi và không cam kết</a:t>
            </a:r>
            <a:r>
              <a:rPr lang="vi-VN" sz="2100" dirty="0">
                <a:solidFill>
                  <a:srgbClr val="000000"/>
                </a:solidFill>
                <a:latin typeface="Cambria" panose="02040503050406030204" pitchFamily="18" charset="0"/>
              </a:rPr>
              <a:t> thực hiện vai trò của họ. Tất nhiên vai trò </a:t>
            </a:r>
            <a:r>
              <a:rPr lang="vi-VN" sz="2100" dirty="0" smtClean="0">
                <a:solidFill>
                  <a:srgbClr val="000000"/>
                </a:solidFill>
                <a:latin typeface="Cambria" panose="02040503050406030204" pitchFamily="18" charset="0"/>
              </a:rPr>
              <a:t>có</a:t>
            </a:r>
            <a:r>
              <a:rPr lang="en-US" sz="2100" dirty="0" smtClean="0">
                <a:solidFill>
                  <a:srgbClr val="000000"/>
                </a:solidFill>
                <a:latin typeface="Cambria" panose="02040503050406030204" pitchFamily="18" charset="0"/>
              </a:rPr>
              <a:t> </a:t>
            </a:r>
            <a:r>
              <a:rPr lang="vi-VN" sz="2100" dirty="0" smtClean="0">
                <a:solidFill>
                  <a:srgbClr val="000000"/>
                </a:solidFill>
                <a:latin typeface="Cambria" panose="02040503050406030204" pitchFamily="18" charset="0"/>
              </a:rPr>
              <a:t>thể </a:t>
            </a:r>
            <a:r>
              <a:rPr lang="vi-VN" sz="2100" dirty="0">
                <a:solidFill>
                  <a:srgbClr val="000000"/>
                </a:solidFill>
                <a:latin typeface="Cambria" panose="02040503050406030204" pitchFamily="18" charset="0"/>
              </a:rPr>
              <a:t>bị ảnh hưởng rất lớn bởi bầu không khí hiện tại (ví dụ hợp tác, đoàn kết hay không) </a:t>
            </a:r>
            <a:r>
              <a:rPr lang="vi-VN" sz="2100" dirty="0" smtClean="0">
                <a:solidFill>
                  <a:srgbClr val="000000"/>
                </a:solidFill>
                <a:latin typeface="Cambria" panose="02040503050406030204" pitchFamily="18" charset="0"/>
              </a:rPr>
              <a:t>trong</a:t>
            </a:r>
            <a:r>
              <a:rPr lang="en-US" sz="2100" dirty="0" smtClean="0">
                <a:solidFill>
                  <a:srgbClr val="000000"/>
                </a:solidFill>
                <a:latin typeface="Cambria" panose="02040503050406030204" pitchFamily="18" charset="0"/>
              </a:rPr>
              <a:t> </a:t>
            </a:r>
            <a:r>
              <a:rPr lang="vi-VN" sz="2100" dirty="0" smtClean="0">
                <a:solidFill>
                  <a:srgbClr val="000000"/>
                </a:solidFill>
                <a:latin typeface="Cambria" panose="02040503050406030204" pitchFamily="18" charset="0"/>
              </a:rPr>
              <a:t>các </a:t>
            </a:r>
            <a:r>
              <a:rPr lang="vi-VN" sz="2100" dirty="0">
                <a:solidFill>
                  <a:srgbClr val="000000"/>
                </a:solidFill>
                <a:latin typeface="Cambria" panose="02040503050406030204" pitchFamily="18" charset="0"/>
              </a:rPr>
              <a:t>tổ chức cụ thể</a:t>
            </a:r>
            <a:r>
              <a:rPr lang="vi-VN" sz="2100" dirty="0" smtClean="0">
                <a:solidFill>
                  <a:srgbClr val="000000"/>
                </a:solidFill>
                <a:latin typeface="Cambria" panose="02040503050406030204" pitchFamily="18" charset="0"/>
              </a:rPr>
              <a:t>.</a:t>
            </a:r>
            <a:endParaRPr lang="en-US" sz="2100" dirty="0" smtClean="0">
              <a:solidFill>
                <a:srgbClr val="000000"/>
              </a:solidFill>
              <a:latin typeface="Cambria" panose="02040503050406030204" pitchFamily="18" charset="0"/>
            </a:endParaRPr>
          </a:p>
          <a:p>
            <a:pPr algn="just"/>
            <a:endParaRPr lang="en-US" sz="2100" dirty="0"/>
          </a:p>
        </p:txBody>
      </p:sp>
      <p:sp>
        <p:nvSpPr>
          <p:cNvPr id="3" name="Rectangle 2"/>
          <p:cNvSpPr/>
          <p:nvPr/>
        </p:nvSpPr>
        <p:spPr>
          <a:xfrm>
            <a:off x="2798753" y="-199017"/>
            <a:ext cx="10587984" cy="661207"/>
          </a:xfrm>
          <a:prstGeom prst="rect">
            <a:avLst/>
          </a:prstGeom>
        </p:spPr>
        <p:txBody>
          <a:bodyPr wrap="square">
            <a:spAutoFit/>
          </a:bodyPr>
          <a:lstStyle/>
          <a:p>
            <a:pPr>
              <a:lnSpc>
                <a:spcPct val="150000"/>
              </a:lnSpc>
            </a:pP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3.1 </a:t>
            </a:r>
            <a:r>
              <a:rPr lang="vi-VN" sz="2800" b="1" dirty="0">
                <a:solidFill>
                  <a:srgbClr val="002060"/>
                </a:solidFill>
                <a:latin typeface="Times New Roman" panose="02020603050405020304" pitchFamily="18" charset="0"/>
                <a:cs typeface="Times New Roman" panose="02020603050405020304" pitchFamily="18" charset="0"/>
              </a:rPr>
              <a:t>Thị trường và hành vi mua của tổ chức </a:t>
            </a:r>
            <a:endParaRPr lang="en-US" sz="2800" b="1" dirty="0">
              <a:solidFill>
                <a:srgbClr val="002060"/>
              </a:solidFill>
              <a:latin typeface="Times New Roman" panose="02020603050405020304" pitchFamily="18" charset="0"/>
              <a:cs typeface="Times New Roman" panose="02020603050405020304" pitchFamily="18" charset="0"/>
            </a:endParaRPr>
          </a:p>
        </p:txBody>
      </p:sp>
      <p:sp>
        <p:nvSpPr>
          <p:cNvPr id="6" name="Rectangle 5"/>
          <p:cNvSpPr/>
          <p:nvPr/>
        </p:nvSpPr>
        <p:spPr>
          <a:xfrm>
            <a:off x="3921122" y="890982"/>
            <a:ext cx="3658374" cy="461665"/>
          </a:xfrm>
          <a:prstGeom prst="rect">
            <a:avLst/>
          </a:prstGeom>
        </p:spPr>
        <p:txBody>
          <a:bodyPr wrap="none">
            <a:spAutoFit/>
          </a:bodyPr>
          <a:lstStyle/>
          <a:p>
            <a:r>
              <a:rPr lang="en-US" sz="2400" b="1" dirty="0" smtClean="0">
                <a:solidFill>
                  <a:srgbClr val="002060"/>
                </a:solidFill>
                <a:latin typeface="Times New Roman" panose="02020603050405020304" pitchFamily="18" charset="0"/>
                <a:cs typeface="Times New Roman" panose="02020603050405020304" pitchFamily="18" charset="0"/>
              </a:rPr>
              <a:t>II. S</a:t>
            </a:r>
            <a:r>
              <a:rPr lang="vi-VN" sz="2400" b="1" dirty="0">
                <a:solidFill>
                  <a:srgbClr val="002060"/>
                </a:solidFill>
                <a:latin typeface="Times New Roman" panose="02020603050405020304" pitchFamily="18" charset="0"/>
                <a:cs typeface="Times New Roman" panose="02020603050405020304" pitchFamily="18" charset="0"/>
              </a:rPr>
              <a:t>ự nhận thức về vai trò</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7" name="Rectangle 6"/>
          <p:cNvSpPr/>
          <p:nvPr/>
        </p:nvSpPr>
        <p:spPr>
          <a:xfrm>
            <a:off x="4034134" y="460608"/>
            <a:ext cx="3744936" cy="477054"/>
          </a:xfrm>
          <a:prstGeom prst="rect">
            <a:avLst/>
          </a:prstGeom>
        </p:spPr>
        <p:txBody>
          <a:bodyPr wrap="none">
            <a:spAutoFit/>
          </a:bodyPr>
          <a:lstStyle/>
          <a:p>
            <a:pPr algn="ctr"/>
            <a:r>
              <a:rPr lang="en-US" sz="2500" b="1" i="1" dirty="0">
                <a:solidFill>
                  <a:srgbClr val="FF0000"/>
                </a:solidFill>
                <a:latin typeface="Times New Roman" panose="02020603050405020304" pitchFamily="18" charset="0"/>
                <a:cs typeface="Times New Roman" panose="02020603050405020304" pitchFamily="18" charset="0"/>
              </a:rPr>
              <a:t>3</a:t>
            </a:r>
            <a:r>
              <a:rPr lang="en-US" sz="2500" b="1" i="1" dirty="0" smtClean="0">
                <a:solidFill>
                  <a:srgbClr val="FF0000"/>
                </a:solidFill>
                <a:latin typeface="Times New Roman" panose="02020603050405020304" pitchFamily="18" charset="0"/>
                <a:cs typeface="Times New Roman" panose="02020603050405020304" pitchFamily="18" charset="0"/>
              </a:rPr>
              <a:t>. </a:t>
            </a:r>
            <a:r>
              <a:rPr lang="vi-VN" sz="2500" b="1" i="1" dirty="0" smtClean="0">
                <a:solidFill>
                  <a:srgbClr val="FF0000"/>
                </a:solidFill>
                <a:latin typeface="Times New Roman" panose="02020603050405020304" pitchFamily="18" charset="0"/>
                <a:cs typeface="Times New Roman" panose="02020603050405020304" pitchFamily="18" charset="0"/>
              </a:rPr>
              <a:t>Các </a:t>
            </a:r>
            <a:r>
              <a:rPr lang="vi-VN" sz="2500" b="1" i="1" dirty="0">
                <a:solidFill>
                  <a:srgbClr val="FF0000"/>
                </a:solidFill>
                <a:latin typeface="Times New Roman" panose="02020603050405020304" pitchFamily="18" charset="0"/>
                <a:cs typeface="Times New Roman" panose="02020603050405020304" pitchFamily="18" charset="0"/>
              </a:rPr>
              <a:t>ảnh hưởng hành vi </a:t>
            </a:r>
            <a:endParaRPr lang="en-US" sz="2500" b="1" i="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1081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barn(inVertical)">
                                      <p:cBhvr>
                                        <p:cTn id="14" dur="500"/>
                                        <p:tgtEl>
                                          <p:spTgt spid="2">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Effect transition="in" filter="fade">
                                      <p:cBhvr>
                                        <p:cTn id="19" dur="1000"/>
                                        <p:tgtEl>
                                          <p:spTgt spid="2">
                                            <p:txEl>
                                              <p:pRg st="2" end="2"/>
                                            </p:txEl>
                                          </p:spTgt>
                                        </p:tgtEl>
                                      </p:cBhvr>
                                    </p:animEffect>
                                    <p:anim calcmode="lin" valueType="num">
                                      <p:cBhvr>
                                        <p:cTn id="20"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2">
                                            <p:txEl>
                                              <p:pRg st="3" end="3"/>
                                            </p:txEl>
                                          </p:spTgt>
                                        </p:tgtEl>
                                        <p:attrNameLst>
                                          <p:attrName>style.visibility</p:attrName>
                                        </p:attrNameLst>
                                      </p:cBhvr>
                                      <p:to>
                                        <p:strVal val="visible"/>
                                      </p:to>
                                    </p:set>
                                    <p:animEffect transition="in" filter="fade">
                                      <p:cBhvr>
                                        <p:cTn id="26" dur="1000"/>
                                        <p:tgtEl>
                                          <p:spTgt spid="2">
                                            <p:txEl>
                                              <p:pRg st="3" end="3"/>
                                            </p:txEl>
                                          </p:spTgt>
                                        </p:tgtEl>
                                      </p:cBhvr>
                                    </p:animEffect>
                                    <p:anim calcmode="lin" valueType="num">
                                      <p:cBhvr>
                                        <p:cTn id="27"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2">
                                            <p:txEl>
                                              <p:pRg st="4" end="4"/>
                                            </p:txEl>
                                          </p:spTgt>
                                        </p:tgtEl>
                                        <p:attrNameLst>
                                          <p:attrName>style.visibility</p:attrName>
                                        </p:attrNameLst>
                                      </p:cBhvr>
                                      <p:to>
                                        <p:strVal val="visible"/>
                                      </p:to>
                                    </p:set>
                                    <p:animEffect transition="in" filter="fade">
                                      <p:cBhvr>
                                        <p:cTn id="33" dur="1000"/>
                                        <p:tgtEl>
                                          <p:spTgt spid="2">
                                            <p:txEl>
                                              <p:pRg st="4" end="4"/>
                                            </p:txEl>
                                          </p:spTgt>
                                        </p:tgtEl>
                                      </p:cBhvr>
                                    </p:animEffect>
                                    <p:anim calcmode="lin" valueType="num">
                                      <p:cBhvr>
                                        <p:cTn id="34"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5"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2">
                                            <p:txEl>
                                              <p:pRg st="5" end="5"/>
                                            </p:txEl>
                                          </p:spTgt>
                                        </p:tgtEl>
                                        <p:attrNameLst>
                                          <p:attrName>style.visibility</p:attrName>
                                        </p:attrNameLst>
                                      </p:cBhvr>
                                      <p:to>
                                        <p:strVal val="visible"/>
                                      </p:to>
                                    </p:set>
                                    <p:animEffect transition="in" filter="fade">
                                      <p:cBhvr>
                                        <p:cTn id="40" dur="1000"/>
                                        <p:tgtEl>
                                          <p:spTgt spid="2">
                                            <p:txEl>
                                              <p:pRg st="5" end="5"/>
                                            </p:txEl>
                                          </p:spTgt>
                                        </p:tgtEl>
                                      </p:cBhvr>
                                    </p:animEffect>
                                    <p:anim calcmode="lin" valueType="num">
                                      <p:cBhvr>
                                        <p:cTn id="41"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42"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nodeType="clickEffect">
                                  <p:stCondLst>
                                    <p:cond delay="0"/>
                                  </p:stCondLst>
                                  <p:childTnLst>
                                    <p:set>
                                      <p:cBhvr>
                                        <p:cTn id="46" dur="1" fill="hold">
                                          <p:stCondLst>
                                            <p:cond delay="0"/>
                                          </p:stCondLst>
                                        </p:cTn>
                                        <p:tgtEl>
                                          <p:spTgt spid="2">
                                            <p:txEl>
                                              <p:pRg st="6" end="6"/>
                                            </p:txEl>
                                          </p:spTgt>
                                        </p:tgtEl>
                                        <p:attrNameLst>
                                          <p:attrName>style.visibility</p:attrName>
                                        </p:attrNameLst>
                                      </p:cBhvr>
                                      <p:to>
                                        <p:strVal val="visible"/>
                                      </p:to>
                                    </p:set>
                                    <p:animEffect transition="in" filter="fade">
                                      <p:cBhvr>
                                        <p:cTn id="47" dur="1000"/>
                                        <p:tgtEl>
                                          <p:spTgt spid="2">
                                            <p:txEl>
                                              <p:pRg st="6" end="6"/>
                                            </p:txEl>
                                          </p:spTgt>
                                        </p:tgtEl>
                                      </p:cBhvr>
                                    </p:animEffect>
                                    <p:anim calcmode="lin" valueType="num">
                                      <p:cBhvr>
                                        <p:cTn id="48"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49" dur="1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98753" y="-199017"/>
            <a:ext cx="10587984" cy="661207"/>
          </a:xfrm>
          <a:prstGeom prst="rect">
            <a:avLst/>
          </a:prstGeom>
        </p:spPr>
        <p:txBody>
          <a:bodyPr wrap="square">
            <a:spAutoFit/>
          </a:bodyPr>
          <a:lstStyle/>
          <a:p>
            <a:pPr>
              <a:lnSpc>
                <a:spcPct val="150000"/>
              </a:lnSpc>
            </a:pP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3.1 </a:t>
            </a:r>
            <a:r>
              <a:rPr lang="vi-VN" sz="2800" b="1" dirty="0">
                <a:solidFill>
                  <a:srgbClr val="002060"/>
                </a:solidFill>
                <a:latin typeface="Times New Roman" panose="02020603050405020304" pitchFamily="18" charset="0"/>
                <a:cs typeface="Times New Roman" panose="02020603050405020304" pitchFamily="18" charset="0"/>
              </a:rPr>
              <a:t>Thị trường và hành vi mua của tổ chức </a:t>
            </a:r>
            <a:endParaRPr lang="en-US" sz="2800" b="1" dirty="0">
              <a:solidFill>
                <a:srgbClr val="002060"/>
              </a:solidFill>
              <a:latin typeface="Times New Roman" panose="02020603050405020304" pitchFamily="18" charset="0"/>
              <a:cs typeface="Times New Roman" panose="02020603050405020304" pitchFamily="18" charset="0"/>
            </a:endParaRPr>
          </a:p>
        </p:txBody>
      </p:sp>
      <p:sp>
        <p:nvSpPr>
          <p:cNvPr id="5" name="Rectangle 4"/>
          <p:cNvSpPr/>
          <p:nvPr/>
        </p:nvSpPr>
        <p:spPr>
          <a:xfrm>
            <a:off x="167150" y="1440758"/>
            <a:ext cx="11818374" cy="5632311"/>
          </a:xfrm>
          <a:prstGeom prst="rect">
            <a:avLst/>
          </a:prstGeom>
        </p:spPr>
        <p:txBody>
          <a:bodyPr wrap="square">
            <a:spAutoFit/>
          </a:bodyPr>
          <a:lstStyle/>
          <a:p>
            <a:pPr marL="342900" indent="-342900">
              <a:buFont typeface="Wingdings" panose="05000000000000000000" pitchFamily="2" charset="2"/>
              <a:buChar char="ü"/>
            </a:pPr>
            <a:r>
              <a:rPr lang="vi-VN" sz="2000" dirty="0" smtClean="0">
                <a:solidFill>
                  <a:srgbClr val="000000"/>
                </a:solidFill>
                <a:latin typeface="Cambria" panose="02040503050406030204" pitchFamily="18" charset="0"/>
              </a:rPr>
              <a:t>Giống </a:t>
            </a:r>
            <a:r>
              <a:rPr lang="vi-VN" sz="2000" dirty="0">
                <a:solidFill>
                  <a:srgbClr val="000000"/>
                </a:solidFill>
                <a:latin typeface="Cambria" panose="02040503050406030204" pitchFamily="18" charset="0"/>
              </a:rPr>
              <a:t>như quá trình mua của người tiêu dùng cá nhân, </a:t>
            </a:r>
            <a:r>
              <a:rPr lang="vi-VN" sz="2000" b="1" dirty="0">
                <a:solidFill>
                  <a:srgbClr val="FF0000"/>
                </a:solidFill>
                <a:latin typeface="Cambria" panose="02040503050406030204" pitchFamily="18" charset="0"/>
              </a:rPr>
              <a:t>phần lớn việc mua sắm của các </a:t>
            </a:r>
            <a:r>
              <a:rPr lang="vi-VN" sz="2000" b="1" dirty="0" smtClean="0">
                <a:solidFill>
                  <a:srgbClr val="FF0000"/>
                </a:solidFill>
                <a:latin typeface="Cambria" panose="02040503050406030204" pitchFamily="18" charset="0"/>
              </a:rPr>
              <a:t>tổ</a:t>
            </a:r>
            <a:r>
              <a:rPr lang="en-US" sz="2000" b="1" dirty="0" smtClean="0">
                <a:solidFill>
                  <a:srgbClr val="FF0000"/>
                </a:solidFill>
                <a:latin typeface="Cambria" panose="02040503050406030204" pitchFamily="18" charset="0"/>
              </a:rPr>
              <a:t> </a:t>
            </a:r>
            <a:r>
              <a:rPr lang="vi-VN" sz="2000" b="1" dirty="0" smtClean="0">
                <a:solidFill>
                  <a:srgbClr val="FF0000"/>
                </a:solidFill>
                <a:latin typeface="Cambria" panose="02040503050406030204" pitchFamily="18" charset="0"/>
              </a:rPr>
              <a:t>chức </a:t>
            </a:r>
            <a:r>
              <a:rPr lang="vi-VN" sz="2000" b="1" dirty="0">
                <a:solidFill>
                  <a:srgbClr val="FF0000"/>
                </a:solidFill>
                <a:latin typeface="Cambria" panose="02040503050406030204" pitchFamily="18" charset="0"/>
              </a:rPr>
              <a:t>được thực hiện để thoả mãn một nhu cầu hoặc vấn đề cụ thể của tổ chức mua</a:t>
            </a:r>
            <a:r>
              <a:rPr lang="vi-VN" sz="2000" dirty="0">
                <a:solidFill>
                  <a:srgbClr val="000000"/>
                </a:solidFill>
                <a:latin typeface="Cambria" panose="02040503050406030204" pitchFamily="18" charset="0"/>
              </a:rPr>
              <a:t>. </a:t>
            </a:r>
            <a:endParaRPr lang="en-US" sz="2000" dirty="0" smtClean="0">
              <a:solidFill>
                <a:srgbClr val="000000"/>
              </a:solidFill>
              <a:latin typeface="Cambria" panose="02040503050406030204" pitchFamily="18" charset="0"/>
            </a:endParaRPr>
          </a:p>
          <a:p>
            <a:pPr marL="342900" indent="-342900">
              <a:buFont typeface="Wingdings" panose="05000000000000000000" pitchFamily="2" charset="2"/>
              <a:buChar char="ü"/>
            </a:pPr>
            <a:r>
              <a:rPr lang="vi-VN" sz="2000" dirty="0" smtClean="0">
                <a:solidFill>
                  <a:srgbClr val="000000"/>
                </a:solidFill>
                <a:latin typeface="Cambria" panose="02040503050406030204" pitchFamily="18" charset="0"/>
              </a:rPr>
              <a:t>Tuy nhiên,</a:t>
            </a:r>
            <a:r>
              <a:rPr lang="en-US" sz="2000" dirty="0" smtClean="0">
                <a:solidFill>
                  <a:srgbClr val="000000"/>
                </a:solidFill>
                <a:latin typeface="Cambria" panose="02040503050406030204" pitchFamily="18" charset="0"/>
              </a:rPr>
              <a:t> </a:t>
            </a:r>
            <a:r>
              <a:rPr lang="vi-VN" sz="2000" dirty="0" smtClean="0">
                <a:solidFill>
                  <a:srgbClr val="000000"/>
                </a:solidFill>
                <a:latin typeface="Cambria" panose="02040503050406030204" pitchFamily="18" charset="0"/>
              </a:rPr>
              <a:t>nhận </a:t>
            </a:r>
            <a:r>
              <a:rPr lang="vi-VN" sz="2000" dirty="0">
                <a:solidFill>
                  <a:srgbClr val="000000"/>
                </a:solidFill>
                <a:latin typeface="Cambria" panose="02040503050406030204" pitchFamily="18" charset="0"/>
              </a:rPr>
              <a:t>dạng nhu cầu chỉ là bước đầu tiên trong quá trình mua của tổ chức</a:t>
            </a:r>
            <a:r>
              <a:rPr lang="vi-VN" sz="2000" b="1" dirty="0">
                <a:solidFill>
                  <a:srgbClr val="FF0000"/>
                </a:solidFill>
                <a:latin typeface="Cambria" panose="02040503050406030204" pitchFamily="18" charset="0"/>
              </a:rPr>
              <a:t>. Bốn giai đoạn sau </a:t>
            </a:r>
            <a:r>
              <a:rPr lang="vi-VN" sz="2000" b="1" dirty="0" smtClean="0">
                <a:solidFill>
                  <a:srgbClr val="FF0000"/>
                </a:solidFill>
                <a:latin typeface="Cambria" panose="02040503050406030204" pitchFamily="18" charset="0"/>
              </a:rPr>
              <a:t>đây</a:t>
            </a:r>
            <a:r>
              <a:rPr lang="en-US" sz="2000" b="1" dirty="0" smtClean="0">
                <a:solidFill>
                  <a:srgbClr val="FF0000"/>
                </a:solidFill>
                <a:latin typeface="Cambria" panose="02040503050406030204" pitchFamily="18" charset="0"/>
              </a:rPr>
              <a:t> </a:t>
            </a:r>
            <a:r>
              <a:rPr lang="vi-VN" sz="2000" b="1" dirty="0" smtClean="0">
                <a:solidFill>
                  <a:srgbClr val="FF0000"/>
                </a:solidFill>
                <a:latin typeface="Cambria" panose="02040503050406030204" pitchFamily="18" charset="0"/>
              </a:rPr>
              <a:t>đại </a:t>
            </a:r>
            <a:r>
              <a:rPr lang="vi-VN" sz="2000" b="1" dirty="0">
                <a:solidFill>
                  <a:srgbClr val="FF0000"/>
                </a:solidFill>
                <a:latin typeface="Cambria" panose="02040503050406030204" pitchFamily="18" charset="0"/>
              </a:rPr>
              <a:t>diện cho một mô hình về quá trình mua của một tổ chức kinh </a:t>
            </a:r>
            <a:r>
              <a:rPr lang="vi-VN" sz="2000" b="1" dirty="0" smtClean="0">
                <a:solidFill>
                  <a:srgbClr val="FF0000"/>
                </a:solidFill>
                <a:latin typeface="Cambria" panose="02040503050406030204" pitchFamily="18" charset="0"/>
              </a:rPr>
              <a:t>doanh:</a:t>
            </a:r>
            <a:endParaRPr lang="en-US" sz="2000" b="1" dirty="0" smtClean="0">
              <a:solidFill>
                <a:srgbClr val="FF0000"/>
              </a:solidFill>
              <a:latin typeface="Cambria" panose="02040503050406030204" pitchFamily="18" charset="0"/>
            </a:endParaRPr>
          </a:p>
          <a:p>
            <a:pPr algn="ctr"/>
            <a:r>
              <a:rPr lang="vi-VN" sz="2000" b="1" dirty="0">
                <a:solidFill>
                  <a:srgbClr val="002060"/>
                </a:solidFill>
                <a:latin typeface="Cambria" panose="02040503050406030204" pitchFamily="18" charset="0"/>
              </a:rPr>
              <a:t>Nhận dạng vấn </a:t>
            </a:r>
            <a:r>
              <a:rPr lang="vi-VN" sz="2000" b="1" dirty="0" smtClean="0">
                <a:solidFill>
                  <a:srgbClr val="002060"/>
                </a:solidFill>
                <a:latin typeface="Cambria" panose="02040503050406030204" pitchFamily="18" charset="0"/>
              </a:rPr>
              <a:t>đề</a:t>
            </a:r>
            <a:r>
              <a:rPr lang="en-US" sz="2000" b="1" dirty="0">
                <a:solidFill>
                  <a:srgbClr val="002060"/>
                </a:solidFill>
                <a:latin typeface="Cambria" panose="02040503050406030204" pitchFamily="18" charset="0"/>
              </a:rPr>
              <a:t> </a:t>
            </a:r>
            <a:r>
              <a:rPr lang="en-US" sz="2000" b="1" dirty="0" smtClean="0">
                <a:solidFill>
                  <a:srgbClr val="002060"/>
                </a:solidFill>
                <a:latin typeface="Cambria" panose="02040503050406030204" pitchFamily="18" charset="0"/>
                <a:sym typeface="Wingdings" panose="05000000000000000000" pitchFamily="2" charset="2"/>
              </a:rPr>
              <a:t> </a:t>
            </a:r>
            <a:r>
              <a:rPr lang="en-US" sz="2000" b="1" dirty="0" smtClean="0">
                <a:solidFill>
                  <a:srgbClr val="002060"/>
                </a:solidFill>
                <a:latin typeface="Cambria" panose="02040503050406030204" pitchFamily="18" charset="0"/>
              </a:rPr>
              <a:t> </a:t>
            </a:r>
            <a:r>
              <a:rPr lang="vi-VN" sz="2000" b="1" dirty="0" smtClean="0">
                <a:solidFill>
                  <a:srgbClr val="002060"/>
                </a:solidFill>
                <a:latin typeface="Cambria" panose="02040503050406030204" pitchFamily="18" charset="0"/>
              </a:rPr>
              <a:t>Xác </a:t>
            </a:r>
            <a:r>
              <a:rPr lang="vi-VN" sz="2000" b="1" dirty="0">
                <a:solidFill>
                  <a:srgbClr val="002060"/>
                </a:solidFill>
                <a:latin typeface="Cambria" panose="02040503050406030204" pitchFamily="18" charset="0"/>
              </a:rPr>
              <a:t>định quyền lực </a:t>
            </a:r>
            <a:r>
              <a:rPr lang="vi-VN" sz="2000" b="1" dirty="0" smtClean="0">
                <a:solidFill>
                  <a:srgbClr val="002060"/>
                </a:solidFill>
                <a:latin typeface="Cambria" panose="02040503050406030204" pitchFamily="18" charset="0"/>
              </a:rPr>
              <a:t>mua</a:t>
            </a:r>
            <a:r>
              <a:rPr lang="en-US" sz="2000" b="1" dirty="0">
                <a:solidFill>
                  <a:srgbClr val="002060"/>
                </a:solidFill>
                <a:latin typeface="Cambria" panose="02040503050406030204" pitchFamily="18" charset="0"/>
              </a:rPr>
              <a:t> </a:t>
            </a:r>
            <a:r>
              <a:rPr lang="en-US" sz="2000" b="1" dirty="0" smtClean="0">
                <a:solidFill>
                  <a:srgbClr val="002060"/>
                </a:solidFill>
                <a:latin typeface="Cambria" panose="02040503050406030204" pitchFamily="18" charset="0"/>
                <a:sym typeface="Wingdings" panose="05000000000000000000" pitchFamily="2" charset="2"/>
              </a:rPr>
              <a:t></a:t>
            </a:r>
            <a:r>
              <a:rPr lang="en-US" sz="2000" b="1" dirty="0" smtClean="0">
                <a:solidFill>
                  <a:srgbClr val="002060"/>
                </a:solidFill>
                <a:latin typeface="Cambria" panose="02040503050406030204" pitchFamily="18" charset="0"/>
              </a:rPr>
              <a:t> </a:t>
            </a:r>
            <a:r>
              <a:rPr lang="vi-VN" sz="2000" b="1" dirty="0">
                <a:solidFill>
                  <a:srgbClr val="002060"/>
                </a:solidFill>
                <a:latin typeface="Cambria" panose="02040503050406030204" pitchFamily="18" charset="0"/>
              </a:rPr>
              <a:t>Tìm kiếm các nhà cung </a:t>
            </a:r>
            <a:r>
              <a:rPr lang="vi-VN" sz="2000" b="1" dirty="0" smtClean="0">
                <a:solidFill>
                  <a:srgbClr val="002060"/>
                </a:solidFill>
                <a:latin typeface="Cambria" panose="02040503050406030204" pitchFamily="18" charset="0"/>
              </a:rPr>
              <a:t>cấp</a:t>
            </a:r>
            <a:r>
              <a:rPr lang="en-US" sz="2000" b="1" dirty="0">
                <a:solidFill>
                  <a:srgbClr val="002060"/>
                </a:solidFill>
                <a:latin typeface="Cambria" panose="02040503050406030204" pitchFamily="18" charset="0"/>
              </a:rPr>
              <a:t> </a:t>
            </a:r>
            <a:r>
              <a:rPr lang="en-US" sz="2000" b="1" dirty="0" smtClean="0">
                <a:solidFill>
                  <a:srgbClr val="002060"/>
                </a:solidFill>
                <a:latin typeface="Cambria" panose="02040503050406030204" pitchFamily="18" charset="0"/>
                <a:sym typeface="Wingdings" panose="05000000000000000000" pitchFamily="2" charset="2"/>
              </a:rPr>
              <a:t> </a:t>
            </a:r>
            <a:r>
              <a:rPr lang="vi-VN" sz="2000" b="1" dirty="0" smtClean="0">
                <a:solidFill>
                  <a:srgbClr val="002060"/>
                </a:solidFill>
                <a:latin typeface="Cambria" panose="02040503050406030204" pitchFamily="18" charset="0"/>
              </a:rPr>
              <a:t> </a:t>
            </a:r>
            <a:r>
              <a:rPr lang="vi-VN" sz="2000" b="1" dirty="0">
                <a:solidFill>
                  <a:srgbClr val="002060"/>
                </a:solidFill>
                <a:latin typeface="Cambria" panose="02040503050406030204" pitchFamily="18" charset="0"/>
              </a:rPr>
              <a:t>Xác định các tiêu chuẩn lựa chọn nhà cung </a:t>
            </a:r>
            <a:r>
              <a:rPr lang="vi-VN" sz="2000" b="1" dirty="0" smtClean="0">
                <a:solidFill>
                  <a:srgbClr val="002060"/>
                </a:solidFill>
                <a:latin typeface="Cambria" panose="02040503050406030204" pitchFamily="18" charset="0"/>
              </a:rPr>
              <a:t>cấp</a:t>
            </a:r>
            <a:endParaRPr lang="en-US" sz="2000" b="1" dirty="0" smtClean="0">
              <a:solidFill>
                <a:srgbClr val="FF0000"/>
              </a:solidFill>
              <a:latin typeface="Cambria" panose="02040503050406030204" pitchFamily="18" charset="0"/>
            </a:endParaRPr>
          </a:p>
          <a:p>
            <a:r>
              <a:rPr lang="en-US" sz="2000" b="1" dirty="0" smtClean="0">
                <a:solidFill>
                  <a:srgbClr val="002060"/>
                </a:solidFill>
                <a:latin typeface="Cambria" panose="02040503050406030204" pitchFamily="18" charset="0"/>
              </a:rPr>
              <a:t>1.  </a:t>
            </a:r>
            <a:r>
              <a:rPr lang="vi-VN" sz="2000" b="1" dirty="0" smtClean="0">
                <a:solidFill>
                  <a:srgbClr val="002060"/>
                </a:solidFill>
                <a:latin typeface="Cambria" panose="02040503050406030204" pitchFamily="18" charset="0"/>
              </a:rPr>
              <a:t>Nhận </a:t>
            </a:r>
            <a:r>
              <a:rPr lang="vi-VN" sz="2000" b="1" dirty="0">
                <a:solidFill>
                  <a:srgbClr val="002060"/>
                </a:solidFill>
                <a:latin typeface="Cambria" panose="02040503050406030204" pitchFamily="18" charset="0"/>
              </a:rPr>
              <a:t>dạng vấn </a:t>
            </a:r>
            <a:r>
              <a:rPr lang="vi-VN" sz="2000" b="1" dirty="0" smtClean="0">
                <a:solidFill>
                  <a:srgbClr val="002060"/>
                </a:solidFill>
                <a:latin typeface="Cambria" panose="02040503050406030204" pitchFamily="18" charset="0"/>
              </a:rPr>
              <a:t>đề.</a:t>
            </a:r>
            <a:endParaRPr lang="en-US" sz="2000" b="1" dirty="0" smtClean="0">
              <a:solidFill>
                <a:srgbClr val="002060"/>
              </a:solidFill>
              <a:latin typeface="Cambria" panose="02040503050406030204" pitchFamily="18" charset="0"/>
            </a:endParaRPr>
          </a:p>
          <a:p>
            <a:pPr algn="just"/>
            <a:r>
              <a:rPr lang="vi-VN" sz="2000" dirty="0">
                <a:solidFill>
                  <a:srgbClr val="002060"/>
                </a:solidFill>
                <a:latin typeface="Cambria" panose="02040503050406030204" pitchFamily="18" charset="0"/>
              </a:rPr>
              <a:t>Những người mua phải quan tâm đến ngân sách và lợi nhuận bởi vì công ty không </a:t>
            </a:r>
            <a:r>
              <a:rPr lang="vi-VN" sz="2000" dirty="0" smtClean="0">
                <a:solidFill>
                  <a:srgbClr val="002060"/>
                </a:solidFill>
                <a:latin typeface="Cambria" panose="02040503050406030204" pitchFamily="18" charset="0"/>
              </a:rPr>
              <a:t>thể</a:t>
            </a:r>
            <a:r>
              <a:rPr lang="en-US" sz="2000" dirty="0" smtClean="0">
                <a:solidFill>
                  <a:srgbClr val="002060"/>
                </a:solidFill>
                <a:latin typeface="Cambria" panose="02040503050406030204" pitchFamily="18" charset="0"/>
              </a:rPr>
              <a:t> </a:t>
            </a:r>
            <a:r>
              <a:rPr lang="vi-VN" sz="2000" dirty="0" smtClean="0">
                <a:solidFill>
                  <a:srgbClr val="002060"/>
                </a:solidFill>
                <a:latin typeface="Cambria" panose="02040503050406030204" pitchFamily="18" charset="0"/>
              </a:rPr>
              <a:t>bỏ </a:t>
            </a:r>
            <a:r>
              <a:rPr lang="vi-VN" sz="2000" dirty="0">
                <a:solidFill>
                  <a:srgbClr val="002060"/>
                </a:solidFill>
                <a:latin typeface="Cambria" panose="02040503050406030204" pitchFamily="18" charset="0"/>
              </a:rPr>
              <a:t>ra những nguồn tài chính khổng lồ nếu không có hiệu quả, nếu không chắc chắn rằng </a:t>
            </a:r>
            <a:r>
              <a:rPr lang="vi-VN" sz="2000" dirty="0" smtClean="0">
                <a:solidFill>
                  <a:srgbClr val="002060"/>
                </a:solidFill>
                <a:latin typeface="Cambria" panose="02040503050406030204" pitchFamily="18" charset="0"/>
              </a:rPr>
              <a:t>việc</a:t>
            </a:r>
            <a:r>
              <a:rPr lang="en-US" sz="2000" dirty="0" smtClean="0">
                <a:solidFill>
                  <a:srgbClr val="002060"/>
                </a:solidFill>
                <a:latin typeface="Cambria" panose="02040503050406030204" pitchFamily="18" charset="0"/>
              </a:rPr>
              <a:t> </a:t>
            </a:r>
            <a:r>
              <a:rPr lang="vi-VN" sz="2000" dirty="0" smtClean="0">
                <a:solidFill>
                  <a:srgbClr val="002060"/>
                </a:solidFill>
                <a:latin typeface="Cambria" panose="02040503050406030204" pitchFamily="18" charset="0"/>
              </a:rPr>
              <a:t>mua </a:t>
            </a:r>
            <a:r>
              <a:rPr lang="vi-VN" sz="2000" dirty="0">
                <a:solidFill>
                  <a:srgbClr val="002060"/>
                </a:solidFill>
                <a:latin typeface="Cambria" panose="02040503050406030204" pitchFamily="18" charset="0"/>
              </a:rPr>
              <a:t>có thể mang lại lợi ích.</a:t>
            </a:r>
            <a:endParaRPr lang="en-US" sz="2000" dirty="0" smtClean="0">
              <a:solidFill>
                <a:srgbClr val="002060"/>
              </a:solidFill>
              <a:latin typeface="Cambria" panose="02040503050406030204" pitchFamily="18" charset="0"/>
            </a:endParaRPr>
          </a:p>
          <a:p>
            <a:r>
              <a:rPr lang="en-US" sz="2000" b="1" dirty="0" smtClean="0">
                <a:solidFill>
                  <a:srgbClr val="002060"/>
                </a:solidFill>
                <a:latin typeface="Cambria" panose="02040503050406030204" pitchFamily="18" charset="0"/>
              </a:rPr>
              <a:t>2.  </a:t>
            </a:r>
            <a:r>
              <a:rPr lang="vi-VN" sz="2000" b="1" dirty="0" smtClean="0">
                <a:solidFill>
                  <a:srgbClr val="002060"/>
                </a:solidFill>
                <a:latin typeface="Cambria" panose="02040503050406030204" pitchFamily="18" charset="0"/>
              </a:rPr>
              <a:t>Xác </a:t>
            </a:r>
            <a:r>
              <a:rPr lang="vi-VN" sz="2000" b="1" dirty="0">
                <a:solidFill>
                  <a:srgbClr val="002060"/>
                </a:solidFill>
                <a:latin typeface="Cambria" panose="02040503050406030204" pitchFamily="18" charset="0"/>
              </a:rPr>
              <a:t>định quyền lực </a:t>
            </a:r>
            <a:r>
              <a:rPr lang="vi-VN" sz="2000" b="1" dirty="0" smtClean="0">
                <a:solidFill>
                  <a:srgbClr val="002060"/>
                </a:solidFill>
                <a:latin typeface="Cambria" panose="02040503050406030204" pitchFamily="18" charset="0"/>
              </a:rPr>
              <a:t>mua</a:t>
            </a:r>
            <a:endParaRPr lang="en-US" sz="2000" b="1" dirty="0" smtClean="0">
              <a:solidFill>
                <a:srgbClr val="002060"/>
              </a:solidFill>
              <a:latin typeface="Cambria" panose="02040503050406030204" pitchFamily="18" charset="0"/>
            </a:endParaRPr>
          </a:p>
          <a:p>
            <a:r>
              <a:rPr lang="vi-VN" sz="2000" dirty="0">
                <a:solidFill>
                  <a:srgbClr val="FF0000"/>
                </a:solidFill>
                <a:latin typeface="Cambria" panose="02040503050406030204" pitchFamily="18" charset="0"/>
              </a:rPr>
              <a:t>Trách nhiệm của cá nhân trong nhiều trường hợp mua phụ thuộc vào:</a:t>
            </a:r>
          </a:p>
          <a:p>
            <a:r>
              <a:rPr lang="vi-VN" sz="2000" dirty="0">
                <a:solidFill>
                  <a:srgbClr val="002060"/>
                </a:solidFill>
                <a:latin typeface="Cambria" panose="02040503050406030204" pitchFamily="18" charset="0"/>
              </a:rPr>
              <a:t>(1) Sự phức tạp về kỹ thuật của sản phẩm</a:t>
            </a:r>
          </a:p>
          <a:p>
            <a:r>
              <a:rPr lang="vi-VN" sz="2000" dirty="0">
                <a:solidFill>
                  <a:srgbClr val="002060"/>
                </a:solidFill>
                <a:latin typeface="Cambria" panose="02040503050406030204" pitchFamily="18" charset="0"/>
              </a:rPr>
              <a:t>(2) Tầm quan trọng của sản phẩm đối với công ty cả về mặt giá trị lẫn quan hệ của nó </a:t>
            </a:r>
            <a:r>
              <a:rPr lang="vi-VN" sz="2000" dirty="0" smtClean="0">
                <a:solidFill>
                  <a:srgbClr val="002060"/>
                </a:solidFill>
                <a:latin typeface="Cambria" panose="02040503050406030204" pitchFamily="18" charset="0"/>
              </a:rPr>
              <a:t>với</a:t>
            </a:r>
            <a:r>
              <a:rPr lang="en-US" sz="2000" dirty="0" smtClean="0">
                <a:solidFill>
                  <a:srgbClr val="002060"/>
                </a:solidFill>
                <a:latin typeface="Cambria" panose="02040503050406030204" pitchFamily="18" charset="0"/>
              </a:rPr>
              <a:t> </a:t>
            </a:r>
            <a:r>
              <a:rPr lang="vi-VN" sz="2000" dirty="0" smtClean="0">
                <a:solidFill>
                  <a:srgbClr val="002060"/>
                </a:solidFill>
                <a:latin typeface="Cambria" panose="02040503050406030204" pitchFamily="18" charset="0"/>
              </a:rPr>
              <a:t>quá </a:t>
            </a:r>
            <a:r>
              <a:rPr lang="vi-VN" sz="2000" dirty="0">
                <a:solidFill>
                  <a:srgbClr val="002060"/>
                </a:solidFill>
                <a:latin typeface="Cambria" panose="02040503050406030204" pitchFamily="18" charset="0"/>
              </a:rPr>
              <a:t>trình hoặc hệ thống mà sẽ sử dụng sản phẩm này.</a:t>
            </a:r>
          </a:p>
          <a:p>
            <a:r>
              <a:rPr lang="vi-VN" sz="2000" dirty="0">
                <a:solidFill>
                  <a:srgbClr val="002060"/>
                </a:solidFill>
                <a:latin typeface="Cambria" panose="02040503050406030204" pitchFamily="18" charset="0"/>
              </a:rPr>
              <a:t>(3) Kiến thức kỹ thuật đặc biệt về sản phẩm mà các cá nhân có.</a:t>
            </a:r>
          </a:p>
          <a:p>
            <a:r>
              <a:rPr lang="vi-VN" sz="2000" dirty="0">
                <a:solidFill>
                  <a:srgbClr val="002060"/>
                </a:solidFill>
                <a:latin typeface="Cambria" panose="02040503050406030204" pitchFamily="18" charset="0"/>
              </a:rPr>
              <a:t>(4) Sự quan tâm của các cá nhân trong quá trình hoặc hệ thống sẽ sử dụng sản phẩm</a:t>
            </a:r>
            <a:endParaRPr lang="en-US" sz="2000" dirty="0" smtClean="0">
              <a:solidFill>
                <a:srgbClr val="002060"/>
              </a:solidFill>
              <a:latin typeface="Cambria" panose="02040503050406030204" pitchFamily="18" charset="0"/>
            </a:endParaRPr>
          </a:p>
          <a:p>
            <a:r>
              <a:rPr lang="vi-VN" sz="2000" dirty="0"/>
              <a:t/>
            </a:r>
            <a:br>
              <a:rPr lang="vi-VN" sz="2000" dirty="0"/>
            </a:br>
            <a:endParaRPr lang="en-US" sz="2000" dirty="0"/>
          </a:p>
        </p:txBody>
      </p:sp>
      <p:sp>
        <p:nvSpPr>
          <p:cNvPr id="6" name="Rectangle 5"/>
          <p:cNvSpPr/>
          <p:nvPr/>
        </p:nvSpPr>
        <p:spPr>
          <a:xfrm>
            <a:off x="3386856" y="890982"/>
            <a:ext cx="6096000" cy="461665"/>
          </a:xfrm>
          <a:prstGeom prst="rect">
            <a:avLst/>
          </a:prstGeom>
        </p:spPr>
        <p:txBody>
          <a:bodyPr>
            <a:spAutoFit/>
          </a:bodyPr>
          <a:lstStyle/>
          <a:p>
            <a:r>
              <a:rPr lang="en-US" sz="2400" b="1" dirty="0" smtClean="0">
                <a:solidFill>
                  <a:srgbClr val="002060"/>
                </a:solidFill>
                <a:latin typeface="Times New Roman" panose="02020603050405020304" pitchFamily="18" charset="0"/>
                <a:cs typeface="Times New Roman" panose="02020603050405020304" pitchFamily="18" charset="0"/>
              </a:rPr>
              <a:t>III. </a:t>
            </a:r>
            <a:r>
              <a:rPr lang="vi-VN" sz="2400" b="1" dirty="0" smtClean="0">
                <a:solidFill>
                  <a:srgbClr val="002060"/>
                </a:solidFill>
                <a:latin typeface="Times New Roman" panose="02020603050405020304" pitchFamily="18" charset="0"/>
                <a:cs typeface="Times New Roman" panose="02020603050405020304" pitchFamily="18" charset="0"/>
              </a:rPr>
              <a:t>Các </a:t>
            </a:r>
            <a:r>
              <a:rPr lang="vi-VN" sz="2400" b="1" dirty="0">
                <a:solidFill>
                  <a:srgbClr val="002060"/>
                </a:solidFill>
                <a:latin typeface="Times New Roman" panose="02020603050405020304" pitchFamily="18" charset="0"/>
                <a:cs typeface="Times New Roman" panose="02020603050405020304" pitchFamily="18" charset="0"/>
              </a:rPr>
              <a:t>giai đoạn trong quá trình </a:t>
            </a:r>
            <a:r>
              <a:rPr lang="vi-VN" sz="2400" b="1" dirty="0" smtClean="0">
                <a:solidFill>
                  <a:srgbClr val="002060"/>
                </a:solidFill>
                <a:latin typeface="Times New Roman" panose="02020603050405020304" pitchFamily="18" charset="0"/>
                <a:cs typeface="Times New Roman" panose="02020603050405020304" pitchFamily="18" charset="0"/>
              </a:rPr>
              <a:t>mua</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7" name="Rectangle 6"/>
          <p:cNvSpPr/>
          <p:nvPr/>
        </p:nvSpPr>
        <p:spPr>
          <a:xfrm>
            <a:off x="4034134" y="460608"/>
            <a:ext cx="3744936" cy="477054"/>
          </a:xfrm>
          <a:prstGeom prst="rect">
            <a:avLst/>
          </a:prstGeom>
        </p:spPr>
        <p:txBody>
          <a:bodyPr wrap="none">
            <a:spAutoFit/>
          </a:bodyPr>
          <a:lstStyle/>
          <a:p>
            <a:pPr algn="ctr"/>
            <a:r>
              <a:rPr lang="en-US" sz="2500" b="1" i="1" dirty="0">
                <a:solidFill>
                  <a:srgbClr val="FF0000"/>
                </a:solidFill>
                <a:latin typeface="Times New Roman" panose="02020603050405020304" pitchFamily="18" charset="0"/>
                <a:cs typeface="Times New Roman" panose="02020603050405020304" pitchFamily="18" charset="0"/>
              </a:rPr>
              <a:t>3</a:t>
            </a:r>
            <a:r>
              <a:rPr lang="en-US" sz="2500" b="1" i="1" dirty="0" smtClean="0">
                <a:solidFill>
                  <a:srgbClr val="FF0000"/>
                </a:solidFill>
                <a:latin typeface="Times New Roman" panose="02020603050405020304" pitchFamily="18" charset="0"/>
                <a:cs typeface="Times New Roman" panose="02020603050405020304" pitchFamily="18" charset="0"/>
              </a:rPr>
              <a:t>. </a:t>
            </a:r>
            <a:r>
              <a:rPr lang="vi-VN" sz="2500" b="1" i="1" dirty="0" smtClean="0">
                <a:solidFill>
                  <a:srgbClr val="FF0000"/>
                </a:solidFill>
                <a:latin typeface="Times New Roman" panose="02020603050405020304" pitchFamily="18" charset="0"/>
                <a:cs typeface="Times New Roman" panose="02020603050405020304" pitchFamily="18" charset="0"/>
              </a:rPr>
              <a:t>Các </a:t>
            </a:r>
            <a:r>
              <a:rPr lang="vi-VN" sz="2500" b="1" i="1" dirty="0">
                <a:solidFill>
                  <a:srgbClr val="FF0000"/>
                </a:solidFill>
                <a:latin typeface="Times New Roman" panose="02020603050405020304" pitchFamily="18" charset="0"/>
                <a:cs typeface="Times New Roman" panose="02020603050405020304" pitchFamily="18" charset="0"/>
              </a:rPr>
              <a:t>ảnh hưởng hành vi </a:t>
            </a:r>
            <a:endParaRPr lang="en-US" sz="2500" b="1" i="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46173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1000"/>
                                        <p:tgtEl>
                                          <p:spTgt spid="5">
                                            <p:txEl>
                                              <p:pRg st="2" end="2"/>
                                            </p:txEl>
                                          </p:spTgt>
                                        </p:tgtEl>
                                      </p:cBhvr>
                                    </p:animEffect>
                                    <p:anim calcmode="lin" valueType="num">
                                      <p:cBhvr>
                                        <p:cTn id="22"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5">
                                            <p:txEl>
                                              <p:pRg st="3" end="3"/>
                                            </p:txEl>
                                          </p:spTgt>
                                        </p:tgtEl>
                                        <p:attrNameLst>
                                          <p:attrName>style.visibility</p:attrName>
                                        </p:attrNameLst>
                                      </p:cBhvr>
                                      <p:to>
                                        <p:strVal val="visible"/>
                                      </p:to>
                                    </p:set>
                                    <p:animEffect transition="in" filter="fade">
                                      <p:cBhvr>
                                        <p:cTn id="28" dur="1000"/>
                                        <p:tgtEl>
                                          <p:spTgt spid="5">
                                            <p:txEl>
                                              <p:pRg st="3" end="3"/>
                                            </p:txEl>
                                          </p:spTgt>
                                        </p:tgtEl>
                                      </p:cBhvr>
                                    </p:animEffect>
                                    <p:anim calcmode="lin" valueType="num">
                                      <p:cBhvr>
                                        <p:cTn id="29"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5">
                                            <p:txEl>
                                              <p:pRg st="4" end="4"/>
                                            </p:txEl>
                                          </p:spTgt>
                                        </p:tgtEl>
                                        <p:attrNameLst>
                                          <p:attrName>style.visibility</p:attrName>
                                        </p:attrNameLst>
                                      </p:cBhvr>
                                      <p:to>
                                        <p:strVal val="visible"/>
                                      </p:to>
                                    </p:set>
                                    <p:animEffect transition="in" filter="fade">
                                      <p:cBhvr>
                                        <p:cTn id="35" dur="1000"/>
                                        <p:tgtEl>
                                          <p:spTgt spid="5">
                                            <p:txEl>
                                              <p:pRg st="4" end="4"/>
                                            </p:txEl>
                                          </p:spTgt>
                                        </p:tgtEl>
                                      </p:cBhvr>
                                    </p:animEffect>
                                    <p:anim calcmode="lin" valueType="num">
                                      <p:cBhvr>
                                        <p:cTn id="36"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5">
                                            <p:txEl>
                                              <p:pRg st="5" end="5"/>
                                            </p:txEl>
                                          </p:spTgt>
                                        </p:tgtEl>
                                        <p:attrNameLst>
                                          <p:attrName>style.visibility</p:attrName>
                                        </p:attrNameLst>
                                      </p:cBhvr>
                                      <p:to>
                                        <p:strVal val="visible"/>
                                      </p:to>
                                    </p:set>
                                    <p:anim calcmode="lin" valueType="num">
                                      <p:cBhvr additive="base">
                                        <p:cTn id="42"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nodeType="clickEffect">
                                  <p:stCondLst>
                                    <p:cond delay="0"/>
                                  </p:stCondLst>
                                  <p:childTnLst>
                                    <p:set>
                                      <p:cBhvr>
                                        <p:cTn id="47" dur="1" fill="hold">
                                          <p:stCondLst>
                                            <p:cond delay="0"/>
                                          </p:stCondLst>
                                        </p:cTn>
                                        <p:tgtEl>
                                          <p:spTgt spid="5">
                                            <p:txEl>
                                              <p:pRg st="6" end="6"/>
                                            </p:txEl>
                                          </p:spTgt>
                                        </p:tgtEl>
                                        <p:attrNameLst>
                                          <p:attrName>style.visibility</p:attrName>
                                        </p:attrNameLst>
                                      </p:cBhvr>
                                      <p:to>
                                        <p:strVal val="visible"/>
                                      </p:to>
                                    </p:set>
                                    <p:anim calcmode="lin" valueType="num">
                                      <p:cBhvr additive="base">
                                        <p:cTn id="48"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49"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nodeType="clickEffect">
                                  <p:stCondLst>
                                    <p:cond delay="0"/>
                                  </p:stCondLst>
                                  <p:childTnLst>
                                    <p:set>
                                      <p:cBhvr>
                                        <p:cTn id="53" dur="1" fill="hold">
                                          <p:stCondLst>
                                            <p:cond delay="0"/>
                                          </p:stCondLst>
                                        </p:cTn>
                                        <p:tgtEl>
                                          <p:spTgt spid="5">
                                            <p:txEl>
                                              <p:pRg st="7" end="7"/>
                                            </p:txEl>
                                          </p:spTgt>
                                        </p:tgtEl>
                                        <p:attrNameLst>
                                          <p:attrName>style.visibility</p:attrName>
                                        </p:attrNameLst>
                                      </p:cBhvr>
                                      <p:to>
                                        <p:strVal val="visible"/>
                                      </p:to>
                                    </p:set>
                                    <p:anim calcmode="lin" valueType="num">
                                      <p:cBhvr additive="base">
                                        <p:cTn id="54" dur="500" fill="hold"/>
                                        <p:tgtEl>
                                          <p:spTgt spid="5">
                                            <p:txEl>
                                              <p:pRg st="7" end="7"/>
                                            </p:txEl>
                                          </p:spTgt>
                                        </p:tgtEl>
                                        <p:attrNameLst>
                                          <p:attrName>ppt_x</p:attrName>
                                        </p:attrNameLst>
                                      </p:cBhvr>
                                      <p:tavLst>
                                        <p:tav tm="0">
                                          <p:val>
                                            <p:strVal val="#ppt_x"/>
                                          </p:val>
                                        </p:tav>
                                        <p:tav tm="100000">
                                          <p:val>
                                            <p:strVal val="#ppt_x"/>
                                          </p:val>
                                        </p:tav>
                                      </p:tavLst>
                                    </p:anim>
                                    <p:anim calcmode="lin" valueType="num">
                                      <p:cBhvr additive="base">
                                        <p:cTn id="55" dur="500" fill="hold"/>
                                        <p:tgtEl>
                                          <p:spTgt spid="5">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 presetClass="entr" presetSubtype="4" fill="hold" nodeType="clickEffect">
                                  <p:stCondLst>
                                    <p:cond delay="0"/>
                                  </p:stCondLst>
                                  <p:childTnLst>
                                    <p:set>
                                      <p:cBhvr>
                                        <p:cTn id="59" dur="1" fill="hold">
                                          <p:stCondLst>
                                            <p:cond delay="0"/>
                                          </p:stCondLst>
                                        </p:cTn>
                                        <p:tgtEl>
                                          <p:spTgt spid="5">
                                            <p:txEl>
                                              <p:pRg st="8" end="8"/>
                                            </p:txEl>
                                          </p:spTgt>
                                        </p:tgtEl>
                                        <p:attrNameLst>
                                          <p:attrName>style.visibility</p:attrName>
                                        </p:attrNameLst>
                                      </p:cBhvr>
                                      <p:to>
                                        <p:strVal val="visible"/>
                                      </p:to>
                                    </p:set>
                                    <p:anim calcmode="lin" valueType="num">
                                      <p:cBhvr additive="base">
                                        <p:cTn id="60" dur="500" fill="hold"/>
                                        <p:tgtEl>
                                          <p:spTgt spid="5">
                                            <p:txEl>
                                              <p:pRg st="8" end="8"/>
                                            </p:txEl>
                                          </p:spTgt>
                                        </p:tgtEl>
                                        <p:attrNameLst>
                                          <p:attrName>ppt_x</p:attrName>
                                        </p:attrNameLst>
                                      </p:cBhvr>
                                      <p:tavLst>
                                        <p:tav tm="0">
                                          <p:val>
                                            <p:strVal val="#ppt_x"/>
                                          </p:val>
                                        </p:tav>
                                        <p:tav tm="100000">
                                          <p:val>
                                            <p:strVal val="#ppt_x"/>
                                          </p:val>
                                        </p:tav>
                                      </p:tavLst>
                                    </p:anim>
                                    <p:anim calcmode="lin" valueType="num">
                                      <p:cBhvr additive="base">
                                        <p:cTn id="61" dur="500" fill="hold"/>
                                        <p:tgtEl>
                                          <p:spTgt spid="5">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4" fill="hold" nodeType="clickEffect">
                                  <p:stCondLst>
                                    <p:cond delay="0"/>
                                  </p:stCondLst>
                                  <p:childTnLst>
                                    <p:set>
                                      <p:cBhvr>
                                        <p:cTn id="65" dur="1" fill="hold">
                                          <p:stCondLst>
                                            <p:cond delay="0"/>
                                          </p:stCondLst>
                                        </p:cTn>
                                        <p:tgtEl>
                                          <p:spTgt spid="5">
                                            <p:txEl>
                                              <p:pRg st="9" end="9"/>
                                            </p:txEl>
                                          </p:spTgt>
                                        </p:tgtEl>
                                        <p:attrNameLst>
                                          <p:attrName>style.visibility</p:attrName>
                                        </p:attrNameLst>
                                      </p:cBhvr>
                                      <p:to>
                                        <p:strVal val="visible"/>
                                      </p:to>
                                    </p:set>
                                    <p:anim calcmode="lin" valueType="num">
                                      <p:cBhvr additive="base">
                                        <p:cTn id="66" dur="500" fill="hold"/>
                                        <p:tgtEl>
                                          <p:spTgt spid="5">
                                            <p:txEl>
                                              <p:pRg st="9" end="9"/>
                                            </p:txEl>
                                          </p:spTgt>
                                        </p:tgtEl>
                                        <p:attrNameLst>
                                          <p:attrName>ppt_x</p:attrName>
                                        </p:attrNameLst>
                                      </p:cBhvr>
                                      <p:tavLst>
                                        <p:tav tm="0">
                                          <p:val>
                                            <p:strVal val="#ppt_x"/>
                                          </p:val>
                                        </p:tav>
                                        <p:tav tm="100000">
                                          <p:val>
                                            <p:strVal val="#ppt_x"/>
                                          </p:val>
                                        </p:tav>
                                      </p:tavLst>
                                    </p:anim>
                                    <p:anim calcmode="lin" valueType="num">
                                      <p:cBhvr additive="base">
                                        <p:cTn id="67" dur="500" fill="hold"/>
                                        <p:tgtEl>
                                          <p:spTgt spid="5">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 presetClass="entr" presetSubtype="4" fill="hold" nodeType="clickEffect">
                                  <p:stCondLst>
                                    <p:cond delay="0"/>
                                  </p:stCondLst>
                                  <p:childTnLst>
                                    <p:set>
                                      <p:cBhvr>
                                        <p:cTn id="71" dur="1" fill="hold">
                                          <p:stCondLst>
                                            <p:cond delay="0"/>
                                          </p:stCondLst>
                                        </p:cTn>
                                        <p:tgtEl>
                                          <p:spTgt spid="5">
                                            <p:txEl>
                                              <p:pRg st="11" end="11"/>
                                            </p:txEl>
                                          </p:spTgt>
                                        </p:tgtEl>
                                        <p:attrNameLst>
                                          <p:attrName>style.visibility</p:attrName>
                                        </p:attrNameLst>
                                      </p:cBhvr>
                                      <p:to>
                                        <p:strVal val="visible"/>
                                      </p:to>
                                    </p:set>
                                    <p:anim calcmode="lin" valueType="num">
                                      <p:cBhvr additive="base">
                                        <p:cTn id="72" dur="500" fill="hold"/>
                                        <p:tgtEl>
                                          <p:spTgt spid="5">
                                            <p:txEl>
                                              <p:pRg st="11" end="11"/>
                                            </p:txEl>
                                          </p:spTgt>
                                        </p:tgtEl>
                                        <p:attrNameLst>
                                          <p:attrName>ppt_x</p:attrName>
                                        </p:attrNameLst>
                                      </p:cBhvr>
                                      <p:tavLst>
                                        <p:tav tm="0">
                                          <p:val>
                                            <p:strVal val="#ppt_x"/>
                                          </p:val>
                                        </p:tav>
                                        <p:tav tm="100000">
                                          <p:val>
                                            <p:strVal val="#ppt_x"/>
                                          </p:val>
                                        </p:tav>
                                      </p:tavLst>
                                    </p:anim>
                                    <p:anim calcmode="lin" valueType="num">
                                      <p:cBhvr additive="base">
                                        <p:cTn id="73" dur="500" fill="hold"/>
                                        <p:tgtEl>
                                          <p:spTgt spid="5">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2" presetClass="entr" presetSubtype="4" fill="hold" nodeType="clickEffect">
                                  <p:stCondLst>
                                    <p:cond delay="0"/>
                                  </p:stCondLst>
                                  <p:childTnLst>
                                    <p:set>
                                      <p:cBhvr>
                                        <p:cTn id="77" dur="1" fill="hold">
                                          <p:stCondLst>
                                            <p:cond delay="0"/>
                                          </p:stCondLst>
                                        </p:cTn>
                                        <p:tgtEl>
                                          <p:spTgt spid="5">
                                            <p:txEl>
                                              <p:pRg st="10" end="10"/>
                                            </p:txEl>
                                          </p:spTgt>
                                        </p:tgtEl>
                                        <p:attrNameLst>
                                          <p:attrName>style.visibility</p:attrName>
                                        </p:attrNameLst>
                                      </p:cBhvr>
                                      <p:to>
                                        <p:strVal val="visible"/>
                                      </p:to>
                                    </p:set>
                                    <p:anim calcmode="lin" valueType="num">
                                      <p:cBhvr additive="base">
                                        <p:cTn id="78" dur="500" fill="hold"/>
                                        <p:tgtEl>
                                          <p:spTgt spid="5">
                                            <p:txEl>
                                              <p:pRg st="10" end="10"/>
                                            </p:txEl>
                                          </p:spTgt>
                                        </p:tgtEl>
                                        <p:attrNameLst>
                                          <p:attrName>ppt_x</p:attrName>
                                        </p:attrNameLst>
                                      </p:cBhvr>
                                      <p:tavLst>
                                        <p:tav tm="0">
                                          <p:val>
                                            <p:strVal val="#ppt_x"/>
                                          </p:val>
                                        </p:tav>
                                        <p:tav tm="100000">
                                          <p:val>
                                            <p:strVal val="#ppt_x"/>
                                          </p:val>
                                        </p:tav>
                                      </p:tavLst>
                                    </p:anim>
                                    <p:anim calcmode="lin" valueType="num">
                                      <p:cBhvr additive="base">
                                        <p:cTn id="79" dur="500" fill="hold"/>
                                        <p:tgtEl>
                                          <p:spTgt spid="5">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98753" y="-199017"/>
            <a:ext cx="10587984" cy="661207"/>
          </a:xfrm>
          <a:prstGeom prst="rect">
            <a:avLst/>
          </a:prstGeom>
        </p:spPr>
        <p:txBody>
          <a:bodyPr wrap="square">
            <a:spAutoFit/>
          </a:bodyPr>
          <a:lstStyle/>
          <a:p>
            <a:pPr>
              <a:lnSpc>
                <a:spcPct val="150000"/>
              </a:lnSpc>
            </a:pPr>
            <a:r>
              <a:rPr lang="en-US" sz="28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3.1 </a:t>
            </a:r>
            <a:r>
              <a:rPr lang="vi-VN" sz="2800" b="1" dirty="0">
                <a:solidFill>
                  <a:srgbClr val="002060"/>
                </a:solidFill>
                <a:latin typeface="Times New Roman" panose="02020603050405020304" pitchFamily="18" charset="0"/>
                <a:cs typeface="Times New Roman" panose="02020603050405020304" pitchFamily="18" charset="0"/>
              </a:rPr>
              <a:t>Thị trường và hành vi mua của tổ chức </a:t>
            </a:r>
            <a:endParaRPr lang="en-US" sz="2800" b="1" dirty="0">
              <a:solidFill>
                <a:srgbClr val="002060"/>
              </a:solidFill>
              <a:latin typeface="Times New Roman" panose="02020603050405020304" pitchFamily="18" charset="0"/>
              <a:cs typeface="Times New Roman" panose="02020603050405020304" pitchFamily="18" charset="0"/>
            </a:endParaRPr>
          </a:p>
        </p:txBody>
      </p:sp>
      <p:sp>
        <p:nvSpPr>
          <p:cNvPr id="4" name="Rectangle 3"/>
          <p:cNvSpPr/>
          <p:nvPr/>
        </p:nvSpPr>
        <p:spPr>
          <a:xfrm>
            <a:off x="4228447" y="370376"/>
            <a:ext cx="3744936" cy="477054"/>
          </a:xfrm>
          <a:prstGeom prst="rect">
            <a:avLst/>
          </a:prstGeom>
        </p:spPr>
        <p:txBody>
          <a:bodyPr wrap="none">
            <a:spAutoFit/>
          </a:bodyPr>
          <a:lstStyle/>
          <a:p>
            <a:pPr algn="ctr"/>
            <a:r>
              <a:rPr lang="en-US" sz="2500" b="1" i="1" dirty="0">
                <a:solidFill>
                  <a:srgbClr val="FF0000"/>
                </a:solidFill>
                <a:latin typeface="Times New Roman" panose="02020603050405020304" pitchFamily="18" charset="0"/>
                <a:cs typeface="Times New Roman" panose="02020603050405020304" pitchFamily="18" charset="0"/>
              </a:rPr>
              <a:t>3</a:t>
            </a:r>
            <a:r>
              <a:rPr lang="en-US" sz="2500" b="1" i="1" dirty="0" smtClean="0">
                <a:solidFill>
                  <a:srgbClr val="FF0000"/>
                </a:solidFill>
                <a:latin typeface="Times New Roman" panose="02020603050405020304" pitchFamily="18" charset="0"/>
                <a:cs typeface="Times New Roman" panose="02020603050405020304" pitchFamily="18" charset="0"/>
              </a:rPr>
              <a:t>. </a:t>
            </a:r>
            <a:r>
              <a:rPr lang="vi-VN" sz="2500" b="1" i="1" dirty="0" smtClean="0">
                <a:solidFill>
                  <a:srgbClr val="FF0000"/>
                </a:solidFill>
                <a:latin typeface="Times New Roman" panose="02020603050405020304" pitchFamily="18" charset="0"/>
                <a:cs typeface="Times New Roman" panose="02020603050405020304" pitchFamily="18" charset="0"/>
              </a:rPr>
              <a:t>Các </a:t>
            </a:r>
            <a:r>
              <a:rPr lang="vi-VN" sz="2500" b="1" i="1" dirty="0">
                <a:solidFill>
                  <a:srgbClr val="FF0000"/>
                </a:solidFill>
                <a:latin typeface="Times New Roman" panose="02020603050405020304" pitchFamily="18" charset="0"/>
                <a:cs typeface="Times New Roman" panose="02020603050405020304" pitchFamily="18" charset="0"/>
              </a:rPr>
              <a:t>ảnh hưởng hành vi </a:t>
            </a:r>
            <a:endParaRPr lang="en-US" sz="2500" b="1" i="1" dirty="0">
              <a:solidFill>
                <a:srgbClr val="FF0000"/>
              </a:solidFill>
              <a:latin typeface="Times New Roman" panose="02020603050405020304" pitchFamily="18" charset="0"/>
              <a:cs typeface="Times New Roman" panose="02020603050405020304" pitchFamily="18" charset="0"/>
            </a:endParaRPr>
          </a:p>
        </p:txBody>
      </p:sp>
      <p:sp>
        <p:nvSpPr>
          <p:cNvPr id="5" name="Rectangle 4"/>
          <p:cNvSpPr/>
          <p:nvPr/>
        </p:nvSpPr>
        <p:spPr>
          <a:xfrm>
            <a:off x="3406520" y="683567"/>
            <a:ext cx="6096000" cy="461665"/>
          </a:xfrm>
          <a:prstGeom prst="rect">
            <a:avLst/>
          </a:prstGeom>
        </p:spPr>
        <p:txBody>
          <a:bodyPr>
            <a:spAutoFit/>
          </a:bodyPr>
          <a:lstStyle/>
          <a:p>
            <a:r>
              <a:rPr lang="en-US" sz="2400" b="1" dirty="0" smtClean="0">
                <a:solidFill>
                  <a:srgbClr val="002060"/>
                </a:solidFill>
                <a:latin typeface="Times New Roman" panose="02020603050405020304" pitchFamily="18" charset="0"/>
                <a:cs typeface="Times New Roman" panose="02020603050405020304" pitchFamily="18" charset="0"/>
              </a:rPr>
              <a:t>III. </a:t>
            </a:r>
            <a:r>
              <a:rPr lang="vi-VN" sz="2400" b="1" dirty="0" smtClean="0">
                <a:solidFill>
                  <a:srgbClr val="002060"/>
                </a:solidFill>
                <a:latin typeface="Times New Roman" panose="02020603050405020304" pitchFamily="18" charset="0"/>
                <a:cs typeface="Times New Roman" panose="02020603050405020304" pitchFamily="18" charset="0"/>
              </a:rPr>
              <a:t>Các </a:t>
            </a:r>
            <a:r>
              <a:rPr lang="vi-VN" sz="2400" b="1" dirty="0">
                <a:solidFill>
                  <a:srgbClr val="002060"/>
                </a:solidFill>
                <a:latin typeface="Times New Roman" panose="02020603050405020304" pitchFamily="18" charset="0"/>
                <a:cs typeface="Times New Roman" panose="02020603050405020304" pitchFamily="18" charset="0"/>
              </a:rPr>
              <a:t>giai đoạn trong quá trình </a:t>
            </a:r>
            <a:r>
              <a:rPr lang="vi-VN" sz="2400" b="1" dirty="0" smtClean="0">
                <a:solidFill>
                  <a:srgbClr val="002060"/>
                </a:solidFill>
                <a:latin typeface="Times New Roman" panose="02020603050405020304" pitchFamily="18" charset="0"/>
                <a:cs typeface="Times New Roman" panose="02020603050405020304" pitchFamily="18" charset="0"/>
              </a:rPr>
              <a:t>mua</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6" name="Rectangle 5"/>
          <p:cNvSpPr/>
          <p:nvPr/>
        </p:nvSpPr>
        <p:spPr>
          <a:xfrm>
            <a:off x="0" y="1145232"/>
            <a:ext cx="12083845" cy="6247864"/>
          </a:xfrm>
          <a:prstGeom prst="rect">
            <a:avLst/>
          </a:prstGeom>
        </p:spPr>
        <p:txBody>
          <a:bodyPr wrap="square">
            <a:spAutoFit/>
          </a:bodyPr>
          <a:lstStyle/>
          <a:p>
            <a:r>
              <a:rPr lang="en-US" sz="2000" b="1" dirty="0" smtClean="0">
                <a:solidFill>
                  <a:srgbClr val="002060"/>
                </a:solidFill>
                <a:latin typeface="Cambria" panose="02040503050406030204" pitchFamily="18" charset="0"/>
              </a:rPr>
              <a:t>3. </a:t>
            </a:r>
            <a:r>
              <a:rPr lang="vi-VN" sz="2000" b="1" dirty="0" smtClean="0">
                <a:solidFill>
                  <a:srgbClr val="002060"/>
                </a:solidFill>
                <a:latin typeface="Cambria" panose="02040503050406030204" pitchFamily="18" charset="0"/>
              </a:rPr>
              <a:t>Tìm </a:t>
            </a:r>
            <a:r>
              <a:rPr lang="vi-VN" sz="2000" b="1" dirty="0">
                <a:solidFill>
                  <a:srgbClr val="002060"/>
                </a:solidFill>
                <a:latin typeface="Cambria" panose="02040503050406030204" pitchFamily="18" charset="0"/>
              </a:rPr>
              <a:t>kiếm các nhà cung </a:t>
            </a:r>
            <a:r>
              <a:rPr lang="vi-VN" sz="2000" b="1" dirty="0" smtClean="0">
                <a:solidFill>
                  <a:srgbClr val="002060"/>
                </a:solidFill>
                <a:latin typeface="Cambria" panose="02040503050406030204" pitchFamily="18" charset="0"/>
              </a:rPr>
              <a:t>cấp</a:t>
            </a:r>
            <a:endParaRPr lang="en-US" sz="2000" b="1" dirty="0" smtClean="0">
              <a:solidFill>
                <a:srgbClr val="002060"/>
              </a:solidFill>
              <a:latin typeface="Cambria" panose="02040503050406030204" pitchFamily="18" charset="0"/>
            </a:endParaRPr>
          </a:p>
          <a:p>
            <a:r>
              <a:rPr lang="en-US" sz="2000" dirty="0" smtClean="0">
                <a:latin typeface="Cambria" panose="02040503050406030204" pitchFamily="18" charset="0"/>
              </a:rPr>
              <a:t>N</a:t>
            </a:r>
            <a:r>
              <a:rPr lang="vi-VN" sz="2000" dirty="0" smtClean="0">
                <a:latin typeface="Cambria" panose="02040503050406030204" pitchFamily="18" charset="0"/>
              </a:rPr>
              <a:t>hững </a:t>
            </a:r>
            <a:r>
              <a:rPr lang="vi-VN" sz="2000" dirty="0">
                <a:latin typeface="Cambria" panose="02040503050406030204" pitchFamily="18" charset="0"/>
              </a:rPr>
              <a:t>người mua thực hiện hai công </a:t>
            </a:r>
            <a:r>
              <a:rPr lang="vi-VN" sz="2000" dirty="0" smtClean="0">
                <a:latin typeface="Cambria" panose="02040503050406030204" pitchFamily="18" charset="0"/>
              </a:rPr>
              <a:t>việc</a:t>
            </a:r>
            <a:r>
              <a:rPr lang="en-US" sz="2000" dirty="0" smtClean="0">
                <a:latin typeface="Cambria" panose="02040503050406030204" pitchFamily="18" charset="0"/>
              </a:rPr>
              <a:t> </a:t>
            </a:r>
            <a:r>
              <a:rPr lang="vi-VN" sz="2000" dirty="0" smtClean="0">
                <a:latin typeface="Cambria" panose="02040503050406030204" pitchFamily="18" charset="0"/>
              </a:rPr>
              <a:t>chính </a:t>
            </a:r>
            <a:r>
              <a:rPr lang="vi-VN" sz="2000" dirty="0">
                <a:latin typeface="Cambria" panose="02040503050406030204" pitchFamily="18" charset="0"/>
              </a:rPr>
              <a:t>liên </a:t>
            </a:r>
            <a:r>
              <a:rPr lang="vi-VN" sz="2000" dirty="0" smtClean="0">
                <a:latin typeface="Cambria" panose="02040503050406030204" pitchFamily="18" charset="0"/>
              </a:rPr>
              <a:t>quan đến </a:t>
            </a:r>
            <a:r>
              <a:rPr lang="vi-VN" sz="2000" b="1" dirty="0" smtClean="0">
                <a:solidFill>
                  <a:srgbClr val="FF0000"/>
                </a:solidFill>
                <a:latin typeface="Cambria" panose="02040503050406030204" pitchFamily="18" charset="0"/>
              </a:rPr>
              <a:t>tìm kiếm và phân tích thông tin</a:t>
            </a:r>
            <a:r>
              <a:rPr lang="vi-VN" sz="2000" dirty="0" smtClean="0">
                <a:latin typeface="Cambria" panose="02040503050406030204" pitchFamily="18" charset="0"/>
              </a:rPr>
              <a:t>. </a:t>
            </a:r>
            <a:endParaRPr lang="en-US" sz="2000" dirty="0" smtClean="0">
              <a:latin typeface="Cambria" panose="02040503050406030204" pitchFamily="18" charset="0"/>
            </a:endParaRPr>
          </a:p>
          <a:p>
            <a:pPr marL="285750" indent="-285750">
              <a:buFont typeface="Wingdings" panose="05000000000000000000" pitchFamily="2" charset="2"/>
              <a:buChar char="ü"/>
            </a:pPr>
            <a:r>
              <a:rPr lang="vi-VN" sz="2000" dirty="0" smtClean="0">
                <a:latin typeface="Cambria" panose="02040503050406030204" pitchFamily="18" charset="0"/>
              </a:rPr>
              <a:t>Đầu tiên</a:t>
            </a:r>
            <a:r>
              <a:rPr lang="vi-VN" sz="2000" dirty="0" smtClean="0">
                <a:solidFill>
                  <a:srgbClr val="FF0000"/>
                </a:solidFill>
                <a:latin typeface="Cambria" panose="02040503050406030204" pitchFamily="18" charset="0"/>
              </a:rPr>
              <a:t>,</a:t>
            </a:r>
            <a:r>
              <a:rPr lang="en-US" sz="2000" dirty="0" smtClean="0">
                <a:solidFill>
                  <a:srgbClr val="FF0000"/>
                </a:solidFill>
                <a:latin typeface="Cambria" panose="02040503050406030204" pitchFamily="18" charset="0"/>
              </a:rPr>
              <a:t> </a:t>
            </a:r>
            <a:r>
              <a:rPr lang="vi-VN" sz="2000" dirty="0" smtClean="0">
                <a:solidFill>
                  <a:srgbClr val="FF0000"/>
                </a:solidFill>
                <a:latin typeface="Cambria" panose="02040503050406030204" pitchFamily="18" charset="0"/>
              </a:rPr>
              <a:t>doanh </a:t>
            </a:r>
            <a:r>
              <a:rPr lang="vi-VN" sz="2000" dirty="0">
                <a:solidFill>
                  <a:srgbClr val="FF0000"/>
                </a:solidFill>
                <a:latin typeface="Cambria" panose="02040503050406030204" pitchFamily="18" charset="0"/>
              </a:rPr>
              <a:t>nghiệp cần phát triển </a:t>
            </a:r>
            <a:r>
              <a:rPr lang="vi-VN" sz="2000" dirty="0" smtClean="0">
                <a:solidFill>
                  <a:srgbClr val="FF0000"/>
                </a:solidFill>
                <a:latin typeface="Cambria" panose="02040503050406030204" pitchFamily="18" charset="0"/>
              </a:rPr>
              <a:t>các</a:t>
            </a:r>
            <a:r>
              <a:rPr lang="en-US" sz="2000" dirty="0" smtClean="0">
                <a:solidFill>
                  <a:srgbClr val="FF0000"/>
                </a:solidFill>
                <a:latin typeface="Cambria" panose="02040503050406030204" pitchFamily="18" charset="0"/>
              </a:rPr>
              <a:t> </a:t>
            </a:r>
            <a:r>
              <a:rPr lang="vi-VN" sz="2000" dirty="0" smtClean="0">
                <a:solidFill>
                  <a:srgbClr val="FF0000"/>
                </a:solidFill>
                <a:latin typeface="Cambria" panose="02040503050406030204" pitchFamily="18" charset="0"/>
              </a:rPr>
              <a:t>tiêu </a:t>
            </a:r>
            <a:r>
              <a:rPr lang="vi-VN" sz="2000" dirty="0">
                <a:solidFill>
                  <a:srgbClr val="FF0000"/>
                </a:solidFill>
                <a:latin typeface="Cambria" panose="02040503050406030204" pitchFamily="18" charset="0"/>
              </a:rPr>
              <a:t>chuẩn để đánh giá những người bán tiềm năng</a:t>
            </a:r>
            <a:r>
              <a:rPr lang="vi-VN" sz="2000" dirty="0">
                <a:latin typeface="Cambria" panose="02040503050406030204" pitchFamily="18" charset="0"/>
              </a:rPr>
              <a:t>. Điều này thường dựa vào điều </a:t>
            </a:r>
            <a:r>
              <a:rPr lang="vi-VN" sz="2000" dirty="0" smtClean="0">
                <a:latin typeface="Cambria" panose="02040503050406030204" pitchFamily="18" charset="0"/>
              </a:rPr>
              <a:t>chỉnh</a:t>
            </a:r>
            <a:r>
              <a:rPr lang="en-US" sz="2000" dirty="0" smtClean="0">
                <a:latin typeface="Cambria" panose="02040503050406030204" pitchFamily="18" charset="0"/>
              </a:rPr>
              <a:t> </a:t>
            </a:r>
            <a:r>
              <a:rPr lang="vi-VN" sz="2000" dirty="0" smtClean="0">
                <a:latin typeface="Cambria" panose="02040503050406030204" pitchFamily="18" charset="0"/>
              </a:rPr>
              <a:t>những </a:t>
            </a:r>
            <a:r>
              <a:rPr lang="vi-VN" sz="2000" dirty="0">
                <a:latin typeface="Cambria" panose="02040503050406030204" pitchFamily="18" charset="0"/>
              </a:rPr>
              <a:t>mong muốn cần đạt được so sánh với tiêu chuẩn sẵn có trên thị trường. </a:t>
            </a:r>
            <a:endParaRPr lang="en-US" sz="2000" dirty="0" smtClean="0">
              <a:latin typeface="Cambria" panose="02040503050406030204" pitchFamily="18" charset="0"/>
            </a:endParaRPr>
          </a:p>
          <a:p>
            <a:pPr marL="285750" indent="-285750">
              <a:buFont typeface="Wingdings" panose="05000000000000000000" pitchFamily="2" charset="2"/>
              <a:buChar char="ü"/>
            </a:pPr>
            <a:r>
              <a:rPr lang="vi-VN" sz="2000" dirty="0" smtClean="0">
                <a:latin typeface="Cambria" panose="02040503050406030204" pitchFamily="18" charset="0"/>
              </a:rPr>
              <a:t>Thứ </a:t>
            </a:r>
            <a:r>
              <a:rPr lang="vi-VN" sz="2000" dirty="0">
                <a:latin typeface="Cambria" panose="02040503050406030204" pitchFamily="18" charset="0"/>
              </a:rPr>
              <a:t>hai, </a:t>
            </a:r>
            <a:r>
              <a:rPr lang="vi-VN" sz="2000" dirty="0" smtClean="0">
                <a:solidFill>
                  <a:srgbClr val="FF0000"/>
                </a:solidFill>
                <a:latin typeface="Cambria" panose="02040503050406030204" pitchFamily="18" charset="0"/>
              </a:rPr>
              <a:t>xác</a:t>
            </a:r>
            <a:r>
              <a:rPr lang="en-US" sz="2000" dirty="0" smtClean="0">
                <a:solidFill>
                  <a:srgbClr val="FF0000"/>
                </a:solidFill>
                <a:latin typeface="Cambria" panose="02040503050406030204" pitchFamily="18" charset="0"/>
              </a:rPr>
              <a:t> </a:t>
            </a:r>
            <a:r>
              <a:rPr lang="vi-VN" sz="2000" dirty="0" smtClean="0">
                <a:solidFill>
                  <a:srgbClr val="FF0000"/>
                </a:solidFill>
                <a:latin typeface="Cambria" panose="02040503050406030204" pitchFamily="18" charset="0"/>
              </a:rPr>
              <a:t>định </a:t>
            </a:r>
            <a:r>
              <a:rPr lang="vi-VN" sz="2000" dirty="0">
                <a:solidFill>
                  <a:srgbClr val="FF0000"/>
                </a:solidFill>
                <a:latin typeface="Cambria" panose="02040503050406030204" pitchFamily="18" charset="0"/>
              </a:rPr>
              <a:t>danh sách các nhà cung cấp có thể thay thế nhau hiện có trên thị trường</a:t>
            </a:r>
            <a:r>
              <a:rPr lang="vi-VN" sz="2000" dirty="0">
                <a:latin typeface="Cambria" panose="02040503050406030204" pitchFamily="18" charset="0"/>
              </a:rPr>
              <a:t>. Điểm quan </a:t>
            </a:r>
            <a:r>
              <a:rPr lang="vi-VN" sz="2000" dirty="0" smtClean="0">
                <a:latin typeface="Cambria" panose="02040503050406030204" pitchFamily="18" charset="0"/>
              </a:rPr>
              <a:t>trọng</a:t>
            </a:r>
            <a:r>
              <a:rPr lang="en-US" sz="2000" dirty="0" smtClean="0">
                <a:latin typeface="Cambria" panose="02040503050406030204" pitchFamily="18" charset="0"/>
              </a:rPr>
              <a:t> </a:t>
            </a:r>
            <a:r>
              <a:rPr lang="vi-VN" sz="2000" dirty="0" smtClean="0">
                <a:latin typeface="Cambria" panose="02040503050406030204" pitchFamily="18" charset="0"/>
              </a:rPr>
              <a:t>ở </a:t>
            </a:r>
            <a:r>
              <a:rPr lang="vi-VN" sz="2000" dirty="0">
                <a:latin typeface="Cambria" panose="02040503050406030204" pitchFamily="18" charset="0"/>
              </a:rPr>
              <a:t>đây là doanh nghiệp phải hiểu đây là quá trình hai chiều, người mua tìm kiếm người </a:t>
            </a:r>
            <a:r>
              <a:rPr lang="vi-VN" sz="2000" dirty="0" smtClean="0">
                <a:latin typeface="Cambria" panose="02040503050406030204" pitchFamily="18" charset="0"/>
              </a:rPr>
              <a:t>bán</a:t>
            </a:r>
            <a:r>
              <a:rPr lang="en-US" sz="2000" dirty="0" smtClean="0">
                <a:latin typeface="Cambria" panose="02040503050406030204" pitchFamily="18" charset="0"/>
              </a:rPr>
              <a:t> </a:t>
            </a:r>
            <a:r>
              <a:rPr lang="vi-VN" sz="2000" dirty="0" smtClean="0">
                <a:latin typeface="Cambria" panose="02040503050406030204" pitchFamily="18" charset="0"/>
              </a:rPr>
              <a:t>cũng </a:t>
            </a:r>
            <a:r>
              <a:rPr lang="vi-VN" sz="2000" dirty="0">
                <a:latin typeface="Cambria" panose="02040503050406030204" pitchFamily="18" charset="0"/>
              </a:rPr>
              <a:t>như người bán tìm kiếm người mua</a:t>
            </a:r>
            <a:r>
              <a:rPr lang="vi-VN" sz="2000" dirty="0" smtClean="0">
                <a:latin typeface="Cambria" panose="02040503050406030204" pitchFamily="18" charset="0"/>
              </a:rPr>
              <a:t>.</a:t>
            </a:r>
            <a:endParaRPr lang="en-US" sz="2000" b="1" dirty="0">
              <a:solidFill>
                <a:srgbClr val="002060"/>
              </a:solidFill>
              <a:latin typeface="Cambria" panose="02040503050406030204" pitchFamily="18" charset="0"/>
            </a:endParaRPr>
          </a:p>
          <a:p>
            <a:r>
              <a:rPr lang="en-US" sz="2000" b="1" dirty="0" smtClean="0">
                <a:solidFill>
                  <a:srgbClr val="002060"/>
                </a:solidFill>
                <a:latin typeface="Cambria" panose="02040503050406030204" pitchFamily="18" charset="0"/>
              </a:rPr>
              <a:t>4. </a:t>
            </a:r>
            <a:r>
              <a:rPr lang="vi-VN" sz="2000" b="1" dirty="0" smtClean="0">
                <a:solidFill>
                  <a:srgbClr val="002060"/>
                </a:solidFill>
                <a:latin typeface="Cambria" panose="02040503050406030204" pitchFamily="18" charset="0"/>
              </a:rPr>
              <a:t>Xác </a:t>
            </a:r>
            <a:r>
              <a:rPr lang="vi-VN" sz="2000" b="1" dirty="0">
                <a:solidFill>
                  <a:srgbClr val="002060"/>
                </a:solidFill>
                <a:latin typeface="Cambria" panose="02040503050406030204" pitchFamily="18" charset="0"/>
              </a:rPr>
              <a:t>định các tiêu chuẩn lựa chọn nhà cung </a:t>
            </a:r>
            <a:r>
              <a:rPr lang="vi-VN" sz="2000" b="1" dirty="0" smtClean="0">
                <a:solidFill>
                  <a:srgbClr val="002060"/>
                </a:solidFill>
                <a:latin typeface="Cambria" panose="02040503050406030204" pitchFamily="18" charset="0"/>
              </a:rPr>
              <a:t>cấp</a:t>
            </a:r>
            <a:endParaRPr lang="en-US" sz="2000" b="1" dirty="0" smtClean="0">
              <a:solidFill>
                <a:srgbClr val="002060"/>
              </a:solidFill>
              <a:latin typeface="Cambria" panose="02040503050406030204" pitchFamily="18" charset="0"/>
            </a:endParaRPr>
          </a:p>
          <a:p>
            <a:pPr marL="285750" indent="-285750">
              <a:buFont typeface="Wingdings" panose="05000000000000000000" pitchFamily="2" charset="2"/>
              <a:buChar char="ü"/>
            </a:pPr>
            <a:r>
              <a:rPr lang="vi-VN" sz="2000" dirty="0" smtClean="0">
                <a:latin typeface="Times New Roman" panose="02020603050405020304" pitchFamily="18" charset="0"/>
                <a:cs typeface="Times New Roman" panose="02020603050405020304" pitchFamily="18" charset="0"/>
              </a:rPr>
              <a:t>Một </a:t>
            </a:r>
            <a:r>
              <a:rPr lang="vi-VN" sz="2000" dirty="0">
                <a:latin typeface="Times New Roman" panose="02020603050405020304" pitchFamily="18" charset="0"/>
                <a:cs typeface="Times New Roman" panose="02020603050405020304" pitchFamily="18" charset="0"/>
              </a:rPr>
              <a:t>khi </a:t>
            </a:r>
            <a:r>
              <a:rPr lang="vi-VN" sz="2000" dirty="0" smtClean="0">
                <a:latin typeface="Times New Roman" panose="02020603050405020304" pitchFamily="18" charset="0"/>
                <a:cs typeface="Times New Roman" panose="02020603050405020304" pitchFamily="18" charset="0"/>
              </a:rPr>
              <a:t>các</a:t>
            </a:r>
            <a:r>
              <a:rPr lang="en-US" sz="2000" dirty="0" smtClean="0">
                <a:latin typeface="Times New Roman" panose="02020603050405020304" pitchFamily="18" charset="0"/>
                <a:cs typeface="Times New Roman" panose="02020603050405020304" pitchFamily="18" charset="0"/>
              </a:rPr>
              <a:t> </a:t>
            </a:r>
            <a:r>
              <a:rPr lang="vi-VN" sz="2000" dirty="0" smtClean="0">
                <a:latin typeface="Times New Roman" panose="02020603050405020304" pitchFamily="18" charset="0"/>
                <a:cs typeface="Times New Roman" panose="02020603050405020304" pitchFamily="18" charset="0"/>
              </a:rPr>
              <a:t>sản </a:t>
            </a:r>
            <a:r>
              <a:rPr lang="vi-VN" sz="2000" dirty="0">
                <a:latin typeface="Times New Roman" panose="02020603050405020304" pitchFamily="18" charset="0"/>
                <a:cs typeface="Times New Roman" panose="02020603050405020304" pitchFamily="18" charset="0"/>
              </a:rPr>
              <a:t>phẩm và các nhà cung cấp tiềm năng đã được nhận dạng, </a:t>
            </a:r>
            <a:r>
              <a:rPr lang="vi-VN" sz="2000" dirty="0">
                <a:solidFill>
                  <a:srgbClr val="FF0000"/>
                </a:solidFill>
                <a:latin typeface="Times New Roman" panose="02020603050405020304" pitchFamily="18" charset="0"/>
                <a:cs typeface="Times New Roman" panose="02020603050405020304" pitchFamily="18" charset="0"/>
              </a:rPr>
              <a:t>người mua phải lựa chọn </a:t>
            </a:r>
            <a:r>
              <a:rPr lang="vi-VN" sz="2000" dirty="0" smtClean="0">
                <a:solidFill>
                  <a:srgbClr val="FF0000"/>
                </a:solidFill>
                <a:latin typeface="Times New Roman" panose="02020603050405020304" pitchFamily="18" charset="0"/>
                <a:cs typeface="Times New Roman" panose="02020603050405020304" pitchFamily="18" charset="0"/>
              </a:rPr>
              <a:t>giữa</a:t>
            </a:r>
            <a:r>
              <a:rPr lang="en-US" sz="2000" dirty="0" smtClean="0">
                <a:solidFill>
                  <a:srgbClr val="FF0000"/>
                </a:solidFill>
                <a:latin typeface="Times New Roman" panose="02020603050405020304" pitchFamily="18" charset="0"/>
                <a:cs typeface="Times New Roman" panose="02020603050405020304" pitchFamily="18" charset="0"/>
              </a:rPr>
              <a:t> </a:t>
            </a:r>
            <a:r>
              <a:rPr lang="vi-VN" sz="2000" dirty="0" smtClean="0">
                <a:solidFill>
                  <a:srgbClr val="FF0000"/>
                </a:solidFill>
                <a:latin typeface="Times New Roman" panose="02020603050405020304" pitchFamily="18" charset="0"/>
                <a:cs typeface="Times New Roman" panose="02020603050405020304" pitchFamily="18" charset="0"/>
              </a:rPr>
              <a:t>những </a:t>
            </a:r>
            <a:r>
              <a:rPr lang="vi-VN" sz="2000" dirty="0">
                <a:solidFill>
                  <a:srgbClr val="FF0000"/>
                </a:solidFill>
                <a:latin typeface="Times New Roman" panose="02020603050405020304" pitchFamily="18" charset="0"/>
                <a:cs typeface="Times New Roman" panose="02020603050405020304" pitchFamily="18" charset="0"/>
              </a:rPr>
              <a:t>nhà cung cấp có thể thay thế </a:t>
            </a:r>
            <a:r>
              <a:rPr lang="vi-VN" sz="2000" dirty="0" smtClean="0">
                <a:solidFill>
                  <a:srgbClr val="FF0000"/>
                </a:solidFill>
                <a:latin typeface="Times New Roman" panose="02020603050405020304" pitchFamily="18" charset="0"/>
                <a:cs typeface="Times New Roman" panose="02020603050405020304" pitchFamily="18" charset="0"/>
              </a:rPr>
              <a:t>này</a:t>
            </a:r>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sym typeface="Wingdings" panose="05000000000000000000" pitchFamily="2" charset="2"/>
              </a:rPr>
              <a:t> </a:t>
            </a:r>
            <a:r>
              <a:rPr lang="vi-VN" sz="2000" dirty="0" smtClean="0">
                <a:latin typeface="Times New Roman" panose="02020603050405020304" pitchFamily="18" charset="0"/>
                <a:cs typeface="Times New Roman" panose="02020603050405020304" pitchFamily="18" charset="0"/>
              </a:rPr>
              <a:t> </a:t>
            </a:r>
            <a:r>
              <a:rPr lang="vi-VN" sz="2000" dirty="0">
                <a:latin typeface="Times New Roman" panose="02020603050405020304" pitchFamily="18" charset="0"/>
                <a:cs typeface="Times New Roman" panose="02020603050405020304" pitchFamily="18" charset="0"/>
              </a:rPr>
              <a:t>Quá trình lựa chọn được định hướng bởi các </a:t>
            </a:r>
            <a:r>
              <a:rPr lang="vi-VN" sz="2000" dirty="0" smtClean="0">
                <a:latin typeface="Times New Roman" panose="02020603050405020304" pitchFamily="18" charset="0"/>
                <a:cs typeface="Times New Roman" panose="02020603050405020304" pitchFamily="18" charset="0"/>
              </a:rPr>
              <a:t>nguyên</a:t>
            </a:r>
            <a:r>
              <a:rPr lang="en-US" sz="2000" dirty="0">
                <a:latin typeface="Times New Roman" panose="02020603050405020304" pitchFamily="18" charset="0"/>
                <a:cs typeface="Times New Roman" panose="02020603050405020304" pitchFamily="18" charset="0"/>
              </a:rPr>
              <a:t> </a:t>
            </a:r>
            <a:r>
              <a:rPr lang="vi-VN" sz="2000" dirty="0" smtClean="0">
                <a:latin typeface="Times New Roman" panose="02020603050405020304" pitchFamily="18" charset="0"/>
                <a:cs typeface="Times New Roman" panose="02020603050405020304" pitchFamily="18" charset="0"/>
              </a:rPr>
              <a:t>tắc </a:t>
            </a:r>
            <a:r>
              <a:rPr lang="vi-VN" sz="2000" dirty="0">
                <a:latin typeface="Times New Roman" panose="02020603050405020304" pitchFamily="18" charset="0"/>
                <a:cs typeface="Times New Roman" panose="02020603050405020304" pitchFamily="18" charset="0"/>
              </a:rPr>
              <a:t>và tiêu chuẩn cụ thể dùng để đánh giá các nhà cung cấp sản </a:t>
            </a:r>
            <a:r>
              <a:rPr lang="vi-VN" sz="2000" dirty="0" smtClean="0">
                <a:latin typeface="Times New Roman" panose="02020603050405020304" pitchFamily="18" charset="0"/>
                <a:cs typeface="Times New Roman" panose="02020603050405020304" pitchFamily="18" charset="0"/>
              </a:rPr>
              <a:t>phẩm.</a:t>
            </a:r>
            <a:endParaRPr lang="en-US" sz="2000" dirty="0" smtClean="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ü"/>
            </a:pPr>
            <a:r>
              <a:rPr lang="vi-VN" sz="2000" dirty="0" smtClean="0">
                <a:latin typeface="Times New Roman" panose="02020603050405020304" pitchFamily="18" charset="0"/>
                <a:cs typeface="Times New Roman" panose="02020603050405020304" pitchFamily="18" charset="0"/>
              </a:rPr>
              <a:t>Nguyên </a:t>
            </a:r>
            <a:r>
              <a:rPr lang="vi-VN" sz="2000" dirty="0">
                <a:latin typeface="Times New Roman" panose="02020603050405020304" pitchFamily="18" charset="0"/>
                <a:cs typeface="Times New Roman" panose="02020603050405020304" pitchFamily="18" charset="0"/>
              </a:rPr>
              <a:t>tắc quyết </a:t>
            </a:r>
            <a:r>
              <a:rPr lang="vi-VN" sz="2000" dirty="0" smtClean="0">
                <a:latin typeface="Times New Roman" panose="02020603050405020304" pitchFamily="18" charset="0"/>
                <a:cs typeface="Times New Roman" panose="02020603050405020304" pitchFamily="18" charset="0"/>
              </a:rPr>
              <a:t>định</a:t>
            </a:r>
            <a:r>
              <a:rPr lang="en-US" sz="2000" dirty="0" smtClean="0">
                <a:latin typeface="Times New Roman" panose="02020603050405020304" pitchFamily="18" charset="0"/>
                <a:cs typeface="Times New Roman" panose="02020603050405020304" pitchFamily="18" charset="0"/>
              </a:rPr>
              <a:t> </a:t>
            </a:r>
            <a:r>
              <a:rPr lang="vi-VN" sz="2000" dirty="0" smtClean="0">
                <a:latin typeface="Times New Roman" panose="02020603050405020304" pitchFamily="18" charset="0"/>
                <a:cs typeface="Times New Roman" panose="02020603050405020304" pitchFamily="18" charset="0"/>
              </a:rPr>
              <a:t>này </a:t>
            </a:r>
            <a:r>
              <a:rPr lang="vi-VN" sz="2000" dirty="0">
                <a:latin typeface="Times New Roman" panose="02020603050405020304" pitchFamily="18" charset="0"/>
                <a:cs typeface="Times New Roman" panose="02020603050405020304" pitchFamily="18" charset="0"/>
              </a:rPr>
              <a:t>liên quan đến đối tượng, chính sách và thủ tục được thiết lập để quản lý quá trình </a:t>
            </a:r>
            <a:r>
              <a:rPr lang="vi-VN" sz="2000" dirty="0" smtClean="0">
                <a:latin typeface="Times New Roman" panose="02020603050405020304" pitchFamily="18" charset="0"/>
                <a:cs typeface="Times New Roman" panose="02020603050405020304" pitchFamily="18" charset="0"/>
              </a:rPr>
              <a:t>mua.</a:t>
            </a:r>
            <a:r>
              <a:rPr lang="en-US" sz="2000" dirty="0">
                <a:latin typeface="Times New Roman" panose="02020603050405020304" pitchFamily="18" charset="0"/>
                <a:cs typeface="Times New Roman" panose="02020603050405020304" pitchFamily="18" charset="0"/>
              </a:rPr>
              <a:t> </a:t>
            </a:r>
            <a:r>
              <a:rPr lang="vi-VN" sz="2000" dirty="0" smtClean="0">
                <a:latin typeface="Times New Roman" panose="02020603050405020304" pitchFamily="18" charset="0"/>
                <a:cs typeface="Times New Roman" panose="02020603050405020304" pitchFamily="18" charset="0"/>
              </a:rPr>
              <a:t>Thông </a:t>
            </a:r>
            <a:r>
              <a:rPr lang="vi-VN" sz="2000" dirty="0">
                <a:latin typeface="Times New Roman" panose="02020603050405020304" pitchFamily="18" charset="0"/>
                <a:cs typeface="Times New Roman" panose="02020603050405020304" pitchFamily="18" charset="0"/>
              </a:rPr>
              <a:t>thường, đối với mỗi hành vi mua cụ thể, một số loại tiêu chuẩn hoặc chỉ số giá trị </a:t>
            </a:r>
            <a:r>
              <a:rPr lang="vi-VN" sz="2000" dirty="0" smtClean="0">
                <a:latin typeface="Times New Roman" panose="02020603050405020304" pitchFamily="18" charset="0"/>
                <a:cs typeface="Times New Roman" panose="02020603050405020304" pitchFamily="18" charset="0"/>
              </a:rPr>
              <a:t>sẽ</a:t>
            </a:r>
            <a:r>
              <a:rPr lang="en-US" sz="2000" dirty="0" smtClean="0">
                <a:latin typeface="Times New Roman" panose="02020603050405020304" pitchFamily="18" charset="0"/>
                <a:cs typeface="Times New Roman" panose="02020603050405020304" pitchFamily="18" charset="0"/>
              </a:rPr>
              <a:t> </a:t>
            </a:r>
            <a:r>
              <a:rPr lang="vi-VN" sz="2000" dirty="0" smtClean="0">
                <a:latin typeface="Times New Roman" panose="02020603050405020304" pitchFamily="18" charset="0"/>
                <a:cs typeface="Times New Roman" panose="02020603050405020304" pitchFamily="18" charset="0"/>
              </a:rPr>
              <a:t>được </a:t>
            </a:r>
            <a:r>
              <a:rPr lang="vi-VN" sz="2000" dirty="0">
                <a:latin typeface="Times New Roman" panose="02020603050405020304" pitchFamily="18" charset="0"/>
                <a:cs typeface="Times New Roman" panose="02020603050405020304" pitchFamily="18" charset="0"/>
              </a:rPr>
              <a:t>sử </a:t>
            </a:r>
            <a:r>
              <a:rPr lang="vi-VN" sz="2000" dirty="0" smtClean="0">
                <a:latin typeface="Times New Roman" panose="02020603050405020304" pitchFamily="18" charset="0"/>
                <a:cs typeface="Times New Roman" panose="02020603050405020304" pitchFamily="18" charset="0"/>
              </a:rPr>
              <a:t>dụng.</a:t>
            </a:r>
            <a:endParaRPr lang="en-US" sz="2000" dirty="0" smtClean="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ü"/>
            </a:pPr>
            <a:r>
              <a:rPr lang="vi-VN" sz="2000" dirty="0" smtClean="0">
                <a:latin typeface="Times New Roman" panose="02020603050405020304" pitchFamily="18" charset="0"/>
                <a:cs typeface="Times New Roman" panose="02020603050405020304" pitchFamily="18" charset="0"/>
              </a:rPr>
              <a:t>Các </a:t>
            </a:r>
            <a:r>
              <a:rPr lang="vi-VN" sz="2000" dirty="0">
                <a:latin typeface="Times New Roman" panose="02020603050405020304" pitchFamily="18" charset="0"/>
                <a:cs typeface="Times New Roman" panose="02020603050405020304" pitchFamily="18" charset="0"/>
              </a:rPr>
              <a:t>giai đoạn trên trong quá trình mua của tổ chức có ý nghĩa cụ thể đối với các nhà quản </a:t>
            </a:r>
            <a:r>
              <a:rPr lang="vi-VN" sz="2000" dirty="0" smtClean="0">
                <a:latin typeface="Times New Roman" panose="02020603050405020304" pitchFamily="18" charset="0"/>
                <a:cs typeface="Times New Roman" panose="02020603050405020304" pitchFamily="18" charset="0"/>
              </a:rPr>
              <a:t>trị</a:t>
            </a:r>
            <a:r>
              <a:rPr lang="en-US" sz="2000" dirty="0" smtClean="0">
                <a:latin typeface="Times New Roman" panose="02020603050405020304" pitchFamily="18" charset="0"/>
                <a:cs typeface="Times New Roman" panose="02020603050405020304" pitchFamily="18" charset="0"/>
              </a:rPr>
              <a:t> </a:t>
            </a:r>
            <a:r>
              <a:rPr lang="vi-VN" sz="2000" dirty="0" smtClean="0">
                <a:latin typeface="Times New Roman" panose="02020603050405020304" pitchFamily="18" charset="0"/>
                <a:cs typeface="Times New Roman" panose="02020603050405020304" pitchFamily="18" charset="0"/>
              </a:rPr>
              <a:t>marketing</a:t>
            </a:r>
            <a:r>
              <a:rPr lang="vi-VN" sz="2000" dirty="0">
                <a:latin typeface="Times New Roman" panose="02020603050405020304" pitchFamily="18" charset="0"/>
                <a:cs typeface="Times New Roman" panose="02020603050405020304" pitchFamily="18" charset="0"/>
              </a:rPr>
              <a:t>. Nó chỉ ra phương pháp doanh nghiệp tiếp cận với người mua tiềm năng. </a:t>
            </a:r>
            <a:endParaRPr lang="en-US" sz="2000" dirty="0" smtClean="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	</a:t>
            </a:r>
            <a:r>
              <a:rPr lang="vi-VN" sz="2000" dirty="0" smtClean="0">
                <a:solidFill>
                  <a:srgbClr val="FF0000"/>
                </a:solidFill>
                <a:latin typeface="Times New Roman" panose="02020603050405020304" pitchFamily="18" charset="0"/>
                <a:cs typeface="Times New Roman" panose="02020603050405020304" pitchFamily="18" charset="0"/>
              </a:rPr>
              <a:t>Các giai</a:t>
            </a:r>
            <a:r>
              <a:rPr lang="en-US" sz="2000" dirty="0" smtClean="0">
                <a:solidFill>
                  <a:srgbClr val="FF0000"/>
                </a:solidFill>
                <a:latin typeface="Times New Roman" panose="02020603050405020304" pitchFamily="18" charset="0"/>
                <a:cs typeface="Times New Roman" panose="02020603050405020304" pitchFamily="18" charset="0"/>
              </a:rPr>
              <a:t> </a:t>
            </a:r>
            <a:r>
              <a:rPr lang="vi-VN" sz="2000" dirty="0" smtClean="0">
                <a:solidFill>
                  <a:srgbClr val="FF0000"/>
                </a:solidFill>
                <a:latin typeface="Times New Roman" panose="02020603050405020304" pitchFamily="18" charset="0"/>
                <a:cs typeface="Times New Roman" panose="02020603050405020304" pitchFamily="18" charset="0"/>
              </a:rPr>
              <a:t>đoạn </a:t>
            </a:r>
            <a:r>
              <a:rPr lang="vi-VN" sz="2000" dirty="0">
                <a:solidFill>
                  <a:srgbClr val="FF0000"/>
                </a:solidFill>
                <a:latin typeface="Times New Roman" panose="02020603050405020304" pitchFamily="18" charset="0"/>
                <a:cs typeface="Times New Roman" panose="02020603050405020304" pitchFamily="18" charset="0"/>
              </a:rPr>
              <a:t>này chỉ là những hành động mà người mua tổ chức phải thực hiện trong khi làm </a:t>
            </a:r>
            <a:r>
              <a:rPr lang="vi-VN" sz="2000" dirty="0" smtClean="0">
                <a:solidFill>
                  <a:srgbClr val="FF0000"/>
                </a:solidFill>
                <a:latin typeface="Times New Roman" panose="02020603050405020304" pitchFamily="18" charset="0"/>
                <a:cs typeface="Times New Roman" panose="02020603050405020304" pitchFamily="18" charset="0"/>
              </a:rPr>
              <a:t>quyết</a:t>
            </a:r>
            <a:r>
              <a:rPr lang="en-US" sz="2000" dirty="0" smtClean="0">
                <a:solidFill>
                  <a:srgbClr val="FF0000"/>
                </a:solidFill>
                <a:latin typeface="Times New Roman" panose="02020603050405020304" pitchFamily="18" charset="0"/>
                <a:cs typeface="Times New Roman" panose="02020603050405020304" pitchFamily="18" charset="0"/>
              </a:rPr>
              <a:t> </a:t>
            </a:r>
            <a:r>
              <a:rPr lang="vi-VN" sz="2000" dirty="0" smtClean="0">
                <a:solidFill>
                  <a:srgbClr val="FF0000"/>
                </a:solidFill>
                <a:latin typeface="Times New Roman" panose="02020603050405020304" pitchFamily="18" charset="0"/>
                <a:cs typeface="Times New Roman" panose="02020603050405020304" pitchFamily="18" charset="0"/>
              </a:rPr>
              <a:t>định </a:t>
            </a:r>
            <a:r>
              <a:rPr lang="vi-VN" sz="2000" dirty="0">
                <a:solidFill>
                  <a:srgbClr val="FF0000"/>
                </a:solidFill>
                <a:latin typeface="Times New Roman" panose="02020603050405020304" pitchFamily="18" charset="0"/>
                <a:cs typeface="Times New Roman" panose="02020603050405020304" pitchFamily="18" charset="0"/>
              </a:rPr>
              <a:t>mua mà doanh nghiệp bán phải nhận thức để tìm biện pháp thích hợp ảnh hưởng </a:t>
            </a:r>
            <a:r>
              <a:rPr lang="vi-VN" sz="2000" dirty="0" smtClean="0">
                <a:solidFill>
                  <a:srgbClr val="FF0000"/>
                </a:solidFill>
                <a:latin typeface="Times New Roman" panose="02020603050405020304" pitchFamily="18" charset="0"/>
                <a:cs typeface="Times New Roman" panose="02020603050405020304" pitchFamily="18" charset="0"/>
              </a:rPr>
              <a:t>đến</a:t>
            </a:r>
            <a:r>
              <a:rPr lang="en-US" sz="2000" dirty="0" smtClean="0">
                <a:solidFill>
                  <a:srgbClr val="FF0000"/>
                </a:solidFill>
                <a:latin typeface="Times New Roman" panose="02020603050405020304" pitchFamily="18" charset="0"/>
                <a:cs typeface="Times New Roman" panose="02020603050405020304" pitchFamily="18" charset="0"/>
              </a:rPr>
              <a:t> </a:t>
            </a:r>
            <a:r>
              <a:rPr lang="vi-VN" sz="2000" dirty="0" smtClean="0">
                <a:solidFill>
                  <a:srgbClr val="FF0000"/>
                </a:solidFill>
                <a:latin typeface="Times New Roman" panose="02020603050405020304" pitchFamily="18" charset="0"/>
                <a:cs typeface="Times New Roman" panose="02020603050405020304" pitchFamily="18" charset="0"/>
              </a:rPr>
              <a:t>người </a:t>
            </a:r>
            <a:r>
              <a:rPr lang="vi-VN" sz="2000" dirty="0">
                <a:solidFill>
                  <a:srgbClr val="FF0000"/>
                </a:solidFill>
                <a:latin typeface="Times New Roman" panose="02020603050405020304" pitchFamily="18" charset="0"/>
                <a:cs typeface="Times New Roman" panose="02020603050405020304" pitchFamily="18" charset="0"/>
              </a:rPr>
              <a:t>mua trong từng giai đoạn</a:t>
            </a:r>
            <a:r>
              <a:rPr lang="vi-VN" sz="2000" dirty="0">
                <a:latin typeface="Times New Roman" panose="02020603050405020304" pitchFamily="18" charset="0"/>
                <a:cs typeface="Times New Roman" panose="02020603050405020304" pitchFamily="18" charset="0"/>
              </a:rPr>
              <a:t>. </a:t>
            </a:r>
            <a:br>
              <a:rPr lang="vi-VN" sz="2000" dirty="0">
                <a:latin typeface="Times New Roman" panose="02020603050405020304" pitchFamily="18" charset="0"/>
                <a:cs typeface="Times New Roman" panose="02020603050405020304" pitchFamily="18" charset="0"/>
              </a:rPr>
            </a:br>
            <a:endParaRPr lang="en-US" sz="2000" b="1" dirty="0" smtClean="0">
              <a:solidFill>
                <a:srgbClr val="002060"/>
              </a:solidFill>
              <a:latin typeface="Times New Roman" panose="02020603050405020304" pitchFamily="18" charset="0"/>
              <a:cs typeface="Times New Roman" panose="02020603050405020304" pitchFamily="18" charset="0"/>
            </a:endParaRPr>
          </a:p>
          <a:p>
            <a:endParaRPr lang="en-US" sz="2000" dirty="0"/>
          </a:p>
        </p:txBody>
      </p:sp>
    </p:spTree>
    <p:extLst>
      <p:ext uri="{BB962C8B-B14F-4D97-AF65-F5344CB8AC3E}">
        <p14:creationId xmlns:p14="http://schemas.microsoft.com/office/powerpoint/2010/main" val="3445419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additive="base">
                                        <p:cTn id="19"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Effect transition="in" filter="fade">
                                      <p:cBhvr>
                                        <p:cTn id="25" dur="1000"/>
                                        <p:tgtEl>
                                          <p:spTgt spid="6">
                                            <p:txEl>
                                              <p:pRg st="3" end="3"/>
                                            </p:txEl>
                                          </p:spTgt>
                                        </p:tgtEl>
                                      </p:cBhvr>
                                    </p:animEffect>
                                    <p:anim calcmode="lin" valueType="num">
                                      <p:cBhvr>
                                        <p:cTn id="26"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6">
                                            <p:txEl>
                                              <p:pRg st="4" end="4"/>
                                            </p:txEl>
                                          </p:spTgt>
                                        </p:tgtEl>
                                        <p:attrNameLst>
                                          <p:attrName>style.visibility</p:attrName>
                                        </p:attrNameLst>
                                      </p:cBhvr>
                                      <p:to>
                                        <p:strVal val="visible"/>
                                      </p:to>
                                    </p:set>
                                    <p:animEffect transition="in" filter="fade">
                                      <p:cBhvr>
                                        <p:cTn id="32" dur="1000"/>
                                        <p:tgtEl>
                                          <p:spTgt spid="6">
                                            <p:txEl>
                                              <p:pRg st="4" end="4"/>
                                            </p:txEl>
                                          </p:spTgt>
                                        </p:tgtEl>
                                      </p:cBhvr>
                                    </p:animEffect>
                                    <p:anim calcmode="lin" valueType="num">
                                      <p:cBhvr>
                                        <p:cTn id="33"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34"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nodeType="clickEffect">
                                  <p:stCondLst>
                                    <p:cond delay="0"/>
                                  </p:stCondLst>
                                  <p:childTnLst>
                                    <p:set>
                                      <p:cBhvr>
                                        <p:cTn id="38" dur="1" fill="hold">
                                          <p:stCondLst>
                                            <p:cond delay="0"/>
                                          </p:stCondLst>
                                        </p:cTn>
                                        <p:tgtEl>
                                          <p:spTgt spid="6">
                                            <p:txEl>
                                              <p:pRg st="5" end="5"/>
                                            </p:txEl>
                                          </p:spTgt>
                                        </p:tgtEl>
                                        <p:attrNameLst>
                                          <p:attrName>style.visibility</p:attrName>
                                        </p:attrNameLst>
                                      </p:cBhvr>
                                      <p:to>
                                        <p:strVal val="visible"/>
                                      </p:to>
                                    </p:set>
                                    <p:animEffect transition="in" filter="fade">
                                      <p:cBhvr>
                                        <p:cTn id="39" dur="1000"/>
                                        <p:tgtEl>
                                          <p:spTgt spid="6">
                                            <p:txEl>
                                              <p:pRg st="5" end="5"/>
                                            </p:txEl>
                                          </p:spTgt>
                                        </p:tgtEl>
                                      </p:cBhvr>
                                    </p:animEffect>
                                    <p:anim calcmode="lin" valueType="num">
                                      <p:cBhvr>
                                        <p:cTn id="40" dur="1000" fill="hold"/>
                                        <p:tgtEl>
                                          <p:spTgt spid="6">
                                            <p:txEl>
                                              <p:pRg st="5" end="5"/>
                                            </p:txEl>
                                          </p:spTgt>
                                        </p:tgtEl>
                                        <p:attrNameLst>
                                          <p:attrName>ppt_x</p:attrName>
                                        </p:attrNameLst>
                                      </p:cBhvr>
                                      <p:tavLst>
                                        <p:tav tm="0">
                                          <p:val>
                                            <p:strVal val="#ppt_x"/>
                                          </p:val>
                                        </p:tav>
                                        <p:tav tm="100000">
                                          <p:val>
                                            <p:strVal val="#ppt_x"/>
                                          </p:val>
                                        </p:tav>
                                      </p:tavLst>
                                    </p:anim>
                                    <p:anim calcmode="lin" valueType="num">
                                      <p:cBhvr>
                                        <p:cTn id="41" dur="1000" fill="hold"/>
                                        <p:tgtEl>
                                          <p:spTgt spid="6">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nodeType="clickEffect">
                                  <p:stCondLst>
                                    <p:cond delay="0"/>
                                  </p:stCondLst>
                                  <p:childTnLst>
                                    <p:set>
                                      <p:cBhvr>
                                        <p:cTn id="45" dur="1" fill="hold">
                                          <p:stCondLst>
                                            <p:cond delay="0"/>
                                          </p:stCondLst>
                                        </p:cTn>
                                        <p:tgtEl>
                                          <p:spTgt spid="6">
                                            <p:txEl>
                                              <p:pRg st="6" end="6"/>
                                            </p:txEl>
                                          </p:spTgt>
                                        </p:tgtEl>
                                        <p:attrNameLst>
                                          <p:attrName>style.visibility</p:attrName>
                                        </p:attrNameLst>
                                      </p:cBhvr>
                                      <p:to>
                                        <p:strVal val="visible"/>
                                      </p:to>
                                    </p:set>
                                    <p:anim calcmode="lin" valueType="num">
                                      <p:cBhvr additive="base">
                                        <p:cTn id="46" dur="500" fill="hold"/>
                                        <p:tgtEl>
                                          <p:spTgt spid="6">
                                            <p:txEl>
                                              <p:pRg st="6" end="6"/>
                                            </p:txEl>
                                          </p:spTgt>
                                        </p:tgtEl>
                                        <p:attrNameLst>
                                          <p:attrName>ppt_x</p:attrName>
                                        </p:attrNameLst>
                                      </p:cBhvr>
                                      <p:tavLst>
                                        <p:tav tm="0">
                                          <p:val>
                                            <p:strVal val="#ppt_x"/>
                                          </p:val>
                                        </p:tav>
                                        <p:tav tm="100000">
                                          <p:val>
                                            <p:strVal val="#ppt_x"/>
                                          </p:val>
                                        </p:tav>
                                      </p:tavLst>
                                    </p:anim>
                                    <p:anim calcmode="lin" valueType="num">
                                      <p:cBhvr additive="base">
                                        <p:cTn id="47" dur="500" fill="hold"/>
                                        <p:tgtEl>
                                          <p:spTgt spid="6">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nodeType="clickEffect">
                                  <p:stCondLst>
                                    <p:cond delay="0"/>
                                  </p:stCondLst>
                                  <p:childTnLst>
                                    <p:set>
                                      <p:cBhvr>
                                        <p:cTn id="51" dur="1" fill="hold">
                                          <p:stCondLst>
                                            <p:cond delay="0"/>
                                          </p:stCondLst>
                                        </p:cTn>
                                        <p:tgtEl>
                                          <p:spTgt spid="6">
                                            <p:txEl>
                                              <p:pRg st="7" end="7"/>
                                            </p:txEl>
                                          </p:spTgt>
                                        </p:tgtEl>
                                        <p:attrNameLst>
                                          <p:attrName>style.visibility</p:attrName>
                                        </p:attrNameLst>
                                      </p:cBhvr>
                                      <p:to>
                                        <p:strVal val="visible"/>
                                      </p:to>
                                    </p:set>
                                    <p:anim calcmode="lin" valueType="num">
                                      <p:cBhvr additive="base">
                                        <p:cTn id="52" dur="500" fill="hold"/>
                                        <p:tgtEl>
                                          <p:spTgt spid="6">
                                            <p:txEl>
                                              <p:pRg st="7" end="7"/>
                                            </p:txEl>
                                          </p:spTgt>
                                        </p:tgtEl>
                                        <p:attrNameLst>
                                          <p:attrName>ppt_x</p:attrName>
                                        </p:attrNameLst>
                                      </p:cBhvr>
                                      <p:tavLst>
                                        <p:tav tm="0">
                                          <p:val>
                                            <p:strVal val="#ppt_x"/>
                                          </p:val>
                                        </p:tav>
                                        <p:tav tm="100000">
                                          <p:val>
                                            <p:strVal val="#ppt_x"/>
                                          </p:val>
                                        </p:tav>
                                      </p:tavLst>
                                    </p:anim>
                                    <p:anim calcmode="lin" valueType="num">
                                      <p:cBhvr additive="base">
                                        <p:cTn id="53" dur="500" fill="hold"/>
                                        <p:tgtEl>
                                          <p:spTgt spid="6">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42" presetClass="entr" presetSubtype="0" fill="hold" nodeType="clickEffect">
                                  <p:stCondLst>
                                    <p:cond delay="0"/>
                                  </p:stCondLst>
                                  <p:childTnLst>
                                    <p:set>
                                      <p:cBhvr>
                                        <p:cTn id="57" dur="1" fill="hold">
                                          <p:stCondLst>
                                            <p:cond delay="0"/>
                                          </p:stCondLst>
                                        </p:cTn>
                                        <p:tgtEl>
                                          <p:spTgt spid="6">
                                            <p:txEl>
                                              <p:pRg st="8" end="8"/>
                                            </p:txEl>
                                          </p:spTgt>
                                        </p:tgtEl>
                                        <p:attrNameLst>
                                          <p:attrName>style.visibility</p:attrName>
                                        </p:attrNameLst>
                                      </p:cBhvr>
                                      <p:to>
                                        <p:strVal val="visible"/>
                                      </p:to>
                                    </p:set>
                                    <p:animEffect transition="in" filter="fade">
                                      <p:cBhvr>
                                        <p:cTn id="58" dur="1000"/>
                                        <p:tgtEl>
                                          <p:spTgt spid="6">
                                            <p:txEl>
                                              <p:pRg st="8" end="8"/>
                                            </p:txEl>
                                          </p:spTgt>
                                        </p:tgtEl>
                                      </p:cBhvr>
                                    </p:animEffect>
                                    <p:anim calcmode="lin" valueType="num">
                                      <p:cBhvr>
                                        <p:cTn id="59" dur="1000" fill="hold"/>
                                        <p:tgtEl>
                                          <p:spTgt spid="6">
                                            <p:txEl>
                                              <p:pRg st="8" end="8"/>
                                            </p:txEl>
                                          </p:spTgt>
                                        </p:tgtEl>
                                        <p:attrNameLst>
                                          <p:attrName>ppt_x</p:attrName>
                                        </p:attrNameLst>
                                      </p:cBhvr>
                                      <p:tavLst>
                                        <p:tav tm="0">
                                          <p:val>
                                            <p:strVal val="#ppt_x"/>
                                          </p:val>
                                        </p:tav>
                                        <p:tav tm="100000">
                                          <p:val>
                                            <p:strVal val="#ppt_x"/>
                                          </p:val>
                                        </p:tav>
                                      </p:tavLst>
                                    </p:anim>
                                    <p:anim calcmode="lin" valueType="num">
                                      <p:cBhvr>
                                        <p:cTn id="60" dur="1000" fill="hold"/>
                                        <p:tgtEl>
                                          <p:spTgt spid="6">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15613" y="0"/>
            <a:ext cx="9704439" cy="738664"/>
          </a:xfrm>
          <a:prstGeom prst="rect">
            <a:avLst/>
          </a:prstGeom>
        </p:spPr>
        <p:txBody>
          <a:bodyPr wrap="square">
            <a:spAutoFit/>
          </a:bodyPr>
          <a:lstStyle/>
          <a:p>
            <a:pPr lvl="0">
              <a:lnSpc>
                <a:spcPct val="150000"/>
              </a:lnSpc>
            </a:pPr>
            <a:r>
              <a:rPr lang="vi-VN" sz="2800" b="1" dirty="0" smtClean="0">
                <a:solidFill>
                  <a:srgbClr val="002060"/>
                </a:solidFill>
                <a:latin typeface="Times New Roman" panose="02020603050405020304" pitchFamily="18" charset="0"/>
                <a:cs typeface="Times New Roman" panose="02020603050405020304" pitchFamily="18" charset="0"/>
              </a:rPr>
              <a:t>3</a:t>
            </a:r>
            <a:r>
              <a:rPr lang="en-US" sz="2800" b="1" dirty="0" smtClean="0">
                <a:solidFill>
                  <a:srgbClr val="002060"/>
                </a:solidFill>
                <a:latin typeface="Times New Roman" panose="02020603050405020304" pitchFamily="18" charset="0"/>
                <a:cs typeface="Times New Roman" panose="02020603050405020304" pitchFamily="18" charset="0"/>
              </a:rPr>
              <a:t>.3 </a:t>
            </a:r>
            <a:r>
              <a:rPr lang="vi-VN" sz="2800" b="1" dirty="0" smtClean="0">
                <a:solidFill>
                  <a:srgbClr val="002060"/>
                </a:solidFill>
                <a:latin typeface="Times New Roman" panose="02020603050405020304" pitchFamily="18" charset="0"/>
                <a:cs typeface="Times New Roman" panose="02020603050405020304" pitchFamily="18" charset="0"/>
              </a:rPr>
              <a:t>.Phân </a:t>
            </a:r>
            <a:r>
              <a:rPr lang="vi-VN" sz="2800" b="1" dirty="0">
                <a:solidFill>
                  <a:srgbClr val="002060"/>
                </a:solidFill>
                <a:latin typeface="Times New Roman" panose="02020603050405020304" pitchFamily="18" charset="0"/>
                <a:cs typeface="Times New Roman" panose="02020603050405020304" pitchFamily="18" charset="0"/>
              </a:rPr>
              <a:t>đoạn thị trường theo các tiêu thức phù hợp</a:t>
            </a:r>
          </a:p>
        </p:txBody>
      </p:sp>
      <p:sp>
        <p:nvSpPr>
          <p:cNvPr id="3" name="Rectangle 2"/>
          <p:cNvSpPr/>
          <p:nvPr/>
        </p:nvSpPr>
        <p:spPr>
          <a:xfrm>
            <a:off x="2930012" y="601012"/>
            <a:ext cx="7875639" cy="461665"/>
          </a:xfrm>
          <a:prstGeom prst="rect">
            <a:avLst/>
          </a:prstGeom>
        </p:spPr>
        <p:txBody>
          <a:bodyPr wrap="square">
            <a:spAutoFit/>
          </a:bodyPr>
          <a:lstStyle/>
          <a:p>
            <a:r>
              <a:rPr lang="vi-VN" sz="2400" b="1" i="1" dirty="0">
                <a:solidFill>
                  <a:srgbClr val="FF0000"/>
                </a:solidFill>
                <a:latin typeface="Cambria-BoldItalic"/>
              </a:rPr>
              <a:t>Các bước trong quá trình phân đoạn thị trường.</a:t>
            </a:r>
            <a:r>
              <a:rPr lang="vi-VN" sz="2400" dirty="0">
                <a:solidFill>
                  <a:srgbClr val="FF0000"/>
                </a:solidFill>
              </a:rPr>
              <a:t> </a:t>
            </a:r>
            <a:endParaRPr lang="en-US" sz="2400" dirty="0">
              <a:solidFill>
                <a:srgbClr val="FF0000"/>
              </a:solidFill>
            </a:endParaRPr>
          </a:p>
        </p:txBody>
      </p:sp>
      <p:pic>
        <p:nvPicPr>
          <p:cNvPr id="4" name="Picture 3"/>
          <p:cNvPicPr>
            <a:picLocks noChangeAspect="1"/>
          </p:cNvPicPr>
          <p:nvPr/>
        </p:nvPicPr>
        <p:blipFill rotWithShape="1">
          <a:blip r:embed="rId3"/>
          <a:srcRect b="86225"/>
          <a:stretch/>
        </p:blipFill>
        <p:spPr>
          <a:xfrm>
            <a:off x="1" y="1587358"/>
            <a:ext cx="5360037" cy="682097"/>
          </a:xfrm>
          <a:prstGeom prst="rect">
            <a:avLst/>
          </a:prstGeom>
        </p:spPr>
      </p:pic>
      <p:pic>
        <p:nvPicPr>
          <p:cNvPr id="5" name="Picture 4"/>
          <p:cNvPicPr>
            <a:picLocks noChangeAspect="1"/>
          </p:cNvPicPr>
          <p:nvPr/>
        </p:nvPicPr>
        <p:blipFill rotWithShape="1">
          <a:blip r:embed="rId3"/>
          <a:srcRect t="47384"/>
          <a:stretch/>
        </p:blipFill>
        <p:spPr>
          <a:xfrm>
            <a:off x="0" y="3881946"/>
            <a:ext cx="5360037" cy="2605355"/>
          </a:xfrm>
          <a:prstGeom prst="rect">
            <a:avLst/>
          </a:prstGeom>
        </p:spPr>
      </p:pic>
      <p:pic>
        <p:nvPicPr>
          <p:cNvPr id="6" name="Picture 5"/>
          <p:cNvPicPr>
            <a:picLocks noChangeAspect="1"/>
          </p:cNvPicPr>
          <p:nvPr/>
        </p:nvPicPr>
        <p:blipFill rotWithShape="1">
          <a:blip r:embed="rId3"/>
          <a:srcRect t="15278" b="68837"/>
          <a:stretch/>
        </p:blipFill>
        <p:spPr>
          <a:xfrm>
            <a:off x="-1" y="2328067"/>
            <a:ext cx="5360037" cy="786582"/>
          </a:xfrm>
          <a:prstGeom prst="rect">
            <a:avLst/>
          </a:prstGeom>
        </p:spPr>
      </p:pic>
      <p:pic>
        <p:nvPicPr>
          <p:cNvPr id="7" name="Picture 6"/>
          <p:cNvPicPr>
            <a:picLocks noChangeAspect="1"/>
          </p:cNvPicPr>
          <p:nvPr/>
        </p:nvPicPr>
        <p:blipFill rotWithShape="1">
          <a:blip r:embed="rId3"/>
          <a:srcRect t="30515" b="53004"/>
          <a:stretch/>
        </p:blipFill>
        <p:spPr>
          <a:xfrm>
            <a:off x="0" y="3098423"/>
            <a:ext cx="5360037" cy="816077"/>
          </a:xfrm>
          <a:prstGeom prst="rect">
            <a:avLst/>
          </a:prstGeom>
        </p:spPr>
      </p:pic>
      <p:sp>
        <p:nvSpPr>
          <p:cNvPr id="9" name="Rectangle 8"/>
          <p:cNvSpPr/>
          <p:nvPr/>
        </p:nvSpPr>
        <p:spPr>
          <a:xfrm>
            <a:off x="5407742" y="1137827"/>
            <a:ext cx="6312310" cy="830997"/>
          </a:xfrm>
          <a:prstGeom prst="rect">
            <a:avLst/>
          </a:prstGeom>
        </p:spPr>
        <p:txBody>
          <a:bodyPr wrap="square">
            <a:spAutoFit/>
          </a:bodyPr>
          <a:lstStyle/>
          <a:p>
            <a:pPr algn="just"/>
            <a:r>
              <a:rPr lang="vi-VN" sz="2400" b="1" i="1" u="sng" dirty="0" smtClean="0">
                <a:solidFill>
                  <a:srgbClr val="FF0000"/>
                </a:solidFill>
                <a:latin typeface="Cambria" panose="02040503050406030204" pitchFamily="18" charset="0"/>
              </a:rPr>
              <a:t>Bướ</a:t>
            </a:r>
            <a:r>
              <a:rPr lang="en-US" sz="2400" b="1" i="1" u="sng" dirty="0" smtClean="0">
                <a:solidFill>
                  <a:srgbClr val="FF0000"/>
                </a:solidFill>
                <a:latin typeface="Cambria" panose="02040503050406030204" pitchFamily="18" charset="0"/>
              </a:rPr>
              <a:t>c 1: </a:t>
            </a:r>
            <a:r>
              <a:rPr lang="vi-VN" sz="2400" b="1" dirty="0" smtClean="0">
                <a:solidFill>
                  <a:srgbClr val="002060"/>
                </a:solidFill>
                <a:latin typeface="Cambria" panose="02040503050406030204" pitchFamily="18" charset="0"/>
              </a:rPr>
              <a:t>Xác </a:t>
            </a:r>
            <a:r>
              <a:rPr lang="vi-VN" sz="2400" b="1" dirty="0">
                <a:solidFill>
                  <a:srgbClr val="002060"/>
                </a:solidFill>
                <a:latin typeface="Cambria" panose="02040503050406030204" pitchFamily="18" charset="0"/>
              </a:rPr>
              <a:t>định vị thế hiện tại của doanh nghiệp </a:t>
            </a:r>
            <a:r>
              <a:rPr lang="vi-VN" sz="2400" b="1" dirty="0" smtClean="0">
                <a:solidFill>
                  <a:srgbClr val="002060"/>
                </a:solidFill>
                <a:latin typeface="Cambria" panose="02040503050406030204" pitchFamily="18" charset="0"/>
              </a:rPr>
              <a:t>trên</a:t>
            </a:r>
            <a:r>
              <a:rPr lang="en-US" sz="2400" b="1" dirty="0" smtClean="0">
                <a:solidFill>
                  <a:srgbClr val="002060"/>
                </a:solidFill>
                <a:latin typeface="Cambria" panose="02040503050406030204" pitchFamily="18" charset="0"/>
              </a:rPr>
              <a:t> </a:t>
            </a:r>
            <a:r>
              <a:rPr lang="vi-VN" sz="2400" b="1" dirty="0" smtClean="0">
                <a:solidFill>
                  <a:srgbClr val="002060"/>
                </a:solidFill>
                <a:latin typeface="Cambria" panose="02040503050406030204" pitchFamily="18" charset="0"/>
              </a:rPr>
              <a:t>thị </a:t>
            </a:r>
            <a:r>
              <a:rPr lang="vi-VN" sz="2400" b="1" dirty="0">
                <a:solidFill>
                  <a:srgbClr val="002060"/>
                </a:solidFill>
                <a:latin typeface="Cambria" panose="02040503050406030204" pitchFamily="18" charset="0"/>
              </a:rPr>
              <a:t>trường sản </a:t>
            </a:r>
            <a:r>
              <a:rPr lang="vi-VN" sz="2400" b="1" dirty="0" smtClean="0">
                <a:solidFill>
                  <a:srgbClr val="002060"/>
                </a:solidFill>
                <a:latin typeface="Cambria" panose="02040503050406030204" pitchFamily="18" charset="0"/>
              </a:rPr>
              <a:t>phẩm</a:t>
            </a:r>
            <a:endParaRPr lang="en-US" sz="2400" b="1" dirty="0" smtClean="0">
              <a:solidFill>
                <a:srgbClr val="002060"/>
              </a:solidFill>
              <a:latin typeface="Cambria" panose="02040503050406030204" pitchFamily="18" charset="0"/>
            </a:endParaRPr>
          </a:p>
        </p:txBody>
      </p:sp>
      <p:sp>
        <p:nvSpPr>
          <p:cNvPr id="10" name="Rectangle 9"/>
          <p:cNvSpPr/>
          <p:nvPr/>
        </p:nvSpPr>
        <p:spPr>
          <a:xfrm>
            <a:off x="5181600" y="1877339"/>
            <a:ext cx="7010400" cy="5262979"/>
          </a:xfrm>
          <a:prstGeom prst="rect">
            <a:avLst/>
          </a:prstGeom>
        </p:spPr>
        <p:txBody>
          <a:bodyPr wrap="square">
            <a:spAutoFit/>
          </a:bodyPr>
          <a:lstStyle/>
          <a:p>
            <a:pPr marL="342900" indent="-342900">
              <a:buFont typeface="Wingdings" panose="05000000000000000000" pitchFamily="2" charset="2"/>
              <a:buChar char="v"/>
            </a:pPr>
            <a:r>
              <a:rPr lang="vi-VN" sz="2400" dirty="0">
                <a:solidFill>
                  <a:srgbClr val="000000"/>
                </a:solidFill>
                <a:latin typeface="Times New Roman" panose="02020603050405020304" pitchFamily="18" charset="0"/>
                <a:cs typeface="Times New Roman" panose="02020603050405020304" pitchFamily="18" charset="0"/>
              </a:rPr>
              <a:t>Sự phân tích này giúp cho nhà quản trị marketing </a:t>
            </a:r>
            <a:r>
              <a:rPr lang="vi-VN" sz="2400" b="1" dirty="0">
                <a:solidFill>
                  <a:srgbClr val="FF0000"/>
                </a:solidFill>
                <a:latin typeface="Times New Roman" panose="02020603050405020304" pitchFamily="18" charset="0"/>
                <a:cs typeface="Times New Roman" panose="02020603050405020304" pitchFamily="18" charset="0"/>
              </a:rPr>
              <a:t>xác định mục tiêu kinh doanh, cơ hội </a:t>
            </a:r>
            <a:r>
              <a:rPr lang="vi-VN" sz="2400" b="1" dirty="0" smtClean="0">
                <a:solidFill>
                  <a:srgbClr val="FF0000"/>
                </a:solidFill>
                <a:latin typeface="Times New Roman" panose="02020603050405020304" pitchFamily="18" charset="0"/>
                <a:cs typeface="Times New Roman" panose="02020603050405020304" pitchFamily="18" charset="0"/>
              </a:rPr>
              <a:t>cũng</a:t>
            </a:r>
            <a:r>
              <a:rPr lang="en-US" sz="2400" b="1" dirty="0" smtClean="0">
                <a:solidFill>
                  <a:srgbClr val="FF0000"/>
                </a:solidFill>
                <a:latin typeface="Times New Roman" panose="02020603050405020304" pitchFamily="18" charset="0"/>
                <a:cs typeface="Times New Roman" panose="02020603050405020304" pitchFamily="18" charset="0"/>
              </a:rPr>
              <a:t> </a:t>
            </a:r>
            <a:r>
              <a:rPr lang="vi-VN" sz="2400" b="1" dirty="0" smtClean="0">
                <a:solidFill>
                  <a:srgbClr val="FF0000"/>
                </a:solidFill>
                <a:latin typeface="Times New Roman" panose="02020603050405020304" pitchFamily="18" charset="0"/>
                <a:cs typeface="Times New Roman" panose="02020603050405020304" pitchFamily="18" charset="0"/>
              </a:rPr>
              <a:t>như </a:t>
            </a:r>
            <a:r>
              <a:rPr lang="vi-VN" sz="2400" b="1" dirty="0">
                <a:solidFill>
                  <a:srgbClr val="FF0000"/>
                </a:solidFill>
                <a:latin typeface="Times New Roman" panose="02020603050405020304" pitchFamily="18" charset="0"/>
                <a:cs typeface="Times New Roman" panose="02020603050405020304" pitchFamily="18" charset="0"/>
              </a:rPr>
              <a:t>nguy cơ một cách đúng đắn</a:t>
            </a:r>
            <a:r>
              <a:rPr lang="vi-VN" sz="2400" dirty="0">
                <a:solidFill>
                  <a:srgbClr val="000000"/>
                </a:solidFill>
                <a:latin typeface="Times New Roman" panose="02020603050405020304" pitchFamily="18" charset="0"/>
                <a:cs typeface="Times New Roman" panose="02020603050405020304" pitchFamily="18" charset="0"/>
              </a:rPr>
              <a:t> trước khi lựa chọn thị trường mục </a:t>
            </a:r>
            <a:r>
              <a:rPr lang="vi-VN" sz="2400" dirty="0" smtClean="0">
                <a:solidFill>
                  <a:srgbClr val="000000"/>
                </a:solidFill>
                <a:latin typeface="Times New Roman" panose="02020603050405020304" pitchFamily="18" charset="0"/>
                <a:cs typeface="Times New Roman" panose="02020603050405020304" pitchFamily="18" charset="0"/>
              </a:rPr>
              <a:t>tiêu</a:t>
            </a:r>
            <a:r>
              <a:rPr lang="en-US" sz="2400" dirty="0" smtClean="0">
                <a:solidFill>
                  <a:srgbClr val="000000"/>
                </a:solidFill>
                <a:latin typeface="Times New Roman" panose="02020603050405020304" pitchFamily="18" charset="0"/>
                <a:cs typeface="Times New Roman" panose="02020603050405020304" pitchFamily="18" charset="0"/>
              </a:rPr>
              <a:t> </a:t>
            </a:r>
            <a:r>
              <a:rPr lang="vi-VN" sz="2400" dirty="0" smtClean="0">
                <a:solidFill>
                  <a:srgbClr val="000000"/>
                </a:solidFill>
                <a:latin typeface="Times New Roman" panose="02020603050405020304" pitchFamily="18" charset="0"/>
                <a:cs typeface="Times New Roman" panose="02020603050405020304" pitchFamily="18" charset="0"/>
              </a:rPr>
              <a:t>và </a:t>
            </a:r>
            <a:r>
              <a:rPr lang="vi-VN" sz="2400" dirty="0">
                <a:solidFill>
                  <a:srgbClr val="000000"/>
                </a:solidFill>
                <a:latin typeface="Times New Roman" panose="02020603050405020304" pitchFamily="18" charset="0"/>
                <a:cs typeface="Times New Roman" panose="02020603050405020304" pitchFamily="18" charset="0"/>
              </a:rPr>
              <a:t>phát triển </a:t>
            </a:r>
            <a:r>
              <a:rPr lang="vi-VN" sz="2400" dirty="0" smtClean="0">
                <a:solidFill>
                  <a:srgbClr val="000000"/>
                </a:solidFill>
                <a:latin typeface="Times New Roman" panose="02020603050405020304" pitchFamily="18" charset="0"/>
                <a:cs typeface="Times New Roman" panose="02020603050405020304" pitchFamily="18" charset="0"/>
              </a:rPr>
              <a:t>chiến</a:t>
            </a:r>
            <a:r>
              <a:rPr lang="en-US" sz="2400" dirty="0" smtClean="0">
                <a:solidFill>
                  <a:srgbClr val="000000"/>
                </a:solidFill>
                <a:latin typeface="Times New Roman" panose="02020603050405020304" pitchFamily="18" charset="0"/>
                <a:cs typeface="Times New Roman" panose="02020603050405020304" pitchFamily="18" charset="0"/>
              </a:rPr>
              <a:t> </a:t>
            </a:r>
            <a:r>
              <a:rPr lang="vi-VN" sz="2400" dirty="0" smtClean="0">
                <a:solidFill>
                  <a:srgbClr val="000000"/>
                </a:solidFill>
                <a:latin typeface="Times New Roman" panose="02020603050405020304" pitchFamily="18" charset="0"/>
                <a:cs typeface="Times New Roman" panose="02020603050405020304" pitchFamily="18" charset="0"/>
              </a:rPr>
              <a:t>lược </a:t>
            </a:r>
            <a:r>
              <a:rPr lang="vi-VN" sz="2400" dirty="0">
                <a:solidFill>
                  <a:srgbClr val="000000"/>
                </a:solidFill>
                <a:latin typeface="Times New Roman" panose="02020603050405020304" pitchFamily="18" charset="0"/>
                <a:cs typeface="Times New Roman" panose="02020603050405020304" pitchFamily="18" charset="0"/>
              </a:rPr>
              <a:t>marketing và Marketing hỗn hợp. </a:t>
            </a:r>
            <a:endParaRPr lang="en-US" sz="2400" dirty="0" smtClean="0">
              <a:solidFill>
                <a:srgbClr val="000000"/>
              </a:solidFill>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v"/>
            </a:pPr>
            <a:r>
              <a:rPr lang="vi-VN" sz="2400" dirty="0" smtClean="0">
                <a:solidFill>
                  <a:srgbClr val="000000"/>
                </a:solidFill>
                <a:latin typeface="Times New Roman" panose="02020603050405020304" pitchFamily="18" charset="0"/>
                <a:cs typeface="Times New Roman" panose="02020603050405020304" pitchFamily="18" charset="0"/>
              </a:rPr>
              <a:t>Đồng </a:t>
            </a:r>
            <a:r>
              <a:rPr lang="vi-VN" sz="2400" dirty="0">
                <a:solidFill>
                  <a:srgbClr val="000000"/>
                </a:solidFill>
                <a:latin typeface="Times New Roman" panose="02020603050405020304" pitchFamily="18" charset="0"/>
                <a:cs typeface="Times New Roman" panose="02020603050405020304" pitchFamily="18" charset="0"/>
              </a:rPr>
              <a:t>thời, các nhà quản trị Marketing cũng phải </a:t>
            </a:r>
            <a:r>
              <a:rPr lang="vi-VN" sz="2400" dirty="0" smtClean="0">
                <a:solidFill>
                  <a:srgbClr val="000000"/>
                </a:solidFill>
                <a:latin typeface="Times New Roman" panose="02020603050405020304" pitchFamily="18" charset="0"/>
                <a:cs typeface="Times New Roman" panose="02020603050405020304" pitchFamily="18" charset="0"/>
              </a:rPr>
              <a:t>nắm</a:t>
            </a:r>
            <a:r>
              <a:rPr lang="en-US" sz="2400" dirty="0" smtClean="0">
                <a:solidFill>
                  <a:srgbClr val="000000"/>
                </a:solidFill>
                <a:latin typeface="Times New Roman" panose="02020603050405020304" pitchFamily="18" charset="0"/>
                <a:cs typeface="Times New Roman" panose="02020603050405020304" pitchFamily="18" charset="0"/>
              </a:rPr>
              <a:t> </a:t>
            </a:r>
            <a:r>
              <a:rPr lang="vi-VN" sz="2400" dirty="0" smtClean="0">
                <a:solidFill>
                  <a:srgbClr val="000000"/>
                </a:solidFill>
                <a:latin typeface="Times New Roman" panose="02020603050405020304" pitchFamily="18" charset="0"/>
                <a:cs typeface="Times New Roman" panose="02020603050405020304" pitchFamily="18" charset="0"/>
              </a:rPr>
              <a:t>được </a:t>
            </a:r>
            <a:r>
              <a:rPr lang="vi-VN" sz="2400" dirty="0">
                <a:solidFill>
                  <a:srgbClr val="FF0000"/>
                </a:solidFill>
                <a:latin typeface="Times New Roman" panose="02020603050405020304" pitchFamily="18" charset="0"/>
                <a:cs typeface="Times New Roman" panose="02020603050405020304" pitchFamily="18" charset="0"/>
              </a:rPr>
              <a:t>tiềm lực về các nguồn lực như tài chính, lao động, kỹ thuật v.v.. </a:t>
            </a:r>
            <a:r>
              <a:rPr lang="vi-VN" sz="2400" dirty="0">
                <a:solidFill>
                  <a:srgbClr val="000000"/>
                </a:solidFill>
                <a:latin typeface="Times New Roman" panose="02020603050405020304" pitchFamily="18" charset="0"/>
                <a:cs typeface="Times New Roman" panose="02020603050405020304" pitchFamily="18" charset="0"/>
              </a:rPr>
              <a:t>có thể được sử dụng </a:t>
            </a:r>
            <a:r>
              <a:rPr lang="vi-VN" sz="2400" dirty="0" smtClean="0">
                <a:solidFill>
                  <a:srgbClr val="000000"/>
                </a:solidFill>
                <a:latin typeface="Times New Roman" panose="02020603050405020304" pitchFamily="18" charset="0"/>
                <a:cs typeface="Times New Roman" panose="02020603050405020304" pitchFamily="18" charset="0"/>
              </a:rPr>
              <a:t>để</a:t>
            </a:r>
            <a:r>
              <a:rPr lang="en-US" sz="2400" dirty="0" smtClean="0">
                <a:solidFill>
                  <a:srgbClr val="000000"/>
                </a:solidFill>
                <a:latin typeface="Times New Roman" panose="02020603050405020304" pitchFamily="18" charset="0"/>
                <a:cs typeface="Times New Roman" panose="02020603050405020304" pitchFamily="18" charset="0"/>
              </a:rPr>
              <a:t> </a:t>
            </a:r>
            <a:r>
              <a:rPr lang="vi-VN" sz="2400" dirty="0" smtClean="0">
                <a:solidFill>
                  <a:srgbClr val="000000"/>
                </a:solidFill>
                <a:latin typeface="Times New Roman" panose="02020603050405020304" pitchFamily="18" charset="0"/>
                <a:cs typeface="Times New Roman" panose="02020603050405020304" pitchFamily="18" charset="0"/>
              </a:rPr>
              <a:t>thực </a:t>
            </a:r>
            <a:r>
              <a:rPr lang="vi-VN" sz="2400" dirty="0">
                <a:solidFill>
                  <a:srgbClr val="000000"/>
                </a:solidFill>
                <a:latin typeface="Times New Roman" panose="02020603050405020304" pitchFamily="18" charset="0"/>
                <a:cs typeface="Times New Roman" panose="02020603050405020304" pitchFamily="18" charset="0"/>
              </a:rPr>
              <a:t>hiện kế hoạch Marketing. </a:t>
            </a:r>
            <a:endParaRPr lang="en-US" sz="2400" dirty="0" smtClean="0">
              <a:solidFill>
                <a:srgbClr val="000000"/>
              </a:solidFill>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v"/>
            </a:pPr>
            <a:r>
              <a:rPr lang="vi-VN" sz="2400" dirty="0" smtClean="0">
                <a:solidFill>
                  <a:srgbClr val="000000"/>
                </a:solidFill>
                <a:latin typeface="Times New Roman" panose="02020603050405020304" pitchFamily="18" charset="0"/>
                <a:cs typeface="Times New Roman" panose="02020603050405020304" pitchFamily="18" charset="0"/>
              </a:rPr>
              <a:t>Do </a:t>
            </a:r>
            <a:r>
              <a:rPr lang="vi-VN" sz="2400" dirty="0">
                <a:solidFill>
                  <a:srgbClr val="000000"/>
                </a:solidFill>
                <a:latin typeface="Times New Roman" panose="02020603050405020304" pitchFamily="18" charset="0"/>
                <a:cs typeface="Times New Roman" panose="02020603050405020304" pitchFamily="18" charset="0"/>
              </a:rPr>
              <a:t>đó, bước thứ nhất này trong quá </a:t>
            </a:r>
            <a:r>
              <a:rPr lang="vi-VN" sz="2400" dirty="0" smtClean="0">
                <a:solidFill>
                  <a:srgbClr val="000000"/>
                </a:solidFill>
                <a:latin typeface="Times New Roman" panose="02020603050405020304" pitchFamily="18" charset="0"/>
                <a:cs typeface="Times New Roman" panose="02020603050405020304" pitchFamily="18" charset="0"/>
              </a:rPr>
              <a:t>trình</a:t>
            </a:r>
            <a:r>
              <a:rPr lang="en-US" sz="2400" dirty="0" smtClean="0">
                <a:solidFill>
                  <a:srgbClr val="000000"/>
                </a:solidFill>
                <a:latin typeface="Times New Roman" panose="02020603050405020304" pitchFamily="18" charset="0"/>
                <a:cs typeface="Times New Roman" panose="02020603050405020304" pitchFamily="18" charset="0"/>
              </a:rPr>
              <a:t> </a:t>
            </a:r>
            <a:r>
              <a:rPr lang="vi-VN" sz="2400" dirty="0" smtClean="0">
                <a:solidFill>
                  <a:srgbClr val="000000"/>
                </a:solidFill>
                <a:latin typeface="Times New Roman" panose="02020603050405020304" pitchFamily="18" charset="0"/>
                <a:cs typeface="Times New Roman" panose="02020603050405020304" pitchFamily="18" charset="0"/>
              </a:rPr>
              <a:t>phân </a:t>
            </a:r>
            <a:r>
              <a:rPr lang="vi-VN" sz="2400" dirty="0">
                <a:solidFill>
                  <a:srgbClr val="000000"/>
                </a:solidFill>
                <a:latin typeface="Times New Roman" panose="02020603050405020304" pitchFamily="18" charset="0"/>
                <a:cs typeface="Times New Roman" panose="02020603050405020304" pitchFamily="18" charset="0"/>
              </a:rPr>
              <a:t>đoạn thị </a:t>
            </a:r>
            <a:r>
              <a:rPr lang="vi-VN" sz="2400" dirty="0" smtClean="0">
                <a:solidFill>
                  <a:srgbClr val="000000"/>
                </a:solidFill>
                <a:latin typeface="Times New Roman" panose="02020603050405020304" pitchFamily="18" charset="0"/>
                <a:cs typeface="Times New Roman" panose="02020603050405020304" pitchFamily="18" charset="0"/>
              </a:rPr>
              <a:t>trường</a:t>
            </a:r>
            <a:r>
              <a:rPr lang="en-US" sz="2400" dirty="0" smtClean="0">
                <a:solidFill>
                  <a:srgbClr val="000000"/>
                </a:solidFill>
                <a:latin typeface="Times New Roman" panose="02020603050405020304" pitchFamily="18" charset="0"/>
                <a:cs typeface="Times New Roman" panose="02020603050405020304" pitchFamily="18" charset="0"/>
              </a:rPr>
              <a:t> </a:t>
            </a:r>
            <a:r>
              <a:rPr lang="vi-VN" sz="2400" dirty="0" smtClean="0">
                <a:solidFill>
                  <a:srgbClr val="FF0000"/>
                </a:solidFill>
                <a:latin typeface="Times New Roman" panose="02020603050405020304" pitchFamily="18" charset="0"/>
                <a:cs typeface="Times New Roman" panose="02020603050405020304" pitchFamily="18" charset="0"/>
              </a:rPr>
              <a:t>là </a:t>
            </a:r>
            <a:r>
              <a:rPr lang="vi-VN" sz="2400" dirty="0">
                <a:solidFill>
                  <a:srgbClr val="FF0000"/>
                </a:solidFill>
                <a:latin typeface="Times New Roman" panose="02020603050405020304" pitchFamily="18" charset="0"/>
                <a:cs typeface="Times New Roman" panose="02020603050405020304" pitchFamily="18" charset="0"/>
              </a:rPr>
              <a:t>nhằm mục đích nhắc nhở về những công </a:t>
            </a:r>
            <a:r>
              <a:rPr lang="vi-VN" sz="2400" dirty="0" smtClean="0">
                <a:solidFill>
                  <a:srgbClr val="FF0000"/>
                </a:solidFill>
                <a:latin typeface="Times New Roman" panose="02020603050405020304" pitchFamily="18" charset="0"/>
                <a:cs typeface="Times New Roman" panose="02020603050405020304" pitchFamily="18" charset="0"/>
              </a:rPr>
              <a:t>việc</a:t>
            </a:r>
            <a:r>
              <a:rPr lang="en-US" sz="2400" dirty="0" smtClean="0">
                <a:solidFill>
                  <a:srgbClr val="FF0000"/>
                </a:solidFill>
                <a:latin typeface="Times New Roman" panose="02020603050405020304" pitchFamily="18" charset="0"/>
                <a:cs typeface="Times New Roman" panose="02020603050405020304" pitchFamily="18" charset="0"/>
              </a:rPr>
              <a:t> </a:t>
            </a:r>
            <a:r>
              <a:rPr lang="vi-VN" sz="2400" dirty="0" smtClean="0">
                <a:solidFill>
                  <a:srgbClr val="FF0000"/>
                </a:solidFill>
                <a:latin typeface="Times New Roman" panose="02020603050405020304" pitchFamily="18" charset="0"/>
                <a:cs typeface="Times New Roman" panose="02020603050405020304" pitchFamily="18" charset="0"/>
              </a:rPr>
              <a:t>nhà </a:t>
            </a:r>
            <a:r>
              <a:rPr lang="vi-VN" sz="2400" dirty="0">
                <a:solidFill>
                  <a:srgbClr val="FF0000"/>
                </a:solidFill>
                <a:latin typeface="Times New Roman" panose="02020603050405020304" pitchFamily="18" charset="0"/>
                <a:cs typeface="Times New Roman" panose="02020603050405020304" pitchFamily="18" charset="0"/>
              </a:rPr>
              <a:t>quản trị cần tiến hành trước khi lập </a:t>
            </a:r>
            <a:r>
              <a:rPr lang="vi-VN" sz="2400" dirty="0" smtClean="0">
                <a:solidFill>
                  <a:srgbClr val="FF0000"/>
                </a:solidFill>
                <a:latin typeface="Times New Roman" panose="02020603050405020304" pitchFamily="18" charset="0"/>
                <a:cs typeface="Times New Roman" panose="02020603050405020304" pitchFamily="18" charset="0"/>
              </a:rPr>
              <a:t>kế</a:t>
            </a:r>
            <a:r>
              <a:rPr lang="en-US" sz="2400" dirty="0" smtClean="0">
                <a:solidFill>
                  <a:srgbClr val="FF0000"/>
                </a:solidFill>
                <a:latin typeface="Times New Roman" panose="02020603050405020304" pitchFamily="18" charset="0"/>
                <a:cs typeface="Times New Roman" panose="02020603050405020304" pitchFamily="18" charset="0"/>
              </a:rPr>
              <a:t> </a:t>
            </a:r>
            <a:r>
              <a:rPr lang="vi-VN" sz="2400" dirty="0" smtClean="0">
                <a:solidFill>
                  <a:srgbClr val="FF0000"/>
                </a:solidFill>
                <a:latin typeface="Times New Roman" panose="02020603050405020304" pitchFamily="18" charset="0"/>
                <a:cs typeface="Times New Roman" panose="02020603050405020304" pitchFamily="18" charset="0"/>
              </a:rPr>
              <a:t>hoạch </a:t>
            </a:r>
            <a:r>
              <a:rPr lang="vi-VN" sz="2400" dirty="0">
                <a:solidFill>
                  <a:srgbClr val="FF0000"/>
                </a:solidFill>
                <a:latin typeface="Times New Roman" panose="02020603050405020304" pitchFamily="18" charset="0"/>
                <a:cs typeface="Times New Roman" panose="02020603050405020304" pitchFamily="18" charset="0"/>
              </a:rPr>
              <a:t>Marketing </a:t>
            </a:r>
            <a:br>
              <a:rPr lang="vi-VN" sz="2400" dirty="0">
                <a:solidFill>
                  <a:srgbClr val="FF0000"/>
                </a:solidFill>
                <a:latin typeface="Times New Roman" panose="02020603050405020304" pitchFamily="18" charset="0"/>
                <a:cs typeface="Times New Roman" panose="02020603050405020304" pitchFamily="18" charset="0"/>
              </a:rPr>
            </a:br>
            <a:endParaRPr lang="en-US" sz="24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98035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
                                          </p:val>
                                        </p:tav>
                                        <p:tav tm="100000">
                                          <p:val>
                                            <p:strVal val="#ppt_x"/>
                                          </p:val>
                                        </p:tav>
                                      </p:tavLst>
                                    </p:anim>
                                    <p:anim calcmode="lin" valueType="num">
                                      <p:cBhvr>
                                        <p:cTn id="3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0" end="0"/>
                                            </p:txEl>
                                          </p:spTgt>
                                        </p:tgtEl>
                                        <p:attrNameLst>
                                          <p:attrName>style.visibility</p:attrName>
                                        </p:attrNameLst>
                                      </p:cBhvr>
                                      <p:to>
                                        <p:strVal val="visible"/>
                                      </p:to>
                                    </p:set>
                                    <p:animEffect transition="in" filter="fade">
                                      <p:cBhvr>
                                        <p:cTn id="35" dur="1000"/>
                                        <p:tgtEl>
                                          <p:spTgt spid="10">
                                            <p:txEl>
                                              <p:pRg st="0" end="0"/>
                                            </p:txEl>
                                          </p:spTgt>
                                        </p:tgtEl>
                                      </p:cBhvr>
                                    </p:animEffect>
                                    <p:anim calcmode="lin" valueType="num">
                                      <p:cBhvr>
                                        <p:cTn id="36"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1" end="1"/>
                                            </p:txEl>
                                          </p:spTgt>
                                        </p:tgtEl>
                                        <p:attrNameLst>
                                          <p:attrName>style.visibility</p:attrName>
                                        </p:attrNameLst>
                                      </p:cBhvr>
                                      <p:to>
                                        <p:strVal val="visible"/>
                                      </p:to>
                                    </p:set>
                                    <p:animEffect transition="in" filter="fade">
                                      <p:cBhvr>
                                        <p:cTn id="42" dur="1000"/>
                                        <p:tgtEl>
                                          <p:spTgt spid="10">
                                            <p:txEl>
                                              <p:pRg st="1" end="1"/>
                                            </p:txEl>
                                          </p:spTgt>
                                        </p:tgtEl>
                                      </p:cBhvr>
                                    </p:animEffect>
                                    <p:anim calcmode="lin" valueType="num">
                                      <p:cBhvr>
                                        <p:cTn id="43"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16" presetClass="entr" presetSubtype="21" fill="hold" nodeType="clickEffect">
                                  <p:stCondLst>
                                    <p:cond delay="0"/>
                                  </p:stCondLst>
                                  <p:childTnLst>
                                    <p:set>
                                      <p:cBhvr>
                                        <p:cTn id="48" dur="1" fill="hold">
                                          <p:stCondLst>
                                            <p:cond delay="0"/>
                                          </p:stCondLst>
                                        </p:cTn>
                                        <p:tgtEl>
                                          <p:spTgt spid="10">
                                            <p:txEl>
                                              <p:pRg st="2" end="2"/>
                                            </p:txEl>
                                          </p:spTgt>
                                        </p:tgtEl>
                                        <p:attrNameLst>
                                          <p:attrName>style.visibility</p:attrName>
                                        </p:attrNameLst>
                                      </p:cBhvr>
                                      <p:to>
                                        <p:strVal val="visible"/>
                                      </p:to>
                                    </p:set>
                                    <p:animEffect transition="in" filter="barn(inVertical)">
                                      <p:cBhvr>
                                        <p:cTn id="49" dur="500"/>
                                        <p:tgtEl>
                                          <p:spTgt spid="1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15613" y="0"/>
            <a:ext cx="9704439" cy="738664"/>
          </a:xfrm>
          <a:prstGeom prst="rect">
            <a:avLst/>
          </a:prstGeom>
        </p:spPr>
        <p:txBody>
          <a:bodyPr wrap="square">
            <a:spAutoFit/>
          </a:bodyPr>
          <a:lstStyle/>
          <a:p>
            <a:pPr lvl="0">
              <a:lnSpc>
                <a:spcPct val="150000"/>
              </a:lnSpc>
            </a:pPr>
            <a:r>
              <a:rPr lang="vi-VN" sz="2800" b="1" dirty="0" smtClean="0">
                <a:solidFill>
                  <a:srgbClr val="002060"/>
                </a:solidFill>
                <a:latin typeface="Times New Roman" panose="02020603050405020304" pitchFamily="18" charset="0"/>
                <a:cs typeface="Times New Roman" panose="02020603050405020304" pitchFamily="18" charset="0"/>
              </a:rPr>
              <a:t>3</a:t>
            </a:r>
            <a:r>
              <a:rPr lang="en-US" sz="2800" b="1" dirty="0" smtClean="0">
                <a:solidFill>
                  <a:srgbClr val="002060"/>
                </a:solidFill>
                <a:latin typeface="Times New Roman" panose="02020603050405020304" pitchFamily="18" charset="0"/>
                <a:cs typeface="Times New Roman" panose="02020603050405020304" pitchFamily="18" charset="0"/>
              </a:rPr>
              <a:t>.3 </a:t>
            </a:r>
            <a:r>
              <a:rPr lang="vi-VN" sz="2800" b="1" dirty="0" smtClean="0">
                <a:solidFill>
                  <a:srgbClr val="002060"/>
                </a:solidFill>
                <a:latin typeface="Times New Roman" panose="02020603050405020304" pitchFamily="18" charset="0"/>
                <a:cs typeface="Times New Roman" panose="02020603050405020304" pitchFamily="18" charset="0"/>
              </a:rPr>
              <a:t>.Phân </a:t>
            </a:r>
            <a:r>
              <a:rPr lang="vi-VN" sz="2800" b="1" dirty="0">
                <a:solidFill>
                  <a:srgbClr val="002060"/>
                </a:solidFill>
                <a:latin typeface="Times New Roman" panose="02020603050405020304" pitchFamily="18" charset="0"/>
                <a:cs typeface="Times New Roman" panose="02020603050405020304" pitchFamily="18" charset="0"/>
              </a:rPr>
              <a:t>đoạn thị trường theo các tiêu thức phù hợp</a:t>
            </a:r>
          </a:p>
        </p:txBody>
      </p:sp>
      <p:sp>
        <p:nvSpPr>
          <p:cNvPr id="3" name="Rectangle 2"/>
          <p:cNvSpPr/>
          <p:nvPr/>
        </p:nvSpPr>
        <p:spPr>
          <a:xfrm>
            <a:off x="2930012" y="601012"/>
            <a:ext cx="7875639" cy="461665"/>
          </a:xfrm>
          <a:prstGeom prst="rect">
            <a:avLst/>
          </a:prstGeom>
        </p:spPr>
        <p:txBody>
          <a:bodyPr wrap="square">
            <a:spAutoFit/>
          </a:bodyPr>
          <a:lstStyle/>
          <a:p>
            <a:r>
              <a:rPr lang="vi-VN" sz="2400" b="1" i="1" dirty="0">
                <a:solidFill>
                  <a:srgbClr val="FF0000"/>
                </a:solidFill>
                <a:latin typeface="Cambria-BoldItalic"/>
              </a:rPr>
              <a:t>Các bước trong quá trình phân đoạn thị trường.</a:t>
            </a:r>
            <a:r>
              <a:rPr lang="vi-VN" sz="2400" dirty="0">
                <a:solidFill>
                  <a:srgbClr val="FF0000"/>
                </a:solidFill>
              </a:rPr>
              <a:t> </a:t>
            </a:r>
            <a:endParaRPr lang="en-US" sz="2400" dirty="0">
              <a:solidFill>
                <a:srgbClr val="FF0000"/>
              </a:solidFill>
            </a:endParaRPr>
          </a:p>
        </p:txBody>
      </p:sp>
      <p:sp>
        <p:nvSpPr>
          <p:cNvPr id="4" name="Rectangle 3"/>
          <p:cNvSpPr/>
          <p:nvPr/>
        </p:nvSpPr>
        <p:spPr>
          <a:xfrm>
            <a:off x="1327355" y="1062677"/>
            <a:ext cx="10264877" cy="830997"/>
          </a:xfrm>
          <a:prstGeom prst="rect">
            <a:avLst/>
          </a:prstGeom>
        </p:spPr>
        <p:txBody>
          <a:bodyPr wrap="square">
            <a:spAutoFit/>
          </a:bodyPr>
          <a:lstStyle/>
          <a:p>
            <a:r>
              <a:rPr lang="en-US" sz="2400" b="1" u="sng" dirty="0" err="1" smtClean="0">
                <a:solidFill>
                  <a:srgbClr val="FF0000"/>
                </a:solidFill>
                <a:latin typeface="Times New Roman" panose="02020603050405020304" pitchFamily="18" charset="0"/>
                <a:cs typeface="Times New Roman" panose="02020603050405020304" pitchFamily="18" charset="0"/>
              </a:rPr>
              <a:t>Bước</a:t>
            </a:r>
            <a:r>
              <a:rPr lang="en-US" sz="2400" b="1" u="sng" dirty="0" smtClean="0">
                <a:solidFill>
                  <a:srgbClr val="FF0000"/>
                </a:solidFill>
                <a:latin typeface="Times New Roman" panose="02020603050405020304" pitchFamily="18" charset="0"/>
                <a:cs typeface="Times New Roman" panose="02020603050405020304" pitchFamily="18" charset="0"/>
              </a:rPr>
              <a:t> 2:</a:t>
            </a:r>
            <a:r>
              <a:rPr lang="en-US" sz="2400" b="1" dirty="0" smtClean="0">
                <a:solidFill>
                  <a:srgbClr val="FF0000"/>
                </a:solidFill>
                <a:latin typeface="Times New Roman" panose="02020603050405020304" pitchFamily="18" charset="0"/>
                <a:cs typeface="Times New Roman" panose="02020603050405020304" pitchFamily="18" charset="0"/>
              </a:rPr>
              <a:t> </a:t>
            </a:r>
            <a:r>
              <a:rPr lang="vi-VN" sz="2400" b="1" dirty="0" smtClean="0">
                <a:solidFill>
                  <a:srgbClr val="002060"/>
                </a:solidFill>
                <a:latin typeface="Times New Roman" panose="02020603050405020304" pitchFamily="18" charset="0"/>
                <a:cs typeface="Times New Roman" panose="02020603050405020304" pitchFamily="18" charset="0"/>
              </a:rPr>
              <a:t>Xác </a:t>
            </a:r>
            <a:r>
              <a:rPr lang="vi-VN" sz="2400" b="1" dirty="0">
                <a:solidFill>
                  <a:srgbClr val="002060"/>
                </a:solidFill>
                <a:latin typeface="Times New Roman" panose="02020603050405020304" pitchFamily="18" charset="0"/>
                <a:cs typeface="Times New Roman" panose="02020603050405020304" pitchFamily="18" charset="0"/>
              </a:rPr>
              <a:t>định đối tượng khách hàng hay thị </a:t>
            </a:r>
            <a:r>
              <a:rPr lang="vi-VN" sz="2400" b="1" dirty="0" smtClean="0">
                <a:solidFill>
                  <a:srgbClr val="002060"/>
                </a:solidFill>
                <a:latin typeface="Times New Roman" panose="02020603050405020304" pitchFamily="18" charset="0"/>
                <a:cs typeface="Times New Roman" panose="02020603050405020304" pitchFamily="18" charset="0"/>
              </a:rPr>
              <a:t>trường</a:t>
            </a:r>
            <a:r>
              <a:rPr lang="en-US" sz="2400" b="1" dirty="0" smtClean="0">
                <a:solidFill>
                  <a:srgbClr val="002060"/>
                </a:solidFill>
                <a:latin typeface="Times New Roman" panose="02020603050405020304" pitchFamily="18" charset="0"/>
                <a:cs typeface="Times New Roman" panose="02020603050405020304" pitchFamily="18" charset="0"/>
              </a:rPr>
              <a:t> </a:t>
            </a:r>
            <a:r>
              <a:rPr lang="vi-VN" sz="2400" b="1" dirty="0" smtClean="0">
                <a:solidFill>
                  <a:srgbClr val="002060"/>
                </a:solidFill>
                <a:latin typeface="Times New Roman" panose="02020603050405020304" pitchFamily="18" charset="0"/>
                <a:cs typeface="Times New Roman" panose="02020603050405020304" pitchFamily="18" charset="0"/>
              </a:rPr>
              <a:t>cần </a:t>
            </a:r>
            <a:r>
              <a:rPr lang="vi-VN" sz="2400" b="1" dirty="0">
                <a:solidFill>
                  <a:srgbClr val="002060"/>
                </a:solidFill>
                <a:latin typeface="Times New Roman" panose="02020603050405020304" pitchFamily="18" charset="0"/>
                <a:cs typeface="Times New Roman" panose="02020603050405020304" pitchFamily="18" charset="0"/>
              </a:rPr>
              <a:t>phân đoạn </a:t>
            </a:r>
            <a:br>
              <a:rPr lang="vi-VN" sz="2400" b="1" dirty="0">
                <a:solidFill>
                  <a:srgbClr val="002060"/>
                </a:solidFill>
                <a:latin typeface="Times New Roman" panose="02020603050405020304" pitchFamily="18" charset="0"/>
                <a:cs typeface="Times New Roman" panose="02020603050405020304" pitchFamily="18" charset="0"/>
              </a:rPr>
            </a:br>
            <a:endParaRPr lang="en-US" sz="2400" b="1" dirty="0">
              <a:solidFill>
                <a:srgbClr val="002060"/>
              </a:solidFill>
              <a:latin typeface="Times New Roman" panose="02020603050405020304" pitchFamily="18" charset="0"/>
              <a:cs typeface="Times New Roman" panose="02020603050405020304" pitchFamily="18" charset="0"/>
            </a:endParaRPr>
          </a:p>
        </p:txBody>
      </p:sp>
      <p:sp>
        <p:nvSpPr>
          <p:cNvPr id="5" name="Rectangle 4"/>
          <p:cNvSpPr/>
          <p:nvPr/>
        </p:nvSpPr>
        <p:spPr>
          <a:xfrm>
            <a:off x="-76007" y="1478175"/>
            <a:ext cx="11976459" cy="2277547"/>
          </a:xfrm>
          <a:prstGeom prst="rect">
            <a:avLst/>
          </a:prstGeom>
        </p:spPr>
        <p:txBody>
          <a:bodyPr wrap="square">
            <a:spAutoFit/>
          </a:bodyPr>
          <a:lstStyle/>
          <a:p>
            <a:pPr marL="285750" indent="-285750">
              <a:spcBef>
                <a:spcPts val="600"/>
              </a:spcBef>
              <a:buFont typeface="Wingdings" panose="05000000000000000000" pitchFamily="2" charset="2"/>
              <a:buChar char="ü"/>
            </a:pPr>
            <a:r>
              <a:rPr lang="vi-VN" sz="2200" b="1" dirty="0">
                <a:solidFill>
                  <a:srgbClr val="FF0000"/>
                </a:solidFill>
                <a:latin typeface="Cambria" panose="02040503050406030204" pitchFamily="18" charset="0"/>
              </a:rPr>
              <a:t>Như đã nói ở trên, một chiến lược Marketing có thành công hay không tuỳ thuộc vào việc </a:t>
            </a:r>
            <a:r>
              <a:rPr lang="vi-VN" sz="2200" b="1" dirty="0" smtClean="0">
                <a:solidFill>
                  <a:srgbClr val="FF0000"/>
                </a:solidFill>
                <a:latin typeface="Cambria" panose="02040503050406030204" pitchFamily="18" charset="0"/>
              </a:rPr>
              <a:t>nó</a:t>
            </a:r>
            <a:r>
              <a:rPr lang="en-US" sz="2200" b="1" dirty="0" smtClean="0">
                <a:solidFill>
                  <a:srgbClr val="FF0000"/>
                </a:solidFill>
                <a:latin typeface="Cambria" panose="02040503050406030204" pitchFamily="18" charset="0"/>
              </a:rPr>
              <a:t> </a:t>
            </a:r>
            <a:r>
              <a:rPr lang="vi-VN" sz="2200" b="1" dirty="0" smtClean="0">
                <a:solidFill>
                  <a:srgbClr val="FF0000"/>
                </a:solidFill>
                <a:latin typeface="Cambria" panose="02040503050406030204" pitchFamily="18" charset="0"/>
              </a:rPr>
              <a:t>có </a:t>
            </a:r>
            <a:r>
              <a:rPr lang="vi-VN" sz="2200" b="1" dirty="0">
                <a:solidFill>
                  <a:srgbClr val="FF0000"/>
                </a:solidFill>
                <a:latin typeface="Cambria" panose="02040503050406030204" pitchFamily="18" charset="0"/>
              </a:rPr>
              <a:t>thoả mãn được nhu cầu và thị hiếu các khách hàng hay không? </a:t>
            </a:r>
            <a:endParaRPr lang="en-US" sz="2200" b="1" dirty="0" smtClean="0">
              <a:solidFill>
                <a:srgbClr val="FF0000"/>
              </a:solidFill>
              <a:latin typeface="Cambria" panose="02040503050406030204" pitchFamily="18" charset="0"/>
            </a:endParaRPr>
          </a:p>
          <a:p>
            <a:pPr marL="285750" indent="-285750">
              <a:spcBef>
                <a:spcPts val="600"/>
              </a:spcBef>
              <a:buFont typeface="Wingdings" panose="05000000000000000000" pitchFamily="2" charset="2"/>
              <a:buChar char="ü"/>
            </a:pPr>
            <a:r>
              <a:rPr lang="vi-VN" sz="2200" dirty="0" smtClean="0">
                <a:solidFill>
                  <a:srgbClr val="000000"/>
                </a:solidFill>
                <a:latin typeface="Cambria" panose="02040503050406030204" pitchFamily="18" charset="0"/>
              </a:rPr>
              <a:t>Các </a:t>
            </a:r>
            <a:r>
              <a:rPr lang="vi-VN" sz="2200" dirty="0">
                <a:solidFill>
                  <a:srgbClr val="000000"/>
                </a:solidFill>
                <a:latin typeface="Cambria" panose="02040503050406030204" pitchFamily="18" charset="0"/>
              </a:rPr>
              <a:t>khách hàng trên </a:t>
            </a:r>
            <a:r>
              <a:rPr lang="vi-VN" sz="2200" dirty="0" smtClean="0">
                <a:solidFill>
                  <a:srgbClr val="000000"/>
                </a:solidFill>
                <a:latin typeface="Cambria" panose="02040503050406030204" pitchFamily="18" charset="0"/>
              </a:rPr>
              <a:t>thị</a:t>
            </a:r>
            <a:r>
              <a:rPr lang="en-US" sz="2200" dirty="0" smtClean="0">
                <a:solidFill>
                  <a:srgbClr val="000000"/>
                </a:solidFill>
                <a:latin typeface="Cambria" panose="02040503050406030204" pitchFamily="18" charset="0"/>
              </a:rPr>
              <a:t> </a:t>
            </a:r>
            <a:r>
              <a:rPr lang="vi-VN" sz="2200" dirty="0" smtClean="0">
                <a:solidFill>
                  <a:srgbClr val="000000"/>
                </a:solidFill>
                <a:latin typeface="Cambria" panose="02040503050406030204" pitchFamily="18" charset="0"/>
              </a:rPr>
              <a:t>trường </a:t>
            </a:r>
            <a:r>
              <a:rPr lang="vi-VN" sz="2200" dirty="0">
                <a:solidFill>
                  <a:srgbClr val="000000"/>
                </a:solidFill>
                <a:latin typeface="Cambria" panose="02040503050406030204" pitchFamily="18" charset="0"/>
              </a:rPr>
              <a:t>lại gồm vô số cá nhân và tổ chức có đặc điểm rất khác nhau. </a:t>
            </a:r>
            <a:endParaRPr lang="en-US" sz="2200" dirty="0" smtClean="0">
              <a:solidFill>
                <a:srgbClr val="000000"/>
              </a:solidFill>
              <a:latin typeface="Cambria" panose="02040503050406030204" pitchFamily="18" charset="0"/>
            </a:endParaRPr>
          </a:p>
          <a:p>
            <a:pPr marL="285750" indent="-285750">
              <a:spcBef>
                <a:spcPts val="600"/>
              </a:spcBef>
              <a:buFont typeface="Wingdings" panose="05000000000000000000" pitchFamily="2" charset="2"/>
              <a:buChar char="ü"/>
            </a:pPr>
            <a:r>
              <a:rPr lang="vi-VN" sz="2200" dirty="0" smtClean="0">
                <a:solidFill>
                  <a:srgbClr val="000000"/>
                </a:solidFill>
                <a:latin typeface="Cambria" panose="02040503050406030204" pitchFamily="18" charset="0"/>
              </a:rPr>
              <a:t>Khách </a:t>
            </a:r>
            <a:r>
              <a:rPr lang="vi-VN" sz="2200" dirty="0">
                <a:solidFill>
                  <a:srgbClr val="000000"/>
                </a:solidFill>
                <a:latin typeface="Cambria" panose="02040503050406030204" pitchFamily="18" charset="0"/>
              </a:rPr>
              <a:t>hàng có thể </a:t>
            </a:r>
            <a:r>
              <a:rPr lang="vi-VN" sz="2200" dirty="0" smtClean="0">
                <a:solidFill>
                  <a:srgbClr val="000000"/>
                </a:solidFill>
                <a:latin typeface="+mj-lt"/>
              </a:rPr>
              <a:t>khác</a:t>
            </a:r>
            <a:r>
              <a:rPr lang="en-US" sz="2200" dirty="0">
                <a:solidFill>
                  <a:srgbClr val="000000"/>
                </a:solidFill>
                <a:latin typeface="Cambria" panose="02040503050406030204" pitchFamily="18" charset="0"/>
              </a:rPr>
              <a:t> </a:t>
            </a:r>
            <a:r>
              <a:rPr lang="vi-VN" sz="2200" dirty="0" smtClean="0">
                <a:solidFill>
                  <a:srgbClr val="000000"/>
                </a:solidFill>
                <a:latin typeface="Cambria" panose="02040503050406030204" pitchFamily="18" charset="0"/>
              </a:rPr>
              <a:t>nhau </a:t>
            </a:r>
            <a:r>
              <a:rPr lang="vi-VN" sz="2200" dirty="0">
                <a:solidFill>
                  <a:srgbClr val="000000"/>
                </a:solidFill>
                <a:latin typeface="Cambria" panose="02040503050406030204" pitchFamily="18" charset="0"/>
              </a:rPr>
              <a:t>về nhu cầu, thị hiếu, khả năng </a:t>
            </a:r>
            <a:r>
              <a:rPr lang="vi-VN" sz="2200" dirty="0" smtClean="0">
                <a:solidFill>
                  <a:srgbClr val="000000"/>
                </a:solidFill>
                <a:latin typeface="Cambria" panose="02040503050406030204" pitchFamily="18" charset="0"/>
              </a:rPr>
              <a:t>tài</a:t>
            </a:r>
            <a:r>
              <a:rPr lang="en-US" sz="2200" dirty="0" smtClean="0">
                <a:solidFill>
                  <a:srgbClr val="000000"/>
                </a:solidFill>
                <a:latin typeface="Cambria" panose="02040503050406030204" pitchFamily="18" charset="0"/>
              </a:rPr>
              <a:t> </a:t>
            </a:r>
            <a:r>
              <a:rPr lang="vi-VN" sz="2200" dirty="0" smtClean="0">
                <a:solidFill>
                  <a:srgbClr val="000000"/>
                </a:solidFill>
                <a:latin typeface="Cambria" panose="02040503050406030204" pitchFamily="18" charset="0"/>
              </a:rPr>
              <a:t>chính</a:t>
            </a:r>
            <a:r>
              <a:rPr lang="vi-VN" sz="2200" dirty="0">
                <a:solidFill>
                  <a:srgbClr val="000000"/>
                </a:solidFill>
                <a:latin typeface="Cambria" panose="02040503050406030204" pitchFamily="18" charset="0"/>
              </a:rPr>
              <a:t>, thái độ, thói quen mua sắm... Tất cả những </a:t>
            </a:r>
            <a:r>
              <a:rPr lang="vi-VN" sz="2200" dirty="0" smtClean="0">
                <a:solidFill>
                  <a:srgbClr val="000000"/>
                </a:solidFill>
                <a:latin typeface="Cambria" panose="02040503050406030204" pitchFamily="18" charset="0"/>
              </a:rPr>
              <a:t>đặc</a:t>
            </a:r>
            <a:r>
              <a:rPr lang="en-US" sz="2200" dirty="0" smtClean="0">
                <a:solidFill>
                  <a:srgbClr val="000000"/>
                </a:solidFill>
                <a:latin typeface="Cambria" panose="02040503050406030204" pitchFamily="18" charset="0"/>
              </a:rPr>
              <a:t> </a:t>
            </a:r>
            <a:r>
              <a:rPr lang="vi-VN" sz="2200" dirty="0" smtClean="0">
                <a:solidFill>
                  <a:srgbClr val="000000"/>
                </a:solidFill>
                <a:latin typeface="Cambria" panose="02040503050406030204" pitchFamily="18" charset="0"/>
              </a:rPr>
              <a:t>điểm</a:t>
            </a:r>
            <a:r>
              <a:rPr lang="vi-VN" sz="2200" dirty="0">
                <a:solidFill>
                  <a:srgbClr val="000000"/>
                </a:solidFill>
                <a:latin typeface="Cambria" panose="02040503050406030204" pitchFamily="18" charset="0"/>
              </a:rPr>
              <a:t>, hành vi, thị hiếu của khách hàng sẽ được sử dụng như những cơ sở để phân đoạn </a:t>
            </a:r>
            <a:r>
              <a:rPr lang="vi-VN" sz="2200" dirty="0" smtClean="0">
                <a:solidFill>
                  <a:srgbClr val="000000"/>
                </a:solidFill>
                <a:latin typeface="Cambria" panose="02040503050406030204" pitchFamily="18" charset="0"/>
              </a:rPr>
              <a:t>thị</a:t>
            </a:r>
            <a:r>
              <a:rPr lang="en-US" sz="2200" dirty="0" smtClean="0">
                <a:solidFill>
                  <a:srgbClr val="000000"/>
                </a:solidFill>
                <a:latin typeface="Cambria" panose="02040503050406030204" pitchFamily="18" charset="0"/>
              </a:rPr>
              <a:t> </a:t>
            </a:r>
            <a:r>
              <a:rPr lang="vi-VN" sz="2200" dirty="0" smtClean="0">
                <a:solidFill>
                  <a:srgbClr val="000000"/>
                </a:solidFill>
                <a:latin typeface="Cambria" panose="02040503050406030204" pitchFamily="18" charset="0"/>
              </a:rPr>
              <a:t>trường.</a:t>
            </a:r>
            <a:endParaRPr lang="en-US" sz="2200" dirty="0" smtClean="0">
              <a:solidFill>
                <a:srgbClr val="000000"/>
              </a:solidFill>
              <a:latin typeface="Cambria" panose="02040503050406030204" pitchFamily="18" charset="0"/>
            </a:endParaRPr>
          </a:p>
        </p:txBody>
      </p:sp>
      <p:sp>
        <p:nvSpPr>
          <p:cNvPr id="6" name="Rectangle 5"/>
          <p:cNvSpPr/>
          <p:nvPr/>
        </p:nvSpPr>
        <p:spPr>
          <a:xfrm>
            <a:off x="72188" y="3755722"/>
            <a:ext cx="12031579" cy="2616101"/>
          </a:xfrm>
          <a:prstGeom prst="rect">
            <a:avLst/>
          </a:prstGeom>
        </p:spPr>
        <p:txBody>
          <a:bodyPr wrap="square">
            <a:spAutoFit/>
          </a:bodyPr>
          <a:lstStyle/>
          <a:p>
            <a:pPr marL="342900" lvl="0" indent="-342900">
              <a:spcBef>
                <a:spcPts val="600"/>
              </a:spcBef>
              <a:buFont typeface="Wingdings" panose="05000000000000000000" pitchFamily="2" charset="2"/>
              <a:buChar char="v"/>
            </a:pPr>
            <a:r>
              <a:rPr lang="vi-VN" sz="2200" dirty="0">
                <a:solidFill>
                  <a:srgbClr val="000000"/>
                </a:solidFill>
                <a:latin typeface="+mj-lt"/>
              </a:rPr>
              <a:t>Doanh nghiệp </a:t>
            </a:r>
            <a:r>
              <a:rPr lang="vi-VN" sz="2200" dirty="0">
                <a:solidFill>
                  <a:srgbClr val="FF0000"/>
                </a:solidFill>
                <a:latin typeface="+mj-lt"/>
              </a:rPr>
              <a:t>có thể phân đoạn thị trường cho tổng thể khách hàng tiềm năng nói chung </a:t>
            </a:r>
            <a:r>
              <a:rPr lang="vi-VN" sz="2200" dirty="0">
                <a:solidFill>
                  <a:srgbClr val="000000"/>
                </a:solidFill>
                <a:latin typeface="+mj-lt"/>
              </a:rPr>
              <a:t>để</a:t>
            </a:r>
            <a:r>
              <a:rPr lang="en-US" sz="2200" dirty="0">
                <a:solidFill>
                  <a:srgbClr val="000000"/>
                </a:solidFill>
                <a:latin typeface="+mj-lt"/>
              </a:rPr>
              <a:t> </a:t>
            </a:r>
            <a:r>
              <a:rPr lang="vi-VN" sz="2200" dirty="0">
                <a:solidFill>
                  <a:srgbClr val="000000"/>
                </a:solidFill>
                <a:latin typeface="+mj-lt"/>
              </a:rPr>
              <a:t>phát hiện các đoạn thị trường mới mà họ có thể phát triển sản phẩm hay dịch vụ mới để chào</a:t>
            </a:r>
            <a:r>
              <a:rPr lang="en-US" sz="2200" dirty="0">
                <a:solidFill>
                  <a:srgbClr val="000000"/>
                </a:solidFill>
                <a:latin typeface="+mj-lt"/>
              </a:rPr>
              <a:t> </a:t>
            </a:r>
            <a:r>
              <a:rPr lang="vi-VN" sz="2200" dirty="0">
                <a:solidFill>
                  <a:srgbClr val="000000"/>
                </a:solidFill>
                <a:latin typeface="+mj-lt"/>
              </a:rPr>
              <a:t>bán cho họ. </a:t>
            </a:r>
            <a:endParaRPr lang="en-US" sz="2200" dirty="0">
              <a:solidFill>
                <a:srgbClr val="000000"/>
              </a:solidFill>
              <a:latin typeface="+mj-lt"/>
            </a:endParaRPr>
          </a:p>
          <a:p>
            <a:pPr lvl="0">
              <a:spcBef>
                <a:spcPts val="600"/>
              </a:spcBef>
            </a:pPr>
            <a:r>
              <a:rPr lang="vi-VN" sz="2200" b="1" i="1" u="sng" dirty="0">
                <a:solidFill>
                  <a:srgbClr val="000000"/>
                </a:solidFill>
                <a:latin typeface="+mj-lt"/>
              </a:rPr>
              <a:t>Ví </a:t>
            </a:r>
            <a:r>
              <a:rPr lang="vi-VN" sz="2200" b="1" i="1" u="sng" dirty="0" smtClean="0">
                <a:solidFill>
                  <a:srgbClr val="000000"/>
                </a:solidFill>
                <a:latin typeface="+mj-lt"/>
              </a:rPr>
              <a:t>dụ</a:t>
            </a:r>
            <a:r>
              <a:rPr lang="en-US" sz="2200" b="1" i="1" u="sng" dirty="0" smtClean="0">
                <a:solidFill>
                  <a:srgbClr val="000000"/>
                </a:solidFill>
                <a:latin typeface="+mj-lt"/>
              </a:rPr>
              <a:t>:</a:t>
            </a:r>
          </a:p>
          <a:p>
            <a:pPr lvl="0">
              <a:spcBef>
                <a:spcPts val="600"/>
              </a:spcBef>
            </a:pPr>
            <a:r>
              <a:rPr lang="vi-VN" sz="2200" dirty="0" smtClean="0">
                <a:solidFill>
                  <a:srgbClr val="000000"/>
                </a:solidFill>
                <a:latin typeface="+mj-lt"/>
              </a:rPr>
              <a:t> </a:t>
            </a:r>
            <a:r>
              <a:rPr lang="en-US" sz="2200" dirty="0" smtClean="0">
                <a:solidFill>
                  <a:srgbClr val="FF0000"/>
                </a:solidFill>
                <a:latin typeface="Times New Roman" panose="02020603050405020304" pitchFamily="18" charset="0"/>
                <a:cs typeface="Times New Roman" panose="02020603050405020304" pitchFamily="18" charset="0"/>
              </a:rPr>
              <a:t>P</a:t>
            </a:r>
            <a:r>
              <a:rPr lang="vi-VN" sz="2200" dirty="0" smtClean="0">
                <a:solidFill>
                  <a:srgbClr val="FF0000"/>
                </a:solidFill>
                <a:latin typeface="+mj-lt"/>
              </a:rPr>
              <a:t>hân </a:t>
            </a:r>
            <a:r>
              <a:rPr lang="vi-VN" sz="2200" dirty="0">
                <a:solidFill>
                  <a:srgbClr val="FF0000"/>
                </a:solidFill>
                <a:latin typeface="+mj-lt"/>
              </a:rPr>
              <a:t>đoạn tổng thể người tiêu dùng cá nhân thành các nhóm thu nhập: cao,</a:t>
            </a:r>
            <a:r>
              <a:rPr lang="en-US" sz="2200" dirty="0">
                <a:solidFill>
                  <a:srgbClr val="FF0000"/>
                </a:solidFill>
                <a:latin typeface="+mj-lt"/>
              </a:rPr>
              <a:t> </a:t>
            </a:r>
            <a:r>
              <a:rPr lang="vi-VN" sz="2200" dirty="0">
                <a:solidFill>
                  <a:srgbClr val="FF0000"/>
                </a:solidFill>
                <a:latin typeface="+mj-lt"/>
              </a:rPr>
              <a:t>trung bình, thấp </a:t>
            </a:r>
            <a:r>
              <a:rPr lang="vi-VN" sz="2200" dirty="0">
                <a:solidFill>
                  <a:srgbClr val="000000"/>
                </a:solidFill>
                <a:latin typeface="+mj-lt"/>
              </a:rPr>
              <a:t>để nhận biết được sự thay đổi về thu nhập giữa các nhóm và tìm kiếm khả</a:t>
            </a:r>
            <a:r>
              <a:rPr lang="en-US" sz="2200" dirty="0">
                <a:solidFill>
                  <a:srgbClr val="000000"/>
                </a:solidFill>
                <a:latin typeface="+mj-lt"/>
              </a:rPr>
              <a:t> </a:t>
            </a:r>
            <a:r>
              <a:rPr lang="vi-VN" sz="2200" dirty="0">
                <a:solidFill>
                  <a:srgbClr val="000000"/>
                </a:solidFill>
                <a:latin typeface="+mj-lt"/>
              </a:rPr>
              <a:t>năng có thể phát triển sản phẩm dịch vụ để phục vụ một nhóm nào đó. Khi đó, doanh nghiệp</a:t>
            </a:r>
            <a:r>
              <a:rPr lang="en-US" sz="2200" dirty="0">
                <a:solidFill>
                  <a:srgbClr val="000000"/>
                </a:solidFill>
                <a:latin typeface="+mj-lt"/>
              </a:rPr>
              <a:t> </a:t>
            </a:r>
            <a:r>
              <a:rPr lang="vi-VN" sz="2200" dirty="0">
                <a:solidFill>
                  <a:srgbClr val="000000"/>
                </a:solidFill>
                <a:latin typeface="+mj-lt"/>
              </a:rPr>
              <a:t>có thể tìm cách để đáp ứng nhiều loại nhu cầu chưa được thoả mãn</a:t>
            </a:r>
            <a:endParaRPr lang="en-US" sz="2200" dirty="0">
              <a:latin typeface="+mj-lt"/>
            </a:endParaRPr>
          </a:p>
        </p:txBody>
      </p:sp>
    </p:spTree>
    <p:extLst>
      <p:ext uri="{BB962C8B-B14F-4D97-AF65-F5344CB8AC3E}">
        <p14:creationId xmlns:p14="http://schemas.microsoft.com/office/powerpoint/2010/main" val="3378910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animEffect transition="in" filter="fade">
                                      <p:cBhvr>
                                        <p:cTn id="14" dur="1000"/>
                                        <p:tgtEl>
                                          <p:spTgt spid="6">
                                            <p:txEl>
                                              <p:pRg st="1" end="1"/>
                                            </p:txEl>
                                          </p:spTgt>
                                        </p:tgtEl>
                                      </p:cBhvr>
                                    </p:animEffect>
                                    <p:anim calcmode="lin" valueType="num">
                                      <p:cBhvr>
                                        <p:cTn id="15"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Effect transition="in" filter="fade">
                                      <p:cBhvr>
                                        <p:cTn id="21" dur="1000"/>
                                        <p:tgtEl>
                                          <p:spTgt spid="6">
                                            <p:txEl>
                                              <p:pRg st="2" end="2"/>
                                            </p:txEl>
                                          </p:spTgt>
                                        </p:tgtEl>
                                      </p:cBhvr>
                                    </p:animEffect>
                                    <p:anim calcmode="lin" valueType="num">
                                      <p:cBhvr>
                                        <p:cTn id="22"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15613" y="-208547"/>
            <a:ext cx="9704439" cy="738664"/>
          </a:xfrm>
          <a:prstGeom prst="rect">
            <a:avLst/>
          </a:prstGeom>
        </p:spPr>
        <p:txBody>
          <a:bodyPr wrap="square">
            <a:spAutoFit/>
          </a:bodyPr>
          <a:lstStyle/>
          <a:p>
            <a:pPr lvl="0">
              <a:lnSpc>
                <a:spcPct val="150000"/>
              </a:lnSpc>
            </a:pPr>
            <a:r>
              <a:rPr lang="vi-VN" sz="2800" b="1" dirty="0" smtClean="0">
                <a:solidFill>
                  <a:srgbClr val="002060"/>
                </a:solidFill>
                <a:latin typeface="Times New Roman" panose="02020603050405020304" pitchFamily="18" charset="0"/>
                <a:cs typeface="Times New Roman" panose="02020603050405020304" pitchFamily="18" charset="0"/>
              </a:rPr>
              <a:t>3</a:t>
            </a:r>
            <a:r>
              <a:rPr lang="en-US" sz="2800" b="1" dirty="0" smtClean="0">
                <a:solidFill>
                  <a:srgbClr val="002060"/>
                </a:solidFill>
                <a:latin typeface="Times New Roman" panose="02020603050405020304" pitchFamily="18" charset="0"/>
                <a:cs typeface="Times New Roman" panose="02020603050405020304" pitchFamily="18" charset="0"/>
              </a:rPr>
              <a:t>.3 </a:t>
            </a:r>
            <a:r>
              <a:rPr lang="vi-VN" sz="2800" b="1" dirty="0" smtClean="0">
                <a:solidFill>
                  <a:srgbClr val="002060"/>
                </a:solidFill>
                <a:latin typeface="Times New Roman" panose="02020603050405020304" pitchFamily="18" charset="0"/>
                <a:cs typeface="Times New Roman" panose="02020603050405020304" pitchFamily="18" charset="0"/>
              </a:rPr>
              <a:t>.Phân </a:t>
            </a:r>
            <a:r>
              <a:rPr lang="vi-VN" sz="2800" b="1" dirty="0">
                <a:solidFill>
                  <a:srgbClr val="002060"/>
                </a:solidFill>
                <a:latin typeface="Times New Roman" panose="02020603050405020304" pitchFamily="18" charset="0"/>
                <a:cs typeface="Times New Roman" panose="02020603050405020304" pitchFamily="18" charset="0"/>
              </a:rPr>
              <a:t>đoạn thị trường theo các tiêu thức phù hợp</a:t>
            </a:r>
          </a:p>
        </p:txBody>
      </p:sp>
      <p:sp>
        <p:nvSpPr>
          <p:cNvPr id="3" name="Rectangle 2"/>
          <p:cNvSpPr/>
          <p:nvPr/>
        </p:nvSpPr>
        <p:spPr>
          <a:xfrm>
            <a:off x="2930012" y="392465"/>
            <a:ext cx="7875639" cy="461665"/>
          </a:xfrm>
          <a:prstGeom prst="rect">
            <a:avLst/>
          </a:prstGeom>
        </p:spPr>
        <p:txBody>
          <a:bodyPr wrap="square">
            <a:spAutoFit/>
          </a:bodyPr>
          <a:lstStyle/>
          <a:p>
            <a:r>
              <a:rPr lang="vi-VN" sz="2400" b="1" i="1" dirty="0">
                <a:solidFill>
                  <a:srgbClr val="FF0000"/>
                </a:solidFill>
                <a:latin typeface="Cambria-BoldItalic"/>
              </a:rPr>
              <a:t>Các bước trong quá trình phân đoạn thị trường.</a:t>
            </a:r>
            <a:r>
              <a:rPr lang="vi-VN" sz="2400" dirty="0">
                <a:solidFill>
                  <a:srgbClr val="FF0000"/>
                </a:solidFill>
              </a:rPr>
              <a:t> </a:t>
            </a:r>
            <a:endParaRPr lang="en-US" sz="2400" dirty="0">
              <a:solidFill>
                <a:srgbClr val="FF0000"/>
              </a:solidFill>
            </a:endParaRPr>
          </a:p>
        </p:txBody>
      </p:sp>
      <p:sp>
        <p:nvSpPr>
          <p:cNvPr id="4" name="Rectangle 3"/>
          <p:cNvSpPr/>
          <p:nvPr/>
        </p:nvSpPr>
        <p:spPr>
          <a:xfrm>
            <a:off x="1327355" y="854130"/>
            <a:ext cx="10264877" cy="830997"/>
          </a:xfrm>
          <a:prstGeom prst="rect">
            <a:avLst/>
          </a:prstGeom>
        </p:spPr>
        <p:txBody>
          <a:bodyPr wrap="square">
            <a:spAutoFit/>
          </a:bodyPr>
          <a:lstStyle/>
          <a:p>
            <a:r>
              <a:rPr lang="en-US" sz="2400" b="1" u="sng" dirty="0" err="1" smtClean="0">
                <a:solidFill>
                  <a:srgbClr val="FF0000"/>
                </a:solidFill>
                <a:latin typeface="Times New Roman" panose="02020603050405020304" pitchFamily="18" charset="0"/>
                <a:cs typeface="Times New Roman" panose="02020603050405020304" pitchFamily="18" charset="0"/>
              </a:rPr>
              <a:t>Bước</a:t>
            </a:r>
            <a:r>
              <a:rPr lang="en-US" sz="2400" b="1" u="sng" dirty="0" smtClean="0">
                <a:solidFill>
                  <a:srgbClr val="FF0000"/>
                </a:solidFill>
                <a:latin typeface="Times New Roman" panose="02020603050405020304" pitchFamily="18" charset="0"/>
                <a:cs typeface="Times New Roman" panose="02020603050405020304" pitchFamily="18" charset="0"/>
              </a:rPr>
              <a:t> 2:</a:t>
            </a:r>
            <a:r>
              <a:rPr lang="en-US" sz="2400" b="1" dirty="0" smtClean="0">
                <a:solidFill>
                  <a:srgbClr val="FF0000"/>
                </a:solidFill>
                <a:latin typeface="Times New Roman" panose="02020603050405020304" pitchFamily="18" charset="0"/>
                <a:cs typeface="Times New Roman" panose="02020603050405020304" pitchFamily="18" charset="0"/>
              </a:rPr>
              <a:t> </a:t>
            </a:r>
            <a:r>
              <a:rPr lang="vi-VN" sz="2400" b="1" dirty="0" smtClean="0">
                <a:solidFill>
                  <a:srgbClr val="002060"/>
                </a:solidFill>
                <a:latin typeface="Times New Roman" panose="02020603050405020304" pitchFamily="18" charset="0"/>
                <a:cs typeface="Times New Roman" panose="02020603050405020304" pitchFamily="18" charset="0"/>
              </a:rPr>
              <a:t>Xác </a:t>
            </a:r>
            <a:r>
              <a:rPr lang="vi-VN" sz="2400" b="1" dirty="0">
                <a:solidFill>
                  <a:srgbClr val="002060"/>
                </a:solidFill>
                <a:latin typeface="Times New Roman" panose="02020603050405020304" pitchFamily="18" charset="0"/>
                <a:cs typeface="Times New Roman" panose="02020603050405020304" pitchFamily="18" charset="0"/>
              </a:rPr>
              <a:t>định đối tượng khách hàng hay thị </a:t>
            </a:r>
            <a:r>
              <a:rPr lang="vi-VN" sz="2400" b="1" dirty="0" smtClean="0">
                <a:solidFill>
                  <a:srgbClr val="002060"/>
                </a:solidFill>
                <a:latin typeface="Times New Roman" panose="02020603050405020304" pitchFamily="18" charset="0"/>
                <a:cs typeface="Times New Roman" panose="02020603050405020304" pitchFamily="18" charset="0"/>
              </a:rPr>
              <a:t>trường</a:t>
            </a:r>
            <a:r>
              <a:rPr lang="en-US" sz="2400" b="1" dirty="0" smtClean="0">
                <a:solidFill>
                  <a:srgbClr val="002060"/>
                </a:solidFill>
                <a:latin typeface="Times New Roman" panose="02020603050405020304" pitchFamily="18" charset="0"/>
                <a:cs typeface="Times New Roman" panose="02020603050405020304" pitchFamily="18" charset="0"/>
              </a:rPr>
              <a:t> </a:t>
            </a:r>
            <a:r>
              <a:rPr lang="vi-VN" sz="2400" b="1" dirty="0" smtClean="0">
                <a:solidFill>
                  <a:srgbClr val="002060"/>
                </a:solidFill>
                <a:latin typeface="Times New Roman" panose="02020603050405020304" pitchFamily="18" charset="0"/>
                <a:cs typeface="Times New Roman" panose="02020603050405020304" pitchFamily="18" charset="0"/>
              </a:rPr>
              <a:t>cần </a:t>
            </a:r>
            <a:r>
              <a:rPr lang="vi-VN" sz="2400" b="1" dirty="0">
                <a:solidFill>
                  <a:srgbClr val="002060"/>
                </a:solidFill>
                <a:latin typeface="Times New Roman" panose="02020603050405020304" pitchFamily="18" charset="0"/>
                <a:cs typeface="Times New Roman" panose="02020603050405020304" pitchFamily="18" charset="0"/>
              </a:rPr>
              <a:t>phân đoạn </a:t>
            </a:r>
            <a:br>
              <a:rPr lang="vi-VN" sz="2400" b="1" dirty="0">
                <a:solidFill>
                  <a:srgbClr val="002060"/>
                </a:solidFill>
                <a:latin typeface="Times New Roman" panose="02020603050405020304" pitchFamily="18" charset="0"/>
                <a:cs typeface="Times New Roman" panose="02020603050405020304" pitchFamily="18" charset="0"/>
              </a:rPr>
            </a:br>
            <a:endParaRPr lang="en-US" sz="2400" b="1" dirty="0">
              <a:solidFill>
                <a:srgbClr val="002060"/>
              </a:solidFill>
              <a:latin typeface="Times New Roman" panose="02020603050405020304" pitchFamily="18" charset="0"/>
              <a:cs typeface="Times New Roman" panose="02020603050405020304" pitchFamily="18" charset="0"/>
            </a:endParaRPr>
          </a:p>
        </p:txBody>
      </p:sp>
      <p:sp>
        <p:nvSpPr>
          <p:cNvPr id="6" name="Rectangle 5"/>
          <p:cNvSpPr/>
          <p:nvPr/>
        </p:nvSpPr>
        <p:spPr>
          <a:xfrm>
            <a:off x="1" y="1455142"/>
            <a:ext cx="12127830" cy="2800767"/>
          </a:xfrm>
          <a:prstGeom prst="rect">
            <a:avLst/>
          </a:prstGeom>
        </p:spPr>
        <p:txBody>
          <a:bodyPr wrap="square">
            <a:spAutoFit/>
          </a:bodyPr>
          <a:lstStyle/>
          <a:p>
            <a:pPr marL="342900" indent="-342900">
              <a:buFont typeface="Wingdings" panose="05000000000000000000" pitchFamily="2" charset="2"/>
              <a:buChar char="v"/>
            </a:pPr>
            <a:r>
              <a:rPr lang="en-US" sz="2200" dirty="0" smtClean="0">
                <a:latin typeface="Times New Roman" panose="02020603050405020304" pitchFamily="18" charset="0"/>
                <a:cs typeface="Times New Roman" panose="02020603050405020304" pitchFamily="18" charset="0"/>
              </a:rPr>
              <a:t>	</a:t>
            </a:r>
            <a:r>
              <a:rPr lang="vi-VN" sz="2200" dirty="0" smtClean="0">
                <a:latin typeface="Times New Roman" panose="02020603050405020304" pitchFamily="18" charset="0"/>
                <a:cs typeface="Times New Roman" panose="02020603050405020304" pitchFamily="18" charset="0"/>
              </a:rPr>
              <a:t>Doanh </a:t>
            </a:r>
            <a:r>
              <a:rPr lang="vi-VN" sz="2200" dirty="0">
                <a:latin typeface="Times New Roman" panose="02020603050405020304" pitchFamily="18" charset="0"/>
                <a:cs typeface="Times New Roman" panose="02020603050405020304" pitchFamily="18" charset="0"/>
              </a:rPr>
              <a:t>nghiệp cũng có thể phân đoạn thị trường cho một tập hợp khách hàng tiềm năng đã xác định của một ngành kinh doanh hay một thị trường sản phẩm cụ thể mà họ đang kinh doanh.</a:t>
            </a:r>
            <a:r>
              <a:rPr lang="vi-VN" sz="2200" b="1" dirty="0">
                <a:solidFill>
                  <a:srgbClr val="FF0000"/>
                </a:solidFill>
                <a:latin typeface="Times New Roman" panose="02020603050405020304" pitchFamily="18" charset="0"/>
                <a:cs typeface="Times New Roman" panose="02020603050405020304" pitchFamily="18" charset="0"/>
              </a:rPr>
              <a:t> </a:t>
            </a:r>
            <a:endParaRPr lang="en-US" sz="2200" b="1" dirty="0">
              <a:solidFill>
                <a:srgbClr val="FF0000"/>
              </a:solidFill>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ü"/>
            </a:pPr>
            <a:r>
              <a:rPr lang="vi-VN" sz="2200" b="1" dirty="0" smtClean="0">
                <a:solidFill>
                  <a:srgbClr val="FF0000"/>
                </a:solidFill>
                <a:latin typeface="Times New Roman" panose="02020603050405020304" pitchFamily="18" charset="0"/>
                <a:cs typeface="Times New Roman" panose="02020603050405020304" pitchFamily="18" charset="0"/>
              </a:rPr>
              <a:t>Doanh </a:t>
            </a:r>
            <a:r>
              <a:rPr lang="vi-VN" sz="2200" b="1" dirty="0">
                <a:solidFill>
                  <a:srgbClr val="FF0000"/>
                </a:solidFill>
                <a:latin typeface="Times New Roman" panose="02020603050405020304" pitchFamily="18" charset="0"/>
                <a:cs typeface="Times New Roman" panose="02020603050405020304" pitchFamily="18" charset="0"/>
              </a:rPr>
              <a:t>nghiệp với khả năng và nguồn lực có hạn sẽ không thể khai thác được toàn bộ các khách hàng tiềm năng trong ngành kinh </a:t>
            </a:r>
            <a:r>
              <a:rPr lang="vi-VN" sz="2200" b="1" dirty="0" smtClean="0">
                <a:solidFill>
                  <a:srgbClr val="FF0000"/>
                </a:solidFill>
                <a:latin typeface="Times New Roman" panose="02020603050405020304" pitchFamily="18" charset="0"/>
                <a:cs typeface="Times New Roman" panose="02020603050405020304" pitchFamily="18" charset="0"/>
              </a:rPr>
              <a:t>doanh</a:t>
            </a:r>
            <a:r>
              <a:rPr lang="en-US" sz="2200" dirty="0">
                <a:latin typeface="Times New Roman" panose="02020603050405020304" pitchFamily="18" charset="0"/>
                <a:cs typeface="Times New Roman" panose="02020603050405020304" pitchFamily="18" charset="0"/>
              </a:rPr>
              <a:t> </a:t>
            </a:r>
            <a:endParaRPr lang="en-US" sz="2200"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ü"/>
            </a:pPr>
            <a:r>
              <a:rPr lang="en-US" sz="2200" dirty="0" smtClean="0">
                <a:latin typeface="Times New Roman" panose="02020603050405020304" pitchFamily="18" charset="0"/>
                <a:cs typeface="Times New Roman" panose="02020603050405020304" pitchFamily="18" charset="0"/>
                <a:sym typeface="Wingdings" panose="05000000000000000000" pitchFamily="2" charset="2"/>
              </a:rPr>
              <a:t> </a:t>
            </a:r>
            <a:r>
              <a:rPr lang="vi-VN" sz="2200" dirty="0" smtClean="0">
                <a:latin typeface="Times New Roman" panose="02020603050405020304" pitchFamily="18" charset="0"/>
                <a:cs typeface="Times New Roman" panose="02020603050405020304" pitchFamily="18" charset="0"/>
              </a:rPr>
              <a:t>Nhờ </a:t>
            </a:r>
            <a:r>
              <a:rPr lang="en-US" sz="2200" dirty="0" err="1" smtClean="0">
                <a:latin typeface="Times New Roman" panose="02020603050405020304" pitchFamily="18" charset="0"/>
                <a:cs typeface="Times New Roman" panose="02020603050405020304" pitchFamily="18" charset="0"/>
              </a:rPr>
              <a:t>việc</a:t>
            </a:r>
            <a:r>
              <a:rPr lang="en-US" sz="2200" dirty="0" smtClean="0">
                <a:latin typeface="Times New Roman" panose="02020603050405020304" pitchFamily="18" charset="0"/>
                <a:cs typeface="Times New Roman" panose="02020603050405020304" pitchFamily="18" charset="0"/>
              </a:rPr>
              <a:t> </a:t>
            </a:r>
            <a:r>
              <a:rPr lang="vi-VN" sz="2200" dirty="0" smtClean="0">
                <a:latin typeface="Times New Roman" panose="02020603050405020304" pitchFamily="18" charset="0"/>
                <a:cs typeface="Times New Roman" panose="02020603050405020304" pitchFamily="18" charset="0"/>
              </a:rPr>
              <a:t>phân </a:t>
            </a:r>
            <a:r>
              <a:rPr lang="vi-VN" sz="2200" dirty="0">
                <a:latin typeface="Times New Roman" panose="02020603050405020304" pitchFamily="18" charset="0"/>
                <a:cs typeface="Times New Roman" panose="02020603050405020304" pitchFamily="18" charset="0"/>
              </a:rPr>
              <a:t>đoạn thị trường </a:t>
            </a:r>
            <a:r>
              <a:rPr lang="en-US" sz="2200" dirty="0" err="1" smtClean="0">
                <a:latin typeface="Times New Roman" panose="02020603050405020304" pitchFamily="18" charset="0"/>
                <a:cs typeface="Times New Roman" panose="02020603050405020304" pitchFamily="18" charset="0"/>
              </a:rPr>
              <a:t>mà</a:t>
            </a:r>
            <a:r>
              <a:rPr lang="en-US" sz="2200" dirty="0" smtClean="0">
                <a:latin typeface="Times New Roman" panose="02020603050405020304" pitchFamily="18" charset="0"/>
                <a:cs typeface="Times New Roman" panose="02020603050405020304" pitchFamily="18" charset="0"/>
              </a:rPr>
              <a:t> DN </a:t>
            </a:r>
            <a:r>
              <a:rPr lang="vi-VN" sz="2200" dirty="0" smtClean="0">
                <a:latin typeface="Times New Roman" panose="02020603050405020304" pitchFamily="18" charset="0"/>
                <a:cs typeface="Times New Roman" panose="02020603050405020304" pitchFamily="18" charset="0"/>
              </a:rPr>
              <a:t>sẽ </a:t>
            </a:r>
            <a:r>
              <a:rPr lang="vi-VN" sz="2200" dirty="0">
                <a:latin typeface="Times New Roman" panose="02020603050405020304" pitchFamily="18" charset="0"/>
                <a:cs typeface="Times New Roman" panose="02020603050405020304" pitchFamily="18" charset="0"/>
              </a:rPr>
              <a:t>chọn được các đoạn thị trường mục tiêu để tập trung nỗ lực marketing vào </a:t>
            </a:r>
            <a:r>
              <a:rPr lang="vi-VN" sz="2200" dirty="0" smtClean="0">
                <a:latin typeface="Times New Roman" panose="02020603050405020304" pitchFamily="18" charset="0"/>
                <a:cs typeface="Times New Roman" panose="02020603050405020304" pitchFamily="18" charset="0"/>
              </a:rPr>
              <a:t>đó</a:t>
            </a:r>
            <a:r>
              <a:rPr lang="en-US" sz="2200" dirty="0" smtClean="0">
                <a:latin typeface="Times New Roman" panose="02020603050405020304" pitchFamily="18" charset="0"/>
                <a:cs typeface="Times New Roman" panose="02020603050405020304" pitchFamily="18" charset="0"/>
              </a:rPr>
              <a:t>. </a:t>
            </a:r>
          </a:p>
          <a:p>
            <a:pPr marL="342900" indent="-342900">
              <a:buFont typeface="Wingdings" panose="05000000000000000000" pitchFamily="2" charset="2"/>
              <a:buChar char="ü"/>
            </a:pPr>
            <a:r>
              <a:rPr lang="vi-VN" sz="2200" dirty="0" smtClean="0">
                <a:latin typeface="Times New Roman" panose="02020603050405020304" pitchFamily="18" charset="0"/>
                <a:cs typeface="Times New Roman" panose="02020603050405020304" pitchFamily="18" charset="0"/>
              </a:rPr>
              <a:t>Trong </a:t>
            </a:r>
            <a:r>
              <a:rPr lang="vi-VN" sz="2200" dirty="0">
                <a:latin typeface="Times New Roman" panose="02020603050405020304" pitchFamily="18" charset="0"/>
                <a:cs typeface="Times New Roman" panose="02020603050405020304" pitchFamily="18" charset="0"/>
              </a:rPr>
              <a:t>thực </a:t>
            </a:r>
            <a:r>
              <a:rPr lang="vi-VN" sz="2200" dirty="0" smtClean="0">
                <a:latin typeface="Times New Roman" panose="02020603050405020304" pitchFamily="18" charset="0"/>
                <a:cs typeface="Times New Roman" panose="02020603050405020304" pitchFamily="18" charset="0"/>
              </a:rPr>
              <a:t>tế,</a:t>
            </a:r>
            <a:r>
              <a:rPr lang="en-US" sz="2200" dirty="0" smtClean="0">
                <a:latin typeface="Times New Roman" panose="02020603050405020304" pitchFamily="18" charset="0"/>
                <a:cs typeface="Times New Roman" panose="02020603050405020304" pitchFamily="18" charset="0"/>
              </a:rPr>
              <a:t> </a:t>
            </a:r>
            <a:r>
              <a:rPr lang="vi-VN" sz="2200" dirty="0" smtClean="0">
                <a:latin typeface="Times New Roman" panose="02020603050405020304" pitchFamily="18" charset="0"/>
                <a:cs typeface="Times New Roman" panose="02020603050405020304" pitchFamily="18" charset="0"/>
              </a:rPr>
              <a:t>có </a:t>
            </a:r>
            <a:r>
              <a:rPr lang="vi-VN" sz="2200" dirty="0">
                <a:latin typeface="Times New Roman" panose="02020603050405020304" pitchFamily="18" charset="0"/>
                <a:cs typeface="Times New Roman" panose="02020603050405020304" pitchFamily="18" charset="0"/>
              </a:rPr>
              <a:t>thể </a:t>
            </a:r>
            <a:r>
              <a:rPr lang="en-US" sz="2200" dirty="0" err="1" smtClean="0">
                <a:latin typeface="Times New Roman" panose="02020603050405020304" pitchFamily="18" charset="0"/>
                <a:cs typeface="Times New Roman" panose="02020603050405020304" pitchFamily="18" charset="0"/>
              </a:rPr>
              <a:t>có</a:t>
            </a:r>
            <a:r>
              <a:rPr lang="en-US" sz="2200" dirty="0" smtClean="0">
                <a:latin typeface="Times New Roman" panose="02020603050405020304" pitchFamily="18" charset="0"/>
                <a:cs typeface="Times New Roman" panose="02020603050405020304" pitchFamily="18" charset="0"/>
              </a:rPr>
              <a:t> </a:t>
            </a:r>
            <a:r>
              <a:rPr lang="vi-VN" sz="2200" dirty="0" smtClean="0">
                <a:latin typeface="Times New Roman" panose="02020603050405020304" pitchFamily="18" charset="0"/>
                <a:cs typeface="Times New Roman" panose="02020603050405020304" pitchFamily="18" charset="0"/>
              </a:rPr>
              <a:t>doanh </a:t>
            </a:r>
            <a:r>
              <a:rPr lang="vi-VN" sz="2200" dirty="0">
                <a:latin typeface="Times New Roman" panose="02020603050405020304" pitchFamily="18" charset="0"/>
                <a:cs typeface="Times New Roman" panose="02020603050405020304" pitchFamily="18" charset="0"/>
              </a:rPr>
              <a:t>nghiệp có một lượng vốn đầy đủ và muốn thâm nhập vào các đoạn thị </a:t>
            </a:r>
            <a:r>
              <a:rPr lang="vi-VN" sz="2200" dirty="0" smtClean="0">
                <a:latin typeface="Times New Roman" panose="02020603050405020304" pitchFamily="18" charset="0"/>
                <a:cs typeface="Times New Roman" panose="02020603050405020304" pitchFamily="18" charset="0"/>
              </a:rPr>
              <a:t>trường</a:t>
            </a:r>
            <a:r>
              <a:rPr lang="en-US" sz="2200" dirty="0" smtClean="0">
                <a:latin typeface="Times New Roman" panose="02020603050405020304" pitchFamily="18" charset="0"/>
                <a:cs typeface="Times New Roman" panose="02020603050405020304" pitchFamily="18" charset="0"/>
              </a:rPr>
              <a:t> </a:t>
            </a:r>
            <a:r>
              <a:rPr lang="vi-VN" sz="2200" dirty="0" smtClean="0">
                <a:latin typeface="Times New Roman" panose="02020603050405020304" pitchFamily="18" charset="0"/>
                <a:cs typeface="Times New Roman" panose="02020603050405020304" pitchFamily="18" charset="0"/>
              </a:rPr>
              <a:t>mới</a:t>
            </a:r>
            <a:r>
              <a:rPr lang="vi-VN" sz="2200" dirty="0">
                <a:latin typeface="Times New Roman" panose="02020603050405020304" pitchFamily="18" charset="0"/>
                <a:cs typeface="Times New Roman" panose="02020603050405020304" pitchFamily="18" charset="0"/>
              </a:rPr>
              <a:t>.</a:t>
            </a:r>
            <a:endParaRPr lang="en-US" sz="2200" dirty="0">
              <a:latin typeface="Times New Roman" panose="02020603050405020304" pitchFamily="18" charset="0"/>
              <a:cs typeface="Times New Roman" panose="02020603050405020304" pitchFamily="18" charset="0"/>
            </a:endParaRPr>
          </a:p>
        </p:txBody>
      </p:sp>
      <p:sp>
        <p:nvSpPr>
          <p:cNvPr id="7" name="Rectangle 6"/>
          <p:cNvSpPr/>
          <p:nvPr/>
        </p:nvSpPr>
        <p:spPr>
          <a:xfrm>
            <a:off x="204536" y="4255909"/>
            <a:ext cx="11718759" cy="2800767"/>
          </a:xfrm>
          <a:prstGeom prst="rect">
            <a:avLst/>
          </a:prstGeom>
        </p:spPr>
        <p:txBody>
          <a:bodyPr wrap="square">
            <a:spAutoFit/>
          </a:bodyPr>
          <a:lstStyle/>
          <a:p>
            <a:pPr marL="342900" indent="-342900">
              <a:buFont typeface="Wingdings" panose="05000000000000000000" pitchFamily="2" charset="2"/>
              <a:buChar char="v"/>
            </a:pPr>
            <a:r>
              <a:rPr lang="en-US" sz="2200" b="1" dirty="0" smtClean="0">
                <a:solidFill>
                  <a:srgbClr val="FF0000"/>
                </a:solidFill>
                <a:latin typeface="Times New Roman" panose="02020603050405020304" pitchFamily="18" charset="0"/>
                <a:cs typeface="Times New Roman" panose="02020603050405020304" pitchFamily="18" charset="0"/>
              </a:rPr>
              <a:t>	</a:t>
            </a:r>
            <a:r>
              <a:rPr lang="vi-VN" sz="2200" b="1" dirty="0" smtClean="0">
                <a:solidFill>
                  <a:srgbClr val="FF0000"/>
                </a:solidFill>
                <a:latin typeface="Times New Roman" panose="02020603050405020304" pitchFamily="18" charset="0"/>
                <a:cs typeface="Times New Roman" panose="02020603050405020304" pitchFamily="18" charset="0"/>
              </a:rPr>
              <a:t>Khi </a:t>
            </a:r>
            <a:r>
              <a:rPr lang="vi-VN" sz="2200" b="1" dirty="0">
                <a:solidFill>
                  <a:srgbClr val="FF0000"/>
                </a:solidFill>
                <a:latin typeface="Times New Roman" panose="02020603050405020304" pitchFamily="18" charset="0"/>
                <a:cs typeface="Times New Roman" panose="02020603050405020304" pitchFamily="18" charset="0"/>
              </a:rPr>
              <a:t>doanh nghiệp sử dụng một công nghệ mới cũng thường đòi hỏi họ phải nghiên cứu nhu</a:t>
            </a:r>
            <a:r>
              <a:rPr lang="en-US" sz="2200" b="1" dirty="0">
                <a:solidFill>
                  <a:srgbClr val="FF0000"/>
                </a:solidFill>
                <a:latin typeface="Times New Roman" panose="02020603050405020304" pitchFamily="18" charset="0"/>
                <a:cs typeface="Times New Roman" panose="02020603050405020304" pitchFamily="18" charset="0"/>
              </a:rPr>
              <a:t> </a:t>
            </a:r>
            <a:r>
              <a:rPr lang="vi-VN" sz="2200" b="1" dirty="0">
                <a:solidFill>
                  <a:srgbClr val="FF0000"/>
                </a:solidFill>
                <a:latin typeface="Times New Roman" panose="02020603050405020304" pitchFamily="18" charset="0"/>
                <a:cs typeface="Times New Roman" panose="02020603050405020304" pitchFamily="18" charset="0"/>
              </a:rPr>
              <a:t>cầu và sở thích của khách hàng đối với sản phẩm, dịch vụ mới hoặc cải tiến của họ</a:t>
            </a:r>
            <a:r>
              <a:rPr lang="vi-VN" sz="2200" dirty="0">
                <a:solidFill>
                  <a:srgbClr val="000000"/>
                </a:solidFill>
                <a:latin typeface="Times New Roman" panose="02020603050405020304" pitchFamily="18" charset="0"/>
                <a:cs typeface="Times New Roman" panose="02020603050405020304" pitchFamily="18" charset="0"/>
              </a:rPr>
              <a:t>. </a:t>
            </a:r>
            <a:endParaRPr lang="en-US" sz="2200" dirty="0">
              <a:solidFill>
                <a:srgbClr val="000000"/>
              </a:solidFill>
              <a:latin typeface="Times New Roman" panose="02020603050405020304" pitchFamily="18" charset="0"/>
              <a:cs typeface="Times New Roman" panose="02020603050405020304" pitchFamily="18" charset="0"/>
            </a:endParaRPr>
          </a:p>
          <a:p>
            <a:r>
              <a:rPr lang="en-US" sz="2200" dirty="0" smtClean="0">
                <a:solidFill>
                  <a:srgbClr val="000000"/>
                </a:solidFill>
                <a:latin typeface="Times New Roman" panose="02020603050405020304" pitchFamily="18" charset="0"/>
                <a:cs typeface="Times New Roman" panose="02020603050405020304" pitchFamily="18" charset="0"/>
              </a:rPr>
              <a:t>	</a:t>
            </a:r>
            <a:r>
              <a:rPr lang="vi-VN" sz="2200" dirty="0" smtClean="0">
                <a:solidFill>
                  <a:srgbClr val="000000"/>
                </a:solidFill>
                <a:latin typeface="Times New Roman" panose="02020603050405020304" pitchFamily="18" charset="0"/>
                <a:cs typeface="Times New Roman" panose="02020603050405020304" pitchFamily="18" charset="0"/>
              </a:rPr>
              <a:t>Trong</a:t>
            </a:r>
            <a:r>
              <a:rPr lang="en-US" sz="2200" dirty="0" smtClean="0">
                <a:solidFill>
                  <a:srgbClr val="000000"/>
                </a:solidFill>
                <a:latin typeface="Times New Roman" panose="02020603050405020304" pitchFamily="18" charset="0"/>
                <a:cs typeface="Times New Roman" panose="02020603050405020304" pitchFamily="18" charset="0"/>
              </a:rPr>
              <a:t> </a:t>
            </a:r>
            <a:r>
              <a:rPr lang="vi-VN" sz="2200" dirty="0">
                <a:solidFill>
                  <a:srgbClr val="000000"/>
                </a:solidFill>
                <a:latin typeface="Times New Roman" panose="02020603050405020304" pitchFamily="18" charset="0"/>
                <a:cs typeface="Times New Roman" panose="02020603050405020304" pitchFamily="18" charset="0"/>
              </a:rPr>
              <a:t>trường hợp đó, doanh nghiệp cũng sẽ phải tìm ra những nhóm khách hàng mà những sản</a:t>
            </a:r>
            <a:r>
              <a:rPr lang="en-US" sz="2200" dirty="0">
                <a:solidFill>
                  <a:srgbClr val="000000"/>
                </a:solidFill>
                <a:latin typeface="Times New Roman" panose="02020603050405020304" pitchFamily="18" charset="0"/>
                <a:cs typeface="Times New Roman" panose="02020603050405020304" pitchFamily="18" charset="0"/>
              </a:rPr>
              <a:t> </a:t>
            </a:r>
            <a:r>
              <a:rPr lang="vi-VN" sz="2200" dirty="0">
                <a:solidFill>
                  <a:srgbClr val="000000"/>
                </a:solidFill>
                <a:latin typeface="Times New Roman" panose="02020603050405020304" pitchFamily="18" charset="0"/>
                <a:cs typeface="Times New Roman" panose="02020603050405020304" pitchFamily="18" charset="0"/>
              </a:rPr>
              <a:t>phẩm mới hoặc cải tiến này</a:t>
            </a:r>
            <a:r>
              <a:rPr lang="en-US" sz="2200" dirty="0">
                <a:solidFill>
                  <a:srgbClr val="000000"/>
                </a:solidFill>
                <a:latin typeface="Times New Roman" panose="02020603050405020304" pitchFamily="18" charset="0"/>
                <a:cs typeface="Times New Roman" panose="02020603050405020304" pitchFamily="18" charset="0"/>
              </a:rPr>
              <a:t> </a:t>
            </a:r>
            <a:r>
              <a:rPr lang="vi-VN" sz="2200" dirty="0">
                <a:solidFill>
                  <a:srgbClr val="000000"/>
                </a:solidFill>
                <a:latin typeface="Times New Roman" panose="02020603050405020304" pitchFamily="18" charset="0"/>
                <a:cs typeface="Times New Roman" panose="02020603050405020304" pitchFamily="18" charset="0"/>
              </a:rPr>
              <a:t>có thể thoả mãn được tốt nhất. </a:t>
            </a:r>
            <a:endParaRPr lang="en-US" sz="2200" dirty="0">
              <a:solidFill>
                <a:srgbClr val="000000"/>
              </a:solidFill>
              <a:latin typeface="Times New Roman" panose="02020603050405020304" pitchFamily="18" charset="0"/>
              <a:cs typeface="Times New Roman" panose="02020603050405020304" pitchFamily="18" charset="0"/>
            </a:endParaRPr>
          </a:p>
          <a:p>
            <a:r>
              <a:rPr lang="en-US" sz="2200" dirty="0" smtClean="0">
                <a:solidFill>
                  <a:srgbClr val="000000"/>
                </a:solidFill>
                <a:latin typeface="Times New Roman" panose="02020603050405020304" pitchFamily="18" charset="0"/>
                <a:cs typeface="Times New Roman" panose="02020603050405020304" pitchFamily="18" charset="0"/>
              </a:rPr>
              <a:t>	</a:t>
            </a:r>
            <a:r>
              <a:rPr lang="vi-VN" sz="2200" dirty="0" smtClean="0">
                <a:solidFill>
                  <a:srgbClr val="FF0000"/>
                </a:solidFill>
                <a:latin typeface="Times New Roman" panose="02020603050405020304" pitchFamily="18" charset="0"/>
                <a:cs typeface="Times New Roman" panose="02020603050405020304" pitchFamily="18" charset="0"/>
              </a:rPr>
              <a:t>Nhu </a:t>
            </a:r>
            <a:r>
              <a:rPr lang="vi-VN" sz="2200" dirty="0">
                <a:solidFill>
                  <a:srgbClr val="FF0000"/>
                </a:solidFill>
                <a:latin typeface="Times New Roman" panose="02020603050405020304" pitchFamily="18" charset="0"/>
                <a:cs typeface="Times New Roman" panose="02020603050405020304" pitchFamily="18" charset="0"/>
              </a:rPr>
              <a:t>cầu và sở thích khách hàng</a:t>
            </a:r>
            <a:r>
              <a:rPr lang="en-US" sz="2200" dirty="0">
                <a:solidFill>
                  <a:srgbClr val="FF0000"/>
                </a:solidFill>
                <a:latin typeface="Times New Roman" panose="02020603050405020304" pitchFamily="18" charset="0"/>
                <a:cs typeface="Times New Roman" panose="02020603050405020304" pitchFamily="18" charset="0"/>
              </a:rPr>
              <a:t> </a:t>
            </a:r>
            <a:r>
              <a:rPr lang="vi-VN" sz="2200" dirty="0">
                <a:solidFill>
                  <a:srgbClr val="FF0000"/>
                </a:solidFill>
                <a:latin typeface="Times New Roman" panose="02020603050405020304" pitchFamily="18" charset="0"/>
                <a:cs typeface="Times New Roman" panose="02020603050405020304" pitchFamily="18" charset="0"/>
              </a:rPr>
              <a:t>thường được chuyển thành những khái niệm chuyên môn hơn như thái độ, thị hiếu, lợi ích...</a:t>
            </a:r>
            <a:r>
              <a:rPr lang="en-US" sz="2200" dirty="0">
                <a:solidFill>
                  <a:srgbClr val="FF0000"/>
                </a:solidFill>
                <a:latin typeface="Times New Roman" panose="02020603050405020304" pitchFamily="18" charset="0"/>
                <a:cs typeface="Times New Roman" panose="02020603050405020304" pitchFamily="18" charset="0"/>
              </a:rPr>
              <a:t> </a:t>
            </a:r>
            <a:r>
              <a:rPr lang="vi-VN" sz="2200" dirty="0">
                <a:solidFill>
                  <a:srgbClr val="FF0000"/>
                </a:solidFill>
                <a:latin typeface="Times New Roman" panose="02020603050405020304" pitchFamily="18" charset="0"/>
                <a:cs typeface="Times New Roman" panose="02020603050405020304" pitchFamily="18" charset="0"/>
              </a:rPr>
              <a:t>của khách hàng</a:t>
            </a:r>
            <a:r>
              <a:rPr lang="vi-VN" sz="2200" dirty="0">
                <a:solidFill>
                  <a:srgbClr val="000000"/>
                </a:solidFill>
                <a:latin typeface="Times New Roman" panose="02020603050405020304" pitchFamily="18" charset="0"/>
                <a:cs typeface="Times New Roman" panose="02020603050405020304" pitchFamily="18" charset="0"/>
              </a:rPr>
              <a:t>. Những yếu tố này sẽ được doanh nghiệp xác định thông qua nghiên cứu</a:t>
            </a:r>
            <a:r>
              <a:rPr lang="en-US" sz="2200" dirty="0">
                <a:solidFill>
                  <a:srgbClr val="000000"/>
                </a:solidFill>
                <a:latin typeface="Times New Roman" panose="02020603050405020304" pitchFamily="18" charset="0"/>
                <a:cs typeface="Times New Roman" panose="02020603050405020304" pitchFamily="18" charset="0"/>
              </a:rPr>
              <a:t> </a:t>
            </a:r>
            <a:r>
              <a:rPr lang="vi-VN" sz="2200" dirty="0">
                <a:solidFill>
                  <a:srgbClr val="000000"/>
                </a:solidFill>
                <a:latin typeface="Times New Roman" panose="02020603050405020304" pitchFamily="18" charset="0"/>
                <a:cs typeface="Times New Roman" panose="02020603050405020304" pitchFamily="18" charset="0"/>
              </a:rPr>
              <a:t>Marketing và thường được sử dụng làm cơ sở cho phân đoạn thị trường.</a:t>
            </a:r>
            <a:br>
              <a:rPr lang="vi-VN" sz="2200" dirty="0">
                <a:solidFill>
                  <a:srgbClr val="000000"/>
                </a:solidFill>
                <a:latin typeface="Times New Roman" panose="02020603050405020304" pitchFamily="18" charset="0"/>
                <a:cs typeface="Times New Roman" panose="02020603050405020304" pitchFamily="18" charset="0"/>
              </a:rPr>
            </a:b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62717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animEffect transition="in" filter="fade">
                                      <p:cBhvr>
                                        <p:cTn id="14" dur="1000"/>
                                        <p:tgtEl>
                                          <p:spTgt spid="6">
                                            <p:txEl>
                                              <p:pRg st="1" end="1"/>
                                            </p:txEl>
                                          </p:spTgt>
                                        </p:tgtEl>
                                      </p:cBhvr>
                                    </p:animEffect>
                                    <p:anim calcmode="lin" valueType="num">
                                      <p:cBhvr>
                                        <p:cTn id="15"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Effect transition="in" filter="fade">
                                      <p:cBhvr>
                                        <p:cTn id="21" dur="1000"/>
                                        <p:tgtEl>
                                          <p:spTgt spid="6">
                                            <p:txEl>
                                              <p:pRg st="2" end="2"/>
                                            </p:txEl>
                                          </p:spTgt>
                                        </p:tgtEl>
                                      </p:cBhvr>
                                    </p:animEffect>
                                    <p:anim calcmode="lin" valueType="num">
                                      <p:cBhvr>
                                        <p:cTn id="22"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6">
                                            <p:txEl>
                                              <p:pRg st="3" end="3"/>
                                            </p:txEl>
                                          </p:spTgt>
                                        </p:tgtEl>
                                        <p:attrNameLst>
                                          <p:attrName>style.visibility</p:attrName>
                                        </p:attrNameLst>
                                      </p:cBhvr>
                                      <p:to>
                                        <p:strVal val="visible"/>
                                      </p:to>
                                    </p:set>
                                    <p:animEffect transition="in" filter="fade">
                                      <p:cBhvr>
                                        <p:cTn id="28" dur="1000"/>
                                        <p:tgtEl>
                                          <p:spTgt spid="6">
                                            <p:txEl>
                                              <p:pRg st="3" end="3"/>
                                            </p:txEl>
                                          </p:spTgt>
                                        </p:tgtEl>
                                      </p:cBhvr>
                                    </p:animEffect>
                                    <p:anim calcmode="lin" valueType="num">
                                      <p:cBhvr>
                                        <p:cTn id="29"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7">
                                            <p:txEl>
                                              <p:pRg st="0" end="0"/>
                                            </p:txEl>
                                          </p:spTgt>
                                        </p:tgtEl>
                                        <p:attrNameLst>
                                          <p:attrName>style.visibility</p:attrName>
                                        </p:attrNameLst>
                                      </p:cBhvr>
                                      <p:to>
                                        <p:strVal val="visible"/>
                                      </p:to>
                                    </p:set>
                                    <p:animEffect transition="in" filter="fade">
                                      <p:cBhvr>
                                        <p:cTn id="35" dur="1000"/>
                                        <p:tgtEl>
                                          <p:spTgt spid="7">
                                            <p:txEl>
                                              <p:pRg st="0" end="0"/>
                                            </p:txEl>
                                          </p:spTgt>
                                        </p:tgtEl>
                                      </p:cBhvr>
                                    </p:animEffect>
                                    <p:anim calcmode="lin" valueType="num">
                                      <p:cBhvr>
                                        <p:cTn id="36"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37"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7">
                                            <p:txEl>
                                              <p:pRg st="1" end="1"/>
                                            </p:txEl>
                                          </p:spTgt>
                                        </p:tgtEl>
                                        <p:attrNameLst>
                                          <p:attrName>style.visibility</p:attrName>
                                        </p:attrNameLst>
                                      </p:cBhvr>
                                      <p:to>
                                        <p:strVal val="visible"/>
                                      </p:to>
                                    </p:set>
                                    <p:animEffect transition="in" filter="fade">
                                      <p:cBhvr>
                                        <p:cTn id="42" dur="1000"/>
                                        <p:tgtEl>
                                          <p:spTgt spid="7">
                                            <p:txEl>
                                              <p:pRg st="1" end="1"/>
                                            </p:txEl>
                                          </p:spTgt>
                                        </p:tgtEl>
                                      </p:cBhvr>
                                    </p:animEffect>
                                    <p:anim calcmode="lin" valueType="num">
                                      <p:cBhvr>
                                        <p:cTn id="43"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44"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7">
                                            <p:txEl>
                                              <p:pRg st="2" end="2"/>
                                            </p:txEl>
                                          </p:spTgt>
                                        </p:tgtEl>
                                        <p:attrNameLst>
                                          <p:attrName>style.visibility</p:attrName>
                                        </p:attrNameLst>
                                      </p:cBhvr>
                                      <p:to>
                                        <p:strVal val="visible"/>
                                      </p:to>
                                    </p:set>
                                    <p:animEffect transition="in" filter="fade">
                                      <p:cBhvr>
                                        <p:cTn id="49" dur="1000"/>
                                        <p:tgtEl>
                                          <p:spTgt spid="7">
                                            <p:txEl>
                                              <p:pRg st="2" end="2"/>
                                            </p:txEl>
                                          </p:spTgt>
                                        </p:tgtEl>
                                      </p:cBhvr>
                                    </p:animEffect>
                                    <p:anim calcmode="lin" valueType="num">
                                      <p:cBhvr>
                                        <p:cTn id="50"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51" dur="1000" fill="hold"/>
                                        <p:tgtEl>
                                          <p:spTgt spid="7">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9631472" y="4380178"/>
            <a:ext cx="2560528" cy="2477822"/>
          </a:xfrm>
          <a:prstGeom prst="rect">
            <a:avLst/>
          </a:prstGeom>
        </p:spPr>
      </p:pic>
      <p:sp>
        <p:nvSpPr>
          <p:cNvPr id="2" name="Rectangle 1"/>
          <p:cNvSpPr/>
          <p:nvPr/>
        </p:nvSpPr>
        <p:spPr>
          <a:xfrm>
            <a:off x="1957497" y="-161715"/>
            <a:ext cx="9704439" cy="738664"/>
          </a:xfrm>
          <a:prstGeom prst="rect">
            <a:avLst/>
          </a:prstGeom>
        </p:spPr>
        <p:txBody>
          <a:bodyPr wrap="square">
            <a:spAutoFit/>
          </a:bodyPr>
          <a:lstStyle/>
          <a:p>
            <a:pPr lvl="0">
              <a:lnSpc>
                <a:spcPct val="150000"/>
              </a:lnSpc>
            </a:pPr>
            <a:r>
              <a:rPr lang="vi-VN" sz="2800" b="1" dirty="0" smtClean="0">
                <a:solidFill>
                  <a:srgbClr val="002060"/>
                </a:solidFill>
                <a:latin typeface="Times New Roman" panose="02020603050405020304" pitchFamily="18" charset="0"/>
                <a:cs typeface="Times New Roman" panose="02020603050405020304" pitchFamily="18" charset="0"/>
              </a:rPr>
              <a:t>3</a:t>
            </a:r>
            <a:r>
              <a:rPr lang="en-US" sz="2800" b="1" dirty="0" smtClean="0">
                <a:solidFill>
                  <a:srgbClr val="002060"/>
                </a:solidFill>
                <a:latin typeface="Times New Roman" panose="02020603050405020304" pitchFamily="18" charset="0"/>
                <a:cs typeface="Times New Roman" panose="02020603050405020304" pitchFamily="18" charset="0"/>
              </a:rPr>
              <a:t>.3 </a:t>
            </a:r>
            <a:r>
              <a:rPr lang="vi-VN" sz="2800" b="1" dirty="0" smtClean="0">
                <a:solidFill>
                  <a:srgbClr val="002060"/>
                </a:solidFill>
                <a:latin typeface="Times New Roman" panose="02020603050405020304" pitchFamily="18" charset="0"/>
                <a:cs typeface="Times New Roman" panose="02020603050405020304" pitchFamily="18" charset="0"/>
              </a:rPr>
              <a:t>.Phân </a:t>
            </a:r>
            <a:r>
              <a:rPr lang="vi-VN" sz="2800" b="1" dirty="0">
                <a:solidFill>
                  <a:srgbClr val="002060"/>
                </a:solidFill>
                <a:latin typeface="Times New Roman" panose="02020603050405020304" pitchFamily="18" charset="0"/>
                <a:cs typeface="Times New Roman" panose="02020603050405020304" pitchFamily="18" charset="0"/>
              </a:rPr>
              <a:t>đoạn thị trường theo các tiêu thức phù hợp</a:t>
            </a:r>
          </a:p>
        </p:txBody>
      </p:sp>
      <p:sp>
        <p:nvSpPr>
          <p:cNvPr id="3" name="Rectangle 2"/>
          <p:cNvSpPr/>
          <p:nvPr/>
        </p:nvSpPr>
        <p:spPr>
          <a:xfrm>
            <a:off x="3008618" y="524919"/>
            <a:ext cx="7875639" cy="461665"/>
          </a:xfrm>
          <a:prstGeom prst="rect">
            <a:avLst/>
          </a:prstGeom>
        </p:spPr>
        <p:txBody>
          <a:bodyPr wrap="square">
            <a:spAutoFit/>
          </a:bodyPr>
          <a:lstStyle/>
          <a:p>
            <a:r>
              <a:rPr lang="vi-VN" sz="2400" b="1" i="1" dirty="0">
                <a:solidFill>
                  <a:srgbClr val="FF0000"/>
                </a:solidFill>
                <a:latin typeface="Cambria-BoldItalic"/>
              </a:rPr>
              <a:t>Các bước trong quá trình phân đoạn thị trường.</a:t>
            </a:r>
            <a:r>
              <a:rPr lang="vi-VN" sz="2400" dirty="0">
                <a:solidFill>
                  <a:srgbClr val="FF0000"/>
                </a:solidFill>
              </a:rPr>
              <a:t> </a:t>
            </a:r>
            <a:endParaRPr lang="en-US" sz="2400" dirty="0">
              <a:solidFill>
                <a:srgbClr val="FF0000"/>
              </a:solidFill>
            </a:endParaRPr>
          </a:p>
        </p:txBody>
      </p:sp>
      <p:sp>
        <p:nvSpPr>
          <p:cNvPr id="4" name="Rectangle 3"/>
          <p:cNvSpPr/>
          <p:nvPr/>
        </p:nvSpPr>
        <p:spPr>
          <a:xfrm>
            <a:off x="1927123" y="986584"/>
            <a:ext cx="10264877" cy="461665"/>
          </a:xfrm>
          <a:prstGeom prst="rect">
            <a:avLst/>
          </a:prstGeom>
        </p:spPr>
        <p:txBody>
          <a:bodyPr wrap="square">
            <a:spAutoFit/>
          </a:bodyPr>
          <a:lstStyle/>
          <a:p>
            <a:r>
              <a:rPr lang="en-US" sz="2400" b="1" u="sng" dirty="0" err="1" smtClean="0">
                <a:solidFill>
                  <a:srgbClr val="FF0000"/>
                </a:solidFill>
                <a:latin typeface="Times New Roman" panose="02020603050405020304" pitchFamily="18" charset="0"/>
                <a:cs typeface="Times New Roman" panose="02020603050405020304" pitchFamily="18" charset="0"/>
              </a:rPr>
              <a:t>Bước</a:t>
            </a:r>
            <a:r>
              <a:rPr lang="en-US" sz="2400" b="1" u="sng" dirty="0" smtClean="0">
                <a:solidFill>
                  <a:srgbClr val="FF0000"/>
                </a:solidFill>
                <a:latin typeface="Times New Roman" panose="02020603050405020304" pitchFamily="18" charset="0"/>
                <a:cs typeface="Times New Roman" panose="02020603050405020304" pitchFamily="18" charset="0"/>
              </a:rPr>
              <a:t> 3:</a:t>
            </a:r>
            <a:r>
              <a:rPr lang="en-US" sz="2400" b="1" dirty="0" smtClean="0">
                <a:solidFill>
                  <a:srgbClr val="FF0000"/>
                </a:solidFill>
                <a:latin typeface="Times New Roman" panose="02020603050405020304" pitchFamily="18" charset="0"/>
                <a:cs typeface="Times New Roman" panose="02020603050405020304" pitchFamily="18" charset="0"/>
              </a:rPr>
              <a:t> </a:t>
            </a:r>
            <a:r>
              <a:rPr lang="vi-VN" sz="2400" b="1" dirty="0">
                <a:solidFill>
                  <a:srgbClr val="002060"/>
                </a:solidFill>
                <a:latin typeface="Times New Roman" panose="02020603050405020304" pitchFamily="18" charset="0"/>
                <a:cs typeface="Times New Roman" panose="02020603050405020304" pitchFamily="18" charset="0"/>
              </a:rPr>
              <a:t>Phân chia thị trường theo các tiêu thức </a:t>
            </a:r>
            <a:r>
              <a:rPr lang="vi-VN" sz="2400" b="1" dirty="0" smtClean="0">
                <a:solidFill>
                  <a:srgbClr val="002060"/>
                </a:solidFill>
                <a:latin typeface="Times New Roman" panose="02020603050405020304" pitchFamily="18" charset="0"/>
                <a:cs typeface="Times New Roman" panose="02020603050405020304" pitchFamily="18" charset="0"/>
              </a:rPr>
              <a:t>phù</a:t>
            </a:r>
            <a:r>
              <a:rPr lang="en-US" sz="2400" b="1" dirty="0" smtClean="0">
                <a:solidFill>
                  <a:srgbClr val="002060"/>
                </a:solidFill>
                <a:latin typeface="Times New Roman" panose="02020603050405020304" pitchFamily="18" charset="0"/>
                <a:cs typeface="Times New Roman" panose="02020603050405020304" pitchFamily="18" charset="0"/>
              </a:rPr>
              <a:t> </a:t>
            </a:r>
            <a:r>
              <a:rPr lang="vi-VN" sz="2400" b="1" dirty="0" smtClean="0">
                <a:solidFill>
                  <a:srgbClr val="002060"/>
                </a:solidFill>
                <a:latin typeface="Times New Roman" panose="02020603050405020304" pitchFamily="18" charset="0"/>
                <a:cs typeface="Times New Roman" panose="02020603050405020304" pitchFamily="18" charset="0"/>
              </a:rPr>
              <a:t>hợp</a:t>
            </a:r>
            <a:endParaRPr lang="en-US" sz="2400" b="1" dirty="0">
              <a:solidFill>
                <a:srgbClr val="002060"/>
              </a:solidFill>
              <a:latin typeface="Times New Roman" panose="02020603050405020304" pitchFamily="18" charset="0"/>
              <a:cs typeface="Times New Roman" panose="02020603050405020304" pitchFamily="18" charset="0"/>
            </a:endParaRPr>
          </a:p>
        </p:txBody>
      </p:sp>
      <p:sp>
        <p:nvSpPr>
          <p:cNvPr id="6" name="Rectangle 1"/>
          <p:cNvSpPr>
            <a:spLocks noChangeArrowheads="1"/>
          </p:cNvSpPr>
          <p:nvPr/>
        </p:nvSpPr>
        <p:spPr bwMode="auto">
          <a:xfrm>
            <a:off x="183775" y="1479683"/>
            <a:ext cx="11851341" cy="4770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marR="0" lvl="0" indent="-342900" algn="just" defTabSz="914400" rtl="0" eaLnBrk="0" fontAlgn="base" latinLnBrk="0" hangingPunct="0">
              <a:lnSpc>
                <a:spcPct val="100000"/>
              </a:lnSpc>
              <a:spcBef>
                <a:spcPts val="600"/>
              </a:spcBef>
              <a:spcAft>
                <a:spcPts val="600"/>
              </a:spcAft>
              <a:buClrTx/>
              <a:buSzTx/>
              <a:buFont typeface="Wingdings" panose="05000000000000000000" pitchFamily="2" charset="2"/>
              <a:buChar char="v"/>
              <a:tabLst/>
            </a:pPr>
            <a:r>
              <a:rPr kumimoji="0" lang="en-US" altLang="en-US" sz="2200" b="0" i="0" u="none" strike="noStrike" cap="none" normalizeH="0" baseline="0" dirty="0" err="1" smtClean="0">
                <a:ln>
                  <a:noFill/>
                </a:ln>
                <a:solidFill>
                  <a:srgbClr val="000000"/>
                </a:solidFill>
                <a:effectLst/>
                <a:latin typeface="Cambria" panose="02040503050406030204" pitchFamily="18" charset="0"/>
              </a:rPr>
              <a:t>Cơ</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sở</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phân</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đoạn</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thị</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trường</a:t>
            </a:r>
            <a:r>
              <a:rPr kumimoji="0" lang="en-US" altLang="en-US" sz="2200" b="0" i="0" u="none" strike="noStrike" cap="none" normalizeH="0" baseline="0" dirty="0" smtClean="0">
                <a:ln>
                  <a:noFill/>
                </a:ln>
                <a:solidFill>
                  <a:srgbClr val="000000"/>
                </a:solidFill>
                <a:effectLst/>
                <a:latin typeface="Cambria" panose="02040503050406030204" pitchFamily="18" charset="0"/>
              </a:rPr>
              <a:t> ở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đây</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là</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FF0000"/>
                </a:solidFill>
                <a:effectLst/>
                <a:latin typeface="Cambria" panose="02040503050406030204" pitchFamily="18" charset="0"/>
              </a:rPr>
              <a:t>lợi</a:t>
            </a:r>
            <a:r>
              <a:rPr kumimoji="0" lang="en-US" altLang="en-US" sz="2200" b="0" i="0" u="none" strike="noStrike" cap="none" normalizeH="0" baseline="0" dirty="0" smtClean="0">
                <a:ln>
                  <a:noFill/>
                </a:ln>
                <a:solidFill>
                  <a:srgbClr val="FF0000"/>
                </a:solidFill>
                <a:effectLst/>
                <a:latin typeface="Cambria" panose="02040503050406030204" pitchFamily="18" charset="0"/>
              </a:rPr>
              <a:t> </a:t>
            </a:r>
            <a:r>
              <a:rPr kumimoji="0" lang="en-US" altLang="en-US" sz="2200" b="0" i="0" u="none" strike="noStrike" cap="none" normalizeH="0" baseline="0" dirty="0" err="1" smtClean="0">
                <a:ln>
                  <a:noFill/>
                </a:ln>
                <a:solidFill>
                  <a:srgbClr val="FF0000"/>
                </a:solidFill>
                <a:effectLst/>
                <a:latin typeface="Cambria" panose="02040503050406030204" pitchFamily="18" charset="0"/>
              </a:rPr>
              <a:t>ích</a:t>
            </a:r>
            <a:r>
              <a:rPr kumimoji="0" lang="en-US" altLang="en-US" sz="2200" b="0" i="0" u="none" strike="noStrike" cap="none" normalizeH="0" baseline="0" dirty="0" smtClean="0">
                <a:ln>
                  <a:noFill/>
                </a:ln>
                <a:solidFill>
                  <a:srgbClr val="FF0000"/>
                </a:solidFill>
                <a:effectLst/>
                <a:latin typeface="Cambria" panose="02040503050406030204" pitchFamily="18" charset="0"/>
              </a:rPr>
              <a:t> </a:t>
            </a:r>
            <a:r>
              <a:rPr kumimoji="0" lang="en-US" altLang="en-US" sz="2200" b="0" i="0" u="none" strike="noStrike" cap="none" normalizeH="0" baseline="0" dirty="0" err="1" smtClean="0">
                <a:ln>
                  <a:noFill/>
                </a:ln>
                <a:solidFill>
                  <a:srgbClr val="FF0000"/>
                </a:solidFill>
                <a:effectLst/>
                <a:latin typeface="Cambria" panose="02040503050406030204" pitchFamily="18" charset="0"/>
              </a:rPr>
              <a:t>mà</a:t>
            </a:r>
            <a:r>
              <a:rPr kumimoji="0" lang="en-US" altLang="en-US" sz="2200" b="0" i="0" u="none" strike="noStrike" cap="none" normalizeH="0" baseline="0" dirty="0" smtClean="0">
                <a:ln>
                  <a:noFill/>
                </a:ln>
                <a:solidFill>
                  <a:srgbClr val="FF0000"/>
                </a:solidFill>
                <a:effectLst/>
                <a:latin typeface="Cambria" panose="02040503050406030204" pitchFamily="18" charset="0"/>
              </a:rPr>
              <a:t> </a:t>
            </a:r>
            <a:r>
              <a:rPr kumimoji="0" lang="en-US" altLang="en-US" sz="2200" b="0" i="0" u="none" strike="noStrike" cap="none" normalizeH="0" baseline="0" dirty="0" err="1" smtClean="0">
                <a:ln>
                  <a:noFill/>
                </a:ln>
                <a:solidFill>
                  <a:srgbClr val="FF0000"/>
                </a:solidFill>
                <a:effectLst/>
                <a:latin typeface="Cambria" panose="02040503050406030204" pitchFamily="18" charset="0"/>
              </a:rPr>
              <a:t>người</a:t>
            </a:r>
            <a:r>
              <a:rPr kumimoji="0" lang="en-US" altLang="en-US" sz="2200" b="0" i="0" u="none" strike="noStrike" cap="none" normalizeH="0" baseline="0" dirty="0" smtClean="0">
                <a:ln>
                  <a:noFill/>
                </a:ln>
                <a:solidFill>
                  <a:srgbClr val="FF0000"/>
                </a:solidFill>
                <a:effectLst/>
                <a:latin typeface="Cambria" panose="02040503050406030204" pitchFamily="18" charset="0"/>
              </a:rPr>
              <a:t> </a:t>
            </a:r>
            <a:r>
              <a:rPr kumimoji="0" lang="en-US" altLang="en-US" sz="2200" b="0" i="0" u="none" strike="noStrike" cap="none" normalizeH="0" baseline="0" dirty="0" err="1" smtClean="0">
                <a:ln>
                  <a:noFill/>
                </a:ln>
                <a:solidFill>
                  <a:srgbClr val="FF0000"/>
                </a:solidFill>
                <a:effectLst/>
                <a:latin typeface="Cambria" panose="02040503050406030204" pitchFamily="18" charset="0"/>
              </a:rPr>
              <a:t>tiêu</a:t>
            </a:r>
            <a:r>
              <a:rPr kumimoji="0" lang="en-US" altLang="en-US" sz="2200" b="0" i="0" u="none" strike="noStrike" cap="none" normalizeH="0" baseline="0" dirty="0" smtClean="0">
                <a:ln>
                  <a:noFill/>
                </a:ln>
                <a:solidFill>
                  <a:srgbClr val="FF0000"/>
                </a:solidFill>
                <a:effectLst/>
                <a:latin typeface="Cambria" panose="02040503050406030204" pitchFamily="18" charset="0"/>
              </a:rPr>
              <a:t> </a:t>
            </a:r>
            <a:r>
              <a:rPr kumimoji="0" lang="en-US" altLang="en-US" sz="2200" b="0" i="0" u="none" strike="noStrike" cap="none" normalizeH="0" baseline="0" dirty="0" err="1" smtClean="0">
                <a:ln>
                  <a:noFill/>
                </a:ln>
                <a:solidFill>
                  <a:srgbClr val="FF0000"/>
                </a:solidFill>
                <a:effectLst/>
                <a:latin typeface="Cambria" panose="02040503050406030204" pitchFamily="18" charset="0"/>
              </a:rPr>
              <a:t>dùng</a:t>
            </a:r>
            <a:r>
              <a:rPr kumimoji="0" lang="en-US" altLang="en-US" sz="2200" b="0" i="0" u="none" strike="noStrike" cap="none" normalizeH="0" baseline="0" dirty="0" smtClean="0">
                <a:ln>
                  <a:noFill/>
                </a:ln>
                <a:solidFill>
                  <a:srgbClr val="FF0000"/>
                </a:solidFill>
                <a:effectLst/>
                <a:latin typeface="Cambria" panose="02040503050406030204" pitchFamily="18" charset="0"/>
              </a:rPr>
              <a:t> </a:t>
            </a:r>
            <a:r>
              <a:rPr kumimoji="0" lang="en-US" altLang="en-US" sz="2200" b="0" i="0" u="none" strike="noStrike" cap="none" normalizeH="0" baseline="0" dirty="0" err="1" smtClean="0">
                <a:ln>
                  <a:noFill/>
                </a:ln>
                <a:solidFill>
                  <a:srgbClr val="FF0000"/>
                </a:solidFill>
                <a:effectLst/>
                <a:latin typeface="Cambria" panose="02040503050406030204" pitchFamily="18" charset="0"/>
              </a:rPr>
              <a:t>tìm</a:t>
            </a:r>
            <a:r>
              <a:rPr kumimoji="0" lang="en-US" altLang="en-US" sz="2200" b="0" i="0" u="none" strike="noStrike" cap="none" normalizeH="0" baseline="0" dirty="0" smtClean="0">
                <a:ln>
                  <a:noFill/>
                </a:ln>
                <a:solidFill>
                  <a:srgbClr val="FF0000"/>
                </a:solidFill>
                <a:effectLst/>
                <a:latin typeface="Cambria" panose="02040503050406030204" pitchFamily="18" charset="0"/>
              </a:rPr>
              <a:t> </a:t>
            </a:r>
            <a:r>
              <a:rPr kumimoji="0" lang="en-US" altLang="en-US" sz="2200" b="0" i="0" u="none" strike="noStrike" cap="none" normalizeH="0" baseline="0" dirty="0" err="1" smtClean="0">
                <a:ln>
                  <a:noFill/>
                </a:ln>
                <a:solidFill>
                  <a:srgbClr val="FF0000"/>
                </a:solidFill>
                <a:effectLst/>
                <a:latin typeface="Cambria" panose="02040503050406030204" pitchFamily="18" charset="0"/>
              </a:rPr>
              <a:t>kiếm</a:t>
            </a:r>
            <a:r>
              <a:rPr kumimoji="0" lang="en-US" altLang="en-US" sz="2200" b="0" i="0" u="none" strike="noStrike" cap="none" normalizeH="0" baseline="0" dirty="0" smtClean="0">
                <a:ln>
                  <a:noFill/>
                </a:ln>
                <a:solidFill>
                  <a:srgbClr val="FF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khi</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tiêu</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dùng</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một</a:t>
            </a:r>
            <a:r>
              <a:rPr lang="en-US" altLang="en-US" sz="2200" dirty="0">
                <a:solidFill>
                  <a:srgbClr val="000000"/>
                </a:solidFill>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sản</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phẩm</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nhất</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định</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p>
          <a:p>
            <a:pPr marL="342900" marR="0" lvl="0" indent="-342900" algn="just" defTabSz="914400" rtl="0" eaLnBrk="0" fontAlgn="base" latinLnBrk="0" hangingPunct="0">
              <a:lnSpc>
                <a:spcPct val="100000"/>
              </a:lnSpc>
              <a:spcBef>
                <a:spcPts val="600"/>
              </a:spcBef>
              <a:spcAft>
                <a:spcPts val="600"/>
              </a:spcAft>
              <a:buClrTx/>
              <a:buSzTx/>
              <a:buFont typeface="Wingdings" panose="05000000000000000000" pitchFamily="2" charset="2"/>
              <a:buChar char="v"/>
              <a:tabLst/>
            </a:pPr>
            <a:r>
              <a:rPr kumimoji="0" lang="en-US" altLang="en-US" sz="2200" b="0" i="0" u="none" strike="noStrike" cap="none" normalizeH="0" baseline="0" dirty="0" err="1" smtClean="0">
                <a:ln>
                  <a:noFill/>
                </a:ln>
                <a:solidFill>
                  <a:srgbClr val="000000"/>
                </a:solidFill>
                <a:effectLst/>
                <a:latin typeface="Cambria" panose="02040503050406030204" pitchFamily="18" charset="0"/>
              </a:rPr>
              <a:t>Thị</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trường</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tồn</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tại</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các</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nhóm</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khách</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hàng</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các</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đoạn</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thị</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trường</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1" i="0" u="none" strike="noStrike" cap="none" normalizeH="0" baseline="0" dirty="0" err="1" smtClean="0">
                <a:ln>
                  <a:noFill/>
                </a:ln>
                <a:solidFill>
                  <a:srgbClr val="FF0000"/>
                </a:solidFill>
                <a:effectLst/>
                <a:latin typeface="Cambria" panose="02040503050406030204" pitchFamily="18" charset="0"/>
              </a:rPr>
              <a:t>quan</a:t>
            </a:r>
            <a:r>
              <a:rPr kumimoji="0" lang="en-US" altLang="en-US" sz="2200" b="1" i="0" u="none" strike="noStrike" cap="none" normalizeH="0" baseline="0" dirty="0" smtClean="0">
                <a:ln>
                  <a:noFill/>
                </a:ln>
                <a:solidFill>
                  <a:srgbClr val="FF0000"/>
                </a:solidFill>
                <a:effectLst/>
                <a:latin typeface="Cambria" panose="02040503050406030204" pitchFamily="18" charset="0"/>
              </a:rPr>
              <a:t> </a:t>
            </a:r>
            <a:r>
              <a:rPr kumimoji="0" lang="en-US" altLang="en-US" sz="2200" b="1" i="0" u="none" strike="noStrike" cap="none" normalizeH="0" baseline="0" dirty="0" err="1" smtClean="0">
                <a:ln>
                  <a:noFill/>
                </a:ln>
                <a:solidFill>
                  <a:srgbClr val="FF0000"/>
                </a:solidFill>
                <a:effectLst/>
                <a:latin typeface="Cambria" panose="02040503050406030204" pitchFamily="18" charset="0"/>
              </a:rPr>
              <a:t>tâm</a:t>
            </a:r>
            <a:r>
              <a:rPr lang="en-US" altLang="en-US" sz="2200" b="1" dirty="0">
                <a:solidFill>
                  <a:srgbClr val="FF0000"/>
                </a:solidFill>
                <a:latin typeface="Cambria" panose="02040503050406030204" pitchFamily="18" charset="0"/>
              </a:rPr>
              <a:t> </a:t>
            </a:r>
            <a:r>
              <a:rPr kumimoji="0" lang="en-US" altLang="en-US" sz="2200" b="1" i="0" u="none" strike="noStrike" cap="none" normalizeH="0" baseline="0" dirty="0" err="1" smtClean="0">
                <a:ln>
                  <a:noFill/>
                </a:ln>
                <a:solidFill>
                  <a:srgbClr val="FF0000"/>
                </a:solidFill>
                <a:effectLst/>
                <a:latin typeface="Cambria" panose="02040503050406030204" pitchFamily="18" charset="0"/>
              </a:rPr>
              <a:t>đến</a:t>
            </a:r>
            <a:r>
              <a:rPr kumimoji="0" lang="en-US" altLang="en-US" sz="2200" b="1" i="0" u="none" strike="noStrike" cap="none" normalizeH="0" baseline="0" dirty="0" smtClean="0">
                <a:ln>
                  <a:noFill/>
                </a:ln>
                <a:solidFill>
                  <a:srgbClr val="FF0000"/>
                </a:solidFill>
                <a:effectLst/>
                <a:latin typeface="Cambria" panose="02040503050406030204" pitchFamily="18" charset="0"/>
              </a:rPr>
              <a:t> </a:t>
            </a:r>
            <a:r>
              <a:rPr kumimoji="0" lang="en-US" altLang="en-US" sz="2200" b="1" i="0" u="none" strike="noStrike" cap="none" normalizeH="0" baseline="0" dirty="0" err="1" smtClean="0">
                <a:ln>
                  <a:noFill/>
                </a:ln>
                <a:solidFill>
                  <a:srgbClr val="FF0000"/>
                </a:solidFill>
                <a:effectLst/>
                <a:latin typeface="Cambria" panose="02040503050406030204" pitchFamily="18" charset="0"/>
              </a:rPr>
              <a:t>những</a:t>
            </a:r>
            <a:r>
              <a:rPr kumimoji="0" lang="en-US" altLang="en-US" sz="2200" b="1" i="0" u="none" strike="noStrike" cap="none" normalizeH="0" baseline="0" dirty="0" smtClean="0">
                <a:ln>
                  <a:noFill/>
                </a:ln>
                <a:solidFill>
                  <a:srgbClr val="FF0000"/>
                </a:solidFill>
                <a:effectLst/>
                <a:latin typeface="Cambria" panose="02040503050406030204" pitchFamily="18" charset="0"/>
              </a:rPr>
              <a:t> </a:t>
            </a:r>
            <a:r>
              <a:rPr kumimoji="0" lang="en-US" altLang="en-US" sz="2200" b="1" i="0" u="none" strike="noStrike" cap="none" normalizeH="0" baseline="0" dirty="0" err="1" smtClean="0">
                <a:ln>
                  <a:noFill/>
                </a:ln>
                <a:solidFill>
                  <a:srgbClr val="FF0000"/>
                </a:solidFill>
                <a:effectLst/>
                <a:latin typeface="Cambria" panose="02040503050406030204" pitchFamily="18" charset="0"/>
              </a:rPr>
              <a:t>lợi</a:t>
            </a:r>
            <a:r>
              <a:rPr kumimoji="0" lang="en-US" altLang="en-US" sz="2200" b="1" i="0" u="none" strike="noStrike" cap="none" normalizeH="0" baseline="0" dirty="0" smtClean="0">
                <a:ln>
                  <a:noFill/>
                </a:ln>
                <a:solidFill>
                  <a:srgbClr val="FF0000"/>
                </a:solidFill>
                <a:effectLst/>
                <a:latin typeface="Cambria" panose="02040503050406030204" pitchFamily="18" charset="0"/>
              </a:rPr>
              <a:t> </a:t>
            </a:r>
            <a:r>
              <a:rPr kumimoji="0" lang="en-US" altLang="en-US" sz="2200" b="1" i="0" u="none" strike="noStrike" cap="none" normalizeH="0" baseline="0" dirty="0" err="1" smtClean="0">
                <a:ln>
                  <a:noFill/>
                </a:ln>
                <a:solidFill>
                  <a:srgbClr val="FF0000"/>
                </a:solidFill>
                <a:effectLst/>
                <a:latin typeface="Cambria" panose="02040503050406030204" pitchFamily="18" charset="0"/>
              </a:rPr>
              <a:t>ích</a:t>
            </a:r>
            <a:r>
              <a:rPr kumimoji="0" lang="en-US" altLang="en-US" sz="2200" b="1" i="0" u="none" strike="noStrike" cap="none" normalizeH="0" baseline="0" dirty="0" smtClean="0">
                <a:ln>
                  <a:noFill/>
                </a:ln>
                <a:solidFill>
                  <a:srgbClr val="FF0000"/>
                </a:solidFill>
                <a:effectLst/>
                <a:latin typeface="Cambria" panose="02040503050406030204" pitchFamily="18" charset="0"/>
              </a:rPr>
              <a:t> </a:t>
            </a:r>
            <a:r>
              <a:rPr kumimoji="0" lang="en-US" altLang="en-US" sz="2200" b="1" i="0" u="none" strike="noStrike" cap="none" normalizeH="0" baseline="0" dirty="0" err="1" smtClean="0">
                <a:ln>
                  <a:noFill/>
                </a:ln>
                <a:solidFill>
                  <a:srgbClr val="FF0000"/>
                </a:solidFill>
                <a:effectLst/>
                <a:latin typeface="Cambria" panose="02040503050406030204" pitchFamily="18" charset="0"/>
              </a:rPr>
              <a:t>khác</a:t>
            </a:r>
            <a:r>
              <a:rPr kumimoji="0" lang="en-US" altLang="en-US" sz="2200" b="1" i="0" u="none" strike="noStrike" cap="none" normalizeH="0" baseline="0" dirty="0" smtClean="0">
                <a:ln>
                  <a:noFill/>
                </a:ln>
                <a:solidFill>
                  <a:srgbClr val="FF0000"/>
                </a:solidFill>
                <a:effectLst/>
                <a:latin typeface="Cambria" panose="02040503050406030204" pitchFamily="18" charset="0"/>
              </a:rPr>
              <a:t> </a:t>
            </a:r>
            <a:r>
              <a:rPr kumimoji="0" lang="en-US" altLang="en-US" sz="2200" b="1" i="0" u="none" strike="noStrike" cap="none" normalizeH="0" baseline="0" dirty="0" err="1" smtClean="0">
                <a:ln>
                  <a:noFill/>
                </a:ln>
                <a:solidFill>
                  <a:srgbClr val="FF0000"/>
                </a:solidFill>
                <a:effectLst/>
                <a:latin typeface="Cambria" panose="02040503050406030204" pitchFamily="18" charset="0"/>
              </a:rPr>
              <a:t>nhau</a:t>
            </a:r>
            <a:r>
              <a:rPr kumimoji="0" lang="en-US" altLang="en-US" sz="2200" b="1" i="0" u="none" strike="noStrike" cap="none" normalizeH="0" baseline="0" dirty="0" smtClean="0">
                <a:ln>
                  <a:noFill/>
                </a:ln>
                <a:solidFill>
                  <a:srgbClr val="FF0000"/>
                </a:solidFill>
                <a:effectLst/>
                <a:latin typeface="Cambria" panose="02040503050406030204" pitchFamily="18" charset="0"/>
              </a:rPr>
              <a:t> </a:t>
            </a:r>
            <a:r>
              <a:rPr kumimoji="0" lang="en-US" altLang="en-US" sz="2200" b="1" i="0" u="none" strike="noStrike" cap="none" normalizeH="0" baseline="0" dirty="0" err="1" smtClean="0">
                <a:ln>
                  <a:noFill/>
                </a:ln>
                <a:solidFill>
                  <a:srgbClr val="FF0000"/>
                </a:solidFill>
                <a:effectLst/>
                <a:latin typeface="Cambria" panose="02040503050406030204" pitchFamily="18" charset="0"/>
              </a:rPr>
              <a:t>của</a:t>
            </a:r>
            <a:r>
              <a:rPr kumimoji="0" lang="en-US" altLang="en-US" sz="2200" b="1" i="0" u="none" strike="noStrike" cap="none" normalizeH="0" baseline="0" dirty="0" smtClean="0">
                <a:ln>
                  <a:noFill/>
                </a:ln>
                <a:solidFill>
                  <a:srgbClr val="FF0000"/>
                </a:solidFill>
                <a:effectLst/>
                <a:latin typeface="Cambria" panose="02040503050406030204" pitchFamily="18" charset="0"/>
              </a:rPr>
              <a:t> </a:t>
            </a:r>
            <a:r>
              <a:rPr kumimoji="0" lang="en-US" altLang="en-US" sz="2200" b="1" i="0" u="none" strike="noStrike" cap="none" normalizeH="0" baseline="0" dirty="0" err="1" smtClean="0">
                <a:ln>
                  <a:noFill/>
                </a:ln>
                <a:solidFill>
                  <a:srgbClr val="FF0000"/>
                </a:solidFill>
                <a:effectLst/>
                <a:latin typeface="Cambria" panose="02040503050406030204" pitchFamily="18" charset="0"/>
              </a:rPr>
              <a:t>sản</a:t>
            </a:r>
            <a:r>
              <a:rPr kumimoji="0" lang="en-US" altLang="en-US" sz="2200" b="1" i="0" u="none" strike="noStrike" cap="none" normalizeH="0" baseline="0" dirty="0" smtClean="0">
                <a:ln>
                  <a:noFill/>
                </a:ln>
                <a:solidFill>
                  <a:srgbClr val="FF0000"/>
                </a:solidFill>
                <a:effectLst/>
                <a:latin typeface="Cambria" panose="02040503050406030204" pitchFamily="18" charset="0"/>
              </a:rPr>
              <a:t> </a:t>
            </a:r>
            <a:r>
              <a:rPr kumimoji="0" lang="en-US" altLang="en-US" sz="2200" b="1" i="0" u="none" strike="noStrike" cap="none" normalizeH="0" baseline="0" dirty="0" err="1" smtClean="0">
                <a:ln>
                  <a:noFill/>
                </a:ln>
                <a:solidFill>
                  <a:srgbClr val="FF0000"/>
                </a:solidFill>
                <a:effectLst/>
                <a:latin typeface="Cambria" panose="02040503050406030204" pitchFamily="18" charset="0"/>
              </a:rPr>
              <a:t>phẩm</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p>
          <a:p>
            <a:pPr marL="342900" marR="0" lvl="0" indent="-342900" algn="just" defTabSz="914400" rtl="0" eaLnBrk="0" fontAlgn="base" latinLnBrk="0" hangingPunct="0">
              <a:lnSpc>
                <a:spcPct val="100000"/>
              </a:lnSpc>
              <a:spcBef>
                <a:spcPts val="600"/>
              </a:spcBef>
              <a:spcAft>
                <a:spcPts val="600"/>
              </a:spcAft>
              <a:buClrTx/>
              <a:buSzTx/>
              <a:buFont typeface="Wingdings" panose="05000000000000000000" pitchFamily="2" charset="2"/>
              <a:buChar char="v"/>
              <a:tabLst/>
            </a:pPr>
            <a:r>
              <a:rPr kumimoji="0" lang="en-US" altLang="en-US" sz="2200" b="0" i="0" u="none" strike="noStrike" cap="none" normalizeH="0" baseline="0" dirty="0" err="1" smtClean="0">
                <a:ln>
                  <a:noFill/>
                </a:ln>
                <a:solidFill>
                  <a:srgbClr val="000000"/>
                </a:solidFill>
                <a:effectLst/>
                <a:latin typeface="Cambria" panose="02040503050406030204" pitchFamily="18" charset="0"/>
              </a:rPr>
              <a:t>Như</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vậy</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việc</a:t>
            </a:r>
            <a:r>
              <a:rPr kumimoji="0" lang="en-US" altLang="en-US" sz="2200" b="0" i="0" u="none" strike="noStrike" cap="none" normalizeH="0" dirty="0" smtClean="0">
                <a:ln>
                  <a:noFill/>
                </a:ln>
                <a:solidFill>
                  <a:srgbClr val="000000"/>
                </a:solidFill>
                <a:effectLst/>
                <a:latin typeface="Cambria" panose="02040503050406030204" pitchFamily="18" charset="0"/>
              </a:rPr>
              <a:t> </a:t>
            </a:r>
            <a:r>
              <a:rPr lang="en-US" altLang="en-US" sz="2200" dirty="0" err="1" smtClean="0">
                <a:solidFill>
                  <a:srgbClr val="000000"/>
                </a:solidFill>
                <a:latin typeface="Cambria" panose="02040503050406030204" pitchFamily="18" charset="0"/>
              </a:rPr>
              <a:t>phân</a:t>
            </a:r>
            <a:r>
              <a:rPr lang="en-US" altLang="en-US" sz="2200" dirty="0" smtClean="0">
                <a:solidFill>
                  <a:srgbClr val="000000"/>
                </a:solidFill>
                <a:latin typeface="Cambria" panose="02040503050406030204" pitchFamily="18" charset="0"/>
              </a:rPr>
              <a:t> </a:t>
            </a:r>
            <a:r>
              <a:rPr lang="en-US" altLang="en-US" sz="2200" dirty="0" err="1" smtClean="0">
                <a:solidFill>
                  <a:srgbClr val="000000"/>
                </a:solidFill>
                <a:latin typeface="Cambria" panose="02040503050406030204" pitchFamily="18" charset="0"/>
              </a:rPr>
              <a:t>đoạn</a:t>
            </a:r>
            <a:r>
              <a:rPr lang="en-US" altLang="en-US" sz="2200" dirty="0" smtClean="0">
                <a:solidFill>
                  <a:srgbClr val="000000"/>
                </a:solidFill>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này</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cho</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phép</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FF0000"/>
                </a:solidFill>
                <a:effectLst/>
                <a:latin typeface="Cambria" panose="02040503050406030204" pitchFamily="18" charset="0"/>
              </a:rPr>
              <a:t>đo</a:t>
            </a:r>
            <a:r>
              <a:rPr kumimoji="0" lang="en-US" altLang="en-US" sz="2200" b="0" i="0" u="none" strike="noStrike" cap="none" normalizeH="0" baseline="0" dirty="0" smtClean="0">
                <a:ln>
                  <a:noFill/>
                </a:ln>
                <a:solidFill>
                  <a:srgbClr val="FF0000"/>
                </a:solidFill>
                <a:effectLst/>
                <a:latin typeface="Cambria" panose="02040503050406030204" pitchFamily="18" charset="0"/>
              </a:rPr>
              <a:t> </a:t>
            </a:r>
            <a:r>
              <a:rPr kumimoji="0" lang="en-US" altLang="en-US" sz="2200" b="0" i="0" u="none" strike="noStrike" cap="none" normalizeH="0" baseline="0" dirty="0" err="1" smtClean="0">
                <a:ln>
                  <a:noFill/>
                </a:ln>
                <a:solidFill>
                  <a:srgbClr val="FF0000"/>
                </a:solidFill>
                <a:effectLst/>
                <a:latin typeface="Cambria" panose="02040503050406030204" pitchFamily="18" charset="0"/>
              </a:rPr>
              <a:t>lường</a:t>
            </a:r>
            <a:r>
              <a:rPr kumimoji="0" lang="en-US" altLang="en-US" sz="2200" b="0" i="0" u="none" strike="noStrike" cap="none" normalizeH="0" baseline="0" dirty="0" smtClean="0">
                <a:ln>
                  <a:noFill/>
                </a:ln>
                <a:solidFill>
                  <a:srgbClr val="FF0000"/>
                </a:solidFill>
                <a:effectLst/>
                <a:latin typeface="Cambria" panose="02040503050406030204" pitchFamily="18" charset="0"/>
              </a:rPr>
              <a:t> </a:t>
            </a:r>
            <a:r>
              <a:rPr kumimoji="0" lang="en-US" altLang="en-US" sz="2200" b="0" i="0" u="none" strike="noStrike" cap="none" normalizeH="0" baseline="0" dirty="0" err="1" smtClean="0">
                <a:ln>
                  <a:noFill/>
                </a:ln>
                <a:solidFill>
                  <a:srgbClr val="FF0000"/>
                </a:solidFill>
                <a:effectLst/>
                <a:latin typeface="Cambria" panose="02040503050406030204" pitchFamily="18" charset="0"/>
              </a:rPr>
              <a:t>hệ</a:t>
            </a:r>
            <a:r>
              <a:rPr kumimoji="0" lang="en-US" altLang="en-US" sz="2200" b="0" i="0" u="none" strike="noStrike" cap="none" normalizeH="0" baseline="0" dirty="0" smtClean="0">
                <a:ln>
                  <a:noFill/>
                </a:ln>
                <a:solidFill>
                  <a:srgbClr val="FF0000"/>
                </a:solidFill>
                <a:effectLst/>
                <a:latin typeface="Cambria" panose="02040503050406030204" pitchFamily="18" charset="0"/>
              </a:rPr>
              <a:t> </a:t>
            </a:r>
            <a:r>
              <a:rPr kumimoji="0" lang="en-US" altLang="en-US" sz="2200" b="0" i="0" u="none" strike="noStrike" cap="none" normalizeH="0" baseline="0" dirty="0" err="1" smtClean="0">
                <a:ln>
                  <a:noFill/>
                </a:ln>
                <a:solidFill>
                  <a:srgbClr val="FF0000"/>
                </a:solidFill>
                <a:effectLst/>
                <a:latin typeface="Cambria" panose="02040503050406030204" pitchFamily="18" charset="0"/>
              </a:rPr>
              <a:t>thống</a:t>
            </a:r>
            <a:r>
              <a:rPr lang="en-US" altLang="en-US" sz="2200" dirty="0">
                <a:solidFill>
                  <a:srgbClr val="FF0000"/>
                </a:solidFill>
                <a:latin typeface="Cambria" panose="02040503050406030204" pitchFamily="18" charset="0"/>
              </a:rPr>
              <a:t> </a:t>
            </a:r>
            <a:r>
              <a:rPr kumimoji="0" lang="en-US" altLang="en-US" sz="2200" b="0" i="0" u="none" strike="noStrike" cap="none" normalizeH="0" baseline="0" dirty="0" err="1" smtClean="0">
                <a:ln>
                  <a:noFill/>
                </a:ln>
                <a:solidFill>
                  <a:srgbClr val="FF0000"/>
                </a:solidFill>
                <a:effectLst/>
                <a:latin typeface="Cambria" panose="02040503050406030204" pitchFamily="18" charset="0"/>
              </a:rPr>
              <a:t>giá</a:t>
            </a:r>
            <a:r>
              <a:rPr kumimoji="0" lang="en-US" altLang="en-US" sz="2200" b="0" i="0" u="none" strike="noStrike" cap="none" normalizeH="0" baseline="0" dirty="0" smtClean="0">
                <a:ln>
                  <a:noFill/>
                </a:ln>
                <a:solidFill>
                  <a:srgbClr val="FF0000"/>
                </a:solidFill>
                <a:effectLst/>
                <a:latin typeface="Cambria" panose="02040503050406030204" pitchFamily="18" charset="0"/>
              </a:rPr>
              <a:t> </a:t>
            </a:r>
            <a:r>
              <a:rPr kumimoji="0" lang="en-US" altLang="en-US" sz="2200" b="0" i="0" u="none" strike="noStrike" cap="none" normalizeH="0" baseline="0" dirty="0" err="1" smtClean="0">
                <a:ln>
                  <a:noFill/>
                </a:ln>
                <a:solidFill>
                  <a:srgbClr val="FF0000"/>
                </a:solidFill>
                <a:effectLst/>
                <a:latin typeface="Cambria" panose="02040503050406030204" pitchFamily="18" charset="0"/>
              </a:rPr>
              <a:t>trị</a:t>
            </a:r>
            <a:r>
              <a:rPr kumimoji="0" lang="en-US" altLang="en-US" sz="2200" b="0" i="0" u="none" strike="noStrike" cap="none" normalizeH="0" baseline="0" dirty="0" smtClean="0">
                <a:ln>
                  <a:noFill/>
                </a:ln>
                <a:solidFill>
                  <a:srgbClr val="FF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và</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FF0000"/>
                </a:solidFill>
                <a:effectLst/>
                <a:latin typeface="Cambria" panose="02040503050406030204" pitchFamily="18" charset="0"/>
              </a:rPr>
              <a:t>khả</a:t>
            </a:r>
            <a:r>
              <a:rPr kumimoji="0" lang="en-US" altLang="en-US" sz="2200" b="0" i="0" u="none" strike="noStrike" cap="none" normalizeH="0" baseline="0" dirty="0" smtClean="0">
                <a:ln>
                  <a:noFill/>
                </a:ln>
                <a:solidFill>
                  <a:srgbClr val="FF0000"/>
                </a:solidFill>
                <a:effectLst/>
                <a:latin typeface="Cambria" panose="02040503050406030204" pitchFamily="18" charset="0"/>
              </a:rPr>
              <a:t> </a:t>
            </a:r>
            <a:r>
              <a:rPr kumimoji="0" lang="en-US" altLang="en-US" sz="2200" b="0" i="0" u="none" strike="noStrike" cap="none" normalizeH="0" baseline="0" dirty="0" err="1" smtClean="0">
                <a:ln>
                  <a:noFill/>
                </a:ln>
                <a:solidFill>
                  <a:srgbClr val="FF0000"/>
                </a:solidFill>
                <a:effectLst/>
                <a:latin typeface="Cambria" panose="02040503050406030204" pitchFamily="18" charset="0"/>
              </a:rPr>
              <a:t>năng</a:t>
            </a:r>
            <a:r>
              <a:rPr kumimoji="0" lang="en-US" altLang="en-US" sz="2200" b="0" i="0" u="none" strike="noStrike" cap="none" normalizeH="0" baseline="0" dirty="0" smtClean="0">
                <a:ln>
                  <a:noFill/>
                </a:ln>
                <a:solidFill>
                  <a:srgbClr val="FF0000"/>
                </a:solidFill>
                <a:effectLst/>
                <a:latin typeface="Cambria" panose="02040503050406030204" pitchFamily="18" charset="0"/>
              </a:rPr>
              <a:t> </a:t>
            </a:r>
            <a:r>
              <a:rPr kumimoji="0" lang="en-US" altLang="en-US" sz="2200" b="0" i="0" u="none" strike="noStrike" cap="none" normalizeH="0" baseline="0" dirty="0" err="1" smtClean="0">
                <a:ln>
                  <a:noFill/>
                </a:ln>
                <a:solidFill>
                  <a:srgbClr val="FF0000"/>
                </a:solidFill>
                <a:effectLst/>
                <a:latin typeface="Cambria" panose="02040503050406030204" pitchFamily="18" charset="0"/>
              </a:rPr>
              <a:t>mua</a:t>
            </a:r>
            <a:r>
              <a:rPr kumimoji="0" lang="en-US" altLang="en-US" sz="2200" b="0" i="0" u="none" strike="noStrike" cap="none" normalizeH="0" baseline="0" dirty="0" smtClean="0">
                <a:ln>
                  <a:noFill/>
                </a:ln>
                <a:solidFill>
                  <a:srgbClr val="FF0000"/>
                </a:solidFill>
                <a:effectLst/>
                <a:latin typeface="Cambria" panose="02040503050406030204" pitchFamily="18" charset="0"/>
              </a:rPr>
              <a:t> </a:t>
            </a:r>
            <a:r>
              <a:rPr kumimoji="0" lang="en-US" altLang="en-US" sz="2200" b="0" i="0" u="none" strike="noStrike" cap="none" normalizeH="0" baseline="0" dirty="0" err="1" smtClean="0">
                <a:ln>
                  <a:noFill/>
                </a:ln>
                <a:solidFill>
                  <a:srgbClr val="FF0000"/>
                </a:solidFill>
                <a:effectLst/>
                <a:latin typeface="Cambria" panose="02040503050406030204" pitchFamily="18" charset="0"/>
              </a:rPr>
              <a:t>các</a:t>
            </a:r>
            <a:r>
              <a:rPr kumimoji="0" lang="en-US" altLang="en-US" sz="2200" b="0" i="0" u="none" strike="noStrike" cap="none" normalizeH="0" baseline="0" dirty="0" smtClean="0">
                <a:ln>
                  <a:noFill/>
                </a:ln>
                <a:solidFill>
                  <a:srgbClr val="FF0000"/>
                </a:solidFill>
                <a:effectLst/>
                <a:latin typeface="Cambria" panose="02040503050406030204" pitchFamily="18" charset="0"/>
              </a:rPr>
              <a:t> </a:t>
            </a:r>
            <a:r>
              <a:rPr kumimoji="0" lang="en-US" altLang="en-US" sz="2200" b="0" i="0" u="none" strike="noStrike" cap="none" normalizeH="0" baseline="0" dirty="0" err="1" smtClean="0">
                <a:ln>
                  <a:noFill/>
                </a:ln>
                <a:solidFill>
                  <a:srgbClr val="FF0000"/>
                </a:solidFill>
                <a:effectLst/>
                <a:latin typeface="Cambria" panose="02040503050406030204" pitchFamily="18" charset="0"/>
              </a:rPr>
              <a:t>thương</a:t>
            </a:r>
            <a:r>
              <a:rPr kumimoji="0" lang="en-US" altLang="en-US" sz="2200" b="0" i="0" u="none" strike="noStrike" cap="none" normalizeH="0" baseline="0" dirty="0" smtClean="0">
                <a:ln>
                  <a:noFill/>
                </a:ln>
                <a:solidFill>
                  <a:srgbClr val="FF0000"/>
                </a:solidFill>
                <a:effectLst/>
                <a:latin typeface="Cambria" panose="02040503050406030204" pitchFamily="18" charset="0"/>
              </a:rPr>
              <a:t> </a:t>
            </a:r>
            <a:r>
              <a:rPr kumimoji="0" lang="en-US" altLang="en-US" sz="2200" b="0" i="0" u="none" strike="noStrike" cap="none" normalizeH="0" baseline="0" dirty="0" err="1" smtClean="0">
                <a:ln>
                  <a:noFill/>
                </a:ln>
                <a:solidFill>
                  <a:srgbClr val="FF0000"/>
                </a:solidFill>
                <a:effectLst/>
                <a:latin typeface="Cambria" panose="02040503050406030204" pitchFamily="18" charset="0"/>
              </a:rPr>
              <a:t>hiệu</a:t>
            </a:r>
            <a:r>
              <a:rPr kumimoji="0" lang="en-US" altLang="en-US" sz="2200" b="0" i="0" u="none" strike="noStrike" cap="none" normalizeH="0" baseline="0" dirty="0" smtClean="0">
                <a:ln>
                  <a:noFill/>
                </a:ln>
                <a:solidFill>
                  <a:srgbClr val="FF0000"/>
                </a:solidFill>
                <a:effectLst/>
                <a:latin typeface="Cambria" panose="02040503050406030204" pitchFamily="18" charset="0"/>
              </a:rPr>
              <a:t> </a:t>
            </a:r>
            <a:r>
              <a:rPr kumimoji="0" lang="en-US" altLang="en-US" sz="2200" b="0" i="0" u="none" strike="noStrike" cap="none" normalizeH="0" baseline="0" dirty="0" err="1" smtClean="0">
                <a:ln>
                  <a:noFill/>
                </a:ln>
                <a:solidFill>
                  <a:srgbClr val="FF0000"/>
                </a:solidFill>
                <a:effectLst/>
                <a:latin typeface="Cambria" panose="02040503050406030204" pitchFamily="18" charset="0"/>
              </a:rPr>
              <a:t>sản</a:t>
            </a:r>
            <a:r>
              <a:rPr kumimoji="0" lang="en-US" altLang="en-US" sz="2200" b="0" i="0" u="none" strike="noStrike" cap="none" normalizeH="0" baseline="0" dirty="0" smtClean="0">
                <a:ln>
                  <a:noFill/>
                </a:ln>
                <a:solidFill>
                  <a:srgbClr val="FF0000"/>
                </a:solidFill>
                <a:effectLst/>
                <a:latin typeface="Cambria" panose="02040503050406030204" pitchFamily="18" charset="0"/>
              </a:rPr>
              <a:t> </a:t>
            </a:r>
            <a:r>
              <a:rPr kumimoji="0" lang="en-US" altLang="en-US" sz="2200" b="0" i="0" u="none" strike="noStrike" cap="none" normalizeH="0" baseline="0" dirty="0" err="1" smtClean="0">
                <a:ln>
                  <a:noFill/>
                </a:ln>
                <a:solidFill>
                  <a:srgbClr val="FF0000"/>
                </a:solidFill>
                <a:effectLst/>
                <a:latin typeface="Cambria" panose="02040503050406030204" pitchFamily="18" charset="0"/>
              </a:rPr>
              <a:t>phẩm</a:t>
            </a:r>
            <a:r>
              <a:rPr kumimoji="0" lang="en-US" altLang="en-US" sz="2200" b="0" i="0" u="none" strike="noStrike" cap="none" normalizeH="0" baseline="0" dirty="0" smtClean="0">
                <a:ln>
                  <a:noFill/>
                </a:ln>
                <a:solidFill>
                  <a:srgbClr val="FF0000"/>
                </a:solidFill>
                <a:effectLst/>
                <a:latin typeface="Cambria" panose="02040503050406030204" pitchFamily="18" charset="0"/>
              </a:rPr>
              <a:t> </a:t>
            </a:r>
            <a:r>
              <a:rPr kumimoji="0" lang="en-US" altLang="en-US" sz="2200" b="0" i="0" u="none" strike="noStrike" cap="none" normalizeH="0" baseline="0" dirty="0" err="1" smtClean="0">
                <a:ln>
                  <a:noFill/>
                </a:ln>
                <a:solidFill>
                  <a:srgbClr val="FF0000"/>
                </a:solidFill>
                <a:effectLst/>
                <a:latin typeface="Cambria" panose="02040503050406030204" pitchFamily="18" charset="0"/>
              </a:rPr>
              <a:t>khác</a:t>
            </a:r>
            <a:r>
              <a:rPr kumimoji="0" lang="en-US" altLang="en-US" sz="2200" b="0" i="0" u="none" strike="noStrike" cap="none" normalizeH="0" baseline="0" dirty="0" smtClean="0">
                <a:ln>
                  <a:noFill/>
                </a:ln>
                <a:solidFill>
                  <a:srgbClr val="FF0000"/>
                </a:solidFill>
                <a:effectLst/>
                <a:latin typeface="Cambria" panose="02040503050406030204" pitchFamily="18" charset="0"/>
              </a:rPr>
              <a:t> </a:t>
            </a:r>
            <a:r>
              <a:rPr kumimoji="0" lang="en-US" altLang="en-US" sz="2200" b="0" i="0" u="none" strike="noStrike" cap="none" normalizeH="0" baseline="0" dirty="0" err="1" smtClean="0">
                <a:ln>
                  <a:noFill/>
                </a:ln>
                <a:solidFill>
                  <a:srgbClr val="FF0000"/>
                </a:solidFill>
                <a:effectLst/>
                <a:latin typeface="Cambria" panose="02040503050406030204" pitchFamily="18" charset="0"/>
              </a:rPr>
              <a:t>nhau</a:t>
            </a:r>
            <a:r>
              <a:rPr kumimoji="0" lang="en-US" altLang="en-US" sz="2200" b="0" i="0" u="none" strike="noStrike" cap="none" normalizeH="0" baseline="0" dirty="0" smtClean="0">
                <a:ln>
                  <a:noFill/>
                </a:ln>
                <a:solidFill>
                  <a:srgbClr val="FF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trong</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một</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ngành</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sản</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phẩm</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nhất</a:t>
            </a:r>
            <a:r>
              <a:rPr kumimoji="0" lang="en-US" altLang="en-US" sz="2200" b="0" i="0" u="none" strike="noStrike" cap="none" normalizeH="0" dirty="0" smtClean="0">
                <a:ln>
                  <a:noFill/>
                </a:ln>
                <a:solidFill>
                  <a:srgbClr val="000000"/>
                </a:solidFill>
                <a:effectLst/>
                <a:latin typeface="Cambria" panose="02040503050406030204" pitchFamily="18" charset="0"/>
              </a:rPr>
              <a:t> </a:t>
            </a:r>
            <a:r>
              <a:rPr kumimoji="0" lang="en-US" altLang="en-US" sz="2200" b="0" i="0" u="none" strike="noStrike" cap="none" normalizeH="0" dirty="0" err="1" smtClean="0">
                <a:ln>
                  <a:noFill/>
                </a:ln>
                <a:solidFill>
                  <a:srgbClr val="000000"/>
                </a:solidFill>
                <a:effectLst/>
                <a:latin typeface="Cambria" panose="02040503050406030204" pitchFamily="18" charset="0"/>
              </a:rPr>
              <a:t>định</a:t>
            </a:r>
            <a:endParaRPr kumimoji="0" lang="en-US" altLang="en-US" sz="2200" b="0" i="0" u="none" strike="noStrike" cap="none" normalizeH="0" baseline="0" dirty="0" smtClean="0">
              <a:ln>
                <a:noFill/>
              </a:ln>
              <a:solidFill>
                <a:srgbClr val="000000"/>
              </a:solidFill>
              <a:effectLst/>
              <a:latin typeface="Cambria" panose="02040503050406030204" pitchFamily="18" charset="0"/>
            </a:endParaRPr>
          </a:p>
          <a:p>
            <a:pPr marL="342900" marR="0" lvl="0" indent="-342900" algn="just" defTabSz="914400" rtl="0" eaLnBrk="0" fontAlgn="base" latinLnBrk="0" hangingPunct="0">
              <a:lnSpc>
                <a:spcPct val="100000"/>
              </a:lnSpc>
              <a:spcBef>
                <a:spcPts val="600"/>
              </a:spcBef>
              <a:spcAft>
                <a:spcPts val="600"/>
              </a:spcAft>
              <a:buClrTx/>
              <a:buSzTx/>
              <a:buFont typeface="Wingdings" panose="05000000000000000000" pitchFamily="2" charset="2"/>
              <a:buChar char="v"/>
              <a:tabLst/>
            </a:pPr>
            <a:r>
              <a:rPr kumimoji="0" lang="en-US" altLang="en-US" sz="2200" b="1" i="0" u="none" strike="noStrike" cap="none" normalizeH="0" baseline="0" dirty="0" err="1" smtClean="0">
                <a:ln>
                  <a:noFill/>
                </a:ln>
                <a:solidFill>
                  <a:srgbClr val="FF0000"/>
                </a:solidFill>
                <a:effectLst/>
                <a:latin typeface="Cambria" panose="02040503050406030204" pitchFamily="18" charset="0"/>
              </a:rPr>
              <a:t>Để</a:t>
            </a:r>
            <a:r>
              <a:rPr kumimoji="0" lang="en-US" altLang="en-US" sz="2200" b="1" i="0" u="none" strike="noStrike" cap="none" normalizeH="0" baseline="0" dirty="0" smtClean="0">
                <a:ln>
                  <a:noFill/>
                </a:ln>
                <a:solidFill>
                  <a:srgbClr val="FF0000"/>
                </a:solidFill>
                <a:effectLst/>
                <a:latin typeface="Cambria" panose="02040503050406030204" pitchFamily="18" charset="0"/>
              </a:rPr>
              <a:t> minh </a:t>
            </a:r>
            <a:r>
              <a:rPr kumimoji="0" lang="en-US" altLang="en-US" sz="2200" b="1" i="0" u="none" strike="noStrike" cap="none" normalizeH="0" baseline="0" dirty="0" err="1" smtClean="0">
                <a:ln>
                  <a:noFill/>
                </a:ln>
                <a:solidFill>
                  <a:srgbClr val="FF0000"/>
                </a:solidFill>
                <a:effectLst/>
                <a:latin typeface="Cambria" panose="02040503050406030204" pitchFamily="18" charset="0"/>
              </a:rPr>
              <a:t>hoạ</a:t>
            </a:r>
            <a:r>
              <a:rPr kumimoji="0" lang="en-US" altLang="en-US" sz="2200" b="1" i="0" u="none" strike="noStrike" cap="none" normalizeH="0" baseline="0" dirty="0" smtClean="0">
                <a:ln>
                  <a:noFill/>
                </a:ln>
                <a:solidFill>
                  <a:srgbClr val="FF0000"/>
                </a:solidFill>
                <a:effectLst/>
                <a:latin typeface="Cambria" panose="02040503050406030204" pitchFamily="18" charset="0"/>
              </a:rPr>
              <a:t>, </a:t>
            </a:r>
            <a:r>
              <a:rPr kumimoji="0" lang="en-US" altLang="en-US" sz="2200" b="1" i="0" u="none" strike="noStrike" cap="none" normalizeH="0" baseline="0" dirty="0" err="1" smtClean="0">
                <a:ln>
                  <a:noFill/>
                </a:ln>
                <a:solidFill>
                  <a:srgbClr val="FF0000"/>
                </a:solidFill>
                <a:effectLst/>
                <a:latin typeface="Cambria" panose="02040503050406030204" pitchFamily="18" charset="0"/>
              </a:rPr>
              <a:t>chúng</a:t>
            </a:r>
            <a:r>
              <a:rPr kumimoji="0" lang="en-US" altLang="en-US" sz="2200" b="1" i="0" u="none" strike="noStrike" cap="none" normalizeH="0" baseline="0" dirty="0" smtClean="0">
                <a:ln>
                  <a:noFill/>
                </a:ln>
                <a:solidFill>
                  <a:srgbClr val="FF0000"/>
                </a:solidFill>
                <a:effectLst/>
                <a:latin typeface="Cambria" panose="02040503050406030204" pitchFamily="18" charset="0"/>
              </a:rPr>
              <a:t> ta </a:t>
            </a:r>
            <a:r>
              <a:rPr kumimoji="0" lang="en-US" altLang="en-US" sz="2200" b="1" i="0" u="none" strike="noStrike" cap="none" normalizeH="0" baseline="0" dirty="0" err="1" smtClean="0">
                <a:ln>
                  <a:noFill/>
                </a:ln>
                <a:solidFill>
                  <a:srgbClr val="FF0000"/>
                </a:solidFill>
                <a:effectLst/>
                <a:latin typeface="Cambria" panose="02040503050406030204" pitchFamily="18" charset="0"/>
              </a:rPr>
              <a:t>hãy</a:t>
            </a:r>
            <a:r>
              <a:rPr kumimoji="0" lang="en-US" altLang="en-US" sz="2200" b="1" i="0" u="none" strike="noStrike" cap="none" normalizeH="0" baseline="0" dirty="0" smtClean="0">
                <a:ln>
                  <a:noFill/>
                </a:ln>
                <a:solidFill>
                  <a:srgbClr val="FF0000"/>
                </a:solidFill>
                <a:effectLst/>
                <a:latin typeface="Cambria" panose="02040503050406030204" pitchFamily="18" charset="0"/>
              </a:rPr>
              <a:t> </a:t>
            </a:r>
            <a:r>
              <a:rPr kumimoji="0" lang="en-US" altLang="en-US" sz="2200" b="1" i="0" u="none" strike="noStrike" cap="none" normalizeH="0" baseline="0" dirty="0" err="1" smtClean="0">
                <a:ln>
                  <a:noFill/>
                </a:ln>
                <a:solidFill>
                  <a:srgbClr val="FF0000"/>
                </a:solidFill>
                <a:effectLst/>
                <a:latin typeface="Cambria" panose="02040503050406030204" pitchFamily="18" charset="0"/>
              </a:rPr>
              <a:t>xem</a:t>
            </a:r>
            <a:r>
              <a:rPr kumimoji="0" lang="en-US" altLang="en-US" sz="2200" b="1" i="0" u="none" strike="noStrike" cap="none" normalizeH="0" baseline="0" dirty="0" smtClean="0">
                <a:ln>
                  <a:noFill/>
                </a:ln>
                <a:solidFill>
                  <a:srgbClr val="FF0000"/>
                </a:solidFill>
                <a:effectLst/>
                <a:latin typeface="Cambria" panose="02040503050406030204" pitchFamily="18" charset="0"/>
              </a:rPr>
              <a:t> </a:t>
            </a:r>
            <a:r>
              <a:rPr kumimoji="0" lang="en-US" altLang="en-US" sz="2200" b="1" i="0" u="none" strike="noStrike" cap="none" normalizeH="0" baseline="0" dirty="0" err="1" smtClean="0">
                <a:ln>
                  <a:noFill/>
                </a:ln>
                <a:solidFill>
                  <a:srgbClr val="FF0000"/>
                </a:solidFill>
                <a:effectLst/>
                <a:latin typeface="Cambria" panose="02040503050406030204" pitchFamily="18" charset="0"/>
              </a:rPr>
              <a:t>xét</a:t>
            </a:r>
            <a:r>
              <a:rPr kumimoji="0" lang="en-US" altLang="en-US" sz="2200" b="1" i="0" u="none" strike="noStrike" cap="none" normalizeH="0" baseline="0" dirty="0" smtClean="0">
                <a:ln>
                  <a:noFill/>
                </a:ln>
                <a:solidFill>
                  <a:srgbClr val="FF0000"/>
                </a:solidFill>
                <a:effectLst/>
                <a:latin typeface="Cambria" panose="02040503050406030204" pitchFamily="18" charset="0"/>
              </a:rPr>
              <a:t> </a:t>
            </a:r>
            <a:r>
              <a:rPr kumimoji="0" lang="en-US" altLang="en-US" sz="2200" b="1" i="0" u="none" strike="noStrike" cap="none" normalizeH="0" baseline="0" dirty="0" err="1" smtClean="0">
                <a:ln>
                  <a:noFill/>
                </a:ln>
                <a:solidFill>
                  <a:srgbClr val="FF0000"/>
                </a:solidFill>
                <a:effectLst/>
                <a:latin typeface="Cambria" panose="02040503050406030204" pitchFamily="18" charset="0"/>
              </a:rPr>
              <a:t>ví</a:t>
            </a:r>
            <a:r>
              <a:rPr kumimoji="0" lang="en-US" altLang="en-US" sz="2200" b="1" i="0" u="none" strike="noStrike" cap="none" normalizeH="0" baseline="0" dirty="0" smtClean="0">
                <a:ln>
                  <a:noFill/>
                </a:ln>
                <a:solidFill>
                  <a:srgbClr val="FF0000"/>
                </a:solidFill>
                <a:effectLst/>
                <a:latin typeface="Cambria" panose="02040503050406030204" pitchFamily="18" charset="0"/>
              </a:rPr>
              <a:t> </a:t>
            </a:r>
            <a:r>
              <a:rPr kumimoji="0" lang="en-US" altLang="en-US" sz="2200" b="1" i="0" u="none" strike="noStrike" cap="none" normalizeH="0" baseline="0" dirty="0" err="1" smtClean="0">
                <a:ln>
                  <a:noFill/>
                </a:ln>
                <a:solidFill>
                  <a:srgbClr val="FF0000"/>
                </a:solidFill>
                <a:effectLst/>
                <a:latin typeface="Cambria" panose="02040503050406030204" pitchFamily="18" charset="0"/>
              </a:rPr>
              <a:t>dụ</a:t>
            </a:r>
            <a:r>
              <a:rPr kumimoji="0" lang="en-US" altLang="en-US" sz="2200" b="1" i="0" u="none" strike="noStrike" cap="none" normalizeH="0" baseline="0" dirty="0" smtClean="0">
                <a:ln>
                  <a:noFill/>
                </a:ln>
                <a:solidFill>
                  <a:srgbClr val="FF0000"/>
                </a:solidFill>
                <a:effectLst/>
                <a:latin typeface="Cambria" panose="02040503050406030204" pitchFamily="18" charset="0"/>
              </a:rPr>
              <a:t> </a:t>
            </a:r>
            <a:r>
              <a:rPr kumimoji="0" lang="en-US" altLang="en-US" sz="2200" b="1" i="0" u="none" strike="noStrike" cap="none" normalizeH="0" baseline="0" dirty="0" err="1" smtClean="0">
                <a:ln>
                  <a:noFill/>
                </a:ln>
                <a:solidFill>
                  <a:srgbClr val="FF0000"/>
                </a:solidFill>
                <a:effectLst/>
                <a:latin typeface="Cambria" panose="02040503050406030204" pitchFamily="18" charset="0"/>
              </a:rPr>
              <a:t>phân</a:t>
            </a:r>
            <a:r>
              <a:rPr kumimoji="0" lang="en-US" altLang="en-US" sz="2200" b="1" i="0" u="none" strike="noStrike" cap="none" normalizeH="0" baseline="0" dirty="0" smtClean="0">
                <a:ln>
                  <a:noFill/>
                </a:ln>
                <a:solidFill>
                  <a:srgbClr val="FF0000"/>
                </a:solidFill>
                <a:effectLst/>
                <a:latin typeface="Cambria" panose="02040503050406030204" pitchFamily="18" charset="0"/>
              </a:rPr>
              <a:t> </a:t>
            </a:r>
            <a:r>
              <a:rPr kumimoji="0" lang="en-US" altLang="en-US" sz="2200" b="1" i="0" u="none" strike="noStrike" cap="none" normalizeH="0" baseline="0" dirty="0" err="1" smtClean="0">
                <a:ln>
                  <a:noFill/>
                </a:ln>
                <a:solidFill>
                  <a:srgbClr val="FF0000"/>
                </a:solidFill>
                <a:effectLst/>
                <a:latin typeface="Cambria" panose="02040503050406030204" pitchFamily="18" charset="0"/>
              </a:rPr>
              <a:t>đoạn</a:t>
            </a:r>
            <a:r>
              <a:rPr kumimoji="0" lang="en-US" altLang="en-US" sz="2200" b="1" i="0" u="none" strike="noStrike" cap="none" normalizeH="0" baseline="0" dirty="0" smtClean="0">
                <a:ln>
                  <a:noFill/>
                </a:ln>
                <a:solidFill>
                  <a:srgbClr val="FF0000"/>
                </a:solidFill>
                <a:effectLst/>
                <a:latin typeface="Cambria" panose="02040503050406030204" pitchFamily="18" charset="0"/>
              </a:rPr>
              <a:t> </a:t>
            </a:r>
            <a:r>
              <a:rPr kumimoji="0" lang="en-US" altLang="en-US" sz="2200" b="1" i="0" u="none" strike="noStrike" cap="none" normalizeH="0" baseline="0" dirty="0" err="1" smtClean="0">
                <a:ln>
                  <a:noFill/>
                </a:ln>
                <a:solidFill>
                  <a:srgbClr val="FF0000"/>
                </a:solidFill>
                <a:effectLst/>
                <a:latin typeface="Cambria" panose="02040503050406030204" pitchFamily="18" charset="0"/>
              </a:rPr>
              <a:t>theo</a:t>
            </a:r>
            <a:r>
              <a:rPr kumimoji="0" lang="en-US" altLang="en-US" sz="2200" b="1" i="0" u="none" strike="noStrike" cap="none" normalizeH="0" baseline="0" dirty="0" smtClean="0">
                <a:ln>
                  <a:noFill/>
                </a:ln>
                <a:solidFill>
                  <a:srgbClr val="FF0000"/>
                </a:solidFill>
                <a:effectLst/>
                <a:latin typeface="Cambria" panose="02040503050406030204" pitchFamily="18" charset="0"/>
              </a:rPr>
              <a:t> </a:t>
            </a:r>
            <a:r>
              <a:rPr kumimoji="0" lang="en-US" altLang="en-US" sz="2200" b="1" i="0" u="none" strike="noStrike" cap="none" normalizeH="0" baseline="0" dirty="0" err="1" smtClean="0">
                <a:ln>
                  <a:noFill/>
                </a:ln>
                <a:solidFill>
                  <a:srgbClr val="FF0000"/>
                </a:solidFill>
                <a:effectLst/>
                <a:latin typeface="Cambria" panose="02040503050406030204" pitchFamily="18" charset="0"/>
              </a:rPr>
              <a:t>lợi</a:t>
            </a:r>
            <a:r>
              <a:rPr kumimoji="0" lang="en-US" altLang="en-US" sz="2200" b="1" i="0" u="none" strike="noStrike" cap="none" normalizeH="0" baseline="0" dirty="0" smtClean="0">
                <a:ln>
                  <a:noFill/>
                </a:ln>
                <a:solidFill>
                  <a:srgbClr val="FF0000"/>
                </a:solidFill>
                <a:effectLst/>
                <a:latin typeface="Cambria" panose="02040503050406030204" pitchFamily="18" charset="0"/>
              </a:rPr>
              <a:t> </a:t>
            </a:r>
            <a:r>
              <a:rPr kumimoji="0" lang="en-US" altLang="en-US" sz="2200" b="1" i="0" u="none" strike="noStrike" cap="none" normalizeH="0" baseline="0" dirty="0" err="1" smtClean="0">
                <a:ln>
                  <a:noFill/>
                </a:ln>
                <a:solidFill>
                  <a:srgbClr val="FF0000"/>
                </a:solidFill>
                <a:effectLst/>
                <a:latin typeface="Cambria" panose="02040503050406030204" pitchFamily="18" charset="0"/>
              </a:rPr>
              <a:t>ích</a:t>
            </a:r>
            <a:r>
              <a:rPr kumimoji="0" lang="en-US" altLang="en-US" sz="2200" b="1" i="0" u="none" strike="noStrike" cap="none" normalizeH="0" baseline="0" dirty="0" smtClean="0">
                <a:ln>
                  <a:noFill/>
                </a:ln>
                <a:solidFill>
                  <a:srgbClr val="FF0000"/>
                </a:solidFill>
                <a:effectLst/>
                <a:latin typeface="Cambria" panose="02040503050406030204" pitchFamily="18" charset="0"/>
              </a:rPr>
              <a:t> </a:t>
            </a:r>
            <a:r>
              <a:rPr kumimoji="0" lang="en-US" altLang="en-US" sz="2200" b="1" i="0" u="none" strike="noStrike" cap="none" normalizeH="0" baseline="0" dirty="0" err="1" smtClean="0">
                <a:ln>
                  <a:noFill/>
                </a:ln>
                <a:solidFill>
                  <a:srgbClr val="FF0000"/>
                </a:solidFill>
                <a:effectLst/>
                <a:latin typeface="Cambria" panose="02040503050406030204" pitchFamily="18" charset="0"/>
              </a:rPr>
              <a:t>áp</a:t>
            </a:r>
            <a:r>
              <a:rPr kumimoji="0" lang="en-US" altLang="en-US" sz="2200" b="1" i="0" u="none" strike="noStrike" cap="none" normalizeH="0" baseline="0" dirty="0" smtClean="0">
                <a:ln>
                  <a:noFill/>
                </a:ln>
                <a:solidFill>
                  <a:srgbClr val="FF0000"/>
                </a:solidFill>
                <a:effectLst/>
                <a:latin typeface="Cambria" panose="02040503050406030204" pitchFamily="18" charset="0"/>
              </a:rPr>
              <a:t> </a:t>
            </a:r>
            <a:r>
              <a:rPr kumimoji="0" lang="en-US" altLang="en-US" sz="2200" b="1" i="0" u="none" strike="noStrike" cap="none" normalizeH="0" baseline="0" dirty="0" err="1" smtClean="0">
                <a:ln>
                  <a:noFill/>
                </a:ln>
                <a:solidFill>
                  <a:srgbClr val="FF0000"/>
                </a:solidFill>
                <a:effectLst/>
                <a:latin typeface="Cambria" panose="02040503050406030204" pitchFamily="18" charset="0"/>
              </a:rPr>
              <a:t>dụng</a:t>
            </a:r>
            <a:r>
              <a:rPr kumimoji="0" lang="en-US" altLang="en-US" sz="2200" b="1" i="0" u="none" strike="noStrike" cap="none" normalizeH="0" baseline="0" dirty="0" smtClean="0">
                <a:ln>
                  <a:noFill/>
                </a:ln>
                <a:solidFill>
                  <a:srgbClr val="FF0000"/>
                </a:solidFill>
                <a:effectLst/>
                <a:latin typeface="Cambria" panose="02040503050406030204" pitchFamily="18" charset="0"/>
              </a:rPr>
              <a:t> </a:t>
            </a:r>
            <a:r>
              <a:rPr kumimoji="0" lang="en-US" altLang="en-US" sz="2200" b="1" i="0" u="none" strike="noStrike" cap="none" normalizeH="0" baseline="0" dirty="0" err="1" smtClean="0">
                <a:ln>
                  <a:noFill/>
                </a:ln>
                <a:solidFill>
                  <a:srgbClr val="FF0000"/>
                </a:solidFill>
                <a:effectLst/>
                <a:latin typeface="Cambria" panose="02040503050406030204" pitchFamily="18" charset="0"/>
              </a:rPr>
              <a:t>cho</a:t>
            </a:r>
            <a:r>
              <a:rPr kumimoji="0" lang="en-US" altLang="en-US" sz="2200" b="1" i="0" u="none" strike="noStrike" cap="none" normalizeH="0" baseline="0" dirty="0" smtClean="0">
                <a:ln>
                  <a:noFill/>
                </a:ln>
                <a:solidFill>
                  <a:srgbClr val="FF0000"/>
                </a:solidFill>
                <a:effectLst/>
                <a:latin typeface="Cambria" panose="02040503050406030204" pitchFamily="18" charset="0"/>
              </a:rPr>
              <a:t> </a:t>
            </a:r>
            <a:r>
              <a:rPr kumimoji="0" lang="en-US" altLang="en-US" sz="2200" b="1" i="0" u="none" strike="noStrike" cap="none" normalizeH="0" baseline="0" dirty="0" err="1" smtClean="0">
                <a:ln>
                  <a:noFill/>
                </a:ln>
                <a:solidFill>
                  <a:srgbClr val="FF0000"/>
                </a:solidFill>
                <a:effectLst/>
                <a:latin typeface="Cambria" panose="02040503050406030204" pitchFamily="18" charset="0"/>
              </a:rPr>
              <a:t>thị</a:t>
            </a:r>
            <a:r>
              <a:rPr kumimoji="0" lang="en-US" altLang="en-US" sz="2200" b="1" i="0" u="none" strike="noStrike" cap="none" normalizeH="0" baseline="0" dirty="0" smtClean="0">
                <a:ln>
                  <a:noFill/>
                </a:ln>
                <a:solidFill>
                  <a:srgbClr val="FF0000"/>
                </a:solidFill>
                <a:effectLst/>
                <a:latin typeface="Cambria" panose="02040503050406030204" pitchFamily="18" charset="0"/>
              </a:rPr>
              <a:t> </a:t>
            </a:r>
            <a:r>
              <a:rPr kumimoji="0" lang="en-US" altLang="en-US" sz="2200" b="1" i="0" u="none" strike="noStrike" cap="none" normalizeH="0" baseline="0" dirty="0" err="1" smtClean="0">
                <a:ln>
                  <a:noFill/>
                </a:ln>
                <a:solidFill>
                  <a:srgbClr val="FF0000"/>
                </a:solidFill>
                <a:effectLst/>
                <a:latin typeface="Cambria" panose="02040503050406030204" pitchFamily="18" charset="0"/>
              </a:rPr>
              <a:t>trường</a:t>
            </a:r>
            <a:r>
              <a:rPr lang="en-US" altLang="en-US" sz="2200" b="1" dirty="0">
                <a:solidFill>
                  <a:srgbClr val="FF0000"/>
                </a:solidFill>
                <a:latin typeface="Cambria" panose="02040503050406030204" pitchFamily="18" charset="0"/>
              </a:rPr>
              <a:t> </a:t>
            </a:r>
            <a:r>
              <a:rPr kumimoji="0" lang="en-US" altLang="en-US" sz="2200" b="1" i="0" u="none" strike="noStrike" cap="none" normalizeH="0" baseline="0" dirty="0" err="1" smtClean="0">
                <a:ln>
                  <a:noFill/>
                </a:ln>
                <a:solidFill>
                  <a:srgbClr val="FF0000"/>
                </a:solidFill>
                <a:effectLst/>
                <a:latin typeface="Cambria" panose="02040503050406030204" pitchFamily="18" charset="0"/>
              </a:rPr>
              <a:t>thuốc</a:t>
            </a:r>
            <a:r>
              <a:rPr kumimoji="0" lang="en-US" altLang="en-US" sz="2200" b="1" i="0" u="none" strike="noStrike" cap="none" normalizeH="0" baseline="0" dirty="0" smtClean="0">
                <a:ln>
                  <a:noFill/>
                </a:ln>
                <a:solidFill>
                  <a:srgbClr val="FF0000"/>
                </a:solidFill>
                <a:effectLst/>
                <a:latin typeface="Cambria" panose="02040503050406030204" pitchFamily="18" charset="0"/>
              </a:rPr>
              <a:t> </a:t>
            </a:r>
            <a:r>
              <a:rPr kumimoji="0" lang="en-US" altLang="en-US" sz="2200" b="1" i="0" u="none" strike="noStrike" cap="none" normalizeH="0" baseline="0" dirty="0" err="1" smtClean="0">
                <a:ln>
                  <a:noFill/>
                </a:ln>
                <a:solidFill>
                  <a:srgbClr val="FF0000"/>
                </a:solidFill>
                <a:effectLst/>
                <a:latin typeface="Cambria" panose="02040503050406030204" pitchFamily="18" charset="0"/>
              </a:rPr>
              <a:t>đánh</a:t>
            </a:r>
            <a:r>
              <a:rPr kumimoji="0" lang="en-US" altLang="en-US" sz="2200" b="1" i="0" u="none" strike="noStrike" cap="none" normalizeH="0" baseline="0" dirty="0" smtClean="0">
                <a:ln>
                  <a:noFill/>
                </a:ln>
                <a:solidFill>
                  <a:srgbClr val="FF0000"/>
                </a:solidFill>
                <a:effectLst/>
                <a:latin typeface="Cambria" panose="02040503050406030204" pitchFamily="18" charset="0"/>
              </a:rPr>
              <a:t> </a:t>
            </a:r>
            <a:r>
              <a:rPr kumimoji="0" lang="en-US" altLang="en-US" sz="2200" b="1" i="0" u="none" strike="noStrike" cap="none" normalizeH="0" baseline="0" dirty="0" err="1" smtClean="0">
                <a:ln>
                  <a:noFill/>
                </a:ln>
                <a:solidFill>
                  <a:srgbClr val="FF0000"/>
                </a:solidFill>
                <a:effectLst/>
                <a:latin typeface="Cambria" panose="02040503050406030204" pitchFamily="18" charset="0"/>
              </a:rPr>
              <a:t>răn</a:t>
            </a:r>
            <a:r>
              <a:rPr kumimoji="0" lang="en-US" altLang="en-US" sz="2200" b="0" i="0" u="none" strike="noStrike" cap="none" normalizeH="0" baseline="0" dirty="0" err="1" smtClean="0">
                <a:ln>
                  <a:noFill/>
                </a:ln>
                <a:solidFill>
                  <a:srgbClr val="000000"/>
                </a:solidFill>
                <a:effectLst/>
                <a:latin typeface="Cambria" panose="02040503050406030204" pitchFamily="18" charset="0"/>
              </a:rPr>
              <a:t>g</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Cách</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phân</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đoạn</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này</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hết</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sức</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hữu</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ích</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cho</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doanh</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nghiệp</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trong</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việc</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lựa</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chọn</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phương</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tiện</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quảng</a:t>
            </a:r>
            <a:r>
              <a:rPr lang="en-US" altLang="en-US" sz="2200" dirty="0">
                <a:solidFill>
                  <a:srgbClr val="000000"/>
                </a:solidFill>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cáo</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và</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thiết</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kế</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sản</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phẩm</a:t>
            </a:r>
            <a:r>
              <a:rPr kumimoji="0" lang="en-US" altLang="en-US" sz="2200" b="0" i="0" u="none" strike="noStrike" cap="none" normalizeH="0" baseline="0" dirty="0" smtClean="0">
                <a:ln>
                  <a:noFill/>
                </a:ln>
                <a:solidFill>
                  <a:srgbClr val="000000"/>
                </a:solidFill>
                <a:effectLst/>
                <a:latin typeface="Cambria" panose="02040503050406030204" pitchFamily="18" charset="0"/>
              </a:rPr>
              <a:t> </a:t>
            </a:r>
            <a:r>
              <a:rPr kumimoji="0" lang="en-US" altLang="en-US" sz="2200" b="0" i="0" u="none" strike="noStrike" cap="none" normalizeH="0" baseline="0" dirty="0" err="1" smtClean="0">
                <a:ln>
                  <a:noFill/>
                </a:ln>
                <a:solidFill>
                  <a:srgbClr val="000000"/>
                </a:solidFill>
                <a:effectLst/>
                <a:latin typeface="Cambria" panose="02040503050406030204" pitchFamily="18" charset="0"/>
              </a:rPr>
              <a:t>mới</a:t>
            </a:r>
            <a:r>
              <a:rPr kumimoji="0" lang="en-US" altLang="en-US" sz="2200" b="0" i="0" u="none" strike="noStrike" cap="none" normalizeH="0" baseline="0" dirty="0" smtClean="0">
                <a:ln>
                  <a:noFill/>
                </a:ln>
                <a:solidFill>
                  <a:srgbClr val="000000"/>
                </a:solidFill>
                <a:effectLst/>
                <a:latin typeface="Cambria" panose="02040503050406030204" pitchFamily="18" charset="0"/>
              </a:rPr>
              <a:t>.</a:t>
            </a:r>
          </a:p>
          <a:p>
            <a:pPr marR="0" lvl="0" algn="just" defTabSz="914400" rtl="0" eaLnBrk="0" fontAlgn="base" latinLnBrk="0" hangingPunct="0">
              <a:lnSpc>
                <a:spcPct val="100000"/>
              </a:lnSpc>
              <a:spcBef>
                <a:spcPts val="600"/>
              </a:spcBef>
              <a:spcAft>
                <a:spcPts val="600"/>
              </a:spcAft>
              <a:buClrTx/>
              <a:buSzTx/>
              <a:tabLst/>
            </a:pPr>
            <a:r>
              <a:rPr kumimoji="0" lang="en-US" altLang="en-US" sz="2200" b="0" i="0" u="none" strike="noStrike" cap="none" normalizeH="0" baseline="0" dirty="0" smtClean="0">
                <a:ln>
                  <a:noFill/>
                </a:ln>
                <a:solidFill>
                  <a:srgbClr val="000000"/>
                </a:solidFill>
                <a:effectLst/>
                <a:latin typeface="Cambria" panose="02040503050406030204" pitchFamily="18" charset="0"/>
              </a:rPr>
              <a:t/>
            </a:r>
            <a:br>
              <a:rPr kumimoji="0" lang="en-US" altLang="en-US" sz="2200" b="0" i="0" u="none" strike="noStrike" cap="none" normalizeH="0" baseline="0" dirty="0" smtClean="0">
                <a:ln>
                  <a:noFill/>
                </a:ln>
                <a:solidFill>
                  <a:srgbClr val="000000"/>
                </a:solidFill>
                <a:effectLst/>
                <a:latin typeface="Cambria" panose="02040503050406030204" pitchFamily="18" charset="0"/>
              </a:rPr>
            </a:br>
            <a:r>
              <a:rPr kumimoji="0" lang="en-US" altLang="en-US" sz="2200" b="1" i="1" u="none" strike="noStrike" cap="none" normalizeH="0" baseline="0" dirty="0" err="1" smtClean="0">
                <a:ln>
                  <a:noFill/>
                </a:ln>
                <a:solidFill>
                  <a:srgbClr val="000000"/>
                </a:solidFill>
                <a:effectLst/>
                <a:latin typeface="Cambria-BoldItalic"/>
              </a:rPr>
              <a:t>Bảng</a:t>
            </a:r>
            <a:r>
              <a:rPr kumimoji="0" lang="en-US" altLang="en-US" sz="2200" b="1" i="1" u="none" strike="noStrike" cap="none" normalizeH="0" baseline="0" dirty="0" smtClean="0">
                <a:ln>
                  <a:noFill/>
                </a:ln>
                <a:solidFill>
                  <a:srgbClr val="000000"/>
                </a:solidFill>
                <a:effectLst/>
                <a:latin typeface="Cambria-BoldItalic"/>
              </a:rPr>
              <a:t> 7.3 </a:t>
            </a:r>
            <a:r>
              <a:rPr kumimoji="0" lang="en-US" altLang="en-US" sz="2200" b="1" i="1" u="none" strike="noStrike" cap="none" normalizeH="0" baseline="0" dirty="0" err="1" smtClean="0">
                <a:ln>
                  <a:noFill/>
                </a:ln>
                <a:solidFill>
                  <a:srgbClr val="000000"/>
                </a:solidFill>
                <a:effectLst/>
                <a:latin typeface="Cambria-BoldItalic"/>
              </a:rPr>
              <a:t>Các</a:t>
            </a:r>
            <a:r>
              <a:rPr kumimoji="0" lang="en-US" altLang="en-US" sz="2200" b="1" i="1" u="none" strike="noStrike" cap="none" normalizeH="0" baseline="0" dirty="0" smtClean="0">
                <a:ln>
                  <a:noFill/>
                </a:ln>
                <a:solidFill>
                  <a:srgbClr val="000000"/>
                </a:solidFill>
                <a:effectLst/>
                <a:latin typeface="Cambria-BoldItalic"/>
              </a:rPr>
              <a:t> </a:t>
            </a:r>
            <a:r>
              <a:rPr kumimoji="0" lang="en-US" altLang="en-US" sz="2200" b="1" i="1" u="none" strike="noStrike" cap="none" normalizeH="0" baseline="0" dirty="0" err="1" smtClean="0">
                <a:ln>
                  <a:noFill/>
                </a:ln>
                <a:solidFill>
                  <a:srgbClr val="000000"/>
                </a:solidFill>
                <a:effectLst/>
                <a:latin typeface="Cambria-BoldItalic"/>
              </a:rPr>
              <a:t>đoạn</a:t>
            </a:r>
            <a:r>
              <a:rPr kumimoji="0" lang="en-US" altLang="en-US" sz="2200" b="1" i="1" u="none" strike="noStrike" cap="none" normalizeH="0" baseline="0" dirty="0" smtClean="0">
                <a:ln>
                  <a:noFill/>
                </a:ln>
                <a:solidFill>
                  <a:srgbClr val="000000"/>
                </a:solidFill>
                <a:effectLst/>
                <a:latin typeface="Cambria-BoldItalic"/>
              </a:rPr>
              <a:t> </a:t>
            </a:r>
            <a:r>
              <a:rPr kumimoji="0" lang="en-US" altLang="en-US" sz="2200" b="1" i="1" u="none" strike="noStrike" cap="none" normalizeH="0" baseline="0" dirty="0" err="1" smtClean="0">
                <a:ln>
                  <a:noFill/>
                </a:ln>
                <a:solidFill>
                  <a:srgbClr val="000000"/>
                </a:solidFill>
                <a:effectLst/>
                <a:latin typeface="Cambria-BoldItalic"/>
              </a:rPr>
              <a:t>thị</a:t>
            </a:r>
            <a:r>
              <a:rPr kumimoji="0" lang="en-US" altLang="en-US" sz="2200" b="1" i="1" u="none" strike="noStrike" cap="none" normalizeH="0" baseline="0" dirty="0" smtClean="0">
                <a:ln>
                  <a:noFill/>
                </a:ln>
                <a:solidFill>
                  <a:srgbClr val="000000"/>
                </a:solidFill>
                <a:effectLst/>
                <a:latin typeface="Cambria-BoldItalic"/>
              </a:rPr>
              <a:t> </a:t>
            </a:r>
            <a:r>
              <a:rPr kumimoji="0" lang="en-US" altLang="en-US" sz="2200" b="1" i="1" u="none" strike="noStrike" cap="none" normalizeH="0" baseline="0" dirty="0" err="1" smtClean="0">
                <a:ln>
                  <a:noFill/>
                </a:ln>
                <a:solidFill>
                  <a:srgbClr val="000000"/>
                </a:solidFill>
                <a:effectLst/>
                <a:latin typeface="Cambria-BoldItalic"/>
              </a:rPr>
              <a:t>trường</a:t>
            </a:r>
            <a:r>
              <a:rPr kumimoji="0" lang="en-US" altLang="en-US" sz="2200" b="1" i="1" u="none" strike="noStrike" cap="none" normalizeH="0" baseline="0" dirty="0" smtClean="0">
                <a:ln>
                  <a:noFill/>
                </a:ln>
                <a:solidFill>
                  <a:srgbClr val="000000"/>
                </a:solidFill>
                <a:effectLst/>
                <a:latin typeface="Cambria-BoldItalic"/>
              </a:rPr>
              <a:t> </a:t>
            </a:r>
            <a:r>
              <a:rPr kumimoji="0" lang="en-US" altLang="en-US" sz="2200" b="1" i="1" u="none" strike="noStrike" cap="none" normalizeH="0" baseline="0" dirty="0" err="1" smtClean="0">
                <a:ln>
                  <a:noFill/>
                </a:ln>
                <a:solidFill>
                  <a:srgbClr val="000000"/>
                </a:solidFill>
                <a:effectLst/>
                <a:latin typeface="Cambria-BoldItalic"/>
              </a:rPr>
              <a:t>thuốc</a:t>
            </a:r>
            <a:r>
              <a:rPr kumimoji="0" lang="en-US" altLang="en-US" sz="2200" b="1" i="1" u="none" strike="noStrike" cap="none" normalizeH="0" baseline="0" dirty="0" smtClean="0">
                <a:ln>
                  <a:noFill/>
                </a:ln>
                <a:solidFill>
                  <a:srgbClr val="000000"/>
                </a:solidFill>
                <a:effectLst/>
                <a:latin typeface="Cambria-BoldItalic"/>
              </a:rPr>
              <a:t> </a:t>
            </a:r>
            <a:r>
              <a:rPr kumimoji="0" lang="en-US" altLang="en-US" sz="2200" b="1" i="1" u="none" strike="noStrike" cap="none" normalizeH="0" baseline="0" dirty="0" err="1" smtClean="0">
                <a:ln>
                  <a:noFill/>
                </a:ln>
                <a:solidFill>
                  <a:srgbClr val="000000"/>
                </a:solidFill>
                <a:effectLst/>
                <a:latin typeface="Cambria-BoldItalic"/>
              </a:rPr>
              <a:t>đánh</a:t>
            </a:r>
            <a:r>
              <a:rPr kumimoji="0" lang="en-US" altLang="en-US" sz="2200" b="1" i="1" u="none" strike="noStrike" cap="none" normalizeH="0" baseline="0" dirty="0" smtClean="0">
                <a:ln>
                  <a:noFill/>
                </a:ln>
                <a:solidFill>
                  <a:srgbClr val="000000"/>
                </a:solidFill>
                <a:effectLst/>
                <a:latin typeface="Cambria-BoldItalic"/>
              </a:rPr>
              <a:t> </a:t>
            </a:r>
            <a:r>
              <a:rPr kumimoji="0" lang="en-US" altLang="en-US" sz="2200" b="1" i="1" u="none" strike="noStrike" cap="none" normalizeH="0" baseline="0" dirty="0" err="1" smtClean="0">
                <a:ln>
                  <a:noFill/>
                </a:ln>
                <a:solidFill>
                  <a:srgbClr val="000000"/>
                </a:solidFill>
                <a:effectLst/>
                <a:latin typeface="Cambria-BoldItalic"/>
              </a:rPr>
              <a:t>răng</a:t>
            </a:r>
            <a:r>
              <a:rPr kumimoji="0" lang="en-US" altLang="en-US" sz="2200" b="1" i="1" u="none" strike="noStrike" cap="none" normalizeH="0" baseline="0" dirty="0" smtClean="0">
                <a:ln>
                  <a:noFill/>
                </a:ln>
                <a:solidFill>
                  <a:srgbClr val="000000"/>
                </a:solidFill>
                <a:effectLst/>
                <a:latin typeface="Cambria-BoldItalic"/>
              </a:rPr>
              <a:t> </a:t>
            </a:r>
            <a:r>
              <a:rPr kumimoji="0" lang="en-US" altLang="en-US" sz="2200" b="1" i="1" u="none" strike="noStrike" cap="none" normalizeH="0" baseline="0" dirty="0" err="1" smtClean="0">
                <a:ln>
                  <a:noFill/>
                </a:ln>
                <a:solidFill>
                  <a:srgbClr val="000000"/>
                </a:solidFill>
                <a:effectLst/>
                <a:latin typeface="Cambria-BoldItalic"/>
              </a:rPr>
              <a:t>phân</a:t>
            </a:r>
            <a:r>
              <a:rPr kumimoji="0" lang="en-US" altLang="en-US" sz="2200" b="1" i="1" u="none" strike="noStrike" cap="none" normalizeH="0" baseline="0" dirty="0" smtClean="0">
                <a:ln>
                  <a:noFill/>
                </a:ln>
                <a:solidFill>
                  <a:srgbClr val="000000"/>
                </a:solidFill>
                <a:effectLst/>
                <a:latin typeface="Cambria-BoldItalic"/>
              </a:rPr>
              <a:t> </a:t>
            </a:r>
            <a:r>
              <a:rPr kumimoji="0" lang="en-US" altLang="en-US" sz="2200" b="1" i="1" u="none" strike="noStrike" cap="none" normalizeH="0" baseline="0" dirty="0" err="1" smtClean="0">
                <a:ln>
                  <a:noFill/>
                </a:ln>
                <a:solidFill>
                  <a:srgbClr val="000000"/>
                </a:solidFill>
                <a:effectLst/>
                <a:latin typeface="Cambria-BoldItalic"/>
              </a:rPr>
              <a:t>theo</a:t>
            </a:r>
            <a:r>
              <a:rPr kumimoji="0" lang="en-US" altLang="en-US" sz="2200" b="1" i="1" u="none" strike="noStrike" cap="none" normalizeH="0" baseline="0" dirty="0" smtClean="0">
                <a:ln>
                  <a:noFill/>
                </a:ln>
                <a:solidFill>
                  <a:srgbClr val="000000"/>
                </a:solidFill>
                <a:effectLst/>
                <a:latin typeface="Cambria-BoldItalic"/>
              </a:rPr>
              <a:t> </a:t>
            </a:r>
            <a:r>
              <a:rPr kumimoji="0" lang="en-US" altLang="en-US" sz="2200" b="1" i="1" u="none" strike="noStrike" cap="none" normalizeH="0" baseline="0" dirty="0" err="1" smtClean="0">
                <a:ln>
                  <a:noFill/>
                </a:ln>
                <a:solidFill>
                  <a:srgbClr val="000000"/>
                </a:solidFill>
                <a:effectLst/>
                <a:latin typeface="Cambria-BoldItalic"/>
              </a:rPr>
              <a:t>lợi</a:t>
            </a:r>
            <a:r>
              <a:rPr kumimoji="0" lang="en-US" altLang="en-US" sz="2200" b="1" i="1" u="none" strike="noStrike" cap="none" normalizeH="0" baseline="0" dirty="0" smtClean="0">
                <a:ln>
                  <a:noFill/>
                </a:ln>
                <a:solidFill>
                  <a:srgbClr val="000000"/>
                </a:solidFill>
                <a:effectLst/>
                <a:latin typeface="Cambria-BoldItalic"/>
              </a:rPr>
              <a:t> </a:t>
            </a:r>
            <a:r>
              <a:rPr kumimoji="0" lang="en-US" altLang="en-US" sz="2200" b="1" i="1" u="none" strike="noStrike" cap="none" normalizeH="0" baseline="0" dirty="0" err="1" smtClean="0">
                <a:ln>
                  <a:noFill/>
                </a:ln>
                <a:solidFill>
                  <a:srgbClr val="000000"/>
                </a:solidFill>
                <a:effectLst/>
                <a:latin typeface="Cambria-BoldItalic"/>
              </a:rPr>
              <a:t>ích</a:t>
            </a:r>
            <a:r>
              <a:rPr kumimoji="0" lang="en-US" altLang="en-US" sz="2200" b="1" i="1" u="none" strike="noStrike" cap="none" normalizeH="0" baseline="0" dirty="0" smtClean="0">
                <a:ln>
                  <a:noFill/>
                </a:ln>
                <a:solidFill>
                  <a:srgbClr val="000000"/>
                </a:solidFill>
                <a:effectLst/>
                <a:latin typeface="Cambria-BoldItalic"/>
              </a:rPr>
              <a:t> </a:t>
            </a:r>
            <a:r>
              <a:rPr kumimoji="0" lang="en-US" altLang="en-US" sz="2200" b="1" i="1" u="none" strike="noStrike" cap="none" normalizeH="0" baseline="0" dirty="0" err="1" smtClean="0">
                <a:ln>
                  <a:noFill/>
                </a:ln>
                <a:solidFill>
                  <a:srgbClr val="000000"/>
                </a:solidFill>
                <a:effectLst/>
                <a:latin typeface="Cambria-BoldItalic"/>
              </a:rPr>
              <a:t>người</a:t>
            </a:r>
            <a:r>
              <a:rPr kumimoji="0" lang="en-US" altLang="en-US" sz="2200" b="1" i="1" u="none" strike="noStrike" cap="none" normalizeH="0" baseline="0" dirty="0" smtClean="0">
                <a:ln>
                  <a:noFill/>
                </a:ln>
                <a:solidFill>
                  <a:srgbClr val="000000"/>
                </a:solidFill>
                <a:effectLst/>
                <a:latin typeface="Cambria-BoldItalic"/>
              </a:rPr>
              <a:t> </a:t>
            </a:r>
            <a:r>
              <a:rPr kumimoji="0" lang="en-US" altLang="en-US" sz="2200" b="1" i="1" u="none" strike="noStrike" cap="none" normalizeH="0" baseline="0" dirty="0" err="1" smtClean="0">
                <a:ln>
                  <a:noFill/>
                </a:ln>
                <a:solidFill>
                  <a:srgbClr val="000000"/>
                </a:solidFill>
                <a:effectLst/>
                <a:latin typeface="Cambria-BoldItalic"/>
              </a:rPr>
              <a:t>tiêu</a:t>
            </a:r>
            <a:r>
              <a:rPr kumimoji="0" lang="en-US" altLang="en-US" sz="2200" b="1" i="1" u="none" strike="noStrike" cap="none" normalizeH="0" baseline="0" dirty="0" smtClean="0">
                <a:ln>
                  <a:noFill/>
                </a:ln>
                <a:solidFill>
                  <a:srgbClr val="000000"/>
                </a:solidFill>
                <a:effectLst/>
                <a:latin typeface="Cambria-BoldItalic"/>
              </a:rPr>
              <a:t> </a:t>
            </a:r>
            <a:r>
              <a:rPr kumimoji="0" lang="en-US" altLang="en-US" sz="2200" b="1" i="1" u="none" strike="noStrike" cap="none" normalizeH="0" baseline="0" dirty="0" err="1" smtClean="0">
                <a:ln>
                  <a:noFill/>
                </a:ln>
                <a:solidFill>
                  <a:srgbClr val="000000"/>
                </a:solidFill>
                <a:effectLst/>
                <a:latin typeface="Cambria-BoldItalic"/>
              </a:rPr>
              <a:t>dùng</a:t>
            </a:r>
            <a:r>
              <a:rPr kumimoji="0" lang="en-US" altLang="en-US" sz="2200" b="1" i="1" u="none" strike="noStrike" cap="none" normalizeH="0" baseline="0" dirty="0" smtClean="0">
                <a:ln>
                  <a:noFill/>
                </a:ln>
                <a:solidFill>
                  <a:srgbClr val="000000"/>
                </a:solidFill>
                <a:effectLst/>
                <a:latin typeface="Cambria-BoldItalic"/>
              </a:rPr>
              <a:t> </a:t>
            </a:r>
            <a:r>
              <a:rPr kumimoji="0" lang="en-US" altLang="en-US" sz="2200" b="1" i="1" u="none" strike="noStrike" cap="none" normalizeH="0" baseline="0" dirty="0" err="1" smtClean="0">
                <a:ln>
                  <a:noFill/>
                </a:ln>
                <a:solidFill>
                  <a:srgbClr val="000000"/>
                </a:solidFill>
                <a:effectLst/>
                <a:latin typeface="Cambria-BoldItalic"/>
              </a:rPr>
              <a:t>quan</a:t>
            </a:r>
            <a:r>
              <a:rPr lang="en-US" altLang="en-US" sz="2200" b="1" i="1" dirty="0">
                <a:solidFill>
                  <a:srgbClr val="000000"/>
                </a:solidFill>
                <a:latin typeface="Cambria-BoldItalic"/>
              </a:rPr>
              <a:t> </a:t>
            </a:r>
            <a:r>
              <a:rPr kumimoji="0" lang="en-US" altLang="en-US" sz="2200" b="1" i="1" u="none" strike="noStrike" cap="none" normalizeH="0" baseline="0" dirty="0" err="1" smtClean="0">
                <a:ln>
                  <a:noFill/>
                </a:ln>
                <a:solidFill>
                  <a:srgbClr val="000000"/>
                </a:solidFill>
                <a:effectLst/>
                <a:latin typeface="Cambria-BoldItalic"/>
              </a:rPr>
              <a:t>tâm</a:t>
            </a:r>
            <a:r>
              <a:rPr kumimoji="0" lang="en-US" altLang="en-US" sz="2200" b="1" i="1" u="none" strike="noStrike" cap="none" normalizeH="0" baseline="0" dirty="0" smtClean="0">
                <a:ln>
                  <a:noFill/>
                </a:ln>
                <a:solidFill>
                  <a:srgbClr val="000000"/>
                </a:solidFill>
                <a:effectLst/>
                <a:latin typeface="Cambria-BoldItalic"/>
              </a:rPr>
              <a:t>.</a:t>
            </a:r>
          </a:p>
        </p:txBody>
      </p:sp>
    </p:spTree>
    <p:extLst>
      <p:ext uri="{BB962C8B-B14F-4D97-AF65-F5344CB8AC3E}">
        <p14:creationId xmlns:p14="http://schemas.microsoft.com/office/powerpoint/2010/main" val="844045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additive="base">
                                        <p:cTn id="19"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 calcmode="lin" valueType="num">
                                      <p:cBhvr additive="base">
                                        <p:cTn id="25"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6">
                                            <p:txEl>
                                              <p:pRg st="4" end="4"/>
                                            </p:txEl>
                                          </p:spTgt>
                                        </p:tgtEl>
                                        <p:attrNameLst>
                                          <p:attrName>style.visibility</p:attrName>
                                        </p:attrNameLst>
                                      </p:cBhvr>
                                      <p:to>
                                        <p:strVal val="visible"/>
                                      </p:to>
                                    </p:set>
                                    <p:anim calcmode="lin" valueType="num">
                                      <p:cBhvr additive="base">
                                        <p:cTn id="31"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393032974"/>
              </p:ext>
            </p:extLst>
          </p:nvPr>
        </p:nvGraphicFramePr>
        <p:xfrm>
          <a:off x="619761" y="1673218"/>
          <a:ext cx="11572239" cy="4673793"/>
        </p:xfrm>
        <a:graphic>
          <a:graphicData uri="http://schemas.openxmlformats.org/drawingml/2006/table">
            <a:tbl>
              <a:tblPr/>
              <a:tblGrid>
                <a:gridCol w="2835513">
                  <a:extLst>
                    <a:ext uri="{9D8B030D-6E8A-4147-A177-3AD203B41FA5}">
                      <a16:colId xmlns:a16="http://schemas.microsoft.com/office/drawing/2014/main" val="1458334125"/>
                    </a:ext>
                  </a:extLst>
                </a:gridCol>
                <a:gridCol w="2671207">
                  <a:extLst>
                    <a:ext uri="{9D8B030D-6E8A-4147-A177-3AD203B41FA5}">
                      <a16:colId xmlns:a16="http://schemas.microsoft.com/office/drawing/2014/main" val="3431114350"/>
                    </a:ext>
                  </a:extLst>
                </a:gridCol>
                <a:gridCol w="2434809">
                  <a:extLst>
                    <a:ext uri="{9D8B030D-6E8A-4147-A177-3AD203B41FA5}">
                      <a16:colId xmlns:a16="http://schemas.microsoft.com/office/drawing/2014/main" val="1849575813"/>
                    </a:ext>
                  </a:extLst>
                </a:gridCol>
                <a:gridCol w="1973746">
                  <a:extLst>
                    <a:ext uri="{9D8B030D-6E8A-4147-A177-3AD203B41FA5}">
                      <a16:colId xmlns:a16="http://schemas.microsoft.com/office/drawing/2014/main" val="3431138623"/>
                    </a:ext>
                  </a:extLst>
                </a:gridCol>
                <a:gridCol w="1656964">
                  <a:extLst>
                    <a:ext uri="{9D8B030D-6E8A-4147-A177-3AD203B41FA5}">
                      <a16:colId xmlns:a16="http://schemas.microsoft.com/office/drawing/2014/main" val="1038132266"/>
                    </a:ext>
                  </a:extLst>
                </a:gridCol>
              </a:tblGrid>
              <a:tr h="840610">
                <a:tc>
                  <a:txBody>
                    <a:bodyPr/>
                    <a:lstStyle/>
                    <a:p>
                      <a:endParaRPr lang="en-US"/>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en-US" sz="2200" b="1" i="0" dirty="0" err="1">
                          <a:solidFill>
                            <a:srgbClr val="000000"/>
                          </a:solidFill>
                          <a:effectLst/>
                          <a:latin typeface="Cambria-Bold"/>
                        </a:rPr>
                        <a:t>Yếu</a:t>
                      </a:r>
                      <a:r>
                        <a:rPr lang="en-US" sz="2200" b="1" i="0" dirty="0">
                          <a:solidFill>
                            <a:srgbClr val="000000"/>
                          </a:solidFill>
                          <a:effectLst/>
                          <a:latin typeface="Cambria-Bold"/>
                        </a:rPr>
                        <a:t> </a:t>
                      </a:r>
                      <a:r>
                        <a:rPr lang="en-US" sz="2200" b="1" i="0" dirty="0" err="1">
                          <a:solidFill>
                            <a:srgbClr val="000000"/>
                          </a:solidFill>
                          <a:effectLst/>
                          <a:latin typeface="Cambria-Bold"/>
                        </a:rPr>
                        <a:t>tố</a:t>
                      </a:r>
                      <a:r>
                        <a:rPr lang="en-US" sz="2200" b="1" i="0" dirty="0">
                          <a:solidFill>
                            <a:srgbClr val="000000"/>
                          </a:solidFill>
                          <a:effectLst/>
                          <a:latin typeface="Cambria-Bold"/>
                        </a:rPr>
                        <a:t> </a:t>
                      </a:r>
                      <a:r>
                        <a:rPr lang="en-US" sz="2200" b="1" i="0" dirty="0" err="1">
                          <a:solidFill>
                            <a:srgbClr val="000000"/>
                          </a:solidFill>
                          <a:effectLst/>
                          <a:latin typeface="Cambria-Bold"/>
                        </a:rPr>
                        <a:t>cảm</a:t>
                      </a:r>
                      <a:r>
                        <a:rPr lang="en-US" sz="2200" b="1" i="0" dirty="0">
                          <a:solidFill>
                            <a:srgbClr val="000000"/>
                          </a:solidFill>
                          <a:effectLst/>
                          <a:latin typeface="Cambria-Bold"/>
                        </a:rPr>
                        <a:t> </a:t>
                      </a:r>
                      <a:r>
                        <a:rPr lang="en-US" sz="2200" b="1" i="0" dirty="0" err="1">
                          <a:solidFill>
                            <a:srgbClr val="000000"/>
                          </a:solidFill>
                          <a:effectLst/>
                          <a:latin typeface="Cambria-Bold"/>
                        </a:rPr>
                        <a:t>giác</a:t>
                      </a:r>
                      <a:r>
                        <a:rPr lang="en-US" sz="2200" b="1" i="0" dirty="0">
                          <a:solidFill>
                            <a:srgbClr val="000000"/>
                          </a:solidFill>
                          <a:effectLst/>
                          <a:latin typeface="Cambria-Bold"/>
                        </a:rPr>
                        <a:t> </a:t>
                      </a:r>
                      <a:endParaRPr lang="en-US" sz="2200" dirty="0">
                        <a:effectLs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en-US" sz="2200" b="1" i="0" dirty="0" err="1">
                          <a:solidFill>
                            <a:srgbClr val="000000"/>
                          </a:solidFill>
                          <a:effectLst/>
                          <a:latin typeface="Cambria-Bold"/>
                        </a:rPr>
                        <a:t>Yếu</a:t>
                      </a:r>
                      <a:r>
                        <a:rPr lang="en-US" sz="2200" b="1" i="0" dirty="0">
                          <a:solidFill>
                            <a:srgbClr val="000000"/>
                          </a:solidFill>
                          <a:effectLst/>
                          <a:latin typeface="Cambria-Bold"/>
                        </a:rPr>
                        <a:t> </a:t>
                      </a:r>
                      <a:r>
                        <a:rPr lang="en-US" sz="2200" b="1" i="0" dirty="0" err="1">
                          <a:solidFill>
                            <a:srgbClr val="000000"/>
                          </a:solidFill>
                          <a:effectLst/>
                          <a:latin typeface="Cambria-Bold"/>
                        </a:rPr>
                        <a:t>tố</a:t>
                      </a:r>
                      <a:r>
                        <a:rPr lang="en-US" sz="2200" b="1" i="0" dirty="0">
                          <a:solidFill>
                            <a:srgbClr val="000000"/>
                          </a:solidFill>
                          <a:effectLst/>
                          <a:latin typeface="Cambria-Bold"/>
                        </a:rPr>
                        <a:t> </a:t>
                      </a:r>
                      <a:r>
                        <a:rPr lang="en-US" sz="2200" b="1" i="0" dirty="0" err="1">
                          <a:solidFill>
                            <a:srgbClr val="000000"/>
                          </a:solidFill>
                          <a:effectLst/>
                          <a:latin typeface="Cambria-Bold"/>
                        </a:rPr>
                        <a:t>xã</a:t>
                      </a:r>
                      <a:r>
                        <a:rPr lang="en-US" sz="2200" b="1" i="0" dirty="0">
                          <a:solidFill>
                            <a:srgbClr val="000000"/>
                          </a:solidFill>
                          <a:effectLst/>
                          <a:latin typeface="Cambria-Bold"/>
                        </a:rPr>
                        <a:t> </a:t>
                      </a:r>
                      <a:r>
                        <a:rPr lang="en-US" sz="2200" b="1" i="0" dirty="0" err="1">
                          <a:solidFill>
                            <a:srgbClr val="000000"/>
                          </a:solidFill>
                          <a:effectLst/>
                          <a:latin typeface="Cambria-Bold"/>
                        </a:rPr>
                        <a:t>hội</a:t>
                      </a:r>
                      <a:r>
                        <a:rPr lang="en-US" sz="2200" b="1" i="0" dirty="0">
                          <a:solidFill>
                            <a:srgbClr val="000000"/>
                          </a:solidFill>
                          <a:effectLst/>
                          <a:latin typeface="Cambria-Bold"/>
                        </a:rPr>
                        <a:t> </a:t>
                      </a:r>
                      <a:endParaRPr lang="en-US" sz="2200" dirty="0">
                        <a:effectLs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en-US" sz="2200" b="1" i="0" dirty="0" err="1">
                          <a:solidFill>
                            <a:srgbClr val="000000"/>
                          </a:solidFill>
                          <a:effectLst/>
                          <a:latin typeface="Cambria-Bold"/>
                        </a:rPr>
                        <a:t>Sự</a:t>
                      </a:r>
                      <a:r>
                        <a:rPr lang="en-US" sz="2200" b="1" i="0" dirty="0">
                          <a:solidFill>
                            <a:srgbClr val="000000"/>
                          </a:solidFill>
                          <a:effectLst/>
                          <a:latin typeface="Cambria-Bold"/>
                        </a:rPr>
                        <a:t> lo </a:t>
                      </a:r>
                      <a:r>
                        <a:rPr lang="en-US" sz="2200" b="1" i="0" dirty="0" err="1">
                          <a:solidFill>
                            <a:srgbClr val="000000"/>
                          </a:solidFill>
                          <a:effectLst/>
                          <a:latin typeface="Cambria-Bold"/>
                        </a:rPr>
                        <a:t>lắng</a:t>
                      </a:r>
                      <a:r>
                        <a:rPr lang="en-US" sz="2200" b="1" i="0" dirty="0">
                          <a:solidFill>
                            <a:srgbClr val="000000"/>
                          </a:solidFill>
                          <a:effectLst/>
                          <a:latin typeface="Cambria-Bold"/>
                        </a:rPr>
                        <a:t> </a:t>
                      </a:r>
                      <a:endParaRPr lang="en-US" sz="2200" dirty="0">
                        <a:effectLs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en-US" sz="2200" b="1" i="0" dirty="0" err="1">
                          <a:solidFill>
                            <a:srgbClr val="000000"/>
                          </a:solidFill>
                          <a:effectLst/>
                          <a:latin typeface="Cambria-Bold"/>
                        </a:rPr>
                        <a:t>Nhân</a:t>
                      </a:r>
                      <a:r>
                        <a:rPr lang="en-US" sz="2200" b="1" i="0" dirty="0">
                          <a:solidFill>
                            <a:srgbClr val="000000"/>
                          </a:solidFill>
                          <a:effectLst/>
                          <a:latin typeface="Cambria-Bold"/>
                        </a:rPr>
                        <a:t> </a:t>
                      </a:r>
                      <a:r>
                        <a:rPr lang="en-US" sz="2200" b="1" i="0" dirty="0" err="1">
                          <a:solidFill>
                            <a:srgbClr val="000000"/>
                          </a:solidFill>
                          <a:effectLst/>
                          <a:latin typeface="Cambria-Bold"/>
                        </a:rPr>
                        <a:t>tố</a:t>
                      </a:r>
                      <a:r>
                        <a:rPr lang="en-US" sz="2200" b="1" i="0" dirty="0">
                          <a:solidFill>
                            <a:srgbClr val="000000"/>
                          </a:solidFill>
                          <a:effectLst/>
                          <a:latin typeface="Cambria-Bold"/>
                        </a:rPr>
                        <a:t> </a:t>
                      </a:r>
                      <a:r>
                        <a:rPr lang="en-US" sz="2200" b="1" i="0" dirty="0" err="1">
                          <a:solidFill>
                            <a:srgbClr val="000000"/>
                          </a:solidFill>
                          <a:effectLst/>
                          <a:latin typeface="Cambria-Bold"/>
                        </a:rPr>
                        <a:t>độc</a:t>
                      </a:r>
                      <a:r>
                        <a:rPr lang="en-US" sz="2200" b="1" i="0" dirty="0">
                          <a:solidFill>
                            <a:srgbClr val="000000"/>
                          </a:solidFill>
                          <a:effectLst/>
                          <a:latin typeface="Cambria-Bold"/>
                        </a:rPr>
                        <a:t> </a:t>
                      </a:r>
                      <a:r>
                        <a:rPr lang="en-US" sz="2200" b="1" i="0" dirty="0" err="1">
                          <a:solidFill>
                            <a:srgbClr val="000000"/>
                          </a:solidFill>
                          <a:effectLst/>
                          <a:latin typeface="Cambria-Bold"/>
                        </a:rPr>
                        <a:t>lập</a:t>
                      </a:r>
                      <a:endParaRPr lang="en-US" sz="2200" dirty="0">
                        <a:effectLst/>
                      </a:endParaRPr>
                    </a:p>
                  </a:txBody>
                  <a:tcPr anchor="ctr">
                    <a:lnL w="6350" cap="flat" cmpd="sng" algn="ctr">
                      <a:solidFill>
                        <a:srgbClr val="000000"/>
                      </a:solidFill>
                      <a:prstDash val="solid"/>
                      <a:round/>
                      <a:headEnd type="none" w="med" len="med"/>
                      <a:tailEnd type="none" w="med" len="med"/>
                    </a:lnL>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78913539"/>
                  </a:ext>
                </a:extLst>
              </a:tr>
              <a:tr h="840610">
                <a:tc>
                  <a:txBody>
                    <a:bodyPr/>
                    <a:lstStyle/>
                    <a:p>
                      <a:r>
                        <a:rPr lang="vi-VN" sz="2200" b="1" i="0" dirty="0">
                          <a:solidFill>
                            <a:srgbClr val="000000"/>
                          </a:solidFill>
                          <a:effectLst/>
                          <a:latin typeface="Cambria" panose="02040503050406030204" pitchFamily="18" charset="0"/>
                        </a:rPr>
                        <a:t>- Lợi ích cơ bản </a:t>
                      </a:r>
                      <a:endParaRPr lang="vi-VN" sz="2200" b="1" dirty="0">
                        <a:effectLs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r>
                        <a:rPr lang="vi-VN" sz="2200" b="1" i="0" dirty="0">
                          <a:solidFill>
                            <a:srgbClr val="000000"/>
                          </a:solidFill>
                          <a:effectLst/>
                          <a:latin typeface="Cambria" panose="02040503050406030204" pitchFamily="18" charset="0"/>
                        </a:rPr>
                        <a:t>- Hương vị và hình thức bề ngoài </a:t>
                      </a:r>
                      <a:endParaRPr lang="vi-VN" sz="2200" b="1" dirty="0">
                        <a:effectLs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r>
                        <a:rPr lang="vi-VN" sz="2200" b="1" i="0" dirty="0">
                          <a:solidFill>
                            <a:srgbClr val="000000"/>
                          </a:solidFill>
                          <a:effectLst/>
                          <a:latin typeface="Cambria" panose="02040503050406030204" pitchFamily="18" charset="0"/>
                        </a:rPr>
                        <a:t>- Giúp răng được trắng</a:t>
                      </a:r>
                      <a:endParaRPr lang="vi-VN" sz="2200" b="1" dirty="0">
                        <a:effectLs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r>
                        <a:rPr lang="en-US" sz="2200" b="1" i="0" dirty="0">
                          <a:solidFill>
                            <a:srgbClr val="000000"/>
                          </a:solidFill>
                          <a:effectLst/>
                          <a:latin typeface="Cambria" panose="02040503050406030204" pitchFamily="18" charset="0"/>
                        </a:rPr>
                        <a:t>- </a:t>
                      </a:r>
                      <a:r>
                        <a:rPr lang="en-US" sz="2200" b="1" i="0" dirty="0" err="1">
                          <a:solidFill>
                            <a:srgbClr val="000000"/>
                          </a:solidFill>
                          <a:effectLst/>
                          <a:latin typeface="Cambria" panose="02040503050406030204" pitchFamily="18" charset="0"/>
                        </a:rPr>
                        <a:t>Ngừa</a:t>
                      </a:r>
                      <a:r>
                        <a:rPr lang="en-US" sz="2200" b="1" i="0" dirty="0">
                          <a:solidFill>
                            <a:srgbClr val="000000"/>
                          </a:solidFill>
                          <a:effectLst/>
                          <a:latin typeface="Cambria" panose="02040503050406030204" pitchFamily="18" charset="0"/>
                        </a:rPr>
                        <a:t> </a:t>
                      </a:r>
                      <a:r>
                        <a:rPr lang="en-US" sz="2200" b="1" i="0" dirty="0" err="1">
                          <a:solidFill>
                            <a:srgbClr val="000000"/>
                          </a:solidFill>
                          <a:effectLst/>
                          <a:latin typeface="Cambria" panose="02040503050406030204" pitchFamily="18" charset="0"/>
                        </a:rPr>
                        <a:t>sâu</a:t>
                      </a:r>
                      <a:r>
                        <a:rPr lang="en-US" sz="2200" b="1" i="0" dirty="0">
                          <a:solidFill>
                            <a:srgbClr val="000000"/>
                          </a:solidFill>
                          <a:effectLst/>
                          <a:latin typeface="Cambria" panose="02040503050406030204" pitchFamily="18" charset="0"/>
                        </a:rPr>
                        <a:t> </a:t>
                      </a:r>
                      <a:r>
                        <a:rPr lang="en-US" sz="2200" b="1" i="0" dirty="0" err="1">
                          <a:solidFill>
                            <a:srgbClr val="000000"/>
                          </a:solidFill>
                          <a:effectLst/>
                          <a:latin typeface="Cambria" panose="02040503050406030204" pitchFamily="18" charset="0"/>
                        </a:rPr>
                        <a:t>răng</a:t>
                      </a:r>
                      <a:endParaRPr lang="en-US" sz="2200" b="1" dirty="0">
                        <a:effectLs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r>
                        <a:rPr lang="en-US" sz="2200" b="1" i="0" dirty="0">
                          <a:solidFill>
                            <a:srgbClr val="000000"/>
                          </a:solidFill>
                          <a:effectLst/>
                          <a:latin typeface="Cambria" panose="02040503050406030204" pitchFamily="18" charset="0"/>
                        </a:rPr>
                        <a:t>- </a:t>
                      </a:r>
                      <a:r>
                        <a:rPr lang="en-US" sz="2200" b="1" i="0" dirty="0" err="1">
                          <a:solidFill>
                            <a:srgbClr val="000000"/>
                          </a:solidFill>
                          <a:effectLst/>
                          <a:latin typeface="Cambria" panose="02040503050406030204" pitchFamily="18" charset="0"/>
                        </a:rPr>
                        <a:t>Giá</a:t>
                      </a:r>
                      <a:r>
                        <a:rPr lang="en-US" sz="2200" b="1" i="0" dirty="0">
                          <a:solidFill>
                            <a:srgbClr val="000000"/>
                          </a:solidFill>
                          <a:effectLst/>
                          <a:latin typeface="Cambria" panose="02040503050406030204" pitchFamily="18" charset="0"/>
                        </a:rPr>
                        <a:t> </a:t>
                      </a:r>
                      <a:r>
                        <a:rPr lang="en-US" sz="2200" b="1" i="0" dirty="0" err="1">
                          <a:solidFill>
                            <a:srgbClr val="000000"/>
                          </a:solidFill>
                          <a:effectLst/>
                          <a:latin typeface="Cambria" panose="02040503050406030204" pitchFamily="18" charset="0"/>
                        </a:rPr>
                        <a:t>cả</a:t>
                      </a:r>
                      <a:endParaRPr lang="en-US" sz="2200" b="1" dirty="0">
                        <a:effectLs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843930259"/>
                  </a:ext>
                </a:extLst>
              </a:tr>
              <a:tr h="470742">
                <a:tc>
                  <a:txBody>
                    <a:bodyPr/>
                    <a:lstStyle/>
                    <a:p>
                      <a:r>
                        <a:rPr lang="vi-VN" sz="2200" b="0" i="0">
                          <a:solidFill>
                            <a:srgbClr val="000000"/>
                          </a:solidFill>
                          <a:effectLst/>
                          <a:latin typeface="Cambria" panose="02040503050406030204" pitchFamily="18" charset="0"/>
                        </a:rPr>
                        <a:t>- Đối tượng chính </a:t>
                      </a:r>
                      <a:endParaRPr lang="vi-VN" sz="2200">
                        <a:effectLs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endParaRPr lang="en-US" sz="2200" dirty="0">
                        <a:effectLs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endParaRPr lang="en-US" sz="2200" dirty="0">
                        <a:effectLs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endParaRPr lang="en-US" sz="2200" dirty="0">
                        <a:effectLs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endParaRPr lang="en-US" sz="2200" dirty="0">
                        <a:effectLs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28377288"/>
                  </a:ext>
                </a:extLst>
              </a:tr>
              <a:tr h="1210479">
                <a:tc>
                  <a:txBody>
                    <a:bodyPr/>
                    <a:lstStyle/>
                    <a:p>
                      <a:r>
                        <a:rPr lang="en-US" sz="2200" b="0" i="0" dirty="0">
                          <a:solidFill>
                            <a:srgbClr val="000000"/>
                          </a:solidFill>
                          <a:effectLst/>
                          <a:latin typeface="Cambria" panose="02040503050406030204" pitchFamily="18" charset="0"/>
                        </a:rPr>
                        <a:t>- </a:t>
                      </a:r>
                      <a:r>
                        <a:rPr lang="en-US" sz="2200" b="0" i="0" dirty="0" err="1">
                          <a:solidFill>
                            <a:srgbClr val="000000"/>
                          </a:solidFill>
                          <a:effectLst/>
                          <a:latin typeface="Cambria" panose="02040503050406030204" pitchFamily="18" charset="0"/>
                        </a:rPr>
                        <a:t>Đặc</a:t>
                      </a:r>
                      <a:r>
                        <a:rPr lang="en-US" sz="2200" b="0" i="0" dirty="0">
                          <a:solidFill>
                            <a:srgbClr val="000000"/>
                          </a:solidFill>
                          <a:effectLst/>
                          <a:latin typeface="Cambria" panose="02040503050406030204" pitchFamily="18" charset="0"/>
                        </a:rPr>
                        <a:t> </a:t>
                      </a:r>
                      <a:r>
                        <a:rPr lang="en-US" sz="2200" b="0" i="0" dirty="0" err="1">
                          <a:solidFill>
                            <a:srgbClr val="000000"/>
                          </a:solidFill>
                          <a:effectLst/>
                          <a:latin typeface="Cambria" panose="02040503050406030204" pitchFamily="18" charset="0"/>
                        </a:rPr>
                        <a:t>điểm</a:t>
                      </a:r>
                      <a:r>
                        <a:rPr lang="en-US" sz="2200" b="0" i="0" dirty="0">
                          <a:solidFill>
                            <a:srgbClr val="000000"/>
                          </a:solidFill>
                          <a:effectLst/>
                          <a:latin typeface="Cambria" panose="02040503050406030204" pitchFamily="18" charset="0"/>
                        </a:rPr>
                        <a:t> </a:t>
                      </a:r>
                      <a:r>
                        <a:rPr lang="en-US" sz="2200" b="0" i="0" dirty="0" err="1">
                          <a:solidFill>
                            <a:srgbClr val="000000"/>
                          </a:solidFill>
                          <a:effectLst/>
                          <a:latin typeface="Cambria" panose="02040503050406030204" pitchFamily="18" charset="0"/>
                        </a:rPr>
                        <a:t>hành</a:t>
                      </a:r>
                      <a:r>
                        <a:rPr lang="en-US" sz="2200" b="0" i="0" dirty="0">
                          <a:solidFill>
                            <a:srgbClr val="000000"/>
                          </a:solidFill>
                          <a:effectLst/>
                          <a:latin typeface="Cambria" panose="02040503050406030204" pitchFamily="18" charset="0"/>
                        </a:rPr>
                        <a:t> vi </a:t>
                      </a:r>
                      <a:endParaRPr lang="en-US" sz="2200" dirty="0">
                        <a:effectLs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vi-VN" sz="2200" b="0" i="0" dirty="0">
                          <a:solidFill>
                            <a:srgbClr val="000000"/>
                          </a:solidFill>
                          <a:effectLst/>
                          <a:latin typeface="Cambria" panose="02040503050406030204" pitchFamily="18" charset="0"/>
                        </a:rPr>
                        <a:t>- Dùng kem đánh răng có hương bạc hà</a:t>
                      </a:r>
                      <a:endParaRPr lang="vi-VN" sz="2200" dirty="0">
                        <a:effectLs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en-US" sz="2200" b="0" i="0">
                          <a:solidFill>
                            <a:srgbClr val="000000"/>
                          </a:solidFill>
                          <a:effectLst/>
                          <a:latin typeface="Cambria" panose="02040503050406030204" pitchFamily="18" charset="0"/>
                        </a:rPr>
                        <a:t>- Hút thuốc lá </a:t>
                      </a:r>
                      <a:endParaRPr lang="en-US" sz="2200">
                        <a:effectLs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en-US" sz="2200" b="0" i="0" dirty="0">
                          <a:solidFill>
                            <a:srgbClr val="000000"/>
                          </a:solidFill>
                          <a:effectLst/>
                          <a:latin typeface="Cambria" panose="02040503050406030204" pitchFamily="18" charset="0"/>
                        </a:rPr>
                        <a:t>- </a:t>
                      </a:r>
                      <a:r>
                        <a:rPr lang="en-US" sz="2200" b="0" i="0" dirty="0" err="1">
                          <a:solidFill>
                            <a:srgbClr val="000000"/>
                          </a:solidFill>
                          <a:effectLst/>
                          <a:latin typeface="Cambria" panose="02040503050406030204" pitchFamily="18" charset="0"/>
                        </a:rPr>
                        <a:t>Dùng</a:t>
                      </a:r>
                      <a:r>
                        <a:rPr lang="en-US" sz="2200" b="0" i="0" dirty="0">
                          <a:solidFill>
                            <a:srgbClr val="000000"/>
                          </a:solidFill>
                          <a:effectLst/>
                          <a:latin typeface="Cambria" panose="02040503050406030204" pitchFamily="18" charset="0"/>
                        </a:rPr>
                        <a:t> </a:t>
                      </a:r>
                      <a:r>
                        <a:rPr lang="en-US" sz="2200" b="0" i="0" dirty="0" err="1">
                          <a:solidFill>
                            <a:srgbClr val="000000"/>
                          </a:solidFill>
                          <a:effectLst/>
                          <a:latin typeface="Cambria" panose="02040503050406030204" pitchFamily="18" charset="0"/>
                        </a:rPr>
                        <a:t>nhiều</a:t>
                      </a:r>
                      <a:r>
                        <a:rPr lang="en-US" sz="2200" b="0" i="0" dirty="0">
                          <a:solidFill>
                            <a:srgbClr val="000000"/>
                          </a:solidFill>
                          <a:effectLst/>
                          <a:latin typeface="Cambria" panose="02040503050406030204" pitchFamily="18" charset="0"/>
                        </a:rPr>
                        <a:t> </a:t>
                      </a:r>
                      <a:endParaRPr lang="en-US" sz="2200" dirty="0">
                        <a:effectLs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en-US" sz="2200" b="0" i="0" dirty="0">
                          <a:solidFill>
                            <a:srgbClr val="000000"/>
                          </a:solidFill>
                          <a:effectLst/>
                          <a:latin typeface="Cambria" panose="02040503050406030204" pitchFamily="18" charset="0"/>
                        </a:rPr>
                        <a:t>- </a:t>
                      </a:r>
                      <a:r>
                        <a:rPr lang="en-US" sz="2200" b="0" i="0" dirty="0" err="1">
                          <a:solidFill>
                            <a:srgbClr val="000000"/>
                          </a:solidFill>
                          <a:effectLst/>
                          <a:latin typeface="Cambria" panose="02040503050406030204" pitchFamily="18" charset="0"/>
                        </a:rPr>
                        <a:t>Dùng</a:t>
                      </a:r>
                      <a:r>
                        <a:rPr lang="en-US" sz="2200" b="0" i="0" dirty="0">
                          <a:solidFill>
                            <a:srgbClr val="000000"/>
                          </a:solidFill>
                          <a:effectLst/>
                          <a:latin typeface="Cambria" panose="02040503050406030204" pitchFamily="18" charset="0"/>
                        </a:rPr>
                        <a:t> </a:t>
                      </a:r>
                      <a:r>
                        <a:rPr lang="en-US" sz="2200" b="0" i="0" dirty="0" err="1">
                          <a:solidFill>
                            <a:srgbClr val="000000"/>
                          </a:solidFill>
                          <a:effectLst/>
                          <a:latin typeface="Cambria" panose="02040503050406030204" pitchFamily="18" charset="0"/>
                        </a:rPr>
                        <a:t>nhiều</a:t>
                      </a:r>
                      <a:endParaRPr lang="en-US" sz="2200" dirty="0">
                        <a:effectLs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75268929"/>
                  </a:ext>
                </a:extLst>
              </a:tr>
              <a:tr h="840610">
                <a:tc>
                  <a:txBody>
                    <a:bodyPr/>
                    <a:lstStyle/>
                    <a:p>
                      <a:r>
                        <a:rPr lang="vi-VN" sz="2200" b="0" i="0">
                          <a:solidFill>
                            <a:srgbClr val="000000"/>
                          </a:solidFill>
                          <a:effectLst/>
                          <a:latin typeface="Cambria" panose="02040503050406030204" pitchFamily="18" charset="0"/>
                        </a:rPr>
                        <a:t>- Nhãn hiệu ưa thích </a:t>
                      </a:r>
                      <a:endParaRPr lang="vi-VN" sz="2200">
                        <a:effectLs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en-US" sz="2200" b="0" i="0" dirty="0">
                          <a:solidFill>
                            <a:srgbClr val="000000"/>
                          </a:solidFill>
                          <a:effectLst/>
                          <a:latin typeface="Cambria" panose="02040503050406030204" pitchFamily="18" charset="0"/>
                        </a:rPr>
                        <a:t>- Colgate </a:t>
                      </a:r>
                      <a:endParaRPr lang="en-US" sz="2200" dirty="0">
                        <a:effectLs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en-US" sz="2200" b="0" i="0" dirty="0">
                          <a:solidFill>
                            <a:srgbClr val="000000"/>
                          </a:solidFill>
                          <a:effectLst/>
                          <a:latin typeface="Cambria" panose="02040503050406030204" pitchFamily="18" charset="0"/>
                        </a:rPr>
                        <a:t>- </a:t>
                      </a:r>
                      <a:r>
                        <a:rPr lang="en-US" sz="2200" b="0" i="0" dirty="0" err="1">
                          <a:solidFill>
                            <a:srgbClr val="000000"/>
                          </a:solidFill>
                          <a:effectLst/>
                          <a:latin typeface="Cambria" panose="02040503050406030204" pitchFamily="18" charset="0"/>
                        </a:rPr>
                        <a:t>Macbans</a:t>
                      </a:r>
                      <a:r>
                        <a:rPr lang="en-US" sz="2200" b="0" i="0" dirty="0">
                          <a:solidFill>
                            <a:srgbClr val="000000"/>
                          </a:solidFill>
                          <a:effectLst/>
                          <a:latin typeface="Cambria" panose="02040503050406030204" pitchFamily="18" charset="0"/>
                        </a:rPr>
                        <a:t> </a:t>
                      </a:r>
                      <a:endParaRPr lang="en-US" sz="2200" dirty="0">
                        <a:effectLs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en-US" sz="2200" b="0" i="0" dirty="0">
                          <a:solidFill>
                            <a:srgbClr val="000000"/>
                          </a:solidFill>
                          <a:effectLst/>
                          <a:latin typeface="Cambria" panose="02040503050406030204" pitchFamily="18" charset="0"/>
                        </a:rPr>
                        <a:t>- Crest </a:t>
                      </a:r>
                      <a:endParaRPr lang="en-US" sz="2200" dirty="0">
                        <a:effectLs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en-US" sz="2200" b="0" i="0" dirty="0">
                          <a:solidFill>
                            <a:srgbClr val="000000"/>
                          </a:solidFill>
                          <a:effectLst/>
                          <a:latin typeface="Cambria" panose="02040503050406030204" pitchFamily="18" charset="0"/>
                        </a:rPr>
                        <a:t>- </a:t>
                      </a:r>
                      <a:r>
                        <a:rPr lang="en-US" sz="2200" b="0" i="0" dirty="0" err="1">
                          <a:solidFill>
                            <a:srgbClr val="000000"/>
                          </a:solidFill>
                          <a:effectLst/>
                          <a:latin typeface="Cambria" panose="02040503050406030204" pitchFamily="18" charset="0"/>
                        </a:rPr>
                        <a:t>Nhãn</a:t>
                      </a:r>
                      <a:r>
                        <a:rPr lang="en-US" sz="2200" b="0" i="0" dirty="0">
                          <a:solidFill>
                            <a:srgbClr val="000000"/>
                          </a:solidFill>
                          <a:effectLst/>
                          <a:latin typeface="Cambria" panose="02040503050406030204" pitchFamily="18" charset="0"/>
                        </a:rPr>
                        <a:t> </a:t>
                      </a:r>
                      <a:r>
                        <a:rPr lang="en-US" sz="2200" b="0" i="0" dirty="0" err="1">
                          <a:solidFill>
                            <a:srgbClr val="000000"/>
                          </a:solidFill>
                          <a:effectLst/>
                          <a:latin typeface="Cambria" panose="02040503050406030204" pitchFamily="18" charset="0"/>
                        </a:rPr>
                        <a:t>rẻ</a:t>
                      </a:r>
                      <a:r>
                        <a:rPr lang="en-US" sz="2200" b="0" i="0" dirty="0">
                          <a:solidFill>
                            <a:srgbClr val="000000"/>
                          </a:solidFill>
                          <a:effectLst/>
                          <a:latin typeface="Cambria" panose="02040503050406030204" pitchFamily="18" charset="0"/>
                        </a:rPr>
                        <a:t> </a:t>
                      </a:r>
                      <a:r>
                        <a:rPr lang="en-US" sz="2200" b="0" i="0" dirty="0" err="1">
                          <a:solidFill>
                            <a:srgbClr val="000000"/>
                          </a:solidFill>
                          <a:effectLst/>
                          <a:latin typeface="Cambria" panose="02040503050406030204" pitchFamily="18" charset="0"/>
                        </a:rPr>
                        <a:t>nhất</a:t>
                      </a:r>
                      <a:endParaRPr lang="en-US" sz="2200" dirty="0">
                        <a:effectLs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25267258"/>
                  </a:ext>
                </a:extLst>
              </a:tr>
              <a:tr h="470742">
                <a:tc>
                  <a:txBody>
                    <a:bodyPr/>
                    <a:lstStyle/>
                    <a:p>
                      <a:r>
                        <a:rPr lang="en-US" sz="2200" b="0" i="0">
                          <a:solidFill>
                            <a:srgbClr val="000000"/>
                          </a:solidFill>
                          <a:effectLst/>
                          <a:latin typeface="Cambria" panose="02040503050406030204" pitchFamily="18" charset="0"/>
                        </a:rPr>
                        <a:t>- Đặc điểm về lối sống</a:t>
                      </a:r>
                      <a:endParaRPr lang="en-US" sz="2200">
                        <a:effectLs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endParaRPr lang="en-US" sz="2200" dirty="0">
                        <a:effectLs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endParaRPr lang="en-US" sz="2200" dirty="0">
                        <a:effectLs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endParaRPr lang="en-US" sz="2200" dirty="0">
                        <a:effectLs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endParaRPr lang="vi-VN" sz="2200" dirty="0">
                        <a:effectLs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32638601"/>
                  </a:ext>
                </a:extLst>
              </a:tr>
            </a:tbl>
          </a:graphicData>
        </a:graphic>
      </p:graphicFrame>
      <p:sp>
        <p:nvSpPr>
          <p:cNvPr id="3" name="Rectangle 2"/>
          <p:cNvSpPr/>
          <p:nvPr/>
        </p:nvSpPr>
        <p:spPr>
          <a:xfrm>
            <a:off x="1957497" y="-161715"/>
            <a:ext cx="9704439" cy="738664"/>
          </a:xfrm>
          <a:prstGeom prst="rect">
            <a:avLst/>
          </a:prstGeom>
        </p:spPr>
        <p:txBody>
          <a:bodyPr wrap="square">
            <a:spAutoFit/>
          </a:bodyPr>
          <a:lstStyle/>
          <a:p>
            <a:pPr lvl="0">
              <a:lnSpc>
                <a:spcPct val="150000"/>
              </a:lnSpc>
            </a:pPr>
            <a:r>
              <a:rPr lang="vi-VN" sz="2800" b="1" dirty="0" smtClean="0">
                <a:solidFill>
                  <a:srgbClr val="002060"/>
                </a:solidFill>
                <a:latin typeface="Times New Roman" panose="02020603050405020304" pitchFamily="18" charset="0"/>
                <a:cs typeface="Times New Roman" panose="02020603050405020304" pitchFamily="18" charset="0"/>
              </a:rPr>
              <a:t>3</a:t>
            </a:r>
            <a:r>
              <a:rPr lang="en-US" sz="2800" b="1" dirty="0" smtClean="0">
                <a:solidFill>
                  <a:srgbClr val="002060"/>
                </a:solidFill>
                <a:latin typeface="Times New Roman" panose="02020603050405020304" pitchFamily="18" charset="0"/>
                <a:cs typeface="Times New Roman" panose="02020603050405020304" pitchFamily="18" charset="0"/>
              </a:rPr>
              <a:t>.3 </a:t>
            </a:r>
            <a:r>
              <a:rPr lang="vi-VN" sz="2800" b="1" dirty="0" smtClean="0">
                <a:solidFill>
                  <a:srgbClr val="002060"/>
                </a:solidFill>
                <a:latin typeface="Times New Roman" panose="02020603050405020304" pitchFamily="18" charset="0"/>
                <a:cs typeface="Times New Roman" panose="02020603050405020304" pitchFamily="18" charset="0"/>
              </a:rPr>
              <a:t>.Phân </a:t>
            </a:r>
            <a:r>
              <a:rPr lang="vi-VN" sz="2800" b="1" dirty="0">
                <a:solidFill>
                  <a:srgbClr val="002060"/>
                </a:solidFill>
                <a:latin typeface="Times New Roman" panose="02020603050405020304" pitchFamily="18" charset="0"/>
                <a:cs typeface="Times New Roman" panose="02020603050405020304" pitchFamily="18" charset="0"/>
              </a:rPr>
              <a:t>đoạn thị trường theo các tiêu thức phù hợp</a:t>
            </a:r>
          </a:p>
        </p:txBody>
      </p:sp>
      <p:sp>
        <p:nvSpPr>
          <p:cNvPr id="4" name="Rectangle 3"/>
          <p:cNvSpPr/>
          <p:nvPr/>
        </p:nvSpPr>
        <p:spPr>
          <a:xfrm>
            <a:off x="3008618" y="524919"/>
            <a:ext cx="7875639" cy="461665"/>
          </a:xfrm>
          <a:prstGeom prst="rect">
            <a:avLst/>
          </a:prstGeom>
        </p:spPr>
        <p:txBody>
          <a:bodyPr wrap="square">
            <a:spAutoFit/>
          </a:bodyPr>
          <a:lstStyle/>
          <a:p>
            <a:r>
              <a:rPr lang="vi-VN" sz="2400" b="1" i="1" dirty="0">
                <a:solidFill>
                  <a:srgbClr val="FF0000"/>
                </a:solidFill>
                <a:latin typeface="Cambria-BoldItalic"/>
              </a:rPr>
              <a:t>Các bước trong quá trình phân đoạn thị trường.</a:t>
            </a:r>
            <a:r>
              <a:rPr lang="vi-VN" sz="2400" dirty="0">
                <a:solidFill>
                  <a:srgbClr val="FF0000"/>
                </a:solidFill>
              </a:rPr>
              <a:t> </a:t>
            </a:r>
            <a:endParaRPr lang="en-US" sz="2400" dirty="0">
              <a:solidFill>
                <a:srgbClr val="FF0000"/>
              </a:solidFill>
            </a:endParaRPr>
          </a:p>
        </p:txBody>
      </p:sp>
      <p:sp>
        <p:nvSpPr>
          <p:cNvPr id="5" name="Rectangle 4"/>
          <p:cNvSpPr/>
          <p:nvPr/>
        </p:nvSpPr>
        <p:spPr>
          <a:xfrm>
            <a:off x="1397059" y="859811"/>
            <a:ext cx="10264877" cy="461665"/>
          </a:xfrm>
          <a:prstGeom prst="rect">
            <a:avLst/>
          </a:prstGeom>
        </p:spPr>
        <p:txBody>
          <a:bodyPr wrap="square">
            <a:spAutoFit/>
          </a:bodyPr>
          <a:lstStyle/>
          <a:p>
            <a:r>
              <a:rPr lang="en-US" sz="2400" b="1" u="sng" dirty="0" err="1" smtClean="0">
                <a:solidFill>
                  <a:srgbClr val="FF0000"/>
                </a:solidFill>
                <a:latin typeface="Times New Roman" panose="02020603050405020304" pitchFamily="18" charset="0"/>
                <a:cs typeface="Times New Roman" panose="02020603050405020304" pitchFamily="18" charset="0"/>
              </a:rPr>
              <a:t>Bước</a:t>
            </a:r>
            <a:r>
              <a:rPr lang="en-US" sz="2400" b="1" u="sng" dirty="0" smtClean="0">
                <a:solidFill>
                  <a:srgbClr val="FF0000"/>
                </a:solidFill>
                <a:latin typeface="Times New Roman" panose="02020603050405020304" pitchFamily="18" charset="0"/>
                <a:cs typeface="Times New Roman" panose="02020603050405020304" pitchFamily="18" charset="0"/>
              </a:rPr>
              <a:t> 3:</a:t>
            </a:r>
            <a:r>
              <a:rPr lang="en-US" sz="2400" b="1" dirty="0" smtClean="0">
                <a:solidFill>
                  <a:srgbClr val="FF0000"/>
                </a:solidFill>
                <a:latin typeface="Times New Roman" panose="02020603050405020304" pitchFamily="18" charset="0"/>
                <a:cs typeface="Times New Roman" panose="02020603050405020304" pitchFamily="18" charset="0"/>
              </a:rPr>
              <a:t> </a:t>
            </a:r>
            <a:r>
              <a:rPr lang="vi-VN" sz="2400" b="1" dirty="0">
                <a:solidFill>
                  <a:srgbClr val="002060"/>
                </a:solidFill>
                <a:latin typeface="Times New Roman" panose="02020603050405020304" pitchFamily="18" charset="0"/>
                <a:cs typeface="Times New Roman" panose="02020603050405020304" pitchFamily="18" charset="0"/>
              </a:rPr>
              <a:t>Phân chia thị trường theo các tiêu thức phù</a:t>
            </a:r>
            <a:r>
              <a:rPr lang="en-US" sz="2400" b="1" dirty="0">
                <a:solidFill>
                  <a:srgbClr val="002060"/>
                </a:solidFill>
                <a:latin typeface="Times New Roman" panose="02020603050405020304" pitchFamily="18" charset="0"/>
                <a:cs typeface="Times New Roman" panose="02020603050405020304" pitchFamily="18" charset="0"/>
              </a:rPr>
              <a:t> </a:t>
            </a:r>
            <a:r>
              <a:rPr lang="vi-VN" sz="2400" b="1" dirty="0">
                <a:solidFill>
                  <a:srgbClr val="002060"/>
                </a:solidFill>
                <a:latin typeface="Times New Roman" panose="02020603050405020304" pitchFamily="18" charset="0"/>
                <a:cs typeface="Times New Roman" panose="02020603050405020304" pitchFamily="18" charset="0"/>
              </a:rPr>
              <a:t>hợp</a:t>
            </a:r>
            <a:endParaRPr lang="en-US" sz="2400" b="1" dirty="0">
              <a:solidFill>
                <a:srgbClr val="002060"/>
              </a:solidFill>
              <a:latin typeface="Times New Roman" panose="02020603050405020304" pitchFamily="18" charset="0"/>
              <a:cs typeface="Times New Roman" panose="02020603050405020304" pitchFamily="18" charset="0"/>
            </a:endParaRPr>
          </a:p>
        </p:txBody>
      </p:sp>
      <p:sp>
        <p:nvSpPr>
          <p:cNvPr id="6" name="Rectangle 5"/>
          <p:cNvSpPr/>
          <p:nvPr/>
        </p:nvSpPr>
        <p:spPr>
          <a:xfrm>
            <a:off x="3751340" y="3361450"/>
            <a:ext cx="1504459" cy="400110"/>
          </a:xfrm>
          <a:prstGeom prst="rect">
            <a:avLst/>
          </a:prstGeom>
          <a:solidFill>
            <a:schemeClr val="accent4">
              <a:lumMod val="60000"/>
              <a:lumOff val="40000"/>
            </a:schemeClr>
          </a:solidFill>
        </p:spPr>
        <p:txBody>
          <a:bodyPr wrap="square">
            <a:spAutoFit/>
          </a:bodyPr>
          <a:lstStyle/>
          <a:p>
            <a:r>
              <a:rPr lang="en-US" sz="2000" b="1" dirty="0">
                <a:solidFill>
                  <a:srgbClr val="000000"/>
                </a:solidFill>
                <a:latin typeface="Cambria" panose="02040503050406030204" pitchFamily="18" charset="0"/>
              </a:rPr>
              <a:t>- </a:t>
            </a:r>
            <a:r>
              <a:rPr lang="en-US" sz="2000" b="1" dirty="0" err="1">
                <a:solidFill>
                  <a:srgbClr val="000000"/>
                </a:solidFill>
                <a:latin typeface="Cambria" panose="02040503050406030204" pitchFamily="18" charset="0"/>
              </a:rPr>
              <a:t>Trẻ</a:t>
            </a:r>
            <a:r>
              <a:rPr lang="en-US" sz="2000" b="1" dirty="0">
                <a:solidFill>
                  <a:srgbClr val="000000"/>
                </a:solidFill>
                <a:latin typeface="Cambria" panose="02040503050406030204" pitchFamily="18" charset="0"/>
              </a:rPr>
              <a:t> </a:t>
            </a:r>
            <a:r>
              <a:rPr lang="en-US" sz="2000" b="1" dirty="0" err="1">
                <a:solidFill>
                  <a:srgbClr val="000000"/>
                </a:solidFill>
                <a:latin typeface="Cambria" panose="02040503050406030204" pitchFamily="18" charset="0"/>
              </a:rPr>
              <a:t>em</a:t>
            </a:r>
            <a:r>
              <a:rPr lang="en-US" sz="2000" b="1" dirty="0">
                <a:solidFill>
                  <a:srgbClr val="000000"/>
                </a:solidFill>
                <a:latin typeface="Cambria" panose="02040503050406030204" pitchFamily="18" charset="0"/>
              </a:rPr>
              <a:t> </a:t>
            </a:r>
            <a:endParaRPr lang="en-US" sz="2000" b="1" dirty="0"/>
          </a:p>
        </p:txBody>
      </p:sp>
      <p:sp>
        <p:nvSpPr>
          <p:cNvPr id="7" name="Rectangle 6"/>
          <p:cNvSpPr/>
          <p:nvPr/>
        </p:nvSpPr>
        <p:spPr>
          <a:xfrm>
            <a:off x="6190825" y="3384728"/>
            <a:ext cx="2409321" cy="400110"/>
          </a:xfrm>
          <a:prstGeom prst="rect">
            <a:avLst/>
          </a:prstGeom>
          <a:solidFill>
            <a:schemeClr val="accent4">
              <a:lumMod val="60000"/>
              <a:lumOff val="40000"/>
            </a:schemeClr>
          </a:solidFill>
        </p:spPr>
        <p:txBody>
          <a:bodyPr wrap="square">
            <a:spAutoFit/>
          </a:bodyPr>
          <a:lstStyle/>
          <a:p>
            <a:r>
              <a:rPr lang="en-US" sz="2000" b="1" dirty="0">
                <a:solidFill>
                  <a:srgbClr val="000000"/>
                </a:solidFill>
                <a:latin typeface="Cambria" panose="02040503050406030204" pitchFamily="18" charset="0"/>
              </a:rPr>
              <a:t>- </a:t>
            </a:r>
            <a:r>
              <a:rPr lang="en-US" sz="2000" b="1" dirty="0" err="1">
                <a:solidFill>
                  <a:srgbClr val="000000"/>
                </a:solidFill>
                <a:latin typeface="Cambria" panose="02040503050406030204" pitchFamily="18" charset="0"/>
              </a:rPr>
              <a:t>Thanh</a:t>
            </a:r>
            <a:r>
              <a:rPr lang="en-US" sz="2000" b="1" dirty="0">
                <a:solidFill>
                  <a:srgbClr val="000000"/>
                </a:solidFill>
                <a:latin typeface="Cambria" panose="02040503050406030204" pitchFamily="18" charset="0"/>
              </a:rPr>
              <a:t> </a:t>
            </a:r>
            <a:r>
              <a:rPr lang="en-US" sz="2000" b="1" dirty="0" err="1">
                <a:solidFill>
                  <a:srgbClr val="000000"/>
                </a:solidFill>
                <a:latin typeface="Cambria" panose="02040503050406030204" pitchFamily="18" charset="0"/>
              </a:rPr>
              <a:t>thiếu</a:t>
            </a:r>
            <a:r>
              <a:rPr lang="en-US" sz="2000" b="1" dirty="0">
                <a:solidFill>
                  <a:srgbClr val="000000"/>
                </a:solidFill>
                <a:latin typeface="Cambria" panose="02040503050406030204" pitchFamily="18" charset="0"/>
              </a:rPr>
              <a:t> </a:t>
            </a:r>
            <a:r>
              <a:rPr lang="en-US" sz="2000" b="1" dirty="0" err="1">
                <a:solidFill>
                  <a:srgbClr val="000000"/>
                </a:solidFill>
                <a:latin typeface="Cambria" panose="02040503050406030204" pitchFamily="18" charset="0"/>
              </a:rPr>
              <a:t>niên</a:t>
            </a:r>
            <a:r>
              <a:rPr lang="en-US" sz="2000" b="1" dirty="0">
                <a:solidFill>
                  <a:srgbClr val="000000"/>
                </a:solidFill>
                <a:latin typeface="Cambria" panose="02040503050406030204" pitchFamily="18" charset="0"/>
              </a:rPr>
              <a:t> </a:t>
            </a:r>
            <a:endParaRPr lang="en-US" sz="2000" b="1" dirty="0"/>
          </a:p>
        </p:txBody>
      </p:sp>
      <p:sp>
        <p:nvSpPr>
          <p:cNvPr id="8" name="Rectangle 7"/>
          <p:cNvSpPr/>
          <p:nvPr/>
        </p:nvSpPr>
        <p:spPr>
          <a:xfrm>
            <a:off x="8820393" y="3361450"/>
            <a:ext cx="1876715" cy="400110"/>
          </a:xfrm>
          <a:prstGeom prst="rect">
            <a:avLst/>
          </a:prstGeom>
          <a:solidFill>
            <a:schemeClr val="accent4">
              <a:lumMod val="60000"/>
              <a:lumOff val="40000"/>
            </a:schemeClr>
          </a:solidFill>
        </p:spPr>
        <p:txBody>
          <a:bodyPr wrap="square">
            <a:spAutoFit/>
          </a:bodyPr>
          <a:lstStyle/>
          <a:p>
            <a:r>
              <a:rPr lang="en-US" sz="2000" b="1" dirty="0">
                <a:solidFill>
                  <a:srgbClr val="000000"/>
                </a:solidFill>
                <a:latin typeface="Cambria" panose="02040503050406030204" pitchFamily="18" charset="0"/>
              </a:rPr>
              <a:t>- </a:t>
            </a:r>
            <a:r>
              <a:rPr lang="en-US" sz="2000" b="1" dirty="0" err="1">
                <a:solidFill>
                  <a:srgbClr val="000000"/>
                </a:solidFill>
                <a:latin typeface="Cambria" panose="02040503050406030204" pitchFamily="18" charset="0"/>
              </a:rPr>
              <a:t>Các</a:t>
            </a:r>
            <a:r>
              <a:rPr lang="en-US" sz="2000" b="1" dirty="0">
                <a:solidFill>
                  <a:srgbClr val="000000"/>
                </a:solidFill>
                <a:latin typeface="Cambria" panose="02040503050406030204" pitchFamily="18" charset="0"/>
              </a:rPr>
              <a:t> </a:t>
            </a:r>
            <a:r>
              <a:rPr lang="en-US" sz="2000" b="1" dirty="0" err="1">
                <a:solidFill>
                  <a:srgbClr val="000000"/>
                </a:solidFill>
                <a:latin typeface="Cambria" panose="02040503050406030204" pitchFamily="18" charset="0"/>
              </a:rPr>
              <a:t>gia</a:t>
            </a:r>
            <a:r>
              <a:rPr lang="en-US" sz="2000" b="1" dirty="0">
                <a:solidFill>
                  <a:srgbClr val="000000"/>
                </a:solidFill>
                <a:latin typeface="Cambria" panose="02040503050406030204" pitchFamily="18" charset="0"/>
              </a:rPr>
              <a:t> </a:t>
            </a:r>
            <a:r>
              <a:rPr lang="en-US" sz="2000" b="1" dirty="0" err="1">
                <a:solidFill>
                  <a:srgbClr val="000000"/>
                </a:solidFill>
                <a:latin typeface="Cambria" panose="02040503050406030204" pitchFamily="18" charset="0"/>
              </a:rPr>
              <a:t>đình</a:t>
            </a:r>
            <a:r>
              <a:rPr lang="en-US" sz="2000" b="1" dirty="0">
                <a:solidFill>
                  <a:srgbClr val="000000"/>
                </a:solidFill>
                <a:latin typeface="Cambria" panose="02040503050406030204" pitchFamily="18" charset="0"/>
              </a:rPr>
              <a:t> </a:t>
            </a:r>
            <a:endParaRPr lang="en-US" sz="2000" b="1" dirty="0"/>
          </a:p>
        </p:txBody>
      </p:sp>
      <p:sp>
        <p:nvSpPr>
          <p:cNvPr id="9" name="Rectangle 8"/>
          <p:cNvSpPr/>
          <p:nvPr/>
        </p:nvSpPr>
        <p:spPr>
          <a:xfrm>
            <a:off x="10798703" y="3361450"/>
            <a:ext cx="1356630" cy="400110"/>
          </a:xfrm>
          <a:prstGeom prst="rect">
            <a:avLst/>
          </a:prstGeom>
          <a:solidFill>
            <a:schemeClr val="accent4">
              <a:lumMod val="60000"/>
              <a:lumOff val="40000"/>
            </a:schemeClr>
          </a:solidFill>
          <a:ln>
            <a:solidFill>
              <a:schemeClr val="accent1"/>
            </a:solidFill>
          </a:ln>
        </p:spPr>
        <p:txBody>
          <a:bodyPr wrap="square">
            <a:spAutoFit/>
          </a:bodyPr>
          <a:lstStyle/>
          <a:p>
            <a:r>
              <a:rPr lang="en-US" sz="2000" b="1" dirty="0">
                <a:solidFill>
                  <a:srgbClr val="000000"/>
                </a:solidFill>
                <a:latin typeface="Cambria" panose="02040503050406030204" pitchFamily="18" charset="0"/>
              </a:rPr>
              <a:t>- </a:t>
            </a:r>
            <a:r>
              <a:rPr lang="en-US" sz="2000" b="1" dirty="0" err="1">
                <a:solidFill>
                  <a:srgbClr val="000000"/>
                </a:solidFill>
                <a:latin typeface="Cambria" panose="02040503050406030204" pitchFamily="18" charset="0"/>
              </a:rPr>
              <a:t>Đàn</a:t>
            </a:r>
            <a:r>
              <a:rPr lang="en-US" sz="2000" b="1" dirty="0">
                <a:solidFill>
                  <a:srgbClr val="000000"/>
                </a:solidFill>
                <a:latin typeface="Cambria" panose="02040503050406030204" pitchFamily="18" charset="0"/>
              </a:rPr>
              <a:t> </a:t>
            </a:r>
            <a:r>
              <a:rPr lang="en-US" sz="2000" b="1" dirty="0" err="1">
                <a:solidFill>
                  <a:srgbClr val="000000"/>
                </a:solidFill>
                <a:latin typeface="Cambria" panose="02040503050406030204" pitchFamily="18" charset="0"/>
              </a:rPr>
              <a:t>ông</a:t>
            </a:r>
            <a:endParaRPr lang="en-US" sz="2000" b="1" dirty="0"/>
          </a:p>
        </p:txBody>
      </p:sp>
      <p:sp>
        <p:nvSpPr>
          <p:cNvPr id="10" name="Rectangle 9"/>
          <p:cNvSpPr/>
          <p:nvPr/>
        </p:nvSpPr>
        <p:spPr>
          <a:xfrm>
            <a:off x="3509293" y="5807235"/>
            <a:ext cx="2681532" cy="646331"/>
          </a:xfrm>
          <a:prstGeom prst="rect">
            <a:avLst/>
          </a:prstGeom>
          <a:solidFill>
            <a:schemeClr val="accent4">
              <a:lumMod val="60000"/>
              <a:lumOff val="40000"/>
            </a:schemeClr>
          </a:solidFill>
        </p:spPr>
        <p:txBody>
          <a:bodyPr wrap="square">
            <a:spAutoFit/>
          </a:bodyPr>
          <a:lstStyle/>
          <a:p>
            <a:pPr algn="ctr"/>
            <a:r>
              <a:rPr lang="en-US" b="1" dirty="0">
                <a:solidFill>
                  <a:srgbClr val="000000"/>
                </a:solidFill>
                <a:latin typeface="Cambria" panose="02040503050406030204" pitchFamily="18" charset="0"/>
              </a:rPr>
              <a:t>- </a:t>
            </a:r>
            <a:r>
              <a:rPr lang="en-US" b="1" dirty="0" err="1">
                <a:solidFill>
                  <a:srgbClr val="000000"/>
                </a:solidFill>
                <a:latin typeface="Cambria" panose="02040503050406030204" pitchFamily="18" charset="0"/>
              </a:rPr>
              <a:t>Thích</a:t>
            </a:r>
            <a:r>
              <a:rPr lang="en-US" b="1" dirty="0">
                <a:solidFill>
                  <a:srgbClr val="000000"/>
                </a:solidFill>
                <a:latin typeface="Cambria" panose="02040503050406030204" pitchFamily="18" charset="0"/>
              </a:rPr>
              <a:t> </a:t>
            </a:r>
            <a:r>
              <a:rPr lang="en-US" b="1" dirty="0" err="1">
                <a:solidFill>
                  <a:srgbClr val="000000"/>
                </a:solidFill>
                <a:latin typeface="Cambria" panose="02040503050406030204" pitchFamily="18" charset="0"/>
              </a:rPr>
              <a:t>hình</a:t>
            </a:r>
            <a:r>
              <a:rPr lang="en-US" b="1" dirty="0">
                <a:solidFill>
                  <a:srgbClr val="000000"/>
                </a:solidFill>
                <a:latin typeface="Cambria" panose="02040503050406030204" pitchFamily="18" charset="0"/>
              </a:rPr>
              <a:t> </a:t>
            </a:r>
            <a:r>
              <a:rPr lang="en-US" b="1" dirty="0" err="1">
                <a:solidFill>
                  <a:srgbClr val="000000"/>
                </a:solidFill>
                <a:latin typeface="Cambria" panose="02040503050406030204" pitchFamily="18" charset="0"/>
              </a:rPr>
              <a:t>ảnh</a:t>
            </a:r>
            <a:r>
              <a:rPr lang="en-US" b="1" dirty="0">
                <a:solidFill>
                  <a:srgbClr val="000000"/>
                </a:solidFill>
                <a:latin typeface="Cambria" panose="02040503050406030204" pitchFamily="18" charset="0"/>
              </a:rPr>
              <a:t>, </a:t>
            </a:r>
            <a:r>
              <a:rPr lang="en-US" b="1" dirty="0" err="1">
                <a:solidFill>
                  <a:srgbClr val="000000"/>
                </a:solidFill>
                <a:latin typeface="Cambria" panose="02040503050406030204" pitchFamily="18" charset="0"/>
              </a:rPr>
              <a:t>màu</a:t>
            </a:r>
            <a:r>
              <a:rPr lang="en-US" b="1" dirty="0">
                <a:solidFill>
                  <a:srgbClr val="000000"/>
                </a:solidFill>
                <a:latin typeface="Cambria" panose="02040503050406030204" pitchFamily="18" charset="0"/>
              </a:rPr>
              <a:t> </a:t>
            </a:r>
            <a:r>
              <a:rPr lang="en-US" b="1" dirty="0" err="1">
                <a:solidFill>
                  <a:srgbClr val="000000"/>
                </a:solidFill>
                <a:latin typeface="Cambria" panose="02040503050406030204" pitchFamily="18" charset="0"/>
              </a:rPr>
              <a:t>sắc</a:t>
            </a:r>
            <a:r>
              <a:rPr lang="en-US" b="1" dirty="0">
                <a:solidFill>
                  <a:srgbClr val="000000"/>
                </a:solidFill>
                <a:latin typeface="Cambria" panose="02040503050406030204" pitchFamily="18" charset="0"/>
              </a:rPr>
              <a:t> </a:t>
            </a:r>
            <a:r>
              <a:rPr lang="en-US" b="1" dirty="0" err="1">
                <a:solidFill>
                  <a:srgbClr val="000000"/>
                </a:solidFill>
                <a:latin typeface="Cambria" panose="02040503050406030204" pitchFamily="18" charset="0"/>
              </a:rPr>
              <a:t>tươi</a:t>
            </a:r>
            <a:r>
              <a:rPr lang="en-US" b="1" dirty="0">
                <a:solidFill>
                  <a:srgbClr val="000000"/>
                </a:solidFill>
                <a:latin typeface="Cambria" panose="02040503050406030204" pitchFamily="18" charset="0"/>
              </a:rPr>
              <a:t> </a:t>
            </a:r>
            <a:r>
              <a:rPr lang="en-US" b="1" dirty="0" err="1">
                <a:solidFill>
                  <a:srgbClr val="000000"/>
                </a:solidFill>
                <a:latin typeface="Cambria" panose="02040503050406030204" pitchFamily="18" charset="0"/>
              </a:rPr>
              <a:t>mới</a:t>
            </a:r>
            <a:endParaRPr lang="en-US" b="1" dirty="0"/>
          </a:p>
        </p:txBody>
      </p:sp>
      <p:sp>
        <p:nvSpPr>
          <p:cNvPr id="11" name="Rectangle 10"/>
          <p:cNvSpPr/>
          <p:nvPr/>
        </p:nvSpPr>
        <p:spPr>
          <a:xfrm>
            <a:off x="6345994" y="5977679"/>
            <a:ext cx="1486304" cy="369332"/>
          </a:xfrm>
          <a:prstGeom prst="rect">
            <a:avLst/>
          </a:prstGeom>
          <a:solidFill>
            <a:schemeClr val="accent4">
              <a:lumMod val="60000"/>
              <a:lumOff val="40000"/>
            </a:schemeClr>
          </a:solidFill>
        </p:spPr>
        <p:txBody>
          <a:bodyPr wrap="none">
            <a:spAutoFit/>
          </a:bodyPr>
          <a:lstStyle/>
          <a:p>
            <a:pPr algn="ctr"/>
            <a:r>
              <a:rPr lang="en-US" b="1" dirty="0">
                <a:solidFill>
                  <a:srgbClr val="000000"/>
                </a:solidFill>
                <a:latin typeface="Cambria" panose="02040503050406030204" pitchFamily="18" charset="0"/>
              </a:rPr>
              <a:t>- </a:t>
            </a:r>
            <a:r>
              <a:rPr lang="en-US" b="1" dirty="0" err="1">
                <a:solidFill>
                  <a:srgbClr val="000000"/>
                </a:solidFill>
                <a:latin typeface="Cambria" panose="02040503050406030204" pitchFamily="18" charset="0"/>
              </a:rPr>
              <a:t>Năng</a:t>
            </a:r>
            <a:r>
              <a:rPr lang="en-US" b="1" dirty="0">
                <a:solidFill>
                  <a:srgbClr val="000000"/>
                </a:solidFill>
                <a:latin typeface="Cambria" panose="02040503050406030204" pitchFamily="18" charset="0"/>
              </a:rPr>
              <a:t> </a:t>
            </a:r>
            <a:r>
              <a:rPr lang="en-US" b="1" dirty="0" err="1">
                <a:solidFill>
                  <a:srgbClr val="000000"/>
                </a:solidFill>
                <a:latin typeface="Cambria" panose="02040503050406030204" pitchFamily="18" charset="0"/>
              </a:rPr>
              <a:t>động</a:t>
            </a:r>
            <a:r>
              <a:rPr lang="en-US" b="1" dirty="0">
                <a:solidFill>
                  <a:srgbClr val="000000"/>
                </a:solidFill>
                <a:latin typeface="Cambria" panose="02040503050406030204" pitchFamily="18" charset="0"/>
              </a:rPr>
              <a:t> </a:t>
            </a:r>
            <a:endParaRPr lang="en-US" b="1" dirty="0"/>
          </a:p>
        </p:txBody>
      </p:sp>
      <p:sp>
        <p:nvSpPr>
          <p:cNvPr id="12" name="Rectangle 11"/>
          <p:cNvSpPr/>
          <p:nvPr/>
        </p:nvSpPr>
        <p:spPr>
          <a:xfrm>
            <a:off x="8729916" y="6005909"/>
            <a:ext cx="1183337" cy="369332"/>
          </a:xfrm>
          <a:prstGeom prst="rect">
            <a:avLst/>
          </a:prstGeom>
          <a:solidFill>
            <a:schemeClr val="accent4">
              <a:lumMod val="60000"/>
              <a:lumOff val="40000"/>
            </a:schemeClr>
          </a:solidFill>
        </p:spPr>
        <p:txBody>
          <a:bodyPr wrap="none">
            <a:spAutoFit/>
          </a:bodyPr>
          <a:lstStyle/>
          <a:p>
            <a:pPr algn="ctr"/>
            <a:r>
              <a:rPr lang="en-US" b="1" dirty="0">
                <a:solidFill>
                  <a:srgbClr val="000000"/>
                </a:solidFill>
                <a:latin typeface="Cambria" panose="02040503050406030204" pitchFamily="18" charset="0"/>
              </a:rPr>
              <a:t>- </a:t>
            </a:r>
            <a:r>
              <a:rPr lang="en-US" b="1" dirty="0" err="1">
                <a:solidFill>
                  <a:srgbClr val="000000"/>
                </a:solidFill>
                <a:latin typeface="Cambria" panose="02040503050406030204" pitchFamily="18" charset="0"/>
              </a:rPr>
              <a:t>Bảo</a:t>
            </a:r>
            <a:r>
              <a:rPr lang="en-US" b="1" dirty="0">
                <a:solidFill>
                  <a:srgbClr val="000000"/>
                </a:solidFill>
                <a:latin typeface="Cambria" panose="02040503050406030204" pitchFamily="18" charset="0"/>
              </a:rPr>
              <a:t> </a:t>
            </a:r>
            <a:r>
              <a:rPr lang="en-US" b="1" dirty="0" err="1">
                <a:solidFill>
                  <a:srgbClr val="000000"/>
                </a:solidFill>
                <a:latin typeface="Cambria" panose="02040503050406030204" pitchFamily="18" charset="0"/>
              </a:rPr>
              <a:t>thủ</a:t>
            </a:r>
            <a:r>
              <a:rPr lang="en-US" b="1" dirty="0">
                <a:solidFill>
                  <a:srgbClr val="000000"/>
                </a:solidFill>
                <a:latin typeface="Cambria" panose="02040503050406030204" pitchFamily="18" charset="0"/>
              </a:rPr>
              <a:t> </a:t>
            </a:r>
            <a:endParaRPr lang="en-US" b="1" dirty="0"/>
          </a:p>
        </p:txBody>
      </p:sp>
      <p:sp>
        <p:nvSpPr>
          <p:cNvPr id="13" name="Rectangle 12"/>
          <p:cNvSpPr/>
          <p:nvPr/>
        </p:nvSpPr>
        <p:spPr>
          <a:xfrm>
            <a:off x="10584832" y="5913790"/>
            <a:ext cx="1659044" cy="646331"/>
          </a:xfrm>
          <a:prstGeom prst="rect">
            <a:avLst/>
          </a:prstGeom>
          <a:solidFill>
            <a:schemeClr val="accent4">
              <a:lumMod val="60000"/>
              <a:lumOff val="40000"/>
            </a:schemeClr>
          </a:solidFill>
        </p:spPr>
        <p:txBody>
          <a:bodyPr wrap="square">
            <a:spAutoFit/>
          </a:bodyPr>
          <a:lstStyle/>
          <a:p>
            <a:pPr algn="ctr"/>
            <a:r>
              <a:rPr lang="vi-VN" b="1" dirty="0">
                <a:solidFill>
                  <a:srgbClr val="000000"/>
                </a:solidFill>
                <a:latin typeface="Cambria" panose="02040503050406030204" pitchFamily="18" charset="0"/>
              </a:rPr>
              <a:t>- Định hướng giá trị</a:t>
            </a:r>
            <a:endParaRPr lang="vi-VN" b="1" dirty="0"/>
          </a:p>
        </p:txBody>
      </p:sp>
    </p:spTree>
    <p:extLst>
      <p:ext uri="{BB962C8B-B14F-4D97-AF65-F5344CB8AC3E}">
        <p14:creationId xmlns:p14="http://schemas.microsoft.com/office/powerpoint/2010/main" val="2205066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1000"/>
                                        <p:tgtEl>
                                          <p:spTgt spid="10"/>
                                        </p:tgtEl>
                                      </p:cBhvr>
                                    </p:animEffect>
                                    <p:anim calcmode="lin" valueType="num">
                                      <p:cBhvr>
                                        <p:cTn id="36" dur="1000" fill="hold"/>
                                        <p:tgtEl>
                                          <p:spTgt spid="10"/>
                                        </p:tgtEl>
                                        <p:attrNameLst>
                                          <p:attrName>ppt_x</p:attrName>
                                        </p:attrNameLst>
                                      </p:cBhvr>
                                      <p:tavLst>
                                        <p:tav tm="0">
                                          <p:val>
                                            <p:strVal val="#ppt_x"/>
                                          </p:val>
                                        </p:tav>
                                        <p:tav tm="100000">
                                          <p:val>
                                            <p:strVal val="#ppt_x"/>
                                          </p:val>
                                        </p:tav>
                                      </p:tavLst>
                                    </p:anim>
                                    <p:anim calcmode="lin" valueType="num">
                                      <p:cBhvr>
                                        <p:cTn id="3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barn(inVertical)">
                                      <p:cBhvr>
                                        <p:cTn id="42" dur="500"/>
                                        <p:tgtEl>
                                          <p:spTgt spid="11"/>
                                        </p:tgtEl>
                                      </p:cBhvr>
                                    </p:animEffect>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1000"/>
                                        <p:tgtEl>
                                          <p:spTgt spid="12"/>
                                        </p:tgtEl>
                                      </p:cBhvr>
                                    </p:animEffect>
                                    <p:anim calcmode="lin" valueType="num">
                                      <p:cBhvr>
                                        <p:cTn id="48" dur="1000" fill="hold"/>
                                        <p:tgtEl>
                                          <p:spTgt spid="12"/>
                                        </p:tgtEl>
                                        <p:attrNameLst>
                                          <p:attrName>ppt_x</p:attrName>
                                        </p:attrNameLst>
                                      </p:cBhvr>
                                      <p:tavLst>
                                        <p:tav tm="0">
                                          <p:val>
                                            <p:strVal val="#ppt_x"/>
                                          </p:val>
                                        </p:tav>
                                        <p:tav tm="100000">
                                          <p:val>
                                            <p:strVal val="#ppt_x"/>
                                          </p:val>
                                        </p:tav>
                                      </p:tavLst>
                                    </p:anim>
                                    <p:anim calcmode="lin" valueType="num">
                                      <p:cBhvr>
                                        <p:cTn id="4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nodeType="clickEffect">
                                  <p:stCondLst>
                                    <p:cond delay="0"/>
                                  </p:stCondLst>
                                  <p:childTnLst>
                                    <p:set>
                                      <p:cBhvr>
                                        <p:cTn id="53" dur="1" fill="hold">
                                          <p:stCondLst>
                                            <p:cond delay="0"/>
                                          </p:stCondLst>
                                        </p:cTn>
                                        <p:tgtEl>
                                          <p:spTgt spid="13">
                                            <p:txEl>
                                              <p:pRg st="0" end="0"/>
                                            </p:txEl>
                                          </p:spTgt>
                                        </p:tgtEl>
                                        <p:attrNameLst>
                                          <p:attrName>style.visibility</p:attrName>
                                        </p:attrNameLst>
                                      </p:cBhvr>
                                      <p:to>
                                        <p:strVal val="visible"/>
                                      </p:to>
                                    </p:set>
                                    <p:anim calcmode="lin" valueType="num">
                                      <p:cBhvr additive="base">
                                        <p:cTn id="54"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55"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57497" y="-161715"/>
            <a:ext cx="9704439" cy="738664"/>
          </a:xfrm>
          <a:prstGeom prst="rect">
            <a:avLst/>
          </a:prstGeom>
        </p:spPr>
        <p:txBody>
          <a:bodyPr wrap="square">
            <a:spAutoFit/>
          </a:bodyPr>
          <a:lstStyle/>
          <a:p>
            <a:pPr lvl="0">
              <a:lnSpc>
                <a:spcPct val="150000"/>
              </a:lnSpc>
            </a:pPr>
            <a:r>
              <a:rPr lang="vi-VN" sz="2800" b="1" dirty="0" smtClean="0">
                <a:solidFill>
                  <a:srgbClr val="002060"/>
                </a:solidFill>
                <a:latin typeface="Times New Roman" panose="02020603050405020304" pitchFamily="18" charset="0"/>
                <a:cs typeface="Times New Roman" panose="02020603050405020304" pitchFamily="18" charset="0"/>
              </a:rPr>
              <a:t>3</a:t>
            </a:r>
            <a:r>
              <a:rPr lang="en-US" sz="2800" b="1" dirty="0" smtClean="0">
                <a:solidFill>
                  <a:srgbClr val="002060"/>
                </a:solidFill>
                <a:latin typeface="Times New Roman" panose="02020603050405020304" pitchFamily="18" charset="0"/>
                <a:cs typeface="Times New Roman" panose="02020603050405020304" pitchFamily="18" charset="0"/>
              </a:rPr>
              <a:t>.3 </a:t>
            </a:r>
            <a:r>
              <a:rPr lang="vi-VN" sz="2800" b="1" dirty="0" smtClean="0">
                <a:solidFill>
                  <a:srgbClr val="002060"/>
                </a:solidFill>
                <a:latin typeface="Times New Roman" panose="02020603050405020304" pitchFamily="18" charset="0"/>
                <a:cs typeface="Times New Roman" panose="02020603050405020304" pitchFamily="18" charset="0"/>
              </a:rPr>
              <a:t>.Phân </a:t>
            </a:r>
            <a:r>
              <a:rPr lang="vi-VN" sz="2800" b="1" dirty="0">
                <a:solidFill>
                  <a:srgbClr val="002060"/>
                </a:solidFill>
                <a:latin typeface="Times New Roman" panose="02020603050405020304" pitchFamily="18" charset="0"/>
                <a:cs typeface="Times New Roman" panose="02020603050405020304" pitchFamily="18" charset="0"/>
              </a:rPr>
              <a:t>đoạn thị trường theo các tiêu thức phù hợp</a:t>
            </a:r>
          </a:p>
        </p:txBody>
      </p:sp>
      <p:sp>
        <p:nvSpPr>
          <p:cNvPr id="3" name="Rectangle 2"/>
          <p:cNvSpPr/>
          <p:nvPr/>
        </p:nvSpPr>
        <p:spPr>
          <a:xfrm>
            <a:off x="3008618" y="524919"/>
            <a:ext cx="7875639" cy="461665"/>
          </a:xfrm>
          <a:prstGeom prst="rect">
            <a:avLst/>
          </a:prstGeom>
        </p:spPr>
        <p:txBody>
          <a:bodyPr wrap="square">
            <a:spAutoFit/>
          </a:bodyPr>
          <a:lstStyle/>
          <a:p>
            <a:r>
              <a:rPr lang="vi-VN" sz="2400" b="1" i="1" dirty="0">
                <a:solidFill>
                  <a:srgbClr val="FF0000"/>
                </a:solidFill>
                <a:latin typeface="Cambria-BoldItalic"/>
              </a:rPr>
              <a:t>Các bước trong quá trình phân đoạn thị trường.</a:t>
            </a:r>
            <a:r>
              <a:rPr lang="vi-VN" sz="2400" dirty="0">
                <a:solidFill>
                  <a:srgbClr val="FF0000"/>
                </a:solidFill>
              </a:rPr>
              <a:t> </a:t>
            </a:r>
            <a:endParaRPr lang="en-US" sz="2400" dirty="0">
              <a:solidFill>
                <a:srgbClr val="FF0000"/>
              </a:solidFill>
            </a:endParaRPr>
          </a:p>
        </p:txBody>
      </p:sp>
      <p:sp>
        <p:nvSpPr>
          <p:cNvPr id="4" name="Rectangle 3"/>
          <p:cNvSpPr/>
          <p:nvPr/>
        </p:nvSpPr>
        <p:spPr>
          <a:xfrm>
            <a:off x="2350873" y="911841"/>
            <a:ext cx="10264877" cy="830997"/>
          </a:xfrm>
          <a:prstGeom prst="rect">
            <a:avLst/>
          </a:prstGeom>
        </p:spPr>
        <p:txBody>
          <a:bodyPr wrap="square">
            <a:spAutoFit/>
          </a:bodyPr>
          <a:lstStyle/>
          <a:p>
            <a:r>
              <a:rPr lang="en-US" sz="2400" b="1" u="sng" dirty="0" err="1" smtClean="0">
                <a:solidFill>
                  <a:srgbClr val="FF0000"/>
                </a:solidFill>
                <a:latin typeface="Times New Roman" panose="02020603050405020304" pitchFamily="18" charset="0"/>
                <a:cs typeface="Times New Roman" panose="02020603050405020304" pitchFamily="18" charset="0"/>
              </a:rPr>
              <a:t>Bước</a:t>
            </a:r>
            <a:r>
              <a:rPr lang="en-US" sz="2400" b="1" u="sng" dirty="0" smtClean="0">
                <a:solidFill>
                  <a:srgbClr val="FF0000"/>
                </a:solidFill>
                <a:latin typeface="Times New Roman" panose="02020603050405020304" pitchFamily="18" charset="0"/>
                <a:cs typeface="Times New Roman" panose="02020603050405020304" pitchFamily="18" charset="0"/>
              </a:rPr>
              <a:t> 3:</a:t>
            </a:r>
            <a:r>
              <a:rPr lang="en-US" sz="2400" b="1" dirty="0" smtClean="0">
                <a:solidFill>
                  <a:srgbClr val="FF0000"/>
                </a:solidFill>
                <a:latin typeface="Times New Roman" panose="02020603050405020304" pitchFamily="18" charset="0"/>
                <a:cs typeface="Times New Roman" panose="02020603050405020304" pitchFamily="18" charset="0"/>
              </a:rPr>
              <a:t> </a:t>
            </a:r>
            <a:r>
              <a:rPr lang="vi-VN" sz="2400" b="1" dirty="0">
                <a:solidFill>
                  <a:srgbClr val="002060"/>
                </a:solidFill>
                <a:latin typeface="Times New Roman" panose="02020603050405020304" pitchFamily="18" charset="0"/>
                <a:cs typeface="Times New Roman" panose="02020603050405020304" pitchFamily="18" charset="0"/>
              </a:rPr>
              <a:t>Phân chia thị trường theo các tiêu thức phù</a:t>
            </a:r>
            <a:r>
              <a:rPr lang="en-US" sz="2400" b="1" dirty="0">
                <a:solidFill>
                  <a:srgbClr val="002060"/>
                </a:solidFill>
                <a:latin typeface="Times New Roman" panose="02020603050405020304" pitchFamily="18" charset="0"/>
                <a:cs typeface="Times New Roman" panose="02020603050405020304" pitchFamily="18" charset="0"/>
              </a:rPr>
              <a:t> </a:t>
            </a:r>
            <a:r>
              <a:rPr lang="vi-VN" sz="2400" b="1" dirty="0">
                <a:solidFill>
                  <a:srgbClr val="002060"/>
                </a:solidFill>
                <a:latin typeface="Times New Roman" panose="02020603050405020304" pitchFamily="18" charset="0"/>
                <a:cs typeface="Times New Roman" panose="02020603050405020304" pitchFamily="18" charset="0"/>
              </a:rPr>
              <a:t>hợp</a:t>
            </a:r>
            <a:endParaRPr lang="en-US" sz="2400" b="1" dirty="0">
              <a:solidFill>
                <a:srgbClr val="002060"/>
              </a:solidFill>
              <a:latin typeface="Times New Roman" panose="02020603050405020304" pitchFamily="18" charset="0"/>
              <a:cs typeface="Times New Roman" panose="02020603050405020304" pitchFamily="18" charset="0"/>
            </a:endParaRPr>
          </a:p>
          <a:p>
            <a:endParaRPr lang="en-US" sz="2400" b="1" dirty="0">
              <a:solidFill>
                <a:srgbClr val="002060"/>
              </a:solidFill>
              <a:latin typeface="Times New Roman" panose="02020603050405020304" pitchFamily="18" charset="0"/>
              <a:cs typeface="Times New Roman" panose="02020603050405020304" pitchFamily="18" charset="0"/>
            </a:endParaRPr>
          </a:p>
        </p:txBody>
      </p:sp>
      <p:sp>
        <p:nvSpPr>
          <p:cNvPr id="5" name="Rectangle 4"/>
          <p:cNvSpPr/>
          <p:nvPr/>
        </p:nvSpPr>
        <p:spPr>
          <a:xfrm>
            <a:off x="114054" y="1263583"/>
            <a:ext cx="12009120" cy="5786199"/>
          </a:xfrm>
          <a:prstGeom prst="rect">
            <a:avLst/>
          </a:prstGeom>
        </p:spPr>
        <p:txBody>
          <a:bodyPr wrap="square">
            <a:spAutoFit/>
          </a:bodyPr>
          <a:lstStyle/>
          <a:p>
            <a:pPr marL="342900" indent="-342900">
              <a:spcBef>
                <a:spcPts val="600"/>
              </a:spcBef>
              <a:spcAft>
                <a:spcPts val="600"/>
              </a:spcAft>
              <a:buFont typeface="Wingdings" panose="05000000000000000000" pitchFamily="2" charset="2"/>
              <a:buChar char="ü"/>
            </a:pPr>
            <a:r>
              <a:rPr lang="vi-VN" sz="2200" dirty="0">
                <a:solidFill>
                  <a:prstClr val="black"/>
                </a:solidFill>
                <a:latin typeface="Times New Roman" panose="02020603050405020304" pitchFamily="18" charset="0"/>
                <a:cs typeface="Times New Roman" panose="02020603050405020304" pitchFamily="18" charset="0"/>
              </a:rPr>
              <a:t>Việc phân đoạn theo lợi ích tập trung vào các lợi ích mà người mua cảm nhận được</a:t>
            </a:r>
            <a:r>
              <a:rPr lang="vi-VN" sz="2200" b="1" dirty="0">
                <a:solidFill>
                  <a:srgbClr val="FF0000"/>
                </a:solidFill>
                <a:latin typeface="Times New Roman" panose="02020603050405020304" pitchFamily="18" charset="0"/>
                <a:cs typeface="Times New Roman" panose="02020603050405020304" pitchFamily="18" charset="0"/>
              </a:rPr>
              <a:t>, còn phân</a:t>
            </a:r>
            <a:r>
              <a:rPr lang="en-US" sz="2200" b="1" dirty="0">
                <a:solidFill>
                  <a:srgbClr val="FF0000"/>
                </a:solidFill>
                <a:latin typeface="Times New Roman" panose="02020603050405020304" pitchFamily="18" charset="0"/>
                <a:cs typeface="Times New Roman" panose="02020603050405020304" pitchFamily="18" charset="0"/>
              </a:rPr>
              <a:t> </a:t>
            </a:r>
            <a:r>
              <a:rPr lang="vi-VN" sz="2200" b="1" dirty="0">
                <a:solidFill>
                  <a:srgbClr val="FF0000"/>
                </a:solidFill>
                <a:latin typeface="Times New Roman" panose="02020603050405020304" pitchFamily="18" charset="0"/>
                <a:cs typeface="Times New Roman" panose="02020603050405020304" pitchFamily="18" charset="0"/>
              </a:rPr>
              <a:t>đoạn theo hành vi lại tập trung vào các đặc tính của người tiêu dùng</a:t>
            </a:r>
            <a:r>
              <a:rPr lang="vi-VN" sz="2200" dirty="0">
                <a:solidFill>
                  <a:prstClr val="black"/>
                </a:solidFill>
                <a:latin typeface="Times New Roman" panose="02020603050405020304" pitchFamily="18" charset="0"/>
                <a:cs typeface="Times New Roman" panose="02020603050405020304" pitchFamily="18" charset="0"/>
              </a:rPr>
              <a:t>. </a:t>
            </a:r>
            <a:endParaRPr lang="en-US" sz="2200" dirty="0" smtClean="0">
              <a:solidFill>
                <a:prstClr val="black"/>
              </a:solidFill>
              <a:latin typeface="Times New Roman" panose="02020603050405020304" pitchFamily="18" charset="0"/>
              <a:cs typeface="Times New Roman" panose="02020603050405020304" pitchFamily="18" charset="0"/>
            </a:endParaRPr>
          </a:p>
          <a:p>
            <a:pPr marL="342900" indent="-342900">
              <a:spcBef>
                <a:spcPts val="600"/>
              </a:spcBef>
              <a:spcAft>
                <a:spcPts val="600"/>
              </a:spcAft>
              <a:buFont typeface="Wingdings" panose="05000000000000000000" pitchFamily="2" charset="2"/>
              <a:buChar char="ü"/>
            </a:pPr>
            <a:r>
              <a:rPr lang="vi-VN" sz="2200" dirty="0" smtClean="0">
                <a:solidFill>
                  <a:prstClr val="black"/>
                </a:solidFill>
                <a:latin typeface="Times New Roman" panose="02020603050405020304" pitchFamily="18" charset="0"/>
                <a:cs typeface="Times New Roman" panose="02020603050405020304" pitchFamily="18" charset="0"/>
              </a:rPr>
              <a:t>Cách </a:t>
            </a:r>
            <a:r>
              <a:rPr lang="vi-VN" sz="2200" dirty="0">
                <a:solidFill>
                  <a:prstClr val="black"/>
                </a:solidFill>
                <a:latin typeface="Times New Roman" panose="02020603050405020304" pitchFamily="18" charset="0"/>
                <a:cs typeface="Times New Roman" panose="02020603050405020304" pitchFamily="18" charset="0"/>
              </a:rPr>
              <a:t>tiếp cận này dựa</a:t>
            </a:r>
            <a:r>
              <a:rPr lang="en-US" sz="2200" dirty="0">
                <a:solidFill>
                  <a:prstClr val="black"/>
                </a:solidFill>
                <a:latin typeface="Times New Roman" panose="02020603050405020304" pitchFamily="18" charset="0"/>
                <a:cs typeface="Times New Roman" panose="02020603050405020304" pitchFamily="18" charset="0"/>
              </a:rPr>
              <a:t> </a:t>
            </a:r>
            <a:r>
              <a:rPr lang="vi-VN" sz="2200" dirty="0">
                <a:solidFill>
                  <a:prstClr val="black"/>
                </a:solidFill>
                <a:latin typeface="Times New Roman" panose="02020603050405020304" pitchFamily="18" charset="0"/>
                <a:cs typeface="Times New Roman" panose="02020603050405020304" pitchFamily="18" charset="0"/>
              </a:rPr>
              <a:t>trên cơ sở của "phân đoạn sau nghiên cứu</a:t>
            </a:r>
            <a:r>
              <a:rPr lang="vi-VN" sz="2200" dirty="0" smtClean="0">
                <a:solidFill>
                  <a:prstClr val="black"/>
                </a:solidFill>
                <a:latin typeface="Times New Roman" panose="02020603050405020304" pitchFamily="18" charset="0"/>
                <a:cs typeface="Times New Roman" panose="02020603050405020304" pitchFamily="18" charset="0"/>
              </a:rPr>
              <a:t>". Thông thường, </a:t>
            </a:r>
            <a:r>
              <a:rPr lang="vi-VN" sz="2200" b="1" dirty="0" smtClean="0">
                <a:solidFill>
                  <a:srgbClr val="FF0000"/>
                </a:solidFill>
                <a:latin typeface="Times New Roman" panose="02020603050405020304" pitchFamily="18" charset="0"/>
                <a:cs typeface="Times New Roman" panose="02020603050405020304" pitchFamily="18" charset="0"/>
              </a:rPr>
              <a:t>người mua được hỏi về hành vi, sở</a:t>
            </a:r>
            <a:r>
              <a:rPr lang="en-US" sz="2200" b="1" dirty="0" smtClean="0">
                <a:solidFill>
                  <a:srgbClr val="FF0000"/>
                </a:solidFill>
                <a:latin typeface="Times New Roman" panose="02020603050405020304" pitchFamily="18" charset="0"/>
                <a:cs typeface="Times New Roman" panose="02020603050405020304" pitchFamily="18" charset="0"/>
              </a:rPr>
              <a:t> </a:t>
            </a:r>
            <a:r>
              <a:rPr lang="vi-VN" sz="2200" b="1" dirty="0" smtClean="0">
                <a:solidFill>
                  <a:srgbClr val="FF0000"/>
                </a:solidFill>
                <a:latin typeface="Times New Roman" panose="02020603050405020304" pitchFamily="18" charset="0"/>
                <a:cs typeface="Times New Roman" panose="02020603050405020304" pitchFamily="18" charset="0"/>
              </a:rPr>
              <a:t>thích, quan niệm của mình, sau đó những người này được phân vào các nhóm tuỳ theo câu trả</a:t>
            </a:r>
            <a:r>
              <a:rPr lang="en-US" sz="2200" b="1" dirty="0" smtClean="0">
                <a:solidFill>
                  <a:srgbClr val="FF0000"/>
                </a:solidFill>
                <a:latin typeface="Times New Roman" panose="02020603050405020304" pitchFamily="18" charset="0"/>
                <a:cs typeface="Times New Roman" panose="02020603050405020304" pitchFamily="18" charset="0"/>
              </a:rPr>
              <a:t> </a:t>
            </a:r>
            <a:r>
              <a:rPr lang="vi-VN" sz="2200" b="1" dirty="0" smtClean="0">
                <a:solidFill>
                  <a:srgbClr val="FF0000"/>
                </a:solidFill>
                <a:latin typeface="Times New Roman" panose="02020603050405020304" pitchFamily="18" charset="0"/>
                <a:cs typeface="Times New Roman" panose="02020603050405020304" pitchFamily="18" charset="0"/>
              </a:rPr>
              <a:t>lời của họ.</a:t>
            </a:r>
            <a:r>
              <a:rPr lang="vi-VN" sz="2200" dirty="0" smtClean="0">
                <a:solidFill>
                  <a:prstClr val="black"/>
                </a:solidFill>
                <a:latin typeface="Times New Roman" panose="02020603050405020304" pitchFamily="18" charset="0"/>
                <a:cs typeface="Times New Roman" panose="02020603050405020304" pitchFamily="18" charset="0"/>
              </a:rPr>
              <a:t> Và những câu trả lời này thường cung cấp nhiều thông tin có giá trị về thị trường.</a:t>
            </a:r>
            <a:endParaRPr lang="en-US" sz="2200" dirty="0" smtClean="0">
              <a:solidFill>
                <a:prstClr val="black"/>
              </a:solidFill>
              <a:latin typeface="Times New Roman" panose="02020603050405020304" pitchFamily="18" charset="0"/>
              <a:cs typeface="Times New Roman" panose="02020603050405020304" pitchFamily="18" charset="0"/>
            </a:endParaRPr>
          </a:p>
          <a:p>
            <a:pPr marL="342900" indent="-342900">
              <a:spcBef>
                <a:spcPts val="600"/>
              </a:spcBef>
              <a:spcAft>
                <a:spcPts val="600"/>
              </a:spcAft>
              <a:buFont typeface="Wingdings" panose="05000000000000000000" pitchFamily="2" charset="2"/>
              <a:buChar char="ü"/>
            </a:pPr>
            <a:r>
              <a:rPr lang="vi-VN" sz="2200" dirty="0" smtClean="0">
                <a:solidFill>
                  <a:prstClr val="black"/>
                </a:solidFill>
                <a:latin typeface="Times New Roman" panose="02020603050405020304" pitchFamily="18" charset="0"/>
                <a:cs typeface="Times New Roman" panose="02020603050405020304" pitchFamily="18" charset="0"/>
              </a:rPr>
              <a:t>Người ta đã sử dụng một phương thức phân đoạn theo hành vi rất </a:t>
            </a:r>
            <a:r>
              <a:rPr lang="en-US" sz="2200" dirty="0" err="1" smtClean="0">
                <a:solidFill>
                  <a:prstClr val="black"/>
                </a:solidFill>
                <a:latin typeface="Times New Roman" panose="02020603050405020304" pitchFamily="18" charset="0"/>
                <a:cs typeface="Times New Roman" panose="02020603050405020304" pitchFamily="18" charset="0"/>
              </a:rPr>
              <a:t>phổ</a:t>
            </a:r>
            <a:r>
              <a:rPr lang="en-US" sz="2200" dirty="0" smtClean="0">
                <a:solidFill>
                  <a:prstClr val="black"/>
                </a:solidFill>
                <a:latin typeface="Times New Roman" panose="02020603050405020304" pitchFamily="18" charset="0"/>
                <a:cs typeface="Times New Roman" panose="02020603050405020304" pitchFamily="18" charset="0"/>
              </a:rPr>
              <a:t> </a:t>
            </a:r>
            <a:r>
              <a:rPr lang="en-US" sz="2200" dirty="0" err="1" smtClean="0">
                <a:solidFill>
                  <a:prstClr val="black"/>
                </a:solidFill>
                <a:latin typeface="Times New Roman" panose="02020603050405020304" pitchFamily="18" charset="0"/>
                <a:cs typeface="Times New Roman" panose="02020603050405020304" pitchFamily="18" charset="0"/>
              </a:rPr>
              <a:t>biến</a:t>
            </a:r>
            <a:r>
              <a:rPr lang="en-US" sz="2200" dirty="0" smtClean="0">
                <a:solidFill>
                  <a:prstClr val="black"/>
                </a:solidFill>
                <a:latin typeface="Times New Roman" panose="02020603050405020304" pitchFamily="18" charset="0"/>
                <a:cs typeface="Times New Roman" panose="02020603050405020304" pitchFamily="18" charset="0"/>
              </a:rPr>
              <a:t> </a:t>
            </a:r>
            <a:r>
              <a:rPr lang="vi-VN" sz="2200" b="1" dirty="0" smtClean="0">
                <a:solidFill>
                  <a:srgbClr val="FF0000"/>
                </a:solidFill>
                <a:latin typeface="Times New Roman" panose="02020603050405020304" pitchFamily="18" charset="0"/>
                <a:cs typeface="Times New Roman" panose="02020603050405020304" pitchFamily="18" charset="0"/>
              </a:rPr>
              <a:t>là chia người tiêu</a:t>
            </a:r>
            <a:r>
              <a:rPr lang="en-US" sz="2200" b="1" dirty="0" smtClean="0">
                <a:solidFill>
                  <a:srgbClr val="FF0000"/>
                </a:solidFill>
                <a:latin typeface="Times New Roman" panose="02020603050405020304" pitchFamily="18" charset="0"/>
                <a:cs typeface="Times New Roman" panose="02020603050405020304" pitchFamily="18" charset="0"/>
              </a:rPr>
              <a:t> </a:t>
            </a:r>
            <a:r>
              <a:rPr lang="vi-VN" sz="2200" b="1" dirty="0" smtClean="0">
                <a:solidFill>
                  <a:srgbClr val="FF0000"/>
                </a:solidFill>
                <a:latin typeface="Times New Roman" panose="02020603050405020304" pitchFamily="18" charset="0"/>
                <a:cs typeface="Times New Roman" panose="02020603050405020304" pitchFamily="18" charset="0"/>
              </a:rPr>
              <a:t>dùng thành các nhóm theo </a:t>
            </a:r>
            <a:r>
              <a:rPr lang="en-US" sz="2200" b="1" u="sng" dirty="0" smtClean="0">
                <a:solidFill>
                  <a:srgbClr val="FF0000"/>
                </a:solidFill>
                <a:latin typeface="Times New Roman" panose="02020603050405020304" pitchFamily="18" charset="0"/>
                <a:cs typeface="Times New Roman" panose="02020603050405020304" pitchFamily="18" charset="0"/>
              </a:rPr>
              <a:t>“G</a:t>
            </a:r>
            <a:r>
              <a:rPr lang="vi-VN" sz="2200" b="1" u="sng" dirty="0" smtClean="0">
                <a:solidFill>
                  <a:srgbClr val="FF0000"/>
                </a:solidFill>
                <a:latin typeface="Times New Roman" panose="02020603050405020304" pitchFamily="18" charset="0"/>
                <a:cs typeface="Times New Roman" panose="02020603050405020304" pitchFamily="18" charset="0"/>
              </a:rPr>
              <a:t>iá trị xã hội và cách sống</a:t>
            </a:r>
            <a:r>
              <a:rPr lang="en-US" sz="2200" b="1" u="sng" dirty="0" smtClean="0">
                <a:solidFill>
                  <a:srgbClr val="FF0000"/>
                </a:solidFill>
                <a:latin typeface="Times New Roman" panose="02020603050405020304" pitchFamily="18" charset="0"/>
                <a:cs typeface="Times New Roman" panose="02020603050405020304" pitchFamily="18" charset="0"/>
              </a:rPr>
              <a:t>”</a:t>
            </a:r>
            <a:r>
              <a:rPr lang="vi-VN" sz="2200" b="1" dirty="0" smtClean="0">
                <a:solidFill>
                  <a:srgbClr val="FF0000"/>
                </a:solidFill>
                <a:latin typeface="Times New Roman" panose="02020603050405020304" pitchFamily="18" charset="0"/>
                <a:cs typeface="Times New Roman" panose="02020603050405020304" pitchFamily="18" charset="0"/>
              </a:rPr>
              <a:t>.</a:t>
            </a:r>
            <a:r>
              <a:rPr lang="vi-VN" sz="2200" dirty="0" smtClean="0">
                <a:solidFill>
                  <a:prstClr val="black"/>
                </a:solidFill>
                <a:latin typeface="Times New Roman" panose="02020603050405020304" pitchFamily="18" charset="0"/>
                <a:cs typeface="Times New Roman" panose="02020603050405020304" pitchFamily="18" charset="0"/>
              </a:rPr>
              <a:t> Tuy nhiên, mặc dù cách thức này đã đưa</a:t>
            </a:r>
            <a:r>
              <a:rPr lang="en-US" sz="2200" dirty="0" smtClean="0">
                <a:solidFill>
                  <a:prstClr val="black"/>
                </a:solidFill>
                <a:latin typeface="Times New Roman" panose="02020603050405020304" pitchFamily="18" charset="0"/>
                <a:cs typeface="Times New Roman" panose="02020603050405020304" pitchFamily="18" charset="0"/>
              </a:rPr>
              <a:t> </a:t>
            </a:r>
            <a:r>
              <a:rPr lang="vi-VN" sz="2200" dirty="0" smtClean="0">
                <a:solidFill>
                  <a:prstClr val="black"/>
                </a:solidFill>
                <a:latin typeface="Times New Roman" panose="02020603050405020304" pitchFamily="18" charset="0"/>
                <a:cs typeface="Times New Roman" panose="02020603050405020304" pitchFamily="18" charset="0"/>
              </a:rPr>
              <a:t>lại sự thành công về thương mại nhưng nó lại có xu hướng xếp phần lớn người mua </a:t>
            </a:r>
            <a:r>
              <a:rPr lang="en-US" sz="2200" dirty="0" err="1" smtClean="0">
                <a:solidFill>
                  <a:prstClr val="black"/>
                </a:solidFill>
                <a:latin typeface="Times New Roman" panose="02020603050405020304" pitchFamily="18" charset="0"/>
                <a:cs typeface="Times New Roman" panose="02020603050405020304" pitchFamily="18" charset="0"/>
              </a:rPr>
              <a:t>chỉ</a:t>
            </a:r>
            <a:r>
              <a:rPr lang="en-US" sz="2200" dirty="0" smtClean="0">
                <a:solidFill>
                  <a:prstClr val="black"/>
                </a:solidFill>
                <a:latin typeface="Times New Roman" panose="02020603050405020304" pitchFamily="18" charset="0"/>
                <a:cs typeface="Times New Roman" panose="02020603050405020304" pitchFamily="18" charset="0"/>
              </a:rPr>
              <a:t> </a:t>
            </a:r>
            <a:r>
              <a:rPr lang="vi-VN" sz="2200" dirty="0" smtClean="0">
                <a:solidFill>
                  <a:prstClr val="black"/>
                </a:solidFill>
                <a:latin typeface="Times New Roman" panose="02020603050405020304" pitchFamily="18" charset="0"/>
                <a:cs typeface="Times New Roman" panose="02020603050405020304" pitchFamily="18" charset="0"/>
              </a:rPr>
              <a:t>vào một</a:t>
            </a:r>
            <a:r>
              <a:rPr lang="en-US" sz="2200" dirty="0" smtClean="0">
                <a:solidFill>
                  <a:prstClr val="black"/>
                </a:solidFill>
                <a:latin typeface="Times New Roman" panose="02020603050405020304" pitchFamily="18" charset="0"/>
                <a:cs typeface="Times New Roman" panose="02020603050405020304" pitchFamily="18" charset="0"/>
              </a:rPr>
              <a:t> </a:t>
            </a:r>
            <a:r>
              <a:rPr lang="vi-VN" sz="2200" dirty="0" smtClean="0">
                <a:solidFill>
                  <a:prstClr val="black"/>
                </a:solidFill>
                <a:latin typeface="Times New Roman" panose="02020603050405020304" pitchFamily="18" charset="0"/>
                <a:cs typeface="Times New Roman" panose="02020603050405020304" pitchFamily="18" charset="0"/>
              </a:rPr>
              <a:t>hoặc hai nhóm.</a:t>
            </a:r>
            <a:endParaRPr lang="en-US" sz="2200" dirty="0" smtClean="0">
              <a:solidFill>
                <a:prstClr val="black"/>
              </a:solidFill>
              <a:latin typeface="Times New Roman" panose="02020603050405020304" pitchFamily="18" charset="0"/>
              <a:cs typeface="Times New Roman" panose="02020603050405020304" pitchFamily="18" charset="0"/>
            </a:endParaRPr>
          </a:p>
          <a:p>
            <a:pPr marL="342900" indent="-342900">
              <a:spcBef>
                <a:spcPts val="600"/>
              </a:spcBef>
              <a:spcAft>
                <a:spcPts val="600"/>
              </a:spcAft>
              <a:buFont typeface="Wingdings" panose="05000000000000000000" pitchFamily="2" charset="2"/>
              <a:buChar char="ü"/>
            </a:pPr>
            <a:r>
              <a:rPr lang="en-US" sz="2200" b="1" u="sng" dirty="0" smtClean="0">
                <a:solidFill>
                  <a:srgbClr val="FF0000"/>
                </a:solidFill>
                <a:latin typeface="Times New Roman" panose="02020603050405020304" pitchFamily="18" charset="0"/>
                <a:cs typeface="Times New Roman" panose="02020603050405020304" pitchFamily="18" charset="0"/>
              </a:rPr>
              <a:t>“</a:t>
            </a:r>
            <a:r>
              <a:rPr lang="vi-VN" sz="2200" b="1" u="sng" dirty="0" smtClean="0">
                <a:solidFill>
                  <a:srgbClr val="FF0000"/>
                </a:solidFill>
                <a:latin typeface="Times New Roman" panose="02020603050405020304" pitchFamily="18" charset="0"/>
                <a:cs typeface="Times New Roman" panose="02020603050405020304" pitchFamily="18" charset="0"/>
              </a:rPr>
              <a:t>Lý </a:t>
            </a:r>
            <a:r>
              <a:rPr lang="vi-VN" sz="2200" b="1" u="sng" dirty="0">
                <a:solidFill>
                  <a:srgbClr val="FF0000"/>
                </a:solidFill>
                <a:latin typeface="Times New Roman" panose="02020603050405020304" pitchFamily="18" charset="0"/>
                <a:cs typeface="Times New Roman" panose="02020603050405020304" pitchFamily="18" charset="0"/>
              </a:rPr>
              <a:t>do </a:t>
            </a:r>
            <a:r>
              <a:rPr lang="vi-VN" sz="2200" b="1" u="sng" dirty="0" smtClean="0">
                <a:solidFill>
                  <a:srgbClr val="FF0000"/>
                </a:solidFill>
                <a:latin typeface="Times New Roman" panose="02020603050405020304" pitchFamily="18" charset="0"/>
                <a:cs typeface="Times New Roman" panose="02020603050405020304" pitchFamily="18" charset="0"/>
              </a:rPr>
              <a:t>mua</a:t>
            </a:r>
            <a:r>
              <a:rPr lang="en-US" sz="2200" b="1" u="sng" dirty="0" smtClean="0">
                <a:solidFill>
                  <a:srgbClr val="FF0000"/>
                </a:solidFill>
                <a:latin typeface="Times New Roman" panose="02020603050405020304" pitchFamily="18" charset="0"/>
                <a:cs typeface="Times New Roman" panose="02020603050405020304" pitchFamily="18" charset="0"/>
              </a:rPr>
              <a:t>”</a:t>
            </a:r>
            <a:r>
              <a:rPr lang="vi-VN" sz="2200" b="1" u="sng" dirty="0" smtClean="0">
                <a:solidFill>
                  <a:srgbClr val="FF0000"/>
                </a:solidFill>
                <a:latin typeface="Times New Roman" panose="02020603050405020304" pitchFamily="18" charset="0"/>
                <a:cs typeface="Times New Roman" panose="02020603050405020304" pitchFamily="18" charset="0"/>
              </a:rPr>
              <a:t> </a:t>
            </a:r>
            <a:r>
              <a:rPr lang="vi-VN" sz="2200" b="1" dirty="0">
                <a:solidFill>
                  <a:srgbClr val="FF0000"/>
                </a:solidFill>
                <a:latin typeface="Times New Roman" panose="02020603050405020304" pitchFamily="18" charset="0"/>
                <a:cs typeface="Times New Roman" panose="02020603050405020304" pitchFamily="18" charset="0"/>
              </a:rPr>
              <a:t>là tiêu thức thường được sử dụng để phân đoạn thị trường</a:t>
            </a:r>
            <a:r>
              <a:rPr lang="vi-VN" sz="2200" dirty="0">
                <a:solidFill>
                  <a:prstClr val="black"/>
                </a:solidFill>
                <a:latin typeface="Times New Roman" panose="02020603050405020304" pitchFamily="18" charset="0"/>
                <a:cs typeface="Times New Roman" panose="02020603050405020304" pitchFamily="18" charset="0"/>
              </a:rPr>
              <a:t>. Người tiêu dùng</a:t>
            </a:r>
            <a:r>
              <a:rPr lang="en-US" sz="2200" dirty="0">
                <a:solidFill>
                  <a:prstClr val="black"/>
                </a:solidFill>
                <a:latin typeface="Times New Roman" panose="02020603050405020304" pitchFamily="18" charset="0"/>
                <a:cs typeface="Times New Roman" panose="02020603050405020304" pitchFamily="18" charset="0"/>
              </a:rPr>
              <a:t> </a:t>
            </a:r>
            <a:r>
              <a:rPr lang="vi-VN" sz="2200" dirty="0">
                <a:solidFill>
                  <a:prstClr val="black"/>
                </a:solidFill>
                <a:latin typeface="Times New Roman" panose="02020603050405020304" pitchFamily="18" charset="0"/>
                <a:cs typeface="Times New Roman" panose="02020603050405020304" pitchFamily="18" charset="0"/>
              </a:rPr>
              <a:t>thường có lý do mua khác nhau như mua cho nhu cầu bản thân, cho nhu cầu của gia đình, cho</a:t>
            </a:r>
            <a:r>
              <a:rPr lang="en-US" sz="2200" dirty="0">
                <a:solidFill>
                  <a:prstClr val="black"/>
                </a:solidFill>
                <a:latin typeface="Times New Roman" panose="02020603050405020304" pitchFamily="18" charset="0"/>
                <a:cs typeface="Times New Roman" panose="02020603050405020304" pitchFamily="18" charset="0"/>
              </a:rPr>
              <a:t> </a:t>
            </a:r>
            <a:r>
              <a:rPr lang="vi-VN" sz="2200" dirty="0">
                <a:solidFill>
                  <a:prstClr val="black"/>
                </a:solidFill>
                <a:latin typeface="Times New Roman" panose="02020603050405020304" pitchFamily="18" charset="0"/>
                <a:cs typeface="Times New Roman" panose="02020603050405020304" pitchFamily="18" charset="0"/>
              </a:rPr>
              <a:t>công việc hay nhu cầu giao tiếp, quà tặng, quà biếu... </a:t>
            </a:r>
            <a:endParaRPr lang="en-US" sz="2200" dirty="0" smtClean="0">
              <a:solidFill>
                <a:prstClr val="black"/>
              </a:solidFill>
              <a:latin typeface="Times New Roman" panose="02020603050405020304" pitchFamily="18" charset="0"/>
              <a:cs typeface="Times New Roman" panose="02020603050405020304" pitchFamily="18" charset="0"/>
            </a:endParaRPr>
          </a:p>
          <a:p>
            <a:pPr>
              <a:spcBef>
                <a:spcPts val="600"/>
              </a:spcBef>
              <a:spcAft>
                <a:spcPts val="600"/>
              </a:spcAft>
            </a:pPr>
            <a:r>
              <a:rPr lang="en-US" sz="2200" dirty="0" smtClean="0">
                <a:solidFill>
                  <a:prstClr val="black"/>
                </a:solidFill>
                <a:latin typeface="Times New Roman" panose="02020603050405020304" pitchFamily="18" charset="0"/>
                <a:cs typeface="Times New Roman" panose="02020603050405020304" pitchFamily="18" charset="0"/>
                <a:sym typeface="Wingdings" panose="05000000000000000000" pitchFamily="2" charset="2"/>
              </a:rPr>
              <a:t> </a:t>
            </a:r>
            <a:r>
              <a:rPr lang="vi-VN" sz="2200" dirty="0" smtClean="0">
                <a:solidFill>
                  <a:prstClr val="black"/>
                </a:solidFill>
                <a:latin typeface="Times New Roman" panose="02020603050405020304" pitchFamily="18" charset="0"/>
                <a:cs typeface="Times New Roman" panose="02020603050405020304" pitchFamily="18" charset="0"/>
              </a:rPr>
              <a:t>Doanh </a:t>
            </a:r>
            <a:r>
              <a:rPr lang="vi-VN" sz="2200" dirty="0">
                <a:solidFill>
                  <a:prstClr val="black"/>
                </a:solidFill>
                <a:latin typeface="Times New Roman" panose="02020603050405020304" pitchFamily="18" charset="0"/>
                <a:cs typeface="Times New Roman" panose="02020603050405020304" pitchFamily="18" charset="0"/>
              </a:rPr>
              <a:t>nghiệp cần biết các nhóm khách</a:t>
            </a:r>
            <a:r>
              <a:rPr lang="en-US" sz="2200" dirty="0">
                <a:solidFill>
                  <a:prstClr val="black"/>
                </a:solidFill>
                <a:latin typeface="Times New Roman" panose="02020603050405020304" pitchFamily="18" charset="0"/>
                <a:cs typeface="Times New Roman" panose="02020603050405020304" pitchFamily="18" charset="0"/>
              </a:rPr>
              <a:t> </a:t>
            </a:r>
            <a:r>
              <a:rPr lang="vi-VN" sz="2200" dirty="0">
                <a:solidFill>
                  <a:prstClr val="black"/>
                </a:solidFill>
                <a:latin typeface="Times New Roman" panose="02020603050405020304" pitchFamily="18" charset="0"/>
                <a:cs typeface="Times New Roman" panose="02020603050405020304" pitchFamily="18" charset="0"/>
              </a:rPr>
              <a:t>hàng có lý do mua khác nhau để có thể đưa ra những biện pháp thoả mãn đúng yêu cầu của</a:t>
            </a:r>
            <a:r>
              <a:rPr lang="en-US" sz="2200" dirty="0">
                <a:solidFill>
                  <a:prstClr val="black"/>
                </a:solidFill>
                <a:latin typeface="Times New Roman" panose="02020603050405020304" pitchFamily="18" charset="0"/>
                <a:cs typeface="Times New Roman" panose="02020603050405020304" pitchFamily="18" charset="0"/>
              </a:rPr>
              <a:t> </a:t>
            </a:r>
            <a:r>
              <a:rPr lang="vi-VN" sz="2200" dirty="0">
                <a:solidFill>
                  <a:prstClr val="black"/>
                </a:solidFill>
                <a:latin typeface="Times New Roman" panose="02020603050405020304" pitchFamily="18" charset="0"/>
                <a:cs typeface="Times New Roman" panose="02020603050405020304" pitchFamily="18" charset="0"/>
              </a:rPr>
              <a:t>khách hàng</a:t>
            </a:r>
            <a:endParaRPr lang="en-US" sz="22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0805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barn(inVertical)">
                                      <p:cBhvr>
                                        <p:cTn id="14" dur="500"/>
                                        <p:tgtEl>
                                          <p:spTgt spid="5">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Effect transition="in" filter="fade">
                                      <p:cBhvr>
                                        <p:cTn id="19" dur="1000"/>
                                        <p:tgtEl>
                                          <p:spTgt spid="5">
                                            <p:txEl>
                                              <p:pRg st="2" end="2"/>
                                            </p:txEl>
                                          </p:spTgt>
                                        </p:tgtEl>
                                      </p:cBhvr>
                                    </p:animEffect>
                                    <p:anim calcmode="lin" valueType="num">
                                      <p:cBhvr>
                                        <p:cTn id="20"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5">
                                            <p:txEl>
                                              <p:pRg st="3" end="3"/>
                                            </p:txEl>
                                          </p:spTgt>
                                        </p:tgtEl>
                                        <p:attrNameLst>
                                          <p:attrName>style.visibility</p:attrName>
                                        </p:attrNameLst>
                                      </p:cBhvr>
                                      <p:to>
                                        <p:strVal val="visible"/>
                                      </p:to>
                                    </p:set>
                                    <p:animEffect transition="in" filter="fade">
                                      <p:cBhvr>
                                        <p:cTn id="26" dur="1000"/>
                                        <p:tgtEl>
                                          <p:spTgt spid="5">
                                            <p:txEl>
                                              <p:pRg st="3" end="3"/>
                                            </p:txEl>
                                          </p:spTgt>
                                        </p:tgtEl>
                                      </p:cBhvr>
                                    </p:animEffect>
                                    <p:anim calcmode="lin" valueType="num">
                                      <p:cBhvr>
                                        <p:cTn id="27"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5">
                                            <p:txEl>
                                              <p:pRg st="4" end="4"/>
                                            </p:txEl>
                                          </p:spTgt>
                                        </p:tgtEl>
                                        <p:attrNameLst>
                                          <p:attrName>style.visibility</p:attrName>
                                        </p:attrNameLst>
                                      </p:cBhvr>
                                      <p:to>
                                        <p:strVal val="visible"/>
                                      </p:to>
                                    </p:set>
                                    <p:animEffect transition="in" filter="fade">
                                      <p:cBhvr>
                                        <p:cTn id="33" dur="1000"/>
                                        <p:tgtEl>
                                          <p:spTgt spid="5">
                                            <p:txEl>
                                              <p:pRg st="4" end="4"/>
                                            </p:txEl>
                                          </p:spTgt>
                                        </p:tgtEl>
                                      </p:cBhvr>
                                    </p:animEffect>
                                    <p:anim calcmode="lin" valueType="num">
                                      <p:cBhvr>
                                        <p:cTn id="34"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35"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37234" y="-210903"/>
            <a:ext cx="9704439" cy="738664"/>
          </a:xfrm>
          <a:prstGeom prst="rect">
            <a:avLst/>
          </a:prstGeom>
        </p:spPr>
        <p:txBody>
          <a:bodyPr wrap="square">
            <a:spAutoFit/>
          </a:bodyPr>
          <a:lstStyle/>
          <a:p>
            <a:pPr lvl="0">
              <a:lnSpc>
                <a:spcPct val="150000"/>
              </a:lnSpc>
            </a:pPr>
            <a:r>
              <a:rPr lang="vi-VN" sz="2800" b="1" dirty="0" smtClean="0">
                <a:solidFill>
                  <a:srgbClr val="002060"/>
                </a:solidFill>
                <a:latin typeface="Times New Roman" panose="02020603050405020304" pitchFamily="18" charset="0"/>
                <a:cs typeface="Times New Roman" panose="02020603050405020304" pitchFamily="18" charset="0"/>
              </a:rPr>
              <a:t>3</a:t>
            </a:r>
            <a:r>
              <a:rPr lang="en-US" sz="2800" b="1" dirty="0" smtClean="0">
                <a:solidFill>
                  <a:srgbClr val="002060"/>
                </a:solidFill>
                <a:latin typeface="Times New Roman" panose="02020603050405020304" pitchFamily="18" charset="0"/>
                <a:cs typeface="Times New Roman" panose="02020603050405020304" pitchFamily="18" charset="0"/>
              </a:rPr>
              <a:t>.3 </a:t>
            </a:r>
            <a:r>
              <a:rPr lang="vi-VN" sz="2800" b="1" dirty="0" smtClean="0">
                <a:solidFill>
                  <a:srgbClr val="002060"/>
                </a:solidFill>
                <a:latin typeface="Times New Roman" panose="02020603050405020304" pitchFamily="18" charset="0"/>
                <a:cs typeface="Times New Roman" panose="02020603050405020304" pitchFamily="18" charset="0"/>
              </a:rPr>
              <a:t>.Phân </a:t>
            </a:r>
            <a:r>
              <a:rPr lang="vi-VN" sz="2800" b="1" dirty="0">
                <a:solidFill>
                  <a:srgbClr val="002060"/>
                </a:solidFill>
                <a:latin typeface="Times New Roman" panose="02020603050405020304" pitchFamily="18" charset="0"/>
                <a:cs typeface="Times New Roman" panose="02020603050405020304" pitchFamily="18" charset="0"/>
              </a:rPr>
              <a:t>đoạn thị trường theo các tiêu thức phù hợp</a:t>
            </a:r>
          </a:p>
        </p:txBody>
      </p:sp>
      <p:sp>
        <p:nvSpPr>
          <p:cNvPr id="3" name="Rectangle 2"/>
          <p:cNvSpPr/>
          <p:nvPr/>
        </p:nvSpPr>
        <p:spPr>
          <a:xfrm>
            <a:off x="2351633" y="363404"/>
            <a:ext cx="7875639" cy="461665"/>
          </a:xfrm>
          <a:prstGeom prst="rect">
            <a:avLst/>
          </a:prstGeom>
        </p:spPr>
        <p:txBody>
          <a:bodyPr wrap="square">
            <a:spAutoFit/>
          </a:bodyPr>
          <a:lstStyle/>
          <a:p>
            <a:r>
              <a:rPr lang="vi-VN" sz="2400" b="1" i="1" dirty="0">
                <a:solidFill>
                  <a:srgbClr val="FF0000"/>
                </a:solidFill>
                <a:latin typeface="Cambria-BoldItalic"/>
              </a:rPr>
              <a:t>Các bước trong quá trình phân đoạn thị trường.</a:t>
            </a:r>
            <a:r>
              <a:rPr lang="vi-VN" sz="2400" dirty="0">
                <a:solidFill>
                  <a:srgbClr val="FF0000"/>
                </a:solidFill>
              </a:rPr>
              <a:t> </a:t>
            </a:r>
            <a:endParaRPr lang="en-US" sz="2400" dirty="0">
              <a:solidFill>
                <a:srgbClr val="FF0000"/>
              </a:solidFill>
            </a:endParaRPr>
          </a:p>
        </p:txBody>
      </p:sp>
      <p:sp>
        <p:nvSpPr>
          <p:cNvPr id="4" name="Rectangle 3"/>
          <p:cNvSpPr/>
          <p:nvPr/>
        </p:nvSpPr>
        <p:spPr>
          <a:xfrm>
            <a:off x="1927124" y="798896"/>
            <a:ext cx="10264877" cy="830997"/>
          </a:xfrm>
          <a:prstGeom prst="rect">
            <a:avLst/>
          </a:prstGeom>
        </p:spPr>
        <p:txBody>
          <a:bodyPr wrap="square">
            <a:spAutoFit/>
          </a:bodyPr>
          <a:lstStyle/>
          <a:p>
            <a:r>
              <a:rPr lang="en-US" sz="2400" b="1" u="sng" dirty="0" err="1" smtClean="0">
                <a:solidFill>
                  <a:srgbClr val="FF0000"/>
                </a:solidFill>
                <a:latin typeface="Times New Roman" panose="02020603050405020304" pitchFamily="18" charset="0"/>
                <a:cs typeface="Times New Roman" panose="02020603050405020304" pitchFamily="18" charset="0"/>
              </a:rPr>
              <a:t>Bước</a:t>
            </a:r>
            <a:r>
              <a:rPr lang="en-US" sz="2400" b="1" u="sng" dirty="0" smtClean="0">
                <a:solidFill>
                  <a:srgbClr val="FF0000"/>
                </a:solidFill>
                <a:latin typeface="Times New Roman" panose="02020603050405020304" pitchFamily="18" charset="0"/>
                <a:cs typeface="Times New Roman" panose="02020603050405020304" pitchFamily="18" charset="0"/>
              </a:rPr>
              <a:t> 3:</a:t>
            </a:r>
            <a:r>
              <a:rPr lang="en-US" sz="2400" b="1" dirty="0" smtClean="0">
                <a:solidFill>
                  <a:srgbClr val="FF0000"/>
                </a:solidFill>
                <a:latin typeface="Times New Roman" panose="02020603050405020304" pitchFamily="18" charset="0"/>
                <a:cs typeface="Times New Roman" panose="02020603050405020304" pitchFamily="18" charset="0"/>
              </a:rPr>
              <a:t> </a:t>
            </a:r>
            <a:r>
              <a:rPr lang="vi-VN" sz="2400" b="1" dirty="0">
                <a:solidFill>
                  <a:srgbClr val="002060"/>
                </a:solidFill>
                <a:latin typeface="Times New Roman" panose="02020603050405020304" pitchFamily="18" charset="0"/>
                <a:cs typeface="Times New Roman" panose="02020603050405020304" pitchFamily="18" charset="0"/>
              </a:rPr>
              <a:t>Phân chia thị trường theo các tiêu thức phù</a:t>
            </a:r>
            <a:r>
              <a:rPr lang="en-US" sz="2400" b="1" dirty="0">
                <a:solidFill>
                  <a:srgbClr val="002060"/>
                </a:solidFill>
                <a:latin typeface="Times New Roman" panose="02020603050405020304" pitchFamily="18" charset="0"/>
                <a:cs typeface="Times New Roman" panose="02020603050405020304" pitchFamily="18" charset="0"/>
              </a:rPr>
              <a:t> </a:t>
            </a:r>
            <a:r>
              <a:rPr lang="vi-VN" sz="2400" b="1" dirty="0">
                <a:solidFill>
                  <a:srgbClr val="002060"/>
                </a:solidFill>
                <a:latin typeface="Times New Roman" panose="02020603050405020304" pitchFamily="18" charset="0"/>
                <a:cs typeface="Times New Roman" panose="02020603050405020304" pitchFamily="18" charset="0"/>
              </a:rPr>
              <a:t>hợp</a:t>
            </a:r>
            <a:endParaRPr lang="en-US" sz="2400" b="1" dirty="0">
              <a:solidFill>
                <a:srgbClr val="002060"/>
              </a:solidFill>
              <a:latin typeface="Times New Roman" panose="02020603050405020304" pitchFamily="18" charset="0"/>
              <a:cs typeface="Times New Roman" panose="02020603050405020304" pitchFamily="18" charset="0"/>
            </a:endParaRPr>
          </a:p>
          <a:p>
            <a:endParaRPr lang="en-US" sz="2400" b="1" dirty="0">
              <a:solidFill>
                <a:srgbClr val="002060"/>
              </a:solidFill>
              <a:latin typeface="Times New Roman" panose="02020603050405020304" pitchFamily="18" charset="0"/>
              <a:cs typeface="Times New Roman" panose="02020603050405020304" pitchFamily="18" charset="0"/>
            </a:endParaRPr>
          </a:p>
        </p:txBody>
      </p:sp>
      <p:sp>
        <p:nvSpPr>
          <p:cNvPr id="5" name="Rectangle 4"/>
          <p:cNvSpPr/>
          <p:nvPr/>
        </p:nvSpPr>
        <p:spPr>
          <a:xfrm>
            <a:off x="98410" y="1191469"/>
            <a:ext cx="12064632" cy="4832092"/>
          </a:xfrm>
          <a:prstGeom prst="rect">
            <a:avLst/>
          </a:prstGeom>
        </p:spPr>
        <p:txBody>
          <a:bodyPr wrap="square">
            <a:spAutoFit/>
          </a:bodyPr>
          <a:lstStyle/>
          <a:p>
            <a:pPr algn="just">
              <a:spcBef>
                <a:spcPts val="600"/>
              </a:spcBef>
            </a:pPr>
            <a:r>
              <a:rPr lang="en-US" sz="2400" dirty="0" err="1" smtClean="0">
                <a:latin typeface="Times New Roman" panose="02020603050405020304" pitchFamily="18" charset="0"/>
                <a:cs typeface="Times New Roman" panose="02020603050405020304" pitchFamily="18" charset="0"/>
              </a:rPr>
              <a:t>Tiêu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thức</a:t>
            </a:r>
            <a:r>
              <a:rPr lang="en-US" sz="2400" dirty="0" smtClean="0">
                <a:latin typeface="Times New Roman" panose="02020603050405020304" pitchFamily="18" charset="0"/>
                <a:cs typeface="Times New Roman" panose="02020603050405020304" pitchFamily="18" charset="0"/>
              </a:rPr>
              <a:t> </a:t>
            </a:r>
            <a:r>
              <a:rPr lang="en-US" sz="2400" dirty="0" smtClean="0">
                <a:solidFill>
                  <a:srgbClr val="FF0000"/>
                </a:solidFill>
                <a:latin typeface="Times New Roman" panose="02020603050405020304" pitchFamily="18" charset="0"/>
                <a:cs typeface="Times New Roman" panose="02020603050405020304" pitchFamily="18" charset="0"/>
              </a:rPr>
              <a:t>“</a:t>
            </a:r>
            <a:r>
              <a:rPr lang="vi-VN" sz="2400" dirty="0" smtClean="0">
                <a:solidFill>
                  <a:srgbClr val="FF0000"/>
                </a:solidFill>
                <a:latin typeface="Times New Roman" panose="02020603050405020304" pitchFamily="18" charset="0"/>
                <a:cs typeface="Times New Roman" panose="02020603050405020304" pitchFamily="18" charset="0"/>
              </a:rPr>
              <a:t>Số </a:t>
            </a:r>
            <a:r>
              <a:rPr lang="vi-VN" sz="2400" dirty="0">
                <a:solidFill>
                  <a:srgbClr val="FF0000"/>
                </a:solidFill>
                <a:latin typeface="Times New Roman" panose="02020603050405020304" pitchFamily="18" charset="0"/>
                <a:cs typeface="Times New Roman" panose="02020603050405020304" pitchFamily="18" charset="0"/>
              </a:rPr>
              <a:t>lượng mua hay mức độ sử dụng sản </a:t>
            </a:r>
            <a:r>
              <a:rPr lang="vi-VN" sz="2400" dirty="0" smtClean="0">
                <a:solidFill>
                  <a:srgbClr val="FF0000"/>
                </a:solidFill>
                <a:latin typeface="Times New Roman" panose="02020603050405020304" pitchFamily="18" charset="0"/>
                <a:cs typeface="Times New Roman" panose="02020603050405020304" pitchFamily="18" charset="0"/>
              </a:rPr>
              <a:t>phẩm</a:t>
            </a:r>
            <a:r>
              <a:rPr lang="en-US" sz="2400" dirty="0" smtClean="0">
                <a:solidFill>
                  <a:srgbClr val="FF0000"/>
                </a:solidFill>
                <a:latin typeface="Times New Roman" panose="02020603050405020304" pitchFamily="18" charset="0"/>
                <a:cs typeface="Times New Roman" panose="02020603050405020304" pitchFamily="18" charset="0"/>
              </a:rPr>
              <a:t>”</a:t>
            </a:r>
            <a:r>
              <a:rPr lang="vi-VN" sz="2400" dirty="0" smtClean="0">
                <a:solidFill>
                  <a:srgbClr val="FF0000"/>
                </a:solidFill>
                <a:latin typeface="Times New Roman" panose="02020603050405020304" pitchFamily="18" charset="0"/>
                <a:cs typeface="Times New Roman" panose="02020603050405020304" pitchFamily="18" charset="0"/>
              </a:rPr>
              <a:t> </a:t>
            </a:r>
            <a:r>
              <a:rPr lang="vi-VN" sz="2400" dirty="0">
                <a:solidFill>
                  <a:prstClr val="black"/>
                </a:solidFill>
                <a:latin typeface="Times New Roman" panose="02020603050405020304" pitchFamily="18" charset="0"/>
                <a:cs typeface="Times New Roman" panose="02020603050405020304" pitchFamily="18" charset="0"/>
              </a:rPr>
              <a:t>cũng được dùng để chia thị trường </a:t>
            </a:r>
            <a:r>
              <a:rPr lang="vi-VN" sz="2400" dirty="0" smtClean="0">
                <a:solidFill>
                  <a:prstClr val="black"/>
                </a:solidFill>
                <a:latin typeface="Times New Roman" panose="02020603050405020304" pitchFamily="18" charset="0"/>
                <a:cs typeface="Times New Roman" panose="02020603050405020304" pitchFamily="18" charset="0"/>
              </a:rPr>
              <a:t>thành</a:t>
            </a:r>
            <a:r>
              <a:rPr lang="en-US" sz="2400" dirty="0" smtClean="0">
                <a:solidFill>
                  <a:prstClr val="black"/>
                </a:solidFill>
                <a:latin typeface="Times New Roman" panose="02020603050405020304" pitchFamily="18" charset="0"/>
                <a:cs typeface="Times New Roman" panose="02020603050405020304" pitchFamily="18" charset="0"/>
              </a:rPr>
              <a:t> </a:t>
            </a:r>
          </a:p>
          <a:p>
            <a:pPr algn="just">
              <a:spcBef>
                <a:spcPts val="600"/>
              </a:spcBef>
            </a:pPr>
            <a:r>
              <a:rPr lang="en-US" sz="2400" dirty="0" smtClean="0">
                <a:solidFill>
                  <a:prstClr val="black"/>
                </a:solidFill>
                <a:latin typeface="Times New Roman" panose="02020603050405020304" pitchFamily="18" charset="0"/>
                <a:cs typeface="Times New Roman" panose="02020603050405020304" pitchFamily="18" charset="0"/>
                <a:sym typeface="Wingdings" panose="05000000000000000000" pitchFamily="2" charset="2"/>
              </a:rPr>
              <a:t></a:t>
            </a:r>
            <a:r>
              <a:rPr lang="en-US" sz="2400" dirty="0" smtClean="0">
                <a:solidFill>
                  <a:prstClr val="black"/>
                </a:solidFill>
                <a:latin typeface="Times New Roman" panose="02020603050405020304" pitchFamily="18" charset="0"/>
                <a:cs typeface="Times New Roman" panose="02020603050405020304" pitchFamily="18" charset="0"/>
              </a:rPr>
              <a:t> </a:t>
            </a:r>
            <a:r>
              <a:rPr lang="vi-VN" sz="2400" dirty="0" smtClean="0">
                <a:solidFill>
                  <a:prstClr val="black"/>
                </a:solidFill>
                <a:latin typeface="Times New Roman" panose="02020603050405020304" pitchFamily="18" charset="0"/>
                <a:cs typeface="Times New Roman" panose="02020603050405020304" pitchFamily="18" charset="0"/>
              </a:rPr>
              <a:t>những </a:t>
            </a:r>
            <a:r>
              <a:rPr lang="vi-VN" sz="2400" dirty="0">
                <a:solidFill>
                  <a:prstClr val="black"/>
                </a:solidFill>
                <a:latin typeface="Times New Roman" panose="02020603050405020304" pitchFamily="18" charset="0"/>
                <a:cs typeface="Times New Roman" panose="02020603050405020304" pitchFamily="18" charset="0"/>
              </a:rPr>
              <a:t>người sử dụng nhiều, những người sử dụng trung bình, người sử dụng ít và </a:t>
            </a:r>
            <a:r>
              <a:rPr lang="vi-VN" sz="2400" dirty="0" smtClean="0">
                <a:solidFill>
                  <a:prstClr val="black"/>
                </a:solidFill>
                <a:latin typeface="Times New Roman" panose="02020603050405020304" pitchFamily="18" charset="0"/>
                <a:cs typeface="Times New Roman" panose="02020603050405020304" pitchFamily="18" charset="0"/>
              </a:rPr>
              <a:t>những</a:t>
            </a:r>
            <a:r>
              <a:rPr lang="en-US" sz="2400" dirty="0" smtClean="0">
                <a:solidFill>
                  <a:prstClr val="black"/>
                </a:solidFill>
                <a:latin typeface="Times New Roman" panose="02020603050405020304" pitchFamily="18" charset="0"/>
                <a:cs typeface="Times New Roman" panose="02020603050405020304" pitchFamily="18" charset="0"/>
              </a:rPr>
              <a:t> </a:t>
            </a:r>
            <a:r>
              <a:rPr lang="vi-VN" sz="2400" dirty="0" smtClean="0">
                <a:solidFill>
                  <a:prstClr val="black"/>
                </a:solidFill>
                <a:latin typeface="Times New Roman" panose="02020603050405020304" pitchFamily="18" charset="0"/>
                <a:cs typeface="Times New Roman" panose="02020603050405020304" pitchFamily="18" charset="0"/>
              </a:rPr>
              <a:t>người </a:t>
            </a:r>
            <a:r>
              <a:rPr lang="vi-VN" sz="2400" dirty="0">
                <a:solidFill>
                  <a:prstClr val="black"/>
                </a:solidFill>
                <a:latin typeface="Times New Roman" panose="02020603050405020304" pitchFamily="18" charset="0"/>
                <a:cs typeface="Times New Roman" panose="02020603050405020304" pitchFamily="18" charset="0"/>
              </a:rPr>
              <a:t>không </a:t>
            </a:r>
            <a:r>
              <a:rPr lang="vi-VN" sz="2400" dirty="0" smtClean="0">
                <a:solidFill>
                  <a:prstClr val="black"/>
                </a:solidFill>
                <a:latin typeface="Times New Roman" panose="02020603050405020304" pitchFamily="18" charset="0"/>
                <a:cs typeface="Times New Roman" panose="02020603050405020304" pitchFamily="18" charset="0"/>
              </a:rPr>
              <a:t>dùng</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smtClean="0">
                <a:solidFill>
                  <a:prstClr val="black"/>
                </a:solidFill>
                <a:latin typeface="Times New Roman" panose="02020603050405020304" pitchFamily="18" charset="0"/>
                <a:cs typeface="Times New Roman" panose="02020603050405020304" pitchFamily="18" charset="0"/>
                <a:sym typeface="Wingdings" panose="05000000000000000000" pitchFamily="2" charset="2"/>
              </a:rPr>
              <a:t> </a:t>
            </a:r>
            <a:r>
              <a:rPr lang="vi-VN" sz="2400" dirty="0" smtClean="0">
                <a:solidFill>
                  <a:prstClr val="black"/>
                </a:solidFill>
                <a:latin typeface="Times New Roman" panose="02020603050405020304" pitchFamily="18" charset="0"/>
                <a:cs typeface="Times New Roman" panose="02020603050405020304" pitchFamily="18" charset="0"/>
              </a:rPr>
              <a:t>Các </a:t>
            </a:r>
            <a:r>
              <a:rPr lang="vi-VN" sz="2400" dirty="0">
                <a:solidFill>
                  <a:prstClr val="black"/>
                </a:solidFill>
                <a:latin typeface="Times New Roman" panose="02020603050405020304" pitchFamily="18" charset="0"/>
                <a:cs typeface="Times New Roman" panose="02020603050405020304" pitchFamily="18" charset="0"/>
              </a:rPr>
              <a:t>doanh nghiệp thường hướng nỗ lực khai thác những nhóm khách </a:t>
            </a:r>
            <a:r>
              <a:rPr lang="vi-VN" sz="2400" dirty="0" smtClean="0">
                <a:solidFill>
                  <a:prstClr val="black"/>
                </a:solidFill>
                <a:latin typeface="Times New Roman" panose="02020603050405020304" pitchFamily="18" charset="0"/>
                <a:cs typeface="Times New Roman" panose="02020603050405020304" pitchFamily="18" charset="0"/>
              </a:rPr>
              <a:t>hàng</a:t>
            </a:r>
            <a:r>
              <a:rPr lang="en-US" sz="2400" dirty="0" smtClean="0">
                <a:solidFill>
                  <a:prstClr val="black"/>
                </a:solidFill>
                <a:latin typeface="Times New Roman" panose="02020603050405020304" pitchFamily="18" charset="0"/>
                <a:cs typeface="Times New Roman" panose="02020603050405020304" pitchFamily="18" charset="0"/>
              </a:rPr>
              <a:t> </a:t>
            </a:r>
            <a:r>
              <a:rPr lang="vi-VN" sz="2400" dirty="0" smtClean="0">
                <a:solidFill>
                  <a:prstClr val="black"/>
                </a:solidFill>
                <a:latin typeface="Times New Roman" panose="02020603050405020304" pitchFamily="18" charset="0"/>
                <a:cs typeface="Times New Roman" panose="02020603050405020304" pitchFamily="18" charset="0"/>
              </a:rPr>
              <a:t>mua </a:t>
            </a:r>
            <a:r>
              <a:rPr lang="vi-VN" sz="2400" dirty="0">
                <a:solidFill>
                  <a:prstClr val="black"/>
                </a:solidFill>
                <a:latin typeface="Times New Roman" panose="02020603050405020304" pitchFamily="18" charset="0"/>
                <a:cs typeface="Times New Roman" panose="02020603050405020304" pitchFamily="18" charset="0"/>
              </a:rPr>
              <a:t>và sử dụng </a:t>
            </a:r>
            <a:r>
              <a:rPr lang="vi-VN" sz="2400" dirty="0" smtClean="0">
                <a:solidFill>
                  <a:prstClr val="black"/>
                </a:solidFill>
                <a:latin typeface="Times New Roman" panose="02020603050405020304" pitchFamily="18" charset="0"/>
                <a:cs typeface="Times New Roman" panose="02020603050405020304" pitchFamily="18" charset="0"/>
              </a:rPr>
              <a:t>nhiề</a:t>
            </a:r>
            <a:r>
              <a:rPr lang="en-US" sz="2400" dirty="0" smtClean="0">
                <a:solidFill>
                  <a:prstClr val="black"/>
                </a:solidFill>
                <a:latin typeface="Times New Roman" panose="02020603050405020304" pitchFamily="18" charset="0"/>
                <a:cs typeface="Times New Roman" panose="02020603050405020304" pitchFamily="18" charset="0"/>
              </a:rPr>
              <a:t>u </a:t>
            </a:r>
          </a:p>
          <a:p>
            <a:pPr algn="just">
              <a:spcBef>
                <a:spcPts val="600"/>
              </a:spcBef>
            </a:pPr>
            <a:r>
              <a:rPr lang="en-US" sz="2400" i="1" dirty="0" smtClean="0">
                <a:solidFill>
                  <a:srgbClr val="FF0000"/>
                </a:solidFill>
                <a:latin typeface="Times New Roman" panose="02020603050405020304" pitchFamily="18" charset="0"/>
                <a:cs typeface="Times New Roman" panose="02020603050405020304" pitchFamily="18" charset="0"/>
                <a:sym typeface="Wingdings" panose="05000000000000000000" pitchFamily="2" charset="2"/>
              </a:rPr>
              <a:t> </a:t>
            </a:r>
            <a:r>
              <a:rPr lang="vi-VN" sz="2400" i="1" dirty="0" smtClean="0">
                <a:solidFill>
                  <a:srgbClr val="FF0000"/>
                </a:solidFill>
                <a:latin typeface="Times New Roman" panose="02020603050405020304" pitchFamily="18" charset="0"/>
                <a:cs typeface="Times New Roman" panose="02020603050405020304" pitchFamily="18" charset="0"/>
              </a:rPr>
              <a:t> </a:t>
            </a:r>
            <a:r>
              <a:rPr lang="en-US" sz="2400" i="1" dirty="0" smtClean="0">
                <a:solidFill>
                  <a:srgbClr val="FF0000"/>
                </a:solidFill>
                <a:latin typeface="Times New Roman" panose="02020603050405020304" pitchFamily="18" charset="0"/>
                <a:cs typeface="Times New Roman" panose="02020603050405020304" pitchFamily="18" charset="0"/>
              </a:rPr>
              <a:t>Ở</a:t>
            </a:r>
            <a:r>
              <a:rPr lang="vi-VN" sz="2400" i="1" dirty="0" smtClean="0">
                <a:solidFill>
                  <a:srgbClr val="FF0000"/>
                </a:solidFill>
                <a:latin typeface="Times New Roman" panose="02020603050405020304" pitchFamily="18" charset="0"/>
                <a:cs typeface="Times New Roman" panose="02020603050405020304" pitchFamily="18" charset="0"/>
              </a:rPr>
              <a:t> </a:t>
            </a:r>
            <a:r>
              <a:rPr lang="vi-VN" sz="2400" i="1" dirty="0">
                <a:solidFill>
                  <a:srgbClr val="FF0000"/>
                </a:solidFill>
                <a:latin typeface="Times New Roman" panose="02020603050405020304" pitchFamily="18" charset="0"/>
                <a:cs typeface="Times New Roman" panose="02020603050405020304" pitchFamily="18" charset="0"/>
              </a:rPr>
              <a:t>đây có qui luật 80/20 nghĩa là 20% khách hàng mua nhiều chiếm </a:t>
            </a:r>
            <a:r>
              <a:rPr lang="vi-VN" sz="2400" i="1" dirty="0" smtClean="0">
                <a:solidFill>
                  <a:srgbClr val="FF0000"/>
                </a:solidFill>
                <a:latin typeface="Times New Roman" panose="02020603050405020304" pitchFamily="18" charset="0"/>
                <a:cs typeface="Times New Roman" panose="02020603050405020304" pitchFamily="18" charset="0"/>
              </a:rPr>
              <a:t>tới</a:t>
            </a:r>
            <a:r>
              <a:rPr lang="en-US" sz="2400" i="1" dirty="0" smtClean="0">
                <a:solidFill>
                  <a:srgbClr val="FF0000"/>
                </a:solidFill>
                <a:latin typeface="Times New Roman" panose="02020603050405020304" pitchFamily="18" charset="0"/>
                <a:cs typeface="Times New Roman" panose="02020603050405020304" pitchFamily="18" charset="0"/>
              </a:rPr>
              <a:t> </a:t>
            </a:r>
            <a:r>
              <a:rPr lang="vi-VN" sz="2400" i="1" dirty="0" smtClean="0">
                <a:solidFill>
                  <a:srgbClr val="FF0000"/>
                </a:solidFill>
                <a:latin typeface="Times New Roman" panose="02020603050405020304" pitchFamily="18" charset="0"/>
                <a:cs typeface="Times New Roman" panose="02020603050405020304" pitchFamily="18" charset="0"/>
              </a:rPr>
              <a:t>80</a:t>
            </a:r>
            <a:r>
              <a:rPr lang="vi-VN" sz="2400" i="1" dirty="0">
                <a:solidFill>
                  <a:srgbClr val="FF0000"/>
                </a:solidFill>
                <a:latin typeface="Times New Roman" panose="02020603050405020304" pitchFamily="18" charset="0"/>
                <a:cs typeface="Times New Roman" panose="02020603050405020304" pitchFamily="18" charset="0"/>
              </a:rPr>
              <a:t>% doanh số của doanh nghiệp</a:t>
            </a:r>
            <a:r>
              <a:rPr lang="vi-VN" sz="2400" i="1" dirty="0" smtClean="0">
                <a:solidFill>
                  <a:srgbClr val="FF0000"/>
                </a:solidFill>
                <a:latin typeface="Times New Roman" panose="02020603050405020304" pitchFamily="18" charset="0"/>
                <a:cs typeface="Times New Roman" panose="02020603050405020304" pitchFamily="18" charset="0"/>
              </a:rPr>
              <a:t>.</a:t>
            </a:r>
            <a:endParaRPr lang="en-US" sz="2400" i="1" dirty="0" smtClean="0">
              <a:solidFill>
                <a:srgbClr val="FF0000"/>
              </a:solidFill>
              <a:latin typeface="Times New Roman" panose="02020603050405020304" pitchFamily="18" charset="0"/>
              <a:cs typeface="Times New Roman" panose="02020603050405020304" pitchFamily="18" charset="0"/>
            </a:endParaRPr>
          </a:p>
          <a:p>
            <a:pPr algn="just">
              <a:spcBef>
                <a:spcPts val="600"/>
              </a:spcBef>
            </a:pPr>
            <a:r>
              <a:rPr lang="vi-VN" sz="2400" dirty="0" smtClean="0">
                <a:solidFill>
                  <a:prstClr val="black"/>
                </a:solidFill>
                <a:latin typeface="Times New Roman" panose="02020603050405020304" pitchFamily="18" charset="0"/>
                <a:cs typeface="Times New Roman" panose="02020603050405020304" pitchFamily="18" charset="0"/>
              </a:rPr>
              <a:t>Thị </a:t>
            </a:r>
            <a:r>
              <a:rPr lang="vi-VN" sz="2400" dirty="0">
                <a:solidFill>
                  <a:prstClr val="black"/>
                </a:solidFill>
                <a:latin typeface="Times New Roman" panose="02020603050405020304" pitchFamily="18" charset="0"/>
                <a:cs typeface="Times New Roman" panose="02020603050405020304" pitchFamily="18" charset="0"/>
              </a:rPr>
              <a:t>trường sản phẩm cũng có thể được chia theo </a:t>
            </a:r>
            <a:r>
              <a:rPr lang="en-US" sz="2400" b="1" dirty="0" smtClean="0">
                <a:solidFill>
                  <a:srgbClr val="FF0000"/>
                </a:solidFill>
                <a:latin typeface="Times New Roman" panose="02020603050405020304" pitchFamily="18" charset="0"/>
                <a:cs typeface="Times New Roman" panose="02020603050405020304" pitchFamily="18" charset="0"/>
              </a:rPr>
              <a:t>“M</a:t>
            </a:r>
            <a:r>
              <a:rPr lang="vi-VN" sz="2400" b="1" dirty="0" smtClean="0">
                <a:solidFill>
                  <a:srgbClr val="FF0000"/>
                </a:solidFill>
                <a:latin typeface="Times New Roman" panose="02020603050405020304" pitchFamily="18" charset="0"/>
                <a:cs typeface="Times New Roman" panose="02020603050405020304" pitchFamily="18" charset="0"/>
              </a:rPr>
              <a:t>ức </a:t>
            </a:r>
            <a:r>
              <a:rPr lang="vi-VN" sz="2400" b="1" dirty="0">
                <a:solidFill>
                  <a:srgbClr val="FF0000"/>
                </a:solidFill>
                <a:latin typeface="Times New Roman" panose="02020603050405020304" pitchFamily="18" charset="0"/>
                <a:cs typeface="Times New Roman" panose="02020603050405020304" pitchFamily="18" charset="0"/>
              </a:rPr>
              <a:t>độ trung thành với thương hiệu </a:t>
            </a:r>
            <a:r>
              <a:rPr lang="vi-VN" sz="2400" b="1" dirty="0" smtClean="0">
                <a:solidFill>
                  <a:srgbClr val="FF0000"/>
                </a:solidFill>
                <a:latin typeface="Times New Roman" panose="02020603050405020304" pitchFamily="18" charset="0"/>
                <a:cs typeface="Times New Roman" panose="02020603050405020304" pitchFamily="18" charset="0"/>
              </a:rPr>
              <a:t>của</a:t>
            </a:r>
            <a:r>
              <a:rPr lang="en-US" sz="2400" b="1" dirty="0" smtClean="0">
                <a:solidFill>
                  <a:srgbClr val="FF0000"/>
                </a:solidFill>
                <a:latin typeface="Times New Roman" panose="02020603050405020304" pitchFamily="18" charset="0"/>
                <a:cs typeface="Times New Roman" panose="02020603050405020304" pitchFamily="18" charset="0"/>
              </a:rPr>
              <a:t> </a:t>
            </a:r>
            <a:r>
              <a:rPr lang="vi-VN" sz="2400" b="1" dirty="0" smtClean="0">
                <a:solidFill>
                  <a:srgbClr val="FF0000"/>
                </a:solidFill>
                <a:latin typeface="Times New Roman" panose="02020603050405020304" pitchFamily="18" charset="0"/>
                <a:cs typeface="Times New Roman" panose="02020603050405020304" pitchFamily="18" charset="0"/>
              </a:rPr>
              <a:t>người </a:t>
            </a:r>
            <a:r>
              <a:rPr lang="vi-VN" sz="2400" b="1" dirty="0">
                <a:solidFill>
                  <a:srgbClr val="FF0000"/>
                </a:solidFill>
                <a:latin typeface="Times New Roman" panose="02020603050405020304" pitchFamily="18" charset="0"/>
                <a:cs typeface="Times New Roman" panose="02020603050405020304" pitchFamily="18" charset="0"/>
              </a:rPr>
              <a:t>tiêu </a:t>
            </a:r>
            <a:r>
              <a:rPr lang="vi-VN" sz="2400" b="1" dirty="0" smtClean="0">
                <a:solidFill>
                  <a:srgbClr val="FF0000"/>
                </a:solidFill>
                <a:latin typeface="Times New Roman" panose="02020603050405020304" pitchFamily="18" charset="0"/>
                <a:cs typeface="Times New Roman" panose="02020603050405020304" pitchFamily="18" charset="0"/>
              </a:rPr>
              <a:t>dùng</a:t>
            </a:r>
            <a:r>
              <a:rPr lang="en-US" sz="2400" b="1" dirty="0" smtClean="0">
                <a:solidFill>
                  <a:srgbClr val="FF0000"/>
                </a:solidFill>
                <a:latin typeface="Times New Roman" panose="02020603050405020304" pitchFamily="18" charset="0"/>
                <a:cs typeface="Times New Roman" panose="02020603050405020304" pitchFamily="18" charset="0"/>
              </a:rPr>
              <a:t>”</a:t>
            </a:r>
            <a:endParaRPr lang="en-US" sz="2400" dirty="0">
              <a:solidFill>
                <a:prstClr val="black"/>
              </a:solidFill>
              <a:latin typeface="Times New Roman" panose="02020603050405020304" pitchFamily="18" charset="0"/>
              <a:cs typeface="Times New Roman" panose="02020603050405020304" pitchFamily="18" charset="0"/>
            </a:endParaRPr>
          </a:p>
          <a:p>
            <a:pPr marL="342900" indent="-342900" algn="just">
              <a:spcBef>
                <a:spcPts val="600"/>
              </a:spcBef>
              <a:buFont typeface="Wingdings" panose="05000000000000000000" pitchFamily="2" charset="2"/>
              <a:buChar char="à"/>
            </a:pPr>
            <a:r>
              <a:rPr lang="vi-VN" sz="2400" dirty="0" smtClean="0">
                <a:solidFill>
                  <a:prstClr val="black"/>
                </a:solidFill>
                <a:latin typeface="Times New Roman" panose="02020603050405020304" pitchFamily="18" charset="0"/>
                <a:cs typeface="Times New Roman" panose="02020603050405020304" pitchFamily="18" charset="0"/>
              </a:rPr>
              <a:t>Các </a:t>
            </a:r>
            <a:r>
              <a:rPr lang="vi-VN" sz="2400" dirty="0">
                <a:solidFill>
                  <a:prstClr val="black"/>
                </a:solidFill>
                <a:latin typeface="Times New Roman" panose="02020603050405020304" pitchFamily="18" charset="0"/>
                <a:cs typeface="Times New Roman" panose="02020603050405020304" pitchFamily="18" charset="0"/>
              </a:rPr>
              <a:t>đoạn thị trường ở đây sẽ là những người trung thành </a:t>
            </a:r>
            <a:r>
              <a:rPr lang="vi-VN" sz="2400" dirty="0" smtClean="0">
                <a:solidFill>
                  <a:prstClr val="black"/>
                </a:solidFill>
                <a:latin typeface="Times New Roman" panose="02020603050405020304" pitchFamily="18" charset="0"/>
                <a:cs typeface="Times New Roman" panose="02020603050405020304" pitchFamily="18" charset="0"/>
              </a:rPr>
              <a:t>với</a:t>
            </a:r>
            <a:r>
              <a:rPr lang="en-US" sz="2400" dirty="0" smtClean="0">
                <a:solidFill>
                  <a:prstClr val="black"/>
                </a:solidFill>
                <a:latin typeface="Times New Roman" panose="02020603050405020304" pitchFamily="18" charset="0"/>
                <a:cs typeface="Times New Roman" panose="02020603050405020304" pitchFamily="18" charset="0"/>
              </a:rPr>
              <a:t> </a:t>
            </a:r>
            <a:r>
              <a:rPr lang="vi-VN" sz="2400" dirty="0" smtClean="0">
                <a:solidFill>
                  <a:prstClr val="black"/>
                </a:solidFill>
                <a:latin typeface="Times New Roman" panose="02020603050405020304" pitchFamily="18" charset="0"/>
                <a:cs typeface="Times New Roman" panose="02020603050405020304" pitchFamily="18" charset="0"/>
              </a:rPr>
              <a:t>thương </a:t>
            </a:r>
            <a:r>
              <a:rPr lang="vi-VN" sz="2400" dirty="0">
                <a:solidFill>
                  <a:prstClr val="black"/>
                </a:solidFill>
                <a:latin typeface="Times New Roman" panose="02020603050405020304" pitchFamily="18" charset="0"/>
                <a:cs typeface="Times New Roman" panose="02020603050405020304" pitchFamily="18" charset="0"/>
              </a:rPr>
              <a:t>hiệu </a:t>
            </a:r>
            <a:r>
              <a:rPr lang="vi-VN" sz="2400" dirty="0" smtClean="0">
                <a:solidFill>
                  <a:prstClr val="black"/>
                </a:solidFill>
                <a:latin typeface="Times New Roman" panose="02020603050405020304" pitchFamily="18" charset="0"/>
                <a:cs typeface="Times New Roman" panose="02020603050405020304" pitchFamily="18" charset="0"/>
              </a:rPr>
              <a:t>của</a:t>
            </a:r>
            <a:r>
              <a:rPr lang="en-US" sz="2400" dirty="0" smtClean="0">
                <a:solidFill>
                  <a:prstClr val="black"/>
                </a:solidFill>
                <a:latin typeface="Times New Roman" panose="02020603050405020304" pitchFamily="18" charset="0"/>
                <a:cs typeface="Times New Roman" panose="02020603050405020304" pitchFamily="18" charset="0"/>
              </a:rPr>
              <a:t> </a:t>
            </a:r>
            <a:r>
              <a:rPr lang="vi-VN" sz="2400" dirty="0" smtClean="0">
                <a:solidFill>
                  <a:prstClr val="black"/>
                </a:solidFill>
                <a:latin typeface="Times New Roman" panose="02020603050405020304" pitchFamily="18" charset="0"/>
                <a:cs typeface="Times New Roman" panose="02020603050405020304" pitchFamily="18" charset="0"/>
              </a:rPr>
              <a:t>doanh </a:t>
            </a:r>
            <a:r>
              <a:rPr lang="vi-VN" sz="2400" dirty="0">
                <a:solidFill>
                  <a:prstClr val="black"/>
                </a:solidFill>
                <a:latin typeface="Times New Roman" panose="02020603050405020304" pitchFamily="18" charset="0"/>
                <a:cs typeface="Times New Roman" panose="02020603050405020304" pitchFamily="18" charset="0"/>
              </a:rPr>
              <a:t>nghiệp, những người trung thành với thương hiệu của các đối thủ cạnh tranh, </a:t>
            </a:r>
            <a:r>
              <a:rPr lang="vi-VN" sz="2400" dirty="0" smtClean="0">
                <a:solidFill>
                  <a:prstClr val="black"/>
                </a:solidFill>
                <a:latin typeface="Times New Roman" panose="02020603050405020304" pitchFamily="18" charset="0"/>
                <a:cs typeface="Times New Roman" panose="02020603050405020304" pitchFamily="18" charset="0"/>
              </a:rPr>
              <a:t>những</a:t>
            </a:r>
            <a:r>
              <a:rPr lang="en-US" sz="2400" dirty="0" smtClean="0">
                <a:solidFill>
                  <a:prstClr val="black"/>
                </a:solidFill>
                <a:latin typeface="Times New Roman" panose="02020603050405020304" pitchFamily="18" charset="0"/>
                <a:cs typeface="Times New Roman" panose="02020603050405020304" pitchFamily="18" charset="0"/>
              </a:rPr>
              <a:t> </a:t>
            </a:r>
            <a:r>
              <a:rPr lang="vi-VN" sz="2400" dirty="0" smtClean="0">
                <a:solidFill>
                  <a:prstClr val="black"/>
                </a:solidFill>
                <a:latin typeface="Times New Roman" panose="02020603050405020304" pitchFamily="18" charset="0"/>
                <a:cs typeface="Times New Roman" panose="02020603050405020304" pitchFamily="18" charset="0"/>
              </a:rPr>
              <a:t>khách </a:t>
            </a:r>
            <a:r>
              <a:rPr lang="vi-VN" sz="2400" dirty="0">
                <a:solidFill>
                  <a:prstClr val="black"/>
                </a:solidFill>
                <a:latin typeface="Times New Roman" panose="02020603050405020304" pitchFamily="18" charset="0"/>
                <a:cs typeface="Times New Roman" panose="02020603050405020304" pitchFamily="18" charset="0"/>
              </a:rPr>
              <a:t>hàng hỗn hợp, những người không mua. </a:t>
            </a:r>
            <a:endParaRPr lang="en-US" sz="2400" dirty="0" smtClean="0">
              <a:solidFill>
                <a:prstClr val="black"/>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3"/>
          <a:stretch>
            <a:fillRect/>
          </a:stretch>
        </p:blipFill>
        <p:spPr>
          <a:xfrm>
            <a:off x="10247587" y="0"/>
            <a:ext cx="1944414" cy="1294202"/>
          </a:xfrm>
          <a:prstGeom prst="rect">
            <a:avLst/>
          </a:prstGeom>
        </p:spPr>
      </p:pic>
      <p:sp>
        <p:nvSpPr>
          <p:cNvPr id="7" name="Rectangle 6"/>
          <p:cNvSpPr/>
          <p:nvPr/>
        </p:nvSpPr>
        <p:spPr>
          <a:xfrm>
            <a:off x="0" y="5972997"/>
            <a:ext cx="12163042" cy="861774"/>
          </a:xfrm>
          <a:prstGeom prst="rect">
            <a:avLst/>
          </a:prstGeom>
          <a:solidFill>
            <a:srgbClr val="FFFF00"/>
          </a:solidFill>
        </p:spPr>
        <p:txBody>
          <a:bodyPr wrap="square">
            <a:spAutoFit/>
          </a:bodyPr>
          <a:lstStyle/>
          <a:p>
            <a:pPr algn="ctr">
              <a:spcBef>
                <a:spcPts val="600"/>
              </a:spcBef>
            </a:pPr>
            <a:r>
              <a:rPr lang="vi-VN" sz="2400" b="1" i="1" dirty="0">
                <a:solidFill>
                  <a:prstClr val="black"/>
                </a:solidFill>
                <a:latin typeface="Times New Roman" panose="02020603050405020304" pitchFamily="18" charset="0"/>
                <a:cs typeface="Times New Roman" panose="02020603050405020304" pitchFamily="18" charset="0"/>
              </a:rPr>
              <a:t>Như</a:t>
            </a:r>
            <a:r>
              <a:rPr lang="en-US" sz="2400" b="1" i="1" dirty="0">
                <a:solidFill>
                  <a:prstClr val="black"/>
                </a:solidFill>
                <a:latin typeface="Times New Roman" panose="02020603050405020304" pitchFamily="18" charset="0"/>
                <a:cs typeface="Times New Roman" panose="02020603050405020304" pitchFamily="18" charset="0"/>
              </a:rPr>
              <a:t> </a:t>
            </a:r>
            <a:r>
              <a:rPr lang="en-US" sz="2400" b="1" i="1" dirty="0" err="1">
                <a:solidFill>
                  <a:prstClr val="black"/>
                </a:solidFill>
                <a:latin typeface="Times New Roman" panose="02020603050405020304" pitchFamily="18" charset="0"/>
                <a:cs typeface="Times New Roman" panose="02020603050405020304" pitchFamily="18" charset="0"/>
              </a:rPr>
              <a:t>vậy</a:t>
            </a:r>
            <a:r>
              <a:rPr lang="en-US" sz="2400" b="1" i="1" dirty="0">
                <a:solidFill>
                  <a:prstClr val="black"/>
                </a:solidFill>
                <a:latin typeface="Times New Roman" panose="02020603050405020304" pitchFamily="18" charset="0"/>
                <a:cs typeface="Times New Roman" panose="02020603050405020304" pitchFamily="18" charset="0"/>
              </a:rPr>
              <a:t>, v</a:t>
            </a:r>
            <a:r>
              <a:rPr lang="vi-VN" sz="2400" b="1" i="1" dirty="0">
                <a:solidFill>
                  <a:prstClr val="black"/>
                </a:solidFill>
                <a:latin typeface="Times New Roman" panose="02020603050405020304" pitchFamily="18" charset="0"/>
                <a:cs typeface="Times New Roman" panose="02020603050405020304" pitchFamily="18" charset="0"/>
              </a:rPr>
              <a:t>ới mỗi nhóm khách hàng mục tiêu cụ thể,</a:t>
            </a:r>
            <a:r>
              <a:rPr lang="en-US" sz="2400" b="1" i="1" dirty="0">
                <a:solidFill>
                  <a:prstClr val="black"/>
                </a:solidFill>
                <a:latin typeface="Times New Roman" panose="02020603050405020304" pitchFamily="18" charset="0"/>
                <a:cs typeface="Times New Roman" panose="02020603050405020304" pitchFamily="18" charset="0"/>
              </a:rPr>
              <a:t> </a:t>
            </a:r>
            <a:r>
              <a:rPr lang="vi-VN" sz="2400" b="1" i="1" dirty="0">
                <a:solidFill>
                  <a:prstClr val="black"/>
                </a:solidFill>
                <a:latin typeface="Times New Roman" panose="02020603050405020304" pitchFamily="18" charset="0"/>
                <a:cs typeface="Times New Roman" panose="02020603050405020304" pitchFamily="18" charset="0"/>
              </a:rPr>
              <a:t>doanh nghiệp có các chiến lược marketing thích ứng khác nhau. </a:t>
            </a:r>
            <a:endParaRPr lang="en-US" sz="24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56304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1000"/>
                                        <p:tgtEl>
                                          <p:spTgt spid="5">
                                            <p:txEl>
                                              <p:pRg st="2" end="2"/>
                                            </p:txEl>
                                          </p:spTgt>
                                        </p:tgtEl>
                                      </p:cBhvr>
                                    </p:animEffect>
                                    <p:anim calcmode="lin" valueType="num">
                                      <p:cBhvr>
                                        <p:cTn id="22"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5">
                                            <p:txEl>
                                              <p:pRg st="3" end="3"/>
                                            </p:txEl>
                                          </p:spTgt>
                                        </p:tgtEl>
                                        <p:attrNameLst>
                                          <p:attrName>style.visibility</p:attrName>
                                        </p:attrNameLst>
                                      </p:cBhvr>
                                      <p:to>
                                        <p:strVal val="visible"/>
                                      </p:to>
                                    </p:set>
                                    <p:animEffect transition="in" filter="fade">
                                      <p:cBhvr>
                                        <p:cTn id="28" dur="1000"/>
                                        <p:tgtEl>
                                          <p:spTgt spid="5">
                                            <p:txEl>
                                              <p:pRg st="3" end="3"/>
                                            </p:txEl>
                                          </p:spTgt>
                                        </p:tgtEl>
                                      </p:cBhvr>
                                    </p:animEffect>
                                    <p:anim calcmode="lin" valueType="num">
                                      <p:cBhvr>
                                        <p:cTn id="29"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5">
                                            <p:txEl>
                                              <p:pRg st="4" end="4"/>
                                            </p:txEl>
                                          </p:spTgt>
                                        </p:tgtEl>
                                        <p:attrNameLst>
                                          <p:attrName>style.visibility</p:attrName>
                                        </p:attrNameLst>
                                      </p:cBhvr>
                                      <p:to>
                                        <p:strVal val="visible"/>
                                      </p:to>
                                    </p:set>
                                    <p:anim calcmode="lin" valueType="num">
                                      <p:cBhvr additive="base">
                                        <p:cTn id="35"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fade">
                                      <p:cBhvr>
                                        <p:cTn id="41" dur="1000"/>
                                        <p:tgtEl>
                                          <p:spTgt spid="7"/>
                                        </p:tgtEl>
                                      </p:cBhvr>
                                    </p:animEffect>
                                    <p:anim calcmode="lin" valueType="num">
                                      <p:cBhvr>
                                        <p:cTn id="42" dur="1000" fill="hold"/>
                                        <p:tgtEl>
                                          <p:spTgt spid="7"/>
                                        </p:tgtEl>
                                        <p:attrNameLst>
                                          <p:attrName>ppt_x</p:attrName>
                                        </p:attrNameLst>
                                      </p:cBhvr>
                                      <p:tavLst>
                                        <p:tav tm="0">
                                          <p:val>
                                            <p:strVal val="#ppt_x"/>
                                          </p:val>
                                        </p:tav>
                                        <p:tav tm="100000">
                                          <p:val>
                                            <p:strVal val="#ppt_x"/>
                                          </p:val>
                                        </p:tav>
                                      </p:tavLst>
                                    </p:anim>
                                    <p:anim calcmode="lin" valueType="num">
                                      <p:cBhvr>
                                        <p:cTn id="4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stretch>
            <a:fillRect/>
          </a:stretch>
        </p:blipFill>
        <p:spPr>
          <a:xfrm>
            <a:off x="6924294" y="5398960"/>
            <a:ext cx="1945386" cy="1459040"/>
          </a:xfrm>
          <a:prstGeom prst="rect">
            <a:avLst/>
          </a:prstGeom>
        </p:spPr>
      </p:pic>
      <p:pic>
        <p:nvPicPr>
          <p:cNvPr id="6" name="Picture 5"/>
          <p:cNvPicPr>
            <a:picLocks noChangeAspect="1"/>
          </p:cNvPicPr>
          <p:nvPr/>
        </p:nvPicPr>
        <p:blipFill>
          <a:blip r:embed="rId4"/>
          <a:stretch>
            <a:fillRect/>
          </a:stretch>
        </p:blipFill>
        <p:spPr>
          <a:xfrm>
            <a:off x="9207062" y="5436601"/>
            <a:ext cx="2984938" cy="1421399"/>
          </a:xfrm>
          <a:prstGeom prst="rect">
            <a:avLst/>
          </a:prstGeom>
        </p:spPr>
      </p:pic>
      <p:sp>
        <p:nvSpPr>
          <p:cNvPr id="2" name="Rectangle 1"/>
          <p:cNvSpPr/>
          <p:nvPr/>
        </p:nvSpPr>
        <p:spPr>
          <a:xfrm>
            <a:off x="0" y="1197651"/>
            <a:ext cx="12065875" cy="4832092"/>
          </a:xfrm>
          <a:prstGeom prst="rect">
            <a:avLst/>
          </a:prstGeom>
        </p:spPr>
        <p:txBody>
          <a:bodyPr wrap="square">
            <a:spAutoFit/>
          </a:bodyPr>
          <a:lstStyle/>
          <a:p>
            <a:pPr marL="342900" indent="-342900" algn="just">
              <a:buFont typeface="Wingdings" panose="05000000000000000000" pitchFamily="2" charset="2"/>
              <a:buChar char="v"/>
            </a:pPr>
            <a:r>
              <a:rPr lang="vi-VN" sz="2200" dirty="0">
                <a:solidFill>
                  <a:srgbClr val="000000"/>
                </a:solidFill>
                <a:latin typeface="Times New Roman" panose="02020603050405020304" pitchFamily="18" charset="0"/>
                <a:cs typeface="Times New Roman" panose="02020603050405020304" pitchFamily="18" charset="0"/>
              </a:rPr>
              <a:t>Các yếu tố dân số - xã hội </a:t>
            </a:r>
            <a:r>
              <a:rPr lang="vi-VN" sz="2200" b="1" dirty="0">
                <a:solidFill>
                  <a:srgbClr val="FF0000"/>
                </a:solidFill>
                <a:latin typeface="Times New Roman" panose="02020603050405020304" pitchFamily="18" charset="0"/>
                <a:cs typeface="Times New Roman" panose="02020603050405020304" pitchFamily="18" charset="0"/>
              </a:rPr>
              <a:t>như giới tính, tuổi tác, nghề nghiệp, trình độ văn hoá, qui mô </a:t>
            </a:r>
            <a:r>
              <a:rPr lang="vi-VN" sz="2200" b="1" dirty="0" smtClean="0">
                <a:solidFill>
                  <a:srgbClr val="FF0000"/>
                </a:solidFill>
                <a:latin typeface="Times New Roman" panose="02020603050405020304" pitchFamily="18" charset="0"/>
                <a:cs typeface="Times New Roman" panose="02020603050405020304" pitchFamily="18" charset="0"/>
              </a:rPr>
              <a:t>gia</a:t>
            </a:r>
            <a:r>
              <a:rPr lang="en-US" sz="2200" b="1" dirty="0" smtClean="0">
                <a:solidFill>
                  <a:srgbClr val="FF0000"/>
                </a:solidFill>
                <a:latin typeface="Times New Roman" panose="02020603050405020304" pitchFamily="18" charset="0"/>
                <a:cs typeface="Times New Roman" panose="02020603050405020304" pitchFamily="18" charset="0"/>
              </a:rPr>
              <a:t> </a:t>
            </a:r>
            <a:r>
              <a:rPr lang="vi-VN" sz="2200" b="1" dirty="0" smtClean="0">
                <a:solidFill>
                  <a:srgbClr val="FF0000"/>
                </a:solidFill>
                <a:latin typeface="Times New Roman" panose="02020603050405020304" pitchFamily="18" charset="0"/>
                <a:cs typeface="Times New Roman" panose="02020603050405020304" pitchFamily="18" charset="0"/>
              </a:rPr>
              <a:t>đình</a:t>
            </a:r>
            <a:r>
              <a:rPr lang="vi-VN" sz="2200" b="1" dirty="0">
                <a:solidFill>
                  <a:srgbClr val="FF0000"/>
                </a:solidFill>
                <a:latin typeface="Times New Roman" panose="02020603050405020304" pitchFamily="18" charset="0"/>
                <a:cs typeface="Times New Roman" panose="02020603050405020304" pitchFamily="18" charset="0"/>
              </a:rPr>
              <a:t>, dân tộc, tôn giáo, giai tầng xã hội, tình trạng hôn nhân, thu nhập bình quân</a:t>
            </a:r>
            <a:r>
              <a:rPr lang="vi-VN" sz="2200" dirty="0">
                <a:solidFill>
                  <a:srgbClr val="000000"/>
                </a:solidFill>
                <a:latin typeface="Times New Roman" panose="02020603050405020304" pitchFamily="18" charset="0"/>
                <a:cs typeface="Times New Roman" panose="02020603050405020304" pitchFamily="18" charset="0"/>
              </a:rPr>
              <a:t>...là những </a:t>
            </a:r>
            <a:r>
              <a:rPr lang="vi-VN" sz="2200" dirty="0" smtClean="0">
                <a:solidFill>
                  <a:srgbClr val="000000"/>
                </a:solidFill>
                <a:latin typeface="Times New Roman" panose="02020603050405020304" pitchFamily="18" charset="0"/>
                <a:cs typeface="Times New Roman" panose="02020603050405020304" pitchFamily="18" charset="0"/>
              </a:rPr>
              <a:t>tiêu</a:t>
            </a:r>
            <a:r>
              <a:rPr lang="en-US" sz="2200" dirty="0" smtClean="0">
                <a:solidFill>
                  <a:srgbClr val="000000"/>
                </a:solidFill>
                <a:latin typeface="Times New Roman" panose="02020603050405020304" pitchFamily="18" charset="0"/>
                <a:cs typeface="Times New Roman" panose="02020603050405020304" pitchFamily="18" charset="0"/>
              </a:rPr>
              <a:t> </a:t>
            </a:r>
            <a:r>
              <a:rPr lang="vi-VN" sz="2200" dirty="0" smtClean="0">
                <a:solidFill>
                  <a:srgbClr val="000000"/>
                </a:solidFill>
                <a:latin typeface="Times New Roman" panose="02020603050405020304" pitchFamily="18" charset="0"/>
                <a:cs typeface="Times New Roman" panose="02020603050405020304" pitchFamily="18" charset="0"/>
              </a:rPr>
              <a:t>thức </a:t>
            </a:r>
            <a:r>
              <a:rPr lang="vi-VN" sz="2200" dirty="0">
                <a:solidFill>
                  <a:srgbClr val="000000"/>
                </a:solidFill>
                <a:latin typeface="Times New Roman" panose="02020603050405020304" pitchFamily="18" charset="0"/>
                <a:cs typeface="Times New Roman" panose="02020603050405020304" pitchFamily="18" charset="0"/>
              </a:rPr>
              <a:t>phổ </a:t>
            </a:r>
            <a:r>
              <a:rPr lang="vi-VN" sz="2200" dirty="0" smtClean="0">
                <a:solidFill>
                  <a:srgbClr val="000000"/>
                </a:solidFill>
                <a:latin typeface="Times New Roman" panose="02020603050405020304" pitchFamily="18" charset="0"/>
                <a:cs typeface="Times New Roman" panose="02020603050405020304" pitchFamily="18" charset="0"/>
              </a:rPr>
              <a:t>biến</a:t>
            </a:r>
            <a:r>
              <a:rPr lang="en-US" sz="2200" dirty="0" smtClean="0">
                <a:solidFill>
                  <a:srgbClr val="000000"/>
                </a:solidFill>
                <a:latin typeface="Times New Roman" panose="02020603050405020304" pitchFamily="18" charset="0"/>
                <a:cs typeface="Times New Roman" panose="02020603050405020304" pitchFamily="18" charset="0"/>
              </a:rPr>
              <a:t> </a:t>
            </a:r>
            <a:r>
              <a:rPr lang="vi-VN" sz="2200" dirty="0" smtClean="0">
                <a:solidFill>
                  <a:srgbClr val="000000"/>
                </a:solidFill>
                <a:latin typeface="Times New Roman" panose="02020603050405020304" pitchFamily="18" charset="0"/>
                <a:cs typeface="Times New Roman" panose="02020603050405020304" pitchFamily="18" charset="0"/>
              </a:rPr>
              <a:t>để </a:t>
            </a:r>
            <a:r>
              <a:rPr lang="vi-VN" sz="2200" dirty="0">
                <a:solidFill>
                  <a:srgbClr val="000000"/>
                </a:solidFill>
                <a:latin typeface="Times New Roman" panose="02020603050405020304" pitchFamily="18" charset="0"/>
                <a:cs typeface="Times New Roman" panose="02020603050405020304" pitchFamily="18" charset="0"/>
              </a:rPr>
              <a:t>phân đoạn thị trường. </a:t>
            </a:r>
            <a:endParaRPr lang="en-US" sz="2200" dirty="0" smtClean="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v"/>
            </a:pPr>
            <a:r>
              <a:rPr lang="vi-VN" sz="2200" dirty="0" smtClean="0">
                <a:solidFill>
                  <a:srgbClr val="000000"/>
                </a:solidFill>
                <a:latin typeface="Times New Roman" panose="02020603050405020304" pitchFamily="18" charset="0"/>
                <a:cs typeface="Times New Roman" panose="02020603050405020304" pitchFamily="18" charset="0"/>
              </a:rPr>
              <a:t>Những </a:t>
            </a:r>
            <a:r>
              <a:rPr lang="vi-VN" sz="2200" dirty="0">
                <a:solidFill>
                  <a:srgbClr val="000000"/>
                </a:solidFill>
                <a:latin typeface="Times New Roman" panose="02020603050405020304" pitchFamily="18" charset="0"/>
                <a:cs typeface="Times New Roman" panose="02020603050405020304" pitchFamily="18" charset="0"/>
              </a:rPr>
              <a:t>nhóm khách hàng được phân chia theo </a:t>
            </a:r>
            <a:r>
              <a:rPr lang="vi-VN" sz="2200" dirty="0" smtClean="0">
                <a:solidFill>
                  <a:srgbClr val="000000"/>
                </a:solidFill>
                <a:latin typeface="Times New Roman" panose="02020603050405020304" pitchFamily="18" charset="0"/>
                <a:cs typeface="Times New Roman" panose="02020603050405020304" pitchFamily="18" charset="0"/>
              </a:rPr>
              <a:t>tiêu</a:t>
            </a:r>
            <a:r>
              <a:rPr lang="en-US" sz="2200" dirty="0" smtClean="0">
                <a:solidFill>
                  <a:srgbClr val="000000"/>
                </a:solidFill>
                <a:latin typeface="Times New Roman" panose="02020603050405020304" pitchFamily="18" charset="0"/>
                <a:cs typeface="Times New Roman" panose="02020603050405020304" pitchFamily="18" charset="0"/>
              </a:rPr>
              <a:t> </a:t>
            </a:r>
            <a:r>
              <a:rPr lang="vi-VN" sz="2200" dirty="0" smtClean="0">
                <a:solidFill>
                  <a:srgbClr val="000000"/>
                </a:solidFill>
                <a:latin typeface="Times New Roman" panose="02020603050405020304" pitchFamily="18" charset="0"/>
                <a:cs typeface="Times New Roman" panose="02020603050405020304" pitchFamily="18" charset="0"/>
              </a:rPr>
              <a:t>thức </a:t>
            </a:r>
            <a:r>
              <a:rPr lang="vi-VN" sz="2200" dirty="0">
                <a:solidFill>
                  <a:srgbClr val="000000"/>
                </a:solidFill>
                <a:latin typeface="Times New Roman" panose="02020603050405020304" pitchFamily="18" charset="0"/>
                <a:cs typeface="Times New Roman" panose="02020603050405020304" pitchFamily="18" charset="0"/>
              </a:rPr>
              <a:t>này chắc chắn có sự khác biệt về nhu cầu và hành vi mua. </a:t>
            </a:r>
            <a:endParaRPr lang="en-US" sz="2200" dirty="0" smtClean="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v"/>
            </a:pPr>
            <a:r>
              <a:rPr lang="vi-VN" sz="2200" dirty="0" smtClean="0">
                <a:solidFill>
                  <a:srgbClr val="000000"/>
                </a:solidFill>
                <a:latin typeface="Times New Roman" panose="02020603050405020304" pitchFamily="18" charset="0"/>
                <a:cs typeface="Times New Roman" panose="02020603050405020304" pitchFamily="18" charset="0"/>
              </a:rPr>
              <a:t>Hơn </a:t>
            </a:r>
            <a:r>
              <a:rPr lang="vi-VN" sz="2200" dirty="0">
                <a:solidFill>
                  <a:srgbClr val="000000"/>
                </a:solidFill>
                <a:latin typeface="Times New Roman" panose="02020603050405020304" pitchFamily="18" charset="0"/>
                <a:cs typeface="Times New Roman" panose="02020603050405020304" pitchFamily="18" charset="0"/>
              </a:rPr>
              <a:t>nữa những đặc điểm </a:t>
            </a:r>
            <a:r>
              <a:rPr lang="vi-VN" sz="2200" dirty="0" smtClean="0">
                <a:solidFill>
                  <a:srgbClr val="000000"/>
                </a:solidFill>
                <a:latin typeface="Times New Roman" panose="02020603050405020304" pitchFamily="18" charset="0"/>
                <a:cs typeface="Times New Roman" panose="02020603050405020304" pitchFamily="18" charset="0"/>
              </a:rPr>
              <a:t>về</a:t>
            </a:r>
            <a:r>
              <a:rPr lang="en-US" sz="2200" dirty="0" smtClean="0">
                <a:solidFill>
                  <a:srgbClr val="000000"/>
                </a:solidFill>
                <a:latin typeface="Times New Roman" panose="02020603050405020304" pitchFamily="18" charset="0"/>
                <a:cs typeface="Times New Roman" panose="02020603050405020304" pitchFamily="18" charset="0"/>
              </a:rPr>
              <a:t> </a:t>
            </a:r>
            <a:r>
              <a:rPr lang="vi-VN" sz="2200" dirty="0" smtClean="0">
                <a:solidFill>
                  <a:srgbClr val="000000"/>
                </a:solidFill>
                <a:latin typeface="Times New Roman" panose="02020603050405020304" pitchFamily="18" charset="0"/>
                <a:cs typeface="Times New Roman" panose="02020603050405020304" pitchFamily="18" charset="0"/>
              </a:rPr>
              <a:t>dân </a:t>
            </a:r>
            <a:r>
              <a:rPr lang="vi-VN" sz="2200" dirty="0">
                <a:solidFill>
                  <a:srgbClr val="000000"/>
                </a:solidFill>
                <a:latin typeface="Times New Roman" panose="02020603050405020304" pitchFamily="18" charset="0"/>
                <a:cs typeface="Times New Roman" panose="02020603050405020304" pitchFamily="18" charset="0"/>
              </a:rPr>
              <a:t>số - xã hội dễ đo lường. Số liệu về các đặc điểm này thường có sẵn do nó được sử dụng </a:t>
            </a:r>
            <a:r>
              <a:rPr lang="vi-VN" sz="2200" dirty="0" smtClean="0">
                <a:solidFill>
                  <a:srgbClr val="000000"/>
                </a:solidFill>
                <a:latin typeface="Times New Roman" panose="02020603050405020304" pitchFamily="18" charset="0"/>
                <a:cs typeface="Times New Roman" panose="02020603050405020304" pitchFamily="18" charset="0"/>
              </a:rPr>
              <a:t>cho</a:t>
            </a:r>
            <a:r>
              <a:rPr lang="en-US" sz="2200" dirty="0" smtClean="0">
                <a:solidFill>
                  <a:srgbClr val="000000"/>
                </a:solidFill>
                <a:latin typeface="Times New Roman" panose="02020603050405020304" pitchFamily="18" charset="0"/>
                <a:cs typeface="Times New Roman" panose="02020603050405020304" pitchFamily="18" charset="0"/>
              </a:rPr>
              <a:t> </a:t>
            </a:r>
            <a:r>
              <a:rPr lang="vi-VN" sz="2200" dirty="0" smtClean="0">
                <a:solidFill>
                  <a:srgbClr val="000000"/>
                </a:solidFill>
                <a:latin typeface="Times New Roman" panose="02020603050405020304" pitchFamily="18" charset="0"/>
                <a:cs typeface="Times New Roman" panose="02020603050405020304" pitchFamily="18" charset="0"/>
              </a:rPr>
              <a:t>nhiều </a:t>
            </a:r>
            <a:r>
              <a:rPr lang="vi-VN" sz="2200" dirty="0">
                <a:solidFill>
                  <a:srgbClr val="000000"/>
                </a:solidFill>
                <a:latin typeface="Times New Roman" panose="02020603050405020304" pitchFamily="18" charset="0"/>
                <a:cs typeface="Times New Roman" panose="02020603050405020304" pitchFamily="18" charset="0"/>
              </a:rPr>
              <a:t>mục đích khác nhau. </a:t>
            </a:r>
            <a:endParaRPr lang="en-US" sz="22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à"/>
            </a:pPr>
            <a:r>
              <a:rPr lang="vi-VN" sz="2200" dirty="0" smtClean="0">
                <a:solidFill>
                  <a:srgbClr val="000000"/>
                </a:solidFill>
                <a:latin typeface="Times New Roman" panose="02020603050405020304" pitchFamily="18" charset="0"/>
                <a:cs typeface="Times New Roman" panose="02020603050405020304" pitchFamily="18" charset="0"/>
              </a:rPr>
              <a:t>Vì </a:t>
            </a:r>
            <a:r>
              <a:rPr lang="vi-VN" sz="2200" dirty="0">
                <a:solidFill>
                  <a:srgbClr val="000000"/>
                </a:solidFill>
                <a:latin typeface="Times New Roman" panose="02020603050405020304" pitchFamily="18" charset="0"/>
                <a:cs typeface="Times New Roman" panose="02020603050405020304" pitchFamily="18" charset="0"/>
              </a:rPr>
              <a:t>vậy các tiêu thức </a:t>
            </a:r>
            <a:r>
              <a:rPr lang="en-US" sz="2200" dirty="0" err="1" smtClean="0">
                <a:solidFill>
                  <a:srgbClr val="000000"/>
                </a:solidFill>
                <a:latin typeface="Times New Roman" panose="02020603050405020304" pitchFamily="18" charset="0"/>
                <a:cs typeface="Times New Roman" panose="02020603050405020304" pitchFamily="18" charset="0"/>
              </a:rPr>
              <a:t>trên</a:t>
            </a:r>
            <a:r>
              <a:rPr lang="vi-VN" sz="2200" dirty="0" smtClean="0">
                <a:solidFill>
                  <a:srgbClr val="000000"/>
                </a:solidFill>
                <a:latin typeface="Times New Roman" panose="02020603050405020304" pitchFamily="18" charset="0"/>
                <a:cs typeface="Times New Roman" panose="02020603050405020304" pitchFamily="18" charset="0"/>
              </a:rPr>
              <a:t> </a:t>
            </a:r>
            <a:r>
              <a:rPr lang="vi-VN" sz="2200" b="1" dirty="0">
                <a:solidFill>
                  <a:srgbClr val="FF0000"/>
                </a:solidFill>
                <a:latin typeface="Times New Roman" panose="02020603050405020304" pitchFamily="18" charset="0"/>
                <a:cs typeface="Times New Roman" panose="02020603050405020304" pitchFamily="18" charset="0"/>
              </a:rPr>
              <a:t>được sử dụng phổ biến trong phân </a:t>
            </a:r>
            <a:r>
              <a:rPr lang="vi-VN" sz="2200" b="1" dirty="0" smtClean="0">
                <a:solidFill>
                  <a:srgbClr val="FF0000"/>
                </a:solidFill>
                <a:latin typeface="Times New Roman" panose="02020603050405020304" pitchFamily="18" charset="0"/>
                <a:cs typeface="Times New Roman" panose="02020603050405020304" pitchFamily="18" charset="0"/>
              </a:rPr>
              <a:t>đoạn</a:t>
            </a:r>
            <a:r>
              <a:rPr lang="en-US" sz="2200" b="1" dirty="0" smtClean="0">
                <a:solidFill>
                  <a:srgbClr val="FF0000"/>
                </a:solidFill>
                <a:latin typeface="Times New Roman" panose="02020603050405020304" pitchFamily="18" charset="0"/>
                <a:cs typeface="Times New Roman" panose="02020603050405020304" pitchFamily="18" charset="0"/>
              </a:rPr>
              <a:t> </a:t>
            </a:r>
            <a:r>
              <a:rPr lang="vi-VN" sz="2200" b="1" dirty="0" smtClean="0">
                <a:solidFill>
                  <a:srgbClr val="FF0000"/>
                </a:solidFill>
                <a:latin typeface="Times New Roman" panose="02020603050405020304" pitchFamily="18" charset="0"/>
                <a:cs typeface="Times New Roman" panose="02020603050405020304" pitchFamily="18" charset="0"/>
              </a:rPr>
              <a:t>các </a:t>
            </a:r>
            <a:r>
              <a:rPr lang="vi-VN" sz="2200" b="1" dirty="0">
                <a:solidFill>
                  <a:srgbClr val="FF0000"/>
                </a:solidFill>
                <a:latin typeface="Times New Roman" panose="02020603050405020304" pitchFamily="18" charset="0"/>
                <a:cs typeface="Times New Roman" panose="02020603050405020304" pitchFamily="18" charset="0"/>
              </a:rPr>
              <a:t>thị trường hàng tiêu dùng cá nhân. </a:t>
            </a:r>
            <a:r>
              <a:rPr lang="vi-VN" sz="2200" dirty="0">
                <a:solidFill>
                  <a:srgbClr val="000000"/>
                </a:solidFill>
                <a:latin typeface="Times New Roman" panose="02020603050405020304" pitchFamily="18" charset="0"/>
                <a:cs typeface="Times New Roman" panose="02020603050405020304" pitchFamily="18" charset="0"/>
              </a:rPr>
              <a:t>Tất nhiên, các tiêu thức sử dụng sẽ khác nhau tuỳ </a:t>
            </a:r>
            <a:r>
              <a:rPr lang="vi-VN" sz="2200" dirty="0" smtClean="0">
                <a:solidFill>
                  <a:srgbClr val="000000"/>
                </a:solidFill>
                <a:latin typeface="Times New Roman" panose="02020603050405020304" pitchFamily="18" charset="0"/>
                <a:cs typeface="Times New Roman" panose="02020603050405020304" pitchFamily="18" charset="0"/>
              </a:rPr>
              <a:t>loại</a:t>
            </a:r>
            <a:r>
              <a:rPr lang="en-US" sz="2200" dirty="0" smtClean="0">
                <a:solidFill>
                  <a:srgbClr val="000000"/>
                </a:solidFill>
                <a:latin typeface="Times New Roman" panose="02020603050405020304" pitchFamily="18" charset="0"/>
                <a:cs typeface="Times New Roman" panose="02020603050405020304" pitchFamily="18" charset="0"/>
              </a:rPr>
              <a:t> </a:t>
            </a:r>
            <a:r>
              <a:rPr lang="vi-VN" sz="2200" dirty="0" smtClean="0">
                <a:solidFill>
                  <a:srgbClr val="000000"/>
                </a:solidFill>
                <a:latin typeface="Times New Roman" panose="02020603050405020304" pitchFamily="18" charset="0"/>
                <a:cs typeface="Times New Roman" panose="02020603050405020304" pitchFamily="18" charset="0"/>
              </a:rPr>
              <a:t>sản </a:t>
            </a:r>
            <a:r>
              <a:rPr lang="vi-VN" sz="2200" dirty="0">
                <a:solidFill>
                  <a:srgbClr val="000000"/>
                </a:solidFill>
                <a:latin typeface="Times New Roman" panose="02020603050405020304" pitchFamily="18" charset="0"/>
                <a:cs typeface="Times New Roman" panose="02020603050405020304" pitchFamily="18" charset="0"/>
              </a:rPr>
              <a:t>phẩm cụ </a:t>
            </a:r>
            <a:r>
              <a:rPr lang="vi-VN" sz="2200" dirty="0" smtClean="0">
                <a:solidFill>
                  <a:srgbClr val="000000"/>
                </a:solidFill>
                <a:latin typeface="Times New Roman" panose="02020603050405020304" pitchFamily="18" charset="0"/>
                <a:cs typeface="Times New Roman" panose="02020603050405020304" pitchFamily="18" charset="0"/>
              </a:rPr>
              <a:t>thể.</a:t>
            </a:r>
            <a:endParaRPr lang="en-US" sz="2200" dirty="0" smtClean="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v"/>
            </a:pPr>
            <a:r>
              <a:rPr lang="vi-VN" sz="2200" dirty="0" smtClean="0">
                <a:solidFill>
                  <a:srgbClr val="000000"/>
                </a:solidFill>
                <a:latin typeface="Times New Roman" panose="02020603050405020304" pitchFamily="18" charset="0"/>
                <a:cs typeface="Times New Roman" panose="02020603050405020304" pitchFamily="18" charset="0"/>
              </a:rPr>
              <a:t>Trong </a:t>
            </a:r>
            <a:r>
              <a:rPr lang="vi-VN" sz="2200" dirty="0">
                <a:solidFill>
                  <a:srgbClr val="000000"/>
                </a:solidFill>
                <a:latin typeface="Times New Roman" panose="02020603050405020304" pitchFamily="18" charset="0"/>
                <a:cs typeface="Times New Roman" panose="02020603050405020304" pitchFamily="18" charset="0"/>
              </a:rPr>
              <a:t>thực tế, các doanh nghiệp thường sử dụng đồng thời nhiều tiêu thức phân đoạn </a:t>
            </a:r>
            <a:r>
              <a:rPr lang="vi-VN" sz="2200" dirty="0" smtClean="0">
                <a:solidFill>
                  <a:srgbClr val="000000"/>
                </a:solidFill>
                <a:latin typeface="Times New Roman" panose="02020603050405020304" pitchFamily="18" charset="0"/>
                <a:cs typeface="Times New Roman" panose="02020603050405020304" pitchFamily="18" charset="0"/>
              </a:rPr>
              <a:t>cho</a:t>
            </a:r>
            <a:r>
              <a:rPr lang="en-US" sz="2200" dirty="0" smtClean="0">
                <a:solidFill>
                  <a:srgbClr val="000000"/>
                </a:solidFill>
                <a:latin typeface="Times New Roman" panose="02020603050405020304" pitchFamily="18" charset="0"/>
                <a:cs typeface="Times New Roman" panose="02020603050405020304" pitchFamily="18" charset="0"/>
              </a:rPr>
              <a:t> </a:t>
            </a:r>
            <a:r>
              <a:rPr lang="vi-VN" sz="2200" dirty="0" smtClean="0">
                <a:solidFill>
                  <a:srgbClr val="000000"/>
                </a:solidFill>
                <a:latin typeface="Times New Roman" panose="02020603050405020304" pitchFamily="18" charset="0"/>
                <a:cs typeface="Times New Roman" panose="02020603050405020304" pitchFamily="18" charset="0"/>
              </a:rPr>
              <a:t>thị </a:t>
            </a:r>
            <a:r>
              <a:rPr lang="vi-VN" sz="2200" dirty="0">
                <a:solidFill>
                  <a:srgbClr val="000000"/>
                </a:solidFill>
                <a:latin typeface="Times New Roman" panose="02020603050405020304" pitchFamily="18" charset="0"/>
                <a:cs typeface="Times New Roman" panose="02020603050405020304" pitchFamily="18" charset="0"/>
              </a:rPr>
              <a:t>trường sản phẩm của mình. </a:t>
            </a:r>
            <a:endParaRPr lang="en-US" sz="2200" dirty="0" smtClean="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à"/>
            </a:pPr>
            <a:r>
              <a:rPr lang="vi-VN" sz="2200" b="1" i="1" dirty="0" smtClean="0">
                <a:solidFill>
                  <a:srgbClr val="000000"/>
                </a:solidFill>
                <a:latin typeface="Times New Roman" panose="02020603050405020304" pitchFamily="18" charset="0"/>
                <a:cs typeface="Times New Roman" panose="02020603050405020304" pitchFamily="18" charset="0"/>
              </a:rPr>
              <a:t>Ví </a:t>
            </a:r>
            <a:r>
              <a:rPr lang="vi-VN" sz="2200" b="1" i="1" dirty="0">
                <a:solidFill>
                  <a:srgbClr val="000000"/>
                </a:solidFill>
                <a:latin typeface="Times New Roman" panose="02020603050405020304" pitchFamily="18" charset="0"/>
                <a:cs typeface="Times New Roman" panose="02020603050405020304" pitchFamily="18" charset="0"/>
              </a:rPr>
              <a:t>dụ, </a:t>
            </a:r>
            <a:r>
              <a:rPr lang="vi-VN" sz="2200" dirty="0">
                <a:solidFill>
                  <a:srgbClr val="000000"/>
                </a:solidFill>
                <a:latin typeface="Times New Roman" panose="02020603050405020304" pitchFamily="18" charset="0"/>
                <a:cs typeface="Times New Roman" panose="02020603050405020304" pitchFamily="18" charset="0"/>
              </a:rPr>
              <a:t>doanh nghiệp có thể sử dụng kết hợp 2 tiêu thức </a:t>
            </a:r>
            <a:r>
              <a:rPr lang="vi-VN" sz="2200" dirty="0" smtClean="0">
                <a:solidFill>
                  <a:srgbClr val="000000"/>
                </a:solidFill>
                <a:latin typeface="Times New Roman" panose="02020603050405020304" pitchFamily="18" charset="0"/>
                <a:cs typeface="Times New Roman" panose="02020603050405020304" pitchFamily="18" charset="0"/>
              </a:rPr>
              <a:t>phân</a:t>
            </a:r>
            <a:r>
              <a:rPr lang="en-US" sz="2200" dirty="0" smtClean="0">
                <a:solidFill>
                  <a:srgbClr val="000000"/>
                </a:solidFill>
                <a:latin typeface="Times New Roman" panose="02020603050405020304" pitchFamily="18" charset="0"/>
                <a:cs typeface="Times New Roman" panose="02020603050405020304" pitchFamily="18" charset="0"/>
              </a:rPr>
              <a:t> </a:t>
            </a:r>
            <a:r>
              <a:rPr lang="vi-VN" sz="2200" dirty="0" smtClean="0">
                <a:solidFill>
                  <a:srgbClr val="000000"/>
                </a:solidFill>
                <a:latin typeface="Times New Roman" panose="02020603050405020304" pitchFamily="18" charset="0"/>
                <a:cs typeface="Times New Roman" panose="02020603050405020304" pitchFamily="18" charset="0"/>
              </a:rPr>
              <a:t>đoạn </a:t>
            </a:r>
            <a:r>
              <a:rPr lang="vi-VN" sz="2200" dirty="0">
                <a:solidFill>
                  <a:srgbClr val="000000"/>
                </a:solidFill>
                <a:latin typeface="Times New Roman" panose="02020603050405020304" pitchFamily="18" charset="0"/>
                <a:cs typeface="Times New Roman" panose="02020603050405020304" pitchFamily="18" charset="0"/>
              </a:rPr>
              <a:t>(như tuổi và thu nhập) để được các đoạn thị trường giống nhau </a:t>
            </a:r>
            <a:r>
              <a:rPr lang="vi-VN" sz="2200" dirty="0" smtClean="0">
                <a:solidFill>
                  <a:srgbClr val="000000"/>
                </a:solidFill>
                <a:latin typeface="Times New Roman" panose="02020603050405020304" pitchFamily="18" charset="0"/>
                <a:cs typeface="Times New Roman" panose="02020603050405020304" pitchFamily="18" charset="0"/>
              </a:rPr>
              <a:t>v</a:t>
            </a:r>
            <a:r>
              <a:rPr lang="en-US" sz="2200" dirty="0" smtClean="0">
                <a:solidFill>
                  <a:srgbClr val="000000"/>
                </a:solidFill>
                <a:latin typeface="Times New Roman" panose="02020603050405020304" pitchFamily="18" charset="0"/>
                <a:cs typeface="Times New Roman" panose="02020603050405020304" pitchFamily="18" charset="0"/>
              </a:rPr>
              <a:t>ề</a:t>
            </a:r>
            <a:r>
              <a:rPr lang="vi-VN" sz="2200" dirty="0" smtClean="0">
                <a:solidFill>
                  <a:srgbClr val="000000"/>
                </a:solidFill>
                <a:latin typeface="Times New Roman" panose="02020603050405020304" pitchFamily="18" charset="0"/>
                <a:cs typeface="Times New Roman" panose="02020603050405020304" pitchFamily="18" charset="0"/>
              </a:rPr>
              <a:t> </a:t>
            </a:r>
            <a:r>
              <a:rPr lang="vi-VN" sz="2200" dirty="0">
                <a:solidFill>
                  <a:srgbClr val="000000"/>
                </a:solidFill>
                <a:latin typeface="Times New Roman" panose="02020603050405020304" pitchFamily="18" charset="0"/>
                <a:cs typeface="Times New Roman" panose="02020603050405020304" pitchFamily="18" charset="0"/>
              </a:rPr>
              <a:t>cả hai tiêu thức </a:t>
            </a:r>
            <a:r>
              <a:rPr lang="vi-VN" sz="2200" dirty="0" smtClean="0">
                <a:solidFill>
                  <a:srgbClr val="000000"/>
                </a:solidFill>
                <a:latin typeface="Times New Roman" panose="02020603050405020304" pitchFamily="18" charset="0"/>
                <a:cs typeface="Times New Roman" panose="02020603050405020304" pitchFamily="18" charset="0"/>
              </a:rPr>
              <a:t>đã</a:t>
            </a:r>
            <a:r>
              <a:rPr lang="en-US" sz="2200" dirty="0" smtClean="0">
                <a:solidFill>
                  <a:srgbClr val="000000"/>
                </a:solidFill>
                <a:latin typeface="Times New Roman" panose="02020603050405020304" pitchFamily="18" charset="0"/>
                <a:cs typeface="Times New Roman" panose="02020603050405020304" pitchFamily="18" charset="0"/>
              </a:rPr>
              <a:t> </a:t>
            </a:r>
            <a:r>
              <a:rPr lang="vi-VN" sz="2200" dirty="0" smtClean="0">
                <a:solidFill>
                  <a:srgbClr val="000000"/>
                </a:solidFill>
                <a:latin typeface="Times New Roman" panose="02020603050405020304" pitchFamily="18" charset="0"/>
                <a:cs typeface="Times New Roman" panose="02020603050405020304" pitchFamily="18" charset="0"/>
              </a:rPr>
              <a:t>chọn </a:t>
            </a:r>
            <a:r>
              <a:rPr lang="vi-VN" sz="2200" dirty="0">
                <a:solidFill>
                  <a:srgbClr val="000000"/>
                </a:solidFill>
                <a:latin typeface="Times New Roman" panose="02020603050405020304" pitchFamily="18" charset="0"/>
                <a:cs typeface="Times New Roman" panose="02020603050405020304" pitchFamily="18" charset="0"/>
              </a:rPr>
              <a:t>(mỗi đoạn gồm những người tiêu dùng cùng độ tuổi và cùng mức thu nhập</a:t>
            </a:r>
            <a:r>
              <a:rPr lang="vi-VN" sz="2200" dirty="0" smtClean="0">
                <a:solidFill>
                  <a:srgbClr val="000000"/>
                </a:solidFill>
                <a:latin typeface="Times New Roman" panose="02020603050405020304" pitchFamily="18" charset="0"/>
                <a:cs typeface="Times New Roman" panose="02020603050405020304" pitchFamily="18" charset="0"/>
              </a:rPr>
              <a:t>).</a:t>
            </a:r>
            <a:endParaRPr lang="en-US" sz="2200" dirty="0" smtClean="0">
              <a:solidFill>
                <a:srgbClr val="000000"/>
              </a:solidFill>
              <a:latin typeface="Times New Roman" panose="02020603050405020304" pitchFamily="18" charset="0"/>
              <a:cs typeface="Times New Roman" panose="02020603050405020304" pitchFamily="18" charset="0"/>
            </a:endParaRPr>
          </a:p>
        </p:txBody>
      </p:sp>
      <p:sp>
        <p:nvSpPr>
          <p:cNvPr id="3" name="Rectangle 2"/>
          <p:cNvSpPr/>
          <p:nvPr/>
        </p:nvSpPr>
        <p:spPr>
          <a:xfrm>
            <a:off x="1814347" y="-207926"/>
            <a:ext cx="9704439" cy="738664"/>
          </a:xfrm>
          <a:prstGeom prst="rect">
            <a:avLst/>
          </a:prstGeom>
        </p:spPr>
        <p:txBody>
          <a:bodyPr wrap="square">
            <a:spAutoFit/>
          </a:bodyPr>
          <a:lstStyle/>
          <a:p>
            <a:pPr lvl="0">
              <a:lnSpc>
                <a:spcPct val="150000"/>
              </a:lnSpc>
            </a:pPr>
            <a:r>
              <a:rPr lang="vi-VN" sz="2800" b="1" dirty="0" smtClean="0">
                <a:solidFill>
                  <a:srgbClr val="002060"/>
                </a:solidFill>
                <a:latin typeface="Times New Roman" panose="02020603050405020304" pitchFamily="18" charset="0"/>
                <a:cs typeface="Times New Roman" panose="02020603050405020304" pitchFamily="18" charset="0"/>
              </a:rPr>
              <a:t>3</a:t>
            </a:r>
            <a:r>
              <a:rPr lang="en-US" sz="2800" b="1" dirty="0" smtClean="0">
                <a:solidFill>
                  <a:srgbClr val="002060"/>
                </a:solidFill>
                <a:latin typeface="Times New Roman" panose="02020603050405020304" pitchFamily="18" charset="0"/>
                <a:cs typeface="Times New Roman" panose="02020603050405020304" pitchFamily="18" charset="0"/>
              </a:rPr>
              <a:t>.3 </a:t>
            </a:r>
            <a:r>
              <a:rPr lang="vi-VN" sz="2800" b="1" dirty="0" smtClean="0">
                <a:solidFill>
                  <a:srgbClr val="002060"/>
                </a:solidFill>
                <a:latin typeface="Times New Roman" panose="02020603050405020304" pitchFamily="18" charset="0"/>
                <a:cs typeface="Times New Roman" panose="02020603050405020304" pitchFamily="18" charset="0"/>
              </a:rPr>
              <a:t>.Phân </a:t>
            </a:r>
            <a:r>
              <a:rPr lang="vi-VN" sz="2800" b="1" dirty="0">
                <a:solidFill>
                  <a:srgbClr val="002060"/>
                </a:solidFill>
                <a:latin typeface="Times New Roman" panose="02020603050405020304" pitchFamily="18" charset="0"/>
                <a:cs typeface="Times New Roman" panose="02020603050405020304" pitchFamily="18" charset="0"/>
              </a:rPr>
              <a:t>đoạn thị trường theo các tiêu thức phù hợp</a:t>
            </a:r>
          </a:p>
        </p:txBody>
      </p:sp>
      <p:sp>
        <p:nvSpPr>
          <p:cNvPr id="4" name="Rectangle 3"/>
          <p:cNvSpPr/>
          <p:nvPr/>
        </p:nvSpPr>
        <p:spPr>
          <a:xfrm>
            <a:off x="2351633" y="363404"/>
            <a:ext cx="7875639" cy="461665"/>
          </a:xfrm>
          <a:prstGeom prst="rect">
            <a:avLst/>
          </a:prstGeom>
        </p:spPr>
        <p:txBody>
          <a:bodyPr wrap="square">
            <a:spAutoFit/>
          </a:bodyPr>
          <a:lstStyle/>
          <a:p>
            <a:r>
              <a:rPr lang="vi-VN" sz="2400" b="1" i="1" dirty="0">
                <a:solidFill>
                  <a:srgbClr val="FF0000"/>
                </a:solidFill>
                <a:latin typeface="Cambria-BoldItalic"/>
              </a:rPr>
              <a:t>Các bước trong quá trình phân đoạn thị trường.</a:t>
            </a:r>
            <a:r>
              <a:rPr lang="vi-VN" sz="2400" dirty="0">
                <a:solidFill>
                  <a:srgbClr val="FF0000"/>
                </a:solidFill>
              </a:rPr>
              <a:t> </a:t>
            </a:r>
            <a:endParaRPr lang="en-US" sz="2400" dirty="0">
              <a:solidFill>
                <a:srgbClr val="FF0000"/>
              </a:solidFill>
            </a:endParaRPr>
          </a:p>
        </p:txBody>
      </p:sp>
      <p:sp>
        <p:nvSpPr>
          <p:cNvPr id="5" name="Rectangle 4"/>
          <p:cNvSpPr/>
          <p:nvPr/>
        </p:nvSpPr>
        <p:spPr>
          <a:xfrm>
            <a:off x="1814347" y="698071"/>
            <a:ext cx="10264877" cy="461665"/>
          </a:xfrm>
          <a:prstGeom prst="rect">
            <a:avLst/>
          </a:prstGeom>
        </p:spPr>
        <p:txBody>
          <a:bodyPr wrap="square">
            <a:spAutoFit/>
          </a:bodyPr>
          <a:lstStyle/>
          <a:p>
            <a:r>
              <a:rPr lang="en-US" sz="2400" b="1" u="sng" dirty="0" err="1" smtClean="0">
                <a:solidFill>
                  <a:srgbClr val="FF0000"/>
                </a:solidFill>
                <a:latin typeface="Times New Roman" panose="02020603050405020304" pitchFamily="18" charset="0"/>
                <a:cs typeface="Times New Roman" panose="02020603050405020304" pitchFamily="18" charset="0"/>
              </a:rPr>
              <a:t>Bước</a:t>
            </a:r>
            <a:r>
              <a:rPr lang="en-US" sz="2400" b="1" u="sng" dirty="0" smtClean="0">
                <a:solidFill>
                  <a:srgbClr val="FF0000"/>
                </a:solidFill>
                <a:latin typeface="Times New Roman" panose="02020603050405020304" pitchFamily="18" charset="0"/>
                <a:cs typeface="Times New Roman" panose="02020603050405020304" pitchFamily="18" charset="0"/>
              </a:rPr>
              <a:t> 3:</a:t>
            </a:r>
            <a:r>
              <a:rPr lang="en-US" sz="2400" b="1" dirty="0" smtClean="0">
                <a:solidFill>
                  <a:srgbClr val="FF0000"/>
                </a:solidFill>
                <a:latin typeface="Times New Roman" panose="02020603050405020304" pitchFamily="18" charset="0"/>
                <a:cs typeface="Times New Roman" panose="02020603050405020304" pitchFamily="18" charset="0"/>
              </a:rPr>
              <a:t> </a:t>
            </a:r>
            <a:r>
              <a:rPr lang="vi-VN" sz="2400" b="1" dirty="0">
                <a:solidFill>
                  <a:srgbClr val="002060"/>
                </a:solidFill>
                <a:latin typeface="Times New Roman" panose="02020603050405020304" pitchFamily="18" charset="0"/>
                <a:cs typeface="Times New Roman" panose="02020603050405020304" pitchFamily="18" charset="0"/>
              </a:rPr>
              <a:t>Phân chia thị trường theo các tiêu thức phù</a:t>
            </a:r>
            <a:r>
              <a:rPr lang="en-US" sz="2400" b="1" dirty="0">
                <a:solidFill>
                  <a:srgbClr val="002060"/>
                </a:solidFill>
                <a:latin typeface="Times New Roman" panose="02020603050405020304" pitchFamily="18" charset="0"/>
                <a:cs typeface="Times New Roman" panose="02020603050405020304" pitchFamily="18" charset="0"/>
              </a:rPr>
              <a:t> </a:t>
            </a:r>
            <a:r>
              <a:rPr lang="vi-VN" sz="2400" b="1" dirty="0" smtClean="0">
                <a:solidFill>
                  <a:srgbClr val="002060"/>
                </a:solidFill>
                <a:latin typeface="Times New Roman" panose="02020603050405020304" pitchFamily="18" charset="0"/>
                <a:cs typeface="Times New Roman" panose="02020603050405020304" pitchFamily="18" charset="0"/>
              </a:rPr>
              <a:t>hợ</a:t>
            </a:r>
            <a:r>
              <a:rPr lang="en-US" sz="2400" b="1" dirty="0" smtClean="0">
                <a:solidFill>
                  <a:srgbClr val="002060"/>
                </a:solidFill>
                <a:latin typeface="Times New Roman" panose="02020603050405020304" pitchFamily="18" charset="0"/>
                <a:cs typeface="Times New Roman" panose="02020603050405020304" pitchFamily="18" charset="0"/>
              </a:rPr>
              <a:t>p</a:t>
            </a:r>
            <a:endParaRPr lang="en-US" sz="24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99210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Effect transition="in" filter="fade">
                                      <p:cBhvr>
                                        <p:cTn id="21" dur="1000"/>
                                        <p:tgtEl>
                                          <p:spTgt spid="2">
                                            <p:txEl>
                                              <p:pRg st="2" end="2"/>
                                            </p:txEl>
                                          </p:spTgt>
                                        </p:tgtEl>
                                      </p:cBhvr>
                                    </p:animEffect>
                                    <p:anim calcmode="lin" valueType="num">
                                      <p:cBhvr>
                                        <p:cTn id="22"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Effect transition="in" filter="fade">
                                      <p:cBhvr>
                                        <p:cTn id="28" dur="1000"/>
                                        <p:tgtEl>
                                          <p:spTgt spid="2">
                                            <p:txEl>
                                              <p:pRg st="3" end="3"/>
                                            </p:txEl>
                                          </p:spTgt>
                                        </p:tgtEl>
                                      </p:cBhvr>
                                    </p:animEffect>
                                    <p:anim calcmode="lin" valueType="num">
                                      <p:cBhvr>
                                        <p:cTn id="29"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2">
                                            <p:txEl>
                                              <p:pRg st="4" end="4"/>
                                            </p:txEl>
                                          </p:spTgt>
                                        </p:tgtEl>
                                        <p:attrNameLst>
                                          <p:attrName>style.visibility</p:attrName>
                                        </p:attrNameLst>
                                      </p:cBhvr>
                                      <p:to>
                                        <p:strVal val="visible"/>
                                      </p:to>
                                    </p:set>
                                    <p:animEffect transition="in" filter="fade">
                                      <p:cBhvr>
                                        <p:cTn id="35" dur="1000"/>
                                        <p:tgtEl>
                                          <p:spTgt spid="2">
                                            <p:txEl>
                                              <p:pRg st="4" end="4"/>
                                            </p:txEl>
                                          </p:spTgt>
                                        </p:tgtEl>
                                      </p:cBhvr>
                                    </p:animEffect>
                                    <p:anim calcmode="lin" valueType="num">
                                      <p:cBhvr>
                                        <p:cTn id="36"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2">
                                            <p:txEl>
                                              <p:pRg st="5" end="5"/>
                                            </p:txEl>
                                          </p:spTgt>
                                        </p:tgtEl>
                                        <p:attrNameLst>
                                          <p:attrName>style.visibility</p:attrName>
                                        </p:attrNameLst>
                                      </p:cBhvr>
                                      <p:to>
                                        <p:strVal val="visible"/>
                                      </p:to>
                                    </p:set>
                                    <p:animEffect transition="in" filter="fade">
                                      <p:cBhvr>
                                        <p:cTn id="42" dur="1000"/>
                                        <p:tgtEl>
                                          <p:spTgt spid="2">
                                            <p:txEl>
                                              <p:pRg st="5" end="5"/>
                                            </p:txEl>
                                          </p:spTgt>
                                        </p:tgtEl>
                                      </p:cBhvr>
                                    </p:animEffect>
                                    <p:anim calcmode="lin" valueType="num">
                                      <p:cBhvr>
                                        <p:cTn id="43"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14347" y="-207926"/>
            <a:ext cx="9704439" cy="738664"/>
          </a:xfrm>
          <a:prstGeom prst="rect">
            <a:avLst/>
          </a:prstGeom>
        </p:spPr>
        <p:txBody>
          <a:bodyPr wrap="square">
            <a:spAutoFit/>
          </a:bodyPr>
          <a:lstStyle/>
          <a:p>
            <a:pPr lvl="0">
              <a:lnSpc>
                <a:spcPct val="150000"/>
              </a:lnSpc>
            </a:pPr>
            <a:r>
              <a:rPr lang="vi-VN" sz="2800" b="1" dirty="0" smtClean="0">
                <a:solidFill>
                  <a:srgbClr val="002060"/>
                </a:solidFill>
                <a:latin typeface="Times New Roman" panose="02020603050405020304" pitchFamily="18" charset="0"/>
                <a:cs typeface="Times New Roman" panose="02020603050405020304" pitchFamily="18" charset="0"/>
              </a:rPr>
              <a:t>3</a:t>
            </a:r>
            <a:r>
              <a:rPr lang="en-US" sz="2800" b="1" dirty="0" smtClean="0">
                <a:solidFill>
                  <a:srgbClr val="002060"/>
                </a:solidFill>
                <a:latin typeface="Times New Roman" panose="02020603050405020304" pitchFamily="18" charset="0"/>
                <a:cs typeface="Times New Roman" panose="02020603050405020304" pitchFamily="18" charset="0"/>
              </a:rPr>
              <a:t>.3 </a:t>
            </a:r>
            <a:r>
              <a:rPr lang="vi-VN" sz="2800" b="1" dirty="0" smtClean="0">
                <a:solidFill>
                  <a:srgbClr val="002060"/>
                </a:solidFill>
                <a:latin typeface="Times New Roman" panose="02020603050405020304" pitchFamily="18" charset="0"/>
                <a:cs typeface="Times New Roman" panose="02020603050405020304" pitchFamily="18" charset="0"/>
              </a:rPr>
              <a:t>.Phân </a:t>
            </a:r>
            <a:r>
              <a:rPr lang="vi-VN" sz="2800" b="1" dirty="0">
                <a:solidFill>
                  <a:srgbClr val="002060"/>
                </a:solidFill>
                <a:latin typeface="Times New Roman" panose="02020603050405020304" pitchFamily="18" charset="0"/>
                <a:cs typeface="Times New Roman" panose="02020603050405020304" pitchFamily="18" charset="0"/>
              </a:rPr>
              <a:t>đoạn thị trường theo các tiêu thức phù hợp</a:t>
            </a:r>
          </a:p>
        </p:txBody>
      </p:sp>
      <p:sp>
        <p:nvSpPr>
          <p:cNvPr id="3" name="Rectangle 2"/>
          <p:cNvSpPr/>
          <p:nvPr/>
        </p:nvSpPr>
        <p:spPr>
          <a:xfrm>
            <a:off x="2351633" y="363404"/>
            <a:ext cx="7875639" cy="461665"/>
          </a:xfrm>
          <a:prstGeom prst="rect">
            <a:avLst/>
          </a:prstGeom>
        </p:spPr>
        <p:txBody>
          <a:bodyPr wrap="square">
            <a:spAutoFit/>
          </a:bodyPr>
          <a:lstStyle/>
          <a:p>
            <a:r>
              <a:rPr lang="vi-VN" sz="2400" b="1" i="1" dirty="0">
                <a:solidFill>
                  <a:srgbClr val="FF0000"/>
                </a:solidFill>
                <a:latin typeface="Cambria-BoldItalic"/>
              </a:rPr>
              <a:t>Các bước trong quá trình phân đoạn thị trường.</a:t>
            </a:r>
            <a:r>
              <a:rPr lang="vi-VN" sz="2400" dirty="0">
                <a:solidFill>
                  <a:srgbClr val="FF0000"/>
                </a:solidFill>
              </a:rPr>
              <a:t> </a:t>
            </a:r>
            <a:endParaRPr lang="en-US" sz="2400" dirty="0">
              <a:solidFill>
                <a:srgbClr val="FF0000"/>
              </a:solidFill>
            </a:endParaRPr>
          </a:p>
        </p:txBody>
      </p:sp>
      <p:sp>
        <p:nvSpPr>
          <p:cNvPr id="4" name="Rectangle 3"/>
          <p:cNvSpPr/>
          <p:nvPr/>
        </p:nvSpPr>
        <p:spPr>
          <a:xfrm>
            <a:off x="1814347" y="698071"/>
            <a:ext cx="10264877" cy="461665"/>
          </a:xfrm>
          <a:prstGeom prst="rect">
            <a:avLst/>
          </a:prstGeom>
        </p:spPr>
        <p:txBody>
          <a:bodyPr wrap="square">
            <a:spAutoFit/>
          </a:bodyPr>
          <a:lstStyle/>
          <a:p>
            <a:r>
              <a:rPr lang="en-US" sz="2400" b="1" u="sng" dirty="0" err="1" smtClean="0">
                <a:solidFill>
                  <a:srgbClr val="FF0000"/>
                </a:solidFill>
                <a:latin typeface="Times New Roman" panose="02020603050405020304" pitchFamily="18" charset="0"/>
                <a:cs typeface="Times New Roman" panose="02020603050405020304" pitchFamily="18" charset="0"/>
              </a:rPr>
              <a:t>Bước</a:t>
            </a:r>
            <a:r>
              <a:rPr lang="en-US" sz="2400" b="1" u="sng" dirty="0" smtClean="0">
                <a:solidFill>
                  <a:srgbClr val="FF0000"/>
                </a:solidFill>
                <a:latin typeface="Times New Roman" panose="02020603050405020304" pitchFamily="18" charset="0"/>
                <a:cs typeface="Times New Roman" panose="02020603050405020304" pitchFamily="18" charset="0"/>
              </a:rPr>
              <a:t> 3:</a:t>
            </a:r>
            <a:r>
              <a:rPr lang="en-US" sz="2400" b="1" dirty="0" smtClean="0">
                <a:solidFill>
                  <a:srgbClr val="FF0000"/>
                </a:solidFill>
                <a:latin typeface="Times New Roman" panose="02020603050405020304" pitchFamily="18" charset="0"/>
                <a:cs typeface="Times New Roman" panose="02020603050405020304" pitchFamily="18" charset="0"/>
              </a:rPr>
              <a:t> </a:t>
            </a:r>
            <a:r>
              <a:rPr lang="vi-VN" sz="2400" b="1" dirty="0">
                <a:solidFill>
                  <a:srgbClr val="002060"/>
                </a:solidFill>
                <a:latin typeface="Times New Roman" panose="02020603050405020304" pitchFamily="18" charset="0"/>
                <a:cs typeface="Times New Roman" panose="02020603050405020304" pitchFamily="18" charset="0"/>
              </a:rPr>
              <a:t>Phân chia thị trường theo các tiêu thức phù</a:t>
            </a:r>
            <a:r>
              <a:rPr lang="en-US" sz="2400" b="1" dirty="0">
                <a:solidFill>
                  <a:srgbClr val="002060"/>
                </a:solidFill>
                <a:latin typeface="Times New Roman" panose="02020603050405020304" pitchFamily="18" charset="0"/>
                <a:cs typeface="Times New Roman" panose="02020603050405020304" pitchFamily="18" charset="0"/>
              </a:rPr>
              <a:t> </a:t>
            </a:r>
            <a:r>
              <a:rPr lang="vi-VN" sz="2400" b="1" dirty="0" smtClean="0">
                <a:solidFill>
                  <a:srgbClr val="002060"/>
                </a:solidFill>
                <a:latin typeface="Times New Roman" panose="02020603050405020304" pitchFamily="18" charset="0"/>
                <a:cs typeface="Times New Roman" panose="02020603050405020304" pitchFamily="18" charset="0"/>
              </a:rPr>
              <a:t>hợ</a:t>
            </a:r>
            <a:r>
              <a:rPr lang="en-US" sz="2400" b="1" dirty="0" smtClean="0">
                <a:solidFill>
                  <a:srgbClr val="002060"/>
                </a:solidFill>
                <a:latin typeface="Times New Roman" panose="02020603050405020304" pitchFamily="18" charset="0"/>
                <a:cs typeface="Times New Roman" panose="02020603050405020304" pitchFamily="18" charset="0"/>
              </a:rPr>
              <a:t>p</a:t>
            </a:r>
            <a:endParaRPr lang="en-US" sz="2400" b="1" dirty="0">
              <a:solidFill>
                <a:srgbClr val="002060"/>
              </a:solidFill>
              <a:latin typeface="Times New Roman" panose="02020603050405020304" pitchFamily="18" charset="0"/>
              <a:cs typeface="Times New Roman" panose="02020603050405020304" pitchFamily="18" charset="0"/>
            </a:endParaRPr>
          </a:p>
        </p:txBody>
      </p:sp>
      <p:sp>
        <p:nvSpPr>
          <p:cNvPr id="5" name="Rectangle 4"/>
          <p:cNvSpPr/>
          <p:nvPr/>
        </p:nvSpPr>
        <p:spPr>
          <a:xfrm>
            <a:off x="0" y="1325270"/>
            <a:ext cx="12192000" cy="5678478"/>
          </a:xfrm>
          <a:prstGeom prst="rect">
            <a:avLst/>
          </a:prstGeom>
        </p:spPr>
        <p:txBody>
          <a:bodyPr wrap="square">
            <a:spAutoFit/>
          </a:bodyPr>
          <a:lstStyle/>
          <a:p>
            <a:pPr lvl="0">
              <a:spcBef>
                <a:spcPts val="600"/>
              </a:spcBef>
              <a:defRPr/>
            </a:pPr>
            <a:r>
              <a:rPr lang="vi-VN" sz="2400" b="1" dirty="0">
                <a:solidFill>
                  <a:srgbClr val="FF0000"/>
                </a:solidFill>
                <a:latin typeface="Times New Roman" panose="02020603050405020304" pitchFamily="18" charset="0"/>
                <a:cs typeface="Times New Roman" panose="02020603050405020304" pitchFamily="18" charset="0"/>
              </a:rPr>
              <a:t>Mặc dù về lý thuyết có vô số các tiêu thức phân đoạn có thể sử dụng nhưng đối với một thị</a:t>
            </a:r>
            <a:r>
              <a:rPr lang="en-US" sz="2400" b="1" dirty="0">
                <a:solidFill>
                  <a:srgbClr val="FF0000"/>
                </a:solidFill>
                <a:latin typeface="Times New Roman" panose="02020603050405020304" pitchFamily="18" charset="0"/>
                <a:cs typeface="Times New Roman" panose="02020603050405020304" pitchFamily="18" charset="0"/>
              </a:rPr>
              <a:t> </a:t>
            </a:r>
            <a:r>
              <a:rPr lang="vi-VN" sz="2400" b="1" dirty="0">
                <a:solidFill>
                  <a:srgbClr val="FF0000"/>
                </a:solidFill>
                <a:latin typeface="Times New Roman" panose="02020603050405020304" pitchFamily="18" charset="0"/>
                <a:cs typeface="Times New Roman" panose="02020603050405020304" pitchFamily="18" charset="0"/>
              </a:rPr>
              <a:t>trường sản phẩm cụ thể chỉ có một số ít tiêu thức là có giá trị</a:t>
            </a:r>
            <a:r>
              <a:rPr lang="vi-VN" sz="2400" dirty="0">
                <a:solidFill>
                  <a:srgbClr val="FF0000"/>
                </a:solidFill>
                <a:latin typeface="Times New Roman" panose="02020603050405020304" pitchFamily="18" charset="0"/>
                <a:cs typeface="Times New Roman" panose="02020603050405020304" pitchFamily="18" charset="0"/>
              </a:rPr>
              <a:t>. </a:t>
            </a:r>
            <a:endParaRPr lang="en-US" sz="2400" dirty="0" smtClean="0">
              <a:solidFill>
                <a:srgbClr val="FF0000"/>
              </a:solidFill>
              <a:latin typeface="Times New Roman" panose="02020603050405020304" pitchFamily="18" charset="0"/>
              <a:cs typeface="Times New Roman" panose="02020603050405020304" pitchFamily="18" charset="0"/>
            </a:endParaRPr>
          </a:p>
          <a:p>
            <a:pPr lvl="0" algn="ctr">
              <a:spcBef>
                <a:spcPts val="600"/>
              </a:spcBef>
              <a:defRPr/>
            </a:pPr>
            <a:r>
              <a:rPr lang="vi-VN" sz="2600" b="1" i="1" u="sng" dirty="0" smtClean="0">
                <a:solidFill>
                  <a:srgbClr val="000000"/>
                </a:solidFill>
                <a:latin typeface="Times New Roman" panose="02020603050405020304" pitchFamily="18" charset="0"/>
                <a:cs typeface="Times New Roman" panose="02020603050405020304" pitchFamily="18" charset="0"/>
              </a:rPr>
              <a:t>Các </a:t>
            </a:r>
            <a:r>
              <a:rPr lang="vi-VN" sz="2600" b="1" i="1" u="sng" dirty="0">
                <a:solidFill>
                  <a:srgbClr val="000000"/>
                </a:solidFill>
                <a:latin typeface="Times New Roman" panose="02020603050405020304" pitchFamily="18" charset="0"/>
                <a:cs typeface="Times New Roman" panose="02020603050405020304" pitchFamily="18" charset="0"/>
              </a:rPr>
              <a:t>tiêu thức phân đoạn thị</a:t>
            </a:r>
            <a:r>
              <a:rPr lang="en-US" sz="2600" b="1" i="1" u="sng" dirty="0">
                <a:solidFill>
                  <a:srgbClr val="000000"/>
                </a:solidFill>
                <a:latin typeface="Times New Roman" panose="02020603050405020304" pitchFamily="18" charset="0"/>
                <a:cs typeface="Times New Roman" panose="02020603050405020304" pitchFamily="18" charset="0"/>
              </a:rPr>
              <a:t> </a:t>
            </a:r>
            <a:r>
              <a:rPr lang="vi-VN" sz="2600" b="1" i="1" u="sng" dirty="0">
                <a:solidFill>
                  <a:srgbClr val="000000"/>
                </a:solidFill>
                <a:latin typeface="Times New Roman" panose="02020603050405020304" pitchFamily="18" charset="0"/>
                <a:cs typeface="Times New Roman" panose="02020603050405020304" pitchFamily="18" charset="0"/>
              </a:rPr>
              <a:t>trường chỉ có giá trị khi nó đáp ứng được các yêu cầu </a:t>
            </a:r>
            <a:r>
              <a:rPr lang="vi-VN" sz="2600" b="1" i="1" u="sng" dirty="0" smtClean="0">
                <a:solidFill>
                  <a:srgbClr val="000000"/>
                </a:solidFill>
                <a:latin typeface="Times New Roman" panose="02020603050405020304" pitchFamily="18" charset="0"/>
                <a:cs typeface="Times New Roman" panose="02020603050405020304" pitchFamily="18" charset="0"/>
              </a:rPr>
              <a:t>sau:</a:t>
            </a:r>
            <a:endParaRPr lang="en-US" sz="2400" dirty="0" smtClean="0">
              <a:solidFill>
                <a:srgbClr val="000000"/>
              </a:solidFill>
              <a:latin typeface="Times New Roman" panose="02020603050405020304" pitchFamily="18" charset="0"/>
              <a:cs typeface="Times New Roman" panose="02020603050405020304" pitchFamily="18" charset="0"/>
            </a:endParaRPr>
          </a:p>
          <a:p>
            <a:pPr marL="342900" lvl="0" indent="-342900">
              <a:spcBef>
                <a:spcPts val="600"/>
              </a:spcBef>
              <a:buFont typeface="Wingdings" panose="05000000000000000000" pitchFamily="2" charset="2"/>
              <a:buChar char="v"/>
              <a:defRPr/>
            </a:pPr>
            <a:r>
              <a:rPr lang="vi-VN" sz="2400" dirty="0" smtClean="0">
                <a:solidFill>
                  <a:srgbClr val="000000"/>
                </a:solidFill>
                <a:latin typeface="Times New Roman" panose="02020603050405020304" pitchFamily="18" charset="0"/>
                <a:cs typeface="Times New Roman" panose="02020603050405020304" pitchFamily="18" charset="0"/>
              </a:rPr>
              <a:t>Các </a:t>
            </a:r>
            <a:r>
              <a:rPr lang="vi-VN" sz="2400" dirty="0">
                <a:solidFill>
                  <a:srgbClr val="000000"/>
                </a:solidFill>
                <a:latin typeface="Times New Roman" panose="02020603050405020304" pitchFamily="18" charset="0"/>
                <a:cs typeface="Times New Roman" panose="02020603050405020304" pitchFamily="18" charset="0"/>
              </a:rPr>
              <a:t>đoạn thị trường thu được </a:t>
            </a:r>
            <a:r>
              <a:rPr lang="vi-VN" sz="2400" dirty="0">
                <a:solidFill>
                  <a:srgbClr val="FF0000"/>
                </a:solidFill>
                <a:latin typeface="Times New Roman" panose="02020603050405020304" pitchFamily="18" charset="0"/>
                <a:cs typeface="Times New Roman" panose="02020603050405020304" pitchFamily="18" charset="0"/>
              </a:rPr>
              <a:t>thực sự có nhu cầu hay hành vi mua khác nhau </a:t>
            </a:r>
            <a:r>
              <a:rPr lang="vi-VN" sz="2400" dirty="0">
                <a:solidFill>
                  <a:srgbClr val="000000"/>
                </a:solidFill>
                <a:latin typeface="Times New Roman" panose="02020603050405020304" pitchFamily="18" charset="0"/>
                <a:cs typeface="Times New Roman" panose="02020603050405020304" pitchFamily="18" charset="0"/>
              </a:rPr>
              <a:t>đối với sản</a:t>
            </a:r>
            <a:r>
              <a:rPr lang="en-US" sz="2400" dirty="0">
                <a:solidFill>
                  <a:srgbClr val="000000"/>
                </a:solidFill>
                <a:latin typeface="Times New Roman" panose="02020603050405020304" pitchFamily="18" charset="0"/>
                <a:cs typeface="Times New Roman" panose="02020603050405020304" pitchFamily="18" charset="0"/>
              </a:rPr>
              <a:t> </a:t>
            </a:r>
            <a:r>
              <a:rPr lang="vi-VN" sz="2400" dirty="0">
                <a:solidFill>
                  <a:srgbClr val="000000"/>
                </a:solidFill>
                <a:latin typeface="Times New Roman" panose="02020603050405020304" pitchFamily="18" charset="0"/>
                <a:cs typeface="Times New Roman" panose="02020603050405020304" pitchFamily="18" charset="0"/>
              </a:rPr>
              <a:t>phẩm doanh nghiệp đang phân đoạn thị </a:t>
            </a:r>
            <a:r>
              <a:rPr lang="vi-VN" sz="2400" dirty="0" smtClean="0">
                <a:solidFill>
                  <a:srgbClr val="000000"/>
                </a:solidFill>
                <a:latin typeface="Times New Roman" panose="02020603050405020304" pitchFamily="18" charset="0"/>
                <a:cs typeface="Times New Roman" panose="02020603050405020304" pitchFamily="18" charset="0"/>
              </a:rPr>
              <a:t>trường;</a:t>
            </a:r>
            <a:endParaRPr lang="en-US" sz="2400" dirty="0" smtClean="0">
              <a:solidFill>
                <a:srgbClr val="000000"/>
              </a:solidFill>
              <a:latin typeface="Times New Roman" panose="02020603050405020304" pitchFamily="18" charset="0"/>
              <a:cs typeface="Times New Roman" panose="02020603050405020304" pitchFamily="18" charset="0"/>
            </a:endParaRPr>
          </a:p>
          <a:p>
            <a:pPr marL="342900" lvl="0" indent="-342900">
              <a:spcBef>
                <a:spcPts val="600"/>
              </a:spcBef>
              <a:buFont typeface="Wingdings" panose="05000000000000000000" pitchFamily="2" charset="2"/>
              <a:buChar char="v"/>
              <a:defRPr/>
            </a:pPr>
            <a:r>
              <a:rPr lang="vi-VN" sz="2400" dirty="0" smtClean="0">
                <a:solidFill>
                  <a:srgbClr val="000000"/>
                </a:solidFill>
                <a:latin typeface="Times New Roman" panose="02020603050405020304" pitchFamily="18" charset="0"/>
                <a:cs typeface="Times New Roman" panose="02020603050405020304" pitchFamily="18" charset="0"/>
              </a:rPr>
              <a:t>Các </a:t>
            </a:r>
            <a:r>
              <a:rPr lang="vi-VN" sz="2400" dirty="0">
                <a:solidFill>
                  <a:srgbClr val="000000"/>
                </a:solidFill>
                <a:latin typeface="Times New Roman" panose="02020603050405020304" pitchFamily="18" charset="0"/>
                <a:cs typeface="Times New Roman" panose="02020603050405020304" pitchFamily="18" charset="0"/>
              </a:rPr>
              <a:t>đoạn thị trường thu được theo tiêu thức đó </a:t>
            </a:r>
            <a:r>
              <a:rPr lang="vi-VN" sz="2400" dirty="0">
                <a:solidFill>
                  <a:srgbClr val="FF0000"/>
                </a:solidFill>
                <a:latin typeface="Times New Roman" panose="02020603050405020304" pitchFamily="18" charset="0"/>
                <a:cs typeface="Times New Roman" panose="02020603050405020304" pitchFamily="18" charset="0"/>
              </a:rPr>
              <a:t>phải đo lường được qui mô của nó</a:t>
            </a:r>
            <a:r>
              <a:rPr lang="vi-VN" sz="2400" dirty="0">
                <a:solidFill>
                  <a:srgbClr val="000000"/>
                </a:solidFill>
                <a:latin typeface="Times New Roman" panose="02020603050405020304" pitchFamily="18" charset="0"/>
                <a:cs typeface="Times New Roman" panose="02020603050405020304" pitchFamily="18" charset="0"/>
              </a:rPr>
              <a:t>; nghĩa là</a:t>
            </a:r>
            <a:r>
              <a:rPr lang="en-US" sz="2400" dirty="0">
                <a:solidFill>
                  <a:srgbClr val="000000"/>
                </a:solidFill>
                <a:latin typeface="Times New Roman" panose="02020603050405020304" pitchFamily="18" charset="0"/>
                <a:cs typeface="Times New Roman" panose="02020603050405020304" pitchFamily="18" charset="0"/>
              </a:rPr>
              <a:t> </a:t>
            </a:r>
            <a:r>
              <a:rPr lang="vi-VN" sz="2400" dirty="0">
                <a:solidFill>
                  <a:srgbClr val="000000"/>
                </a:solidFill>
                <a:latin typeface="Times New Roman" panose="02020603050405020304" pitchFamily="18" charset="0"/>
                <a:cs typeface="Times New Roman" panose="02020603050405020304" pitchFamily="18" charset="0"/>
              </a:rPr>
              <a:t>xác định được số lượng khách hàng cụ thể với sức mua nhất định cho từng đoạn thị </a:t>
            </a:r>
            <a:r>
              <a:rPr lang="vi-VN" sz="2400" dirty="0" smtClean="0">
                <a:solidFill>
                  <a:srgbClr val="000000"/>
                </a:solidFill>
                <a:latin typeface="Times New Roman" panose="02020603050405020304" pitchFamily="18" charset="0"/>
                <a:cs typeface="Times New Roman" panose="02020603050405020304" pitchFamily="18" charset="0"/>
              </a:rPr>
              <a:t>trường.</a:t>
            </a:r>
            <a:endParaRPr lang="en-US" sz="2400" dirty="0" smtClean="0">
              <a:solidFill>
                <a:srgbClr val="000000"/>
              </a:solidFill>
              <a:latin typeface="Times New Roman" panose="02020603050405020304" pitchFamily="18" charset="0"/>
              <a:cs typeface="Times New Roman" panose="02020603050405020304" pitchFamily="18" charset="0"/>
            </a:endParaRPr>
          </a:p>
          <a:p>
            <a:pPr marL="342900" lvl="0" indent="-342900">
              <a:spcBef>
                <a:spcPts val="600"/>
              </a:spcBef>
              <a:buFont typeface="Wingdings" panose="05000000000000000000" pitchFamily="2" charset="2"/>
              <a:buChar char="v"/>
              <a:defRPr/>
            </a:pPr>
            <a:r>
              <a:rPr lang="vi-VN" sz="2400" dirty="0" smtClean="0">
                <a:solidFill>
                  <a:srgbClr val="000000"/>
                </a:solidFill>
                <a:latin typeface="Times New Roman" panose="02020603050405020304" pitchFamily="18" charset="0"/>
                <a:cs typeface="Times New Roman" panose="02020603050405020304" pitchFamily="18" charset="0"/>
              </a:rPr>
              <a:t>Các </a:t>
            </a:r>
            <a:r>
              <a:rPr lang="vi-VN" sz="2400" dirty="0">
                <a:solidFill>
                  <a:srgbClr val="000000"/>
                </a:solidFill>
                <a:latin typeface="Times New Roman" panose="02020603050405020304" pitchFamily="18" charset="0"/>
                <a:cs typeface="Times New Roman" panose="02020603050405020304" pitchFamily="18" charset="0"/>
              </a:rPr>
              <a:t>đoạn thị trường thu được phải </a:t>
            </a:r>
            <a:r>
              <a:rPr lang="vi-VN" sz="2400" dirty="0">
                <a:solidFill>
                  <a:srgbClr val="FF0000"/>
                </a:solidFill>
                <a:latin typeface="Times New Roman" panose="02020603050405020304" pitchFamily="18" charset="0"/>
                <a:cs typeface="Times New Roman" panose="02020603050405020304" pitchFamily="18" charset="0"/>
              </a:rPr>
              <a:t>có quy mô đủ lớn để có thể khai th</a:t>
            </a:r>
            <a:r>
              <a:rPr lang="en-US" sz="2400" dirty="0" err="1">
                <a:solidFill>
                  <a:srgbClr val="FF0000"/>
                </a:solidFill>
                <a:latin typeface="Times New Roman" panose="02020603050405020304" pitchFamily="18" charset="0"/>
                <a:cs typeface="Times New Roman" panose="02020603050405020304" pitchFamily="18" charset="0"/>
              </a:rPr>
              <a:t>ác</a:t>
            </a:r>
            <a:r>
              <a:rPr lang="vi-VN" sz="2400" dirty="0">
                <a:solidFill>
                  <a:srgbClr val="FF0000"/>
                </a:solidFill>
                <a:latin typeface="Times New Roman" panose="02020603050405020304" pitchFamily="18" charset="0"/>
                <a:cs typeface="Times New Roman" panose="02020603050405020304" pitchFamily="18" charset="0"/>
              </a:rPr>
              <a:t> hiệu quả</a:t>
            </a:r>
            <a:r>
              <a:rPr lang="vi-VN" sz="2400" dirty="0">
                <a:solidFill>
                  <a:srgbClr val="000000"/>
                </a:solidFill>
                <a:latin typeface="Times New Roman" panose="02020603050405020304" pitchFamily="18" charset="0"/>
                <a:cs typeface="Times New Roman" panose="02020603050405020304" pitchFamily="18" charset="0"/>
              </a:rPr>
              <a:t>. Nếu chia</a:t>
            </a:r>
            <a:r>
              <a:rPr lang="en-US" sz="2400" dirty="0">
                <a:solidFill>
                  <a:srgbClr val="000000"/>
                </a:solidFill>
                <a:latin typeface="Times New Roman" panose="02020603050405020304" pitchFamily="18" charset="0"/>
                <a:cs typeface="Times New Roman" panose="02020603050405020304" pitchFamily="18" charset="0"/>
              </a:rPr>
              <a:t> </a:t>
            </a:r>
            <a:r>
              <a:rPr lang="vi-VN" sz="2400" dirty="0">
                <a:solidFill>
                  <a:srgbClr val="000000"/>
                </a:solidFill>
                <a:latin typeface="Times New Roman" panose="02020603050405020304" pitchFamily="18" charset="0"/>
                <a:cs typeface="Times New Roman" panose="02020603050405020304" pitchFamily="18" charset="0"/>
              </a:rPr>
              <a:t>các đoạn thị trường quá nhỏ (số lượng khách hàng quá ít) thì việc đáp ứng nhu cầu theo đoạn</a:t>
            </a:r>
            <a:r>
              <a:rPr lang="en-US" sz="2400" dirty="0">
                <a:solidFill>
                  <a:srgbClr val="000000"/>
                </a:solidFill>
                <a:latin typeface="Times New Roman" panose="02020603050405020304" pitchFamily="18" charset="0"/>
                <a:cs typeface="Times New Roman" panose="02020603050405020304" pitchFamily="18" charset="0"/>
              </a:rPr>
              <a:t> </a:t>
            </a:r>
            <a:r>
              <a:rPr lang="vi-VN" sz="2400" dirty="0">
                <a:solidFill>
                  <a:srgbClr val="000000"/>
                </a:solidFill>
                <a:latin typeface="Times New Roman" panose="02020603050405020304" pitchFamily="18" charset="0"/>
                <a:cs typeface="Times New Roman" panose="02020603050405020304" pitchFamily="18" charset="0"/>
              </a:rPr>
              <a:t>sẽ không đạt được hiệu quả kinh </a:t>
            </a:r>
            <a:r>
              <a:rPr lang="vi-VN" sz="2400" dirty="0" smtClean="0">
                <a:solidFill>
                  <a:srgbClr val="000000"/>
                </a:solidFill>
                <a:latin typeface="Times New Roman" panose="02020603050405020304" pitchFamily="18" charset="0"/>
                <a:cs typeface="Times New Roman" panose="02020603050405020304" pitchFamily="18" charset="0"/>
              </a:rPr>
              <a:t>tế.</a:t>
            </a:r>
            <a:endParaRPr lang="en-US" sz="2400" dirty="0" smtClean="0">
              <a:solidFill>
                <a:srgbClr val="000000"/>
              </a:solidFill>
              <a:latin typeface="Times New Roman" panose="02020603050405020304" pitchFamily="18" charset="0"/>
              <a:cs typeface="Times New Roman" panose="02020603050405020304" pitchFamily="18" charset="0"/>
            </a:endParaRPr>
          </a:p>
          <a:p>
            <a:pPr marL="342900" lvl="0" indent="-342900">
              <a:spcBef>
                <a:spcPts val="600"/>
              </a:spcBef>
              <a:buFont typeface="Wingdings" panose="05000000000000000000" pitchFamily="2" charset="2"/>
              <a:buChar char="v"/>
              <a:defRPr/>
            </a:pPr>
            <a:r>
              <a:rPr lang="vi-VN" sz="2400" dirty="0" smtClean="0">
                <a:solidFill>
                  <a:srgbClr val="000000"/>
                </a:solidFill>
                <a:latin typeface="Times New Roman" panose="02020603050405020304" pitchFamily="18" charset="0"/>
                <a:cs typeface="Times New Roman" panose="02020603050405020304" pitchFamily="18" charset="0"/>
              </a:rPr>
              <a:t>Thực </a:t>
            </a:r>
            <a:r>
              <a:rPr lang="vi-VN" sz="2400" dirty="0">
                <a:solidFill>
                  <a:srgbClr val="000000"/>
                </a:solidFill>
                <a:latin typeface="Times New Roman" panose="02020603050405020304" pitchFamily="18" charset="0"/>
                <a:cs typeface="Times New Roman" panose="02020603050405020304" pitchFamily="18" charset="0"/>
              </a:rPr>
              <a:t>hiện phân đoạn thị trường theo tiêu thức này, </a:t>
            </a:r>
            <a:r>
              <a:rPr lang="vi-VN" sz="2400" dirty="0">
                <a:solidFill>
                  <a:srgbClr val="FF0000"/>
                </a:solidFill>
                <a:latin typeface="Times New Roman" panose="02020603050405020304" pitchFamily="18" charset="0"/>
                <a:cs typeface="Times New Roman" panose="02020603050405020304" pitchFamily="18" charset="0"/>
              </a:rPr>
              <a:t>doanh nghiệp có thể sử dụng được kết</a:t>
            </a:r>
            <a:r>
              <a:rPr lang="en-US" sz="2400" dirty="0">
                <a:solidFill>
                  <a:srgbClr val="FF0000"/>
                </a:solidFill>
                <a:latin typeface="Times New Roman" panose="02020603050405020304" pitchFamily="18" charset="0"/>
                <a:cs typeface="Times New Roman" panose="02020603050405020304" pitchFamily="18" charset="0"/>
              </a:rPr>
              <a:t> </a:t>
            </a:r>
            <a:r>
              <a:rPr lang="vi-VN" sz="2400" dirty="0">
                <a:solidFill>
                  <a:srgbClr val="FF0000"/>
                </a:solidFill>
                <a:latin typeface="Times New Roman" panose="02020603050405020304" pitchFamily="18" charset="0"/>
                <a:cs typeface="Times New Roman" panose="02020603050405020304" pitchFamily="18" charset="0"/>
              </a:rPr>
              <a:t>quả phân đoạn trong hoạch định chiến lược marketing của mình </a:t>
            </a:r>
            <a:r>
              <a:rPr lang="vi-VN" sz="2400" dirty="0">
                <a:solidFill>
                  <a:srgbClr val="000000"/>
                </a:solidFill>
                <a:latin typeface="Times New Roman" panose="02020603050405020304" pitchFamily="18" charset="0"/>
                <a:cs typeface="Times New Roman" panose="02020603050405020304" pitchFamily="18" charset="0"/>
              </a:rPr>
              <a:t>nghĩa là doanh nghiệp nhận</a:t>
            </a:r>
            <a:r>
              <a:rPr lang="en-US" sz="2400" dirty="0">
                <a:solidFill>
                  <a:srgbClr val="000000"/>
                </a:solidFill>
                <a:latin typeface="Times New Roman" panose="02020603050405020304" pitchFamily="18" charset="0"/>
                <a:cs typeface="Times New Roman" panose="02020603050405020304" pitchFamily="18" charset="0"/>
              </a:rPr>
              <a:t> </a:t>
            </a:r>
            <a:r>
              <a:rPr lang="vi-VN" sz="2400" dirty="0">
                <a:solidFill>
                  <a:srgbClr val="000000"/>
                </a:solidFill>
                <a:latin typeface="Times New Roman" panose="02020603050405020304" pitchFamily="18" charset="0"/>
                <a:cs typeface="Times New Roman" panose="02020603050405020304" pitchFamily="18" charset="0"/>
              </a:rPr>
              <a:t>biết và lựa chọn được đoạn thị trường mục tiêu để khai thác</a:t>
            </a:r>
            <a:r>
              <a:rPr lang="vi-VN" sz="2400" dirty="0">
                <a:solidFill>
                  <a:prstClr val="black"/>
                </a:solidFill>
                <a:latin typeface="Times New Roman" panose="02020603050405020304" pitchFamily="18" charset="0"/>
                <a:cs typeface="Times New Roman" panose="02020603050405020304" pitchFamily="18" charset="0"/>
              </a:rPr>
              <a:t> </a:t>
            </a:r>
            <a:br>
              <a:rPr lang="vi-VN" sz="2400" dirty="0">
                <a:solidFill>
                  <a:prstClr val="black"/>
                </a:solidFill>
                <a:latin typeface="Times New Roman" panose="02020603050405020304" pitchFamily="18" charset="0"/>
                <a:cs typeface="Times New Roman" panose="02020603050405020304" pitchFamily="18" charset="0"/>
              </a:rPr>
            </a:br>
            <a:endParaRPr lang="en-US" sz="24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22089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1000"/>
                                        <p:tgtEl>
                                          <p:spTgt spid="5">
                                            <p:txEl>
                                              <p:pRg st="2" end="2"/>
                                            </p:txEl>
                                          </p:spTgt>
                                        </p:tgtEl>
                                      </p:cBhvr>
                                    </p:animEffect>
                                    <p:anim calcmode="lin" valueType="num">
                                      <p:cBhvr>
                                        <p:cTn id="22"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5">
                                            <p:txEl>
                                              <p:pRg st="3" end="3"/>
                                            </p:txEl>
                                          </p:spTgt>
                                        </p:tgtEl>
                                        <p:attrNameLst>
                                          <p:attrName>style.visibility</p:attrName>
                                        </p:attrNameLst>
                                      </p:cBhvr>
                                      <p:to>
                                        <p:strVal val="visible"/>
                                      </p:to>
                                    </p:set>
                                    <p:animEffect transition="in" filter="fade">
                                      <p:cBhvr>
                                        <p:cTn id="28" dur="1000"/>
                                        <p:tgtEl>
                                          <p:spTgt spid="5">
                                            <p:txEl>
                                              <p:pRg st="3" end="3"/>
                                            </p:txEl>
                                          </p:spTgt>
                                        </p:tgtEl>
                                      </p:cBhvr>
                                    </p:animEffect>
                                    <p:anim calcmode="lin" valueType="num">
                                      <p:cBhvr>
                                        <p:cTn id="29"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5">
                                            <p:txEl>
                                              <p:pRg st="4" end="4"/>
                                            </p:txEl>
                                          </p:spTgt>
                                        </p:tgtEl>
                                        <p:attrNameLst>
                                          <p:attrName>style.visibility</p:attrName>
                                        </p:attrNameLst>
                                      </p:cBhvr>
                                      <p:to>
                                        <p:strVal val="visible"/>
                                      </p:to>
                                    </p:set>
                                    <p:animEffect transition="in" filter="fade">
                                      <p:cBhvr>
                                        <p:cTn id="35" dur="1000"/>
                                        <p:tgtEl>
                                          <p:spTgt spid="5">
                                            <p:txEl>
                                              <p:pRg st="4" end="4"/>
                                            </p:txEl>
                                          </p:spTgt>
                                        </p:tgtEl>
                                      </p:cBhvr>
                                    </p:animEffect>
                                    <p:anim calcmode="lin" valueType="num">
                                      <p:cBhvr>
                                        <p:cTn id="36"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5">
                                            <p:txEl>
                                              <p:pRg st="5" end="5"/>
                                            </p:txEl>
                                          </p:spTgt>
                                        </p:tgtEl>
                                        <p:attrNameLst>
                                          <p:attrName>style.visibility</p:attrName>
                                        </p:attrNameLst>
                                      </p:cBhvr>
                                      <p:to>
                                        <p:strVal val="visible"/>
                                      </p:to>
                                    </p:set>
                                    <p:animEffect transition="in" filter="fade">
                                      <p:cBhvr>
                                        <p:cTn id="42" dur="1000"/>
                                        <p:tgtEl>
                                          <p:spTgt spid="5">
                                            <p:txEl>
                                              <p:pRg st="5" end="5"/>
                                            </p:txEl>
                                          </p:spTgt>
                                        </p:tgtEl>
                                      </p:cBhvr>
                                    </p:animEffect>
                                    <p:anim calcmode="lin" valueType="num">
                                      <p:cBhvr>
                                        <p:cTn id="43"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5">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1062" y="-113212"/>
            <a:ext cx="9704439" cy="738664"/>
          </a:xfrm>
          <a:prstGeom prst="rect">
            <a:avLst/>
          </a:prstGeom>
        </p:spPr>
        <p:txBody>
          <a:bodyPr wrap="square">
            <a:spAutoFit/>
          </a:bodyPr>
          <a:lstStyle/>
          <a:p>
            <a:pPr lvl="0">
              <a:lnSpc>
                <a:spcPct val="150000"/>
              </a:lnSpc>
            </a:pPr>
            <a:r>
              <a:rPr lang="vi-VN" sz="2800" b="1" dirty="0" smtClean="0">
                <a:solidFill>
                  <a:srgbClr val="002060"/>
                </a:solidFill>
                <a:latin typeface="Times New Roman" panose="02020603050405020304" pitchFamily="18" charset="0"/>
                <a:cs typeface="Times New Roman" panose="02020603050405020304" pitchFamily="18" charset="0"/>
              </a:rPr>
              <a:t>3</a:t>
            </a:r>
            <a:r>
              <a:rPr lang="en-US" sz="2800" b="1" dirty="0" smtClean="0">
                <a:solidFill>
                  <a:srgbClr val="002060"/>
                </a:solidFill>
                <a:latin typeface="Times New Roman" panose="02020603050405020304" pitchFamily="18" charset="0"/>
                <a:cs typeface="Times New Roman" panose="02020603050405020304" pitchFamily="18" charset="0"/>
              </a:rPr>
              <a:t>.3 </a:t>
            </a:r>
            <a:r>
              <a:rPr lang="vi-VN" sz="2800" b="1" dirty="0" smtClean="0">
                <a:solidFill>
                  <a:srgbClr val="002060"/>
                </a:solidFill>
                <a:latin typeface="Times New Roman" panose="02020603050405020304" pitchFamily="18" charset="0"/>
                <a:cs typeface="Times New Roman" panose="02020603050405020304" pitchFamily="18" charset="0"/>
              </a:rPr>
              <a:t>.Phân </a:t>
            </a:r>
            <a:r>
              <a:rPr lang="vi-VN" sz="2800" b="1" dirty="0">
                <a:solidFill>
                  <a:srgbClr val="002060"/>
                </a:solidFill>
                <a:latin typeface="Times New Roman" panose="02020603050405020304" pitchFamily="18" charset="0"/>
                <a:cs typeface="Times New Roman" panose="02020603050405020304" pitchFamily="18" charset="0"/>
              </a:rPr>
              <a:t>đoạn thị trường theo các tiêu thức phù hợp</a:t>
            </a:r>
          </a:p>
        </p:txBody>
      </p:sp>
      <p:sp>
        <p:nvSpPr>
          <p:cNvPr id="4" name="Rectangle 3"/>
          <p:cNvSpPr/>
          <p:nvPr/>
        </p:nvSpPr>
        <p:spPr>
          <a:xfrm>
            <a:off x="1353587" y="463737"/>
            <a:ext cx="7875639" cy="461665"/>
          </a:xfrm>
          <a:prstGeom prst="rect">
            <a:avLst/>
          </a:prstGeom>
        </p:spPr>
        <p:txBody>
          <a:bodyPr wrap="square">
            <a:spAutoFit/>
          </a:bodyPr>
          <a:lstStyle/>
          <a:p>
            <a:r>
              <a:rPr lang="vi-VN" sz="2400" b="1" i="1" dirty="0">
                <a:solidFill>
                  <a:srgbClr val="FF0000"/>
                </a:solidFill>
                <a:latin typeface="Cambria-BoldItalic"/>
              </a:rPr>
              <a:t>Các bước trong quá trình phân đoạn thị trường.</a:t>
            </a:r>
            <a:r>
              <a:rPr lang="vi-VN" sz="2400" dirty="0">
                <a:solidFill>
                  <a:srgbClr val="FF0000"/>
                </a:solidFill>
              </a:rPr>
              <a:t> </a:t>
            </a:r>
            <a:endParaRPr lang="en-US" sz="2400" dirty="0">
              <a:solidFill>
                <a:srgbClr val="FF0000"/>
              </a:solidFill>
            </a:endParaRPr>
          </a:p>
        </p:txBody>
      </p:sp>
      <p:sp>
        <p:nvSpPr>
          <p:cNvPr id="5" name="Rectangle 4"/>
          <p:cNvSpPr/>
          <p:nvPr/>
        </p:nvSpPr>
        <p:spPr>
          <a:xfrm>
            <a:off x="468261" y="997074"/>
            <a:ext cx="10264877" cy="461665"/>
          </a:xfrm>
          <a:prstGeom prst="rect">
            <a:avLst/>
          </a:prstGeom>
        </p:spPr>
        <p:txBody>
          <a:bodyPr wrap="square">
            <a:spAutoFit/>
          </a:bodyPr>
          <a:lstStyle/>
          <a:p>
            <a:r>
              <a:rPr lang="en-US" sz="2400" b="1" u="sng" dirty="0" err="1" smtClean="0">
                <a:solidFill>
                  <a:srgbClr val="FF0000"/>
                </a:solidFill>
                <a:latin typeface="Times New Roman" panose="02020603050405020304" pitchFamily="18" charset="0"/>
                <a:cs typeface="Times New Roman" panose="02020603050405020304" pitchFamily="18" charset="0"/>
              </a:rPr>
              <a:t>Bước</a:t>
            </a:r>
            <a:r>
              <a:rPr lang="en-US" sz="2400" b="1" u="sng" dirty="0" smtClean="0">
                <a:solidFill>
                  <a:srgbClr val="FF0000"/>
                </a:solidFill>
                <a:latin typeface="Times New Roman" panose="02020603050405020304" pitchFamily="18" charset="0"/>
                <a:cs typeface="Times New Roman" panose="02020603050405020304" pitchFamily="18" charset="0"/>
              </a:rPr>
              <a:t> 3:</a:t>
            </a:r>
            <a:r>
              <a:rPr lang="en-US" sz="2400" b="1" dirty="0" smtClean="0">
                <a:solidFill>
                  <a:srgbClr val="FF0000"/>
                </a:solidFill>
                <a:latin typeface="Times New Roman" panose="02020603050405020304" pitchFamily="18" charset="0"/>
                <a:cs typeface="Times New Roman" panose="02020603050405020304" pitchFamily="18" charset="0"/>
              </a:rPr>
              <a:t> </a:t>
            </a:r>
            <a:r>
              <a:rPr lang="vi-VN" sz="2400" b="1" dirty="0">
                <a:solidFill>
                  <a:srgbClr val="002060"/>
                </a:solidFill>
                <a:latin typeface="Times New Roman" panose="02020603050405020304" pitchFamily="18" charset="0"/>
                <a:cs typeface="Times New Roman" panose="02020603050405020304" pitchFamily="18" charset="0"/>
              </a:rPr>
              <a:t>Phân chia thị trường theo các tiêu thức phù</a:t>
            </a:r>
            <a:r>
              <a:rPr lang="en-US" sz="2400" b="1" dirty="0">
                <a:solidFill>
                  <a:srgbClr val="002060"/>
                </a:solidFill>
                <a:latin typeface="Times New Roman" panose="02020603050405020304" pitchFamily="18" charset="0"/>
                <a:cs typeface="Times New Roman" panose="02020603050405020304" pitchFamily="18" charset="0"/>
              </a:rPr>
              <a:t> </a:t>
            </a:r>
            <a:r>
              <a:rPr lang="vi-VN" sz="2400" b="1" dirty="0">
                <a:solidFill>
                  <a:srgbClr val="002060"/>
                </a:solidFill>
                <a:latin typeface="Times New Roman" panose="02020603050405020304" pitchFamily="18" charset="0"/>
                <a:cs typeface="Times New Roman" panose="02020603050405020304" pitchFamily="18" charset="0"/>
              </a:rPr>
              <a:t>hợp</a:t>
            </a:r>
            <a:endParaRPr lang="en-US" sz="2400" b="1" dirty="0">
              <a:solidFill>
                <a:srgbClr val="002060"/>
              </a:solidFill>
              <a:latin typeface="Times New Roman" panose="02020603050405020304" pitchFamily="18" charset="0"/>
              <a:cs typeface="Times New Roman" panose="02020603050405020304" pitchFamily="18" charset="0"/>
            </a:endParaRPr>
          </a:p>
        </p:txBody>
      </p:sp>
      <p:sp>
        <p:nvSpPr>
          <p:cNvPr id="9" name="Rectangle 1"/>
          <p:cNvSpPr>
            <a:spLocks noChangeArrowheads="1"/>
          </p:cNvSpPr>
          <p:nvPr/>
        </p:nvSpPr>
        <p:spPr bwMode="auto">
          <a:xfrm>
            <a:off x="5600700" y="377348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smtClean="0">
                <a:ln>
                  <a:noFill/>
                </a:ln>
                <a:solidFill>
                  <a:schemeClr val="tx1"/>
                </a:solidFill>
                <a:effectLst/>
                <a:latin typeface="Arial" panose="020B0604020202020204" pitchFamily="34" charset="0"/>
              </a:rPr>
              <a:t/>
            </a:r>
            <a:br>
              <a:rPr kumimoji="0" lang="en-US" altLang="en-US" sz="1800" b="0" i="0" u="none" strike="noStrike" cap="none" normalizeH="0" baseline="0" smtClean="0">
                <a:ln>
                  <a:noFill/>
                </a:ln>
                <a:solidFill>
                  <a:schemeClr val="tx1"/>
                </a:solidFill>
                <a:effectLst/>
                <a:latin typeface="Arial" panose="020B0604020202020204" pitchFamily="34" charset="0"/>
              </a:rPr>
            </a:br>
            <a:r>
              <a:rPr kumimoji="0" lang="en-US" altLang="en-US" sz="1800" b="0" i="0" u="none" strike="noStrike" cap="none" normalizeH="0" baseline="0" smtClean="0">
                <a:ln>
                  <a:noFill/>
                </a:ln>
                <a:solidFill>
                  <a:schemeClr val="tx1"/>
                </a:solidFill>
                <a:effectLst/>
                <a:latin typeface="Arial" panose="020B0604020202020204" pitchFamily="34" charset="0"/>
              </a:rPr>
              <a:t/>
            </a:r>
            <a:br>
              <a:rPr kumimoji="0" lang="en-US" altLang="en-US" sz="1800" b="0" i="0" u="none" strike="noStrike" cap="none" normalizeH="0" baseline="0" smtClean="0">
                <a:ln>
                  <a:noFill/>
                </a:ln>
                <a:solidFill>
                  <a:schemeClr val="tx1"/>
                </a:solidFill>
                <a:effectLst/>
                <a:latin typeface="Arial" panose="020B0604020202020204" pitchFamily="34" charset="0"/>
              </a:rPr>
            </a:br>
            <a:r>
              <a:rPr kumimoji="0" lang="en-US" altLang="en-US" sz="1800" b="0" i="0" u="none" strike="noStrike" cap="none" normalizeH="0" baseline="0" smtClean="0">
                <a:ln>
                  <a:noFill/>
                </a:ln>
                <a:solidFill>
                  <a:schemeClr val="tx1"/>
                </a:solidFill>
                <a:effectLst/>
                <a:latin typeface="Arial" panose="020B0604020202020204" pitchFamily="34" charset="0"/>
              </a:rPr>
              <a:t/>
            </a:r>
            <a:br>
              <a:rPr kumimoji="0" lang="en-US" altLang="en-US" sz="1800" b="0" i="0" u="none" strike="noStrike" cap="none" normalizeH="0" baseline="0" smtClean="0">
                <a:ln>
                  <a:noFill/>
                </a:ln>
                <a:solidFill>
                  <a:schemeClr val="tx1"/>
                </a:solidFill>
                <a:effectLst/>
                <a:latin typeface="Arial" panose="020B0604020202020204" pitchFamily="34" charset="0"/>
              </a:rPr>
            </a:b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17" name="Rectangle 16"/>
          <p:cNvSpPr/>
          <p:nvPr/>
        </p:nvSpPr>
        <p:spPr>
          <a:xfrm>
            <a:off x="-66766" y="1530411"/>
            <a:ext cx="12049760" cy="5724644"/>
          </a:xfrm>
          <a:prstGeom prst="rect">
            <a:avLst/>
          </a:prstGeom>
        </p:spPr>
        <p:txBody>
          <a:bodyPr wrap="square">
            <a:spAutoFit/>
          </a:bodyPr>
          <a:lstStyle/>
          <a:p>
            <a:pPr marL="342900" indent="-342900">
              <a:spcBef>
                <a:spcPts val="600"/>
              </a:spcBef>
              <a:buFont typeface="Wingdings" panose="05000000000000000000" pitchFamily="2" charset="2"/>
              <a:buChar char="v"/>
            </a:pPr>
            <a:r>
              <a:rPr lang="vi-VN" b="1" u="sng" dirty="0">
                <a:solidFill>
                  <a:srgbClr val="7030A0"/>
                </a:solidFill>
                <a:latin typeface="Times New Roman" panose="02020603050405020304" pitchFamily="18" charset="0"/>
                <a:cs typeface="Times New Roman" panose="02020603050405020304" pitchFamily="18" charset="0"/>
              </a:rPr>
              <a:t>Các yếu tố nhân chủng học.</a:t>
            </a:r>
          </a:p>
          <a:p>
            <a:pPr>
              <a:spcBef>
                <a:spcPts val="600"/>
              </a:spcBef>
            </a:pPr>
            <a:r>
              <a:rPr lang="vi-VN" b="1" dirty="0">
                <a:solidFill>
                  <a:srgbClr val="FF0000"/>
                </a:solidFill>
                <a:latin typeface="Times New Roman" panose="02020603050405020304" pitchFamily="18" charset="0"/>
                <a:cs typeface="Times New Roman" panose="02020603050405020304" pitchFamily="18" charset="0"/>
              </a:rPr>
              <a:t>+ </a:t>
            </a:r>
            <a:r>
              <a:rPr lang="vi-VN" b="1" dirty="0" smtClean="0">
                <a:solidFill>
                  <a:srgbClr val="FF0000"/>
                </a:solidFill>
                <a:latin typeface="Times New Roman" panose="02020603050405020304" pitchFamily="18" charset="0"/>
                <a:cs typeface="Times New Roman" panose="02020603050405020304" pitchFamily="18" charset="0"/>
              </a:rPr>
              <a:t>Tuổi</a:t>
            </a:r>
            <a:r>
              <a:rPr lang="en-US" b="1" dirty="0" smtClean="0">
                <a:solidFill>
                  <a:srgbClr val="FF0000"/>
                </a:solidFill>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a:spcBef>
                <a:spcPts val="600"/>
              </a:spcBef>
            </a:pPr>
            <a:r>
              <a:rPr lang="vi-VN" dirty="0" smtClean="0">
                <a:latin typeface="Times New Roman" panose="02020603050405020304" pitchFamily="18" charset="0"/>
                <a:cs typeface="Times New Roman" panose="02020603050405020304" pitchFamily="18" charset="0"/>
              </a:rPr>
              <a:t> </a:t>
            </a:r>
            <a:r>
              <a:rPr lang="vi-VN" dirty="0">
                <a:latin typeface="Times New Roman" panose="02020603050405020304" pitchFamily="18" charset="0"/>
                <a:cs typeface="Times New Roman" panose="02020603050405020304" pitchFamily="18" charset="0"/>
              </a:rPr>
              <a:t>Dưới 6; 6 - 12; 13 - 19; 20 - 29; 30 - 39; 40 - 49; 50 - 59; &gt; </a:t>
            </a:r>
            <a:r>
              <a:rPr lang="vi-VN" dirty="0" smtClean="0">
                <a:latin typeface="Times New Roman" panose="02020603050405020304" pitchFamily="18" charset="0"/>
                <a:cs typeface="Times New Roman" panose="02020603050405020304" pitchFamily="18" charset="0"/>
              </a:rPr>
              <a:t>60</a:t>
            </a:r>
            <a:endParaRPr lang="vi-VN" dirty="0">
              <a:latin typeface="Times New Roman" panose="02020603050405020304" pitchFamily="18" charset="0"/>
              <a:cs typeface="Times New Roman" panose="02020603050405020304" pitchFamily="18" charset="0"/>
            </a:endParaRPr>
          </a:p>
          <a:p>
            <a:pPr>
              <a:spcBef>
                <a:spcPts val="600"/>
              </a:spcBef>
            </a:pPr>
            <a:r>
              <a:rPr lang="vi-VN" dirty="0">
                <a:latin typeface="Times New Roman" panose="02020603050405020304" pitchFamily="18" charset="0"/>
                <a:cs typeface="Times New Roman" panose="02020603050405020304" pitchFamily="18" charset="0"/>
              </a:rPr>
              <a:t>+ </a:t>
            </a:r>
            <a:r>
              <a:rPr lang="vi-VN" b="1" dirty="0">
                <a:solidFill>
                  <a:srgbClr val="FF0000"/>
                </a:solidFill>
                <a:latin typeface="Times New Roman" panose="02020603050405020304" pitchFamily="18" charset="0"/>
                <a:cs typeface="Times New Roman" panose="02020603050405020304" pitchFamily="18" charset="0"/>
              </a:rPr>
              <a:t>Giới </a:t>
            </a:r>
            <a:r>
              <a:rPr lang="vi-VN" b="1" dirty="0" smtClean="0">
                <a:solidFill>
                  <a:srgbClr val="FF0000"/>
                </a:solidFill>
                <a:latin typeface="Times New Roman" panose="02020603050405020304" pitchFamily="18" charset="0"/>
                <a:cs typeface="Times New Roman" panose="02020603050405020304" pitchFamily="18" charset="0"/>
              </a:rPr>
              <a:t>tính</a:t>
            </a:r>
            <a:r>
              <a:rPr lang="en-US" dirty="0" smtClean="0">
                <a:latin typeface="Times New Roman" panose="02020603050405020304" pitchFamily="18" charset="0"/>
                <a:cs typeface="Times New Roman" panose="02020603050405020304" pitchFamily="18" charset="0"/>
              </a:rPr>
              <a:t>:</a:t>
            </a:r>
            <a:r>
              <a:rPr lang="vi-VN" dirty="0" smtClean="0">
                <a:latin typeface="Times New Roman" panose="02020603050405020304" pitchFamily="18" charset="0"/>
                <a:cs typeface="Times New Roman" panose="02020603050405020304" pitchFamily="18" charset="0"/>
              </a:rPr>
              <a:t> </a:t>
            </a:r>
            <a:r>
              <a:rPr lang="vi-VN" dirty="0">
                <a:latin typeface="Times New Roman" panose="02020603050405020304" pitchFamily="18" charset="0"/>
                <a:cs typeface="Times New Roman" panose="02020603050405020304" pitchFamily="18" charset="0"/>
              </a:rPr>
              <a:t>Nam/Nữ</a:t>
            </a:r>
          </a:p>
          <a:p>
            <a:pPr>
              <a:spcBef>
                <a:spcPts val="600"/>
              </a:spcBef>
            </a:pPr>
            <a:r>
              <a:rPr lang="vi-VN" dirty="0">
                <a:latin typeface="Times New Roman" panose="02020603050405020304" pitchFamily="18" charset="0"/>
                <a:cs typeface="Times New Roman" panose="02020603050405020304" pitchFamily="18" charset="0"/>
              </a:rPr>
              <a:t>+ </a:t>
            </a:r>
            <a:r>
              <a:rPr lang="vi-VN" b="1" dirty="0">
                <a:solidFill>
                  <a:srgbClr val="FF0000"/>
                </a:solidFill>
                <a:latin typeface="Times New Roman" panose="02020603050405020304" pitchFamily="18" charset="0"/>
                <a:cs typeface="Times New Roman" panose="02020603050405020304" pitchFamily="18" charset="0"/>
              </a:rPr>
              <a:t>Quy mô gia </a:t>
            </a:r>
            <a:r>
              <a:rPr lang="vi-VN" dirty="0" smtClean="0">
                <a:latin typeface="Times New Roman" panose="02020603050405020304" pitchFamily="18" charset="0"/>
                <a:cs typeface="Times New Roman" panose="02020603050405020304" pitchFamily="18" charset="0"/>
              </a:rPr>
              <a:t>đình</a:t>
            </a:r>
            <a:r>
              <a:rPr lang="en-US" dirty="0" smtClean="0">
                <a:latin typeface="Times New Roman" panose="02020603050405020304" pitchFamily="18" charset="0"/>
                <a:cs typeface="Times New Roman" panose="02020603050405020304" pitchFamily="18" charset="0"/>
              </a:rPr>
              <a:t>: </a:t>
            </a:r>
            <a:r>
              <a:rPr lang="vi-VN" dirty="0" smtClean="0">
                <a:latin typeface="Times New Roman" panose="02020603050405020304" pitchFamily="18" charset="0"/>
                <a:cs typeface="Times New Roman" panose="02020603050405020304" pitchFamily="18" charset="0"/>
              </a:rPr>
              <a:t> </a:t>
            </a:r>
            <a:r>
              <a:rPr lang="vi-VN" dirty="0">
                <a:latin typeface="Times New Roman" panose="02020603050405020304" pitchFamily="18" charset="0"/>
                <a:cs typeface="Times New Roman" panose="02020603050405020304" pitchFamily="18" charset="0"/>
              </a:rPr>
              <a:t>1 - 2; 3 - 4; &gt; 5</a:t>
            </a:r>
          </a:p>
          <a:p>
            <a:pPr>
              <a:spcBef>
                <a:spcPts val="600"/>
              </a:spcBef>
            </a:pPr>
            <a:r>
              <a:rPr lang="vi-VN" dirty="0">
                <a:latin typeface="Times New Roman" panose="02020603050405020304" pitchFamily="18" charset="0"/>
                <a:cs typeface="Times New Roman" panose="02020603050405020304" pitchFamily="18" charset="0"/>
              </a:rPr>
              <a:t>+ </a:t>
            </a:r>
            <a:r>
              <a:rPr lang="vi-VN" b="1" dirty="0">
                <a:solidFill>
                  <a:srgbClr val="FF0000"/>
                </a:solidFill>
                <a:latin typeface="Times New Roman" panose="02020603050405020304" pitchFamily="18" charset="0"/>
                <a:cs typeface="Times New Roman" panose="02020603050405020304" pitchFamily="18" charset="0"/>
              </a:rPr>
              <a:t>Chu kỳ sống </a:t>
            </a:r>
            <a:r>
              <a:rPr lang="vi-VN" b="1" dirty="0" smtClean="0">
                <a:solidFill>
                  <a:srgbClr val="FF0000"/>
                </a:solidFill>
                <a:latin typeface="Times New Roman" panose="02020603050405020304" pitchFamily="18" charset="0"/>
                <a:cs typeface="Times New Roman" panose="02020603050405020304" pitchFamily="18" charset="0"/>
              </a:rPr>
              <a:t>gia</a:t>
            </a:r>
            <a:r>
              <a:rPr lang="en-US" b="1" dirty="0" smtClean="0">
                <a:solidFill>
                  <a:srgbClr val="FF0000"/>
                </a:solidFill>
                <a:latin typeface="Times New Roman" panose="02020603050405020304" pitchFamily="18" charset="0"/>
                <a:cs typeface="Times New Roman" panose="02020603050405020304" pitchFamily="18" charset="0"/>
              </a:rPr>
              <a:t> </a:t>
            </a:r>
            <a:r>
              <a:rPr lang="vi-VN" b="1" dirty="0" smtClean="0">
                <a:solidFill>
                  <a:srgbClr val="FF0000"/>
                </a:solidFill>
                <a:latin typeface="Times New Roman" panose="02020603050405020304" pitchFamily="18" charset="0"/>
                <a:cs typeface="Times New Roman" panose="02020603050405020304" pitchFamily="18" charset="0"/>
              </a:rPr>
              <a:t>đình</a:t>
            </a:r>
            <a:r>
              <a:rPr lang="en-US" dirty="0" smtClean="0">
                <a:latin typeface="Times New Roman" panose="02020603050405020304" pitchFamily="18" charset="0"/>
                <a:cs typeface="Times New Roman" panose="02020603050405020304" pitchFamily="18" charset="0"/>
              </a:rPr>
              <a:t>: </a:t>
            </a:r>
            <a:r>
              <a:rPr lang="vi-VN" dirty="0" smtClean="0">
                <a:latin typeface="Times New Roman" panose="02020603050405020304" pitchFamily="18" charset="0"/>
                <a:cs typeface="Times New Roman" panose="02020603050405020304" pitchFamily="18" charset="0"/>
              </a:rPr>
              <a:t>Còn </a:t>
            </a:r>
            <a:r>
              <a:rPr lang="vi-VN" dirty="0">
                <a:latin typeface="Times New Roman" panose="02020603050405020304" pitchFamily="18" charset="0"/>
                <a:cs typeface="Times New Roman" panose="02020603050405020304" pitchFamily="18" charset="0"/>
              </a:rPr>
              <a:t>trẻ và độc thân; Còn trẻ và đã lập gia đình, chưa có con; có gia đình và con nhỏ nhất dưới 6 tuổi; </a:t>
            </a:r>
            <a:r>
              <a:rPr lang="vi-VN" dirty="0" smtClean="0">
                <a:latin typeface="Times New Roman" panose="02020603050405020304" pitchFamily="18" charset="0"/>
                <a:cs typeface="Times New Roman" panose="02020603050405020304" pitchFamily="18" charset="0"/>
              </a:rPr>
              <a:t>Đã</a:t>
            </a:r>
            <a:r>
              <a:rPr lang="en-US" dirty="0" smtClean="0">
                <a:latin typeface="Times New Roman" panose="02020603050405020304" pitchFamily="18" charset="0"/>
                <a:cs typeface="Times New Roman" panose="02020603050405020304" pitchFamily="18" charset="0"/>
              </a:rPr>
              <a:t> </a:t>
            </a:r>
            <a:r>
              <a:rPr lang="vi-VN" dirty="0" smtClean="0">
                <a:latin typeface="Times New Roman" panose="02020603050405020304" pitchFamily="18" charset="0"/>
                <a:cs typeface="Times New Roman" panose="02020603050405020304" pitchFamily="18" charset="0"/>
              </a:rPr>
              <a:t>lập </a:t>
            </a:r>
            <a:r>
              <a:rPr lang="vi-VN" dirty="0">
                <a:latin typeface="Times New Roman" panose="02020603050405020304" pitchFamily="18" charset="0"/>
                <a:cs typeface="Times New Roman" panose="02020603050405020304" pitchFamily="18" charset="0"/>
              </a:rPr>
              <a:t>gia đình và con nhỏ nhất &gt; 6 tuổi; đã lập gia đình và có đông con; Đã lập gia đình và con cái đều &gt; 18 </a:t>
            </a:r>
            <a:r>
              <a:rPr lang="vi-VN" dirty="0" smtClean="0">
                <a:latin typeface="Times New Roman" panose="02020603050405020304" pitchFamily="18" charset="0"/>
                <a:cs typeface="Times New Roman" panose="02020603050405020304" pitchFamily="18" charset="0"/>
              </a:rPr>
              <a:t>tuổi;</a:t>
            </a:r>
            <a:r>
              <a:rPr lang="en-US" dirty="0" smtClean="0">
                <a:latin typeface="Times New Roman" panose="02020603050405020304" pitchFamily="18" charset="0"/>
                <a:cs typeface="Times New Roman" panose="02020603050405020304" pitchFamily="18" charset="0"/>
              </a:rPr>
              <a:t> </a:t>
            </a:r>
            <a:r>
              <a:rPr lang="vi-VN" dirty="0" smtClean="0">
                <a:latin typeface="Times New Roman" panose="02020603050405020304" pitchFamily="18" charset="0"/>
                <a:cs typeface="Times New Roman" panose="02020603050405020304" pitchFamily="18" charset="0"/>
              </a:rPr>
              <a:t>Già </a:t>
            </a:r>
            <a:r>
              <a:rPr lang="vi-VN" dirty="0">
                <a:latin typeface="Times New Roman" panose="02020603050405020304" pitchFamily="18" charset="0"/>
                <a:cs typeface="Times New Roman" panose="02020603050405020304" pitchFamily="18" charset="0"/>
              </a:rPr>
              <a:t>và sống độc thân</a:t>
            </a:r>
            <a:r>
              <a:rPr lang="vi-VN" dirty="0" smtClean="0">
                <a:latin typeface="Times New Roman" panose="02020603050405020304" pitchFamily="18" charset="0"/>
                <a:cs typeface="Times New Roman" panose="02020603050405020304" pitchFamily="18" charset="0"/>
              </a:rPr>
              <a:t>...</a:t>
            </a:r>
            <a:endParaRPr lang="en-US" dirty="0" smtClean="0">
              <a:latin typeface="Times New Roman" panose="02020603050405020304" pitchFamily="18" charset="0"/>
              <a:cs typeface="Times New Roman" panose="02020603050405020304" pitchFamily="18" charset="0"/>
            </a:endParaRPr>
          </a:p>
          <a:p>
            <a:pPr>
              <a:spcBef>
                <a:spcPts val="600"/>
              </a:spcBef>
            </a:pPr>
            <a:r>
              <a:rPr lang="vi-VN" dirty="0">
                <a:latin typeface="Times New Roman" panose="02020603050405020304" pitchFamily="18" charset="0"/>
                <a:cs typeface="Times New Roman" panose="02020603050405020304" pitchFamily="18" charset="0"/>
              </a:rPr>
              <a:t>+ </a:t>
            </a:r>
            <a:r>
              <a:rPr lang="vi-VN" b="1" dirty="0">
                <a:solidFill>
                  <a:srgbClr val="FF0000"/>
                </a:solidFill>
                <a:latin typeface="Times New Roman" panose="02020603050405020304" pitchFamily="18" charset="0"/>
                <a:cs typeface="Times New Roman" panose="02020603050405020304" pitchFamily="18" charset="0"/>
              </a:rPr>
              <a:t>Thu nhập </a:t>
            </a:r>
            <a:r>
              <a:rPr lang="vi-VN" b="1" dirty="0" smtClean="0">
                <a:solidFill>
                  <a:srgbClr val="FF0000"/>
                </a:solidFill>
                <a:latin typeface="Times New Roman" panose="02020603050405020304" pitchFamily="18" charset="0"/>
                <a:cs typeface="Times New Roman" panose="02020603050405020304" pitchFamily="18" charset="0"/>
              </a:rPr>
              <a:t>bình</a:t>
            </a:r>
            <a:r>
              <a:rPr lang="en-US" b="1" dirty="0" smtClean="0">
                <a:solidFill>
                  <a:srgbClr val="FF0000"/>
                </a:solidFill>
                <a:latin typeface="Times New Roman" panose="02020603050405020304" pitchFamily="18" charset="0"/>
                <a:cs typeface="Times New Roman" panose="02020603050405020304" pitchFamily="18" charset="0"/>
              </a:rPr>
              <a:t> </a:t>
            </a:r>
            <a:r>
              <a:rPr lang="vi-VN" b="1" dirty="0" smtClean="0">
                <a:solidFill>
                  <a:srgbClr val="FF0000"/>
                </a:solidFill>
                <a:latin typeface="Times New Roman" panose="02020603050405020304" pitchFamily="18" charset="0"/>
                <a:cs typeface="Times New Roman" panose="02020603050405020304" pitchFamily="18" charset="0"/>
              </a:rPr>
              <a:t>quân </a:t>
            </a:r>
            <a:r>
              <a:rPr lang="vi-VN" b="1" dirty="0">
                <a:solidFill>
                  <a:srgbClr val="FF0000"/>
                </a:solidFill>
                <a:latin typeface="Times New Roman" panose="02020603050405020304" pitchFamily="18" charset="0"/>
                <a:cs typeface="Times New Roman" panose="02020603050405020304" pitchFamily="18" charset="0"/>
              </a:rPr>
              <a:t>hộ gia </a:t>
            </a:r>
            <a:r>
              <a:rPr lang="vi-VN" b="1" dirty="0" smtClean="0">
                <a:solidFill>
                  <a:srgbClr val="FF0000"/>
                </a:solidFill>
                <a:latin typeface="Times New Roman" panose="02020603050405020304" pitchFamily="18" charset="0"/>
                <a:cs typeface="Times New Roman" panose="02020603050405020304" pitchFamily="18" charset="0"/>
              </a:rPr>
              <a:t>đình</a:t>
            </a:r>
            <a:r>
              <a:rPr lang="en-US" dirty="0" smtClean="0">
                <a:solidFill>
                  <a:srgbClr val="FF0000"/>
                </a:solidFill>
                <a:latin typeface="Times New Roman" panose="02020603050405020304" pitchFamily="18" charset="0"/>
                <a:cs typeface="Times New Roman" panose="02020603050405020304" pitchFamily="18" charset="0"/>
              </a:rPr>
              <a:t>: </a:t>
            </a:r>
            <a:r>
              <a:rPr lang="vi-VN" dirty="0" smtClean="0">
                <a:solidFill>
                  <a:srgbClr val="FF0000"/>
                </a:solidFill>
                <a:latin typeface="Times New Roman" panose="02020603050405020304" pitchFamily="18" charset="0"/>
                <a:cs typeface="Times New Roman" panose="02020603050405020304" pitchFamily="18" charset="0"/>
              </a:rPr>
              <a:t> </a:t>
            </a:r>
            <a:r>
              <a:rPr lang="vi-VN" dirty="0">
                <a:latin typeface="Times New Roman" panose="02020603050405020304" pitchFamily="18" charset="0"/>
                <a:cs typeface="Times New Roman" panose="02020603050405020304" pitchFamily="18" charset="0"/>
              </a:rPr>
              <a:t>&lt; 1.000000 đ; 1.000.000 - 2.999.000 đ; 3.000.000 - 4.999.000 đ; 5.000.000 - 9.999.000 đ; &gt; 10.000.000 đ</a:t>
            </a:r>
          </a:p>
          <a:p>
            <a:pPr>
              <a:spcBef>
                <a:spcPts val="600"/>
              </a:spcBef>
            </a:pPr>
            <a:r>
              <a:rPr lang="vi-VN" dirty="0">
                <a:latin typeface="Times New Roman" panose="02020603050405020304" pitchFamily="18" charset="0"/>
                <a:cs typeface="Times New Roman" panose="02020603050405020304" pitchFamily="18" charset="0"/>
              </a:rPr>
              <a:t>+ </a:t>
            </a:r>
            <a:r>
              <a:rPr lang="vi-VN" b="1" dirty="0">
                <a:solidFill>
                  <a:srgbClr val="FF0000"/>
                </a:solidFill>
                <a:latin typeface="Times New Roman" panose="02020603050405020304" pitchFamily="18" charset="0"/>
                <a:cs typeface="Times New Roman" panose="02020603050405020304" pitchFamily="18" charset="0"/>
              </a:rPr>
              <a:t>Nghề </a:t>
            </a:r>
            <a:r>
              <a:rPr lang="vi-VN" b="1" dirty="0" smtClean="0">
                <a:solidFill>
                  <a:srgbClr val="FF0000"/>
                </a:solidFill>
                <a:latin typeface="Times New Roman" panose="02020603050405020304" pitchFamily="18" charset="0"/>
                <a:cs typeface="Times New Roman" panose="02020603050405020304" pitchFamily="18" charset="0"/>
              </a:rPr>
              <a:t>nghiệp</a:t>
            </a:r>
            <a:r>
              <a:rPr lang="en-US" dirty="0" smtClean="0">
                <a:latin typeface="Times New Roman" panose="02020603050405020304" pitchFamily="18" charset="0"/>
                <a:cs typeface="Times New Roman" panose="02020603050405020304" pitchFamily="18" charset="0"/>
              </a:rPr>
              <a:t>: K</a:t>
            </a:r>
            <a:r>
              <a:rPr lang="vi-VN" dirty="0" smtClean="0">
                <a:latin typeface="Times New Roman" panose="02020603050405020304" pitchFamily="18" charset="0"/>
                <a:cs typeface="Times New Roman" panose="02020603050405020304" pitchFamily="18" charset="0"/>
              </a:rPr>
              <a:t>ỹ </a:t>
            </a:r>
            <a:r>
              <a:rPr lang="vi-VN" dirty="0">
                <a:latin typeface="Times New Roman" panose="02020603050405020304" pitchFamily="18" charset="0"/>
                <a:cs typeface="Times New Roman" panose="02020603050405020304" pitchFamily="18" charset="0"/>
              </a:rPr>
              <a:t>thuật </a:t>
            </a:r>
            <a:r>
              <a:rPr lang="vi-VN" dirty="0" smtClean="0">
                <a:latin typeface="Times New Roman" panose="02020603050405020304" pitchFamily="18" charset="0"/>
                <a:cs typeface="Times New Roman" panose="02020603050405020304" pitchFamily="18" charset="0"/>
              </a:rPr>
              <a:t>viên</a:t>
            </a:r>
            <a:r>
              <a:rPr lang="en-US" dirty="0" smtClean="0">
                <a:latin typeface="Times New Roman" panose="02020603050405020304" pitchFamily="18" charset="0"/>
                <a:cs typeface="Times New Roman" panose="02020603050405020304" pitchFamily="18" charset="0"/>
              </a:rPr>
              <a:t>, </a:t>
            </a:r>
            <a:r>
              <a:rPr lang="vi-VN" dirty="0" smtClean="0">
                <a:latin typeface="Times New Roman" panose="02020603050405020304" pitchFamily="18" charset="0"/>
                <a:cs typeface="Times New Roman" panose="02020603050405020304" pitchFamily="18" charset="0"/>
              </a:rPr>
              <a:t>quản </a:t>
            </a:r>
            <a:r>
              <a:rPr lang="vi-VN" dirty="0">
                <a:latin typeface="Times New Roman" panose="02020603050405020304" pitchFamily="18" charset="0"/>
                <a:cs typeface="Times New Roman" panose="02020603050405020304" pitchFamily="18" charset="0"/>
              </a:rPr>
              <a:t>lý, công chức,nhân viên, người bán hàng, bộ đội, công an, nông dân, đã về hưu; </a:t>
            </a:r>
            <a:r>
              <a:rPr lang="vi-VN" dirty="0" smtClean="0">
                <a:latin typeface="Times New Roman" panose="02020603050405020304" pitchFamily="18" charset="0"/>
                <a:cs typeface="Times New Roman" panose="02020603050405020304" pitchFamily="18" charset="0"/>
              </a:rPr>
              <a:t>sinh</a:t>
            </a:r>
            <a:r>
              <a:rPr lang="en-US" dirty="0" smtClean="0">
                <a:latin typeface="Times New Roman" panose="02020603050405020304" pitchFamily="18" charset="0"/>
                <a:cs typeface="Times New Roman" panose="02020603050405020304" pitchFamily="18" charset="0"/>
              </a:rPr>
              <a:t> </a:t>
            </a:r>
            <a:r>
              <a:rPr lang="vi-VN" dirty="0" smtClean="0">
                <a:latin typeface="Times New Roman" panose="02020603050405020304" pitchFamily="18" charset="0"/>
                <a:cs typeface="Times New Roman" panose="02020603050405020304" pitchFamily="18" charset="0"/>
              </a:rPr>
              <a:t>viên</a:t>
            </a:r>
            <a:r>
              <a:rPr lang="vi-VN" dirty="0">
                <a:latin typeface="Times New Roman" panose="02020603050405020304" pitchFamily="18" charset="0"/>
                <a:cs typeface="Times New Roman" panose="02020603050405020304" pitchFamily="18" charset="0"/>
              </a:rPr>
              <a:t>; nội trợ, thấp nghiệp...</a:t>
            </a:r>
          </a:p>
          <a:p>
            <a:pPr>
              <a:spcBef>
                <a:spcPts val="600"/>
              </a:spcBef>
            </a:pPr>
            <a:r>
              <a:rPr lang="vi-VN" dirty="0">
                <a:latin typeface="Times New Roman" panose="02020603050405020304" pitchFamily="18" charset="0"/>
                <a:cs typeface="Times New Roman" panose="02020603050405020304" pitchFamily="18" charset="0"/>
              </a:rPr>
              <a:t>+ </a:t>
            </a:r>
            <a:r>
              <a:rPr lang="vi-VN" b="1" dirty="0">
                <a:solidFill>
                  <a:srgbClr val="FF0000"/>
                </a:solidFill>
                <a:latin typeface="Times New Roman" panose="02020603050405020304" pitchFamily="18" charset="0"/>
                <a:cs typeface="Times New Roman" panose="02020603050405020304" pitchFamily="18" charset="0"/>
              </a:rPr>
              <a:t>Học </a:t>
            </a:r>
            <a:r>
              <a:rPr lang="vi-VN" b="1" dirty="0" smtClean="0">
                <a:solidFill>
                  <a:srgbClr val="FF0000"/>
                </a:solidFill>
                <a:latin typeface="Times New Roman" panose="02020603050405020304" pitchFamily="18" charset="0"/>
                <a:cs typeface="Times New Roman" panose="02020603050405020304" pitchFamily="18" charset="0"/>
              </a:rPr>
              <a:t>vấn</a:t>
            </a:r>
            <a:r>
              <a:rPr lang="en-US" b="1" dirty="0" smtClean="0">
                <a:solidFill>
                  <a:srgbClr val="FF0000"/>
                </a:solidFill>
                <a:latin typeface="Times New Roman" panose="02020603050405020304" pitchFamily="18" charset="0"/>
                <a:cs typeface="Times New Roman" panose="02020603050405020304" pitchFamily="18" charset="0"/>
              </a:rPr>
              <a:t>: </a:t>
            </a:r>
            <a:r>
              <a:rPr lang="vi-VN" dirty="0" smtClean="0">
                <a:latin typeface="Times New Roman" panose="02020603050405020304" pitchFamily="18" charset="0"/>
                <a:cs typeface="Times New Roman" panose="02020603050405020304" pitchFamily="18" charset="0"/>
              </a:rPr>
              <a:t>Cấp </a:t>
            </a:r>
            <a:r>
              <a:rPr lang="vi-VN" dirty="0">
                <a:latin typeface="Times New Roman" panose="02020603050405020304" pitchFamily="18" charset="0"/>
                <a:cs typeface="Times New Roman" panose="02020603050405020304" pitchFamily="18" charset="0"/>
              </a:rPr>
              <a:t>1, cấp 2, cấp 3, tốt nghiệp cao đẳng, tốt nghiệp đại học v.v..</a:t>
            </a:r>
          </a:p>
          <a:p>
            <a:pPr>
              <a:spcBef>
                <a:spcPts val="600"/>
              </a:spcBef>
            </a:pPr>
            <a:r>
              <a:rPr lang="vi-VN" dirty="0">
                <a:latin typeface="Times New Roman" panose="02020603050405020304" pitchFamily="18" charset="0"/>
                <a:cs typeface="Times New Roman" panose="02020603050405020304" pitchFamily="18" charset="0"/>
              </a:rPr>
              <a:t>+ </a:t>
            </a:r>
            <a:r>
              <a:rPr lang="vi-VN" b="1" dirty="0">
                <a:solidFill>
                  <a:srgbClr val="FF0000"/>
                </a:solidFill>
                <a:latin typeface="Times New Roman" panose="02020603050405020304" pitchFamily="18" charset="0"/>
                <a:cs typeface="Times New Roman" panose="02020603050405020304" pitchFamily="18" charset="0"/>
              </a:rPr>
              <a:t>Tôn </a:t>
            </a:r>
            <a:r>
              <a:rPr lang="vi-VN" b="1" dirty="0" smtClean="0">
                <a:solidFill>
                  <a:srgbClr val="FF0000"/>
                </a:solidFill>
                <a:latin typeface="Times New Roman" panose="02020603050405020304" pitchFamily="18" charset="0"/>
                <a:cs typeface="Times New Roman" panose="02020603050405020304" pitchFamily="18" charset="0"/>
              </a:rPr>
              <a:t>giáo</a:t>
            </a:r>
            <a:r>
              <a:rPr lang="en-US" dirty="0" smtClean="0">
                <a:latin typeface="Times New Roman" panose="02020603050405020304" pitchFamily="18" charset="0"/>
                <a:cs typeface="Times New Roman" panose="02020603050405020304" pitchFamily="18" charset="0"/>
              </a:rPr>
              <a:t>: </a:t>
            </a:r>
            <a:r>
              <a:rPr lang="vi-VN" dirty="0" smtClean="0">
                <a:latin typeface="Times New Roman" panose="02020603050405020304" pitchFamily="18" charset="0"/>
                <a:cs typeface="Times New Roman" panose="02020603050405020304" pitchFamily="18" charset="0"/>
              </a:rPr>
              <a:t>Đạo </a:t>
            </a:r>
            <a:r>
              <a:rPr lang="vi-VN" dirty="0">
                <a:latin typeface="Times New Roman" panose="02020603050405020304" pitchFamily="18" charset="0"/>
                <a:cs typeface="Times New Roman" panose="02020603050405020304" pitchFamily="18" charset="0"/>
              </a:rPr>
              <a:t>phật, thiên chúa,... khác</a:t>
            </a:r>
          </a:p>
          <a:p>
            <a:pPr>
              <a:spcBef>
                <a:spcPts val="600"/>
              </a:spcBef>
            </a:pPr>
            <a:r>
              <a:rPr lang="vi-VN" dirty="0">
                <a:latin typeface="Times New Roman" panose="02020603050405020304" pitchFamily="18" charset="0"/>
                <a:cs typeface="Times New Roman" panose="02020603050405020304" pitchFamily="18" charset="0"/>
              </a:rPr>
              <a:t>+ </a:t>
            </a:r>
            <a:r>
              <a:rPr lang="vi-VN" b="1" dirty="0">
                <a:solidFill>
                  <a:srgbClr val="FF0000"/>
                </a:solidFill>
                <a:latin typeface="Times New Roman" panose="02020603050405020304" pitchFamily="18" charset="0"/>
                <a:cs typeface="Times New Roman" panose="02020603050405020304" pitchFamily="18" charset="0"/>
              </a:rPr>
              <a:t>Chủng tộc </a:t>
            </a:r>
            <a:r>
              <a:rPr lang="vi-VN" dirty="0">
                <a:latin typeface="Times New Roman" panose="02020603050405020304" pitchFamily="18" charset="0"/>
                <a:cs typeface="Times New Roman" panose="02020603050405020304" pitchFamily="18" charset="0"/>
              </a:rPr>
              <a:t>Da trắng, đen, vàng... khác</a:t>
            </a:r>
          </a:p>
          <a:p>
            <a:pPr>
              <a:spcBef>
                <a:spcPts val="600"/>
              </a:spcBef>
            </a:pPr>
            <a:r>
              <a:rPr lang="vi-VN" dirty="0">
                <a:latin typeface="Times New Roman" panose="02020603050405020304" pitchFamily="18" charset="0"/>
                <a:cs typeface="Times New Roman" panose="02020603050405020304" pitchFamily="18" charset="0"/>
              </a:rPr>
              <a:t>+ </a:t>
            </a:r>
            <a:r>
              <a:rPr lang="vi-VN" b="1" dirty="0">
                <a:latin typeface="Times New Roman" panose="02020603050405020304" pitchFamily="18" charset="0"/>
                <a:cs typeface="Times New Roman" panose="02020603050405020304" pitchFamily="18" charset="0"/>
              </a:rPr>
              <a:t>Quốc tịch </a:t>
            </a:r>
            <a:r>
              <a:rPr lang="vi-VN" dirty="0">
                <a:latin typeface="Times New Roman" panose="02020603050405020304" pitchFamily="18" charset="0"/>
                <a:cs typeface="Times New Roman" panose="02020603050405020304" pitchFamily="18" charset="0"/>
              </a:rPr>
              <a:t>Việt Nam, nước khác</a:t>
            </a:r>
            <a:endParaRPr lang="en-US" dirty="0">
              <a:latin typeface="Times New Roman" panose="02020603050405020304" pitchFamily="18" charset="0"/>
              <a:cs typeface="Times New Roman" panose="02020603050405020304" pitchFamily="18" charset="0"/>
            </a:endParaRPr>
          </a:p>
          <a:p>
            <a:pPr>
              <a:spcBef>
                <a:spcPts val="600"/>
              </a:spcBef>
            </a:pPr>
            <a:endParaRPr lang="en-US" dirty="0">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rotWithShape="1">
          <a:blip r:embed="rId2"/>
          <a:srcRect t="2697"/>
          <a:stretch/>
        </p:blipFill>
        <p:spPr>
          <a:xfrm>
            <a:off x="8734698" y="0"/>
            <a:ext cx="3526971" cy="3170349"/>
          </a:xfrm>
          <a:prstGeom prst="rect">
            <a:avLst/>
          </a:prstGeom>
        </p:spPr>
      </p:pic>
    </p:spTree>
    <p:extLst>
      <p:ext uri="{BB962C8B-B14F-4D97-AF65-F5344CB8AC3E}">
        <p14:creationId xmlns:p14="http://schemas.microsoft.com/office/powerpoint/2010/main" val="417137556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BEBA8EAE-BF5A-486C-A8C5-ECC9F3942E4B}">
                <a14:imgProps xmlns:a14="http://schemas.microsoft.com/office/drawing/2010/main">
                  <a14:imgLayer r:embed="rId4">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6529497" y="3182176"/>
            <a:ext cx="5627912" cy="3751941"/>
          </a:xfrm>
          <a:prstGeom prst="rect">
            <a:avLst/>
          </a:prstGeom>
        </p:spPr>
      </p:pic>
      <p:sp>
        <p:nvSpPr>
          <p:cNvPr id="2" name="Rectangle 1"/>
          <p:cNvSpPr/>
          <p:nvPr/>
        </p:nvSpPr>
        <p:spPr>
          <a:xfrm>
            <a:off x="733137" y="-152248"/>
            <a:ext cx="9704439" cy="738664"/>
          </a:xfrm>
          <a:prstGeom prst="rect">
            <a:avLst/>
          </a:prstGeom>
        </p:spPr>
        <p:txBody>
          <a:bodyPr wrap="square">
            <a:spAutoFit/>
          </a:bodyPr>
          <a:lstStyle/>
          <a:p>
            <a:pPr lvl="0">
              <a:lnSpc>
                <a:spcPct val="150000"/>
              </a:lnSpc>
            </a:pPr>
            <a:r>
              <a:rPr lang="vi-VN" sz="2800" b="1" dirty="0" smtClean="0">
                <a:solidFill>
                  <a:srgbClr val="002060"/>
                </a:solidFill>
                <a:latin typeface="Times New Roman" panose="02020603050405020304" pitchFamily="18" charset="0"/>
                <a:cs typeface="Times New Roman" panose="02020603050405020304" pitchFamily="18" charset="0"/>
              </a:rPr>
              <a:t>3</a:t>
            </a:r>
            <a:r>
              <a:rPr lang="en-US" sz="2800" b="1" dirty="0" smtClean="0">
                <a:solidFill>
                  <a:srgbClr val="002060"/>
                </a:solidFill>
                <a:latin typeface="Times New Roman" panose="02020603050405020304" pitchFamily="18" charset="0"/>
                <a:cs typeface="Times New Roman" panose="02020603050405020304" pitchFamily="18" charset="0"/>
              </a:rPr>
              <a:t>.3 </a:t>
            </a:r>
            <a:r>
              <a:rPr lang="vi-VN" sz="2800" b="1" dirty="0" smtClean="0">
                <a:solidFill>
                  <a:srgbClr val="002060"/>
                </a:solidFill>
                <a:latin typeface="Times New Roman" panose="02020603050405020304" pitchFamily="18" charset="0"/>
                <a:cs typeface="Times New Roman" panose="02020603050405020304" pitchFamily="18" charset="0"/>
              </a:rPr>
              <a:t>.Phân </a:t>
            </a:r>
            <a:r>
              <a:rPr lang="vi-VN" sz="2800" b="1" dirty="0">
                <a:solidFill>
                  <a:srgbClr val="002060"/>
                </a:solidFill>
                <a:latin typeface="Times New Roman" panose="02020603050405020304" pitchFamily="18" charset="0"/>
                <a:cs typeface="Times New Roman" panose="02020603050405020304" pitchFamily="18" charset="0"/>
              </a:rPr>
              <a:t>đoạn thị trường theo các tiêu thức phù hợp</a:t>
            </a:r>
          </a:p>
        </p:txBody>
      </p:sp>
      <p:sp>
        <p:nvSpPr>
          <p:cNvPr id="3" name="Rectangle 2"/>
          <p:cNvSpPr/>
          <p:nvPr/>
        </p:nvSpPr>
        <p:spPr>
          <a:xfrm>
            <a:off x="1784258" y="534386"/>
            <a:ext cx="7875639" cy="461665"/>
          </a:xfrm>
          <a:prstGeom prst="rect">
            <a:avLst/>
          </a:prstGeom>
        </p:spPr>
        <p:txBody>
          <a:bodyPr wrap="square">
            <a:spAutoFit/>
          </a:bodyPr>
          <a:lstStyle/>
          <a:p>
            <a:r>
              <a:rPr lang="vi-VN" sz="2400" b="1" i="1" dirty="0">
                <a:solidFill>
                  <a:srgbClr val="FF0000"/>
                </a:solidFill>
                <a:latin typeface="Cambria-BoldItalic"/>
              </a:rPr>
              <a:t>Các bước trong quá trình phân đoạn thị trường.</a:t>
            </a:r>
            <a:r>
              <a:rPr lang="vi-VN" sz="2400" dirty="0">
                <a:solidFill>
                  <a:srgbClr val="FF0000"/>
                </a:solidFill>
              </a:rPr>
              <a:t> </a:t>
            </a:r>
            <a:endParaRPr lang="en-US" sz="2400" dirty="0">
              <a:solidFill>
                <a:srgbClr val="FF0000"/>
              </a:solidFill>
            </a:endParaRPr>
          </a:p>
        </p:txBody>
      </p:sp>
      <p:sp>
        <p:nvSpPr>
          <p:cNvPr id="4" name="Rectangle 3"/>
          <p:cNvSpPr/>
          <p:nvPr/>
        </p:nvSpPr>
        <p:spPr>
          <a:xfrm>
            <a:off x="172699" y="869278"/>
            <a:ext cx="10264877" cy="461665"/>
          </a:xfrm>
          <a:prstGeom prst="rect">
            <a:avLst/>
          </a:prstGeom>
        </p:spPr>
        <p:txBody>
          <a:bodyPr wrap="square">
            <a:spAutoFit/>
          </a:bodyPr>
          <a:lstStyle/>
          <a:p>
            <a:r>
              <a:rPr lang="en-US" sz="2400" b="1" u="sng" dirty="0" err="1" smtClean="0">
                <a:solidFill>
                  <a:srgbClr val="FF0000"/>
                </a:solidFill>
                <a:latin typeface="Times New Roman" panose="02020603050405020304" pitchFamily="18" charset="0"/>
                <a:cs typeface="Times New Roman" panose="02020603050405020304" pitchFamily="18" charset="0"/>
              </a:rPr>
              <a:t>Bước</a:t>
            </a:r>
            <a:r>
              <a:rPr lang="en-US" sz="2400" b="1" u="sng" dirty="0" smtClean="0">
                <a:solidFill>
                  <a:srgbClr val="FF0000"/>
                </a:solidFill>
                <a:latin typeface="Times New Roman" panose="02020603050405020304" pitchFamily="18" charset="0"/>
                <a:cs typeface="Times New Roman" panose="02020603050405020304" pitchFamily="18" charset="0"/>
              </a:rPr>
              <a:t> 3:</a:t>
            </a:r>
            <a:r>
              <a:rPr lang="en-US" sz="2400" b="1" dirty="0" smtClean="0">
                <a:solidFill>
                  <a:srgbClr val="FF0000"/>
                </a:solidFill>
                <a:latin typeface="Times New Roman" panose="02020603050405020304" pitchFamily="18" charset="0"/>
                <a:cs typeface="Times New Roman" panose="02020603050405020304" pitchFamily="18" charset="0"/>
              </a:rPr>
              <a:t> </a:t>
            </a:r>
            <a:r>
              <a:rPr lang="vi-VN" sz="2400" b="1" dirty="0">
                <a:solidFill>
                  <a:srgbClr val="002060"/>
                </a:solidFill>
                <a:latin typeface="Times New Roman" panose="02020603050405020304" pitchFamily="18" charset="0"/>
                <a:cs typeface="Times New Roman" panose="02020603050405020304" pitchFamily="18" charset="0"/>
              </a:rPr>
              <a:t>Phân chia thị trường theo các tiêu thức phù</a:t>
            </a:r>
            <a:r>
              <a:rPr lang="en-US" sz="2400" b="1" dirty="0">
                <a:solidFill>
                  <a:srgbClr val="002060"/>
                </a:solidFill>
                <a:latin typeface="Times New Roman" panose="02020603050405020304" pitchFamily="18" charset="0"/>
                <a:cs typeface="Times New Roman" panose="02020603050405020304" pitchFamily="18" charset="0"/>
              </a:rPr>
              <a:t> </a:t>
            </a:r>
            <a:r>
              <a:rPr lang="vi-VN" sz="2400" b="1" dirty="0" smtClean="0">
                <a:solidFill>
                  <a:srgbClr val="002060"/>
                </a:solidFill>
                <a:latin typeface="Times New Roman" panose="02020603050405020304" pitchFamily="18" charset="0"/>
                <a:cs typeface="Times New Roman" panose="02020603050405020304" pitchFamily="18" charset="0"/>
              </a:rPr>
              <a:t>hợp</a:t>
            </a:r>
            <a:endParaRPr lang="en-US" sz="2400" b="1" dirty="0">
              <a:solidFill>
                <a:srgbClr val="002060"/>
              </a:solidFill>
              <a:latin typeface="Times New Roman" panose="02020603050405020304" pitchFamily="18" charset="0"/>
              <a:cs typeface="Times New Roman" panose="02020603050405020304" pitchFamily="18" charset="0"/>
            </a:endParaRPr>
          </a:p>
        </p:txBody>
      </p:sp>
      <p:sp>
        <p:nvSpPr>
          <p:cNvPr id="7" name="Rectangle 6"/>
          <p:cNvSpPr/>
          <p:nvPr/>
        </p:nvSpPr>
        <p:spPr>
          <a:xfrm>
            <a:off x="172699" y="1178695"/>
            <a:ext cx="12090400" cy="5755422"/>
          </a:xfrm>
          <a:prstGeom prst="rect">
            <a:avLst/>
          </a:prstGeom>
        </p:spPr>
        <p:txBody>
          <a:bodyPr wrap="square">
            <a:spAutoFit/>
          </a:bodyPr>
          <a:lstStyle/>
          <a:p>
            <a:pPr marL="285750" indent="-285750">
              <a:spcBef>
                <a:spcPts val="600"/>
              </a:spcBef>
              <a:buFont typeface="Wingdings" panose="05000000000000000000" pitchFamily="2" charset="2"/>
              <a:buChar char="v"/>
            </a:pPr>
            <a:r>
              <a:rPr lang="vi-VN" sz="2200" b="1" u="sng" dirty="0">
                <a:solidFill>
                  <a:srgbClr val="7030A0"/>
                </a:solidFill>
                <a:latin typeface="Times New Roman" panose="02020603050405020304" pitchFamily="18" charset="0"/>
                <a:cs typeface="Times New Roman" panose="02020603050405020304" pitchFamily="18" charset="0"/>
              </a:rPr>
              <a:t>Lối sống</a:t>
            </a:r>
          </a:p>
          <a:p>
            <a:pPr>
              <a:spcBef>
                <a:spcPts val="600"/>
              </a:spcBef>
            </a:pPr>
            <a:r>
              <a:rPr lang="vi-VN" sz="2200" dirty="0">
                <a:latin typeface="Times New Roman" panose="02020603050405020304" pitchFamily="18" charset="0"/>
                <a:cs typeface="Times New Roman" panose="02020603050405020304" pitchFamily="18" charset="0"/>
              </a:rPr>
              <a:t>+ </a:t>
            </a:r>
            <a:r>
              <a:rPr lang="vi-VN" sz="2200" dirty="0">
                <a:solidFill>
                  <a:srgbClr val="FF0000"/>
                </a:solidFill>
                <a:latin typeface="Times New Roman" panose="02020603050405020304" pitchFamily="18" charset="0"/>
                <a:cs typeface="Times New Roman" panose="02020603050405020304" pitchFamily="18" charset="0"/>
              </a:rPr>
              <a:t>Địa vị xã </a:t>
            </a:r>
            <a:r>
              <a:rPr lang="vi-VN" sz="2200" dirty="0" smtClean="0">
                <a:solidFill>
                  <a:srgbClr val="FF0000"/>
                </a:solidFill>
                <a:latin typeface="Times New Roman" panose="02020603050405020304" pitchFamily="18" charset="0"/>
                <a:cs typeface="Times New Roman" panose="02020603050405020304" pitchFamily="18" charset="0"/>
              </a:rPr>
              <a:t>hội</a:t>
            </a:r>
            <a:r>
              <a:rPr lang="en-US" sz="2200" dirty="0" smtClean="0">
                <a:latin typeface="Times New Roman" panose="02020603050405020304" pitchFamily="18" charset="0"/>
                <a:cs typeface="Times New Roman" panose="02020603050405020304" pitchFamily="18" charset="0"/>
              </a:rPr>
              <a:t>: </a:t>
            </a:r>
            <a:r>
              <a:rPr lang="vi-VN" sz="2200" dirty="0" smtClean="0">
                <a:latin typeface="Times New Roman" panose="02020603050405020304" pitchFamily="18" charset="0"/>
                <a:cs typeface="Times New Roman" panose="02020603050405020304" pitchFamily="18" charset="0"/>
              </a:rPr>
              <a:t>Nghèo </a:t>
            </a:r>
            <a:r>
              <a:rPr lang="vi-VN" sz="2200" dirty="0">
                <a:latin typeface="Times New Roman" panose="02020603050405020304" pitchFamily="18" charset="0"/>
                <a:cs typeface="Times New Roman" panose="02020603050405020304" pitchFamily="18" charset="0"/>
              </a:rPr>
              <a:t>khổ, hạ lưu, dưới trung lưu, trung lưu, dưới thượng lưu, thượng lưu.</a:t>
            </a:r>
          </a:p>
          <a:p>
            <a:pPr>
              <a:spcBef>
                <a:spcPts val="600"/>
              </a:spcBef>
            </a:pPr>
            <a:r>
              <a:rPr lang="vi-VN" sz="2200" dirty="0">
                <a:latin typeface="Times New Roman" panose="02020603050405020304" pitchFamily="18" charset="0"/>
                <a:cs typeface="Times New Roman" panose="02020603050405020304" pitchFamily="18" charset="0"/>
              </a:rPr>
              <a:t>+ </a:t>
            </a:r>
            <a:r>
              <a:rPr lang="vi-VN" sz="2200" dirty="0">
                <a:solidFill>
                  <a:srgbClr val="FF0000"/>
                </a:solidFill>
                <a:latin typeface="Times New Roman" panose="02020603050405020304" pitchFamily="18" charset="0"/>
                <a:cs typeface="Times New Roman" panose="02020603050405020304" pitchFamily="18" charset="0"/>
              </a:rPr>
              <a:t>Lối </a:t>
            </a:r>
            <a:r>
              <a:rPr lang="vi-VN" sz="2200" dirty="0" smtClean="0">
                <a:solidFill>
                  <a:srgbClr val="FF0000"/>
                </a:solidFill>
                <a:latin typeface="Times New Roman" panose="02020603050405020304" pitchFamily="18" charset="0"/>
                <a:cs typeface="Times New Roman" panose="02020603050405020304" pitchFamily="18" charset="0"/>
              </a:rPr>
              <a:t>sống</a:t>
            </a:r>
            <a:r>
              <a:rPr lang="en-US" sz="2200" dirty="0" smtClean="0">
                <a:solidFill>
                  <a:srgbClr val="FF0000"/>
                </a:solidFill>
                <a:latin typeface="Times New Roman" panose="02020603050405020304" pitchFamily="18" charset="0"/>
                <a:cs typeface="Times New Roman" panose="02020603050405020304" pitchFamily="18" charset="0"/>
              </a:rPr>
              <a:t>: </a:t>
            </a:r>
            <a:r>
              <a:rPr lang="vi-VN" sz="2200" dirty="0" smtClean="0">
                <a:solidFill>
                  <a:srgbClr val="FF0000"/>
                </a:solidFill>
                <a:latin typeface="Times New Roman" panose="02020603050405020304" pitchFamily="18" charset="0"/>
                <a:cs typeface="Times New Roman" panose="02020603050405020304" pitchFamily="18" charset="0"/>
              </a:rPr>
              <a:t> </a:t>
            </a:r>
            <a:r>
              <a:rPr lang="vi-VN" sz="2200" dirty="0">
                <a:latin typeface="Times New Roman" panose="02020603050405020304" pitchFamily="18" charset="0"/>
                <a:cs typeface="Times New Roman" panose="02020603050405020304" pitchFamily="18" charset="0"/>
              </a:rPr>
              <a:t>Truyền thống, hiện đạI</a:t>
            </a:r>
          </a:p>
          <a:p>
            <a:pPr>
              <a:spcBef>
                <a:spcPts val="600"/>
              </a:spcBef>
            </a:pPr>
            <a:r>
              <a:rPr lang="vi-VN" sz="2200" dirty="0">
                <a:solidFill>
                  <a:srgbClr val="FF0000"/>
                </a:solidFill>
                <a:latin typeface="Times New Roman" panose="02020603050405020304" pitchFamily="18" charset="0"/>
                <a:cs typeface="Times New Roman" panose="02020603050405020304" pitchFamily="18" charset="0"/>
              </a:rPr>
              <a:t>+ Tính </a:t>
            </a:r>
            <a:r>
              <a:rPr lang="vi-VN" sz="2200" dirty="0" smtClean="0">
                <a:solidFill>
                  <a:srgbClr val="FF0000"/>
                </a:solidFill>
                <a:latin typeface="Times New Roman" panose="02020603050405020304" pitchFamily="18" charset="0"/>
                <a:cs typeface="Times New Roman" panose="02020603050405020304" pitchFamily="18" charset="0"/>
              </a:rPr>
              <a:t>cách</a:t>
            </a:r>
            <a:r>
              <a:rPr lang="en-US" sz="2200" dirty="0" smtClean="0">
                <a:solidFill>
                  <a:srgbClr val="FF0000"/>
                </a:solidFill>
                <a:latin typeface="Times New Roman" panose="02020603050405020304" pitchFamily="18" charset="0"/>
                <a:cs typeface="Times New Roman" panose="02020603050405020304" pitchFamily="18" charset="0"/>
              </a:rPr>
              <a:t>: </a:t>
            </a:r>
            <a:r>
              <a:rPr lang="vi-VN" sz="2200" dirty="0" smtClean="0">
                <a:solidFill>
                  <a:srgbClr val="FF0000"/>
                </a:solidFill>
                <a:latin typeface="Times New Roman" panose="02020603050405020304" pitchFamily="18" charset="0"/>
                <a:cs typeface="Times New Roman" panose="02020603050405020304" pitchFamily="18" charset="0"/>
              </a:rPr>
              <a:t> </a:t>
            </a:r>
            <a:r>
              <a:rPr lang="vi-VN" sz="2200" dirty="0">
                <a:latin typeface="Times New Roman" panose="02020603050405020304" pitchFamily="18" charset="0"/>
                <a:cs typeface="Times New Roman" panose="02020603050405020304" pitchFamily="18" charset="0"/>
              </a:rPr>
              <a:t>Cởi mở, hung hăng...</a:t>
            </a:r>
          </a:p>
          <a:p>
            <a:pPr marL="285750" indent="-285750">
              <a:spcBef>
                <a:spcPts val="600"/>
              </a:spcBef>
              <a:buFont typeface="Wingdings" panose="05000000000000000000" pitchFamily="2" charset="2"/>
              <a:buChar char="v"/>
            </a:pPr>
            <a:r>
              <a:rPr lang="vi-VN" sz="2200" b="1" u="sng" dirty="0">
                <a:solidFill>
                  <a:srgbClr val="7030A0"/>
                </a:solidFill>
                <a:latin typeface="Times New Roman" panose="02020603050405020304" pitchFamily="18" charset="0"/>
                <a:cs typeface="Times New Roman" panose="02020603050405020304" pitchFamily="18" charset="0"/>
              </a:rPr>
              <a:t>Hành vi</a:t>
            </a:r>
          </a:p>
          <a:p>
            <a:pPr>
              <a:spcBef>
                <a:spcPts val="600"/>
              </a:spcBef>
            </a:pPr>
            <a:r>
              <a:rPr lang="vi-VN" sz="2200" dirty="0">
                <a:latin typeface="Times New Roman" panose="02020603050405020304" pitchFamily="18" charset="0"/>
                <a:cs typeface="Times New Roman" panose="02020603050405020304" pitchFamily="18" charset="0"/>
              </a:rPr>
              <a:t>+ </a:t>
            </a:r>
            <a:r>
              <a:rPr lang="vi-VN" sz="2200" dirty="0">
                <a:solidFill>
                  <a:srgbClr val="FF0000"/>
                </a:solidFill>
                <a:latin typeface="Times New Roman" panose="02020603050405020304" pitchFamily="18" charset="0"/>
                <a:cs typeface="Times New Roman" panose="02020603050405020304" pitchFamily="18" charset="0"/>
              </a:rPr>
              <a:t>Thái </a:t>
            </a:r>
            <a:r>
              <a:rPr lang="vi-VN" sz="2200" dirty="0" smtClean="0">
                <a:solidFill>
                  <a:srgbClr val="FF0000"/>
                </a:solidFill>
                <a:latin typeface="Times New Roman" panose="02020603050405020304" pitchFamily="18" charset="0"/>
                <a:cs typeface="Times New Roman" panose="02020603050405020304" pitchFamily="18" charset="0"/>
              </a:rPr>
              <a:t>độ</a:t>
            </a:r>
            <a:r>
              <a:rPr lang="en-US" sz="2200" dirty="0" smtClean="0">
                <a:solidFill>
                  <a:srgbClr val="FF0000"/>
                </a:solidFill>
                <a:latin typeface="Times New Roman" panose="02020603050405020304" pitchFamily="18" charset="0"/>
                <a:cs typeface="Times New Roman" panose="02020603050405020304" pitchFamily="18" charset="0"/>
              </a:rPr>
              <a:t>: </a:t>
            </a:r>
            <a:r>
              <a:rPr lang="vi-VN" sz="2200" dirty="0" smtClean="0">
                <a:latin typeface="Times New Roman" panose="02020603050405020304" pitchFamily="18" charset="0"/>
                <a:cs typeface="Times New Roman" panose="02020603050405020304" pitchFamily="18" charset="0"/>
              </a:rPr>
              <a:t>Tích </a:t>
            </a:r>
            <a:r>
              <a:rPr lang="vi-VN" sz="2200" dirty="0">
                <a:latin typeface="Times New Roman" panose="02020603050405020304" pitchFamily="18" charset="0"/>
                <a:cs typeface="Times New Roman" panose="02020603050405020304" pitchFamily="18" charset="0"/>
              </a:rPr>
              <a:t>cực, trung gian, tiêu cực</a:t>
            </a:r>
          </a:p>
          <a:p>
            <a:pPr>
              <a:spcBef>
                <a:spcPts val="600"/>
              </a:spcBef>
            </a:pPr>
            <a:r>
              <a:rPr lang="vi-VN" sz="2200" dirty="0">
                <a:latin typeface="Times New Roman" panose="02020603050405020304" pitchFamily="18" charset="0"/>
                <a:cs typeface="Times New Roman" panose="02020603050405020304" pitchFamily="18" charset="0"/>
              </a:rPr>
              <a:t>+ </a:t>
            </a:r>
            <a:r>
              <a:rPr lang="vi-VN" sz="2200" dirty="0">
                <a:solidFill>
                  <a:srgbClr val="FF0000"/>
                </a:solidFill>
                <a:latin typeface="Times New Roman" panose="02020603050405020304" pitchFamily="18" charset="0"/>
                <a:cs typeface="Times New Roman" panose="02020603050405020304" pitchFamily="18" charset="0"/>
              </a:rPr>
              <a:t>Lợi ích tìm thấy </a:t>
            </a:r>
            <a:r>
              <a:rPr lang="vi-VN" sz="2200" dirty="0" smtClean="0">
                <a:solidFill>
                  <a:srgbClr val="FF0000"/>
                </a:solidFill>
                <a:latin typeface="Times New Roman" panose="02020603050405020304" pitchFamily="18" charset="0"/>
                <a:cs typeface="Times New Roman" panose="02020603050405020304" pitchFamily="18" charset="0"/>
              </a:rPr>
              <a:t>từ</a:t>
            </a:r>
            <a:r>
              <a:rPr lang="en-US" sz="2200" dirty="0" smtClean="0">
                <a:solidFill>
                  <a:srgbClr val="FF0000"/>
                </a:solidFill>
                <a:latin typeface="Times New Roman" panose="02020603050405020304" pitchFamily="18" charset="0"/>
                <a:cs typeface="Times New Roman" panose="02020603050405020304" pitchFamily="18" charset="0"/>
              </a:rPr>
              <a:t> </a:t>
            </a:r>
            <a:r>
              <a:rPr lang="vi-VN" sz="2200" dirty="0" smtClean="0">
                <a:solidFill>
                  <a:srgbClr val="FF0000"/>
                </a:solidFill>
                <a:latin typeface="Times New Roman" panose="02020603050405020304" pitchFamily="18" charset="0"/>
                <a:cs typeface="Times New Roman" panose="02020603050405020304" pitchFamily="18" charset="0"/>
              </a:rPr>
              <a:t>sản phẩm</a:t>
            </a:r>
            <a:r>
              <a:rPr lang="en-US" sz="2200" dirty="0" smtClean="0">
                <a:latin typeface="Times New Roman" panose="02020603050405020304" pitchFamily="18" charset="0"/>
                <a:cs typeface="Times New Roman" panose="02020603050405020304" pitchFamily="18" charset="0"/>
              </a:rPr>
              <a:t>: </a:t>
            </a:r>
            <a:r>
              <a:rPr lang="vi-VN" sz="2200" dirty="0" smtClean="0">
                <a:latin typeface="Times New Roman" panose="02020603050405020304" pitchFamily="18" charset="0"/>
                <a:cs typeface="Times New Roman" panose="02020603050405020304" pitchFamily="18" charset="0"/>
              </a:rPr>
              <a:t> </a:t>
            </a:r>
            <a:r>
              <a:rPr lang="vi-VN" sz="2200" dirty="0">
                <a:latin typeface="Times New Roman" panose="02020603050405020304" pitchFamily="18" charset="0"/>
                <a:cs typeface="Times New Roman" panose="02020603050405020304" pitchFamily="18" charset="0"/>
              </a:rPr>
              <a:t>Thuận tiện, tiết kiệm,...</a:t>
            </a:r>
          </a:p>
          <a:p>
            <a:pPr>
              <a:spcBef>
                <a:spcPts val="600"/>
              </a:spcBef>
            </a:pPr>
            <a:r>
              <a:rPr lang="vi-VN" sz="2200" dirty="0">
                <a:latin typeface="Times New Roman" panose="02020603050405020304" pitchFamily="18" charset="0"/>
                <a:cs typeface="Times New Roman" panose="02020603050405020304" pitchFamily="18" charset="0"/>
              </a:rPr>
              <a:t>+ </a:t>
            </a:r>
            <a:r>
              <a:rPr lang="vi-VN" sz="2200" dirty="0">
                <a:solidFill>
                  <a:srgbClr val="FF0000"/>
                </a:solidFill>
                <a:latin typeface="Times New Roman" panose="02020603050405020304" pitchFamily="18" charset="0"/>
                <a:cs typeface="Times New Roman" panose="02020603050405020304" pitchFamily="18" charset="0"/>
              </a:rPr>
              <a:t>Mức độ nhận </a:t>
            </a:r>
            <a:r>
              <a:rPr lang="vi-VN" sz="2200" dirty="0" smtClean="0">
                <a:solidFill>
                  <a:srgbClr val="FF0000"/>
                </a:solidFill>
                <a:latin typeface="Times New Roman" panose="02020603050405020304" pitchFamily="18" charset="0"/>
                <a:cs typeface="Times New Roman" panose="02020603050405020304" pitchFamily="18" charset="0"/>
              </a:rPr>
              <a:t>thức</a:t>
            </a:r>
            <a:r>
              <a:rPr lang="en-US" sz="2200" dirty="0" smtClean="0">
                <a:solidFill>
                  <a:srgbClr val="FF0000"/>
                </a:solidFill>
                <a:latin typeface="Times New Roman" panose="02020603050405020304" pitchFamily="18" charset="0"/>
                <a:cs typeface="Times New Roman" panose="02020603050405020304" pitchFamily="18" charset="0"/>
              </a:rPr>
              <a:t> </a:t>
            </a:r>
            <a:r>
              <a:rPr lang="vi-VN" sz="2200" dirty="0" smtClean="0">
                <a:solidFill>
                  <a:srgbClr val="FF0000"/>
                </a:solidFill>
                <a:latin typeface="Times New Roman" panose="02020603050405020304" pitchFamily="18" charset="0"/>
                <a:cs typeface="Times New Roman" panose="02020603050405020304" pitchFamily="18" charset="0"/>
              </a:rPr>
              <a:t>về </a:t>
            </a:r>
            <a:r>
              <a:rPr lang="vi-VN" sz="2200" dirty="0">
                <a:solidFill>
                  <a:srgbClr val="FF0000"/>
                </a:solidFill>
                <a:latin typeface="Times New Roman" panose="02020603050405020304" pitchFamily="18" charset="0"/>
                <a:cs typeface="Times New Roman" panose="02020603050405020304" pitchFamily="18" charset="0"/>
              </a:rPr>
              <a:t>sản </a:t>
            </a:r>
            <a:r>
              <a:rPr lang="vi-VN" sz="2200" dirty="0" smtClean="0">
                <a:solidFill>
                  <a:srgbClr val="FF0000"/>
                </a:solidFill>
                <a:latin typeface="Times New Roman" panose="02020603050405020304" pitchFamily="18" charset="0"/>
                <a:cs typeface="Times New Roman" panose="02020603050405020304" pitchFamily="18" charset="0"/>
              </a:rPr>
              <a:t>phẩm</a:t>
            </a:r>
            <a:r>
              <a:rPr lang="en-US" sz="2200" dirty="0" smtClean="0">
                <a:latin typeface="Times New Roman" panose="02020603050405020304" pitchFamily="18" charset="0"/>
                <a:cs typeface="Times New Roman" panose="02020603050405020304" pitchFamily="18" charset="0"/>
              </a:rPr>
              <a:t>: </a:t>
            </a:r>
            <a:r>
              <a:rPr lang="vi-VN" sz="2200" dirty="0" smtClean="0">
                <a:latin typeface="Times New Roman" panose="02020603050405020304" pitchFamily="18" charset="0"/>
                <a:cs typeface="Times New Roman" panose="02020603050405020304" pitchFamily="18" charset="0"/>
              </a:rPr>
              <a:t> </a:t>
            </a:r>
            <a:r>
              <a:rPr lang="vi-VN" sz="2200" dirty="0">
                <a:latin typeface="Times New Roman" panose="02020603050405020304" pitchFamily="18" charset="0"/>
                <a:cs typeface="Times New Roman" panose="02020603050405020304" pitchFamily="18" charset="0"/>
              </a:rPr>
              <a:t>Không biết, nhận biết được sản phẩm, ưa thích, muốn mua, dự định mua.</a:t>
            </a:r>
          </a:p>
          <a:p>
            <a:pPr>
              <a:spcBef>
                <a:spcPts val="600"/>
              </a:spcBef>
            </a:pPr>
            <a:r>
              <a:rPr lang="vi-VN" sz="2200" dirty="0">
                <a:solidFill>
                  <a:srgbClr val="FF0000"/>
                </a:solidFill>
                <a:latin typeface="Times New Roman" panose="02020603050405020304" pitchFamily="18" charset="0"/>
                <a:cs typeface="Times New Roman" panose="02020603050405020304" pitchFamily="18" charset="0"/>
              </a:rPr>
              <a:t>+ Cảm nhận rủi </a:t>
            </a:r>
            <a:r>
              <a:rPr lang="vi-VN" sz="2200" dirty="0" smtClean="0">
                <a:solidFill>
                  <a:srgbClr val="FF0000"/>
                </a:solidFill>
                <a:latin typeface="Times New Roman" panose="02020603050405020304" pitchFamily="18" charset="0"/>
                <a:cs typeface="Times New Roman" panose="02020603050405020304" pitchFamily="18" charset="0"/>
              </a:rPr>
              <a:t>ro</a:t>
            </a:r>
            <a:r>
              <a:rPr lang="en-US" sz="2200" dirty="0" smtClean="0">
                <a:latin typeface="Times New Roman" panose="02020603050405020304" pitchFamily="18" charset="0"/>
                <a:cs typeface="Times New Roman" panose="02020603050405020304" pitchFamily="18" charset="0"/>
              </a:rPr>
              <a:t>: </a:t>
            </a:r>
            <a:r>
              <a:rPr lang="vi-VN" sz="2200" dirty="0" smtClean="0">
                <a:latin typeface="Times New Roman" panose="02020603050405020304" pitchFamily="18" charset="0"/>
                <a:cs typeface="Times New Roman" panose="02020603050405020304" pitchFamily="18" charset="0"/>
              </a:rPr>
              <a:t> </a:t>
            </a:r>
            <a:r>
              <a:rPr lang="vi-VN" sz="2200" dirty="0">
                <a:latin typeface="Times New Roman" panose="02020603050405020304" pitchFamily="18" charset="0"/>
                <a:cs typeface="Times New Roman" panose="02020603050405020304" pitchFamily="18" charset="0"/>
              </a:rPr>
              <a:t>Cao, trung bình, thấp</a:t>
            </a:r>
          </a:p>
          <a:p>
            <a:pPr>
              <a:spcBef>
                <a:spcPts val="600"/>
              </a:spcBef>
            </a:pPr>
            <a:r>
              <a:rPr lang="vi-VN" sz="2200" dirty="0">
                <a:latin typeface="Times New Roman" panose="02020603050405020304" pitchFamily="18" charset="0"/>
                <a:cs typeface="Times New Roman" panose="02020603050405020304" pitchFamily="18" charset="0"/>
              </a:rPr>
              <a:t>+ </a:t>
            </a:r>
            <a:r>
              <a:rPr lang="vi-VN" sz="2200" dirty="0">
                <a:solidFill>
                  <a:srgbClr val="FF0000"/>
                </a:solidFill>
                <a:latin typeface="Times New Roman" panose="02020603050405020304" pitchFamily="18" charset="0"/>
                <a:cs typeface="Times New Roman" panose="02020603050405020304" pitchFamily="18" charset="0"/>
              </a:rPr>
              <a:t>Mức độ bị lôi </a:t>
            </a:r>
            <a:r>
              <a:rPr lang="vi-VN" sz="2200" dirty="0" smtClean="0">
                <a:solidFill>
                  <a:srgbClr val="FF0000"/>
                </a:solidFill>
                <a:latin typeface="Times New Roman" panose="02020603050405020304" pitchFamily="18" charset="0"/>
                <a:cs typeface="Times New Roman" panose="02020603050405020304" pitchFamily="18" charset="0"/>
              </a:rPr>
              <a:t>cuốn</a:t>
            </a:r>
            <a:r>
              <a:rPr lang="en-US" sz="2200" dirty="0" smtClean="0">
                <a:latin typeface="Times New Roman" panose="02020603050405020304" pitchFamily="18" charset="0"/>
                <a:cs typeface="Times New Roman" panose="02020603050405020304" pitchFamily="18" charset="0"/>
              </a:rPr>
              <a:t>:</a:t>
            </a:r>
            <a:r>
              <a:rPr lang="vi-VN" sz="2200" dirty="0" smtClean="0">
                <a:latin typeface="Times New Roman" panose="02020603050405020304" pitchFamily="18" charset="0"/>
                <a:cs typeface="Times New Roman" panose="02020603050405020304" pitchFamily="18" charset="0"/>
              </a:rPr>
              <a:t> </a:t>
            </a:r>
            <a:r>
              <a:rPr lang="vi-VN" sz="2200" dirty="0">
                <a:latin typeface="Times New Roman" panose="02020603050405020304" pitchFamily="18" charset="0"/>
                <a:cs typeface="Times New Roman" panose="02020603050405020304" pitchFamily="18" charset="0"/>
              </a:rPr>
              <a:t>Cao, thấp</a:t>
            </a:r>
          </a:p>
          <a:p>
            <a:pPr>
              <a:spcBef>
                <a:spcPts val="600"/>
              </a:spcBef>
            </a:pPr>
            <a:r>
              <a:rPr lang="vi-VN" sz="2200" dirty="0">
                <a:latin typeface="Times New Roman" panose="02020603050405020304" pitchFamily="18" charset="0"/>
                <a:cs typeface="Times New Roman" panose="02020603050405020304" pitchFamily="18" charset="0"/>
              </a:rPr>
              <a:t>+ </a:t>
            </a:r>
            <a:r>
              <a:rPr lang="vi-VN" sz="2200" dirty="0">
                <a:solidFill>
                  <a:srgbClr val="FF0000"/>
                </a:solidFill>
                <a:latin typeface="Times New Roman" panose="02020603050405020304" pitchFamily="18" charset="0"/>
                <a:cs typeface="Times New Roman" panose="02020603050405020304" pitchFamily="18" charset="0"/>
              </a:rPr>
              <a:t>Sự trung thành </a:t>
            </a:r>
            <a:r>
              <a:rPr lang="vi-VN" sz="2200" dirty="0" smtClean="0">
                <a:solidFill>
                  <a:srgbClr val="FF0000"/>
                </a:solidFill>
                <a:latin typeface="Times New Roman" panose="02020603050405020304" pitchFamily="18" charset="0"/>
                <a:cs typeface="Times New Roman" panose="02020603050405020304" pitchFamily="18" charset="0"/>
              </a:rPr>
              <a:t>với</a:t>
            </a:r>
            <a:r>
              <a:rPr lang="en-US" sz="2200" dirty="0" smtClean="0">
                <a:solidFill>
                  <a:srgbClr val="FF0000"/>
                </a:solidFill>
                <a:latin typeface="Times New Roman" panose="02020603050405020304" pitchFamily="18" charset="0"/>
                <a:cs typeface="Times New Roman" panose="02020603050405020304" pitchFamily="18" charset="0"/>
              </a:rPr>
              <a:t> </a:t>
            </a:r>
            <a:r>
              <a:rPr lang="vi-VN" sz="2200" dirty="0" smtClean="0">
                <a:solidFill>
                  <a:srgbClr val="FF0000"/>
                </a:solidFill>
                <a:latin typeface="Times New Roman" panose="02020603050405020304" pitchFamily="18" charset="0"/>
                <a:cs typeface="Times New Roman" panose="02020603050405020304" pitchFamily="18" charset="0"/>
              </a:rPr>
              <a:t>thương hiệu</a:t>
            </a:r>
            <a:r>
              <a:rPr lang="en-US" sz="2200" dirty="0" smtClean="0">
                <a:solidFill>
                  <a:srgbClr val="FF0000"/>
                </a:solidFill>
                <a:latin typeface="Times New Roman" panose="02020603050405020304" pitchFamily="18" charset="0"/>
                <a:cs typeface="Times New Roman" panose="02020603050405020304" pitchFamily="18" charset="0"/>
              </a:rPr>
              <a:t>: </a:t>
            </a:r>
            <a:r>
              <a:rPr lang="vi-VN" sz="2200" dirty="0" smtClean="0">
                <a:solidFill>
                  <a:srgbClr val="FF0000"/>
                </a:solidFill>
                <a:latin typeface="Times New Roman" panose="02020603050405020304" pitchFamily="18" charset="0"/>
                <a:cs typeface="Times New Roman" panose="02020603050405020304" pitchFamily="18" charset="0"/>
              </a:rPr>
              <a:t> </a:t>
            </a:r>
            <a:r>
              <a:rPr lang="vi-VN" sz="2200" dirty="0">
                <a:latin typeface="Times New Roman" panose="02020603050405020304" pitchFamily="18" charset="0"/>
                <a:cs typeface="Times New Roman" panose="02020603050405020304" pitchFamily="18" charset="0"/>
              </a:rPr>
              <a:t>Không, đôi khi, luôn luôn</a:t>
            </a:r>
          </a:p>
          <a:p>
            <a:pPr>
              <a:spcBef>
                <a:spcPts val="600"/>
              </a:spcBef>
            </a:pPr>
            <a:r>
              <a:rPr lang="vi-VN" sz="2200" dirty="0">
                <a:latin typeface="Times New Roman" panose="02020603050405020304" pitchFamily="18" charset="0"/>
                <a:cs typeface="Times New Roman" panose="02020603050405020304" pitchFamily="18" charset="0"/>
              </a:rPr>
              <a:t>+ </a:t>
            </a:r>
            <a:r>
              <a:rPr lang="vi-VN" sz="2200" dirty="0">
                <a:solidFill>
                  <a:srgbClr val="FF0000"/>
                </a:solidFill>
                <a:latin typeface="Times New Roman" panose="02020603050405020304" pitchFamily="18" charset="0"/>
                <a:cs typeface="Times New Roman" panose="02020603050405020304" pitchFamily="18" charset="0"/>
              </a:rPr>
              <a:t>Tỷ lệ sử dụng Không</a:t>
            </a:r>
            <a:r>
              <a:rPr lang="vi-VN" sz="2200" dirty="0">
                <a:latin typeface="Times New Roman" panose="02020603050405020304" pitchFamily="18" charset="0"/>
                <a:cs typeface="Times New Roman" panose="02020603050405020304" pitchFamily="18" charset="0"/>
              </a:rPr>
              <a:t>, ít, vừa phải, nhiều</a:t>
            </a:r>
          </a:p>
          <a:p>
            <a:pPr>
              <a:spcBef>
                <a:spcPts val="600"/>
              </a:spcBef>
            </a:pPr>
            <a:r>
              <a:rPr lang="vi-VN" sz="2200" dirty="0">
                <a:latin typeface="Times New Roman" panose="02020603050405020304" pitchFamily="18" charset="0"/>
                <a:cs typeface="Times New Roman" panose="02020603050405020304" pitchFamily="18" charset="0"/>
              </a:rPr>
              <a:t>+ </a:t>
            </a:r>
            <a:r>
              <a:rPr lang="vi-VN" sz="2200" dirty="0">
                <a:solidFill>
                  <a:srgbClr val="FF0000"/>
                </a:solidFill>
                <a:latin typeface="Times New Roman" panose="02020603050405020304" pitchFamily="18" charset="0"/>
                <a:cs typeface="Times New Roman" panose="02020603050405020304" pitchFamily="18" charset="0"/>
              </a:rPr>
              <a:t>Tình trạng </a:t>
            </a:r>
            <a:r>
              <a:rPr lang="vi-VN" sz="2200" dirty="0" smtClean="0">
                <a:solidFill>
                  <a:srgbClr val="FF0000"/>
                </a:solidFill>
                <a:latin typeface="Times New Roman" panose="02020603050405020304" pitchFamily="18" charset="0"/>
                <a:cs typeface="Times New Roman" panose="02020603050405020304" pitchFamily="18" charset="0"/>
              </a:rPr>
              <a:t>người</a:t>
            </a:r>
            <a:r>
              <a:rPr lang="en-US" sz="2200" dirty="0" smtClean="0">
                <a:solidFill>
                  <a:srgbClr val="FF0000"/>
                </a:solidFill>
                <a:latin typeface="Times New Roman" panose="02020603050405020304" pitchFamily="18" charset="0"/>
                <a:cs typeface="Times New Roman" panose="02020603050405020304" pitchFamily="18" charset="0"/>
              </a:rPr>
              <a:t> </a:t>
            </a:r>
            <a:r>
              <a:rPr lang="vi-VN" sz="2200" dirty="0" smtClean="0">
                <a:solidFill>
                  <a:srgbClr val="FF0000"/>
                </a:solidFill>
                <a:latin typeface="Times New Roman" panose="02020603050405020304" pitchFamily="18" charset="0"/>
                <a:cs typeface="Times New Roman" panose="02020603050405020304" pitchFamily="18" charset="0"/>
              </a:rPr>
              <a:t>sử dụng</a:t>
            </a:r>
            <a:r>
              <a:rPr lang="en-US" sz="2200" dirty="0" smtClean="0">
                <a:solidFill>
                  <a:srgbClr val="FF0000"/>
                </a:solidFill>
                <a:latin typeface="Times New Roman" panose="02020603050405020304" pitchFamily="18" charset="0"/>
                <a:cs typeface="Times New Roman" panose="02020603050405020304" pitchFamily="18" charset="0"/>
              </a:rPr>
              <a:t>:</a:t>
            </a:r>
            <a:r>
              <a:rPr lang="en-US" sz="2200" dirty="0" smtClean="0">
                <a:latin typeface="Times New Roman" panose="02020603050405020304" pitchFamily="18" charset="0"/>
                <a:cs typeface="Times New Roman" panose="02020603050405020304" pitchFamily="18" charset="0"/>
              </a:rPr>
              <a:t> </a:t>
            </a:r>
            <a:r>
              <a:rPr lang="vi-VN" sz="2200" dirty="0" smtClean="0">
                <a:latin typeface="Times New Roman" panose="02020603050405020304" pitchFamily="18" charset="0"/>
                <a:cs typeface="Times New Roman" panose="02020603050405020304" pitchFamily="18" charset="0"/>
              </a:rPr>
              <a:t>Không </a:t>
            </a:r>
            <a:r>
              <a:rPr lang="vi-VN" sz="2200" dirty="0">
                <a:latin typeface="Times New Roman" panose="02020603050405020304" pitchFamily="18" charset="0"/>
                <a:cs typeface="Times New Roman" panose="02020603050405020304" pitchFamily="18" charset="0"/>
              </a:rPr>
              <a:t>dùng, đã từng dùng, sẽ dùng và hiện tại đang dùng.</a:t>
            </a:r>
            <a:endParaRPr lang="en-US" sz="2200"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5"/>
          <a:srcRect t="2697"/>
          <a:stretch/>
        </p:blipFill>
        <p:spPr>
          <a:xfrm>
            <a:off x="8560525" y="534386"/>
            <a:ext cx="3631475" cy="3170349"/>
          </a:xfrm>
          <a:prstGeom prst="rect">
            <a:avLst/>
          </a:prstGeom>
        </p:spPr>
      </p:pic>
    </p:spTree>
    <p:extLst>
      <p:ext uri="{BB962C8B-B14F-4D97-AF65-F5344CB8AC3E}">
        <p14:creationId xmlns:p14="http://schemas.microsoft.com/office/powerpoint/2010/main" val="3475144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7">
                                            <p:txEl>
                                              <p:pRg st="1" end="1"/>
                                            </p:txEl>
                                          </p:spTgt>
                                        </p:tgtEl>
                                        <p:attrNameLst>
                                          <p:attrName>style.visibility</p:attrName>
                                        </p:attrNameLst>
                                      </p:cBhvr>
                                      <p:to>
                                        <p:strVal val="visible"/>
                                      </p:to>
                                    </p:set>
                                    <p:animEffect transition="in" filter="fade">
                                      <p:cBhvr>
                                        <p:cTn id="13" dur="1000"/>
                                        <p:tgtEl>
                                          <p:spTgt spid="7">
                                            <p:txEl>
                                              <p:pRg st="1" end="1"/>
                                            </p:txEl>
                                          </p:spTgt>
                                        </p:tgtEl>
                                      </p:cBhvr>
                                    </p:animEffect>
                                    <p:anim calcmode="lin" valueType="num">
                                      <p:cBhvr>
                                        <p:cTn id="14"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7">
                                            <p:txEl>
                                              <p:pRg st="1" end="1"/>
                                            </p:txEl>
                                          </p:spTgt>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7">
                                            <p:txEl>
                                              <p:pRg st="2" end="2"/>
                                            </p:txEl>
                                          </p:spTgt>
                                        </p:tgtEl>
                                        <p:attrNameLst>
                                          <p:attrName>style.visibility</p:attrName>
                                        </p:attrNameLst>
                                      </p:cBhvr>
                                      <p:to>
                                        <p:strVal val="visible"/>
                                      </p:to>
                                    </p:set>
                                    <p:animEffect transition="in" filter="fade">
                                      <p:cBhvr>
                                        <p:cTn id="18" dur="1000"/>
                                        <p:tgtEl>
                                          <p:spTgt spid="7">
                                            <p:txEl>
                                              <p:pRg st="2" end="2"/>
                                            </p:txEl>
                                          </p:spTgt>
                                        </p:tgtEl>
                                      </p:cBhvr>
                                    </p:animEffect>
                                    <p:anim calcmode="lin" valueType="num">
                                      <p:cBhvr>
                                        <p:cTn id="19"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20" dur="1000" fill="hold"/>
                                        <p:tgtEl>
                                          <p:spTgt spid="7">
                                            <p:txEl>
                                              <p:pRg st="2" end="2"/>
                                            </p:txEl>
                                          </p:spTgt>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7">
                                            <p:txEl>
                                              <p:pRg st="3" end="3"/>
                                            </p:txEl>
                                          </p:spTgt>
                                        </p:tgtEl>
                                        <p:attrNameLst>
                                          <p:attrName>style.visibility</p:attrName>
                                        </p:attrNameLst>
                                      </p:cBhvr>
                                      <p:to>
                                        <p:strVal val="visible"/>
                                      </p:to>
                                    </p:set>
                                    <p:animEffect transition="in" filter="fade">
                                      <p:cBhvr>
                                        <p:cTn id="23" dur="1000"/>
                                        <p:tgtEl>
                                          <p:spTgt spid="7">
                                            <p:txEl>
                                              <p:pRg st="3" end="3"/>
                                            </p:txEl>
                                          </p:spTgt>
                                        </p:tgtEl>
                                      </p:cBhvr>
                                    </p:animEffect>
                                    <p:anim calcmode="lin" valueType="num">
                                      <p:cBhvr>
                                        <p:cTn id="24" dur="1000" fill="hold"/>
                                        <p:tgtEl>
                                          <p:spTgt spid="7">
                                            <p:txEl>
                                              <p:pRg st="3" end="3"/>
                                            </p:txEl>
                                          </p:spTgt>
                                        </p:tgtEl>
                                        <p:attrNameLst>
                                          <p:attrName>ppt_x</p:attrName>
                                        </p:attrNameLst>
                                      </p:cBhvr>
                                      <p:tavLst>
                                        <p:tav tm="0">
                                          <p:val>
                                            <p:strVal val="#ppt_x"/>
                                          </p:val>
                                        </p:tav>
                                        <p:tav tm="100000">
                                          <p:val>
                                            <p:strVal val="#ppt_x"/>
                                          </p:val>
                                        </p:tav>
                                      </p:tavLst>
                                    </p:anim>
                                    <p:anim calcmode="lin" valueType="num">
                                      <p:cBhvr>
                                        <p:cTn id="25" dur="1000" fill="hold"/>
                                        <p:tgtEl>
                                          <p:spTgt spid="7">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7">
                                            <p:txEl>
                                              <p:pRg st="4" end="4"/>
                                            </p:txEl>
                                          </p:spTgt>
                                        </p:tgtEl>
                                        <p:attrNameLst>
                                          <p:attrName>style.visibility</p:attrName>
                                        </p:attrNameLst>
                                      </p:cBhvr>
                                      <p:to>
                                        <p:strVal val="visible"/>
                                      </p:to>
                                    </p:set>
                                    <p:anim calcmode="lin" valueType="num">
                                      <p:cBhvr additive="base">
                                        <p:cTn id="30" dur="500" fill="hold"/>
                                        <p:tgtEl>
                                          <p:spTgt spid="7">
                                            <p:txEl>
                                              <p:pRg st="4" end="4"/>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7">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7">
                                            <p:txEl>
                                              <p:pRg st="5" end="5"/>
                                            </p:txEl>
                                          </p:spTgt>
                                        </p:tgtEl>
                                        <p:attrNameLst>
                                          <p:attrName>style.visibility</p:attrName>
                                        </p:attrNameLst>
                                      </p:cBhvr>
                                      <p:to>
                                        <p:strVal val="visible"/>
                                      </p:to>
                                    </p:set>
                                    <p:animEffect transition="in" filter="fade">
                                      <p:cBhvr>
                                        <p:cTn id="36" dur="1000"/>
                                        <p:tgtEl>
                                          <p:spTgt spid="7">
                                            <p:txEl>
                                              <p:pRg st="5" end="5"/>
                                            </p:txEl>
                                          </p:spTgt>
                                        </p:tgtEl>
                                      </p:cBhvr>
                                    </p:animEffect>
                                    <p:anim calcmode="lin" valueType="num">
                                      <p:cBhvr>
                                        <p:cTn id="37" dur="1000" fill="hold"/>
                                        <p:tgtEl>
                                          <p:spTgt spid="7">
                                            <p:txEl>
                                              <p:pRg st="5" end="5"/>
                                            </p:txEl>
                                          </p:spTgt>
                                        </p:tgtEl>
                                        <p:attrNameLst>
                                          <p:attrName>ppt_x</p:attrName>
                                        </p:attrNameLst>
                                      </p:cBhvr>
                                      <p:tavLst>
                                        <p:tav tm="0">
                                          <p:val>
                                            <p:strVal val="#ppt_x"/>
                                          </p:val>
                                        </p:tav>
                                        <p:tav tm="100000">
                                          <p:val>
                                            <p:strVal val="#ppt_x"/>
                                          </p:val>
                                        </p:tav>
                                      </p:tavLst>
                                    </p:anim>
                                    <p:anim calcmode="lin" valueType="num">
                                      <p:cBhvr>
                                        <p:cTn id="38" dur="1000" fill="hold"/>
                                        <p:tgtEl>
                                          <p:spTgt spid="7">
                                            <p:txEl>
                                              <p:pRg st="5" end="5"/>
                                            </p:txEl>
                                          </p:spTgt>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7">
                                            <p:txEl>
                                              <p:pRg st="6" end="6"/>
                                            </p:txEl>
                                          </p:spTgt>
                                        </p:tgtEl>
                                        <p:attrNameLst>
                                          <p:attrName>style.visibility</p:attrName>
                                        </p:attrNameLst>
                                      </p:cBhvr>
                                      <p:to>
                                        <p:strVal val="visible"/>
                                      </p:to>
                                    </p:set>
                                    <p:animEffect transition="in" filter="fade">
                                      <p:cBhvr>
                                        <p:cTn id="41" dur="1000"/>
                                        <p:tgtEl>
                                          <p:spTgt spid="7">
                                            <p:txEl>
                                              <p:pRg st="6" end="6"/>
                                            </p:txEl>
                                          </p:spTgt>
                                        </p:tgtEl>
                                      </p:cBhvr>
                                    </p:animEffect>
                                    <p:anim calcmode="lin" valueType="num">
                                      <p:cBhvr>
                                        <p:cTn id="42" dur="1000" fill="hold"/>
                                        <p:tgtEl>
                                          <p:spTgt spid="7">
                                            <p:txEl>
                                              <p:pRg st="6" end="6"/>
                                            </p:txEl>
                                          </p:spTgt>
                                        </p:tgtEl>
                                        <p:attrNameLst>
                                          <p:attrName>ppt_x</p:attrName>
                                        </p:attrNameLst>
                                      </p:cBhvr>
                                      <p:tavLst>
                                        <p:tav tm="0">
                                          <p:val>
                                            <p:strVal val="#ppt_x"/>
                                          </p:val>
                                        </p:tav>
                                        <p:tav tm="100000">
                                          <p:val>
                                            <p:strVal val="#ppt_x"/>
                                          </p:val>
                                        </p:tav>
                                      </p:tavLst>
                                    </p:anim>
                                    <p:anim calcmode="lin" valueType="num">
                                      <p:cBhvr>
                                        <p:cTn id="43" dur="1000" fill="hold"/>
                                        <p:tgtEl>
                                          <p:spTgt spid="7">
                                            <p:txEl>
                                              <p:pRg st="6" end="6"/>
                                            </p:txEl>
                                          </p:spTgt>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7">
                                            <p:txEl>
                                              <p:pRg st="7" end="7"/>
                                            </p:txEl>
                                          </p:spTgt>
                                        </p:tgtEl>
                                        <p:attrNameLst>
                                          <p:attrName>style.visibility</p:attrName>
                                        </p:attrNameLst>
                                      </p:cBhvr>
                                      <p:to>
                                        <p:strVal val="visible"/>
                                      </p:to>
                                    </p:set>
                                    <p:animEffect transition="in" filter="fade">
                                      <p:cBhvr>
                                        <p:cTn id="46" dur="1000"/>
                                        <p:tgtEl>
                                          <p:spTgt spid="7">
                                            <p:txEl>
                                              <p:pRg st="7" end="7"/>
                                            </p:txEl>
                                          </p:spTgt>
                                        </p:tgtEl>
                                      </p:cBhvr>
                                    </p:animEffect>
                                    <p:anim calcmode="lin" valueType="num">
                                      <p:cBhvr>
                                        <p:cTn id="47" dur="1000" fill="hold"/>
                                        <p:tgtEl>
                                          <p:spTgt spid="7">
                                            <p:txEl>
                                              <p:pRg st="7" end="7"/>
                                            </p:txEl>
                                          </p:spTgt>
                                        </p:tgtEl>
                                        <p:attrNameLst>
                                          <p:attrName>ppt_x</p:attrName>
                                        </p:attrNameLst>
                                      </p:cBhvr>
                                      <p:tavLst>
                                        <p:tav tm="0">
                                          <p:val>
                                            <p:strVal val="#ppt_x"/>
                                          </p:val>
                                        </p:tav>
                                        <p:tav tm="100000">
                                          <p:val>
                                            <p:strVal val="#ppt_x"/>
                                          </p:val>
                                        </p:tav>
                                      </p:tavLst>
                                    </p:anim>
                                    <p:anim calcmode="lin" valueType="num">
                                      <p:cBhvr>
                                        <p:cTn id="48" dur="1000" fill="hold"/>
                                        <p:tgtEl>
                                          <p:spTgt spid="7">
                                            <p:txEl>
                                              <p:pRg st="7" end="7"/>
                                            </p:txEl>
                                          </p:spTgt>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7">
                                            <p:txEl>
                                              <p:pRg st="8" end="8"/>
                                            </p:txEl>
                                          </p:spTgt>
                                        </p:tgtEl>
                                        <p:attrNameLst>
                                          <p:attrName>style.visibility</p:attrName>
                                        </p:attrNameLst>
                                      </p:cBhvr>
                                      <p:to>
                                        <p:strVal val="visible"/>
                                      </p:to>
                                    </p:set>
                                    <p:animEffect transition="in" filter="fade">
                                      <p:cBhvr>
                                        <p:cTn id="51" dur="1000"/>
                                        <p:tgtEl>
                                          <p:spTgt spid="7">
                                            <p:txEl>
                                              <p:pRg st="8" end="8"/>
                                            </p:txEl>
                                          </p:spTgt>
                                        </p:tgtEl>
                                      </p:cBhvr>
                                    </p:animEffect>
                                    <p:anim calcmode="lin" valueType="num">
                                      <p:cBhvr>
                                        <p:cTn id="52" dur="1000" fill="hold"/>
                                        <p:tgtEl>
                                          <p:spTgt spid="7">
                                            <p:txEl>
                                              <p:pRg st="8" end="8"/>
                                            </p:txEl>
                                          </p:spTgt>
                                        </p:tgtEl>
                                        <p:attrNameLst>
                                          <p:attrName>ppt_x</p:attrName>
                                        </p:attrNameLst>
                                      </p:cBhvr>
                                      <p:tavLst>
                                        <p:tav tm="0">
                                          <p:val>
                                            <p:strVal val="#ppt_x"/>
                                          </p:val>
                                        </p:tav>
                                        <p:tav tm="100000">
                                          <p:val>
                                            <p:strVal val="#ppt_x"/>
                                          </p:val>
                                        </p:tav>
                                      </p:tavLst>
                                    </p:anim>
                                    <p:anim calcmode="lin" valueType="num">
                                      <p:cBhvr>
                                        <p:cTn id="53" dur="1000" fill="hold"/>
                                        <p:tgtEl>
                                          <p:spTgt spid="7">
                                            <p:txEl>
                                              <p:pRg st="8" end="8"/>
                                            </p:txEl>
                                          </p:spTgt>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0"/>
                                  </p:stCondLst>
                                  <p:childTnLst>
                                    <p:set>
                                      <p:cBhvr>
                                        <p:cTn id="55" dur="1" fill="hold">
                                          <p:stCondLst>
                                            <p:cond delay="0"/>
                                          </p:stCondLst>
                                        </p:cTn>
                                        <p:tgtEl>
                                          <p:spTgt spid="7">
                                            <p:txEl>
                                              <p:pRg st="9" end="9"/>
                                            </p:txEl>
                                          </p:spTgt>
                                        </p:tgtEl>
                                        <p:attrNameLst>
                                          <p:attrName>style.visibility</p:attrName>
                                        </p:attrNameLst>
                                      </p:cBhvr>
                                      <p:to>
                                        <p:strVal val="visible"/>
                                      </p:to>
                                    </p:set>
                                    <p:animEffect transition="in" filter="fade">
                                      <p:cBhvr>
                                        <p:cTn id="56" dur="1000"/>
                                        <p:tgtEl>
                                          <p:spTgt spid="7">
                                            <p:txEl>
                                              <p:pRg st="9" end="9"/>
                                            </p:txEl>
                                          </p:spTgt>
                                        </p:tgtEl>
                                      </p:cBhvr>
                                    </p:animEffect>
                                    <p:anim calcmode="lin" valueType="num">
                                      <p:cBhvr>
                                        <p:cTn id="57" dur="1000" fill="hold"/>
                                        <p:tgtEl>
                                          <p:spTgt spid="7">
                                            <p:txEl>
                                              <p:pRg st="9" end="9"/>
                                            </p:txEl>
                                          </p:spTgt>
                                        </p:tgtEl>
                                        <p:attrNameLst>
                                          <p:attrName>ppt_x</p:attrName>
                                        </p:attrNameLst>
                                      </p:cBhvr>
                                      <p:tavLst>
                                        <p:tav tm="0">
                                          <p:val>
                                            <p:strVal val="#ppt_x"/>
                                          </p:val>
                                        </p:tav>
                                        <p:tav tm="100000">
                                          <p:val>
                                            <p:strVal val="#ppt_x"/>
                                          </p:val>
                                        </p:tav>
                                      </p:tavLst>
                                    </p:anim>
                                    <p:anim calcmode="lin" valueType="num">
                                      <p:cBhvr>
                                        <p:cTn id="58" dur="1000" fill="hold"/>
                                        <p:tgtEl>
                                          <p:spTgt spid="7">
                                            <p:txEl>
                                              <p:pRg st="9" end="9"/>
                                            </p:txEl>
                                          </p:spTgt>
                                        </p:tgtEl>
                                        <p:attrNameLst>
                                          <p:attrName>ppt_y</p:attrName>
                                        </p:attrNameLst>
                                      </p:cBhvr>
                                      <p:tavLst>
                                        <p:tav tm="0">
                                          <p:val>
                                            <p:strVal val="#ppt_y+.1"/>
                                          </p:val>
                                        </p:tav>
                                        <p:tav tm="100000">
                                          <p:val>
                                            <p:strVal val="#ppt_y"/>
                                          </p:val>
                                        </p:tav>
                                      </p:tavLst>
                                    </p:anim>
                                  </p:childTnLst>
                                </p:cTn>
                              </p:par>
                              <p:par>
                                <p:cTn id="59" presetID="42" presetClass="entr" presetSubtype="0" fill="hold" nodeType="withEffect">
                                  <p:stCondLst>
                                    <p:cond delay="0"/>
                                  </p:stCondLst>
                                  <p:childTnLst>
                                    <p:set>
                                      <p:cBhvr>
                                        <p:cTn id="60" dur="1" fill="hold">
                                          <p:stCondLst>
                                            <p:cond delay="0"/>
                                          </p:stCondLst>
                                        </p:cTn>
                                        <p:tgtEl>
                                          <p:spTgt spid="7">
                                            <p:txEl>
                                              <p:pRg st="10" end="10"/>
                                            </p:txEl>
                                          </p:spTgt>
                                        </p:tgtEl>
                                        <p:attrNameLst>
                                          <p:attrName>style.visibility</p:attrName>
                                        </p:attrNameLst>
                                      </p:cBhvr>
                                      <p:to>
                                        <p:strVal val="visible"/>
                                      </p:to>
                                    </p:set>
                                    <p:animEffect transition="in" filter="fade">
                                      <p:cBhvr>
                                        <p:cTn id="61" dur="1000"/>
                                        <p:tgtEl>
                                          <p:spTgt spid="7">
                                            <p:txEl>
                                              <p:pRg st="10" end="10"/>
                                            </p:txEl>
                                          </p:spTgt>
                                        </p:tgtEl>
                                      </p:cBhvr>
                                    </p:animEffect>
                                    <p:anim calcmode="lin" valueType="num">
                                      <p:cBhvr>
                                        <p:cTn id="62" dur="1000" fill="hold"/>
                                        <p:tgtEl>
                                          <p:spTgt spid="7">
                                            <p:txEl>
                                              <p:pRg st="10" end="10"/>
                                            </p:txEl>
                                          </p:spTgt>
                                        </p:tgtEl>
                                        <p:attrNameLst>
                                          <p:attrName>ppt_x</p:attrName>
                                        </p:attrNameLst>
                                      </p:cBhvr>
                                      <p:tavLst>
                                        <p:tav tm="0">
                                          <p:val>
                                            <p:strVal val="#ppt_x"/>
                                          </p:val>
                                        </p:tav>
                                        <p:tav tm="100000">
                                          <p:val>
                                            <p:strVal val="#ppt_x"/>
                                          </p:val>
                                        </p:tav>
                                      </p:tavLst>
                                    </p:anim>
                                    <p:anim calcmode="lin" valueType="num">
                                      <p:cBhvr>
                                        <p:cTn id="63" dur="1000" fill="hold"/>
                                        <p:tgtEl>
                                          <p:spTgt spid="7">
                                            <p:txEl>
                                              <p:pRg st="10" end="10"/>
                                            </p:txEl>
                                          </p:spTgt>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0"/>
                                  </p:stCondLst>
                                  <p:childTnLst>
                                    <p:set>
                                      <p:cBhvr>
                                        <p:cTn id="65" dur="1" fill="hold">
                                          <p:stCondLst>
                                            <p:cond delay="0"/>
                                          </p:stCondLst>
                                        </p:cTn>
                                        <p:tgtEl>
                                          <p:spTgt spid="7">
                                            <p:txEl>
                                              <p:pRg st="11" end="11"/>
                                            </p:txEl>
                                          </p:spTgt>
                                        </p:tgtEl>
                                        <p:attrNameLst>
                                          <p:attrName>style.visibility</p:attrName>
                                        </p:attrNameLst>
                                      </p:cBhvr>
                                      <p:to>
                                        <p:strVal val="visible"/>
                                      </p:to>
                                    </p:set>
                                    <p:animEffect transition="in" filter="fade">
                                      <p:cBhvr>
                                        <p:cTn id="66" dur="1000"/>
                                        <p:tgtEl>
                                          <p:spTgt spid="7">
                                            <p:txEl>
                                              <p:pRg st="11" end="11"/>
                                            </p:txEl>
                                          </p:spTgt>
                                        </p:tgtEl>
                                      </p:cBhvr>
                                    </p:animEffect>
                                    <p:anim calcmode="lin" valueType="num">
                                      <p:cBhvr>
                                        <p:cTn id="67" dur="1000" fill="hold"/>
                                        <p:tgtEl>
                                          <p:spTgt spid="7">
                                            <p:txEl>
                                              <p:pRg st="11" end="11"/>
                                            </p:txEl>
                                          </p:spTgt>
                                        </p:tgtEl>
                                        <p:attrNameLst>
                                          <p:attrName>ppt_x</p:attrName>
                                        </p:attrNameLst>
                                      </p:cBhvr>
                                      <p:tavLst>
                                        <p:tav tm="0">
                                          <p:val>
                                            <p:strVal val="#ppt_x"/>
                                          </p:val>
                                        </p:tav>
                                        <p:tav tm="100000">
                                          <p:val>
                                            <p:strVal val="#ppt_x"/>
                                          </p:val>
                                        </p:tav>
                                      </p:tavLst>
                                    </p:anim>
                                    <p:anim calcmode="lin" valueType="num">
                                      <p:cBhvr>
                                        <p:cTn id="68" dur="1000" fill="hold"/>
                                        <p:tgtEl>
                                          <p:spTgt spid="7">
                                            <p:txEl>
                                              <p:pRg st="11" end="11"/>
                                            </p:txEl>
                                          </p:spTgt>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7">
                                            <p:txEl>
                                              <p:pRg st="12" end="12"/>
                                            </p:txEl>
                                          </p:spTgt>
                                        </p:tgtEl>
                                        <p:attrNameLst>
                                          <p:attrName>style.visibility</p:attrName>
                                        </p:attrNameLst>
                                      </p:cBhvr>
                                      <p:to>
                                        <p:strVal val="visible"/>
                                      </p:to>
                                    </p:set>
                                    <p:animEffect transition="in" filter="fade">
                                      <p:cBhvr>
                                        <p:cTn id="71" dur="1000"/>
                                        <p:tgtEl>
                                          <p:spTgt spid="7">
                                            <p:txEl>
                                              <p:pRg st="12" end="12"/>
                                            </p:txEl>
                                          </p:spTgt>
                                        </p:tgtEl>
                                      </p:cBhvr>
                                    </p:animEffect>
                                    <p:anim calcmode="lin" valueType="num">
                                      <p:cBhvr>
                                        <p:cTn id="72" dur="1000" fill="hold"/>
                                        <p:tgtEl>
                                          <p:spTgt spid="7">
                                            <p:txEl>
                                              <p:pRg st="12" end="12"/>
                                            </p:txEl>
                                          </p:spTgt>
                                        </p:tgtEl>
                                        <p:attrNameLst>
                                          <p:attrName>ppt_x</p:attrName>
                                        </p:attrNameLst>
                                      </p:cBhvr>
                                      <p:tavLst>
                                        <p:tav tm="0">
                                          <p:val>
                                            <p:strVal val="#ppt_x"/>
                                          </p:val>
                                        </p:tav>
                                        <p:tav tm="100000">
                                          <p:val>
                                            <p:strVal val="#ppt_x"/>
                                          </p:val>
                                        </p:tav>
                                      </p:tavLst>
                                    </p:anim>
                                    <p:anim calcmode="lin" valueType="num">
                                      <p:cBhvr>
                                        <p:cTn id="73" dur="1000" fill="hold"/>
                                        <p:tgtEl>
                                          <p:spTgt spid="7">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42" presetClass="entr" presetSubtype="0" fill="hold" nodeType="clickEffect">
                                  <p:stCondLst>
                                    <p:cond delay="0"/>
                                  </p:stCondLst>
                                  <p:childTnLst>
                                    <p:set>
                                      <p:cBhvr>
                                        <p:cTn id="77" dur="1" fill="hold">
                                          <p:stCondLst>
                                            <p:cond delay="0"/>
                                          </p:stCondLst>
                                        </p:cTn>
                                        <p:tgtEl>
                                          <p:spTgt spid="8"/>
                                        </p:tgtEl>
                                        <p:attrNameLst>
                                          <p:attrName>style.visibility</p:attrName>
                                        </p:attrNameLst>
                                      </p:cBhvr>
                                      <p:to>
                                        <p:strVal val="visible"/>
                                      </p:to>
                                    </p:set>
                                    <p:animEffect transition="in" filter="fade">
                                      <p:cBhvr>
                                        <p:cTn id="78" dur="1000"/>
                                        <p:tgtEl>
                                          <p:spTgt spid="8"/>
                                        </p:tgtEl>
                                      </p:cBhvr>
                                    </p:animEffect>
                                    <p:anim calcmode="lin" valueType="num">
                                      <p:cBhvr>
                                        <p:cTn id="79" dur="1000" fill="hold"/>
                                        <p:tgtEl>
                                          <p:spTgt spid="8"/>
                                        </p:tgtEl>
                                        <p:attrNameLst>
                                          <p:attrName>ppt_x</p:attrName>
                                        </p:attrNameLst>
                                      </p:cBhvr>
                                      <p:tavLst>
                                        <p:tav tm="0">
                                          <p:val>
                                            <p:strVal val="#ppt_x"/>
                                          </p:val>
                                        </p:tav>
                                        <p:tav tm="100000">
                                          <p:val>
                                            <p:strVal val="#ppt_x"/>
                                          </p:val>
                                        </p:tav>
                                      </p:tavLst>
                                    </p:anim>
                                    <p:anim calcmode="lin" valueType="num">
                                      <p:cBhvr>
                                        <p:cTn id="8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30491" y="-200643"/>
            <a:ext cx="9704439" cy="738664"/>
          </a:xfrm>
          <a:prstGeom prst="rect">
            <a:avLst/>
          </a:prstGeom>
        </p:spPr>
        <p:txBody>
          <a:bodyPr wrap="square">
            <a:spAutoFit/>
          </a:bodyPr>
          <a:lstStyle/>
          <a:p>
            <a:pPr lvl="0">
              <a:lnSpc>
                <a:spcPct val="150000"/>
              </a:lnSpc>
            </a:pPr>
            <a:r>
              <a:rPr lang="vi-VN" sz="2800" b="1" dirty="0" smtClean="0">
                <a:solidFill>
                  <a:srgbClr val="002060"/>
                </a:solidFill>
                <a:latin typeface="Times New Roman" panose="02020603050405020304" pitchFamily="18" charset="0"/>
                <a:cs typeface="Times New Roman" panose="02020603050405020304" pitchFamily="18" charset="0"/>
              </a:rPr>
              <a:t>3</a:t>
            </a:r>
            <a:r>
              <a:rPr lang="en-US" sz="2800" b="1" dirty="0" smtClean="0">
                <a:solidFill>
                  <a:srgbClr val="002060"/>
                </a:solidFill>
                <a:latin typeface="Times New Roman" panose="02020603050405020304" pitchFamily="18" charset="0"/>
                <a:cs typeface="Times New Roman" panose="02020603050405020304" pitchFamily="18" charset="0"/>
              </a:rPr>
              <a:t>.3 </a:t>
            </a:r>
            <a:r>
              <a:rPr lang="vi-VN" sz="2800" b="1" dirty="0" smtClean="0">
                <a:solidFill>
                  <a:srgbClr val="002060"/>
                </a:solidFill>
                <a:latin typeface="Times New Roman" panose="02020603050405020304" pitchFamily="18" charset="0"/>
                <a:cs typeface="Times New Roman" panose="02020603050405020304" pitchFamily="18" charset="0"/>
              </a:rPr>
              <a:t>.Phân </a:t>
            </a:r>
            <a:r>
              <a:rPr lang="vi-VN" sz="2800" b="1" dirty="0">
                <a:solidFill>
                  <a:srgbClr val="002060"/>
                </a:solidFill>
                <a:latin typeface="Times New Roman" panose="02020603050405020304" pitchFamily="18" charset="0"/>
                <a:cs typeface="Times New Roman" panose="02020603050405020304" pitchFamily="18" charset="0"/>
              </a:rPr>
              <a:t>đoạn thị trường theo các tiêu thức phù hợp</a:t>
            </a:r>
          </a:p>
        </p:txBody>
      </p:sp>
      <p:sp>
        <p:nvSpPr>
          <p:cNvPr id="3" name="Rectangle 2"/>
          <p:cNvSpPr/>
          <p:nvPr/>
        </p:nvSpPr>
        <p:spPr>
          <a:xfrm>
            <a:off x="2712174" y="360564"/>
            <a:ext cx="7875639" cy="461665"/>
          </a:xfrm>
          <a:prstGeom prst="rect">
            <a:avLst/>
          </a:prstGeom>
        </p:spPr>
        <p:txBody>
          <a:bodyPr wrap="square">
            <a:spAutoFit/>
          </a:bodyPr>
          <a:lstStyle/>
          <a:p>
            <a:r>
              <a:rPr lang="vi-VN" sz="2400" b="1" i="1" dirty="0">
                <a:solidFill>
                  <a:srgbClr val="FF0000"/>
                </a:solidFill>
                <a:latin typeface="Cambria-BoldItalic"/>
              </a:rPr>
              <a:t>Các bước trong quá trình phân đoạn thị trường.</a:t>
            </a:r>
            <a:r>
              <a:rPr lang="vi-VN" sz="2400" dirty="0">
                <a:solidFill>
                  <a:srgbClr val="FF0000"/>
                </a:solidFill>
              </a:rPr>
              <a:t> </a:t>
            </a:r>
            <a:endParaRPr lang="en-US" sz="2400" dirty="0">
              <a:solidFill>
                <a:srgbClr val="FF0000"/>
              </a:solidFill>
            </a:endParaRPr>
          </a:p>
        </p:txBody>
      </p:sp>
      <p:sp>
        <p:nvSpPr>
          <p:cNvPr id="4" name="Rectangle 3"/>
          <p:cNvSpPr/>
          <p:nvPr/>
        </p:nvSpPr>
        <p:spPr>
          <a:xfrm>
            <a:off x="47499" y="835157"/>
            <a:ext cx="12192000" cy="430887"/>
          </a:xfrm>
          <a:prstGeom prst="rect">
            <a:avLst/>
          </a:prstGeom>
        </p:spPr>
        <p:txBody>
          <a:bodyPr wrap="square">
            <a:spAutoFit/>
          </a:bodyPr>
          <a:lstStyle/>
          <a:p>
            <a:pPr algn="ctr"/>
            <a:r>
              <a:rPr lang="en-US" sz="2200" b="1" u="sng" dirty="0" err="1" smtClean="0">
                <a:solidFill>
                  <a:srgbClr val="FF0000"/>
                </a:solidFill>
                <a:latin typeface="Times New Roman" panose="02020603050405020304" pitchFamily="18" charset="0"/>
                <a:cs typeface="Times New Roman" panose="02020603050405020304" pitchFamily="18" charset="0"/>
              </a:rPr>
              <a:t>Bước</a:t>
            </a:r>
            <a:r>
              <a:rPr lang="en-US" sz="2200" b="1" u="sng" dirty="0" smtClean="0">
                <a:solidFill>
                  <a:srgbClr val="FF0000"/>
                </a:solidFill>
                <a:latin typeface="Times New Roman" panose="02020603050405020304" pitchFamily="18" charset="0"/>
                <a:cs typeface="Times New Roman" panose="02020603050405020304" pitchFamily="18" charset="0"/>
              </a:rPr>
              <a:t> 4:</a:t>
            </a:r>
            <a:r>
              <a:rPr lang="en-US" sz="2200" b="1" dirty="0" smtClean="0">
                <a:solidFill>
                  <a:srgbClr val="FF0000"/>
                </a:solidFill>
                <a:latin typeface="Times New Roman" panose="02020603050405020304" pitchFamily="18" charset="0"/>
                <a:cs typeface="Times New Roman" panose="02020603050405020304" pitchFamily="18" charset="0"/>
              </a:rPr>
              <a:t> </a:t>
            </a:r>
            <a:r>
              <a:rPr lang="vi-VN" sz="2200" b="1" dirty="0">
                <a:solidFill>
                  <a:srgbClr val="002060"/>
                </a:solidFill>
                <a:latin typeface="Times New Roman" panose="02020603050405020304" pitchFamily="18" charset="0"/>
                <a:cs typeface="Times New Roman" panose="02020603050405020304" pitchFamily="18" charset="0"/>
              </a:rPr>
              <a:t>Đánh giá tiềm năng của các đoạn thị trường </a:t>
            </a:r>
            <a:r>
              <a:rPr lang="vi-VN" sz="2200" b="1" dirty="0" smtClean="0">
                <a:solidFill>
                  <a:srgbClr val="002060"/>
                </a:solidFill>
                <a:latin typeface="Times New Roman" panose="02020603050405020304" pitchFamily="18" charset="0"/>
                <a:cs typeface="Times New Roman" panose="02020603050405020304" pitchFamily="18" charset="0"/>
              </a:rPr>
              <a:t>và</a:t>
            </a:r>
            <a:r>
              <a:rPr lang="en-US" sz="2200" b="1" dirty="0" smtClean="0">
                <a:solidFill>
                  <a:srgbClr val="002060"/>
                </a:solidFill>
                <a:latin typeface="Times New Roman" panose="02020603050405020304" pitchFamily="18" charset="0"/>
                <a:cs typeface="Times New Roman" panose="02020603050405020304" pitchFamily="18" charset="0"/>
              </a:rPr>
              <a:t> </a:t>
            </a:r>
            <a:r>
              <a:rPr lang="vi-VN" sz="2200" b="1" dirty="0" smtClean="0">
                <a:solidFill>
                  <a:srgbClr val="002060"/>
                </a:solidFill>
                <a:latin typeface="Times New Roman" panose="02020603050405020304" pitchFamily="18" charset="0"/>
                <a:cs typeface="Times New Roman" panose="02020603050405020304" pitchFamily="18" charset="0"/>
              </a:rPr>
              <a:t>phân </a:t>
            </a:r>
            <a:r>
              <a:rPr lang="vi-VN" sz="2200" b="1" dirty="0">
                <a:solidFill>
                  <a:srgbClr val="002060"/>
                </a:solidFill>
                <a:latin typeface="Times New Roman" panose="02020603050405020304" pitchFamily="18" charset="0"/>
                <a:cs typeface="Times New Roman" panose="02020603050405020304" pitchFamily="18" charset="0"/>
              </a:rPr>
              <a:t>tích lựa chọn thị trường mục tiêu</a:t>
            </a:r>
            <a:endParaRPr lang="en-US" sz="2200" b="1" dirty="0">
              <a:solidFill>
                <a:srgbClr val="002060"/>
              </a:solidFill>
              <a:latin typeface="Times New Roman" panose="02020603050405020304" pitchFamily="18" charset="0"/>
              <a:cs typeface="Times New Roman" panose="02020603050405020304" pitchFamily="18" charset="0"/>
            </a:endParaRPr>
          </a:p>
        </p:txBody>
      </p:sp>
      <p:sp>
        <p:nvSpPr>
          <p:cNvPr id="5" name="Rectangle 4"/>
          <p:cNvSpPr/>
          <p:nvPr/>
        </p:nvSpPr>
        <p:spPr>
          <a:xfrm>
            <a:off x="155687" y="1278972"/>
            <a:ext cx="11842724" cy="2800767"/>
          </a:xfrm>
          <a:prstGeom prst="rect">
            <a:avLst/>
          </a:prstGeom>
        </p:spPr>
        <p:txBody>
          <a:bodyPr wrap="square">
            <a:spAutoFit/>
          </a:bodyPr>
          <a:lstStyle/>
          <a:p>
            <a:pPr algn="just"/>
            <a:r>
              <a:rPr lang="vi-VN" sz="2200" dirty="0">
                <a:solidFill>
                  <a:srgbClr val="000000"/>
                </a:solidFill>
                <a:latin typeface="Cambria" panose="02040503050406030204" pitchFamily="18" charset="0"/>
              </a:rPr>
              <a:t>Sau khi đã xác định được các đoạn thị trường, n</a:t>
            </a:r>
            <a:r>
              <a:rPr lang="vi-VN" sz="2200" b="1" dirty="0">
                <a:solidFill>
                  <a:srgbClr val="FF0000"/>
                </a:solidFill>
                <a:latin typeface="Cambria" panose="02040503050406030204" pitchFamily="18" charset="0"/>
              </a:rPr>
              <a:t>hà quản trị marketing phải chọn ra </a:t>
            </a:r>
            <a:r>
              <a:rPr lang="vi-VN" sz="2200" b="1" dirty="0" smtClean="0">
                <a:solidFill>
                  <a:srgbClr val="FF0000"/>
                </a:solidFill>
                <a:latin typeface="Cambria" panose="02040503050406030204" pitchFamily="18" charset="0"/>
              </a:rPr>
              <a:t>những</a:t>
            </a:r>
            <a:r>
              <a:rPr lang="en-US" sz="2200" b="1" dirty="0" smtClean="0">
                <a:solidFill>
                  <a:srgbClr val="FF0000"/>
                </a:solidFill>
                <a:latin typeface="Cambria" panose="02040503050406030204" pitchFamily="18" charset="0"/>
              </a:rPr>
              <a:t> </a:t>
            </a:r>
            <a:r>
              <a:rPr lang="vi-VN" sz="2200" b="1" dirty="0" smtClean="0">
                <a:solidFill>
                  <a:srgbClr val="FF0000"/>
                </a:solidFill>
                <a:latin typeface="Cambria" panose="02040503050406030204" pitchFamily="18" charset="0"/>
              </a:rPr>
              <a:t>đoạn </a:t>
            </a:r>
            <a:r>
              <a:rPr lang="vi-VN" sz="2200" b="1" dirty="0">
                <a:solidFill>
                  <a:srgbClr val="FF0000"/>
                </a:solidFill>
                <a:latin typeface="Cambria" panose="02040503050406030204" pitchFamily="18" charset="0"/>
              </a:rPr>
              <a:t>thị trường tiềm năng để phân tích sâu thêm về mỗi đoạn thị trường đó</a:t>
            </a:r>
            <a:r>
              <a:rPr lang="vi-VN" sz="2200" dirty="0">
                <a:solidFill>
                  <a:srgbClr val="000000"/>
                </a:solidFill>
                <a:latin typeface="Cambria" panose="02040503050406030204" pitchFamily="18" charset="0"/>
              </a:rPr>
              <a:t>. </a:t>
            </a:r>
            <a:endParaRPr lang="en-US" sz="2200" dirty="0">
              <a:solidFill>
                <a:srgbClr val="000000"/>
              </a:solidFill>
              <a:latin typeface="Cambria" panose="02040503050406030204" pitchFamily="18" charset="0"/>
            </a:endParaRPr>
          </a:p>
          <a:p>
            <a:pPr algn="ctr"/>
            <a:r>
              <a:rPr lang="vi-VN" sz="2200" b="1" dirty="0" smtClean="0">
                <a:solidFill>
                  <a:srgbClr val="000000"/>
                </a:solidFill>
                <a:latin typeface="Cambria" panose="02040503050406030204" pitchFamily="18" charset="0"/>
              </a:rPr>
              <a:t>Ba </a:t>
            </a:r>
            <a:r>
              <a:rPr lang="vi-VN" sz="2200" b="1" dirty="0">
                <a:solidFill>
                  <a:srgbClr val="000000"/>
                </a:solidFill>
                <a:latin typeface="Cambria" panose="02040503050406030204" pitchFamily="18" charset="0"/>
              </a:rPr>
              <a:t>tiêu </a:t>
            </a:r>
            <a:r>
              <a:rPr lang="vi-VN" sz="2200" b="1" dirty="0" smtClean="0">
                <a:solidFill>
                  <a:srgbClr val="000000"/>
                </a:solidFill>
                <a:latin typeface="Cambria" panose="02040503050406030204" pitchFamily="18" charset="0"/>
              </a:rPr>
              <a:t>chuẩn</a:t>
            </a:r>
            <a:r>
              <a:rPr lang="en-US" sz="2200" b="1" dirty="0" smtClean="0">
                <a:solidFill>
                  <a:srgbClr val="000000"/>
                </a:solidFill>
                <a:latin typeface="Cambria" panose="02040503050406030204" pitchFamily="18" charset="0"/>
              </a:rPr>
              <a:t> </a:t>
            </a:r>
            <a:r>
              <a:rPr lang="vi-VN" sz="2200" b="1" dirty="0" smtClean="0">
                <a:solidFill>
                  <a:srgbClr val="000000"/>
                </a:solidFill>
                <a:latin typeface="Cambria" panose="02040503050406030204" pitchFamily="18" charset="0"/>
              </a:rPr>
              <a:t>quan </a:t>
            </a:r>
            <a:r>
              <a:rPr lang="vi-VN" sz="2200" b="1" dirty="0">
                <a:solidFill>
                  <a:srgbClr val="000000"/>
                </a:solidFill>
                <a:latin typeface="Cambria" panose="02040503050406030204" pitchFamily="18" charset="0"/>
              </a:rPr>
              <a:t>trọng để xác định đoạn thị trường tiềm năng</a:t>
            </a:r>
            <a:r>
              <a:rPr lang="vi-VN" sz="2200" dirty="0">
                <a:solidFill>
                  <a:srgbClr val="000000"/>
                </a:solidFill>
                <a:latin typeface="Cambria" panose="02040503050406030204" pitchFamily="18" charset="0"/>
              </a:rPr>
              <a:t>: </a:t>
            </a:r>
            <a:endParaRPr lang="en-US" sz="2200" dirty="0" smtClean="0">
              <a:solidFill>
                <a:srgbClr val="000000"/>
              </a:solidFill>
              <a:latin typeface="Cambria" panose="02040503050406030204" pitchFamily="18" charset="0"/>
            </a:endParaRPr>
          </a:p>
          <a:p>
            <a:pPr marL="342900" indent="-342900">
              <a:buFont typeface="Wingdings" panose="05000000000000000000" pitchFamily="2" charset="2"/>
              <a:buChar char="ü"/>
            </a:pPr>
            <a:r>
              <a:rPr lang="vi-VN" sz="2200" dirty="0" smtClean="0">
                <a:solidFill>
                  <a:srgbClr val="000000"/>
                </a:solidFill>
                <a:latin typeface="Cambria" panose="02040503050406030204" pitchFamily="18" charset="0"/>
              </a:rPr>
              <a:t>Đo </a:t>
            </a:r>
            <a:r>
              <a:rPr lang="vi-VN" sz="2200" dirty="0">
                <a:solidFill>
                  <a:srgbClr val="000000"/>
                </a:solidFill>
                <a:latin typeface="Cambria" panose="02040503050406030204" pitchFamily="18" charset="0"/>
              </a:rPr>
              <a:t>lường </a:t>
            </a:r>
            <a:r>
              <a:rPr lang="vi-VN" sz="2200" dirty="0" smtClean="0">
                <a:solidFill>
                  <a:srgbClr val="000000"/>
                </a:solidFill>
                <a:latin typeface="Cambria" panose="02040503050406030204" pitchFamily="18" charset="0"/>
              </a:rPr>
              <a:t>được</a:t>
            </a:r>
            <a:r>
              <a:rPr lang="en-US" sz="2200" dirty="0" smtClean="0">
                <a:solidFill>
                  <a:srgbClr val="000000"/>
                </a:solidFill>
                <a:latin typeface="Cambria" panose="02040503050406030204" pitchFamily="18" charset="0"/>
              </a:rPr>
              <a:t>;</a:t>
            </a:r>
          </a:p>
          <a:p>
            <a:pPr marL="342900" indent="-342900">
              <a:buFont typeface="Wingdings" panose="05000000000000000000" pitchFamily="2" charset="2"/>
              <a:buChar char="ü"/>
            </a:pPr>
            <a:r>
              <a:rPr lang="en-US" sz="2200" dirty="0" smtClean="0">
                <a:solidFill>
                  <a:srgbClr val="000000"/>
                </a:solidFill>
                <a:latin typeface="Cambria" panose="02040503050406030204" pitchFamily="18" charset="0"/>
              </a:rPr>
              <a:t>Q</a:t>
            </a:r>
            <a:r>
              <a:rPr lang="vi-VN" sz="2200" dirty="0" smtClean="0">
                <a:solidFill>
                  <a:srgbClr val="000000"/>
                </a:solidFill>
                <a:latin typeface="Cambria" panose="02040503050406030204" pitchFamily="18" charset="0"/>
              </a:rPr>
              <a:t>uy </a:t>
            </a:r>
            <a:r>
              <a:rPr lang="vi-VN" sz="2200" dirty="0">
                <a:solidFill>
                  <a:srgbClr val="000000"/>
                </a:solidFill>
                <a:latin typeface="Cambria" panose="02040503050406030204" pitchFamily="18" charset="0"/>
              </a:rPr>
              <a:t>mô đủ </a:t>
            </a:r>
            <a:r>
              <a:rPr lang="vi-VN" sz="2200" dirty="0" smtClean="0">
                <a:solidFill>
                  <a:srgbClr val="000000"/>
                </a:solidFill>
                <a:latin typeface="Cambria" panose="02040503050406030204" pitchFamily="18" charset="0"/>
              </a:rPr>
              <a:t>lớn</a:t>
            </a:r>
            <a:r>
              <a:rPr lang="en-US" sz="2200" dirty="0" smtClean="0">
                <a:solidFill>
                  <a:srgbClr val="000000"/>
                </a:solidFill>
                <a:latin typeface="Cambria" panose="02040503050406030204" pitchFamily="18" charset="0"/>
              </a:rPr>
              <a:t>;</a:t>
            </a:r>
            <a:r>
              <a:rPr lang="vi-VN" sz="2200" dirty="0" smtClean="0">
                <a:solidFill>
                  <a:srgbClr val="000000"/>
                </a:solidFill>
                <a:latin typeface="Cambria" panose="02040503050406030204" pitchFamily="18" charset="0"/>
              </a:rPr>
              <a:t> </a:t>
            </a:r>
            <a:endParaRPr lang="en-US" sz="2200" dirty="0">
              <a:solidFill>
                <a:srgbClr val="000000"/>
              </a:solidFill>
              <a:latin typeface="Cambria" panose="02040503050406030204" pitchFamily="18" charset="0"/>
            </a:endParaRPr>
          </a:p>
          <a:p>
            <a:pPr marL="342900" indent="-342900">
              <a:buFont typeface="Wingdings" panose="05000000000000000000" pitchFamily="2" charset="2"/>
              <a:buChar char="ü"/>
            </a:pPr>
            <a:r>
              <a:rPr lang="en-US" sz="2200" dirty="0" smtClean="0">
                <a:solidFill>
                  <a:srgbClr val="000000"/>
                </a:solidFill>
                <a:latin typeface="Cambria" panose="02040503050406030204" pitchFamily="18" charset="0"/>
              </a:rPr>
              <a:t>C</a:t>
            </a:r>
            <a:r>
              <a:rPr lang="vi-VN" sz="2200" dirty="0" smtClean="0">
                <a:solidFill>
                  <a:srgbClr val="000000"/>
                </a:solidFill>
                <a:latin typeface="Cambria" panose="02040503050406030204" pitchFamily="18" charset="0"/>
              </a:rPr>
              <a:t>ó thể</a:t>
            </a:r>
            <a:r>
              <a:rPr lang="en-US" sz="2200" dirty="0" smtClean="0">
                <a:solidFill>
                  <a:srgbClr val="000000"/>
                </a:solidFill>
                <a:latin typeface="Cambria" panose="02040503050406030204" pitchFamily="18" charset="0"/>
              </a:rPr>
              <a:t> </a:t>
            </a:r>
            <a:r>
              <a:rPr lang="vi-VN" sz="2200" dirty="0" smtClean="0">
                <a:solidFill>
                  <a:srgbClr val="000000"/>
                </a:solidFill>
                <a:latin typeface="Cambria" panose="02040503050406030204" pitchFamily="18" charset="0"/>
              </a:rPr>
              <a:t>khai </a:t>
            </a:r>
            <a:r>
              <a:rPr lang="vi-VN" sz="2200" dirty="0">
                <a:solidFill>
                  <a:srgbClr val="000000"/>
                </a:solidFill>
                <a:latin typeface="Cambria" panose="02040503050406030204" pitchFamily="18" charset="0"/>
              </a:rPr>
              <a:t>thác được</a:t>
            </a:r>
            <a:r>
              <a:rPr lang="vi-VN" sz="2200" dirty="0" smtClean="0">
                <a:solidFill>
                  <a:srgbClr val="000000"/>
                </a:solidFill>
                <a:latin typeface="Cambria" panose="02040503050406030204" pitchFamily="18" charset="0"/>
              </a:rPr>
              <a:t>.</a:t>
            </a:r>
            <a:endParaRPr lang="en-US" sz="2200" dirty="0" smtClean="0">
              <a:solidFill>
                <a:srgbClr val="000000"/>
              </a:solidFill>
              <a:latin typeface="Cambria" panose="02040503050406030204" pitchFamily="18" charset="0"/>
            </a:endParaRPr>
          </a:p>
          <a:p>
            <a:pPr algn="just"/>
            <a:r>
              <a:rPr lang="vi-VN" sz="2200" dirty="0" smtClean="0"/>
              <a:t> </a:t>
            </a:r>
            <a:r>
              <a:rPr lang="vi-VN" sz="2200" dirty="0"/>
              <a:t/>
            </a:r>
            <a:br>
              <a:rPr lang="vi-VN" sz="2200" dirty="0"/>
            </a:br>
            <a:endParaRPr lang="en-US" sz="2200" dirty="0"/>
          </a:p>
        </p:txBody>
      </p:sp>
      <p:sp>
        <p:nvSpPr>
          <p:cNvPr id="6" name="Rectangle 5"/>
          <p:cNvSpPr/>
          <p:nvPr/>
        </p:nvSpPr>
        <p:spPr>
          <a:xfrm>
            <a:off x="155687" y="3416291"/>
            <a:ext cx="11763682" cy="2908489"/>
          </a:xfrm>
          <a:prstGeom prst="rect">
            <a:avLst/>
          </a:prstGeom>
        </p:spPr>
        <p:txBody>
          <a:bodyPr wrap="square">
            <a:spAutoFit/>
          </a:bodyPr>
          <a:lstStyle/>
          <a:p>
            <a:pPr marL="457200" lvl="0" indent="-457200" algn="just">
              <a:spcBef>
                <a:spcPts val="600"/>
              </a:spcBef>
              <a:buFontTx/>
              <a:buAutoNum type="arabicPeriod"/>
            </a:pPr>
            <a:r>
              <a:rPr lang="vi-VN" sz="2400" b="1" i="1" dirty="0">
                <a:solidFill>
                  <a:srgbClr val="000000"/>
                </a:solidFill>
                <a:latin typeface="+mj-lt"/>
              </a:rPr>
              <a:t>Đo lường được: </a:t>
            </a:r>
            <a:endParaRPr lang="en-US" sz="2400" b="1" i="1" dirty="0" smtClean="0">
              <a:solidFill>
                <a:srgbClr val="000000"/>
              </a:solidFill>
              <a:latin typeface="+mj-lt"/>
            </a:endParaRPr>
          </a:p>
          <a:p>
            <a:pPr lvl="0" algn="just">
              <a:spcBef>
                <a:spcPts val="600"/>
              </a:spcBef>
            </a:pPr>
            <a:r>
              <a:rPr lang="vi-VN" sz="2400" dirty="0" smtClean="0">
                <a:solidFill>
                  <a:srgbClr val="000000"/>
                </a:solidFill>
                <a:latin typeface="+mj-lt"/>
              </a:rPr>
              <a:t>Muốn </a:t>
            </a:r>
            <a:r>
              <a:rPr lang="vi-VN" sz="2400" dirty="0">
                <a:solidFill>
                  <a:srgbClr val="000000"/>
                </a:solidFill>
                <a:latin typeface="+mj-lt"/>
              </a:rPr>
              <a:t>lựa chọn một đoạn thị trường thì công ty phải có khả năng </a:t>
            </a:r>
            <a:r>
              <a:rPr lang="vi-VN" sz="2400" b="1" dirty="0">
                <a:solidFill>
                  <a:srgbClr val="FF0000"/>
                </a:solidFill>
                <a:latin typeface="+mj-lt"/>
              </a:rPr>
              <a:t>đo</a:t>
            </a:r>
            <a:r>
              <a:rPr lang="en-US" sz="2400" b="1" dirty="0">
                <a:solidFill>
                  <a:srgbClr val="FF0000"/>
                </a:solidFill>
                <a:latin typeface="+mj-lt"/>
              </a:rPr>
              <a:t> </a:t>
            </a:r>
            <a:r>
              <a:rPr lang="vi-VN" sz="2400" b="1" dirty="0">
                <a:solidFill>
                  <a:srgbClr val="FF0000"/>
                </a:solidFill>
                <a:latin typeface="+mj-lt"/>
              </a:rPr>
              <a:t>lường được quy mô và những đặc tính của nó</a:t>
            </a:r>
            <a:r>
              <a:rPr lang="vi-VN" sz="2400" dirty="0">
                <a:solidFill>
                  <a:srgbClr val="000000"/>
                </a:solidFill>
                <a:latin typeface="+mj-lt"/>
              </a:rPr>
              <a:t>. </a:t>
            </a:r>
            <a:endParaRPr lang="en-US" sz="2400" dirty="0" smtClean="0">
              <a:solidFill>
                <a:srgbClr val="000000"/>
              </a:solidFill>
              <a:latin typeface="+mj-lt"/>
            </a:endParaRPr>
          </a:p>
          <a:p>
            <a:pPr lvl="0" algn="just">
              <a:spcBef>
                <a:spcPts val="600"/>
              </a:spcBef>
            </a:pPr>
            <a:r>
              <a:rPr lang="vi-VN" sz="2400" b="1" i="1" u="sng" dirty="0" smtClean="0">
                <a:solidFill>
                  <a:srgbClr val="000000"/>
                </a:solidFill>
                <a:latin typeface="+mj-lt"/>
              </a:rPr>
              <a:t>Ví </a:t>
            </a:r>
            <a:r>
              <a:rPr lang="vi-VN" sz="2400" b="1" i="1" u="sng" dirty="0">
                <a:solidFill>
                  <a:srgbClr val="000000"/>
                </a:solidFill>
                <a:latin typeface="+mj-lt"/>
              </a:rPr>
              <a:t>dụ: </a:t>
            </a:r>
            <a:endParaRPr lang="en-US" sz="2400" b="1" i="1" u="sng" dirty="0" smtClean="0">
              <a:solidFill>
                <a:srgbClr val="000000"/>
              </a:solidFill>
              <a:latin typeface="+mj-lt"/>
            </a:endParaRPr>
          </a:p>
          <a:p>
            <a:pPr lvl="0" algn="just">
              <a:spcBef>
                <a:spcPts val="600"/>
              </a:spcBef>
            </a:pPr>
            <a:r>
              <a:rPr lang="vi-VN" sz="2400" dirty="0" smtClean="0">
                <a:solidFill>
                  <a:srgbClr val="000000"/>
                </a:solidFill>
                <a:latin typeface="+mj-lt"/>
              </a:rPr>
              <a:t>Một </a:t>
            </a:r>
            <a:r>
              <a:rPr lang="vi-VN" sz="2400" dirty="0">
                <a:solidFill>
                  <a:srgbClr val="000000"/>
                </a:solidFill>
                <a:latin typeface="+mj-lt"/>
              </a:rPr>
              <a:t>khó khăn khi phân đoạn dựa trên tiêu</a:t>
            </a:r>
            <a:r>
              <a:rPr lang="en-US" sz="2400" dirty="0">
                <a:solidFill>
                  <a:srgbClr val="000000"/>
                </a:solidFill>
                <a:latin typeface="+mj-lt"/>
              </a:rPr>
              <a:t> </a:t>
            </a:r>
            <a:r>
              <a:rPr lang="vi-VN" sz="2400" dirty="0">
                <a:solidFill>
                  <a:srgbClr val="000000"/>
                </a:solidFill>
                <a:latin typeface="+mj-lt"/>
              </a:rPr>
              <a:t>thức tầng lớp xã hội là ở chỗ không định nghĩa được rõ ràng các quan niệm cũng như không đo</a:t>
            </a:r>
            <a:r>
              <a:rPr lang="en-US" sz="2400" dirty="0">
                <a:solidFill>
                  <a:srgbClr val="000000"/>
                </a:solidFill>
                <a:latin typeface="+mj-lt"/>
              </a:rPr>
              <a:t> </a:t>
            </a:r>
            <a:r>
              <a:rPr lang="vi-VN" sz="2400" dirty="0">
                <a:solidFill>
                  <a:srgbClr val="000000"/>
                </a:solidFill>
                <a:latin typeface="+mj-lt"/>
              </a:rPr>
              <a:t>lường được các thuộc tính của nó. Các doanh nghiệp thường chọn tiêu thức thu nhập vì nó dễ</a:t>
            </a:r>
            <a:r>
              <a:rPr lang="en-US" sz="2400" dirty="0">
                <a:solidFill>
                  <a:srgbClr val="000000"/>
                </a:solidFill>
                <a:latin typeface="+mj-lt"/>
              </a:rPr>
              <a:t> </a:t>
            </a:r>
            <a:r>
              <a:rPr lang="vi-VN" sz="2400" dirty="0">
                <a:solidFill>
                  <a:srgbClr val="000000"/>
                </a:solidFill>
                <a:latin typeface="+mj-lt"/>
              </a:rPr>
              <a:t>đo lường hơn.</a:t>
            </a:r>
            <a:endParaRPr lang="en-US" sz="2400" dirty="0">
              <a:solidFill>
                <a:srgbClr val="000000"/>
              </a:solidFill>
              <a:latin typeface="+mj-lt"/>
            </a:endParaRPr>
          </a:p>
        </p:txBody>
      </p:sp>
    </p:spTree>
    <p:extLst>
      <p:ext uri="{BB962C8B-B14F-4D97-AF65-F5344CB8AC3E}">
        <p14:creationId xmlns:p14="http://schemas.microsoft.com/office/powerpoint/2010/main" val="3934341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1000"/>
                                        <p:tgtEl>
                                          <p:spTgt spid="5">
                                            <p:txEl>
                                              <p:pRg st="2" end="2"/>
                                            </p:txEl>
                                          </p:spTgt>
                                        </p:tgtEl>
                                      </p:cBhvr>
                                    </p:animEffect>
                                    <p:anim calcmode="lin" valueType="num">
                                      <p:cBhvr>
                                        <p:cTn id="22"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2" end="2"/>
                                            </p:txEl>
                                          </p:spTgt>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5">
                                            <p:txEl>
                                              <p:pRg st="3" end="3"/>
                                            </p:txEl>
                                          </p:spTgt>
                                        </p:tgtEl>
                                        <p:attrNameLst>
                                          <p:attrName>style.visibility</p:attrName>
                                        </p:attrNameLst>
                                      </p:cBhvr>
                                      <p:to>
                                        <p:strVal val="visible"/>
                                      </p:to>
                                    </p:set>
                                    <p:animEffect transition="in" filter="fade">
                                      <p:cBhvr>
                                        <p:cTn id="26" dur="1000"/>
                                        <p:tgtEl>
                                          <p:spTgt spid="5">
                                            <p:txEl>
                                              <p:pRg st="3" end="3"/>
                                            </p:txEl>
                                          </p:spTgt>
                                        </p:tgtEl>
                                      </p:cBhvr>
                                    </p:animEffect>
                                    <p:anim calcmode="lin" valueType="num">
                                      <p:cBhvr>
                                        <p:cTn id="27"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5">
                                            <p:txEl>
                                              <p:pRg st="3" end="3"/>
                                            </p:txEl>
                                          </p:spTgt>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5">
                                            <p:txEl>
                                              <p:pRg st="4" end="4"/>
                                            </p:txEl>
                                          </p:spTgt>
                                        </p:tgtEl>
                                        <p:attrNameLst>
                                          <p:attrName>style.visibility</p:attrName>
                                        </p:attrNameLst>
                                      </p:cBhvr>
                                      <p:to>
                                        <p:strVal val="visible"/>
                                      </p:to>
                                    </p:set>
                                    <p:animEffect transition="in" filter="fade">
                                      <p:cBhvr>
                                        <p:cTn id="31" dur="1000"/>
                                        <p:tgtEl>
                                          <p:spTgt spid="5">
                                            <p:txEl>
                                              <p:pRg st="4" end="4"/>
                                            </p:txEl>
                                          </p:spTgt>
                                        </p:tgtEl>
                                      </p:cBhvr>
                                    </p:animEffect>
                                    <p:anim calcmode="lin" valueType="num">
                                      <p:cBhvr>
                                        <p:cTn id="32"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nodeType="clickEffect">
                                  <p:stCondLst>
                                    <p:cond delay="0"/>
                                  </p:stCondLst>
                                  <p:childTnLst>
                                    <p:set>
                                      <p:cBhvr>
                                        <p:cTn id="37" dur="1" fill="hold">
                                          <p:stCondLst>
                                            <p:cond delay="0"/>
                                          </p:stCondLst>
                                        </p:cTn>
                                        <p:tgtEl>
                                          <p:spTgt spid="6">
                                            <p:txEl>
                                              <p:pRg st="0" end="0"/>
                                            </p:txEl>
                                          </p:spTgt>
                                        </p:tgtEl>
                                        <p:attrNameLst>
                                          <p:attrName>style.visibility</p:attrName>
                                        </p:attrNameLst>
                                      </p:cBhvr>
                                      <p:to>
                                        <p:strVal val="visible"/>
                                      </p:to>
                                    </p:set>
                                    <p:animEffect transition="in" filter="fade">
                                      <p:cBhvr>
                                        <p:cTn id="38" dur="1000"/>
                                        <p:tgtEl>
                                          <p:spTgt spid="6">
                                            <p:txEl>
                                              <p:pRg st="0" end="0"/>
                                            </p:txEl>
                                          </p:spTgt>
                                        </p:tgtEl>
                                      </p:cBhvr>
                                    </p:animEffect>
                                    <p:anim calcmode="lin" valueType="num">
                                      <p:cBhvr>
                                        <p:cTn id="39"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40"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nodeType="clickEffect">
                                  <p:stCondLst>
                                    <p:cond delay="0"/>
                                  </p:stCondLst>
                                  <p:childTnLst>
                                    <p:set>
                                      <p:cBhvr>
                                        <p:cTn id="44" dur="1" fill="hold">
                                          <p:stCondLst>
                                            <p:cond delay="0"/>
                                          </p:stCondLst>
                                        </p:cTn>
                                        <p:tgtEl>
                                          <p:spTgt spid="6">
                                            <p:txEl>
                                              <p:pRg st="1" end="1"/>
                                            </p:txEl>
                                          </p:spTgt>
                                        </p:tgtEl>
                                        <p:attrNameLst>
                                          <p:attrName>style.visibility</p:attrName>
                                        </p:attrNameLst>
                                      </p:cBhvr>
                                      <p:to>
                                        <p:strVal val="visible"/>
                                      </p:to>
                                    </p:set>
                                    <p:animEffect transition="in" filter="fade">
                                      <p:cBhvr>
                                        <p:cTn id="45" dur="1000"/>
                                        <p:tgtEl>
                                          <p:spTgt spid="6">
                                            <p:txEl>
                                              <p:pRg st="1" end="1"/>
                                            </p:txEl>
                                          </p:spTgt>
                                        </p:tgtEl>
                                      </p:cBhvr>
                                    </p:animEffect>
                                    <p:anim calcmode="lin" valueType="num">
                                      <p:cBhvr>
                                        <p:cTn id="46"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47"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nodeType="clickEffect">
                                  <p:stCondLst>
                                    <p:cond delay="0"/>
                                  </p:stCondLst>
                                  <p:childTnLst>
                                    <p:set>
                                      <p:cBhvr>
                                        <p:cTn id="51" dur="1" fill="hold">
                                          <p:stCondLst>
                                            <p:cond delay="0"/>
                                          </p:stCondLst>
                                        </p:cTn>
                                        <p:tgtEl>
                                          <p:spTgt spid="6">
                                            <p:txEl>
                                              <p:pRg st="2" end="2"/>
                                            </p:txEl>
                                          </p:spTgt>
                                        </p:tgtEl>
                                        <p:attrNameLst>
                                          <p:attrName>style.visibility</p:attrName>
                                        </p:attrNameLst>
                                      </p:cBhvr>
                                      <p:to>
                                        <p:strVal val="visible"/>
                                      </p:to>
                                    </p:set>
                                    <p:animEffect transition="in" filter="fade">
                                      <p:cBhvr>
                                        <p:cTn id="52" dur="1000"/>
                                        <p:tgtEl>
                                          <p:spTgt spid="6">
                                            <p:txEl>
                                              <p:pRg st="2" end="2"/>
                                            </p:txEl>
                                          </p:spTgt>
                                        </p:tgtEl>
                                      </p:cBhvr>
                                    </p:animEffect>
                                    <p:anim calcmode="lin" valueType="num">
                                      <p:cBhvr>
                                        <p:cTn id="53"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54"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nodeType="clickEffect">
                                  <p:stCondLst>
                                    <p:cond delay="0"/>
                                  </p:stCondLst>
                                  <p:childTnLst>
                                    <p:set>
                                      <p:cBhvr>
                                        <p:cTn id="58" dur="1" fill="hold">
                                          <p:stCondLst>
                                            <p:cond delay="0"/>
                                          </p:stCondLst>
                                        </p:cTn>
                                        <p:tgtEl>
                                          <p:spTgt spid="6">
                                            <p:txEl>
                                              <p:pRg st="3" end="3"/>
                                            </p:txEl>
                                          </p:spTgt>
                                        </p:tgtEl>
                                        <p:attrNameLst>
                                          <p:attrName>style.visibility</p:attrName>
                                        </p:attrNameLst>
                                      </p:cBhvr>
                                      <p:to>
                                        <p:strVal val="visible"/>
                                      </p:to>
                                    </p:set>
                                    <p:animEffect transition="in" filter="fade">
                                      <p:cBhvr>
                                        <p:cTn id="59" dur="1000"/>
                                        <p:tgtEl>
                                          <p:spTgt spid="6">
                                            <p:txEl>
                                              <p:pRg st="3" end="3"/>
                                            </p:txEl>
                                          </p:spTgt>
                                        </p:tgtEl>
                                      </p:cBhvr>
                                    </p:animEffect>
                                    <p:anim calcmode="lin" valueType="num">
                                      <p:cBhvr>
                                        <p:cTn id="60"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61" dur="1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4795" y="1368977"/>
            <a:ext cx="11824188" cy="1600438"/>
          </a:xfrm>
          <a:prstGeom prst="rect">
            <a:avLst/>
          </a:prstGeom>
        </p:spPr>
        <p:txBody>
          <a:bodyPr wrap="square">
            <a:spAutoFit/>
          </a:bodyPr>
          <a:lstStyle/>
          <a:p>
            <a:pPr lvl="0" algn="just">
              <a:spcBef>
                <a:spcPts val="600"/>
              </a:spcBef>
              <a:spcAft>
                <a:spcPts val="600"/>
              </a:spcAft>
            </a:pPr>
            <a:r>
              <a:rPr lang="en-US" sz="2200" b="1" i="1" dirty="0" smtClean="0">
                <a:solidFill>
                  <a:srgbClr val="000000"/>
                </a:solidFill>
                <a:latin typeface="Times New Roman" panose="02020603050405020304" pitchFamily="18" charset="0"/>
                <a:cs typeface="Times New Roman" panose="02020603050405020304" pitchFamily="18" charset="0"/>
              </a:rPr>
              <a:t>2. </a:t>
            </a:r>
            <a:r>
              <a:rPr lang="en-US" sz="2200" b="1" i="1" dirty="0" err="1" smtClean="0">
                <a:solidFill>
                  <a:srgbClr val="000000"/>
                </a:solidFill>
                <a:latin typeface="Times New Roman" panose="02020603050405020304" pitchFamily="18" charset="0"/>
                <a:cs typeface="Times New Roman" panose="02020603050405020304" pitchFamily="18" charset="0"/>
              </a:rPr>
              <a:t>Quy</a:t>
            </a:r>
            <a:r>
              <a:rPr lang="en-US" sz="2200" b="1" i="1" dirty="0" smtClean="0">
                <a:solidFill>
                  <a:srgbClr val="000000"/>
                </a:solidFill>
                <a:latin typeface="Times New Roman" panose="02020603050405020304" pitchFamily="18" charset="0"/>
                <a:cs typeface="Times New Roman" panose="02020603050405020304" pitchFamily="18" charset="0"/>
              </a:rPr>
              <a:t> </a:t>
            </a:r>
            <a:r>
              <a:rPr lang="en-US" sz="2200" b="1" i="1" dirty="0" err="1" smtClean="0">
                <a:solidFill>
                  <a:srgbClr val="000000"/>
                </a:solidFill>
                <a:latin typeface="Times New Roman" panose="02020603050405020304" pitchFamily="18" charset="0"/>
                <a:cs typeface="Times New Roman" panose="02020603050405020304" pitchFamily="18" charset="0"/>
              </a:rPr>
              <a:t>mô</a:t>
            </a:r>
            <a:r>
              <a:rPr lang="en-US" sz="2200" b="1" i="1" dirty="0" smtClean="0">
                <a:solidFill>
                  <a:srgbClr val="000000"/>
                </a:solidFill>
                <a:latin typeface="Times New Roman" panose="02020603050405020304" pitchFamily="18" charset="0"/>
                <a:cs typeface="Times New Roman" panose="02020603050405020304" pitchFamily="18" charset="0"/>
              </a:rPr>
              <a:t> đ</a:t>
            </a:r>
            <a:r>
              <a:rPr lang="vi-VN" sz="2200" b="1" i="1" dirty="0" smtClean="0">
                <a:solidFill>
                  <a:srgbClr val="000000"/>
                </a:solidFill>
                <a:latin typeface="Times New Roman" panose="02020603050405020304" pitchFamily="18" charset="0"/>
                <a:cs typeface="Times New Roman" panose="02020603050405020304" pitchFamily="18" charset="0"/>
              </a:rPr>
              <a:t>áng </a:t>
            </a:r>
            <a:r>
              <a:rPr lang="vi-VN" sz="2200" b="1" i="1" dirty="0">
                <a:solidFill>
                  <a:srgbClr val="000000"/>
                </a:solidFill>
                <a:latin typeface="Times New Roman" panose="02020603050405020304" pitchFamily="18" charset="0"/>
                <a:cs typeface="Times New Roman" panose="02020603050405020304" pitchFamily="18" charset="0"/>
              </a:rPr>
              <a:t>kể: </a:t>
            </a:r>
            <a:endParaRPr lang="en-US" sz="2200" b="1" i="1" dirty="0" smtClean="0">
              <a:solidFill>
                <a:srgbClr val="000000"/>
              </a:solidFill>
              <a:latin typeface="Times New Roman" panose="02020603050405020304" pitchFamily="18" charset="0"/>
              <a:cs typeface="Times New Roman" panose="02020603050405020304" pitchFamily="18" charset="0"/>
            </a:endParaRPr>
          </a:p>
          <a:p>
            <a:pPr lvl="0" algn="just">
              <a:spcBef>
                <a:spcPts val="600"/>
              </a:spcBef>
              <a:spcAft>
                <a:spcPts val="600"/>
              </a:spcAft>
            </a:pPr>
            <a:r>
              <a:rPr lang="vi-VN" sz="2200" dirty="0" smtClean="0">
                <a:solidFill>
                  <a:srgbClr val="000000"/>
                </a:solidFill>
                <a:latin typeface="Times New Roman" panose="02020603050405020304" pitchFamily="18" charset="0"/>
                <a:cs typeface="Times New Roman" panose="02020603050405020304" pitchFamily="18" charset="0"/>
              </a:rPr>
              <a:t>Một </a:t>
            </a:r>
            <a:r>
              <a:rPr lang="vi-VN" sz="2200" dirty="0">
                <a:solidFill>
                  <a:srgbClr val="000000"/>
                </a:solidFill>
                <a:latin typeface="Times New Roman" panose="02020603050405020304" pitchFamily="18" charset="0"/>
                <a:cs typeface="Times New Roman" panose="02020603050405020304" pitchFamily="18" charset="0"/>
              </a:rPr>
              <a:t>đoạn thị </a:t>
            </a:r>
            <a:r>
              <a:rPr lang="vi-VN" sz="2200" dirty="0" smtClean="0">
                <a:solidFill>
                  <a:srgbClr val="000000"/>
                </a:solidFill>
                <a:latin typeface="Times New Roman" panose="02020603050405020304" pitchFamily="18" charset="0"/>
                <a:cs typeface="Times New Roman" panose="02020603050405020304" pitchFamily="18" charset="0"/>
              </a:rPr>
              <a:t>trường </a:t>
            </a:r>
            <a:r>
              <a:rPr lang="vi-VN" sz="2200" dirty="0">
                <a:solidFill>
                  <a:srgbClr val="000000"/>
                </a:solidFill>
                <a:latin typeface="Times New Roman" panose="02020603050405020304" pitchFamily="18" charset="0"/>
                <a:cs typeface="Times New Roman" panose="02020603050405020304" pitchFamily="18" charset="0"/>
              </a:rPr>
              <a:t>tiềm năng cần </a:t>
            </a:r>
            <a:r>
              <a:rPr lang="vi-VN" sz="2200" b="1" dirty="0">
                <a:solidFill>
                  <a:srgbClr val="FF0000"/>
                </a:solidFill>
                <a:latin typeface="Times New Roman" panose="02020603050405020304" pitchFamily="18" charset="0"/>
                <a:cs typeface="Times New Roman" panose="02020603050405020304" pitchFamily="18" charset="0"/>
              </a:rPr>
              <a:t>đủ lớn để đạt được doanh số cũng như sự</a:t>
            </a:r>
            <a:r>
              <a:rPr lang="en-US" sz="2200" b="1" dirty="0">
                <a:solidFill>
                  <a:srgbClr val="FF0000"/>
                </a:solidFill>
                <a:latin typeface="Times New Roman" panose="02020603050405020304" pitchFamily="18" charset="0"/>
                <a:cs typeface="Times New Roman" panose="02020603050405020304" pitchFamily="18" charset="0"/>
              </a:rPr>
              <a:t> </a:t>
            </a:r>
            <a:r>
              <a:rPr lang="vi-VN" sz="2200" b="1" dirty="0">
                <a:solidFill>
                  <a:srgbClr val="FF0000"/>
                </a:solidFill>
                <a:latin typeface="Times New Roman" panose="02020603050405020304" pitchFamily="18" charset="0"/>
                <a:cs typeface="Times New Roman" panose="02020603050405020304" pitchFamily="18" charset="0"/>
              </a:rPr>
              <a:t>tăng trưởng đủ nhằm tạo ra lợi nhuận dài hạn </a:t>
            </a:r>
            <a:r>
              <a:rPr lang="vi-VN" sz="2200" dirty="0">
                <a:solidFill>
                  <a:srgbClr val="000000"/>
                </a:solidFill>
                <a:latin typeface="Times New Roman" panose="02020603050405020304" pitchFamily="18" charset="0"/>
                <a:cs typeface="Times New Roman" panose="02020603050405020304" pitchFamily="18" charset="0"/>
              </a:rPr>
              <a:t>cho công ty. Các đoạn thị trường tiềm năng</a:t>
            </a:r>
            <a:r>
              <a:rPr lang="en-US" sz="2200" dirty="0">
                <a:solidFill>
                  <a:srgbClr val="000000"/>
                </a:solidFill>
                <a:latin typeface="Times New Roman" panose="02020603050405020304" pitchFamily="18" charset="0"/>
                <a:cs typeface="Times New Roman" panose="02020603050405020304" pitchFamily="18" charset="0"/>
              </a:rPr>
              <a:t> </a:t>
            </a:r>
            <a:r>
              <a:rPr lang="vi-VN" sz="2200" dirty="0">
                <a:solidFill>
                  <a:srgbClr val="000000"/>
                </a:solidFill>
                <a:latin typeface="Times New Roman" panose="02020603050405020304" pitchFamily="18" charset="0"/>
                <a:cs typeface="Times New Roman" panose="02020603050405020304" pitchFamily="18" charset="0"/>
              </a:rPr>
              <a:t>thường là có quy mô tương đối lớn, có tốc tăng trưởng </a:t>
            </a:r>
            <a:r>
              <a:rPr lang="vi-VN" sz="2200" dirty="0" smtClean="0">
                <a:solidFill>
                  <a:srgbClr val="000000"/>
                </a:solidFill>
                <a:latin typeface="Times New Roman" panose="02020603050405020304" pitchFamily="18" charset="0"/>
                <a:cs typeface="Times New Roman" panose="02020603050405020304" pitchFamily="18" charset="0"/>
              </a:rPr>
              <a:t>cao.</a:t>
            </a:r>
            <a:endParaRPr lang="en-US" sz="2200" dirty="0">
              <a:solidFill>
                <a:srgbClr val="000000"/>
              </a:solidFill>
              <a:latin typeface="Times New Roman" panose="02020603050405020304" pitchFamily="18" charset="0"/>
              <a:cs typeface="Times New Roman" panose="02020603050405020304" pitchFamily="18" charset="0"/>
            </a:endParaRPr>
          </a:p>
        </p:txBody>
      </p:sp>
      <p:sp>
        <p:nvSpPr>
          <p:cNvPr id="3" name="Rectangle 2"/>
          <p:cNvSpPr/>
          <p:nvPr/>
        </p:nvSpPr>
        <p:spPr>
          <a:xfrm>
            <a:off x="2130491" y="-200643"/>
            <a:ext cx="9704439" cy="738664"/>
          </a:xfrm>
          <a:prstGeom prst="rect">
            <a:avLst/>
          </a:prstGeom>
        </p:spPr>
        <p:txBody>
          <a:bodyPr wrap="square">
            <a:spAutoFit/>
          </a:bodyPr>
          <a:lstStyle/>
          <a:p>
            <a:pPr lvl="0">
              <a:lnSpc>
                <a:spcPct val="150000"/>
              </a:lnSpc>
            </a:pPr>
            <a:r>
              <a:rPr lang="vi-VN" sz="2800" b="1" dirty="0" smtClean="0">
                <a:solidFill>
                  <a:srgbClr val="002060"/>
                </a:solidFill>
                <a:latin typeface="Times New Roman" panose="02020603050405020304" pitchFamily="18" charset="0"/>
                <a:cs typeface="Times New Roman" panose="02020603050405020304" pitchFamily="18" charset="0"/>
              </a:rPr>
              <a:t>3</a:t>
            </a:r>
            <a:r>
              <a:rPr lang="en-US" sz="2800" b="1" dirty="0" smtClean="0">
                <a:solidFill>
                  <a:srgbClr val="002060"/>
                </a:solidFill>
                <a:latin typeface="Times New Roman" panose="02020603050405020304" pitchFamily="18" charset="0"/>
                <a:cs typeface="Times New Roman" panose="02020603050405020304" pitchFamily="18" charset="0"/>
              </a:rPr>
              <a:t>.3 </a:t>
            </a:r>
            <a:r>
              <a:rPr lang="vi-VN" sz="2800" b="1" dirty="0" smtClean="0">
                <a:solidFill>
                  <a:srgbClr val="002060"/>
                </a:solidFill>
                <a:latin typeface="Times New Roman" panose="02020603050405020304" pitchFamily="18" charset="0"/>
                <a:cs typeface="Times New Roman" panose="02020603050405020304" pitchFamily="18" charset="0"/>
              </a:rPr>
              <a:t>.Phân </a:t>
            </a:r>
            <a:r>
              <a:rPr lang="vi-VN" sz="2800" b="1" dirty="0">
                <a:solidFill>
                  <a:srgbClr val="002060"/>
                </a:solidFill>
                <a:latin typeface="Times New Roman" panose="02020603050405020304" pitchFamily="18" charset="0"/>
                <a:cs typeface="Times New Roman" panose="02020603050405020304" pitchFamily="18" charset="0"/>
              </a:rPr>
              <a:t>đoạn thị trường theo các tiêu thức phù hợp</a:t>
            </a:r>
          </a:p>
        </p:txBody>
      </p:sp>
      <p:sp>
        <p:nvSpPr>
          <p:cNvPr id="4" name="Rectangle 3"/>
          <p:cNvSpPr/>
          <p:nvPr/>
        </p:nvSpPr>
        <p:spPr>
          <a:xfrm>
            <a:off x="2712174" y="360564"/>
            <a:ext cx="7875639" cy="461665"/>
          </a:xfrm>
          <a:prstGeom prst="rect">
            <a:avLst/>
          </a:prstGeom>
        </p:spPr>
        <p:txBody>
          <a:bodyPr wrap="square">
            <a:spAutoFit/>
          </a:bodyPr>
          <a:lstStyle/>
          <a:p>
            <a:r>
              <a:rPr lang="vi-VN" sz="2400" b="1" i="1" dirty="0">
                <a:solidFill>
                  <a:srgbClr val="FF0000"/>
                </a:solidFill>
                <a:latin typeface="Cambria-BoldItalic"/>
              </a:rPr>
              <a:t>Các bước trong quá trình phân đoạn thị trường.</a:t>
            </a:r>
            <a:r>
              <a:rPr lang="vi-VN" sz="2400" dirty="0">
                <a:solidFill>
                  <a:srgbClr val="FF0000"/>
                </a:solidFill>
              </a:rPr>
              <a:t> </a:t>
            </a:r>
            <a:endParaRPr lang="en-US" sz="2400" dirty="0">
              <a:solidFill>
                <a:srgbClr val="FF0000"/>
              </a:solidFill>
            </a:endParaRPr>
          </a:p>
        </p:txBody>
      </p:sp>
      <p:sp>
        <p:nvSpPr>
          <p:cNvPr id="5" name="Rectangle 4"/>
          <p:cNvSpPr/>
          <p:nvPr/>
        </p:nvSpPr>
        <p:spPr>
          <a:xfrm>
            <a:off x="47499" y="835157"/>
            <a:ext cx="12192000" cy="430887"/>
          </a:xfrm>
          <a:prstGeom prst="rect">
            <a:avLst/>
          </a:prstGeom>
        </p:spPr>
        <p:txBody>
          <a:bodyPr wrap="square">
            <a:spAutoFit/>
          </a:bodyPr>
          <a:lstStyle/>
          <a:p>
            <a:pPr algn="ctr"/>
            <a:r>
              <a:rPr lang="en-US" sz="2200" b="1" u="sng" dirty="0" err="1" smtClean="0">
                <a:solidFill>
                  <a:srgbClr val="FF0000"/>
                </a:solidFill>
                <a:latin typeface="Times New Roman" panose="02020603050405020304" pitchFamily="18" charset="0"/>
                <a:cs typeface="Times New Roman" panose="02020603050405020304" pitchFamily="18" charset="0"/>
              </a:rPr>
              <a:t>Bước</a:t>
            </a:r>
            <a:r>
              <a:rPr lang="en-US" sz="2200" b="1" u="sng" dirty="0" smtClean="0">
                <a:solidFill>
                  <a:srgbClr val="FF0000"/>
                </a:solidFill>
                <a:latin typeface="Times New Roman" panose="02020603050405020304" pitchFamily="18" charset="0"/>
                <a:cs typeface="Times New Roman" panose="02020603050405020304" pitchFamily="18" charset="0"/>
              </a:rPr>
              <a:t> 4:</a:t>
            </a:r>
            <a:r>
              <a:rPr lang="en-US" sz="2200" b="1" dirty="0" smtClean="0">
                <a:solidFill>
                  <a:srgbClr val="FF0000"/>
                </a:solidFill>
                <a:latin typeface="Times New Roman" panose="02020603050405020304" pitchFamily="18" charset="0"/>
                <a:cs typeface="Times New Roman" panose="02020603050405020304" pitchFamily="18" charset="0"/>
              </a:rPr>
              <a:t> </a:t>
            </a:r>
            <a:r>
              <a:rPr lang="vi-VN" sz="2200" b="1" dirty="0">
                <a:solidFill>
                  <a:srgbClr val="002060"/>
                </a:solidFill>
                <a:latin typeface="Times New Roman" panose="02020603050405020304" pitchFamily="18" charset="0"/>
                <a:cs typeface="Times New Roman" panose="02020603050405020304" pitchFamily="18" charset="0"/>
              </a:rPr>
              <a:t>Đánh giá tiềm năng của các đoạn thị trường </a:t>
            </a:r>
            <a:r>
              <a:rPr lang="vi-VN" sz="2200" b="1" dirty="0" smtClean="0">
                <a:solidFill>
                  <a:srgbClr val="002060"/>
                </a:solidFill>
                <a:latin typeface="Times New Roman" panose="02020603050405020304" pitchFamily="18" charset="0"/>
                <a:cs typeface="Times New Roman" panose="02020603050405020304" pitchFamily="18" charset="0"/>
              </a:rPr>
              <a:t>và</a:t>
            </a:r>
            <a:r>
              <a:rPr lang="en-US" sz="2200" b="1" dirty="0" smtClean="0">
                <a:solidFill>
                  <a:srgbClr val="002060"/>
                </a:solidFill>
                <a:latin typeface="Times New Roman" panose="02020603050405020304" pitchFamily="18" charset="0"/>
                <a:cs typeface="Times New Roman" panose="02020603050405020304" pitchFamily="18" charset="0"/>
              </a:rPr>
              <a:t> </a:t>
            </a:r>
            <a:r>
              <a:rPr lang="vi-VN" sz="2200" b="1" dirty="0" smtClean="0">
                <a:solidFill>
                  <a:srgbClr val="002060"/>
                </a:solidFill>
                <a:latin typeface="Times New Roman" panose="02020603050405020304" pitchFamily="18" charset="0"/>
                <a:cs typeface="Times New Roman" panose="02020603050405020304" pitchFamily="18" charset="0"/>
              </a:rPr>
              <a:t>phân </a:t>
            </a:r>
            <a:r>
              <a:rPr lang="vi-VN" sz="2200" b="1" dirty="0">
                <a:solidFill>
                  <a:srgbClr val="002060"/>
                </a:solidFill>
                <a:latin typeface="Times New Roman" panose="02020603050405020304" pitchFamily="18" charset="0"/>
                <a:cs typeface="Times New Roman" panose="02020603050405020304" pitchFamily="18" charset="0"/>
              </a:rPr>
              <a:t>tích lựa chọn thị trường mục tiêu</a:t>
            </a:r>
            <a:endParaRPr lang="en-US" sz="2200" b="1" dirty="0">
              <a:solidFill>
                <a:srgbClr val="002060"/>
              </a:solidFill>
              <a:latin typeface="Times New Roman" panose="02020603050405020304" pitchFamily="18" charset="0"/>
              <a:cs typeface="Times New Roman" panose="02020603050405020304" pitchFamily="18" charset="0"/>
            </a:endParaRPr>
          </a:p>
        </p:txBody>
      </p:sp>
      <p:sp>
        <p:nvSpPr>
          <p:cNvPr id="6" name="Rectangle 5"/>
          <p:cNvSpPr/>
          <p:nvPr/>
        </p:nvSpPr>
        <p:spPr>
          <a:xfrm>
            <a:off x="124795" y="2969415"/>
            <a:ext cx="11824189" cy="3447098"/>
          </a:xfrm>
          <a:prstGeom prst="rect">
            <a:avLst/>
          </a:prstGeom>
        </p:spPr>
        <p:txBody>
          <a:bodyPr wrap="square">
            <a:spAutoFit/>
          </a:bodyPr>
          <a:lstStyle/>
          <a:p>
            <a:pPr lvl="0" algn="just">
              <a:spcBef>
                <a:spcPts val="600"/>
              </a:spcBef>
            </a:pPr>
            <a:r>
              <a:rPr lang="en-US" sz="2200" b="1" i="1" dirty="0" smtClean="0">
                <a:solidFill>
                  <a:srgbClr val="000000"/>
                </a:solidFill>
                <a:latin typeface="Times New Roman" panose="02020603050405020304" pitchFamily="18" charset="0"/>
                <a:cs typeface="Times New Roman" panose="02020603050405020304" pitchFamily="18" charset="0"/>
              </a:rPr>
              <a:t>3. </a:t>
            </a:r>
            <a:r>
              <a:rPr lang="vi-VN" sz="2200" b="1" i="1" dirty="0" smtClean="0">
                <a:solidFill>
                  <a:srgbClr val="000000"/>
                </a:solidFill>
                <a:latin typeface="Times New Roman" panose="02020603050405020304" pitchFamily="18" charset="0"/>
                <a:cs typeface="Times New Roman" panose="02020603050405020304" pitchFamily="18" charset="0"/>
              </a:rPr>
              <a:t>Có </a:t>
            </a:r>
            <a:r>
              <a:rPr lang="vi-VN" sz="2200" b="1" i="1" dirty="0">
                <a:solidFill>
                  <a:srgbClr val="000000"/>
                </a:solidFill>
                <a:latin typeface="Times New Roman" panose="02020603050405020304" pitchFamily="18" charset="0"/>
                <a:cs typeface="Times New Roman" panose="02020603050405020304" pitchFamily="18" charset="0"/>
              </a:rPr>
              <a:t>thể làm Marketing được: </a:t>
            </a:r>
            <a:endParaRPr lang="en-US" sz="2200" b="1" i="1" dirty="0" smtClean="0">
              <a:solidFill>
                <a:srgbClr val="000000"/>
              </a:solidFill>
              <a:latin typeface="Times New Roman" panose="02020603050405020304" pitchFamily="18" charset="0"/>
              <a:cs typeface="Times New Roman" panose="02020603050405020304" pitchFamily="18" charset="0"/>
            </a:endParaRPr>
          </a:p>
          <a:p>
            <a:pPr lvl="0" algn="just">
              <a:spcBef>
                <a:spcPts val="600"/>
              </a:spcBef>
            </a:pPr>
            <a:r>
              <a:rPr lang="vi-VN" sz="2200" dirty="0" smtClean="0">
                <a:solidFill>
                  <a:srgbClr val="000000"/>
                </a:solidFill>
                <a:latin typeface="Times New Roman" panose="02020603050405020304" pitchFamily="18" charset="0"/>
                <a:cs typeface="Times New Roman" panose="02020603050405020304" pitchFamily="18" charset="0"/>
              </a:rPr>
              <a:t>Một </a:t>
            </a:r>
            <a:r>
              <a:rPr lang="vi-VN" sz="2200" dirty="0">
                <a:solidFill>
                  <a:srgbClr val="000000"/>
                </a:solidFill>
                <a:latin typeface="Times New Roman" panose="02020603050405020304" pitchFamily="18" charset="0"/>
                <a:cs typeface="Times New Roman" panose="02020603050405020304" pitchFamily="18" charset="0"/>
              </a:rPr>
              <a:t>đoạn thị trường có thể làm Marketing được </a:t>
            </a:r>
            <a:r>
              <a:rPr lang="vi-VN" sz="2200" b="1" dirty="0">
                <a:solidFill>
                  <a:srgbClr val="FF0000"/>
                </a:solidFill>
                <a:latin typeface="Times New Roman" panose="02020603050405020304" pitchFamily="18" charset="0"/>
                <a:cs typeface="Times New Roman" panose="02020603050405020304" pitchFamily="18" charset="0"/>
              </a:rPr>
              <a:t>là đoạn thị</a:t>
            </a:r>
            <a:r>
              <a:rPr lang="en-US" sz="2200" b="1" dirty="0">
                <a:solidFill>
                  <a:srgbClr val="FF0000"/>
                </a:solidFill>
                <a:latin typeface="Times New Roman" panose="02020603050405020304" pitchFamily="18" charset="0"/>
                <a:cs typeface="Times New Roman" panose="02020603050405020304" pitchFamily="18" charset="0"/>
              </a:rPr>
              <a:t> </a:t>
            </a:r>
            <a:r>
              <a:rPr lang="vi-VN" sz="2200" b="1" dirty="0">
                <a:solidFill>
                  <a:srgbClr val="FF0000"/>
                </a:solidFill>
                <a:latin typeface="Times New Roman" panose="02020603050405020304" pitchFamily="18" charset="0"/>
                <a:cs typeface="Times New Roman" panose="02020603050405020304" pitchFamily="18" charset="0"/>
              </a:rPr>
              <a:t>trường mà hãng có khả năng tiếp cận và thoả </a:t>
            </a:r>
            <a:r>
              <a:rPr lang="vi-VN" sz="2200" b="1" dirty="0" smtClean="0">
                <a:solidFill>
                  <a:srgbClr val="FF0000"/>
                </a:solidFill>
                <a:latin typeface="Times New Roman" panose="02020603050405020304" pitchFamily="18" charset="0"/>
                <a:cs typeface="Times New Roman" panose="02020603050405020304" pitchFamily="18" charset="0"/>
              </a:rPr>
              <a:t>mãn</a:t>
            </a:r>
            <a:endParaRPr lang="en-US" sz="2200" b="1" dirty="0">
              <a:solidFill>
                <a:srgbClr val="FF0000"/>
              </a:solidFill>
              <a:latin typeface="Times New Roman" panose="02020603050405020304" pitchFamily="18" charset="0"/>
              <a:cs typeface="Times New Roman" panose="02020603050405020304" pitchFamily="18" charset="0"/>
            </a:endParaRPr>
          </a:p>
          <a:p>
            <a:pPr marL="342900" lvl="0" indent="-342900" algn="just">
              <a:spcBef>
                <a:spcPts val="600"/>
              </a:spcBef>
              <a:buFont typeface="Wingdings" panose="05000000000000000000" pitchFamily="2" charset="2"/>
              <a:buChar char="q"/>
            </a:pPr>
            <a:r>
              <a:rPr lang="en-US" sz="2200" dirty="0" err="1" smtClean="0">
                <a:solidFill>
                  <a:srgbClr val="000000"/>
                </a:solidFill>
                <a:latin typeface="Times New Roman" panose="02020603050405020304" pitchFamily="18" charset="0"/>
                <a:cs typeface="Times New Roman" panose="02020603050405020304" pitchFamily="18" charset="0"/>
              </a:rPr>
              <a:t>Vậy</a:t>
            </a:r>
            <a:r>
              <a:rPr lang="en-US" sz="2200" dirty="0" smtClean="0">
                <a:solidFill>
                  <a:srgbClr val="000000"/>
                </a:solidFill>
                <a:latin typeface="Times New Roman" panose="02020603050405020304" pitchFamily="18" charset="0"/>
                <a:cs typeface="Times New Roman" panose="02020603050405020304" pitchFamily="18" charset="0"/>
              </a:rPr>
              <a:t> </a:t>
            </a:r>
            <a:r>
              <a:rPr lang="en-US" sz="2200" b="1" dirty="0">
                <a:solidFill>
                  <a:srgbClr val="FF0000"/>
                </a:solidFill>
                <a:latin typeface="Times New Roman" panose="02020603050405020304" pitchFamily="18" charset="0"/>
                <a:cs typeface="Times New Roman" panose="02020603050405020304" pitchFamily="18" charset="0"/>
              </a:rPr>
              <a:t>m</a:t>
            </a:r>
            <a:r>
              <a:rPr lang="vi-VN" sz="2200" b="1" dirty="0" smtClean="0">
                <a:solidFill>
                  <a:srgbClr val="FF0000"/>
                </a:solidFill>
                <a:latin typeface="Times New Roman" panose="02020603050405020304" pitchFamily="18" charset="0"/>
                <a:cs typeface="Times New Roman" panose="02020603050405020304" pitchFamily="18" charset="0"/>
              </a:rPr>
              <a:t>ột </a:t>
            </a:r>
            <a:r>
              <a:rPr lang="vi-VN" sz="2200" b="1" dirty="0">
                <a:solidFill>
                  <a:srgbClr val="FF0000"/>
                </a:solidFill>
                <a:latin typeface="Times New Roman" panose="02020603050405020304" pitchFamily="18" charset="0"/>
                <a:cs typeface="Times New Roman" panose="02020603050405020304" pitchFamily="18" charset="0"/>
              </a:rPr>
              <a:t>thị trường thoả mãn được ba đặc tính trên là đoạn thị trường mục tiêu tiềm năng của</a:t>
            </a:r>
            <a:r>
              <a:rPr lang="en-US" sz="2200" b="1" dirty="0">
                <a:solidFill>
                  <a:srgbClr val="FF0000"/>
                </a:solidFill>
                <a:latin typeface="Times New Roman" panose="02020603050405020304" pitchFamily="18" charset="0"/>
                <a:cs typeface="Times New Roman" panose="02020603050405020304" pitchFamily="18" charset="0"/>
              </a:rPr>
              <a:t> </a:t>
            </a:r>
            <a:r>
              <a:rPr lang="vi-VN" sz="2200" b="1" dirty="0">
                <a:solidFill>
                  <a:srgbClr val="FF0000"/>
                </a:solidFill>
                <a:latin typeface="Times New Roman" panose="02020603050405020304" pitchFamily="18" charset="0"/>
                <a:cs typeface="Times New Roman" panose="02020603050405020304" pitchFamily="18" charset="0"/>
              </a:rPr>
              <a:t>công ty</a:t>
            </a:r>
            <a:r>
              <a:rPr lang="vi-VN" sz="2200" dirty="0">
                <a:solidFill>
                  <a:srgbClr val="000000"/>
                </a:solidFill>
                <a:latin typeface="Times New Roman" panose="02020603050405020304" pitchFamily="18" charset="0"/>
                <a:cs typeface="Times New Roman" panose="02020603050405020304" pitchFamily="18" charset="0"/>
              </a:rPr>
              <a:t>. </a:t>
            </a:r>
            <a:endParaRPr lang="en-US" sz="2200" dirty="0" smtClean="0">
              <a:solidFill>
                <a:srgbClr val="000000"/>
              </a:solidFill>
              <a:latin typeface="Times New Roman" panose="02020603050405020304" pitchFamily="18" charset="0"/>
              <a:cs typeface="Times New Roman" panose="02020603050405020304" pitchFamily="18" charset="0"/>
            </a:endParaRPr>
          </a:p>
          <a:p>
            <a:pPr marL="342900" lvl="0" indent="-342900" algn="just">
              <a:spcBef>
                <a:spcPts val="600"/>
              </a:spcBef>
              <a:buFont typeface="Wingdings" panose="05000000000000000000" pitchFamily="2" charset="2"/>
              <a:buChar char="q"/>
            </a:pPr>
            <a:r>
              <a:rPr lang="vi-VN" sz="2200" dirty="0" smtClean="0">
                <a:solidFill>
                  <a:srgbClr val="000000"/>
                </a:solidFill>
                <a:latin typeface="Times New Roman" panose="02020603050405020304" pitchFamily="18" charset="0"/>
                <a:cs typeface="Times New Roman" panose="02020603050405020304" pitchFamily="18" charset="0"/>
              </a:rPr>
              <a:t>Tuy </a:t>
            </a:r>
            <a:r>
              <a:rPr lang="vi-VN" sz="2200" dirty="0">
                <a:solidFill>
                  <a:srgbClr val="000000"/>
                </a:solidFill>
                <a:latin typeface="Times New Roman" panose="02020603050405020304" pitchFamily="18" charset="0"/>
                <a:cs typeface="Times New Roman" panose="02020603050405020304" pitchFamily="18" charset="0"/>
              </a:rPr>
              <a:t>nhiên, doanh nghiệp không thể phục vụ mọi đoạn thị trường tiềm năng. Họ phải</a:t>
            </a:r>
            <a:r>
              <a:rPr lang="en-US" sz="2200" dirty="0">
                <a:solidFill>
                  <a:srgbClr val="000000"/>
                </a:solidFill>
                <a:latin typeface="Times New Roman" panose="02020603050405020304" pitchFamily="18" charset="0"/>
                <a:cs typeface="Times New Roman" panose="02020603050405020304" pitchFamily="18" charset="0"/>
              </a:rPr>
              <a:t> </a:t>
            </a:r>
            <a:r>
              <a:rPr lang="vi-VN" sz="2200" dirty="0">
                <a:solidFill>
                  <a:srgbClr val="000000"/>
                </a:solidFill>
                <a:latin typeface="Times New Roman" panose="02020603050405020304" pitchFamily="18" charset="0"/>
                <a:cs typeface="Times New Roman" panose="02020603050405020304" pitchFamily="18" charset="0"/>
              </a:rPr>
              <a:t>phân tích đánh giá các đoạn thị trường này để chọn ra những đoạn thị trường mục tiêu cho</a:t>
            </a:r>
            <a:r>
              <a:rPr lang="en-US" sz="2200" dirty="0">
                <a:solidFill>
                  <a:srgbClr val="000000"/>
                </a:solidFill>
                <a:latin typeface="Times New Roman" panose="02020603050405020304" pitchFamily="18" charset="0"/>
                <a:cs typeface="Times New Roman" panose="02020603050405020304" pitchFamily="18" charset="0"/>
              </a:rPr>
              <a:t> </a:t>
            </a:r>
            <a:r>
              <a:rPr lang="vi-VN" sz="2200" dirty="0">
                <a:solidFill>
                  <a:srgbClr val="000000"/>
                </a:solidFill>
                <a:latin typeface="Times New Roman" panose="02020603050405020304" pitchFamily="18" charset="0"/>
                <a:cs typeface="Times New Roman" panose="02020603050405020304" pitchFamily="18" charset="0"/>
              </a:rPr>
              <a:t>doanh nghiệp. </a:t>
            </a:r>
            <a:endParaRPr lang="en-US" sz="2200" dirty="0" smtClean="0">
              <a:solidFill>
                <a:srgbClr val="000000"/>
              </a:solidFill>
              <a:latin typeface="Times New Roman" panose="02020603050405020304" pitchFamily="18" charset="0"/>
              <a:cs typeface="Times New Roman" panose="02020603050405020304" pitchFamily="18" charset="0"/>
            </a:endParaRPr>
          </a:p>
          <a:p>
            <a:pPr marL="342900" lvl="0" indent="-342900" algn="just">
              <a:spcBef>
                <a:spcPts val="600"/>
              </a:spcBef>
              <a:buFont typeface="Wingdings" panose="05000000000000000000" pitchFamily="2" charset="2"/>
              <a:buChar char="q"/>
            </a:pPr>
            <a:r>
              <a:rPr lang="vi-VN" sz="2200" dirty="0" smtClean="0">
                <a:solidFill>
                  <a:srgbClr val="000000"/>
                </a:solidFill>
                <a:latin typeface="Times New Roman" panose="02020603050405020304" pitchFamily="18" charset="0"/>
                <a:cs typeface="Times New Roman" panose="02020603050405020304" pitchFamily="18" charset="0"/>
              </a:rPr>
              <a:t>Công </a:t>
            </a:r>
            <a:r>
              <a:rPr lang="vi-VN" sz="2200" dirty="0">
                <a:solidFill>
                  <a:srgbClr val="000000"/>
                </a:solidFill>
                <a:latin typeface="Times New Roman" panose="02020603050405020304" pitchFamily="18" charset="0"/>
                <a:cs typeface="Times New Roman" panose="02020603050405020304" pitchFamily="18" charset="0"/>
              </a:rPr>
              <a:t>việc đánh giá các đoạn thị trường cần những phân tích chi tiết về khả năng</a:t>
            </a:r>
            <a:r>
              <a:rPr lang="en-US" sz="2200" dirty="0">
                <a:solidFill>
                  <a:srgbClr val="000000"/>
                </a:solidFill>
                <a:latin typeface="Times New Roman" panose="02020603050405020304" pitchFamily="18" charset="0"/>
                <a:cs typeface="Times New Roman" panose="02020603050405020304" pitchFamily="18" charset="0"/>
              </a:rPr>
              <a:t> </a:t>
            </a:r>
            <a:r>
              <a:rPr lang="vi-VN" sz="2200" dirty="0">
                <a:solidFill>
                  <a:srgbClr val="000000"/>
                </a:solidFill>
                <a:latin typeface="Times New Roman" panose="02020603050405020304" pitchFamily="18" charset="0"/>
                <a:cs typeface="Times New Roman" panose="02020603050405020304" pitchFamily="18" charset="0"/>
              </a:rPr>
              <a:t>khai thức và hiệu quả kinh doanh có thể đạt được.</a:t>
            </a:r>
            <a:endParaRPr lang="en-US" sz="22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398272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6">
                                            <p:txEl>
                                              <p:pRg st="0" end="0"/>
                                            </p:txEl>
                                          </p:spTgt>
                                        </p:tgtEl>
                                        <p:attrNameLst>
                                          <p:attrName>style.visibility</p:attrName>
                                        </p:attrNameLst>
                                      </p:cBhvr>
                                      <p:to>
                                        <p:strVal val="visible"/>
                                      </p:to>
                                    </p:set>
                                    <p:animEffect transition="in" filter="fade">
                                      <p:cBhvr>
                                        <p:cTn id="21" dur="1000"/>
                                        <p:tgtEl>
                                          <p:spTgt spid="6">
                                            <p:txEl>
                                              <p:pRg st="0" end="0"/>
                                            </p:txEl>
                                          </p:spTgt>
                                        </p:tgtEl>
                                      </p:cBhvr>
                                    </p:animEffect>
                                    <p:anim calcmode="lin" valueType="num">
                                      <p:cBhvr>
                                        <p:cTn id="2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6">
                                            <p:txEl>
                                              <p:pRg st="1" end="1"/>
                                            </p:txEl>
                                          </p:spTgt>
                                        </p:tgtEl>
                                        <p:attrNameLst>
                                          <p:attrName>style.visibility</p:attrName>
                                        </p:attrNameLst>
                                      </p:cBhvr>
                                      <p:to>
                                        <p:strVal val="visible"/>
                                      </p:to>
                                    </p:set>
                                    <p:animEffect transition="in" filter="fade">
                                      <p:cBhvr>
                                        <p:cTn id="28" dur="1000"/>
                                        <p:tgtEl>
                                          <p:spTgt spid="6">
                                            <p:txEl>
                                              <p:pRg st="1" end="1"/>
                                            </p:txEl>
                                          </p:spTgt>
                                        </p:tgtEl>
                                      </p:cBhvr>
                                    </p:animEffect>
                                    <p:anim calcmode="lin" valueType="num">
                                      <p:cBhvr>
                                        <p:cTn id="29"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30"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nodeType="clickEffect">
                                  <p:stCondLst>
                                    <p:cond delay="0"/>
                                  </p:stCondLst>
                                  <p:childTnLst>
                                    <p:set>
                                      <p:cBhvr>
                                        <p:cTn id="34" dur="1" fill="hold">
                                          <p:stCondLst>
                                            <p:cond delay="0"/>
                                          </p:stCondLst>
                                        </p:cTn>
                                        <p:tgtEl>
                                          <p:spTgt spid="6">
                                            <p:txEl>
                                              <p:pRg st="2" end="2"/>
                                            </p:txEl>
                                          </p:spTgt>
                                        </p:tgtEl>
                                        <p:attrNameLst>
                                          <p:attrName>style.visibility</p:attrName>
                                        </p:attrNameLst>
                                      </p:cBhvr>
                                      <p:to>
                                        <p:strVal val="visible"/>
                                      </p:to>
                                    </p:set>
                                    <p:animEffect transition="in" filter="barn(inVertical)">
                                      <p:cBhvr>
                                        <p:cTn id="35" dur="500"/>
                                        <p:tgtEl>
                                          <p:spTgt spid="6">
                                            <p:txEl>
                                              <p:pRg st="2" end="2"/>
                                            </p:txEl>
                                          </p:spTgt>
                                        </p:tgtEl>
                                      </p:cBhvr>
                                    </p:animEffect>
                                  </p:childTnLst>
                                </p:cTn>
                              </p:par>
                              <p:par>
                                <p:cTn id="36" presetID="16" presetClass="entr" presetSubtype="21" fill="hold" nodeType="withEffect">
                                  <p:stCondLst>
                                    <p:cond delay="0"/>
                                  </p:stCondLst>
                                  <p:childTnLst>
                                    <p:set>
                                      <p:cBhvr>
                                        <p:cTn id="37" dur="1" fill="hold">
                                          <p:stCondLst>
                                            <p:cond delay="0"/>
                                          </p:stCondLst>
                                        </p:cTn>
                                        <p:tgtEl>
                                          <p:spTgt spid="6">
                                            <p:txEl>
                                              <p:pRg st="3" end="3"/>
                                            </p:txEl>
                                          </p:spTgt>
                                        </p:tgtEl>
                                        <p:attrNameLst>
                                          <p:attrName>style.visibility</p:attrName>
                                        </p:attrNameLst>
                                      </p:cBhvr>
                                      <p:to>
                                        <p:strVal val="visible"/>
                                      </p:to>
                                    </p:set>
                                    <p:animEffect transition="in" filter="barn(inVertical)">
                                      <p:cBhvr>
                                        <p:cTn id="38" dur="500"/>
                                        <p:tgtEl>
                                          <p:spTgt spid="6">
                                            <p:txEl>
                                              <p:pRg st="3" end="3"/>
                                            </p:txEl>
                                          </p:spTgt>
                                        </p:tgtEl>
                                      </p:cBhvr>
                                    </p:animEffect>
                                  </p:childTnLst>
                                </p:cTn>
                              </p:par>
                              <p:par>
                                <p:cTn id="39" presetID="16" presetClass="entr" presetSubtype="21" fill="hold" nodeType="withEffect">
                                  <p:stCondLst>
                                    <p:cond delay="0"/>
                                  </p:stCondLst>
                                  <p:childTnLst>
                                    <p:set>
                                      <p:cBhvr>
                                        <p:cTn id="40" dur="1" fill="hold">
                                          <p:stCondLst>
                                            <p:cond delay="0"/>
                                          </p:stCondLst>
                                        </p:cTn>
                                        <p:tgtEl>
                                          <p:spTgt spid="6">
                                            <p:txEl>
                                              <p:pRg st="4" end="4"/>
                                            </p:txEl>
                                          </p:spTgt>
                                        </p:tgtEl>
                                        <p:attrNameLst>
                                          <p:attrName>style.visibility</p:attrName>
                                        </p:attrNameLst>
                                      </p:cBhvr>
                                      <p:to>
                                        <p:strVal val="visible"/>
                                      </p:to>
                                    </p:set>
                                    <p:animEffect transition="in" filter="barn(inVertical)">
                                      <p:cBhvr>
                                        <p:cTn id="41"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03833" y="1383436"/>
            <a:ext cx="12088167" cy="2462213"/>
          </a:xfrm>
          <a:prstGeom prst="rect">
            <a:avLst/>
          </a:prstGeom>
        </p:spPr>
        <p:txBody>
          <a:bodyPr wrap="square">
            <a:spAutoFit/>
          </a:bodyPr>
          <a:lstStyle/>
          <a:p>
            <a:pPr algn="just"/>
            <a:r>
              <a:rPr lang="vi-VN" sz="2200" b="1" i="1" dirty="0">
                <a:solidFill>
                  <a:srgbClr val="000000"/>
                </a:solidFill>
                <a:latin typeface="Times New Roman" panose="02020603050405020304" pitchFamily="18" charset="0"/>
                <a:cs typeface="Times New Roman" panose="02020603050405020304" pitchFamily="18" charset="0"/>
              </a:rPr>
              <a:t>Ví dụ</a:t>
            </a:r>
            <a:r>
              <a:rPr lang="en-US" sz="2200" b="1" i="1"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pPr>
            <a:r>
              <a:rPr lang="en-US" sz="2200" dirty="0">
                <a:solidFill>
                  <a:srgbClr val="000000"/>
                </a:solidFill>
                <a:latin typeface="Times New Roman" panose="02020603050405020304" pitchFamily="18" charset="0"/>
                <a:cs typeface="Times New Roman" panose="02020603050405020304" pitchFamily="18" charset="0"/>
              </a:rPr>
              <a:t>M</a:t>
            </a:r>
            <a:r>
              <a:rPr lang="vi-VN" sz="2200" dirty="0">
                <a:solidFill>
                  <a:srgbClr val="000000"/>
                </a:solidFill>
                <a:latin typeface="Times New Roman" panose="02020603050405020304" pitchFamily="18" charset="0"/>
                <a:cs typeface="Times New Roman" panose="02020603050405020304" pitchFamily="18" charset="0"/>
              </a:rPr>
              <a:t>ột đoạn thị trường mà hiện tại có ít đối thủ cạnh tranh hiện tại và</a:t>
            </a:r>
            <a:r>
              <a:rPr lang="en-US" sz="2200" dirty="0">
                <a:solidFill>
                  <a:srgbClr val="000000"/>
                </a:solidFill>
                <a:latin typeface="Times New Roman" panose="02020603050405020304" pitchFamily="18" charset="0"/>
                <a:cs typeface="Times New Roman" panose="02020603050405020304" pitchFamily="18" charset="0"/>
              </a:rPr>
              <a:t> </a:t>
            </a:r>
            <a:r>
              <a:rPr lang="vi-VN" sz="2200" dirty="0">
                <a:solidFill>
                  <a:srgbClr val="000000"/>
                </a:solidFill>
                <a:latin typeface="Times New Roman" panose="02020603050405020304" pitchFamily="18" charset="0"/>
                <a:cs typeface="Times New Roman" panose="02020603050405020304" pitchFamily="18" charset="0"/>
              </a:rPr>
              <a:t>các đối thủ cạnh tranh hiện tại không có sức mạnh có thể là một đoạn thị trường hấp dẫn. </a:t>
            </a:r>
            <a:endParaRPr lang="en-US" sz="2200" dirty="0" smtClean="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vi-VN" sz="2200" dirty="0" smtClean="0">
                <a:solidFill>
                  <a:srgbClr val="000000"/>
                </a:solidFill>
                <a:latin typeface="Times New Roman" panose="02020603050405020304" pitchFamily="18" charset="0"/>
                <a:cs typeface="Times New Roman" panose="02020603050405020304" pitchFamily="18" charset="0"/>
              </a:rPr>
              <a:t>Cần</a:t>
            </a:r>
            <a:r>
              <a:rPr lang="en-US" sz="2200" dirty="0" smtClean="0">
                <a:solidFill>
                  <a:srgbClr val="000000"/>
                </a:solidFill>
                <a:latin typeface="Times New Roman" panose="02020603050405020304" pitchFamily="18" charset="0"/>
                <a:cs typeface="Times New Roman" panose="02020603050405020304" pitchFamily="18" charset="0"/>
              </a:rPr>
              <a:t> </a:t>
            </a:r>
            <a:r>
              <a:rPr lang="vi-VN" sz="2200" dirty="0">
                <a:solidFill>
                  <a:srgbClr val="000000"/>
                </a:solidFill>
                <a:latin typeface="Times New Roman" panose="02020603050405020304" pitchFamily="18" charset="0"/>
                <a:cs typeface="Times New Roman" panose="02020603050405020304" pitchFamily="18" charset="0"/>
              </a:rPr>
              <a:t>lập bảng so sánh năng lực cạnh tranh giữa </a:t>
            </a:r>
            <a:r>
              <a:rPr lang="en-US" sz="2200" dirty="0" smtClean="0">
                <a:solidFill>
                  <a:srgbClr val="000000"/>
                </a:solidFill>
                <a:latin typeface="Times New Roman" panose="02020603050405020304" pitchFamily="18" charset="0"/>
                <a:cs typeface="Times New Roman" panose="02020603050405020304" pitchFamily="18" charset="0"/>
              </a:rPr>
              <a:t>DN </a:t>
            </a:r>
            <a:r>
              <a:rPr lang="vi-VN" sz="2200" dirty="0" smtClean="0">
                <a:solidFill>
                  <a:srgbClr val="000000"/>
                </a:solidFill>
                <a:latin typeface="Times New Roman" panose="02020603050405020304" pitchFamily="18" charset="0"/>
                <a:cs typeface="Times New Roman" panose="02020603050405020304" pitchFamily="18" charset="0"/>
              </a:rPr>
              <a:t>với </a:t>
            </a:r>
            <a:r>
              <a:rPr lang="vi-VN" sz="2200" dirty="0">
                <a:solidFill>
                  <a:srgbClr val="000000"/>
                </a:solidFill>
                <a:latin typeface="Times New Roman" panose="02020603050405020304" pitchFamily="18" charset="0"/>
                <a:cs typeface="Times New Roman" panose="02020603050405020304" pitchFamily="18" charset="0"/>
              </a:rPr>
              <a:t>các đối thủ cạnh tranh chính trên</a:t>
            </a:r>
            <a:r>
              <a:rPr lang="en-US" sz="2200" dirty="0">
                <a:solidFill>
                  <a:srgbClr val="000000"/>
                </a:solidFill>
                <a:latin typeface="Times New Roman" panose="02020603050405020304" pitchFamily="18" charset="0"/>
                <a:cs typeface="Times New Roman" panose="02020603050405020304" pitchFamily="18" charset="0"/>
              </a:rPr>
              <a:t> </a:t>
            </a:r>
            <a:r>
              <a:rPr lang="vi-VN" sz="2200" dirty="0">
                <a:solidFill>
                  <a:srgbClr val="000000"/>
                </a:solidFill>
                <a:latin typeface="Times New Roman" panose="02020603050405020304" pitchFamily="18" charset="0"/>
                <a:cs typeface="Times New Roman" panose="02020603050405020304" pitchFamily="18" charset="0"/>
              </a:rPr>
              <a:t>đoạn thị trường. Luật pháp và các yếu tố vĩ mô cũng ảnh hưởng lớn đến việc khai thác một</a:t>
            </a:r>
            <a:r>
              <a:rPr lang="en-US" sz="2200" dirty="0">
                <a:solidFill>
                  <a:srgbClr val="000000"/>
                </a:solidFill>
                <a:latin typeface="Times New Roman" panose="02020603050405020304" pitchFamily="18" charset="0"/>
                <a:cs typeface="Times New Roman" panose="02020603050405020304" pitchFamily="18" charset="0"/>
              </a:rPr>
              <a:t> </a:t>
            </a:r>
            <a:r>
              <a:rPr lang="vi-VN" sz="2200" dirty="0">
                <a:solidFill>
                  <a:srgbClr val="000000"/>
                </a:solidFill>
                <a:latin typeface="Times New Roman" panose="02020603050405020304" pitchFamily="18" charset="0"/>
                <a:cs typeface="Times New Roman" panose="02020603050405020304" pitchFamily="18" charset="0"/>
              </a:rPr>
              <a:t>đoạn thị trường. </a:t>
            </a:r>
            <a:endParaRPr lang="en-US" sz="2200" dirty="0">
              <a:solidFill>
                <a:srgbClr val="000000"/>
              </a:solidFill>
              <a:latin typeface="Times New Roman" panose="02020603050405020304" pitchFamily="18" charset="0"/>
              <a:cs typeface="Times New Roman" panose="02020603050405020304" pitchFamily="18" charset="0"/>
            </a:endParaRPr>
          </a:p>
          <a:p>
            <a:pPr algn="just"/>
            <a:r>
              <a:rPr lang="vi-VN" sz="2200" b="1" i="1" dirty="0">
                <a:solidFill>
                  <a:srgbClr val="000000"/>
                </a:solidFill>
                <a:latin typeface="Times New Roman" panose="02020603050405020304" pitchFamily="18" charset="0"/>
                <a:cs typeface="Times New Roman" panose="02020603050405020304" pitchFamily="18" charset="0"/>
              </a:rPr>
              <a:t>Ví dụ</a:t>
            </a:r>
            <a:r>
              <a:rPr lang="en-US" sz="2200" b="1" i="1" dirty="0" smtClean="0">
                <a:solidFill>
                  <a:srgbClr val="000000"/>
                </a:solidFill>
                <a:latin typeface="Times New Roman" panose="02020603050405020304" pitchFamily="18" charset="0"/>
                <a:cs typeface="Times New Roman" panose="02020603050405020304" pitchFamily="18" charset="0"/>
              </a:rPr>
              <a:t>: </a:t>
            </a:r>
            <a:r>
              <a:rPr lang="en-US" sz="2200" dirty="0" smtClean="0">
                <a:solidFill>
                  <a:srgbClr val="000000"/>
                </a:solidFill>
                <a:latin typeface="Times New Roman" panose="02020603050405020304" pitchFamily="18" charset="0"/>
                <a:cs typeface="Times New Roman" panose="02020603050405020304" pitchFamily="18" charset="0"/>
              </a:rPr>
              <a:t>V</a:t>
            </a:r>
            <a:r>
              <a:rPr lang="vi-VN" sz="2200" dirty="0">
                <a:solidFill>
                  <a:srgbClr val="000000"/>
                </a:solidFill>
                <a:latin typeface="Times New Roman" panose="02020603050405020304" pitchFamily="18" charset="0"/>
                <a:cs typeface="Times New Roman" panose="02020603050405020304" pitchFamily="18" charset="0"/>
              </a:rPr>
              <a:t>iệc kinh doanh nhằm vào một đoạn thị trường có thể bị luật pháp cấm</a:t>
            </a:r>
            <a:r>
              <a:rPr lang="en-US" sz="2200" dirty="0">
                <a:solidFill>
                  <a:srgbClr val="000000"/>
                </a:solidFill>
                <a:latin typeface="Times New Roman" panose="02020603050405020304" pitchFamily="18" charset="0"/>
                <a:cs typeface="Times New Roman" panose="02020603050405020304" pitchFamily="18" charset="0"/>
              </a:rPr>
              <a:t> </a:t>
            </a:r>
            <a:r>
              <a:rPr lang="vi-VN" sz="2200" dirty="0">
                <a:solidFill>
                  <a:srgbClr val="000000"/>
                </a:solidFill>
                <a:latin typeface="Times New Roman" panose="02020603050405020304" pitchFamily="18" charset="0"/>
                <a:cs typeface="Times New Roman" panose="02020603050405020304" pitchFamily="18" charset="0"/>
              </a:rPr>
              <a:t>hoặc hạn chế (như trường hợp đầu tư sàn vàng ảo).</a:t>
            </a:r>
            <a:endParaRPr lang="en-US" sz="2200" dirty="0"/>
          </a:p>
        </p:txBody>
      </p:sp>
      <p:sp>
        <p:nvSpPr>
          <p:cNvPr id="4" name="Rectangle 3"/>
          <p:cNvSpPr/>
          <p:nvPr/>
        </p:nvSpPr>
        <p:spPr>
          <a:xfrm>
            <a:off x="2130491" y="-200643"/>
            <a:ext cx="9704439" cy="738664"/>
          </a:xfrm>
          <a:prstGeom prst="rect">
            <a:avLst/>
          </a:prstGeom>
        </p:spPr>
        <p:txBody>
          <a:bodyPr wrap="square">
            <a:spAutoFit/>
          </a:bodyPr>
          <a:lstStyle/>
          <a:p>
            <a:pPr lvl="0">
              <a:lnSpc>
                <a:spcPct val="150000"/>
              </a:lnSpc>
            </a:pPr>
            <a:r>
              <a:rPr lang="vi-VN" sz="2800" b="1" dirty="0" smtClean="0">
                <a:solidFill>
                  <a:srgbClr val="002060"/>
                </a:solidFill>
                <a:latin typeface="Times New Roman" panose="02020603050405020304" pitchFamily="18" charset="0"/>
                <a:cs typeface="Times New Roman" panose="02020603050405020304" pitchFamily="18" charset="0"/>
              </a:rPr>
              <a:t>3</a:t>
            </a:r>
            <a:r>
              <a:rPr lang="en-US" sz="2800" b="1" dirty="0" smtClean="0">
                <a:solidFill>
                  <a:srgbClr val="002060"/>
                </a:solidFill>
                <a:latin typeface="Times New Roman" panose="02020603050405020304" pitchFamily="18" charset="0"/>
                <a:cs typeface="Times New Roman" panose="02020603050405020304" pitchFamily="18" charset="0"/>
              </a:rPr>
              <a:t>.3 </a:t>
            </a:r>
            <a:r>
              <a:rPr lang="vi-VN" sz="2800" b="1" dirty="0" smtClean="0">
                <a:solidFill>
                  <a:srgbClr val="002060"/>
                </a:solidFill>
                <a:latin typeface="Times New Roman" panose="02020603050405020304" pitchFamily="18" charset="0"/>
                <a:cs typeface="Times New Roman" panose="02020603050405020304" pitchFamily="18" charset="0"/>
              </a:rPr>
              <a:t>.Phân </a:t>
            </a:r>
            <a:r>
              <a:rPr lang="vi-VN" sz="2800" b="1" dirty="0">
                <a:solidFill>
                  <a:srgbClr val="002060"/>
                </a:solidFill>
                <a:latin typeface="Times New Roman" panose="02020603050405020304" pitchFamily="18" charset="0"/>
                <a:cs typeface="Times New Roman" panose="02020603050405020304" pitchFamily="18" charset="0"/>
              </a:rPr>
              <a:t>đoạn thị trường theo các tiêu thức phù hợp</a:t>
            </a:r>
          </a:p>
        </p:txBody>
      </p:sp>
      <p:sp>
        <p:nvSpPr>
          <p:cNvPr id="5" name="Rectangle 4"/>
          <p:cNvSpPr/>
          <p:nvPr/>
        </p:nvSpPr>
        <p:spPr>
          <a:xfrm>
            <a:off x="2712174" y="360564"/>
            <a:ext cx="7875639" cy="461665"/>
          </a:xfrm>
          <a:prstGeom prst="rect">
            <a:avLst/>
          </a:prstGeom>
        </p:spPr>
        <p:txBody>
          <a:bodyPr wrap="square">
            <a:spAutoFit/>
          </a:bodyPr>
          <a:lstStyle/>
          <a:p>
            <a:r>
              <a:rPr lang="vi-VN" sz="2400" b="1" i="1" dirty="0">
                <a:solidFill>
                  <a:srgbClr val="FF0000"/>
                </a:solidFill>
                <a:latin typeface="Cambria-BoldItalic"/>
              </a:rPr>
              <a:t>Các bước trong quá trình phân đoạn thị trường.</a:t>
            </a:r>
            <a:r>
              <a:rPr lang="vi-VN" sz="2400" dirty="0">
                <a:solidFill>
                  <a:srgbClr val="FF0000"/>
                </a:solidFill>
              </a:rPr>
              <a:t> </a:t>
            </a:r>
            <a:endParaRPr lang="en-US" sz="2400" dirty="0">
              <a:solidFill>
                <a:srgbClr val="FF0000"/>
              </a:solidFill>
            </a:endParaRPr>
          </a:p>
        </p:txBody>
      </p:sp>
      <p:sp>
        <p:nvSpPr>
          <p:cNvPr id="6" name="Rectangle 5"/>
          <p:cNvSpPr/>
          <p:nvPr/>
        </p:nvSpPr>
        <p:spPr>
          <a:xfrm>
            <a:off x="116325" y="684325"/>
            <a:ext cx="12192000" cy="430887"/>
          </a:xfrm>
          <a:prstGeom prst="rect">
            <a:avLst/>
          </a:prstGeom>
        </p:spPr>
        <p:txBody>
          <a:bodyPr wrap="square">
            <a:spAutoFit/>
          </a:bodyPr>
          <a:lstStyle/>
          <a:p>
            <a:pPr algn="ctr"/>
            <a:r>
              <a:rPr lang="en-US" sz="2200" b="1" u="sng" dirty="0" err="1" smtClean="0">
                <a:solidFill>
                  <a:srgbClr val="FF0000"/>
                </a:solidFill>
                <a:latin typeface="Times New Roman" panose="02020603050405020304" pitchFamily="18" charset="0"/>
                <a:cs typeface="Times New Roman" panose="02020603050405020304" pitchFamily="18" charset="0"/>
              </a:rPr>
              <a:t>Bước</a:t>
            </a:r>
            <a:r>
              <a:rPr lang="en-US" sz="2200" b="1" u="sng" dirty="0" smtClean="0">
                <a:solidFill>
                  <a:srgbClr val="FF0000"/>
                </a:solidFill>
                <a:latin typeface="Times New Roman" panose="02020603050405020304" pitchFamily="18" charset="0"/>
                <a:cs typeface="Times New Roman" panose="02020603050405020304" pitchFamily="18" charset="0"/>
              </a:rPr>
              <a:t> 4:</a:t>
            </a:r>
            <a:r>
              <a:rPr lang="en-US" sz="2200" b="1" dirty="0" smtClean="0">
                <a:solidFill>
                  <a:srgbClr val="FF0000"/>
                </a:solidFill>
                <a:latin typeface="Times New Roman" panose="02020603050405020304" pitchFamily="18" charset="0"/>
                <a:cs typeface="Times New Roman" panose="02020603050405020304" pitchFamily="18" charset="0"/>
              </a:rPr>
              <a:t> </a:t>
            </a:r>
            <a:r>
              <a:rPr lang="vi-VN" sz="2200" b="1" dirty="0">
                <a:solidFill>
                  <a:srgbClr val="002060"/>
                </a:solidFill>
                <a:latin typeface="Times New Roman" panose="02020603050405020304" pitchFamily="18" charset="0"/>
                <a:cs typeface="Times New Roman" panose="02020603050405020304" pitchFamily="18" charset="0"/>
              </a:rPr>
              <a:t>Đánh giá tiềm năng của các đoạn thị trường </a:t>
            </a:r>
            <a:r>
              <a:rPr lang="vi-VN" sz="2200" b="1" dirty="0" smtClean="0">
                <a:solidFill>
                  <a:srgbClr val="002060"/>
                </a:solidFill>
                <a:latin typeface="Times New Roman" panose="02020603050405020304" pitchFamily="18" charset="0"/>
                <a:cs typeface="Times New Roman" panose="02020603050405020304" pitchFamily="18" charset="0"/>
              </a:rPr>
              <a:t>và</a:t>
            </a:r>
            <a:r>
              <a:rPr lang="en-US" sz="2200" b="1" dirty="0" smtClean="0">
                <a:solidFill>
                  <a:srgbClr val="002060"/>
                </a:solidFill>
                <a:latin typeface="Times New Roman" panose="02020603050405020304" pitchFamily="18" charset="0"/>
                <a:cs typeface="Times New Roman" panose="02020603050405020304" pitchFamily="18" charset="0"/>
              </a:rPr>
              <a:t> </a:t>
            </a:r>
            <a:r>
              <a:rPr lang="vi-VN" sz="2200" b="1" dirty="0" smtClean="0">
                <a:solidFill>
                  <a:srgbClr val="002060"/>
                </a:solidFill>
                <a:latin typeface="Times New Roman" panose="02020603050405020304" pitchFamily="18" charset="0"/>
                <a:cs typeface="Times New Roman" panose="02020603050405020304" pitchFamily="18" charset="0"/>
              </a:rPr>
              <a:t>phân </a:t>
            </a:r>
            <a:r>
              <a:rPr lang="vi-VN" sz="2200" b="1" dirty="0">
                <a:solidFill>
                  <a:srgbClr val="002060"/>
                </a:solidFill>
                <a:latin typeface="Times New Roman" panose="02020603050405020304" pitchFamily="18" charset="0"/>
                <a:cs typeface="Times New Roman" panose="02020603050405020304" pitchFamily="18" charset="0"/>
              </a:rPr>
              <a:t>tích lựa chọn thị trường mục tiêu</a:t>
            </a:r>
            <a:endParaRPr lang="en-US" sz="2200" b="1" dirty="0">
              <a:solidFill>
                <a:srgbClr val="002060"/>
              </a:solidFill>
              <a:latin typeface="Times New Roman" panose="02020603050405020304" pitchFamily="18" charset="0"/>
              <a:cs typeface="Times New Roman" panose="02020603050405020304" pitchFamily="18" charset="0"/>
            </a:endParaRPr>
          </a:p>
        </p:txBody>
      </p:sp>
      <p:sp>
        <p:nvSpPr>
          <p:cNvPr id="7" name="Rectangle 6"/>
          <p:cNvSpPr/>
          <p:nvPr/>
        </p:nvSpPr>
        <p:spPr>
          <a:xfrm>
            <a:off x="920778" y="1102215"/>
            <a:ext cx="11615351" cy="461665"/>
          </a:xfrm>
          <a:prstGeom prst="rect">
            <a:avLst/>
          </a:prstGeom>
        </p:spPr>
        <p:txBody>
          <a:bodyPr wrap="square">
            <a:spAutoFit/>
          </a:bodyPr>
          <a:lstStyle/>
          <a:p>
            <a:pPr marL="342900" indent="-342900">
              <a:buFont typeface="Wingdings" panose="05000000000000000000" pitchFamily="2" charset="2"/>
              <a:buChar char="v"/>
            </a:pPr>
            <a:r>
              <a:rPr lang="vi-VN" sz="2400" b="1" dirty="0">
                <a:latin typeface="Times New Roman" panose="02020603050405020304" pitchFamily="18" charset="0"/>
              </a:rPr>
              <a:t>Những yếu tố hay căn cứ quyết định đến việc lựa chọn thị trường mục tiêu </a:t>
            </a:r>
            <a:r>
              <a:rPr lang="vi-VN" sz="2400" b="1" dirty="0" smtClean="0">
                <a:latin typeface="Times New Roman" panose="02020603050405020304" pitchFamily="18" charset="0"/>
              </a:rPr>
              <a:t>là</a:t>
            </a:r>
            <a:r>
              <a:rPr lang="en-US" sz="2400" b="1" dirty="0" smtClean="0">
                <a:latin typeface="Times New Roman" panose="02020603050405020304" pitchFamily="18" charset="0"/>
              </a:rPr>
              <a:t>:</a:t>
            </a:r>
            <a:endParaRPr lang="en-US" b="1" dirty="0"/>
          </a:p>
        </p:txBody>
      </p:sp>
      <p:sp>
        <p:nvSpPr>
          <p:cNvPr id="10" name="Rectangle 1"/>
          <p:cNvSpPr>
            <a:spLocks noChangeArrowheads="1"/>
          </p:cNvSpPr>
          <p:nvPr/>
        </p:nvSpPr>
        <p:spPr bwMode="auto">
          <a:xfrm>
            <a:off x="116325" y="4763265"/>
            <a:ext cx="21234337"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smtClean="0">
                <a:ln>
                  <a:noFill/>
                </a:ln>
                <a:solidFill>
                  <a:schemeClr val="tx1"/>
                </a:solidFill>
                <a:effectLst/>
                <a:latin typeface="Arial" panose="020B0604020202020204" pitchFamily="34" charset="0"/>
              </a:rPr>
              <a:t/>
            </a:r>
            <a:br>
              <a:rPr kumimoji="0" lang="en-US" altLang="en-US" sz="1800" b="0" i="0" u="none" strike="noStrike" cap="none" normalizeH="0" baseline="0" smtClean="0">
                <a:ln>
                  <a:noFill/>
                </a:ln>
                <a:solidFill>
                  <a:schemeClr val="tx1"/>
                </a:solidFill>
                <a:effectLst/>
                <a:latin typeface="Arial" panose="020B0604020202020204" pitchFamily="34" charset="0"/>
              </a:rPr>
            </a:b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graphicFrame>
        <p:nvGraphicFramePr>
          <p:cNvPr id="11" name="Table 10"/>
          <p:cNvGraphicFramePr>
            <a:graphicFrameLocks noGrp="1"/>
          </p:cNvGraphicFramePr>
          <p:nvPr>
            <p:extLst>
              <p:ext uri="{D42A27DB-BD31-4B8C-83A1-F6EECF244321}">
                <p14:modId xmlns:p14="http://schemas.microsoft.com/office/powerpoint/2010/main" val="2050320450"/>
              </p:ext>
            </p:extLst>
          </p:nvPr>
        </p:nvGraphicFramePr>
        <p:xfrm>
          <a:off x="223149" y="4113873"/>
          <a:ext cx="11849533" cy="2606040"/>
        </p:xfrm>
        <a:graphic>
          <a:graphicData uri="http://schemas.openxmlformats.org/drawingml/2006/table">
            <a:tbl>
              <a:tblPr/>
              <a:tblGrid>
                <a:gridCol w="6409181">
                  <a:extLst>
                    <a:ext uri="{9D8B030D-6E8A-4147-A177-3AD203B41FA5}">
                      <a16:colId xmlns:a16="http://schemas.microsoft.com/office/drawing/2014/main" val="2518718128"/>
                    </a:ext>
                  </a:extLst>
                </a:gridCol>
                <a:gridCol w="5440352">
                  <a:extLst>
                    <a:ext uri="{9D8B030D-6E8A-4147-A177-3AD203B41FA5}">
                      <a16:colId xmlns:a16="http://schemas.microsoft.com/office/drawing/2014/main" val="3549571125"/>
                    </a:ext>
                  </a:extLst>
                </a:gridCol>
              </a:tblGrid>
              <a:tr h="0">
                <a:tc>
                  <a:txBody>
                    <a:bodyPr/>
                    <a:lstStyle/>
                    <a:p>
                      <a:r>
                        <a:rPr lang="vi-VN" sz="2100" b="1" i="0" dirty="0">
                          <a:solidFill>
                            <a:srgbClr val="000000"/>
                          </a:solidFill>
                          <a:effectLst/>
                          <a:latin typeface="+mj-lt"/>
                        </a:rPr>
                        <a:t>Các yếu tố thị trường</a:t>
                      </a:r>
                      <a:endParaRPr lang="vi-VN" sz="2100" dirty="0">
                        <a:effectLst/>
                        <a:latin typeface="+mj-l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4">
                        <a:lumMod val="40000"/>
                        <a:lumOff val="60000"/>
                      </a:schemeClr>
                    </a:solidFill>
                  </a:tcPr>
                </a:tc>
                <a:tc>
                  <a:txBody>
                    <a:bodyPr/>
                    <a:lstStyle/>
                    <a:p>
                      <a:r>
                        <a:rPr lang="en-US" sz="2100" b="1" i="0" kern="1200" dirty="0" err="1">
                          <a:solidFill>
                            <a:srgbClr val="000000"/>
                          </a:solidFill>
                          <a:effectLst/>
                          <a:latin typeface="Times New Roman" panose="02020603050405020304" pitchFamily="18" charset="0"/>
                          <a:ea typeface="+mn-ea"/>
                          <a:cs typeface="Times New Roman" panose="02020603050405020304" pitchFamily="18" charset="0"/>
                        </a:rPr>
                        <a:t>Yếu</a:t>
                      </a:r>
                      <a:r>
                        <a:rPr lang="en-US" sz="2100" b="1" i="0" kern="1200" dirty="0">
                          <a:solidFill>
                            <a:srgbClr val="000000"/>
                          </a:solidFill>
                          <a:effectLst/>
                          <a:latin typeface="Times New Roman" panose="02020603050405020304" pitchFamily="18" charset="0"/>
                          <a:ea typeface="+mn-ea"/>
                          <a:cs typeface="Times New Roman" panose="02020603050405020304" pitchFamily="18" charset="0"/>
                        </a:rPr>
                        <a:t> </a:t>
                      </a:r>
                      <a:r>
                        <a:rPr lang="en-US" sz="2100" b="1" i="0" kern="1200" dirty="0" err="1">
                          <a:solidFill>
                            <a:srgbClr val="000000"/>
                          </a:solidFill>
                          <a:effectLst/>
                          <a:latin typeface="Times New Roman" panose="02020603050405020304" pitchFamily="18" charset="0"/>
                          <a:ea typeface="+mn-ea"/>
                          <a:cs typeface="Times New Roman" panose="02020603050405020304" pitchFamily="18" charset="0"/>
                        </a:rPr>
                        <a:t>tố</a:t>
                      </a:r>
                      <a:r>
                        <a:rPr lang="en-US" sz="2100" b="1" i="0" kern="1200" dirty="0">
                          <a:solidFill>
                            <a:srgbClr val="000000"/>
                          </a:solidFill>
                          <a:effectLst/>
                          <a:latin typeface="Times New Roman" panose="02020603050405020304" pitchFamily="18" charset="0"/>
                          <a:ea typeface="+mn-ea"/>
                          <a:cs typeface="Times New Roman" panose="02020603050405020304" pitchFamily="18" charset="0"/>
                        </a:rPr>
                        <a:t> </a:t>
                      </a:r>
                      <a:r>
                        <a:rPr lang="en-US" sz="2100" b="1" i="0" kern="1200" dirty="0" err="1">
                          <a:solidFill>
                            <a:srgbClr val="000000"/>
                          </a:solidFill>
                          <a:effectLst/>
                          <a:latin typeface="Times New Roman" panose="02020603050405020304" pitchFamily="18" charset="0"/>
                          <a:ea typeface="+mn-ea"/>
                          <a:cs typeface="Times New Roman" panose="02020603050405020304" pitchFamily="18" charset="0"/>
                        </a:rPr>
                        <a:t>kinh</a:t>
                      </a:r>
                      <a:r>
                        <a:rPr lang="en-US" sz="2100" b="1" i="0" kern="1200" dirty="0">
                          <a:solidFill>
                            <a:srgbClr val="000000"/>
                          </a:solidFill>
                          <a:effectLst/>
                          <a:latin typeface="Times New Roman" panose="02020603050405020304" pitchFamily="18" charset="0"/>
                          <a:ea typeface="+mn-ea"/>
                          <a:cs typeface="Times New Roman" panose="02020603050405020304" pitchFamily="18" charset="0"/>
                        </a:rPr>
                        <a:t> </a:t>
                      </a:r>
                      <a:r>
                        <a:rPr lang="en-US" sz="2100" b="1" i="0" kern="1200" dirty="0" err="1">
                          <a:solidFill>
                            <a:srgbClr val="000000"/>
                          </a:solidFill>
                          <a:effectLst/>
                          <a:latin typeface="Times New Roman" panose="02020603050405020304" pitchFamily="18" charset="0"/>
                          <a:ea typeface="+mn-ea"/>
                          <a:cs typeface="Times New Roman" panose="02020603050405020304" pitchFamily="18" charset="0"/>
                        </a:rPr>
                        <a:t>tế</a:t>
                      </a:r>
                      <a:r>
                        <a:rPr lang="en-US" sz="2100" b="1" i="0" kern="1200" dirty="0">
                          <a:solidFill>
                            <a:srgbClr val="000000"/>
                          </a:solidFill>
                          <a:effectLst/>
                          <a:latin typeface="Times New Roman" panose="02020603050405020304" pitchFamily="18" charset="0"/>
                          <a:ea typeface="+mn-ea"/>
                          <a:cs typeface="Times New Roman" panose="02020603050405020304" pitchFamily="18" charset="0"/>
                        </a:rPr>
                        <a:t> </a:t>
                      </a:r>
                      <a:r>
                        <a:rPr lang="en-US" sz="2100" b="1" i="0" kern="1200" dirty="0" err="1">
                          <a:solidFill>
                            <a:srgbClr val="000000"/>
                          </a:solidFill>
                          <a:effectLst/>
                          <a:latin typeface="Times New Roman" panose="02020603050405020304" pitchFamily="18" charset="0"/>
                          <a:ea typeface="+mn-ea"/>
                          <a:cs typeface="Times New Roman" panose="02020603050405020304" pitchFamily="18" charset="0"/>
                        </a:rPr>
                        <a:t>và</a:t>
                      </a:r>
                      <a:r>
                        <a:rPr lang="en-US" sz="2100" b="1" i="0" kern="1200" dirty="0">
                          <a:solidFill>
                            <a:srgbClr val="000000"/>
                          </a:solidFill>
                          <a:effectLst/>
                          <a:latin typeface="Times New Roman" panose="02020603050405020304" pitchFamily="18" charset="0"/>
                          <a:ea typeface="+mn-ea"/>
                          <a:cs typeface="Times New Roman" panose="02020603050405020304" pitchFamily="18" charset="0"/>
                        </a:rPr>
                        <a:t> </a:t>
                      </a:r>
                      <a:r>
                        <a:rPr lang="en-US" sz="2100" b="1" i="0" kern="1200" dirty="0" err="1">
                          <a:solidFill>
                            <a:srgbClr val="000000"/>
                          </a:solidFill>
                          <a:effectLst/>
                          <a:latin typeface="Times New Roman" panose="02020603050405020304" pitchFamily="18" charset="0"/>
                          <a:ea typeface="+mn-ea"/>
                          <a:cs typeface="Times New Roman" panose="02020603050405020304" pitchFamily="18" charset="0"/>
                        </a:rPr>
                        <a:t>công</a:t>
                      </a:r>
                      <a:r>
                        <a:rPr lang="en-US" sz="2100" b="1" i="0" kern="1200" dirty="0">
                          <a:solidFill>
                            <a:srgbClr val="000000"/>
                          </a:solidFill>
                          <a:effectLst/>
                          <a:latin typeface="Times New Roman" panose="02020603050405020304" pitchFamily="18" charset="0"/>
                          <a:ea typeface="+mn-ea"/>
                          <a:cs typeface="Times New Roman" panose="02020603050405020304" pitchFamily="18" charset="0"/>
                        </a:rPr>
                        <a:t> </a:t>
                      </a:r>
                      <a:r>
                        <a:rPr lang="en-US" sz="2100" b="1" i="0" kern="1200" dirty="0" err="1">
                          <a:solidFill>
                            <a:srgbClr val="000000"/>
                          </a:solidFill>
                          <a:effectLst/>
                          <a:latin typeface="Times New Roman" panose="02020603050405020304" pitchFamily="18" charset="0"/>
                          <a:ea typeface="+mn-ea"/>
                          <a:cs typeface="Times New Roman" panose="02020603050405020304" pitchFamily="18" charset="0"/>
                        </a:rPr>
                        <a:t>nghệ</a:t>
                      </a:r>
                      <a:endParaRPr lang="en-US" sz="2100" b="1" i="0" kern="1200" dirty="0">
                        <a:solidFill>
                          <a:srgbClr val="000000"/>
                        </a:solidFill>
                        <a:effectLst/>
                        <a:latin typeface="Times New Roman" panose="02020603050405020304" pitchFamily="18" charset="0"/>
                        <a:ea typeface="+mn-ea"/>
                        <a:cs typeface="Times New Roman" panose="02020603050405020304" pitchFamily="18" charset="0"/>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2724961358"/>
                  </a:ext>
                </a:extLst>
              </a:tr>
              <a:tr h="0">
                <a:tc>
                  <a:txBody>
                    <a:bodyPr/>
                    <a:lstStyle/>
                    <a:p>
                      <a:r>
                        <a:rPr lang="vi-VN" sz="2100" b="0" i="0" dirty="0">
                          <a:solidFill>
                            <a:srgbClr val="000000"/>
                          </a:solidFill>
                          <a:effectLst/>
                          <a:latin typeface="+mj-lt"/>
                        </a:rPr>
                        <a:t>Quy mô, tỷ lệ tăng trưởng; giai đoạn chu kỳ sống; khả năng dự </a:t>
                      </a:r>
                      <a:r>
                        <a:rPr lang="vi-VN" sz="2100" b="0" i="0" dirty="0" smtClean="0">
                          <a:solidFill>
                            <a:srgbClr val="000000"/>
                          </a:solidFill>
                          <a:effectLst/>
                          <a:latin typeface="+mj-lt"/>
                        </a:rPr>
                        <a:t>đoán;</a:t>
                      </a:r>
                      <a:r>
                        <a:rPr lang="en-US" sz="2100" b="0" i="0" baseline="0" dirty="0" smtClean="0">
                          <a:solidFill>
                            <a:srgbClr val="000000"/>
                          </a:solidFill>
                          <a:effectLst/>
                          <a:latin typeface="+mj-lt"/>
                        </a:rPr>
                        <a:t> </a:t>
                      </a:r>
                      <a:r>
                        <a:rPr lang="vi-VN" sz="2100" b="0" i="0" dirty="0" smtClean="0">
                          <a:solidFill>
                            <a:srgbClr val="000000"/>
                          </a:solidFill>
                          <a:effectLst/>
                          <a:latin typeface="+mj-lt"/>
                        </a:rPr>
                        <a:t>nhạy </a:t>
                      </a:r>
                      <a:r>
                        <a:rPr lang="vi-VN" sz="2100" b="0" i="0" dirty="0">
                          <a:solidFill>
                            <a:srgbClr val="000000"/>
                          </a:solidFill>
                          <a:effectLst/>
                          <a:latin typeface="+mj-lt"/>
                        </a:rPr>
                        <a:t>cảm về giá; sức </a:t>
                      </a:r>
                      <a:r>
                        <a:rPr lang="vi-VN" sz="2100" b="0" i="0" dirty="0" smtClean="0">
                          <a:solidFill>
                            <a:srgbClr val="000000"/>
                          </a:solidFill>
                          <a:effectLst/>
                          <a:latin typeface="+mj-lt"/>
                        </a:rPr>
                        <a:t>mạnh</a:t>
                      </a:r>
                      <a:r>
                        <a:rPr lang="en-US" sz="2100" b="0" i="0" baseline="0" dirty="0" smtClean="0">
                          <a:solidFill>
                            <a:srgbClr val="000000"/>
                          </a:solidFill>
                          <a:effectLst/>
                          <a:latin typeface="+mj-lt"/>
                        </a:rPr>
                        <a:t> </a:t>
                      </a:r>
                      <a:r>
                        <a:rPr lang="vi-VN" sz="2100" b="0" i="0" dirty="0" smtClean="0">
                          <a:solidFill>
                            <a:srgbClr val="000000"/>
                          </a:solidFill>
                          <a:effectLst/>
                          <a:latin typeface="+mj-lt"/>
                        </a:rPr>
                        <a:t>thương lượng</a:t>
                      </a:r>
                      <a:r>
                        <a:rPr lang="en-US" sz="2100" b="0" i="0" baseline="0" dirty="0" smtClean="0">
                          <a:solidFill>
                            <a:srgbClr val="000000"/>
                          </a:solidFill>
                          <a:effectLst/>
                          <a:latin typeface="+mj-lt"/>
                        </a:rPr>
                        <a:t> </a:t>
                      </a:r>
                      <a:r>
                        <a:rPr lang="vi-VN" sz="2100" b="0" i="0" dirty="0" smtClean="0">
                          <a:solidFill>
                            <a:srgbClr val="000000"/>
                          </a:solidFill>
                          <a:effectLst/>
                          <a:latin typeface="+mj-lt"/>
                        </a:rPr>
                        <a:t>của </a:t>
                      </a:r>
                      <a:r>
                        <a:rPr lang="vi-VN" sz="2100" b="0" i="0" dirty="0">
                          <a:solidFill>
                            <a:srgbClr val="000000"/>
                          </a:solidFill>
                          <a:effectLst/>
                          <a:latin typeface="+mj-lt"/>
                        </a:rPr>
                        <a:t>khách hàng; tính </a:t>
                      </a:r>
                      <a:r>
                        <a:rPr lang="vi-VN" sz="2100" b="0" i="0" dirty="0" smtClean="0">
                          <a:solidFill>
                            <a:srgbClr val="000000"/>
                          </a:solidFill>
                          <a:effectLst/>
                          <a:latin typeface="+mj-lt"/>
                        </a:rPr>
                        <a:t>chu</a:t>
                      </a:r>
                      <a:r>
                        <a:rPr lang="en-US" sz="2100" b="0" i="0" baseline="0" dirty="0" smtClean="0">
                          <a:solidFill>
                            <a:srgbClr val="000000"/>
                          </a:solidFill>
                          <a:effectLst/>
                          <a:latin typeface="+mj-lt"/>
                        </a:rPr>
                        <a:t> </a:t>
                      </a:r>
                      <a:r>
                        <a:rPr lang="vi-VN" sz="2100" b="0" i="0" dirty="0" smtClean="0">
                          <a:solidFill>
                            <a:srgbClr val="000000"/>
                          </a:solidFill>
                          <a:effectLst/>
                          <a:latin typeface="+mj-lt"/>
                        </a:rPr>
                        <a:t>kỳ </a:t>
                      </a:r>
                      <a:r>
                        <a:rPr lang="vi-VN" sz="2100" b="0" i="0" dirty="0">
                          <a:solidFill>
                            <a:srgbClr val="000000"/>
                          </a:solidFill>
                          <a:effectLst/>
                          <a:latin typeface="+mj-lt"/>
                        </a:rPr>
                        <a:t>của </a:t>
                      </a:r>
                      <a:r>
                        <a:rPr lang="vi-VN" sz="2100" b="0" i="0" dirty="0" smtClean="0">
                          <a:solidFill>
                            <a:srgbClr val="000000"/>
                          </a:solidFill>
                          <a:effectLst/>
                          <a:latin typeface="+mj-lt"/>
                        </a:rPr>
                        <a:t>nhu</a:t>
                      </a:r>
                      <a:r>
                        <a:rPr lang="en-US" sz="2100" b="0" i="0" baseline="0" dirty="0" smtClean="0">
                          <a:solidFill>
                            <a:srgbClr val="000000"/>
                          </a:solidFill>
                          <a:effectLst/>
                          <a:latin typeface="+mj-lt"/>
                        </a:rPr>
                        <a:t> </a:t>
                      </a:r>
                      <a:r>
                        <a:rPr lang="vi-VN" sz="2100" b="0" i="0" dirty="0" smtClean="0">
                          <a:solidFill>
                            <a:srgbClr val="000000"/>
                          </a:solidFill>
                          <a:effectLst/>
                          <a:latin typeface="+mj-lt"/>
                        </a:rPr>
                        <a:t>cầu</a:t>
                      </a:r>
                      <a:endParaRPr lang="vi-VN" sz="2100" dirty="0">
                        <a:effectLst/>
                        <a:latin typeface="+mj-l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vi-VN" sz="2100" b="0" i="0" dirty="0">
                          <a:solidFill>
                            <a:srgbClr val="000000"/>
                          </a:solidFill>
                          <a:effectLst/>
                          <a:latin typeface="+mj-lt"/>
                        </a:rPr>
                        <a:t>Rào cản gia nhập, rút lui; sức mạnh thương lượng của </a:t>
                      </a:r>
                      <a:r>
                        <a:rPr lang="vi-VN" sz="2100" b="0" i="0" dirty="0" smtClean="0">
                          <a:solidFill>
                            <a:srgbClr val="000000"/>
                          </a:solidFill>
                          <a:effectLst/>
                          <a:latin typeface="+mj-lt"/>
                        </a:rPr>
                        <a:t>nhà</a:t>
                      </a:r>
                      <a:r>
                        <a:rPr lang="en-US" sz="2100" b="0" i="0" baseline="0" dirty="0" smtClean="0">
                          <a:solidFill>
                            <a:srgbClr val="000000"/>
                          </a:solidFill>
                          <a:effectLst/>
                          <a:latin typeface="+mj-lt"/>
                        </a:rPr>
                        <a:t> </a:t>
                      </a:r>
                      <a:r>
                        <a:rPr lang="vi-VN" sz="2100" b="0" i="0" dirty="0" smtClean="0">
                          <a:solidFill>
                            <a:srgbClr val="000000"/>
                          </a:solidFill>
                          <a:effectLst/>
                          <a:latin typeface="+mj-lt"/>
                        </a:rPr>
                        <a:t>cung </a:t>
                      </a:r>
                      <a:r>
                        <a:rPr lang="vi-VN" sz="2100" b="0" i="0" dirty="0">
                          <a:solidFill>
                            <a:srgbClr val="000000"/>
                          </a:solidFill>
                          <a:effectLst/>
                          <a:latin typeface="+mj-lt"/>
                        </a:rPr>
                        <a:t>cấp; khả năng sử dụng </a:t>
                      </a:r>
                      <a:r>
                        <a:rPr lang="vi-VN" sz="2100" b="0" i="0" dirty="0" smtClean="0">
                          <a:solidFill>
                            <a:srgbClr val="000000"/>
                          </a:solidFill>
                          <a:effectLst/>
                          <a:latin typeface="+mj-lt"/>
                        </a:rPr>
                        <a:t>công</a:t>
                      </a:r>
                      <a:r>
                        <a:rPr lang="en-US" sz="2100" b="0" i="0" baseline="0" dirty="0" smtClean="0">
                          <a:solidFill>
                            <a:srgbClr val="000000"/>
                          </a:solidFill>
                          <a:effectLst/>
                          <a:latin typeface="+mj-lt"/>
                        </a:rPr>
                        <a:t> </a:t>
                      </a:r>
                      <a:r>
                        <a:rPr lang="vi-VN" sz="2100" b="0" i="0" dirty="0" smtClean="0">
                          <a:solidFill>
                            <a:srgbClr val="000000"/>
                          </a:solidFill>
                          <a:effectLst/>
                          <a:latin typeface="+mj-lt"/>
                        </a:rPr>
                        <a:t>nghệ</a:t>
                      </a:r>
                      <a:r>
                        <a:rPr lang="vi-VN" sz="2100" b="0" i="0" dirty="0">
                          <a:solidFill>
                            <a:srgbClr val="000000"/>
                          </a:solidFill>
                          <a:effectLst/>
                          <a:latin typeface="+mj-lt"/>
                        </a:rPr>
                        <a:t>; yêu cầu đầu </a:t>
                      </a:r>
                      <a:r>
                        <a:rPr lang="vi-VN" sz="2100" b="0" i="0" dirty="0" smtClean="0">
                          <a:solidFill>
                            <a:srgbClr val="000000"/>
                          </a:solidFill>
                          <a:effectLst/>
                          <a:latin typeface="+mj-lt"/>
                        </a:rPr>
                        <a:t>tư;</a:t>
                      </a:r>
                      <a:r>
                        <a:rPr lang="en-US" sz="2100" b="0" i="0" baseline="0" dirty="0" smtClean="0">
                          <a:solidFill>
                            <a:srgbClr val="000000"/>
                          </a:solidFill>
                          <a:effectLst/>
                          <a:latin typeface="+mj-lt"/>
                        </a:rPr>
                        <a:t> </a:t>
                      </a:r>
                      <a:r>
                        <a:rPr lang="vi-VN" sz="2100" b="0" i="0" dirty="0" smtClean="0">
                          <a:solidFill>
                            <a:srgbClr val="000000"/>
                          </a:solidFill>
                          <a:effectLst/>
                          <a:latin typeface="+mj-lt"/>
                        </a:rPr>
                        <a:t>lợi </a:t>
                      </a:r>
                      <a:r>
                        <a:rPr lang="vi-VN" sz="2100" b="0" i="0" dirty="0">
                          <a:solidFill>
                            <a:srgbClr val="000000"/>
                          </a:solidFill>
                          <a:effectLst/>
                          <a:latin typeface="+mj-lt"/>
                        </a:rPr>
                        <a:t>nhuận biên</a:t>
                      </a:r>
                      <a:endParaRPr lang="vi-VN" sz="2100" dirty="0">
                        <a:effectLst/>
                        <a:latin typeface="+mj-l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28393593"/>
                  </a:ext>
                </a:extLst>
              </a:tr>
              <a:tr h="0">
                <a:tc>
                  <a:txBody>
                    <a:bodyPr/>
                    <a:lstStyle/>
                    <a:p>
                      <a:r>
                        <a:rPr lang="en-US" sz="2100" b="1" i="0" dirty="0" err="1">
                          <a:solidFill>
                            <a:srgbClr val="000000"/>
                          </a:solidFill>
                          <a:effectLst/>
                          <a:latin typeface="Times New Roman" panose="02020603050405020304" pitchFamily="18" charset="0"/>
                          <a:cs typeface="Times New Roman" panose="02020603050405020304" pitchFamily="18" charset="0"/>
                        </a:rPr>
                        <a:t>Các</a:t>
                      </a:r>
                      <a:r>
                        <a:rPr lang="en-US" sz="2100" b="1" i="0" dirty="0">
                          <a:solidFill>
                            <a:srgbClr val="000000"/>
                          </a:solidFill>
                          <a:effectLst/>
                          <a:latin typeface="Times New Roman" panose="02020603050405020304" pitchFamily="18" charset="0"/>
                          <a:cs typeface="Times New Roman" panose="02020603050405020304" pitchFamily="18" charset="0"/>
                        </a:rPr>
                        <a:t> </a:t>
                      </a:r>
                      <a:r>
                        <a:rPr lang="en-US" sz="2100" b="1" i="0" dirty="0" err="1">
                          <a:solidFill>
                            <a:srgbClr val="000000"/>
                          </a:solidFill>
                          <a:effectLst/>
                          <a:latin typeface="Times New Roman" panose="02020603050405020304" pitchFamily="18" charset="0"/>
                          <a:cs typeface="Times New Roman" panose="02020603050405020304" pitchFamily="18" charset="0"/>
                        </a:rPr>
                        <a:t>yếu</a:t>
                      </a:r>
                      <a:r>
                        <a:rPr lang="en-US" sz="2100" b="1" i="0" dirty="0">
                          <a:solidFill>
                            <a:srgbClr val="000000"/>
                          </a:solidFill>
                          <a:effectLst/>
                          <a:latin typeface="Times New Roman" panose="02020603050405020304" pitchFamily="18" charset="0"/>
                          <a:cs typeface="Times New Roman" panose="02020603050405020304" pitchFamily="18" charset="0"/>
                        </a:rPr>
                        <a:t> </a:t>
                      </a:r>
                      <a:r>
                        <a:rPr lang="en-US" sz="2100" b="1" i="0" dirty="0" err="1">
                          <a:solidFill>
                            <a:srgbClr val="000000"/>
                          </a:solidFill>
                          <a:effectLst/>
                          <a:latin typeface="Times New Roman" panose="02020603050405020304" pitchFamily="18" charset="0"/>
                          <a:cs typeface="Times New Roman" panose="02020603050405020304" pitchFamily="18" charset="0"/>
                        </a:rPr>
                        <a:t>tố</a:t>
                      </a:r>
                      <a:r>
                        <a:rPr lang="en-US" sz="2100" b="1" i="0" dirty="0">
                          <a:solidFill>
                            <a:srgbClr val="000000"/>
                          </a:solidFill>
                          <a:effectLst/>
                          <a:latin typeface="Times New Roman" panose="02020603050405020304" pitchFamily="18" charset="0"/>
                          <a:cs typeface="Times New Roman" panose="02020603050405020304" pitchFamily="18" charset="0"/>
                        </a:rPr>
                        <a:t> </a:t>
                      </a:r>
                      <a:r>
                        <a:rPr lang="en-US" sz="2100" b="1" i="0" dirty="0" err="1">
                          <a:solidFill>
                            <a:srgbClr val="000000"/>
                          </a:solidFill>
                          <a:effectLst/>
                          <a:latin typeface="Times New Roman" panose="02020603050405020304" pitchFamily="18" charset="0"/>
                          <a:cs typeface="Times New Roman" panose="02020603050405020304" pitchFamily="18" charset="0"/>
                        </a:rPr>
                        <a:t>cạnh</a:t>
                      </a:r>
                      <a:r>
                        <a:rPr lang="en-US" sz="2100" b="1" i="0" dirty="0">
                          <a:solidFill>
                            <a:srgbClr val="000000"/>
                          </a:solidFill>
                          <a:effectLst/>
                          <a:latin typeface="Times New Roman" panose="02020603050405020304" pitchFamily="18" charset="0"/>
                          <a:cs typeface="Times New Roman" panose="02020603050405020304" pitchFamily="18" charset="0"/>
                        </a:rPr>
                        <a:t> </a:t>
                      </a:r>
                      <a:r>
                        <a:rPr lang="en-US" sz="2100" b="1" i="0" dirty="0" err="1">
                          <a:solidFill>
                            <a:srgbClr val="000000"/>
                          </a:solidFill>
                          <a:effectLst/>
                          <a:latin typeface="Times New Roman" panose="02020603050405020304" pitchFamily="18" charset="0"/>
                          <a:cs typeface="Times New Roman" panose="02020603050405020304" pitchFamily="18" charset="0"/>
                        </a:rPr>
                        <a:t>tranh</a:t>
                      </a:r>
                      <a:endParaRPr lang="en-US" sz="2100" dirty="0">
                        <a:effectLst/>
                        <a:latin typeface="Times New Roman" panose="02020603050405020304" pitchFamily="18" charset="0"/>
                        <a:cs typeface="Times New Roman" panose="02020603050405020304" pitchFamily="18" charset="0"/>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4">
                        <a:lumMod val="40000"/>
                        <a:lumOff val="60000"/>
                      </a:schemeClr>
                    </a:solidFill>
                  </a:tcPr>
                </a:tc>
                <a:tc>
                  <a:txBody>
                    <a:bodyPr/>
                    <a:lstStyle/>
                    <a:p>
                      <a:r>
                        <a:rPr lang="vi-VN" sz="2100" b="1" i="0" dirty="0">
                          <a:solidFill>
                            <a:srgbClr val="000000"/>
                          </a:solidFill>
                          <a:effectLst/>
                          <a:latin typeface="+mj-lt"/>
                        </a:rPr>
                        <a:t>Các yếu tố môi trường kinh doanh</a:t>
                      </a:r>
                      <a:endParaRPr lang="vi-VN" sz="2100" dirty="0">
                        <a:effectLst/>
                        <a:latin typeface="+mj-l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3062333297"/>
                  </a:ext>
                </a:extLst>
              </a:tr>
              <a:tr h="0">
                <a:tc>
                  <a:txBody>
                    <a:bodyPr/>
                    <a:lstStyle/>
                    <a:p>
                      <a:r>
                        <a:rPr lang="vi-VN" sz="2100" b="0" i="0" dirty="0">
                          <a:solidFill>
                            <a:srgbClr val="000000"/>
                          </a:solidFill>
                          <a:effectLst/>
                          <a:latin typeface="+mj-lt"/>
                        </a:rPr>
                        <a:t>Cường độ, chất lượng; đe dọa của ngành thay thế; mức độ khác biệt</a:t>
                      </a:r>
                      <a:endParaRPr lang="vi-VN" sz="2100" dirty="0">
                        <a:effectLst/>
                        <a:latin typeface="+mj-l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vi-VN" sz="2100" dirty="0" smtClean="0">
                          <a:latin typeface="+mj-lt"/>
                        </a:rPr>
                        <a:t>Biến động kinh tế; chính trị, pháp luật; môi trường xã hội</a:t>
                      </a:r>
                      <a:r>
                        <a:rPr lang="en-US" sz="2100" baseline="0" dirty="0" smtClean="0">
                          <a:latin typeface="+mj-lt"/>
                        </a:rPr>
                        <a:t> </a:t>
                      </a:r>
                      <a:r>
                        <a:rPr lang="vi-VN" sz="2100" dirty="0" smtClean="0">
                          <a:latin typeface="+mj-lt"/>
                        </a:rPr>
                        <a:t>và vật chất</a:t>
                      </a:r>
                      <a:endParaRPr lang="en-US" sz="2100" dirty="0">
                        <a:latin typeface="+mj-lt"/>
                      </a:endParaRPr>
                    </a:p>
                  </a:txBody>
                  <a:tcPr>
                    <a:lnL w="6350" cap="flat" cmpd="sng" algn="ctr">
                      <a:solidFill>
                        <a:srgbClr val="000000"/>
                      </a:solidFill>
                      <a:prstDash val="solid"/>
                      <a:round/>
                      <a:headEnd type="none" w="med" len="med"/>
                      <a:tailEnd type="none" w="med" len="med"/>
                    </a:lnL>
                    <a:lnT w="6350" cap="flat" cmpd="sng" algn="ctr">
                      <a:solidFill>
                        <a:srgbClr val="000000"/>
                      </a:solidFill>
                      <a:prstDash val="solid"/>
                      <a:round/>
                      <a:headEnd type="none" w="med" len="med"/>
                      <a:tailEnd type="none" w="med" len="med"/>
                    </a:lnT>
                  </a:tcPr>
                </a:tc>
                <a:extLst>
                  <a:ext uri="{0D108BD9-81ED-4DB2-BD59-A6C34878D82A}">
                    <a16:rowId xmlns:a16="http://schemas.microsoft.com/office/drawing/2014/main" val="1301614841"/>
                  </a:ext>
                </a:extLst>
              </a:tr>
            </a:tbl>
          </a:graphicData>
        </a:graphic>
      </p:graphicFrame>
      <p:sp>
        <p:nvSpPr>
          <p:cNvPr id="12" name="Rectangle 11"/>
          <p:cNvSpPr/>
          <p:nvPr/>
        </p:nvSpPr>
        <p:spPr>
          <a:xfrm>
            <a:off x="2494982" y="3725772"/>
            <a:ext cx="9803842" cy="430887"/>
          </a:xfrm>
          <a:prstGeom prst="rect">
            <a:avLst/>
          </a:prstGeom>
        </p:spPr>
        <p:txBody>
          <a:bodyPr wrap="square">
            <a:spAutoFit/>
          </a:bodyPr>
          <a:lstStyle/>
          <a:p>
            <a:r>
              <a:rPr lang="vi-VN" sz="2200" b="1" i="1" dirty="0"/>
              <a:t>Các yếu tố ảnh hưởng đến sức hấp dẫn của đoạn thị trường</a:t>
            </a:r>
            <a:endParaRPr lang="en-US" sz="2200" b="1" i="1" dirty="0"/>
          </a:p>
        </p:txBody>
      </p:sp>
    </p:spTree>
    <p:extLst>
      <p:ext uri="{BB962C8B-B14F-4D97-AF65-F5344CB8AC3E}">
        <p14:creationId xmlns:p14="http://schemas.microsoft.com/office/powerpoint/2010/main" val="1731054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2">
                                            <p:txEl>
                                              <p:pRg st="0" end="0"/>
                                            </p:txEl>
                                          </p:spTgt>
                                        </p:tgtEl>
                                        <p:attrNameLst>
                                          <p:attrName>style.visibility</p:attrName>
                                        </p:attrNameLst>
                                      </p:cBhvr>
                                      <p:to>
                                        <p:strVal val="visible"/>
                                      </p:to>
                                    </p:set>
                                    <p:animEffect transition="in" filter="fade">
                                      <p:cBhvr>
                                        <p:cTn id="35" dur="1000"/>
                                        <p:tgtEl>
                                          <p:spTgt spid="12">
                                            <p:txEl>
                                              <p:pRg st="0" end="0"/>
                                            </p:txEl>
                                          </p:spTgt>
                                        </p:tgtEl>
                                      </p:cBhvr>
                                    </p:animEffect>
                                    <p:anim calcmode="lin" valueType="num">
                                      <p:cBhvr>
                                        <p:cTn id="36" dur="1000" fill="hold"/>
                                        <p:tgtEl>
                                          <p:spTgt spid="12">
                                            <p:txEl>
                                              <p:pRg st="0" end="0"/>
                                            </p:txEl>
                                          </p:spTgt>
                                        </p:tgtEl>
                                        <p:attrNameLst>
                                          <p:attrName>ppt_x</p:attrName>
                                        </p:attrNameLst>
                                      </p:cBhvr>
                                      <p:tavLst>
                                        <p:tav tm="0">
                                          <p:val>
                                            <p:strVal val="#ppt_x"/>
                                          </p:val>
                                        </p:tav>
                                        <p:tav tm="100000">
                                          <p:val>
                                            <p:strVal val="#ppt_x"/>
                                          </p:val>
                                        </p:tav>
                                      </p:tavLst>
                                    </p:anim>
                                    <p:anim calcmode="lin" valueType="num">
                                      <p:cBhvr>
                                        <p:cTn id="37" dur="1000" fill="hold"/>
                                        <p:tgtEl>
                                          <p:spTgt spid="1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barn(inVertical)">
                                      <p:cBhvr>
                                        <p:cTn id="4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0491" y="-200643"/>
            <a:ext cx="9704439" cy="738664"/>
          </a:xfrm>
          <a:prstGeom prst="rect">
            <a:avLst/>
          </a:prstGeom>
        </p:spPr>
        <p:txBody>
          <a:bodyPr wrap="square">
            <a:spAutoFit/>
          </a:bodyPr>
          <a:lstStyle/>
          <a:p>
            <a:pPr lvl="0">
              <a:lnSpc>
                <a:spcPct val="150000"/>
              </a:lnSpc>
            </a:pPr>
            <a:r>
              <a:rPr lang="vi-VN" sz="2800" b="1" dirty="0" smtClean="0">
                <a:solidFill>
                  <a:srgbClr val="002060"/>
                </a:solidFill>
                <a:latin typeface="Times New Roman" panose="02020603050405020304" pitchFamily="18" charset="0"/>
                <a:cs typeface="Times New Roman" panose="02020603050405020304" pitchFamily="18" charset="0"/>
              </a:rPr>
              <a:t>3</a:t>
            </a:r>
            <a:r>
              <a:rPr lang="en-US" sz="2800" b="1" dirty="0" smtClean="0">
                <a:solidFill>
                  <a:srgbClr val="002060"/>
                </a:solidFill>
                <a:latin typeface="Times New Roman" panose="02020603050405020304" pitchFamily="18" charset="0"/>
                <a:cs typeface="Times New Roman" panose="02020603050405020304" pitchFamily="18" charset="0"/>
              </a:rPr>
              <a:t>.3 </a:t>
            </a:r>
            <a:r>
              <a:rPr lang="vi-VN" sz="2800" b="1" dirty="0" smtClean="0">
                <a:solidFill>
                  <a:srgbClr val="002060"/>
                </a:solidFill>
                <a:latin typeface="Times New Roman" panose="02020603050405020304" pitchFamily="18" charset="0"/>
                <a:cs typeface="Times New Roman" panose="02020603050405020304" pitchFamily="18" charset="0"/>
              </a:rPr>
              <a:t>.Phân </a:t>
            </a:r>
            <a:r>
              <a:rPr lang="vi-VN" sz="2800" b="1" dirty="0">
                <a:solidFill>
                  <a:srgbClr val="002060"/>
                </a:solidFill>
                <a:latin typeface="Times New Roman" panose="02020603050405020304" pitchFamily="18" charset="0"/>
                <a:cs typeface="Times New Roman" panose="02020603050405020304" pitchFamily="18" charset="0"/>
              </a:rPr>
              <a:t>đoạn thị trường theo các tiêu thức phù hợp</a:t>
            </a:r>
          </a:p>
        </p:txBody>
      </p:sp>
      <p:sp>
        <p:nvSpPr>
          <p:cNvPr id="5" name="Rectangle 4"/>
          <p:cNvSpPr/>
          <p:nvPr/>
        </p:nvSpPr>
        <p:spPr>
          <a:xfrm>
            <a:off x="2712174" y="360564"/>
            <a:ext cx="7875639" cy="461665"/>
          </a:xfrm>
          <a:prstGeom prst="rect">
            <a:avLst/>
          </a:prstGeom>
        </p:spPr>
        <p:txBody>
          <a:bodyPr wrap="square">
            <a:spAutoFit/>
          </a:bodyPr>
          <a:lstStyle/>
          <a:p>
            <a:r>
              <a:rPr lang="vi-VN" sz="2400" b="1" i="1" dirty="0">
                <a:solidFill>
                  <a:srgbClr val="FF0000"/>
                </a:solidFill>
                <a:latin typeface="Cambria-BoldItalic"/>
              </a:rPr>
              <a:t>Các bước trong quá trình phân đoạn thị trường.</a:t>
            </a:r>
            <a:r>
              <a:rPr lang="vi-VN" sz="2400" dirty="0">
                <a:solidFill>
                  <a:srgbClr val="FF0000"/>
                </a:solidFill>
              </a:rPr>
              <a:t> </a:t>
            </a:r>
            <a:endParaRPr lang="en-US" sz="2400" dirty="0">
              <a:solidFill>
                <a:srgbClr val="FF0000"/>
              </a:solidFill>
            </a:endParaRPr>
          </a:p>
        </p:txBody>
      </p:sp>
      <p:sp>
        <p:nvSpPr>
          <p:cNvPr id="6" name="Rectangle 5"/>
          <p:cNvSpPr/>
          <p:nvPr/>
        </p:nvSpPr>
        <p:spPr>
          <a:xfrm>
            <a:off x="116325" y="684325"/>
            <a:ext cx="12192000" cy="430887"/>
          </a:xfrm>
          <a:prstGeom prst="rect">
            <a:avLst/>
          </a:prstGeom>
        </p:spPr>
        <p:txBody>
          <a:bodyPr wrap="square">
            <a:spAutoFit/>
          </a:bodyPr>
          <a:lstStyle/>
          <a:p>
            <a:pPr algn="ctr"/>
            <a:r>
              <a:rPr lang="en-US" sz="2200" b="1" u="sng" dirty="0" err="1" smtClean="0">
                <a:solidFill>
                  <a:srgbClr val="FF0000"/>
                </a:solidFill>
                <a:latin typeface="Times New Roman" panose="02020603050405020304" pitchFamily="18" charset="0"/>
                <a:cs typeface="Times New Roman" panose="02020603050405020304" pitchFamily="18" charset="0"/>
              </a:rPr>
              <a:t>Bước</a:t>
            </a:r>
            <a:r>
              <a:rPr lang="en-US" sz="2200" b="1" u="sng" dirty="0" smtClean="0">
                <a:solidFill>
                  <a:srgbClr val="FF0000"/>
                </a:solidFill>
                <a:latin typeface="Times New Roman" panose="02020603050405020304" pitchFamily="18" charset="0"/>
                <a:cs typeface="Times New Roman" panose="02020603050405020304" pitchFamily="18" charset="0"/>
              </a:rPr>
              <a:t> 4:</a:t>
            </a:r>
            <a:r>
              <a:rPr lang="en-US" sz="2200" b="1" dirty="0" smtClean="0">
                <a:solidFill>
                  <a:srgbClr val="FF0000"/>
                </a:solidFill>
                <a:latin typeface="Times New Roman" panose="02020603050405020304" pitchFamily="18" charset="0"/>
                <a:cs typeface="Times New Roman" panose="02020603050405020304" pitchFamily="18" charset="0"/>
              </a:rPr>
              <a:t> </a:t>
            </a:r>
            <a:r>
              <a:rPr lang="vi-VN" sz="2200" b="1" dirty="0">
                <a:solidFill>
                  <a:srgbClr val="002060"/>
                </a:solidFill>
                <a:latin typeface="Times New Roman" panose="02020603050405020304" pitchFamily="18" charset="0"/>
                <a:cs typeface="Times New Roman" panose="02020603050405020304" pitchFamily="18" charset="0"/>
              </a:rPr>
              <a:t>Đánh giá tiềm năng của các đoạn thị trường </a:t>
            </a:r>
            <a:r>
              <a:rPr lang="vi-VN" sz="2200" b="1" dirty="0" smtClean="0">
                <a:solidFill>
                  <a:srgbClr val="002060"/>
                </a:solidFill>
                <a:latin typeface="Times New Roman" panose="02020603050405020304" pitchFamily="18" charset="0"/>
                <a:cs typeface="Times New Roman" panose="02020603050405020304" pitchFamily="18" charset="0"/>
              </a:rPr>
              <a:t>và</a:t>
            </a:r>
            <a:r>
              <a:rPr lang="en-US" sz="2200" b="1" dirty="0" smtClean="0">
                <a:solidFill>
                  <a:srgbClr val="002060"/>
                </a:solidFill>
                <a:latin typeface="Times New Roman" panose="02020603050405020304" pitchFamily="18" charset="0"/>
                <a:cs typeface="Times New Roman" panose="02020603050405020304" pitchFamily="18" charset="0"/>
              </a:rPr>
              <a:t> </a:t>
            </a:r>
            <a:r>
              <a:rPr lang="vi-VN" sz="2200" b="1" dirty="0" smtClean="0">
                <a:solidFill>
                  <a:srgbClr val="002060"/>
                </a:solidFill>
                <a:latin typeface="Times New Roman" panose="02020603050405020304" pitchFamily="18" charset="0"/>
                <a:cs typeface="Times New Roman" panose="02020603050405020304" pitchFamily="18" charset="0"/>
              </a:rPr>
              <a:t>phân </a:t>
            </a:r>
            <a:r>
              <a:rPr lang="vi-VN" sz="2200" b="1" dirty="0">
                <a:solidFill>
                  <a:srgbClr val="002060"/>
                </a:solidFill>
                <a:latin typeface="Times New Roman" panose="02020603050405020304" pitchFamily="18" charset="0"/>
                <a:cs typeface="Times New Roman" panose="02020603050405020304" pitchFamily="18" charset="0"/>
              </a:rPr>
              <a:t>tích lựa chọn thị trường mục tiêu</a:t>
            </a:r>
            <a:endParaRPr lang="en-US" sz="2200" b="1" dirty="0">
              <a:solidFill>
                <a:srgbClr val="002060"/>
              </a:solidFill>
              <a:latin typeface="Times New Roman" panose="02020603050405020304" pitchFamily="18" charset="0"/>
              <a:cs typeface="Times New Roman" panose="02020603050405020304" pitchFamily="18" charset="0"/>
            </a:endParaRPr>
          </a:p>
        </p:txBody>
      </p:sp>
      <p:sp>
        <p:nvSpPr>
          <p:cNvPr id="7" name="Rectangle 6"/>
          <p:cNvSpPr/>
          <p:nvPr/>
        </p:nvSpPr>
        <p:spPr>
          <a:xfrm>
            <a:off x="920778" y="1102215"/>
            <a:ext cx="11615351" cy="461665"/>
          </a:xfrm>
          <a:prstGeom prst="rect">
            <a:avLst/>
          </a:prstGeom>
        </p:spPr>
        <p:txBody>
          <a:bodyPr wrap="square">
            <a:spAutoFit/>
          </a:bodyPr>
          <a:lstStyle/>
          <a:p>
            <a:pPr marL="342900" indent="-342900">
              <a:buFont typeface="Wingdings" panose="05000000000000000000" pitchFamily="2" charset="2"/>
              <a:buChar char="v"/>
            </a:pPr>
            <a:r>
              <a:rPr lang="vi-VN" sz="2400" b="1" dirty="0">
                <a:latin typeface="Times New Roman" panose="02020603050405020304" pitchFamily="18" charset="0"/>
              </a:rPr>
              <a:t>Những yếu tố hay căn cứ quyết định đến việc lựa chọn thị trường mục tiêu </a:t>
            </a:r>
            <a:r>
              <a:rPr lang="vi-VN" sz="2400" b="1" dirty="0" smtClean="0">
                <a:latin typeface="Times New Roman" panose="02020603050405020304" pitchFamily="18" charset="0"/>
              </a:rPr>
              <a:t>là</a:t>
            </a:r>
            <a:r>
              <a:rPr lang="en-US" sz="2400" b="1" dirty="0" smtClean="0">
                <a:latin typeface="Times New Roman" panose="02020603050405020304" pitchFamily="18" charset="0"/>
              </a:rPr>
              <a:t>:</a:t>
            </a:r>
            <a:endParaRPr lang="en-US" b="1" dirty="0"/>
          </a:p>
        </p:txBody>
      </p:sp>
      <p:sp>
        <p:nvSpPr>
          <p:cNvPr id="8" name="Rectangle 7"/>
          <p:cNvSpPr/>
          <p:nvPr/>
        </p:nvSpPr>
        <p:spPr>
          <a:xfrm>
            <a:off x="116325" y="1563880"/>
            <a:ext cx="11902593" cy="5632311"/>
          </a:xfrm>
          <a:prstGeom prst="rect">
            <a:avLst/>
          </a:prstGeom>
        </p:spPr>
        <p:txBody>
          <a:bodyPr wrap="square">
            <a:spAutoFit/>
          </a:bodyPr>
          <a:lstStyle/>
          <a:p>
            <a:pPr>
              <a:spcBef>
                <a:spcPts val="600"/>
              </a:spcBef>
            </a:pPr>
            <a:r>
              <a:rPr lang="vi-VN" sz="2200" dirty="0">
                <a:solidFill>
                  <a:srgbClr val="000000"/>
                </a:solidFill>
                <a:latin typeface="+mj-lt"/>
              </a:rPr>
              <a:t>Nhà quản trị marketing phải làm quyết định lựa chọn thị trường mục tiêu. </a:t>
            </a:r>
            <a:r>
              <a:rPr lang="vi-VN" sz="2200" b="1" i="1" dirty="0">
                <a:solidFill>
                  <a:srgbClr val="FF0000"/>
                </a:solidFill>
                <a:latin typeface="+mj-lt"/>
              </a:rPr>
              <a:t>Trên thực tế có </a:t>
            </a:r>
            <a:r>
              <a:rPr lang="vi-VN" sz="2200" b="1" i="1" dirty="0" smtClean="0">
                <a:solidFill>
                  <a:srgbClr val="FF0000"/>
                </a:solidFill>
                <a:latin typeface="+mj-lt"/>
              </a:rPr>
              <a:t>tất</a:t>
            </a:r>
            <a:r>
              <a:rPr lang="en-US" sz="2200" b="1" i="1" dirty="0" smtClean="0">
                <a:solidFill>
                  <a:srgbClr val="FF0000"/>
                </a:solidFill>
                <a:latin typeface="+mj-lt"/>
              </a:rPr>
              <a:t> </a:t>
            </a:r>
            <a:r>
              <a:rPr lang="vi-VN" sz="2200" b="1" i="1" dirty="0" smtClean="0">
                <a:solidFill>
                  <a:srgbClr val="FF0000"/>
                </a:solidFill>
                <a:latin typeface="+mj-lt"/>
              </a:rPr>
              <a:t>cả </a:t>
            </a:r>
            <a:r>
              <a:rPr lang="vi-VN" sz="2200" b="1" i="1" dirty="0">
                <a:solidFill>
                  <a:srgbClr val="FF0000"/>
                </a:solidFill>
                <a:latin typeface="+mj-lt"/>
              </a:rPr>
              <a:t>4 khả năng có thể thay thế nhau mà doanh nghiệp có thể lựa chọn thị trường mục </a:t>
            </a:r>
            <a:r>
              <a:rPr lang="vi-VN" sz="2200" b="1" i="1" dirty="0" smtClean="0">
                <a:solidFill>
                  <a:srgbClr val="FF0000"/>
                </a:solidFill>
                <a:latin typeface="+mj-lt"/>
              </a:rPr>
              <a:t>tiêu.</a:t>
            </a:r>
            <a:endParaRPr lang="en-US" sz="2200" dirty="0" smtClean="0">
              <a:solidFill>
                <a:srgbClr val="000000"/>
              </a:solidFill>
              <a:latin typeface="+mj-lt"/>
            </a:endParaRPr>
          </a:p>
          <a:p>
            <a:pPr>
              <a:spcBef>
                <a:spcPts val="600"/>
              </a:spcBef>
            </a:pPr>
            <a:r>
              <a:rPr lang="vi-VN" sz="2200" b="1" i="1" dirty="0" smtClean="0">
                <a:solidFill>
                  <a:srgbClr val="000000"/>
                </a:solidFill>
                <a:latin typeface="+mj-lt"/>
              </a:rPr>
              <a:t>Thứ </a:t>
            </a:r>
            <a:r>
              <a:rPr lang="vi-VN" sz="2200" b="1" i="1" dirty="0">
                <a:solidFill>
                  <a:srgbClr val="000000"/>
                </a:solidFill>
                <a:latin typeface="+mj-lt"/>
              </a:rPr>
              <a:t>nhất, </a:t>
            </a:r>
            <a:r>
              <a:rPr lang="vi-VN" sz="2200" dirty="0">
                <a:solidFill>
                  <a:srgbClr val="000000"/>
                </a:solidFill>
                <a:latin typeface="+mj-lt"/>
              </a:rPr>
              <a:t>công ty có thể </a:t>
            </a:r>
            <a:r>
              <a:rPr lang="vi-VN" sz="2200" b="1" dirty="0">
                <a:solidFill>
                  <a:srgbClr val="FF0000"/>
                </a:solidFill>
                <a:latin typeface="+mj-lt"/>
              </a:rPr>
              <a:t>quyết định không xâm nhập v</a:t>
            </a:r>
            <a:r>
              <a:rPr lang="vi-VN" sz="2200" dirty="0">
                <a:solidFill>
                  <a:srgbClr val="000000"/>
                </a:solidFill>
                <a:latin typeface="+mj-lt"/>
              </a:rPr>
              <a:t>ào thị trường hoặc rút lui khỏi </a:t>
            </a:r>
            <a:r>
              <a:rPr lang="vi-VN" sz="2200" dirty="0" smtClean="0">
                <a:solidFill>
                  <a:srgbClr val="000000"/>
                </a:solidFill>
                <a:latin typeface="+mj-lt"/>
              </a:rPr>
              <a:t>thị</a:t>
            </a:r>
            <a:r>
              <a:rPr lang="en-US" sz="2200" dirty="0" smtClean="0">
                <a:solidFill>
                  <a:srgbClr val="000000"/>
                </a:solidFill>
                <a:latin typeface="+mj-lt"/>
              </a:rPr>
              <a:t> </a:t>
            </a:r>
            <a:r>
              <a:rPr lang="vi-VN" sz="2200" dirty="0" smtClean="0">
                <a:solidFill>
                  <a:srgbClr val="000000"/>
                </a:solidFill>
                <a:latin typeface="+mj-lt"/>
              </a:rPr>
              <a:t>trường</a:t>
            </a:r>
            <a:r>
              <a:rPr lang="vi-VN" sz="2200" dirty="0">
                <a:solidFill>
                  <a:srgbClr val="000000"/>
                </a:solidFill>
                <a:latin typeface="+mj-lt"/>
              </a:rPr>
              <a:t>. </a:t>
            </a:r>
            <a:endParaRPr lang="en-US" sz="2200" dirty="0" smtClean="0">
              <a:solidFill>
                <a:srgbClr val="000000"/>
              </a:solidFill>
              <a:latin typeface="+mj-lt"/>
            </a:endParaRPr>
          </a:p>
          <a:p>
            <a:pPr>
              <a:spcBef>
                <a:spcPts val="600"/>
              </a:spcBef>
            </a:pPr>
            <a:r>
              <a:rPr lang="vi-VN" sz="2200" b="1" i="1" dirty="0" smtClean="0">
                <a:solidFill>
                  <a:srgbClr val="FF0000"/>
                </a:solidFill>
                <a:latin typeface="+mj-lt"/>
              </a:rPr>
              <a:t>Ví </a:t>
            </a:r>
            <a:r>
              <a:rPr lang="vi-VN" sz="2200" b="1" i="1" dirty="0">
                <a:solidFill>
                  <a:srgbClr val="FF0000"/>
                </a:solidFill>
                <a:latin typeface="+mj-lt"/>
              </a:rPr>
              <a:t>dụ</a:t>
            </a:r>
            <a:r>
              <a:rPr lang="vi-VN" sz="2200" dirty="0">
                <a:solidFill>
                  <a:srgbClr val="000000"/>
                </a:solidFill>
                <a:latin typeface="+mj-lt"/>
              </a:rPr>
              <a:t>, khi nhà quản </a:t>
            </a:r>
            <a:r>
              <a:rPr lang="vi-VN" sz="2200" dirty="0" smtClean="0">
                <a:solidFill>
                  <a:srgbClr val="000000"/>
                </a:solidFill>
                <a:latin typeface="+mj-lt"/>
              </a:rPr>
              <a:t>trị</a:t>
            </a:r>
            <a:r>
              <a:rPr lang="en-US" sz="2200" dirty="0" smtClean="0">
                <a:solidFill>
                  <a:srgbClr val="000000"/>
                </a:solidFill>
                <a:latin typeface="+mj-lt"/>
              </a:rPr>
              <a:t>  </a:t>
            </a:r>
            <a:r>
              <a:rPr lang="vi-VN" sz="2200" dirty="0" smtClean="0">
                <a:solidFill>
                  <a:srgbClr val="000000"/>
                </a:solidFill>
                <a:latin typeface="+mj-lt"/>
              </a:rPr>
              <a:t>marketing </a:t>
            </a:r>
            <a:r>
              <a:rPr lang="vi-VN" sz="2200" dirty="0">
                <a:solidFill>
                  <a:srgbClr val="000000"/>
                </a:solidFill>
                <a:latin typeface="+mj-lt"/>
              </a:rPr>
              <a:t>phân tích kết quả phân đoạn có thể thấy rằng </a:t>
            </a:r>
            <a:r>
              <a:rPr lang="vi-VN" sz="2200" dirty="0" smtClean="0">
                <a:solidFill>
                  <a:srgbClr val="000000"/>
                </a:solidFill>
                <a:latin typeface="+mj-lt"/>
              </a:rPr>
              <a:t>chưa</a:t>
            </a:r>
            <a:r>
              <a:rPr lang="en-US" sz="2200" dirty="0" smtClean="0">
                <a:solidFill>
                  <a:srgbClr val="000000"/>
                </a:solidFill>
                <a:latin typeface="+mj-lt"/>
              </a:rPr>
              <a:t> </a:t>
            </a:r>
            <a:r>
              <a:rPr lang="vi-VN" sz="2200" dirty="0" smtClean="0">
                <a:solidFill>
                  <a:srgbClr val="000000"/>
                </a:solidFill>
                <a:latin typeface="+mj-lt"/>
              </a:rPr>
              <a:t>có </a:t>
            </a:r>
            <a:r>
              <a:rPr lang="vi-VN" sz="2200" dirty="0">
                <a:solidFill>
                  <a:srgbClr val="000000"/>
                </a:solidFill>
                <a:latin typeface="+mj-lt"/>
              </a:rPr>
              <a:t>một đoạn thị trường độc lập chắc chắn nào cho sản phẩm của công </a:t>
            </a:r>
            <a:r>
              <a:rPr lang="vi-VN" sz="2200" dirty="0" smtClean="0">
                <a:solidFill>
                  <a:srgbClr val="000000"/>
                </a:solidFill>
                <a:latin typeface="+mj-lt"/>
              </a:rPr>
              <a:t>ty.</a:t>
            </a:r>
            <a:endParaRPr lang="en-US" sz="2200" dirty="0" smtClean="0">
              <a:solidFill>
                <a:srgbClr val="000000"/>
              </a:solidFill>
              <a:latin typeface="+mj-lt"/>
            </a:endParaRPr>
          </a:p>
          <a:p>
            <a:pPr>
              <a:spcBef>
                <a:spcPts val="600"/>
              </a:spcBef>
            </a:pPr>
            <a:r>
              <a:rPr lang="vi-VN" sz="2200" b="1" i="1" dirty="0" smtClean="0">
                <a:solidFill>
                  <a:srgbClr val="000000"/>
                </a:solidFill>
                <a:latin typeface="+mj-lt"/>
              </a:rPr>
              <a:t>Thứ </a:t>
            </a:r>
            <a:r>
              <a:rPr lang="vi-VN" sz="2200" b="1" i="1" dirty="0">
                <a:solidFill>
                  <a:srgbClr val="000000"/>
                </a:solidFill>
                <a:latin typeface="+mj-lt"/>
              </a:rPr>
              <a:t>hai, </a:t>
            </a:r>
            <a:r>
              <a:rPr lang="vi-VN" sz="2200" b="1" dirty="0">
                <a:solidFill>
                  <a:srgbClr val="FF0000"/>
                </a:solidFill>
                <a:latin typeface="+mj-lt"/>
              </a:rPr>
              <a:t>công ty có thể quyết định không phân đoạn </a:t>
            </a:r>
            <a:r>
              <a:rPr lang="en-US" sz="2200" dirty="0" smtClean="0">
                <a:solidFill>
                  <a:srgbClr val="000000"/>
                </a:solidFill>
                <a:latin typeface="+mj-lt"/>
                <a:sym typeface="Wingdings" panose="05000000000000000000" pitchFamily="2" charset="2"/>
              </a:rPr>
              <a:t> </a:t>
            </a:r>
            <a:r>
              <a:rPr lang="vi-VN" sz="2200" dirty="0" smtClean="0">
                <a:solidFill>
                  <a:srgbClr val="000000"/>
                </a:solidFill>
                <a:latin typeface="+mj-lt"/>
              </a:rPr>
              <a:t>có </a:t>
            </a:r>
            <a:r>
              <a:rPr lang="vi-VN" sz="2200" dirty="0">
                <a:solidFill>
                  <a:srgbClr val="000000"/>
                </a:solidFill>
                <a:latin typeface="+mj-lt"/>
              </a:rPr>
              <a:t>nghĩa là áp dụng phương thức marketing không phân biệt. </a:t>
            </a:r>
            <a:r>
              <a:rPr lang="vi-VN" sz="2200" b="1" dirty="0">
                <a:solidFill>
                  <a:srgbClr val="FF0000"/>
                </a:solidFill>
                <a:latin typeface="+mj-lt"/>
              </a:rPr>
              <a:t>Có ít nhất </a:t>
            </a:r>
            <a:r>
              <a:rPr lang="vi-VN" sz="2200" b="1" dirty="0" smtClean="0">
                <a:solidFill>
                  <a:srgbClr val="FF0000"/>
                </a:solidFill>
                <a:latin typeface="+mj-lt"/>
              </a:rPr>
              <a:t>3</a:t>
            </a:r>
            <a:r>
              <a:rPr lang="en-US" sz="2200" b="1" dirty="0" smtClean="0">
                <a:solidFill>
                  <a:srgbClr val="FF0000"/>
                </a:solidFill>
                <a:latin typeface="+mj-lt"/>
              </a:rPr>
              <a:t> </a:t>
            </a:r>
            <a:r>
              <a:rPr lang="vi-VN" sz="2200" b="1" dirty="0" smtClean="0">
                <a:solidFill>
                  <a:srgbClr val="FF0000"/>
                </a:solidFill>
                <a:latin typeface="+mj-lt"/>
              </a:rPr>
              <a:t>tình </a:t>
            </a:r>
            <a:r>
              <a:rPr lang="vi-VN" sz="2200" b="1" dirty="0">
                <a:solidFill>
                  <a:srgbClr val="FF0000"/>
                </a:solidFill>
                <a:latin typeface="+mj-lt"/>
              </a:rPr>
              <a:t>huống để việc lựa chọn chiến </a:t>
            </a:r>
            <a:r>
              <a:rPr lang="vi-VN" sz="2200" b="1" dirty="0" smtClean="0">
                <a:solidFill>
                  <a:srgbClr val="FF0000"/>
                </a:solidFill>
                <a:latin typeface="+mj-lt"/>
              </a:rPr>
              <a:t>lược</a:t>
            </a:r>
            <a:r>
              <a:rPr lang="en-US" sz="2200" b="1" dirty="0" smtClean="0">
                <a:solidFill>
                  <a:srgbClr val="FF0000"/>
                </a:solidFill>
                <a:latin typeface="+mj-lt"/>
              </a:rPr>
              <a:t> </a:t>
            </a:r>
            <a:r>
              <a:rPr lang="vi-VN" sz="2200" b="1" dirty="0" smtClean="0">
                <a:solidFill>
                  <a:srgbClr val="FF0000"/>
                </a:solidFill>
                <a:latin typeface="+mj-lt"/>
              </a:rPr>
              <a:t>marketing </a:t>
            </a:r>
            <a:r>
              <a:rPr lang="vi-VN" sz="2200" b="1" dirty="0">
                <a:solidFill>
                  <a:srgbClr val="FF0000"/>
                </a:solidFill>
                <a:latin typeface="+mj-lt"/>
              </a:rPr>
              <a:t>không phân biệt </a:t>
            </a:r>
            <a:r>
              <a:rPr lang="vi-VN" sz="2200" dirty="0">
                <a:solidFill>
                  <a:srgbClr val="000000"/>
                </a:solidFill>
                <a:latin typeface="+mj-lt"/>
              </a:rPr>
              <a:t>trở thành 1 quyết </a:t>
            </a:r>
            <a:r>
              <a:rPr lang="vi-VN" sz="2200" dirty="0" smtClean="0">
                <a:solidFill>
                  <a:srgbClr val="000000"/>
                </a:solidFill>
                <a:latin typeface="+mj-lt"/>
              </a:rPr>
              <a:t>định</a:t>
            </a:r>
            <a:r>
              <a:rPr lang="en-US" sz="2200" dirty="0" smtClean="0">
                <a:solidFill>
                  <a:srgbClr val="000000"/>
                </a:solidFill>
                <a:latin typeface="+mj-lt"/>
              </a:rPr>
              <a:t> </a:t>
            </a:r>
            <a:r>
              <a:rPr lang="vi-VN" sz="2200" dirty="0" smtClean="0">
                <a:solidFill>
                  <a:srgbClr val="000000"/>
                </a:solidFill>
                <a:latin typeface="+mj-lt"/>
              </a:rPr>
              <a:t>thích </a:t>
            </a:r>
            <a:r>
              <a:rPr lang="vi-VN" sz="2200" dirty="0">
                <a:solidFill>
                  <a:srgbClr val="000000"/>
                </a:solidFill>
                <a:latin typeface="+mj-lt"/>
              </a:rPr>
              <a:t>hợp đối với công ty</a:t>
            </a:r>
            <a:r>
              <a:rPr lang="vi-VN" sz="2200" dirty="0" smtClean="0">
                <a:solidFill>
                  <a:srgbClr val="000000"/>
                </a:solidFill>
                <a:latin typeface="+mj-lt"/>
              </a:rPr>
              <a:t>.</a:t>
            </a:r>
            <a:endParaRPr lang="en-US" sz="2200" dirty="0" smtClean="0">
              <a:solidFill>
                <a:srgbClr val="000000"/>
              </a:solidFill>
              <a:latin typeface="+mj-lt"/>
            </a:endParaRPr>
          </a:p>
          <a:p>
            <a:pPr marL="342900" indent="-342900">
              <a:spcBef>
                <a:spcPts val="600"/>
              </a:spcBef>
              <a:buFontTx/>
              <a:buChar char="-"/>
            </a:pPr>
            <a:r>
              <a:rPr lang="vi-VN" sz="2200" i="1" dirty="0" smtClean="0">
                <a:solidFill>
                  <a:srgbClr val="000000"/>
                </a:solidFill>
                <a:latin typeface="+mj-lt"/>
              </a:rPr>
              <a:t>Thị </a:t>
            </a:r>
            <a:r>
              <a:rPr lang="vi-VN" sz="2200" i="1" dirty="0">
                <a:solidFill>
                  <a:srgbClr val="000000"/>
                </a:solidFill>
                <a:latin typeface="+mj-lt"/>
              </a:rPr>
              <a:t>trường nhỏ tới mức mà doanh nghiệp làm marketing sản phẩm theo một tỷ lệ nào </a:t>
            </a:r>
            <a:r>
              <a:rPr lang="vi-VN" sz="2200" i="1" dirty="0" smtClean="0">
                <a:solidFill>
                  <a:srgbClr val="000000"/>
                </a:solidFill>
                <a:latin typeface="+mj-lt"/>
              </a:rPr>
              <a:t>đó</a:t>
            </a:r>
            <a:r>
              <a:rPr lang="en-US" sz="2200" i="1" dirty="0" smtClean="0">
                <a:solidFill>
                  <a:srgbClr val="000000"/>
                </a:solidFill>
                <a:latin typeface="+mj-lt"/>
              </a:rPr>
              <a:t> </a:t>
            </a:r>
            <a:r>
              <a:rPr lang="vi-VN" sz="2200" i="1" dirty="0" smtClean="0">
                <a:solidFill>
                  <a:srgbClr val="000000"/>
                </a:solidFill>
                <a:latin typeface="+mj-lt"/>
              </a:rPr>
              <a:t>của </a:t>
            </a:r>
            <a:r>
              <a:rPr lang="vi-VN" sz="2200" i="1" dirty="0">
                <a:solidFill>
                  <a:srgbClr val="000000"/>
                </a:solidFill>
                <a:latin typeface="+mj-lt"/>
              </a:rPr>
              <a:t>thị trường </a:t>
            </a:r>
            <a:r>
              <a:rPr lang="vi-VN" sz="2200" i="1" dirty="0" smtClean="0">
                <a:solidFill>
                  <a:srgbClr val="000000"/>
                </a:solidFill>
                <a:latin typeface="+mj-lt"/>
              </a:rPr>
              <a:t>sẽ</a:t>
            </a:r>
            <a:r>
              <a:rPr lang="en-US" sz="2200" i="1" dirty="0" smtClean="0">
                <a:solidFill>
                  <a:srgbClr val="000000"/>
                </a:solidFill>
                <a:latin typeface="+mj-lt"/>
              </a:rPr>
              <a:t> </a:t>
            </a:r>
            <a:r>
              <a:rPr lang="vi-VN" sz="2200" i="1" dirty="0" smtClean="0">
                <a:solidFill>
                  <a:srgbClr val="000000"/>
                </a:solidFill>
                <a:latin typeface="+mj-lt"/>
              </a:rPr>
              <a:t>không </a:t>
            </a:r>
            <a:r>
              <a:rPr lang="vi-VN" sz="2200" i="1" dirty="0">
                <a:solidFill>
                  <a:srgbClr val="000000"/>
                </a:solidFill>
                <a:latin typeface="+mj-lt"/>
              </a:rPr>
              <a:t>mang lại lợi nhuận</a:t>
            </a:r>
            <a:r>
              <a:rPr lang="vi-VN" sz="2200" i="1" dirty="0" smtClean="0">
                <a:solidFill>
                  <a:srgbClr val="000000"/>
                </a:solidFill>
                <a:latin typeface="+mj-lt"/>
              </a:rPr>
              <a:t>.</a:t>
            </a:r>
            <a:endParaRPr lang="en-US" sz="2200" i="1" dirty="0" smtClean="0">
              <a:solidFill>
                <a:srgbClr val="000000"/>
              </a:solidFill>
              <a:latin typeface="+mj-lt"/>
            </a:endParaRPr>
          </a:p>
          <a:p>
            <a:pPr marL="342900" indent="-342900">
              <a:spcBef>
                <a:spcPts val="600"/>
              </a:spcBef>
              <a:buFontTx/>
              <a:buChar char="-"/>
            </a:pPr>
            <a:r>
              <a:rPr lang="vi-VN" sz="2200" i="1" dirty="0" smtClean="0">
                <a:solidFill>
                  <a:srgbClr val="000000"/>
                </a:solidFill>
                <a:latin typeface="+mj-lt"/>
              </a:rPr>
              <a:t>Những </a:t>
            </a:r>
            <a:r>
              <a:rPr lang="vi-VN" sz="2200" i="1" dirty="0">
                <a:solidFill>
                  <a:srgbClr val="000000"/>
                </a:solidFill>
                <a:latin typeface="+mj-lt"/>
              </a:rPr>
              <a:t>người tiêu dùng sản phẩm với số lượng nhiều đã chiếm một tỷ trọng lớn </a:t>
            </a:r>
            <a:r>
              <a:rPr lang="vi-VN" sz="2200" i="1" dirty="0" smtClean="0">
                <a:solidFill>
                  <a:srgbClr val="000000"/>
                </a:solidFill>
                <a:latin typeface="+mj-lt"/>
              </a:rPr>
              <a:t>trong</a:t>
            </a:r>
            <a:r>
              <a:rPr lang="en-US" sz="2200" i="1" dirty="0" smtClean="0">
                <a:solidFill>
                  <a:srgbClr val="000000"/>
                </a:solidFill>
                <a:latin typeface="+mj-lt"/>
              </a:rPr>
              <a:t> </a:t>
            </a:r>
            <a:r>
              <a:rPr lang="vi-VN" sz="2200" i="1" dirty="0" smtClean="0">
                <a:solidFill>
                  <a:srgbClr val="000000"/>
                </a:solidFill>
                <a:latin typeface="+mj-lt"/>
              </a:rPr>
              <a:t>doanh </a:t>
            </a:r>
            <a:r>
              <a:rPr lang="vi-VN" sz="2200" i="1" dirty="0">
                <a:solidFill>
                  <a:srgbClr val="000000"/>
                </a:solidFill>
                <a:latin typeface="+mj-lt"/>
              </a:rPr>
              <a:t>số bán hàng </a:t>
            </a:r>
            <a:r>
              <a:rPr lang="vi-VN" sz="2200" i="1" dirty="0" smtClean="0">
                <a:solidFill>
                  <a:srgbClr val="000000"/>
                </a:solidFill>
                <a:latin typeface="+mj-lt"/>
              </a:rPr>
              <a:t>đến</a:t>
            </a:r>
            <a:r>
              <a:rPr lang="en-US" sz="2200" i="1" dirty="0" smtClean="0">
                <a:solidFill>
                  <a:srgbClr val="000000"/>
                </a:solidFill>
                <a:latin typeface="+mj-lt"/>
              </a:rPr>
              <a:t> </a:t>
            </a:r>
            <a:r>
              <a:rPr lang="vi-VN" sz="2200" i="1" dirty="0" smtClean="0">
                <a:solidFill>
                  <a:srgbClr val="000000"/>
                </a:solidFill>
                <a:latin typeface="+mj-lt"/>
              </a:rPr>
              <a:t>mức </a:t>
            </a:r>
            <a:r>
              <a:rPr lang="vi-VN" sz="2200" i="1" dirty="0">
                <a:solidFill>
                  <a:srgbClr val="000000"/>
                </a:solidFill>
                <a:latin typeface="+mj-lt"/>
              </a:rPr>
              <a:t>họ trở thành một thị trường mục tiêu duy nhất</a:t>
            </a:r>
            <a:r>
              <a:rPr lang="vi-VN" sz="2200" i="1" dirty="0" smtClean="0">
                <a:solidFill>
                  <a:srgbClr val="000000"/>
                </a:solidFill>
                <a:latin typeface="+mj-lt"/>
              </a:rPr>
              <a:t>.</a:t>
            </a:r>
            <a:endParaRPr lang="en-US" sz="2200" i="1" dirty="0" smtClean="0">
              <a:solidFill>
                <a:srgbClr val="000000"/>
              </a:solidFill>
              <a:latin typeface="+mj-lt"/>
            </a:endParaRPr>
          </a:p>
          <a:p>
            <a:pPr marL="342900" indent="-342900">
              <a:spcBef>
                <a:spcPts val="600"/>
              </a:spcBef>
              <a:buFontTx/>
              <a:buChar char="-"/>
            </a:pPr>
            <a:r>
              <a:rPr lang="vi-VN" sz="2200" i="1" dirty="0" smtClean="0">
                <a:solidFill>
                  <a:srgbClr val="000000"/>
                </a:solidFill>
                <a:latin typeface="+mj-lt"/>
              </a:rPr>
              <a:t>Thương </a:t>
            </a:r>
            <a:r>
              <a:rPr lang="vi-VN" sz="2200" i="1" dirty="0">
                <a:solidFill>
                  <a:srgbClr val="000000"/>
                </a:solidFill>
                <a:latin typeface="+mj-lt"/>
              </a:rPr>
              <a:t>hiệu là thương hiệu độc tôn trên thị trường và việc tập trung vào một số đoạn </a:t>
            </a:r>
            <a:r>
              <a:rPr lang="vi-VN" sz="2200" i="1" dirty="0" smtClean="0">
                <a:solidFill>
                  <a:srgbClr val="000000"/>
                </a:solidFill>
                <a:latin typeface="+mj-lt"/>
              </a:rPr>
              <a:t>thị</a:t>
            </a:r>
            <a:r>
              <a:rPr lang="en-US" sz="2200" i="1" dirty="0" smtClean="0">
                <a:solidFill>
                  <a:srgbClr val="000000"/>
                </a:solidFill>
                <a:latin typeface="+mj-lt"/>
              </a:rPr>
              <a:t> </a:t>
            </a:r>
            <a:r>
              <a:rPr lang="vi-VN" sz="2200" i="1" dirty="0" smtClean="0">
                <a:solidFill>
                  <a:srgbClr val="000000"/>
                </a:solidFill>
                <a:latin typeface="+mj-lt"/>
              </a:rPr>
              <a:t>trường </a:t>
            </a:r>
            <a:r>
              <a:rPr lang="vi-VN" sz="2200" i="1" dirty="0">
                <a:solidFill>
                  <a:srgbClr val="000000"/>
                </a:solidFill>
                <a:latin typeface="+mj-lt"/>
              </a:rPr>
              <a:t>nhỏ sẽ </a:t>
            </a:r>
            <a:r>
              <a:rPr lang="vi-VN" sz="2200" i="1" dirty="0" smtClean="0">
                <a:solidFill>
                  <a:srgbClr val="000000"/>
                </a:solidFill>
                <a:latin typeface="+mj-lt"/>
              </a:rPr>
              <a:t>không</a:t>
            </a:r>
            <a:r>
              <a:rPr lang="en-US" sz="2200" i="1" dirty="0" smtClean="0">
                <a:solidFill>
                  <a:srgbClr val="000000"/>
                </a:solidFill>
                <a:latin typeface="+mj-lt"/>
              </a:rPr>
              <a:t> </a:t>
            </a:r>
            <a:r>
              <a:rPr lang="vi-VN" sz="2200" i="1" dirty="0" smtClean="0">
                <a:solidFill>
                  <a:srgbClr val="000000"/>
                </a:solidFill>
                <a:latin typeface="+mj-lt"/>
              </a:rPr>
              <a:t>thu </a:t>
            </a:r>
            <a:r>
              <a:rPr lang="vi-VN" sz="2200" i="1" dirty="0">
                <a:solidFill>
                  <a:srgbClr val="000000"/>
                </a:solidFill>
                <a:latin typeface="+mj-lt"/>
              </a:rPr>
              <a:t>được lợi nhuận.</a:t>
            </a:r>
            <a:br>
              <a:rPr lang="vi-VN" sz="2200" i="1" dirty="0">
                <a:solidFill>
                  <a:srgbClr val="000000"/>
                </a:solidFill>
                <a:latin typeface="+mj-lt"/>
              </a:rPr>
            </a:br>
            <a:endParaRPr lang="en-US" sz="2200" dirty="0">
              <a:latin typeface="+mj-lt"/>
            </a:endParaRPr>
          </a:p>
        </p:txBody>
      </p:sp>
    </p:spTree>
    <p:extLst>
      <p:ext uri="{BB962C8B-B14F-4D97-AF65-F5344CB8AC3E}">
        <p14:creationId xmlns:p14="http://schemas.microsoft.com/office/powerpoint/2010/main" val="320722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1000"/>
                                        <p:tgtEl>
                                          <p:spTgt spid="8">
                                            <p:txEl>
                                              <p:pRg st="0" end="0"/>
                                            </p:txEl>
                                          </p:spTgt>
                                        </p:tgtEl>
                                      </p:cBhvr>
                                    </p:animEffect>
                                    <p:anim calcmode="lin" valueType="num">
                                      <p:cBhvr>
                                        <p:cTn id="8"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
                                            <p:txEl>
                                              <p:pRg st="1" end="1"/>
                                            </p:txEl>
                                          </p:spTgt>
                                        </p:tgtEl>
                                        <p:attrNameLst>
                                          <p:attrName>style.visibility</p:attrName>
                                        </p:attrNameLst>
                                      </p:cBhvr>
                                      <p:to>
                                        <p:strVal val="visible"/>
                                      </p:to>
                                    </p:set>
                                    <p:animEffect transition="in" filter="fade">
                                      <p:cBhvr>
                                        <p:cTn id="14" dur="1000"/>
                                        <p:tgtEl>
                                          <p:spTgt spid="8">
                                            <p:txEl>
                                              <p:pRg st="1" end="1"/>
                                            </p:txEl>
                                          </p:spTgt>
                                        </p:tgtEl>
                                      </p:cBhvr>
                                    </p:animEffect>
                                    <p:anim calcmode="lin" valueType="num">
                                      <p:cBhvr>
                                        <p:cTn id="15" dur="10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8">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8">
                                            <p:txEl>
                                              <p:pRg st="2" end="2"/>
                                            </p:txEl>
                                          </p:spTgt>
                                        </p:tgtEl>
                                        <p:attrNameLst>
                                          <p:attrName>style.visibility</p:attrName>
                                        </p:attrNameLst>
                                      </p:cBhvr>
                                      <p:to>
                                        <p:strVal val="visible"/>
                                      </p:to>
                                    </p:set>
                                    <p:animEffect transition="in" filter="fade">
                                      <p:cBhvr>
                                        <p:cTn id="21" dur="1000"/>
                                        <p:tgtEl>
                                          <p:spTgt spid="8">
                                            <p:txEl>
                                              <p:pRg st="2" end="2"/>
                                            </p:txEl>
                                          </p:spTgt>
                                        </p:tgtEl>
                                      </p:cBhvr>
                                    </p:animEffect>
                                    <p:anim calcmode="lin" valueType="num">
                                      <p:cBhvr>
                                        <p:cTn id="22" dur="1000" fill="hold"/>
                                        <p:tgtEl>
                                          <p:spTgt spid="8">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8">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8">
                                            <p:txEl>
                                              <p:pRg st="3" end="3"/>
                                            </p:txEl>
                                          </p:spTgt>
                                        </p:tgtEl>
                                        <p:attrNameLst>
                                          <p:attrName>style.visibility</p:attrName>
                                        </p:attrNameLst>
                                      </p:cBhvr>
                                      <p:to>
                                        <p:strVal val="visible"/>
                                      </p:to>
                                    </p:set>
                                    <p:animEffect transition="in" filter="fade">
                                      <p:cBhvr>
                                        <p:cTn id="28" dur="1000"/>
                                        <p:tgtEl>
                                          <p:spTgt spid="8">
                                            <p:txEl>
                                              <p:pRg st="3" end="3"/>
                                            </p:txEl>
                                          </p:spTgt>
                                        </p:tgtEl>
                                      </p:cBhvr>
                                    </p:animEffect>
                                    <p:anim calcmode="lin" valueType="num">
                                      <p:cBhvr>
                                        <p:cTn id="29" dur="1000" fill="hold"/>
                                        <p:tgtEl>
                                          <p:spTgt spid="8">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8">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8">
                                            <p:txEl>
                                              <p:pRg st="4" end="4"/>
                                            </p:txEl>
                                          </p:spTgt>
                                        </p:tgtEl>
                                        <p:attrNameLst>
                                          <p:attrName>style.visibility</p:attrName>
                                        </p:attrNameLst>
                                      </p:cBhvr>
                                      <p:to>
                                        <p:strVal val="visible"/>
                                      </p:to>
                                    </p:set>
                                    <p:animEffect transition="in" filter="fade">
                                      <p:cBhvr>
                                        <p:cTn id="35" dur="1000"/>
                                        <p:tgtEl>
                                          <p:spTgt spid="8">
                                            <p:txEl>
                                              <p:pRg st="4" end="4"/>
                                            </p:txEl>
                                          </p:spTgt>
                                        </p:tgtEl>
                                      </p:cBhvr>
                                    </p:animEffect>
                                    <p:anim calcmode="lin" valueType="num">
                                      <p:cBhvr>
                                        <p:cTn id="36" dur="1000" fill="hold"/>
                                        <p:tgtEl>
                                          <p:spTgt spid="8">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8">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8">
                                            <p:txEl>
                                              <p:pRg st="5" end="5"/>
                                            </p:txEl>
                                          </p:spTgt>
                                        </p:tgtEl>
                                        <p:attrNameLst>
                                          <p:attrName>style.visibility</p:attrName>
                                        </p:attrNameLst>
                                      </p:cBhvr>
                                      <p:to>
                                        <p:strVal val="visible"/>
                                      </p:to>
                                    </p:set>
                                    <p:animEffect transition="in" filter="fade">
                                      <p:cBhvr>
                                        <p:cTn id="42" dur="1000"/>
                                        <p:tgtEl>
                                          <p:spTgt spid="8">
                                            <p:txEl>
                                              <p:pRg st="5" end="5"/>
                                            </p:txEl>
                                          </p:spTgt>
                                        </p:tgtEl>
                                      </p:cBhvr>
                                    </p:animEffect>
                                    <p:anim calcmode="lin" valueType="num">
                                      <p:cBhvr>
                                        <p:cTn id="43" dur="1000" fill="hold"/>
                                        <p:tgtEl>
                                          <p:spTgt spid="8">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8">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8">
                                            <p:txEl>
                                              <p:pRg st="6" end="6"/>
                                            </p:txEl>
                                          </p:spTgt>
                                        </p:tgtEl>
                                        <p:attrNameLst>
                                          <p:attrName>style.visibility</p:attrName>
                                        </p:attrNameLst>
                                      </p:cBhvr>
                                      <p:to>
                                        <p:strVal val="visible"/>
                                      </p:to>
                                    </p:set>
                                    <p:animEffect transition="in" filter="fade">
                                      <p:cBhvr>
                                        <p:cTn id="49" dur="1000"/>
                                        <p:tgtEl>
                                          <p:spTgt spid="8">
                                            <p:txEl>
                                              <p:pRg st="6" end="6"/>
                                            </p:txEl>
                                          </p:spTgt>
                                        </p:tgtEl>
                                      </p:cBhvr>
                                    </p:animEffect>
                                    <p:anim calcmode="lin" valueType="num">
                                      <p:cBhvr>
                                        <p:cTn id="50" dur="1000" fill="hold"/>
                                        <p:tgtEl>
                                          <p:spTgt spid="8">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8">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6325" y="1664619"/>
            <a:ext cx="11718605" cy="5509200"/>
          </a:xfrm>
          <a:prstGeom prst="rect">
            <a:avLst/>
          </a:prstGeom>
        </p:spPr>
        <p:txBody>
          <a:bodyPr wrap="square">
            <a:spAutoFit/>
          </a:bodyPr>
          <a:lstStyle/>
          <a:p>
            <a:pPr lvl="0"/>
            <a:r>
              <a:rPr lang="vi-VN" sz="2200" b="1" i="1" dirty="0">
                <a:solidFill>
                  <a:srgbClr val="000000"/>
                </a:solidFill>
                <a:latin typeface="Times New Roman" panose="02020603050405020304" pitchFamily="18" charset="0"/>
              </a:rPr>
              <a:t>Thứ ba </a:t>
            </a:r>
            <a:r>
              <a:rPr lang="vi-VN" sz="2200" dirty="0">
                <a:solidFill>
                  <a:srgbClr val="000000"/>
                </a:solidFill>
                <a:latin typeface="Times New Roman" panose="02020603050405020304" pitchFamily="18" charset="0"/>
              </a:rPr>
              <a:t>là doanh nghiệp có thể quyết định tập trung </a:t>
            </a:r>
            <a:r>
              <a:rPr lang="vi-VN" sz="2200" b="1" i="1" dirty="0">
                <a:solidFill>
                  <a:srgbClr val="FF0000"/>
                </a:solidFill>
                <a:latin typeface="Times New Roman" panose="02020603050405020304" pitchFamily="18" charset="0"/>
              </a:rPr>
              <a:t>nỗ lực marketing vào một đoạn thị</a:t>
            </a:r>
            <a:r>
              <a:rPr lang="en-US" sz="2200" b="1" i="1" dirty="0">
                <a:solidFill>
                  <a:srgbClr val="FF0000"/>
                </a:solidFill>
                <a:latin typeface="Calibri Light" panose="020F0302020204030204"/>
              </a:rPr>
              <a:t> </a:t>
            </a:r>
            <a:r>
              <a:rPr lang="vi-VN" sz="2200" b="1" i="1" dirty="0">
                <a:solidFill>
                  <a:srgbClr val="FF0000"/>
                </a:solidFill>
                <a:latin typeface="Times New Roman" panose="02020603050405020304" pitchFamily="18" charset="0"/>
              </a:rPr>
              <a:t>trường mục tiêu duy </a:t>
            </a:r>
            <a:r>
              <a:rPr lang="vi-VN" sz="2200" b="1" i="1" dirty="0" smtClean="0">
                <a:solidFill>
                  <a:srgbClr val="FF0000"/>
                </a:solidFill>
                <a:latin typeface="Times New Roman" panose="02020603050405020304" pitchFamily="18" charset="0"/>
              </a:rPr>
              <a:t>nhất</a:t>
            </a:r>
            <a:r>
              <a:rPr lang="en-US" sz="2200" i="1" dirty="0" smtClean="0">
                <a:solidFill>
                  <a:srgbClr val="000000"/>
                </a:solidFill>
                <a:latin typeface="Times New Roman" panose="02020603050405020304" pitchFamily="18" charset="0"/>
              </a:rPr>
              <a:t> </a:t>
            </a:r>
            <a:r>
              <a:rPr lang="en-US" sz="2200" dirty="0" smtClean="0">
                <a:solidFill>
                  <a:srgbClr val="000000"/>
                </a:solidFill>
                <a:latin typeface="Times New Roman" panose="02020603050405020304" pitchFamily="18" charset="0"/>
                <a:sym typeface="Wingdings" panose="05000000000000000000" pitchFamily="2" charset="2"/>
              </a:rPr>
              <a:t> </a:t>
            </a:r>
            <a:r>
              <a:rPr lang="vi-VN" sz="2200" dirty="0" smtClean="0">
                <a:solidFill>
                  <a:srgbClr val="000000"/>
                </a:solidFill>
                <a:latin typeface="Times New Roman" panose="02020603050405020304" pitchFamily="18" charset="0"/>
              </a:rPr>
              <a:t> </a:t>
            </a:r>
            <a:r>
              <a:rPr lang="vi-VN" sz="2200" dirty="0">
                <a:solidFill>
                  <a:srgbClr val="000000"/>
                </a:solidFill>
                <a:latin typeface="Times New Roman" panose="02020603050405020304" pitchFamily="18" charset="0"/>
              </a:rPr>
              <a:t>đây là phương thức marketing tập trung với các chính sách và biện</a:t>
            </a:r>
            <a:r>
              <a:rPr lang="en-US" sz="2200" dirty="0">
                <a:solidFill>
                  <a:srgbClr val="000000"/>
                </a:solidFill>
                <a:latin typeface="Calibri Light" panose="020F0302020204030204"/>
              </a:rPr>
              <a:t> </a:t>
            </a:r>
            <a:r>
              <a:rPr lang="vi-VN" sz="2200" dirty="0">
                <a:solidFill>
                  <a:srgbClr val="000000"/>
                </a:solidFill>
                <a:latin typeface="Times New Roman" panose="02020603050405020304" pitchFamily="18" charset="0"/>
              </a:rPr>
              <a:t>pháp marketing phục vụ riêng một nhóm khách </a:t>
            </a:r>
            <a:r>
              <a:rPr lang="vi-VN" sz="2200" dirty="0" smtClean="0">
                <a:solidFill>
                  <a:srgbClr val="000000"/>
                </a:solidFill>
                <a:latin typeface="Times New Roman" panose="02020603050405020304" pitchFamily="18" charset="0"/>
              </a:rPr>
              <a:t>hàng.</a:t>
            </a:r>
            <a:endParaRPr lang="en-US" sz="2200" dirty="0" smtClean="0">
              <a:solidFill>
                <a:srgbClr val="000000"/>
              </a:solidFill>
              <a:latin typeface="Times New Roman" panose="02020603050405020304" pitchFamily="18" charset="0"/>
            </a:endParaRPr>
          </a:p>
          <a:p>
            <a:pPr lvl="0"/>
            <a:r>
              <a:rPr lang="vi-VN" sz="2200" b="1" i="1" dirty="0" smtClean="0">
                <a:solidFill>
                  <a:srgbClr val="000000"/>
                </a:solidFill>
                <a:latin typeface="Times New Roman" panose="02020603050405020304" pitchFamily="18" charset="0"/>
              </a:rPr>
              <a:t>Thứ </a:t>
            </a:r>
            <a:r>
              <a:rPr lang="vi-VN" sz="2200" b="1" i="1" dirty="0">
                <a:solidFill>
                  <a:srgbClr val="000000"/>
                </a:solidFill>
                <a:latin typeface="Times New Roman" panose="02020603050405020304" pitchFamily="18" charset="0"/>
              </a:rPr>
              <a:t>tư </a:t>
            </a:r>
            <a:r>
              <a:rPr lang="vi-VN" sz="2200" dirty="0">
                <a:solidFill>
                  <a:srgbClr val="000000"/>
                </a:solidFill>
                <a:latin typeface="Times New Roman" panose="02020603050405020304" pitchFamily="18" charset="0"/>
              </a:rPr>
              <a:t>là doanh nghiệp có thể </a:t>
            </a:r>
            <a:r>
              <a:rPr lang="vi-VN" sz="2200" b="1" i="1" dirty="0">
                <a:solidFill>
                  <a:srgbClr val="FF0000"/>
                </a:solidFill>
                <a:latin typeface="Times New Roman" panose="02020603050405020304" pitchFamily="18" charset="0"/>
              </a:rPr>
              <a:t>quyết định marketing nhằm khai thác một số đoạn thị</a:t>
            </a:r>
            <a:r>
              <a:rPr lang="en-US" sz="2200" b="1" i="1" dirty="0">
                <a:solidFill>
                  <a:srgbClr val="FF0000"/>
                </a:solidFill>
                <a:latin typeface="Calibri Light" panose="020F0302020204030204"/>
              </a:rPr>
              <a:t> </a:t>
            </a:r>
            <a:r>
              <a:rPr lang="vi-VN" sz="2200" b="1" i="1" dirty="0">
                <a:solidFill>
                  <a:srgbClr val="FF0000"/>
                </a:solidFill>
                <a:latin typeface="Times New Roman" panose="02020603050405020304" pitchFamily="18" charset="0"/>
              </a:rPr>
              <a:t>trường và hoạch định chính sách Marketing - mix riêng cho mỗi </a:t>
            </a:r>
            <a:r>
              <a:rPr lang="vi-VN" sz="2200" b="1" i="1" dirty="0" smtClean="0">
                <a:solidFill>
                  <a:srgbClr val="FF0000"/>
                </a:solidFill>
                <a:latin typeface="Times New Roman" panose="02020603050405020304" pitchFamily="18" charset="0"/>
              </a:rPr>
              <a:t>đoạn</a:t>
            </a:r>
            <a:r>
              <a:rPr lang="vi-VN" sz="2200" dirty="0" smtClean="0">
                <a:solidFill>
                  <a:srgbClr val="000000"/>
                </a:solidFill>
                <a:latin typeface="Times New Roman" panose="02020603050405020304" pitchFamily="18" charset="0"/>
              </a:rPr>
              <a:t>.</a:t>
            </a:r>
            <a:r>
              <a:rPr lang="en-US" sz="2200" dirty="0" smtClean="0">
                <a:solidFill>
                  <a:srgbClr val="000000"/>
                </a:solidFill>
                <a:latin typeface="Times New Roman" panose="02020603050405020304" pitchFamily="18" charset="0"/>
              </a:rPr>
              <a:t> </a:t>
            </a:r>
            <a:r>
              <a:rPr lang="en-US" sz="2200" dirty="0" smtClean="0">
                <a:solidFill>
                  <a:srgbClr val="000000"/>
                </a:solidFill>
                <a:latin typeface="Times New Roman" panose="02020603050405020304" pitchFamily="18" charset="0"/>
                <a:sym typeface="Wingdings" panose="05000000000000000000" pitchFamily="2" charset="2"/>
              </a:rPr>
              <a:t> </a:t>
            </a:r>
            <a:r>
              <a:rPr lang="vi-VN" sz="2200" dirty="0" smtClean="0">
                <a:solidFill>
                  <a:srgbClr val="000000"/>
                </a:solidFill>
                <a:latin typeface="Times New Roman" panose="02020603050405020304" pitchFamily="18" charset="0"/>
              </a:rPr>
              <a:t>Các </a:t>
            </a:r>
            <a:r>
              <a:rPr lang="vi-VN" sz="2200" dirty="0">
                <a:solidFill>
                  <a:srgbClr val="000000"/>
                </a:solidFill>
                <a:latin typeface="Times New Roman" panose="02020603050405020304" pitchFamily="18" charset="0"/>
              </a:rPr>
              <a:t>đoạn thị trường</a:t>
            </a:r>
            <a:r>
              <a:rPr lang="en-US" sz="2200" dirty="0">
                <a:solidFill>
                  <a:srgbClr val="000000"/>
                </a:solidFill>
                <a:latin typeface="Calibri Light" panose="020F0302020204030204"/>
              </a:rPr>
              <a:t> </a:t>
            </a:r>
            <a:r>
              <a:rPr lang="vi-VN" sz="2200" dirty="0">
                <a:solidFill>
                  <a:srgbClr val="000000"/>
                </a:solidFill>
                <a:latin typeface="Times New Roman" panose="02020603050405020304" pitchFamily="18" charset="0"/>
              </a:rPr>
              <a:t>được chọn có thể theo 3 cách:</a:t>
            </a:r>
            <a:br>
              <a:rPr lang="vi-VN" sz="2200" dirty="0">
                <a:solidFill>
                  <a:srgbClr val="000000"/>
                </a:solidFill>
                <a:latin typeface="Times New Roman" panose="02020603050405020304" pitchFamily="18" charset="0"/>
              </a:rPr>
            </a:br>
            <a:r>
              <a:rPr lang="vi-VN" sz="2200" b="1" dirty="0">
                <a:solidFill>
                  <a:srgbClr val="FF0000"/>
                </a:solidFill>
                <a:latin typeface="Times New Roman" panose="02020603050405020304" pitchFamily="18" charset="0"/>
              </a:rPr>
              <a:t>- Chuyên môn hoá sản </a:t>
            </a:r>
            <a:r>
              <a:rPr lang="vi-VN" sz="2200" b="1" dirty="0" smtClean="0">
                <a:solidFill>
                  <a:srgbClr val="FF0000"/>
                </a:solidFill>
                <a:latin typeface="Times New Roman" panose="02020603050405020304" pitchFamily="18" charset="0"/>
              </a:rPr>
              <a:t>phẩm</a:t>
            </a:r>
            <a:r>
              <a:rPr lang="en-US" sz="2200" dirty="0" smtClean="0">
                <a:solidFill>
                  <a:srgbClr val="FF0000"/>
                </a:solidFill>
                <a:latin typeface="Times New Roman" panose="02020603050405020304" pitchFamily="18" charset="0"/>
              </a:rPr>
              <a:t>: </a:t>
            </a:r>
            <a:r>
              <a:rPr lang="vi-VN" sz="2200" dirty="0" smtClean="0">
                <a:solidFill>
                  <a:srgbClr val="000000"/>
                </a:solidFill>
                <a:latin typeface="Times New Roman" panose="02020603050405020304" pitchFamily="18" charset="0"/>
              </a:rPr>
              <a:t>Nghĩa </a:t>
            </a:r>
            <a:r>
              <a:rPr lang="vi-VN" sz="2200" dirty="0">
                <a:solidFill>
                  <a:srgbClr val="000000"/>
                </a:solidFill>
                <a:latin typeface="Times New Roman" panose="02020603050405020304" pitchFamily="18" charset="0"/>
              </a:rPr>
              <a:t>là doanh nghiệp phát triển và chào </a:t>
            </a:r>
            <a:r>
              <a:rPr lang="vi-VN" sz="2200" b="1" dirty="0">
                <a:solidFill>
                  <a:srgbClr val="000000"/>
                </a:solidFill>
                <a:latin typeface="Times New Roman" panose="02020603050405020304" pitchFamily="18" charset="0"/>
              </a:rPr>
              <a:t>bán</a:t>
            </a:r>
            <a:r>
              <a:rPr lang="vi-VN" sz="2200" dirty="0">
                <a:solidFill>
                  <a:srgbClr val="000000"/>
                </a:solidFill>
                <a:latin typeface="Times New Roman" panose="02020603050405020304" pitchFamily="18" charset="0"/>
              </a:rPr>
              <a:t> ra thị </a:t>
            </a:r>
            <a:r>
              <a:rPr lang="vi-VN" sz="2200" b="1" i="1" dirty="0">
                <a:solidFill>
                  <a:srgbClr val="000000"/>
                </a:solidFill>
                <a:latin typeface="Times New Roman" panose="02020603050405020304" pitchFamily="18" charset="0"/>
              </a:rPr>
              <a:t>trường một</a:t>
            </a:r>
            <a:r>
              <a:rPr lang="en-US" sz="2200" b="1" i="1" dirty="0">
                <a:solidFill>
                  <a:srgbClr val="000000"/>
                </a:solidFill>
                <a:latin typeface="Calibri Light" panose="020F0302020204030204"/>
              </a:rPr>
              <a:t> </a:t>
            </a:r>
            <a:r>
              <a:rPr lang="vi-VN" sz="2200" b="1" i="1" dirty="0">
                <a:solidFill>
                  <a:srgbClr val="000000"/>
                </a:solidFill>
                <a:latin typeface="Times New Roman" panose="02020603050405020304" pitchFamily="18" charset="0"/>
              </a:rPr>
              <a:t>loại </a:t>
            </a:r>
            <a:r>
              <a:rPr lang="vi-VN" sz="2200" b="1" i="1" dirty="0" smtClean="0">
                <a:solidFill>
                  <a:srgbClr val="000000"/>
                </a:solidFill>
                <a:latin typeface="Times New Roman" panose="02020603050405020304" pitchFamily="18" charset="0"/>
              </a:rPr>
              <a:t>sản</a:t>
            </a:r>
            <a:r>
              <a:rPr lang="en-US" sz="2200" b="1" i="1" dirty="0" smtClean="0">
                <a:solidFill>
                  <a:srgbClr val="000000"/>
                </a:solidFill>
                <a:latin typeface="Times New Roman" panose="02020603050405020304" pitchFamily="18" charset="0"/>
              </a:rPr>
              <a:t> </a:t>
            </a:r>
            <a:r>
              <a:rPr lang="vi-VN" sz="2200" b="1" i="1" dirty="0" smtClean="0">
                <a:solidFill>
                  <a:srgbClr val="000000"/>
                </a:solidFill>
                <a:latin typeface="Times New Roman" panose="02020603050405020304" pitchFamily="18" charset="0"/>
              </a:rPr>
              <a:t>phẩm </a:t>
            </a:r>
            <a:r>
              <a:rPr lang="vi-VN" sz="2200" b="1" i="1" dirty="0">
                <a:solidFill>
                  <a:srgbClr val="000000"/>
                </a:solidFill>
                <a:latin typeface="Times New Roman" panose="02020603050405020304" pitchFamily="18" charset="0"/>
              </a:rPr>
              <a:t>và bán cho</a:t>
            </a:r>
            <a:r>
              <a:rPr lang="en-US" sz="2200" b="1" i="1" dirty="0">
                <a:solidFill>
                  <a:srgbClr val="000000"/>
                </a:solidFill>
                <a:latin typeface="Calibri Light" panose="020F0302020204030204"/>
              </a:rPr>
              <a:t> </a:t>
            </a:r>
            <a:r>
              <a:rPr lang="vi-VN" sz="2200" b="1" i="1" dirty="0">
                <a:solidFill>
                  <a:srgbClr val="000000"/>
                </a:solidFill>
                <a:latin typeface="Times New Roman" panose="02020603050405020304" pitchFamily="18" charset="0"/>
              </a:rPr>
              <a:t>nhiều đối tượng khách </a:t>
            </a:r>
            <a:r>
              <a:rPr lang="vi-VN" sz="2200" b="1" i="1" dirty="0" smtClean="0">
                <a:solidFill>
                  <a:srgbClr val="000000"/>
                </a:solidFill>
                <a:latin typeface="Times New Roman" panose="02020603050405020304" pitchFamily="18" charset="0"/>
              </a:rPr>
              <a:t>hàng</a:t>
            </a:r>
            <a:r>
              <a:rPr lang="en-US" sz="2200" dirty="0" smtClean="0">
                <a:solidFill>
                  <a:srgbClr val="000000"/>
                </a:solidFill>
                <a:latin typeface="Times New Roman" panose="02020603050405020304" pitchFamily="18" charset="0"/>
                <a:sym typeface="Wingdings" panose="05000000000000000000" pitchFamily="2" charset="2"/>
              </a:rPr>
              <a:t> </a:t>
            </a:r>
            <a:r>
              <a:rPr lang="vi-VN" sz="2200" dirty="0" smtClean="0">
                <a:solidFill>
                  <a:srgbClr val="000000"/>
                </a:solidFill>
                <a:latin typeface="Times New Roman" panose="02020603050405020304" pitchFamily="18" charset="0"/>
              </a:rPr>
              <a:t> </a:t>
            </a:r>
            <a:r>
              <a:rPr lang="vi-VN" sz="2200" b="1" i="1" dirty="0">
                <a:solidFill>
                  <a:srgbClr val="000000"/>
                </a:solidFill>
                <a:latin typeface="Times New Roman" panose="02020603050405020304" pitchFamily="18" charset="0"/>
              </a:rPr>
              <a:t>Ví </a:t>
            </a:r>
            <a:r>
              <a:rPr lang="vi-VN" sz="2200" b="1" i="1" dirty="0" smtClean="0">
                <a:solidFill>
                  <a:srgbClr val="000000"/>
                </a:solidFill>
                <a:latin typeface="Times New Roman" panose="02020603050405020304" pitchFamily="18" charset="0"/>
              </a:rPr>
              <a:t>dụ</a:t>
            </a:r>
            <a:r>
              <a:rPr lang="en-US" sz="2200" dirty="0" smtClean="0">
                <a:solidFill>
                  <a:srgbClr val="000000"/>
                </a:solidFill>
                <a:latin typeface="Times New Roman" panose="02020603050405020304" pitchFamily="18" charset="0"/>
              </a:rPr>
              <a:t>:</a:t>
            </a:r>
            <a:r>
              <a:rPr lang="vi-VN" sz="2200" dirty="0" smtClean="0">
                <a:solidFill>
                  <a:srgbClr val="000000"/>
                </a:solidFill>
                <a:latin typeface="Times New Roman" panose="02020603050405020304" pitchFamily="18" charset="0"/>
              </a:rPr>
              <a:t> </a:t>
            </a:r>
            <a:r>
              <a:rPr lang="vi-VN" sz="2200" dirty="0">
                <a:solidFill>
                  <a:srgbClr val="000000"/>
                </a:solidFill>
                <a:latin typeface="Times New Roman" panose="02020603050405020304" pitchFamily="18" charset="0"/>
              </a:rPr>
              <a:t>một cửa hàng bán comple có thể</a:t>
            </a:r>
            <a:r>
              <a:rPr lang="en-US" sz="2200" dirty="0">
                <a:solidFill>
                  <a:srgbClr val="000000"/>
                </a:solidFill>
                <a:latin typeface="Calibri Light" panose="020F0302020204030204"/>
              </a:rPr>
              <a:t> </a:t>
            </a:r>
            <a:r>
              <a:rPr lang="vi-VN" sz="2200" dirty="0">
                <a:solidFill>
                  <a:srgbClr val="000000"/>
                </a:solidFill>
                <a:latin typeface="Times New Roman" panose="02020603050405020304" pitchFamily="18" charset="0"/>
              </a:rPr>
              <a:t>may nhiều </a:t>
            </a:r>
            <a:r>
              <a:rPr lang="vi-VN" sz="2200" dirty="0" smtClean="0">
                <a:solidFill>
                  <a:srgbClr val="000000"/>
                </a:solidFill>
                <a:latin typeface="Times New Roman" panose="02020603050405020304" pitchFamily="18" charset="0"/>
              </a:rPr>
              <a:t>loại</a:t>
            </a:r>
            <a:r>
              <a:rPr lang="en-US" sz="2200" dirty="0" smtClean="0">
                <a:solidFill>
                  <a:srgbClr val="000000"/>
                </a:solidFill>
                <a:latin typeface="Times New Roman" panose="02020603050405020304" pitchFamily="18" charset="0"/>
              </a:rPr>
              <a:t> </a:t>
            </a:r>
            <a:r>
              <a:rPr lang="vi-VN" sz="2200" dirty="0" smtClean="0">
                <a:solidFill>
                  <a:srgbClr val="000000"/>
                </a:solidFill>
                <a:latin typeface="Times New Roman" panose="02020603050405020304" pitchFamily="18" charset="0"/>
              </a:rPr>
              <a:t>comple </a:t>
            </a:r>
            <a:r>
              <a:rPr lang="vi-VN" sz="2200" dirty="0">
                <a:solidFill>
                  <a:srgbClr val="000000"/>
                </a:solidFill>
                <a:latin typeface="Times New Roman" panose="02020603050405020304" pitchFamily="18" charset="0"/>
              </a:rPr>
              <a:t>từ cao cấp đến bình dân bán cho từ khách hàng nhiều tiền đến </a:t>
            </a:r>
            <a:r>
              <a:rPr lang="vi-VN" sz="2200" dirty="0" smtClean="0">
                <a:solidFill>
                  <a:srgbClr val="000000"/>
                </a:solidFill>
                <a:latin typeface="Times New Roman" panose="02020603050405020304" pitchFamily="18" charset="0"/>
              </a:rPr>
              <a:t>khách</a:t>
            </a:r>
            <a:r>
              <a:rPr lang="en-US" sz="2200" dirty="0" smtClean="0">
                <a:solidFill>
                  <a:srgbClr val="000000"/>
                </a:solidFill>
                <a:latin typeface="Times New Roman" panose="02020603050405020304" pitchFamily="18" charset="0"/>
              </a:rPr>
              <a:t> </a:t>
            </a:r>
            <a:r>
              <a:rPr lang="vi-VN" sz="2200" dirty="0" smtClean="0">
                <a:solidFill>
                  <a:srgbClr val="000000"/>
                </a:solidFill>
                <a:latin typeface="Times New Roman" panose="02020603050405020304" pitchFamily="18" charset="0"/>
              </a:rPr>
              <a:t>hàng </a:t>
            </a:r>
            <a:r>
              <a:rPr lang="vi-VN" sz="2200" dirty="0">
                <a:solidFill>
                  <a:srgbClr val="000000"/>
                </a:solidFill>
                <a:latin typeface="Times New Roman" panose="02020603050405020304" pitchFamily="18" charset="0"/>
              </a:rPr>
              <a:t>ít tiền.</a:t>
            </a:r>
            <a:br>
              <a:rPr lang="vi-VN" sz="2200" dirty="0">
                <a:solidFill>
                  <a:srgbClr val="000000"/>
                </a:solidFill>
                <a:latin typeface="Times New Roman" panose="02020603050405020304" pitchFamily="18" charset="0"/>
              </a:rPr>
            </a:br>
            <a:r>
              <a:rPr lang="vi-VN" sz="2200" b="1" dirty="0">
                <a:solidFill>
                  <a:srgbClr val="FF0000"/>
                </a:solidFill>
                <a:latin typeface="Times New Roman" panose="02020603050405020304" pitchFamily="18" charset="0"/>
              </a:rPr>
              <a:t>- </a:t>
            </a:r>
            <a:r>
              <a:rPr lang="vi-VN" sz="2200" b="1" dirty="0" smtClean="0">
                <a:solidFill>
                  <a:srgbClr val="FF0000"/>
                </a:solidFill>
                <a:latin typeface="Times New Roman" panose="02020603050405020304" pitchFamily="18" charset="0"/>
              </a:rPr>
              <a:t>Chuyên</a:t>
            </a:r>
            <a:r>
              <a:rPr lang="en-US" sz="2200" b="1" dirty="0" smtClean="0">
                <a:solidFill>
                  <a:srgbClr val="FF0000"/>
                </a:solidFill>
                <a:latin typeface="Times New Roman" panose="02020603050405020304" pitchFamily="18" charset="0"/>
              </a:rPr>
              <a:t> </a:t>
            </a:r>
            <a:r>
              <a:rPr lang="en-US" sz="2200" b="1" dirty="0" err="1" smtClean="0">
                <a:solidFill>
                  <a:srgbClr val="FF0000"/>
                </a:solidFill>
                <a:latin typeface="Times New Roman" panose="02020603050405020304" pitchFamily="18" charset="0"/>
              </a:rPr>
              <a:t>môn</a:t>
            </a:r>
            <a:r>
              <a:rPr lang="vi-VN" sz="2200" b="1" dirty="0" smtClean="0">
                <a:solidFill>
                  <a:srgbClr val="FF0000"/>
                </a:solidFill>
                <a:latin typeface="Times New Roman" panose="02020603050405020304" pitchFamily="18" charset="0"/>
              </a:rPr>
              <a:t> </a:t>
            </a:r>
            <a:r>
              <a:rPr lang="vi-VN" sz="2200" b="1" dirty="0">
                <a:solidFill>
                  <a:srgbClr val="FF0000"/>
                </a:solidFill>
                <a:latin typeface="Times New Roman" panose="02020603050405020304" pitchFamily="18" charset="0"/>
              </a:rPr>
              <a:t>hoá thị </a:t>
            </a:r>
            <a:r>
              <a:rPr lang="vi-VN" sz="2200" b="1" dirty="0" smtClean="0">
                <a:solidFill>
                  <a:srgbClr val="FF0000"/>
                </a:solidFill>
                <a:latin typeface="Times New Roman" panose="02020603050405020304" pitchFamily="18" charset="0"/>
              </a:rPr>
              <a:t>trường</a:t>
            </a:r>
            <a:r>
              <a:rPr lang="en-US" sz="2200" b="1" dirty="0" smtClean="0">
                <a:solidFill>
                  <a:srgbClr val="FF0000"/>
                </a:solidFill>
                <a:latin typeface="Times New Roman" panose="02020603050405020304" pitchFamily="18" charset="0"/>
              </a:rPr>
              <a:t>:</a:t>
            </a:r>
            <a:r>
              <a:rPr lang="vi-VN" sz="2200" b="1" dirty="0" smtClean="0">
                <a:solidFill>
                  <a:srgbClr val="FF0000"/>
                </a:solidFill>
                <a:latin typeface="Times New Roman" panose="02020603050405020304" pitchFamily="18" charset="0"/>
              </a:rPr>
              <a:t> </a:t>
            </a:r>
            <a:r>
              <a:rPr lang="vi-VN" sz="2200" dirty="0">
                <a:solidFill>
                  <a:srgbClr val="000000"/>
                </a:solidFill>
                <a:latin typeface="Times New Roman" panose="02020603050405020304" pitchFamily="18" charset="0"/>
              </a:rPr>
              <a:t>Nghĩa là doanh nghiệp </a:t>
            </a:r>
            <a:r>
              <a:rPr lang="vi-VN" sz="2200" b="1" i="1" dirty="0">
                <a:solidFill>
                  <a:srgbClr val="000000"/>
                </a:solidFill>
                <a:latin typeface="Times New Roman" panose="02020603050405020304" pitchFamily="18" charset="0"/>
              </a:rPr>
              <a:t>phát triển và chào bán nhiều chủng loại sản</a:t>
            </a:r>
            <a:r>
              <a:rPr lang="en-US" sz="2200" b="1" i="1" dirty="0">
                <a:solidFill>
                  <a:srgbClr val="000000"/>
                </a:solidFill>
                <a:latin typeface="Calibri Light" panose="020F0302020204030204"/>
              </a:rPr>
              <a:t> </a:t>
            </a:r>
            <a:r>
              <a:rPr lang="vi-VN" sz="2200" b="1" i="1" dirty="0">
                <a:solidFill>
                  <a:srgbClr val="000000"/>
                </a:solidFill>
                <a:latin typeface="Times New Roman" panose="02020603050405020304" pitchFamily="18" charset="0"/>
              </a:rPr>
              <a:t>phẩm </a:t>
            </a:r>
            <a:r>
              <a:rPr lang="vi-VN" sz="2200" b="1" i="1" dirty="0" smtClean="0">
                <a:solidFill>
                  <a:srgbClr val="000000"/>
                </a:solidFill>
                <a:latin typeface="Times New Roman" panose="02020603050405020304" pitchFamily="18" charset="0"/>
              </a:rPr>
              <a:t>cho</a:t>
            </a:r>
            <a:r>
              <a:rPr lang="en-US" sz="2200" b="1" i="1" dirty="0" smtClean="0">
                <a:solidFill>
                  <a:srgbClr val="000000"/>
                </a:solidFill>
                <a:latin typeface="Times New Roman" panose="02020603050405020304" pitchFamily="18" charset="0"/>
              </a:rPr>
              <a:t> </a:t>
            </a:r>
            <a:r>
              <a:rPr lang="vi-VN" sz="2200" b="1" i="1" dirty="0" smtClean="0">
                <a:solidFill>
                  <a:srgbClr val="000000"/>
                </a:solidFill>
                <a:latin typeface="Times New Roman" panose="02020603050405020304" pitchFamily="18" charset="0"/>
              </a:rPr>
              <a:t>cùng </a:t>
            </a:r>
            <a:r>
              <a:rPr lang="vi-VN" sz="2200" b="1" i="1" dirty="0">
                <a:solidFill>
                  <a:srgbClr val="000000"/>
                </a:solidFill>
                <a:latin typeface="Times New Roman" panose="02020603050405020304" pitchFamily="18" charset="0"/>
              </a:rPr>
              <a:t>một đối tượng khách </a:t>
            </a:r>
            <a:r>
              <a:rPr lang="vi-VN" sz="2200" b="1" i="1" dirty="0" smtClean="0">
                <a:solidFill>
                  <a:srgbClr val="000000"/>
                </a:solidFill>
                <a:latin typeface="Times New Roman" panose="02020603050405020304" pitchFamily="18" charset="0"/>
              </a:rPr>
              <a:t>hàng</a:t>
            </a:r>
            <a:r>
              <a:rPr lang="en-US" sz="2200" dirty="0">
                <a:solidFill>
                  <a:srgbClr val="000000"/>
                </a:solidFill>
                <a:latin typeface="Times New Roman" panose="02020603050405020304" pitchFamily="18" charset="0"/>
              </a:rPr>
              <a:t> </a:t>
            </a:r>
            <a:r>
              <a:rPr lang="en-US" sz="2200" dirty="0" smtClean="0">
                <a:solidFill>
                  <a:srgbClr val="000000"/>
                </a:solidFill>
                <a:latin typeface="Times New Roman" panose="02020603050405020304" pitchFamily="18" charset="0"/>
                <a:sym typeface="Wingdings" panose="05000000000000000000" pitchFamily="2" charset="2"/>
              </a:rPr>
              <a:t> </a:t>
            </a:r>
            <a:r>
              <a:rPr lang="vi-VN" sz="2200" b="1" i="1" dirty="0" smtClean="0">
                <a:solidFill>
                  <a:srgbClr val="000000"/>
                </a:solidFill>
                <a:latin typeface="Times New Roman" panose="02020603050405020304" pitchFamily="18" charset="0"/>
              </a:rPr>
              <a:t>Ví dụ</a:t>
            </a:r>
            <a:r>
              <a:rPr lang="en-US" sz="2200" dirty="0" smtClean="0">
                <a:solidFill>
                  <a:srgbClr val="000000"/>
                </a:solidFill>
                <a:latin typeface="Times New Roman" panose="02020603050405020304" pitchFamily="18" charset="0"/>
              </a:rPr>
              <a:t>:</a:t>
            </a:r>
            <a:r>
              <a:rPr lang="vi-VN" sz="2200" dirty="0" smtClean="0">
                <a:solidFill>
                  <a:srgbClr val="000000"/>
                </a:solidFill>
                <a:latin typeface="Times New Roman" panose="02020603050405020304" pitchFamily="18" charset="0"/>
              </a:rPr>
              <a:t> </a:t>
            </a:r>
            <a:r>
              <a:rPr lang="vi-VN" sz="2200" dirty="0">
                <a:solidFill>
                  <a:srgbClr val="000000"/>
                </a:solidFill>
                <a:latin typeface="Times New Roman" panose="02020603050405020304" pitchFamily="18" charset="0"/>
              </a:rPr>
              <a:t>một cửa hàng may đo có thể may quần áo</a:t>
            </a:r>
            <a:r>
              <a:rPr lang="en-US" sz="2200" dirty="0">
                <a:solidFill>
                  <a:srgbClr val="000000"/>
                </a:solidFill>
                <a:latin typeface="Calibri Light" panose="020F0302020204030204"/>
              </a:rPr>
              <a:t> </a:t>
            </a:r>
            <a:r>
              <a:rPr lang="vi-VN" sz="2200" dirty="0">
                <a:solidFill>
                  <a:srgbClr val="000000"/>
                </a:solidFill>
                <a:latin typeface="Times New Roman" panose="02020603050405020304" pitchFamily="18" charset="0"/>
              </a:rPr>
              <a:t>phục vụ nhóm </a:t>
            </a:r>
            <a:r>
              <a:rPr lang="vi-VN" sz="2200" dirty="0" smtClean="0">
                <a:solidFill>
                  <a:srgbClr val="000000"/>
                </a:solidFill>
                <a:latin typeface="Times New Roman" panose="02020603050405020304" pitchFamily="18" charset="0"/>
              </a:rPr>
              <a:t>khách</a:t>
            </a:r>
            <a:r>
              <a:rPr lang="en-US" sz="2200" dirty="0" smtClean="0">
                <a:solidFill>
                  <a:srgbClr val="000000"/>
                </a:solidFill>
                <a:latin typeface="Times New Roman" panose="02020603050405020304" pitchFamily="18" charset="0"/>
              </a:rPr>
              <a:t> </a:t>
            </a:r>
            <a:r>
              <a:rPr lang="vi-VN" sz="2200" dirty="0" smtClean="0">
                <a:solidFill>
                  <a:srgbClr val="000000"/>
                </a:solidFill>
                <a:latin typeface="Times New Roman" panose="02020603050405020304" pitchFamily="18" charset="0"/>
              </a:rPr>
              <a:t>hàng </a:t>
            </a:r>
            <a:r>
              <a:rPr lang="vi-VN" sz="2200" dirty="0">
                <a:solidFill>
                  <a:srgbClr val="000000"/>
                </a:solidFill>
                <a:latin typeface="Times New Roman" panose="02020603050405020304" pitchFamily="18" charset="0"/>
              </a:rPr>
              <a:t>thu nhập cao với tất cả các</a:t>
            </a:r>
            <a:r>
              <a:rPr lang="en-US" sz="2200" dirty="0">
                <a:solidFill>
                  <a:srgbClr val="000000"/>
                </a:solidFill>
                <a:latin typeface="Calibri Light" panose="020F0302020204030204"/>
              </a:rPr>
              <a:t> </a:t>
            </a:r>
            <a:r>
              <a:rPr lang="vi-VN" sz="2200" dirty="0">
                <a:solidFill>
                  <a:srgbClr val="000000"/>
                </a:solidFill>
                <a:latin typeface="Times New Roman" panose="02020603050405020304" pitchFamily="18" charset="0"/>
              </a:rPr>
              <a:t>loại quần áo cao cấp từ comple đến áo</a:t>
            </a:r>
            <a:r>
              <a:rPr lang="en-US" sz="2200" dirty="0">
                <a:solidFill>
                  <a:srgbClr val="000000"/>
                </a:solidFill>
                <a:latin typeface="Calibri Light" panose="020F0302020204030204"/>
              </a:rPr>
              <a:t> </a:t>
            </a:r>
            <a:r>
              <a:rPr lang="vi-VN" sz="2200" dirty="0">
                <a:solidFill>
                  <a:srgbClr val="000000"/>
                </a:solidFill>
                <a:latin typeface="Times New Roman" panose="02020603050405020304" pitchFamily="18" charset="0"/>
              </a:rPr>
              <a:t>dài.</a:t>
            </a:r>
            <a:br>
              <a:rPr lang="vi-VN" sz="2200" dirty="0">
                <a:solidFill>
                  <a:srgbClr val="000000"/>
                </a:solidFill>
                <a:latin typeface="Times New Roman" panose="02020603050405020304" pitchFamily="18" charset="0"/>
              </a:rPr>
            </a:br>
            <a:r>
              <a:rPr lang="vi-VN" sz="2200" b="1" dirty="0">
                <a:solidFill>
                  <a:srgbClr val="FF0000"/>
                </a:solidFill>
                <a:latin typeface="Times New Roman" panose="02020603050405020304" pitchFamily="18" charset="0"/>
              </a:rPr>
              <a:t>- Chuyên môn hoá tuyển chọn</a:t>
            </a:r>
            <a:r>
              <a:rPr lang="vi-VN" sz="2200" dirty="0">
                <a:solidFill>
                  <a:srgbClr val="000000"/>
                </a:solidFill>
                <a:latin typeface="Times New Roman" panose="02020603050405020304" pitchFamily="18" charset="0"/>
              </a:rPr>
              <a:t>: Doanh nghiệp có thể </a:t>
            </a:r>
            <a:r>
              <a:rPr lang="vi-VN" sz="2200" b="1" i="1" dirty="0">
                <a:solidFill>
                  <a:srgbClr val="000000"/>
                </a:solidFill>
                <a:latin typeface="Times New Roman" panose="02020603050405020304" pitchFamily="18" charset="0"/>
              </a:rPr>
              <a:t>chọn một số đoạn thị trường khác nhau</a:t>
            </a:r>
            <a:r>
              <a:rPr lang="en-US" sz="2200" b="1" i="1" dirty="0">
                <a:solidFill>
                  <a:srgbClr val="000000"/>
                </a:solidFill>
                <a:latin typeface="Calibri Light" panose="020F0302020204030204"/>
              </a:rPr>
              <a:t> </a:t>
            </a:r>
            <a:r>
              <a:rPr lang="vi-VN" sz="2200" b="1" i="1" dirty="0">
                <a:solidFill>
                  <a:srgbClr val="000000"/>
                </a:solidFill>
                <a:latin typeface="Times New Roman" panose="02020603050405020304" pitchFamily="18" charset="0"/>
              </a:rPr>
              <a:t>về cả </a:t>
            </a:r>
            <a:r>
              <a:rPr lang="vi-VN" sz="2200" b="1" i="1" dirty="0" smtClean="0">
                <a:solidFill>
                  <a:srgbClr val="000000"/>
                </a:solidFill>
                <a:latin typeface="Times New Roman" panose="02020603050405020304" pitchFamily="18" charset="0"/>
              </a:rPr>
              <a:t>sản</a:t>
            </a:r>
            <a:r>
              <a:rPr lang="en-US" sz="2200" b="1" i="1" dirty="0" smtClean="0">
                <a:solidFill>
                  <a:srgbClr val="000000"/>
                </a:solidFill>
                <a:latin typeface="Times New Roman" panose="02020603050405020304" pitchFamily="18" charset="0"/>
              </a:rPr>
              <a:t> </a:t>
            </a:r>
            <a:r>
              <a:rPr lang="vi-VN" sz="2200" b="1" i="1" dirty="0" smtClean="0">
                <a:solidFill>
                  <a:srgbClr val="000000"/>
                </a:solidFill>
                <a:latin typeface="Times New Roman" panose="02020603050405020304" pitchFamily="18" charset="0"/>
              </a:rPr>
              <a:t>phẩm </a:t>
            </a:r>
            <a:r>
              <a:rPr lang="vi-VN" sz="2200" b="1" i="1" dirty="0">
                <a:solidFill>
                  <a:srgbClr val="000000"/>
                </a:solidFill>
                <a:latin typeface="Times New Roman" panose="02020603050405020304" pitchFamily="18" charset="0"/>
              </a:rPr>
              <a:t>và khách </a:t>
            </a:r>
            <a:r>
              <a:rPr lang="vi-VN" sz="2200" b="1" i="1" dirty="0" smtClean="0">
                <a:solidFill>
                  <a:srgbClr val="000000"/>
                </a:solidFill>
                <a:latin typeface="Times New Roman" panose="02020603050405020304" pitchFamily="18" charset="0"/>
              </a:rPr>
              <a:t>hàng</a:t>
            </a:r>
            <a:r>
              <a:rPr lang="en-US" sz="2200" dirty="0" smtClean="0">
                <a:solidFill>
                  <a:srgbClr val="000000"/>
                </a:solidFill>
                <a:latin typeface="Times New Roman" panose="02020603050405020304" pitchFamily="18" charset="0"/>
              </a:rPr>
              <a:t> </a:t>
            </a:r>
            <a:r>
              <a:rPr lang="en-US" sz="2200" dirty="0" smtClean="0">
                <a:solidFill>
                  <a:srgbClr val="000000"/>
                </a:solidFill>
                <a:latin typeface="Times New Roman" panose="02020603050405020304" pitchFamily="18" charset="0"/>
                <a:sym typeface="Wingdings" panose="05000000000000000000" pitchFamily="2" charset="2"/>
              </a:rPr>
              <a:t> </a:t>
            </a:r>
            <a:r>
              <a:rPr lang="vi-VN" sz="2200" b="1" i="1" dirty="0" smtClean="0">
                <a:solidFill>
                  <a:srgbClr val="000000"/>
                </a:solidFill>
                <a:latin typeface="Times New Roman" panose="02020603050405020304" pitchFamily="18" charset="0"/>
              </a:rPr>
              <a:t>Ví dụ</a:t>
            </a:r>
            <a:r>
              <a:rPr lang="en-US" sz="2200" b="1" i="1" dirty="0" smtClean="0">
                <a:solidFill>
                  <a:srgbClr val="000000"/>
                </a:solidFill>
                <a:latin typeface="Times New Roman" panose="02020603050405020304" pitchFamily="18" charset="0"/>
              </a:rPr>
              <a:t>:</a:t>
            </a:r>
            <a:r>
              <a:rPr lang="vi-VN" sz="2200" b="1" i="1" dirty="0" smtClean="0">
                <a:solidFill>
                  <a:srgbClr val="000000"/>
                </a:solidFill>
                <a:latin typeface="Times New Roman" panose="02020603050405020304" pitchFamily="18" charset="0"/>
              </a:rPr>
              <a:t> </a:t>
            </a:r>
            <a:r>
              <a:rPr lang="vi-VN" sz="2200" dirty="0">
                <a:solidFill>
                  <a:srgbClr val="000000"/>
                </a:solidFill>
                <a:latin typeface="Times New Roman" panose="02020603050405020304" pitchFamily="18" charset="0"/>
              </a:rPr>
              <a:t>một cửa hàng may đo vừa may comple cao cấp bán cho</a:t>
            </a:r>
            <a:r>
              <a:rPr lang="en-US" sz="2200" dirty="0">
                <a:solidFill>
                  <a:srgbClr val="000000"/>
                </a:solidFill>
                <a:latin typeface="Calibri Light" panose="020F0302020204030204"/>
              </a:rPr>
              <a:t> </a:t>
            </a:r>
            <a:r>
              <a:rPr lang="vi-VN" sz="2200" dirty="0">
                <a:solidFill>
                  <a:srgbClr val="000000"/>
                </a:solidFill>
                <a:latin typeface="Times New Roman" panose="02020603050405020304" pitchFamily="18" charset="0"/>
              </a:rPr>
              <a:t>nhóm khách </a:t>
            </a:r>
            <a:r>
              <a:rPr lang="vi-VN" sz="2200" dirty="0" smtClean="0">
                <a:solidFill>
                  <a:srgbClr val="000000"/>
                </a:solidFill>
                <a:latin typeface="Times New Roman" panose="02020603050405020304" pitchFamily="18" charset="0"/>
              </a:rPr>
              <a:t>hàng</a:t>
            </a:r>
            <a:r>
              <a:rPr lang="en-US" sz="2200" dirty="0" smtClean="0">
                <a:solidFill>
                  <a:srgbClr val="000000"/>
                </a:solidFill>
                <a:latin typeface="Times New Roman" panose="02020603050405020304" pitchFamily="18" charset="0"/>
              </a:rPr>
              <a:t> </a:t>
            </a:r>
            <a:r>
              <a:rPr lang="vi-VN" sz="2200" dirty="0" smtClean="0">
                <a:solidFill>
                  <a:srgbClr val="000000"/>
                </a:solidFill>
                <a:latin typeface="Times New Roman" panose="02020603050405020304" pitchFamily="18" charset="0"/>
              </a:rPr>
              <a:t>nhiều </a:t>
            </a:r>
            <a:r>
              <a:rPr lang="vi-VN" sz="2200" dirty="0">
                <a:solidFill>
                  <a:srgbClr val="000000"/>
                </a:solidFill>
                <a:latin typeface="Times New Roman" panose="02020603050405020304" pitchFamily="18" charset="0"/>
              </a:rPr>
              <a:t>tiền, vừa may áo dài bình dân bán cho người có thu nhập thấp.</a:t>
            </a:r>
            <a:r>
              <a:rPr lang="vi-VN" sz="2200" dirty="0">
                <a:solidFill>
                  <a:prstClr val="black"/>
                </a:solidFill>
                <a:latin typeface="Times New Roman" panose="02020603050405020304" pitchFamily="18" charset="0"/>
              </a:rPr>
              <a:t> </a:t>
            </a:r>
            <a:br>
              <a:rPr lang="vi-VN" sz="2200" dirty="0">
                <a:solidFill>
                  <a:prstClr val="black"/>
                </a:solidFill>
                <a:latin typeface="Times New Roman" panose="02020603050405020304" pitchFamily="18" charset="0"/>
              </a:rPr>
            </a:br>
            <a:endParaRPr lang="en-US" sz="2200" dirty="0">
              <a:solidFill>
                <a:prstClr val="black"/>
              </a:solidFill>
              <a:latin typeface="Calibri Light" panose="020F0302020204030204"/>
            </a:endParaRPr>
          </a:p>
        </p:txBody>
      </p:sp>
      <p:sp>
        <p:nvSpPr>
          <p:cNvPr id="3" name="Rectangle 2"/>
          <p:cNvSpPr/>
          <p:nvPr/>
        </p:nvSpPr>
        <p:spPr>
          <a:xfrm>
            <a:off x="2130491" y="-200643"/>
            <a:ext cx="9704439" cy="738664"/>
          </a:xfrm>
          <a:prstGeom prst="rect">
            <a:avLst/>
          </a:prstGeom>
        </p:spPr>
        <p:txBody>
          <a:bodyPr wrap="square">
            <a:spAutoFit/>
          </a:bodyPr>
          <a:lstStyle/>
          <a:p>
            <a:pPr lvl="0">
              <a:lnSpc>
                <a:spcPct val="150000"/>
              </a:lnSpc>
            </a:pPr>
            <a:r>
              <a:rPr lang="vi-VN" sz="2800" b="1" dirty="0" smtClean="0">
                <a:solidFill>
                  <a:srgbClr val="002060"/>
                </a:solidFill>
                <a:latin typeface="Times New Roman" panose="02020603050405020304" pitchFamily="18" charset="0"/>
                <a:cs typeface="Times New Roman" panose="02020603050405020304" pitchFamily="18" charset="0"/>
              </a:rPr>
              <a:t>3</a:t>
            </a:r>
            <a:r>
              <a:rPr lang="en-US" sz="2800" b="1" dirty="0" smtClean="0">
                <a:solidFill>
                  <a:srgbClr val="002060"/>
                </a:solidFill>
                <a:latin typeface="Times New Roman" panose="02020603050405020304" pitchFamily="18" charset="0"/>
                <a:cs typeface="Times New Roman" panose="02020603050405020304" pitchFamily="18" charset="0"/>
              </a:rPr>
              <a:t>.3 </a:t>
            </a:r>
            <a:r>
              <a:rPr lang="vi-VN" sz="2800" b="1" dirty="0" smtClean="0">
                <a:solidFill>
                  <a:srgbClr val="002060"/>
                </a:solidFill>
                <a:latin typeface="Times New Roman" panose="02020603050405020304" pitchFamily="18" charset="0"/>
                <a:cs typeface="Times New Roman" panose="02020603050405020304" pitchFamily="18" charset="0"/>
              </a:rPr>
              <a:t>.Phân </a:t>
            </a:r>
            <a:r>
              <a:rPr lang="vi-VN" sz="2800" b="1" dirty="0">
                <a:solidFill>
                  <a:srgbClr val="002060"/>
                </a:solidFill>
                <a:latin typeface="Times New Roman" panose="02020603050405020304" pitchFamily="18" charset="0"/>
                <a:cs typeface="Times New Roman" panose="02020603050405020304" pitchFamily="18" charset="0"/>
              </a:rPr>
              <a:t>đoạn thị trường theo các tiêu thức phù hợp</a:t>
            </a:r>
          </a:p>
        </p:txBody>
      </p:sp>
      <p:sp>
        <p:nvSpPr>
          <p:cNvPr id="4" name="Rectangle 3"/>
          <p:cNvSpPr/>
          <p:nvPr/>
        </p:nvSpPr>
        <p:spPr>
          <a:xfrm>
            <a:off x="2712174" y="360564"/>
            <a:ext cx="7875639" cy="461665"/>
          </a:xfrm>
          <a:prstGeom prst="rect">
            <a:avLst/>
          </a:prstGeom>
        </p:spPr>
        <p:txBody>
          <a:bodyPr wrap="square">
            <a:spAutoFit/>
          </a:bodyPr>
          <a:lstStyle/>
          <a:p>
            <a:r>
              <a:rPr lang="vi-VN" sz="2400" b="1" i="1" dirty="0">
                <a:solidFill>
                  <a:srgbClr val="FF0000"/>
                </a:solidFill>
                <a:latin typeface="Cambria-BoldItalic"/>
              </a:rPr>
              <a:t>Các bước trong quá trình phân đoạn thị trường.</a:t>
            </a:r>
            <a:r>
              <a:rPr lang="vi-VN" sz="2400" dirty="0">
                <a:solidFill>
                  <a:srgbClr val="FF0000"/>
                </a:solidFill>
              </a:rPr>
              <a:t> </a:t>
            </a:r>
            <a:endParaRPr lang="en-US" sz="2400" dirty="0">
              <a:solidFill>
                <a:srgbClr val="FF0000"/>
              </a:solidFill>
            </a:endParaRPr>
          </a:p>
        </p:txBody>
      </p:sp>
      <p:sp>
        <p:nvSpPr>
          <p:cNvPr id="5" name="Rectangle 4"/>
          <p:cNvSpPr/>
          <p:nvPr/>
        </p:nvSpPr>
        <p:spPr>
          <a:xfrm>
            <a:off x="116325" y="684325"/>
            <a:ext cx="12192000" cy="430887"/>
          </a:xfrm>
          <a:prstGeom prst="rect">
            <a:avLst/>
          </a:prstGeom>
        </p:spPr>
        <p:txBody>
          <a:bodyPr wrap="square">
            <a:spAutoFit/>
          </a:bodyPr>
          <a:lstStyle/>
          <a:p>
            <a:pPr algn="ctr"/>
            <a:r>
              <a:rPr lang="en-US" sz="2200" b="1" u="sng" dirty="0" err="1" smtClean="0">
                <a:solidFill>
                  <a:srgbClr val="FF0000"/>
                </a:solidFill>
                <a:latin typeface="Times New Roman" panose="02020603050405020304" pitchFamily="18" charset="0"/>
                <a:cs typeface="Times New Roman" panose="02020603050405020304" pitchFamily="18" charset="0"/>
              </a:rPr>
              <a:t>Bước</a:t>
            </a:r>
            <a:r>
              <a:rPr lang="en-US" sz="2200" b="1" u="sng" dirty="0" smtClean="0">
                <a:solidFill>
                  <a:srgbClr val="FF0000"/>
                </a:solidFill>
                <a:latin typeface="Times New Roman" panose="02020603050405020304" pitchFamily="18" charset="0"/>
                <a:cs typeface="Times New Roman" panose="02020603050405020304" pitchFamily="18" charset="0"/>
              </a:rPr>
              <a:t> 4:</a:t>
            </a:r>
            <a:r>
              <a:rPr lang="en-US" sz="2200" b="1" dirty="0" smtClean="0">
                <a:solidFill>
                  <a:srgbClr val="FF0000"/>
                </a:solidFill>
                <a:latin typeface="Times New Roman" panose="02020603050405020304" pitchFamily="18" charset="0"/>
                <a:cs typeface="Times New Roman" panose="02020603050405020304" pitchFamily="18" charset="0"/>
              </a:rPr>
              <a:t> </a:t>
            </a:r>
            <a:r>
              <a:rPr lang="vi-VN" sz="2200" b="1" dirty="0">
                <a:solidFill>
                  <a:srgbClr val="002060"/>
                </a:solidFill>
                <a:latin typeface="Times New Roman" panose="02020603050405020304" pitchFamily="18" charset="0"/>
                <a:cs typeface="Times New Roman" panose="02020603050405020304" pitchFamily="18" charset="0"/>
              </a:rPr>
              <a:t>Đánh giá tiềm năng của các đoạn thị trường </a:t>
            </a:r>
            <a:r>
              <a:rPr lang="vi-VN" sz="2200" b="1" dirty="0" smtClean="0">
                <a:solidFill>
                  <a:srgbClr val="002060"/>
                </a:solidFill>
                <a:latin typeface="Times New Roman" panose="02020603050405020304" pitchFamily="18" charset="0"/>
                <a:cs typeface="Times New Roman" panose="02020603050405020304" pitchFamily="18" charset="0"/>
              </a:rPr>
              <a:t>và</a:t>
            </a:r>
            <a:r>
              <a:rPr lang="en-US" sz="2200" b="1" dirty="0" smtClean="0">
                <a:solidFill>
                  <a:srgbClr val="002060"/>
                </a:solidFill>
                <a:latin typeface="Times New Roman" panose="02020603050405020304" pitchFamily="18" charset="0"/>
                <a:cs typeface="Times New Roman" panose="02020603050405020304" pitchFamily="18" charset="0"/>
              </a:rPr>
              <a:t> </a:t>
            </a:r>
            <a:r>
              <a:rPr lang="vi-VN" sz="2200" b="1" dirty="0" smtClean="0">
                <a:solidFill>
                  <a:srgbClr val="002060"/>
                </a:solidFill>
                <a:latin typeface="Times New Roman" panose="02020603050405020304" pitchFamily="18" charset="0"/>
                <a:cs typeface="Times New Roman" panose="02020603050405020304" pitchFamily="18" charset="0"/>
              </a:rPr>
              <a:t>phân </a:t>
            </a:r>
            <a:r>
              <a:rPr lang="vi-VN" sz="2200" b="1" dirty="0">
                <a:solidFill>
                  <a:srgbClr val="002060"/>
                </a:solidFill>
                <a:latin typeface="Times New Roman" panose="02020603050405020304" pitchFamily="18" charset="0"/>
                <a:cs typeface="Times New Roman" panose="02020603050405020304" pitchFamily="18" charset="0"/>
              </a:rPr>
              <a:t>tích lựa chọn thị trường mục tiêu</a:t>
            </a:r>
            <a:endParaRPr lang="en-US" sz="2200" b="1" dirty="0">
              <a:solidFill>
                <a:srgbClr val="002060"/>
              </a:solidFill>
              <a:latin typeface="Times New Roman" panose="02020603050405020304" pitchFamily="18" charset="0"/>
              <a:cs typeface="Times New Roman" panose="02020603050405020304" pitchFamily="18" charset="0"/>
            </a:endParaRPr>
          </a:p>
        </p:txBody>
      </p:sp>
      <p:sp>
        <p:nvSpPr>
          <p:cNvPr id="6" name="Rectangle 5"/>
          <p:cNvSpPr/>
          <p:nvPr/>
        </p:nvSpPr>
        <p:spPr>
          <a:xfrm>
            <a:off x="920778" y="1102215"/>
            <a:ext cx="11615351" cy="461665"/>
          </a:xfrm>
          <a:prstGeom prst="rect">
            <a:avLst/>
          </a:prstGeom>
        </p:spPr>
        <p:txBody>
          <a:bodyPr wrap="square">
            <a:spAutoFit/>
          </a:bodyPr>
          <a:lstStyle/>
          <a:p>
            <a:pPr marL="342900" indent="-342900">
              <a:buFont typeface="Wingdings" panose="05000000000000000000" pitchFamily="2" charset="2"/>
              <a:buChar char="v"/>
            </a:pPr>
            <a:r>
              <a:rPr lang="vi-VN" sz="2400" b="1" dirty="0">
                <a:solidFill>
                  <a:srgbClr val="FF0000"/>
                </a:solidFill>
                <a:latin typeface="Times New Roman" panose="02020603050405020304" pitchFamily="18" charset="0"/>
              </a:rPr>
              <a:t>Những yếu tố hay căn cứ quyết định đến việc lựa chọn thị trường mục tiêu </a:t>
            </a:r>
            <a:r>
              <a:rPr lang="vi-VN" sz="2400" b="1" dirty="0" smtClean="0">
                <a:solidFill>
                  <a:srgbClr val="FF0000"/>
                </a:solidFill>
                <a:latin typeface="Times New Roman" panose="02020603050405020304" pitchFamily="18" charset="0"/>
              </a:rPr>
              <a:t>là</a:t>
            </a:r>
            <a:r>
              <a:rPr lang="en-US" sz="2400" b="1" dirty="0" smtClean="0">
                <a:solidFill>
                  <a:srgbClr val="FF0000"/>
                </a:solidFill>
                <a:latin typeface="Times New Roman" panose="02020603050405020304" pitchFamily="18" charset="0"/>
              </a:rPr>
              <a:t>:</a:t>
            </a:r>
            <a:endParaRPr lang="en-US" b="1" dirty="0">
              <a:solidFill>
                <a:srgbClr val="FF0000"/>
              </a:solidFill>
            </a:endParaRPr>
          </a:p>
        </p:txBody>
      </p:sp>
    </p:spTree>
    <p:extLst>
      <p:ext uri="{BB962C8B-B14F-4D97-AF65-F5344CB8AC3E}">
        <p14:creationId xmlns:p14="http://schemas.microsoft.com/office/powerpoint/2010/main" val="2391487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493274" y="57836"/>
            <a:ext cx="10855778" cy="461665"/>
          </a:xfrm>
          <a:prstGeom prst="rect">
            <a:avLst/>
          </a:prstGeom>
        </p:spPr>
        <p:txBody>
          <a:bodyPr wrap="square">
            <a:spAutoFit/>
          </a:bodyPr>
          <a:lstStyle/>
          <a:p>
            <a:r>
              <a:rPr lang="vi-VN" sz="2400" b="1" i="1" dirty="0">
                <a:solidFill>
                  <a:srgbClr val="000000"/>
                </a:solidFill>
                <a:latin typeface="Cambria-BoldItalic"/>
              </a:rPr>
              <a:t>Các phương án lựa chọn thị trường mục tiêu</a:t>
            </a:r>
            <a:r>
              <a:rPr lang="vi-VN" sz="2400" dirty="0"/>
              <a:t> </a:t>
            </a:r>
            <a:endParaRPr lang="en-US" sz="2400" dirty="0"/>
          </a:p>
        </p:txBody>
      </p:sp>
      <p:pic>
        <p:nvPicPr>
          <p:cNvPr id="14" name="Picture 13"/>
          <p:cNvPicPr>
            <a:picLocks noChangeAspect="1"/>
          </p:cNvPicPr>
          <p:nvPr/>
        </p:nvPicPr>
        <p:blipFill>
          <a:blip r:embed="rId3"/>
          <a:stretch>
            <a:fillRect/>
          </a:stretch>
        </p:blipFill>
        <p:spPr>
          <a:xfrm>
            <a:off x="9507639" y="57836"/>
            <a:ext cx="2321372" cy="1374967"/>
          </a:xfrm>
          <a:prstGeom prst="rect">
            <a:avLst/>
          </a:prstGeom>
        </p:spPr>
      </p:pic>
      <p:sp>
        <p:nvSpPr>
          <p:cNvPr id="15" name="TextBox 14"/>
          <p:cNvSpPr txBox="1"/>
          <p:nvPr/>
        </p:nvSpPr>
        <p:spPr>
          <a:xfrm>
            <a:off x="6851574" y="4366290"/>
            <a:ext cx="4981445" cy="2942729"/>
          </a:xfrm>
          <a:prstGeom prst="rect">
            <a:avLst/>
          </a:prstGeom>
          <a:noFill/>
        </p:spPr>
        <p:txBody>
          <a:bodyPr wrap="square" rtlCol="0">
            <a:spAutoFit/>
          </a:bodyPr>
          <a:lstStyle/>
          <a:p>
            <a:pPr marL="342900" indent="-342900">
              <a:lnSpc>
                <a:spcPct val="150000"/>
              </a:lnSpc>
              <a:buFont typeface="+mj-lt"/>
              <a:buAutoNum type="arabicParenR"/>
            </a:pPr>
            <a:r>
              <a:rPr lang="en-US" sz="2100" b="1" dirty="0" smtClean="0">
                <a:solidFill>
                  <a:srgbClr val="FF0000"/>
                </a:solidFill>
                <a:latin typeface="Times New Roman" panose="02020603050405020304" pitchFamily="18" charset="0"/>
                <a:cs typeface="Times New Roman" panose="02020603050405020304" pitchFamily="18" charset="0"/>
              </a:rPr>
              <a:t>CHUYỂN MÔN HÓA SẢN PHẨM</a:t>
            </a:r>
          </a:p>
          <a:p>
            <a:pPr marL="342900" indent="-342900">
              <a:lnSpc>
                <a:spcPct val="150000"/>
              </a:lnSpc>
              <a:buFont typeface="+mj-lt"/>
              <a:buAutoNum type="arabicParenR"/>
            </a:pPr>
            <a:r>
              <a:rPr lang="en-US" sz="2100" b="1" dirty="0" smtClean="0">
                <a:solidFill>
                  <a:srgbClr val="FF0000"/>
                </a:solidFill>
                <a:latin typeface="Times New Roman" panose="02020603050405020304" pitchFamily="18" charset="0"/>
                <a:cs typeface="Times New Roman" panose="02020603050405020304" pitchFamily="18" charset="0"/>
              </a:rPr>
              <a:t>CHUYÊN MÔN HÓA THỊ TRƯỜNG</a:t>
            </a:r>
          </a:p>
          <a:p>
            <a:pPr marL="342900" indent="-342900">
              <a:lnSpc>
                <a:spcPct val="150000"/>
              </a:lnSpc>
              <a:buFont typeface="+mj-lt"/>
              <a:buAutoNum type="arabicParenR"/>
            </a:pPr>
            <a:r>
              <a:rPr lang="en-US" sz="2100" b="1" dirty="0" smtClean="0">
                <a:solidFill>
                  <a:srgbClr val="FF0000"/>
                </a:solidFill>
                <a:latin typeface="Times New Roman" panose="02020603050405020304" pitchFamily="18" charset="0"/>
                <a:cs typeface="Times New Roman" panose="02020603050405020304" pitchFamily="18" charset="0"/>
              </a:rPr>
              <a:t>CHUYỂN MÔN HÓA TUYỂN CHỌN</a:t>
            </a:r>
          </a:p>
          <a:p>
            <a:pPr marL="342900" indent="-342900">
              <a:lnSpc>
                <a:spcPct val="150000"/>
              </a:lnSpc>
              <a:buFont typeface="+mj-lt"/>
              <a:buAutoNum type="arabicParenR"/>
            </a:pPr>
            <a:r>
              <a:rPr lang="en-US" sz="2100" b="1" dirty="0" smtClean="0">
                <a:solidFill>
                  <a:srgbClr val="FF0000"/>
                </a:solidFill>
                <a:latin typeface="Times New Roman" panose="02020603050405020304" pitchFamily="18" charset="0"/>
                <a:cs typeface="Times New Roman" panose="02020603050405020304" pitchFamily="18" charset="0"/>
              </a:rPr>
              <a:t>TẬP TRUNG VÀO MỘT ĐOẠN</a:t>
            </a:r>
          </a:p>
          <a:p>
            <a:pPr marL="342900" indent="-342900">
              <a:lnSpc>
                <a:spcPct val="150000"/>
              </a:lnSpc>
              <a:buFont typeface="+mj-lt"/>
              <a:buAutoNum type="arabicParenR"/>
            </a:pPr>
            <a:r>
              <a:rPr lang="en-US" sz="2100" b="1" dirty="0" smtClean="0">
                <a:solidFill>
                  <a:srgbClr val="FF0000"/>
                </a:solidFill>
                <a:latin typeface="Times New Roman" panose="02020603050405020304" pitchFamily="18" charset="0"/>
                <a:cs typeface="Times New Roman" panose="02020603050405020304" pitchFamily="18" charset="0"/>
              </a:rPr>
              <a:t>BAO PHỦ TOÀN BỘ</a:t>
            </a:r>
          </a:p>
          <a:p>
            <a:pPr marL="342900" indent="-342900">
              <a:lnSpc>
                <a:spcPct val="150000"/>
              </a:lnSpc>
              <a:buFont typeface="+mj-lt"/>
              <a:buAutoNum type="arabicParenR"/>
            </a:pPr>
            <a:endParaRPr lang="en-US" sz="2100" b="1" dirty="0">
              <a:solidFill>
                <a:srgbClr val="FF0000"/>
              </a:solidFill>
              <a:latin typeface="Times New Roman" panose="02020603050405020304" pitchFamily="18" charset="0"/>
              <a:cs typeface="Times New Roman" panose="02020603050405020304" pitchFamily="18" charset="0"/>
            </a:endParaRPr>
          </a:p>
        </p:txBody>
      </p:sp>
      <p:grpSp>
        <p:nvGrpSpPr>
          <p:cNvPr id="17" name="Group 16"/>
          <p:cNvGrpSpPr/>
          <p:nvPr/>
        </p:nvGrpSpPr>
        <p:grpSpPr>
          <a:xfrm>
            <a:off x="340989" y="1578277"/>
            <a:ext cx="2891515" cy="2487653"/>
            <a:chOff x="255776" y="832083"/>
            <a:chExt cx="2891515" cy="2487653"/>
          </a:xfrm>
        </p:grpSpPr>
        <p:pic>
          <p:nvPicPr>
            <p:cNvPr id="11" name="Picture 10"/>
            <p:cNvPicPr>
              <a:picLocks noChangeAspect="1"/>
            </p:cNvPicPr>
            <p:nvPr/>
          </p:nvPicPr>
          <p:blipFill rotWithShape="1">
            <a:blip r:embed="rId4"/>
            <a:srcRect t="30664"/>
            <a:stretch/>
          </p:blipFill>
          <p:spPr>
            <a:xfrm>
              <a:off x="395778" y="1086457"/>
              <a:ext cx="2751513" cy="2233279"/>
            </a:xfrm>
            <a:prstGeom prst="rect">
              <a:avLst/>
            </a:prstGeom>
          </p:spPr>
        </p:pic>
        <p:sp>
          <p:nvSpPr>
            <p:cNvPr id="16" name="Oval 15"/>
            <p:cNvSpPr/>
            <p:nvPr/>
          </p:nvSpPr>
          <p:spPr>
            <a:xfrm>
              <a:off x="255776" y="832083"/>
              <a:ext cx="678931" cy="600720"/>
            </a:xfrm>
            <a:prstGeom prst="ellipse">
              <a:avLst/>
            </a:prstGeom>
            <a:solidFill>
              <a:srgbClr val="FF00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t>A</a:t>
              </a:r>
              <a:endParaRPr lang="en-US" sz="2400" dirty="0"/>
            </a:p>
          </p:txBody>
        </p:sp>
      </p:grpSp>
      <p:grpSp>
        <p:nvGrpSpPr>
          <p:cNvPr id="19" name="Group 18"/>
          <p:cNvGrpSpPr/>
          <p:nvPr/>
        </p:nvGrpSpPr>
        <p:grpSpPr>
          <a:xfrm>
            <a:off x="437625" y="4065930"/>
            <a:ext cx="2794879" cy="2672972"/>
            <a:chOff x="684769" y="3906353"/>
            <a:chExt cx="2794879" cy="2672972"/>
          </a:xfrm>
        </p:grpSpPr>
        <p:pic>
          <p:nvPicPr>
            <p:cNvPr id="13" name="Picture 12"/>
            <p:cNvPicPr>
              <a:picLocks noChangeAspect="1"/>
            </p:cNvPicPr>
            <p:nvPr/>
          </p:nvPicPr>
          <p:blipFill rotWithShape="1">
            <a:blip r:embed="rId5"/>
            <a:srcRect t="31473"/>
            <a:stretch/>
          </p:blipFill>
          <p:spPr>
            <a:xfrm>
              <a:off x="684769" y="4441371"/>
              <a:ext cx="2794879" cy="2137954"/>
            </a:xfrm>
            <a:prstGeom prst="rect">
              <a:avLst/>
            </a:prstGeom>
          </p:spPr>
        </p:pic>
        <p:sp>
          <p:nvSpPr>
            <p:cNvPr id="18" name="Oval 17"/>
            <p:cNvSpPr/>
            <p:nvPr/>
          </p:nvSpPr>
          <p:spPr>
            <a:xfrm>
              <a:off x="684769" y="3906353"/>
              <a:ext cx="678931" cy="600720"/>
            </a:xfrm>
            <a:prstGeom prst="ellipse">
              <a:avLst/>
            </a:prstGeom>
            <a:solidFill>
              <a:srgbClr val="FF00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t>B</a:t>
              </a:r>
              <a:endParaRPr lang="en-US" sz="2400" dirty="0"/>
            </a:p>
          </p:txBody>
        </p:sp>
      </p:grpSp>
      <p:grpSp>
        <p:nvGrpSpPr>
          <p:cNvPr id="21" name="Group 20"/>
          <p:cNvGrpSpPr/>
          <p:nvPr/>
        </p:nvGrpSpPr>
        <p:grpSpPr>
          <a:xfrm>
            <a:off x="4238195" y="1886781"/>
            <a:ext cx="2891517" cy="2428800"/>
            <a:chOff x="3414724" y="740147"/>
            <a:chExt cx="2891517" cy="2428800"/>
          </a:xfrm>
        </p:grpSpPr>
        <p:pic>
          <p:nvPicPr>
            <p:cNvPr id="10" name="Picture 9"/>
            <p:cNvPicPr>
              <a:picLocks noChangeAspect="1"/>
            </p:cNvPicPr>
            <p:nvPr/>
          </p:nvPicPr>
          <p:blipFill rotWithShape="1">
            <a:blip r:embed="rId6"/>
            <a:srcRect t="30033"/>
            <a:stretch/>
          </p:blipFill>
          <p:spPr>
            <a:xfrm>
              <a:off x="3515172" y="924102"/>
              <a:ext cx="2791069" cy="2244845"/>
            </a:xfrm>
            <a:prstGeom prst="rect">
              <a:avLst/>
            </a:prstGeom>
          </p:spPr>
        </p:pic>
        <p:sp>
          <p:nvSpPr>
            <p:cNvPr id="20" name="Oval 19"/>
            <p:cNvSpPr/>
            <p:nvPr/>
          </p:nvSpPr>
          <p:spPr>
            <a:xfrm>
              <a:off x="3414724" y="740147"/>
              <a:ext cx="678931" cy="600720"/>
            </a:xfrm>
            <a:prstGeom prst="ellipse">
              <a:avLst/>
            </a:prstGeom>
            <a:solidFill>
              <a:srgbClr val="FF00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t>C</a:t>
              </a:r>
              <a:endParaRPr lang="en-US" sz="2400" dirty="0"/>
            </a:p>
          </p:txBody>
        </p:sp>
      </p:grpSp>
      <p:grpSp>
        <p:nvGrpSpPr>
          <p:cNvPr id="23" name="Group 22"/>
          <p:cNvGrpSpPr/>
          <p:nvPr/>
        </p:nvGrpSpPr>
        <p:grpSpPr>
          <a:xfrm>
            <a:off x="3724605" y="4417481"/>
            <a:ext cx="2627222" cy="2321421"/>
            <a:chOff x="3543438" y="3688209"/>
            <a:chExt cx="2627222" cy="2321421"/>
          </a:xfrm>
        </p:grpSpPr>
        <p:pic>
          <p:nvPicPr>
            <p:cNvPr id="12" name="Picture 11"/>
            <p:cNvPicPr>
              <a:picLocks noChangeAspect="1"/>
            </p:cNvPicPr>
            <p:nvPr/>
          </p:nvPicPr>
          <p:blipFill rotWithShape="1">
            <a:blip r:embed="rId7"/>
            <a:srcRect t="30078"/>
            <a:stretch/>
          </p:blipFill>
          <p:spPr>
            <a:xfrm>
              <a:off x="3699980" y="4023359"/>
              <a:ext cx="2470680" cy="1986271"/>
            </a:xfrm>
            <a:prstGeom prst="rect">
              <a:avLst/>
            </a:prstGeom>
          </p:spPr>
        </p:pic>
        <p:sp>
          <p:nvSpPr>
            <p:cNvPr id="22" name="Oval 21"/>
            <p:cNvSpPr/>
            <p:nvPr/>
          </p:nvSpPr>
          <p:spPr>
            <a:xfrm>
              <a:off x="3543438" y="3688209"/>
              <a:ext cx="678931" cy="600720"/>
            </a:xfrm>
            <a:prstGeom prst="ellipse">
              <a:avLst/>
            </a:prstGeom>
            <a:solidFill>
              <a:srgbClr val="FF00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t>D</a:t>
              </a:r>
              <a:endParaRPr lang="en-US" sz="2400" dirty="0"/>
            </a:p>
          </p:txBody>
        </p:sp>
      </p:grpSp>
      <p:grpSp>
        <p:nvGrpSpPr>
          <p:cNvPr id="25" name="Group 24"/>
          <p:cNvGrpSpPr/>
          <p:nvPr/>
        </p:nvGrpSpPr>
        <p:grpSpPr>
          <a:xfrm>
            <a:off x="9342296" y="1988030"/>
            <a:ext cx="2718897" cy="2276841"/>
            <a:chOff x="6709003" y="1485735"/>
            <a:chExt cx="2718897" cy="2276841"/>
          </a:xfrm>
        </p:grpSpPr>
        <p:pic>
          <p:nvPicPr>
            <p:cNvPr id="9" name="Picture 8"/>
            <p:cNvPicPr>
              <a:picLocks noChangeAspect="1"/>
            </p:cNvPicPr>
            <p:nvPr/>
          </p:nvPicPr>
          <p:blipFill rotWithShape="1">
            <a:blip r:embed="rId8"/>
            <a:srcRect t="32190"/>
            <a:stretch/>
          </p:blipFill>
          <p:spPr>
            <a:xfrm>
              <a:off x="6842572" y="1680754"/>
              <a:ext cx="2585328" cy="2081822"/>
            </a:xfrm>
            <a:prstGeom prst="rect">
              <a:avLst/>
            </a:prstGeom>
          </p:spPr>
        </p:pic>
        <p:sp>
          <p:nvSpPr>
            <p:cNvPr id="24" name="Oval 23"/>
            <p:cNvSpPr/>
            <p:nvPr/>
          </p:nvSpPr>
          <p:spPr>
            <a:xfrm>
              <a:off x="6709003" y="1485735"/>
              <a:ext cx="678931" cy="600720"/>
            </a:xfrm>
            <a:prstGeom prst="ellipse">
              <a:avLst/>
            </a:prstGeom>
            <a:solidFill>
              <a:srgbClr val="FF00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t>E</a:t>
              </a:r>
            </a:p>
          </p:txBody>
        </p:sp>
      </p:grpSp>
      <p:sp>
        <p:nvSpPr>
          <p:cNvPr id="26" name="TextBox 25"/>
          <p:cNvSpPr txBox="1"/>
          <p:nvPr/>
        </p:nvSpPr>
        <p:spPr>
          <a:xfrm>
            <a:off x="3030583" y="667488"/>
            <a:ext cx="4929051" cy="646331"/>
          </a:xfrm>
          <a:prstGeom prst="rect">
            <a:avLst/>
          </a:prstGeom>
          <a:noFill/>
        </p:spPr>
        <p:txBody>
          <a:bodyPr wrap="square" rtlCol="0">
            <a:spAutoFit/>
          </a:bodyPr>
          <a:lstStyle/>
          <a:p>
            <a:r>
              <a:rPr lang="en-US" dirty="0" smtClean="0"/>
              <a:t>SV NỐI TỪ CÂU VỚI HÌNH TƯƠNG ỨNG, SAU ĐÓ GIẢI THÍCH CHO SỰ LỰA CHỌN CỦA MÌNH</a:t>
            </a:r>
            <a:endParaRPr lang="en-US" dirty="0"/>
          </a:p>
        </p:txBody>
      </p:sp>
    </p:spTree>
    <p:extLst>
      <p:ext uri="{BB962C8B-B14F-4D97-AF65-F5344CB8AC3E}">
        <p14:creationId xmlns:p14="http://schemas.microsoft.com/office/powerpoint/2010/main" val="1472806740"/>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stretch>
            <a:fillRect/>
          </a:stretch>
        </p:blipFill>
        <p:spPr>
          <a:xfrm>
            <a:off x="7257969" y="325435"/>
            <a:ext cx="4776968" cy="761703"/>
          </a:xfrm>
          <a:prstGeom prst="rect">
            <a:avLst/>
          </a:prstGeom>
        </p:spPr>
      </p:pic>
      <p:sp>
        <p:nvSpPr>
          <p:cNvPr id="2" name="Rectangle 1"/>
          <p:cNvSpPr/>
          <p:nvPr/>
        </p:nvSpPr>
        <p:spPr>
          <a:xfrm>
            <a:off x="1" y="-200644"/>
            <a:ext cx="11834930" cy="738664"/>
          </a:xfrm>
          <a:prstGeom prst="rect">
            <a:avLst/>
          </a:prstGeom>
        </p:spPr>
        <p:txBody>
          <a:bodyPr wrap="square">
            <a:spAutoFit/>
          </a:bodyPr>
          <a:lstStyle/>
          <a:p>
            <a:pPr lvl="0">
              <a:lnSpc>
                <a:spcPct val="150000"/>
              </a:lnSpc>
            </a:pPr>
            <a:r>
              <a:rPr lang="vi-VN" sz="2800" b="1" dirty="0" smtClean="0">
                <a:solidFill>
                  <a:srgbClr val="002060"/>
                </a:solidFill>
                <a:latin typeface="Times New Roman" panose="02020603050405020304" pitchFamily="18" charset="0"/>
                <a:cs typeface="Times New Roman" panose="02020603050405020304" pitchFamily="18" charset="0"/>
              </a:rPr>
              <a:t>3</a:t>
            </a:r>
            <a:r>
              <a:rPr lang="en-US" sz="2800" b="1" dirty="0" smtClean="0">
                <a:solidFill>
                  <a:srgbClr val="002060"/>
                </a:solidFill>
                <a:latin typeface="Times New Roman" panose="02020603050405020304" pitchFamily="18" charset="0"/>
                <a:cs typeface="Times New Roman" panose="02020603050405020304" pitchFamily="18" charset="0"/>
              </a:rPr>
              <a:t>.3 </a:t>
            </a:r>
            <a:r>
              <a:rPr lang="vi-VN" sz="2800" b="1" dirty="0" smtClean="0">
                <a:solidFill>
                  <a:srgbClr val="002060"/>
                </a:solidFill>
                <a:latin typeface="Times New Roman" panose="02020603050405020304" pitchFamily="18" charset="0"/>
                <a:cs typeface="Times New Roman" panose="02020603050405020304" pitchFamily="18" charset="0"/>
              </a:rPr>
              <a:t>.Phân </a:t>
            </a:r>
            <a:r>
              <a:rPr lang="vi-VN" sz="2800" b="1" dirty="0">
                <a:solidFill>
                  <a:srgbClr val="002060"/>
                </a:solidFill>
                <a:latin typeface="Times New Roman" panose="02020603050405020304" pitchFamily="18" charset="0"/>
                <a:cs typeface="Times New Roman" panose="02020603050405020304" pitchFamily="18" charset="0"/>
              </a:rPr>
              <a:t>đoạn thị trường theo các tiêu thức phù hợp</a:t>
            </a:r>
          </a:p>
        </p:txBody>
      </p:sp>
      <p:sp>
        <p:nvSpPr>
          <p:cNvPr id="3" name="Rectangle 2"/>
          <p:cNvSpPr/>
          <p:nvPr/>
        </p:nvSpPr>
        <p:spPr>
          <a:xfrm>
            <a:off x="200007" y="412721"/>
            <a:ext cx="7875639" cy="461665"/>
          </a:xfrm>
          <a:prstGeom prst="rect">
            <a:avLst/>
          </a:prstGeom>
        </p:spPr>
        <p:txBody>
          <a:bodyPr wrap="square">
            <a:spAutoFit/>
          </a:bodyPr>
          <a:lstStyle/>
          <a:p>
            <a:r>
              <a:rPr lang="vi-VN" sz="2400" b="1" i="1" dirty="0">
                <a:solidFill>
                  <a:srgbClr val="FF0000"/>
                </a:solidFill>
                <a:latin typeface="Cambria-BoldItalic"/>
              </a:rPr>
              <a:t>Các bước trong quá trình phân đoạn thị trường.</a:t>
            </a:r>
            <a:r>
              <a:rPr lang="vi-VN" sz="2400" dirty="0">
                <a:solidFill>
                  <a:srgbClr val="FF0000"/>
                </a:solidFill>
              </a:rPr>
              <a:t> </a:t>
            </a:r>
            <a:endParaRPr lang="en-US" sz="2400" dirty="0">
              <a:solidFill>
                <a:srgbClr val="FF0000"/>
              </a:solidFill>
            </a:endParaRPr>
          </a:p>
        </p:txBody>
      </p:sp>
      <p:sp>
        <p:nvSpPr>
          <p:cNvPr id="4" name="Rectangle 3"/>
          <p:cNvSpPr/>
          <p:nvPr/>
        </p:nvSpPr>
        <p:spPr>
          <a:xfrm>
            <a:off x="116325" y="1097196"/>
            <a:ext cx="12192000" cy="430887"/>
          </a:xfrm>
          <a:prstGeom prst="rect">
            <a:avLst/>
          </a:prstGeom>
        </p:spPr>
        <p:txBody>
          <a:bodyPr wrap="square">
            <a:spAutoFit/>
          </a:bodyPr>
          <a:lstStyle/>
          <a:p>
            <a:pPr algn="ctr"/>
            <a:r>
              <a:rPr lang="en-US" sz="2200" b="1" u="sng" dirty="0" err="1" smtClean="0">
                <a:solidFill>
                  <a:srgbClr val="FF0000"/>
                </a:solidFill>
                <a:latin typeface="Times New Roman" panose="02020603050405020304" pitchFamily="18" charset="0"/>
                <a:cs typeface="Times New Roman" panose="02020603050405020304" pitchFamily="18" charset="0"/>
              </a:rPr>
              <a:t>Bước</a:t>
            </a:r>
            <a:r>
              <a:rPr lang="en-US" sz="2200" b="1" u="sng" dirty="0" smtClean="0">
                <a:solidFill>
                  <a:srgbClr val="FF0000"/>
                </a:solidFill>
                <a:latin typeface="Times New Roman" panose="02020603050405020304" pitchFamily="18" charset="0"/>
                <a:cs typeface="Times New Roman" panose="02020603050405020304" pitchFamily="18" charset="0"/>
              </a:rPr>
              <a:t> 4:</a:t>
            </a:r>
            <a:r>
              <a:rPr lang="en-US" sz="2200" b="1" dirty="0" smtClean="0">
                <a:solidFill>
                  <a:srgbClr val="FF0000"/>
                </a:solidFill>
                <a:latin typeface="Times New Roman" panose="02020603050405020304" pitchFamily="18" charset="0"/>
                <a:cs typeface="Times New Roman" panose="02020603050405020304" pitchFamily="18" charset="0"/>
              </a:rPr>
              <a:t> </a:t>
            </a:r>
            <a:r>
              <a:rPr lang="vi-VN" sz="2200" b="1" dirty="0">
                <a:solidFill>
                  <a:srgbClr val="002060"/>
                </a:solidFill>
                <a:latin typeface="Times New Roman" panose="02020603050405020304" pitchFamily="18" charset="0"/>
                <a:cs typeface="Times New Roman" panose="02020603050405020304" pitchFamily="18" charset="0"/>
              </a:rPr>
              <a:t>Đánh giá tiềm năng của các đoạn thị trường </a:t>
            </a:r>
            <a:r>
              <a:rPr lang="vi-VN" sz="2200" b="1" dirty="0" smtClean="0">
                <a:solidFill>
                  <a:srgbClr val="002060"/>
                </a:solidFill>
                <a:latin typeface="Times New Roman" panose="02020603050405020304" pitchFamily="18" charset="0"/>
                <a:cs typeface="Times New Roman" panose="02020603050405020304" pitchFamily="18" charset="0"/>
              </a:rPr>
              <a:t>và</a:t>
            </a:r>
            <a:r>
              <a:rPr lang="en-US" sz="2200" b="1" dirty="0" smtClean="0">
                <a:solidFill>
                  <a:srgbClr val="002060"/>
                </a:solidFill>
                <a:latin typeface="Times New Roman" panose="02020603050405020304" pitchFamily="18" charset="0"/>
                <a:cs typeface="Times New Roman" panose="02020603050405020304" pitchFamily="18" charset="0"/>
              </a:rPr>
              <a:t> </a:t>
            </a:r>
            <a:r>
              <a:rPr lang="vi-VN" sz="2200" b="1" dirty="0" smtClean="0">
                <a:solidFill>
                  <a:srgbClr val="002060"/>
                </a:solidFill>
                <a:latin typeface="Times New Roman" panose="02020603050405020304" pitchFamily="18" charset="0"/>
                <a:cs typeface="Times New Roman" panose="02020603050405020304" pitchFamily="18" charset="0"/>
              </a:rPr>
              <a:t>phân </a:t>
            </a:r>
            <a:r>
              <a:rPr lang="vi-VN" sz="2200" b="1" dirty="0">
                <a:solidFill>
                  <a:srgbClr val="002060"/>
                </a:solidFill>
                <a:latin typeface="Times New Roman" panose="02020603050405020304" pitchFamily="18" charset="0"/>
                <a:cs typeface="Times New Roman" panose="02020603050405020304" pitchFamily="18" charset="0"/>
              </a:rPr>
              <a:t>tích lựa chọn thị trường mục tiêu</a:t>
            </a:r>
            <a:endParaRPr lang="en-US" sz="2200" b="1" dirty="0">
              <a:solidFill>
                <a:srgbClr val="002060"/>
              </a:solidFill>
              <a:latin typeface="Times New Roman" panose="02020603050405020304" pitchFamily="18" charset="0"/>
              <a:cs typeface="Times New Roman" panose="02020603050405020304" pitchFamily="18" charset="0"/>
            </a:endParaRPr>
          </a:p>
        </p:txBody>
      </p:sp>
      <p:sp>
        <p:nvSpPr>
          <p:cNvPr id="5" name="Rectangle 4"/>
          <p:cNvSpPr/>
          <p:nvPr/>
        </p:nvSpPr>
        <p:spPr>
          <a:xfrm>
            <a:off x="116325" y="2025908"/>
            <a:ext cx="11934161" cy="4832092"/>
          </a:xfrm>
          <a:prstGeom prst="rect">
            <a:avLst/>
          </a:prstGeom>
        </p:spPr>
        <p:txBody>
          <a:bodyPr wrap="square">
            <a:spAutoFit/>
          </a:bodyPr>
          <a:lstStyle/>
          <a:p>
            <a:r>
              <a:rPr lang="vi-VN" sz="2200" b="1" u="sng" dirty="0">
                <a:solidFill>
                  <a:srgbClr val="002060"/>
                </a:solidFill>
                <a:latin typeface="+mj-lt"/>
              </a:rPr>
              <a:t>Phương thức marketing không phân biệt </a:t>
            </a:r>
            <a:r>
              <a:rPr lang="vi-VN" sz="2200" dirty="0">
                <a:latin typeface="+mj-lt"/>
              </a:rPr>
              <a:t>có nghĩa là doanh nghiệp </a:t>
            </a:r>
            <a:r>
              <a:rPr lang="vi-VN" sz="2200" dirty="0">
                <a:solidFill>
                  <a:srgbClr val="FF0000"/>
                </a:solidFill>
                <a:latin typeface="+mj-lt"/>
              </a:rPr>
              <a:t>xây dựng và thực </a:t>
            </a:r>
            <a:r>
              <a:rPr lang="vi-VN" sz="2200" dirty="0" smtClean="0">
                <a:solidFill>
                  <a:srgbClr val="FF0000"/>
                </a:solidFill>
                <a:latin typeface="+mj-lt"/>
              </a:rPr>
              <a:t>hiện</a:t>
            </a:r>
            <a:r>
              <a:rPr lang="en-US" sz="2200" dirty="0" smtClean="0">
                <a:solidFill>
                  <a:srgbClr val="FF0000"/>
                </a:solidFill>
                <a:latin typeface="+mj-lt"/>
              </a:rPr>
              <a:t> </a:t>
            </a:r>
            <a:r>
              <a:rPr lang="vi-VN" sz="2200" dirty="0" smtClean="0">
                <a:solidFill>
                  <a:srgbClr val="FF0000"/>
                </a:solidFill>
                <a:latin typeface="+mj-lt"/>
              </a:rPr>
              <a:t>một </a:t>
            </a:r>
            <a:r>
              <a:rPr lang="vi-VN" sz="2200" dirty="0">
                <a:solidFill>
                  <a:srgbClr val="FF0000"/>
                </a:solidFill>
                <a:latin typeface="+mj-lt"/>
              </a:rPr>
              <a:t>chiến lược marketing chung với những biện pháp giống nhau trên toàn bộ thị </a:t>
            </a:r>
            <a:r>
              <a:rPr lang="vi-VN" sz="2200" dirty="0" smtClean="0">
                <a:solidFill>
                  <a:srgbClr val="FF0000"/>
                </a:solidFill>
                <a:latin typeface="+mj-lt"/>
              </a:rPr>
              <a:t>trường</a:t>
            </a:r>
            <a:r>
              <a:rPr lang="vi-VN" sz="2200" dirty="0" smtClean="0">
                <a:latin typeface="+mj-lt"/>
              </a:rPr>
              <a:t>.</a:t>
            </a:r>
            <a:r>
              <a:rPr lang="en-US" sz="2200" dirty="0" smtClean="0">
                <a:latin typeface="+mj-lt"/>
              </a:rPr>
              <a:t> </a:t>
            </a:r>
          </a:p>
          <a:p>
            <a:pPr marL="342900" indent="-342900">
              <a:buFont typeface="Wingdings" panose="05000000000000000000" pitchFamily="2" charset="2"/>
              <a:buChar char="ü"/>
            </a:pPr>
            <a:r>
              <a:rPr lang="vi-VN" sz="2200" dirty="0" smtClean="0">
                <a:latin typeface="+mj-lt"/>
              </a:rPr>
              <a:t>Cung </a:t>
            </a:r>
            <a:r>
              <a:rPr lang="vi-VN" sz="2200" dirty="0">
                <a:latin typeface="+mj-lt"/>
              </a:rPr>
              <a:t>cấp cho thị trường một sản phẩm đồng nhất với các hoạt động marketing giống </a:t>
            </a:r>
            <a:r>
              <a:rPr lang="vi-VN" sz="2200" dirty="0" smtClean="0">
                <a:latin typeface="+mj-lt"/>
              </a:rPr>
              <a:t>nhau</a:t>
            </a:r>
            <a:r>
              <a:rPr lang="en-US" sz="2200" dirty="0" smtClean="0">
                <a:latin typeface="+mj-lt"/>
              </a:rPr>
              <a:t> </a:t>
            </a:r>
            <a:r>
              <a:rPr lang="vi-VN" sz="2200" dirty="0" smtClean="0">
                <a:latin typeface="+mj-lt"/>
              </a:rPr>
              <a:t>như </a:t>
            </a:r>
            <a:r>
              <a:rPr lang="vi-VN" sz="2200" dirty="0">
                <a:latin typeface="+mj-lt"/>
              </a:rPr>
              <a:t>bán sản phẩm với cùng một mức giá, cùng hình thức quảng cáo rộng khắp, cùng </a:t>
            </a:r>
            <a:r>
              <a:rPr lang="vi-VN" sz="2200" dirty="0" smtClean="0">
                <a:latin typeface="+mj-lt"/>
              </a:rPr>
              <a:t>phương</a:t>
            </a:r>
            <a:r>
              <a:rPr lang="en-US" sz="2200" dirty="0" smtClean="0">
                <a:latin typeface="+mj-lt"/>
              </a:rPr>
              <a:t> </a:t>
            </a:r>
            <a:r>
              <a:rPr lang="vi-VN" sz="2200" dirty="0" smtClean="0">
                <a:latin typeface="+mj-lt"/>
              </a:rPr>
              <a:t>thức </a:t>
            </a:r>
            <a:r>
              <a:rPr lang="vi-VN" sz="2200" dirty="0">
                <a:latin typeface="+mj-lt"/>
              </a:rPr>
              <a:t>khuyến mại</a:t>
            </a:r>
            <a:r>
              <a:rPr lang="vi-VN" sz="2200" dirty="0" smtClean="0">
                <a:latin typeface="+mj-lt"/>
              </a:rPr>
              <a:t>...</a:t>
            </a:r>
            <a:endParaRPr lang="en-US" sz="2200" dirty="0" smtClean="0">
              <a:latin typeface="+mj-lt"/>
            </a:endParaRPr>
          </a:p>
          <a:p>
            <a:pPr marL="342900" indent="-342900">
              <a:buFont typeface="Wingdings" panose="05000000000000000000" pitchFamily="2" charset="2"/>
              <a:buChar char="ü"/>
            </a:pPr>
            <a:r>
              <a:rPr lang="vi-VN" sz="2200" dirty="0" smtClean="0">
                <a:latin typeface="+mj-lt"/>
              </a:rPr>
              <a:t>Nội </a:t>
            </a:r>
            <a:r>
              <a:rPr lang="vi-VN" sz="2200" dirty="0">
                <a:latin typeface="+mj-lt"/>
              </a:rPr>
              <a:t>dung của chiến lược </a:t>
            </a:r>
            <a:r>
              <a:rPr lang="en-US" sz="2200" dirty="0" err="1" smtClean="0">
                <a:latin typeface="Times New Roman" panose="02020603050405020304" pitchFamily="18" charset="0"/>
                <a:cs typeface="Times New Roman" panose="02020603050405020304" pitchFamily="18" charset="0"/>
              </a:rPr>
              <a:t>sẽ</a:t>
            </a:r>
            <a:r>
              <a:rPr lang="en-US" sz="2200" dirty="0" smtClean="0">
                <a:latin typeface="+mj-lt"/>
              </a:rPr>
              <a:t> </a:t>
            </a:r>
            <a:r>
              <a:rPr lang="vi-VN" sz="2200" dirty="0" smtClean="0">
                <a:latin typeface="+mj-lt"/>
              </a:rPr>
              <a:t>khai </a:t>
            </a:r>
            <a:r>
              <a:rPr lang="vi-VN" sz="2200" dirty="0">
                <a:latin typeface="+mj-lt"/>
              </a:rPr>
              <a:t>thác những đặc </a:t>
            </a:r>
            <a:r>
              <a:rPr lang="vi-VN" sz="2200" dirty="0" smtClean="0">
                <a:latin typeface="+mj-lt"/>
              </a:rPr>
              <a:t>điểm </a:t>
            </a:r>
            <a:r>
              <a:rPr lang="vi-VN" sz="2200" dirty="0">
                <a:latin typeface="+mj-lt"/>
              </a:rPr>
              <a:t>chung đồng nhất của </a:t>
            </a:r>
            <a:r>
              <a:rPr lang="vi-VN" sz="2200" dirty="0" smtClean="0">
                <a:latin typeface="+mj-lt"/>
              </a:rPr>
              <a:t>thị</a:t>
            </a:r>
            <a:r>
              <a:rPr lang="en-US" sz="2200" dirty="0" smtClean="0">
                <a:latin typeface="+mj-lt"/>
              </a:rPr>
              <a:t> </a:t>
            </a:r>
            <a:r>
              <a:rPr lang="vi-VN" sz="2200" dirty="0" smtClean="0">
                <a:latin typeface="+mj-lt"/>
              </a:rPr>
              <a:t>trường </a:t>
            </a:r>
            <a:r>
              <a:rPr lang="vi-VN" sz="2200" dirty="0">
                <a:latin typeface="+mj-lt"/>
              </a:rPr>
              <a:t>nhằm thu hút số đông khách hàng. Sản phẩm được sản xuất và bán ra thị trường </a:t>
            </a:r>
            <a:r>
              <a:rPr lang="vi-VN" sz="2200" dirty="0" smtClean="0">
                <a:latin typeface="+mj-lt"/>
              </a:rPr>
              <a:t>với</a:t>
            </a:r>
            <a:r>
              <a:rPr lang="en-US" sz="2200" dirty="0" smtClean="0">
                <a:latin typeface="+mj-lt"/>
              </a:rPr>
              <a:t> </a:t>
            </a:r>
            <a:r>
              <a:rPr lang="vi-VN" sz="2200" dirty="0" smtClean="0">
                <a:latin typeface="+mj-lt"/>
              </a:rPr>
              <a:t>tiêu </a:t>
            </a:r>
            <a:r>
              <a:rPr lang="vi-VN" sz="2200" dirty="0">
                <a:latin typeface="+mj-lt"/>
              </a:rPr>
              <a:t>chuẩn thống nhất và khối lượng lớn nên đạt hiệu quả kinh tế theo quy mô, chi phí sản </a:t>
            </a:r>
            <a:r>
              <a:rPr lang="vi-VN" sz="2200" dirty="0" smtClean="0">
                <a:latin typeface="+mj-lt"/>
              </a:rPr>
              <a:t>xuất</a:t>
            </a:r>
            <a:r>
              <a:rPr lang="en-US" sz="2200" dirty="0" smtClean="0">
                <a:latin typeface="+mj-lt"/>
              </a:rPr>
              <a:t> </a:t>
            </a:r>
            <a:r>
              <a:rPr lang="vi-VN" sz="2200" dirty="0" smtClean="0">
                <a:latin typeface="+mj-lt"/>
              </a:rPr>
              <a:t>thấp</a:t>
            </a:r>
            <a:r>
              <a:rPr lang="vi-VN" sz="2200" dirty="0">
                <a:latin typeface="+mj-lt"/>
              </a:rPr>
              <a:t>, các chi phí marketing khác cũng tiết kiệm được nên có giá thấp. </a:t>
            </a:r>
            <a:endParaRPr lang="en-US" sz="2200" dirty="0" smtClean="0">
              <a:latin typeface="+mj-lt"/>
            </a:endParaRPr>
          </a:p>
          <a:p>
            <a:pPr marL="342900" indent="-342900">
              <a:buFont typeface="Wingdings" panose="05000000000000000000" pitchFamily="2" charset="2"/>
              <a:buChar char="ü"/>
            </a:pPr>
            <a:r>
              <a:rPr lang="vi-VN" sz="2200" dirty="0" smtClean="0">
                <a:solidFill>
                  <a:srgbClr val="FF0000"/>
                </a:solidFill>
                <a:latin typeface="+mj-lt"/>
              </a:rPr>
              <a:t>Những </a:t>
            </a:r>
            <a:r>
              <a:rPr lang="vi-VN" sz="2200" dirty="0">
                <a:solidFill>
                  <a:srgbClr val="FF0000"/>
                </a:solidFill>
                <a:latin typeface="+mj-lt"/>
              </a:rPr>
              <a:t>hạn </a:t>
            </a:r>
            <a:r>
              <a:rPr lang="vi-VN" sz="2200" dirty="0" smtClean="0">
                <a:solidFill>
                  <a:srgbClr val="FF0000"/>
                </a:solidFill>
                <a:latin typeface="+mj-lt"/>
              </a:rPr>
              <a:t>chế</a:t>
            </a:r>
            <a:r>
              <a:rPr lang="en-US" sz="2200" dirty="0" smtClean="0">
                <a:solidFill>
                  <a:srgbClr val="FF0000"/>
                </a:solidFill>
                <a:latin typeface="+mj-lt"/>
              </a:rPr>
              <a:t> </a:t>
            </a:r>
            <a:r>
              <a:rPr lang="vi-VN" sz="2200" dirty="0" smtClean="0">
                <a:solidFill>
                  <a:srgbClr val="FF0000"/>
                </a:solidFill>
                <a:latin typeface="+mj-lt"/>
              </a:rPr>
              <a:t>của </a:t>
            </a:r>
            <a:r>
              <a:rPr lang="vi-VN" sz="2200" dirty="0">
                <a:solidFill>
                  <a:srgbClr val="FF0000"/>
                </a:solidFill>
                <a:latin typeface="+mj-lt"/>
              </a:rPr>
              <a:t>chiến lược này là </a:t>
            </a:r>
            <a:r>
              <a:rPr lang="vi-VN" sz="2200" dirty="0">
                <a:latin typeface="+mj-lt"/>
              </a:rPr>
              <a:t>khai thác thị trường kém hiệu quả do </a:t>
            </a:r>
            <a:r>
              <a:rPr lang="vi-VN" sz="2200" dirty="0" smtClean="0">
                <a:latin typeface="+mj-lt"/>
              </a:rPr>
              <a:t>có</a:t>
            </a:r>
            <a:r>
              <a:rPr lang="en-US" sz="2200" dirty="0" smtClean="0">
                <a:latin typeface="+mj-lt"/>
              </a:rPr>
              <a:t> </a:t>
            </a:r>
            <a:r>
              <a:rPr lang="vi-VN" sz="2200" dirty="0" smtClean="0">
                <a:latin typeface="+mj-lt"/>
              </a:rPr>
              <a:t>nhiều </a:t>
            </a:r>
            <a:r>
              <a:rPr lang="vi-VN" sz="2200" dirty="0">
                <a:latin typeface="+mj-lt"/>
              </a:rPr>
              <a:t>người tiêu dùng có nhu cầu khác biệt đã không chấp nhận mua sản phẩm đại trà </a:t>
            </a:r>
            <a:r>
              <a:rPr lang="vi-VN" sz="2200" dirty="0" smtClean="0">
                <a:latin typeface="+mj-lt"/>
              </a:rPr>
              <a:t>này.</a:t>
            </a:r>
            <a:r>
              <a:rPr lang="en-US" sz="2200" dirty="0" smtClean="0">
                <a:latin typeface="+mj-lt"/>
              </a:rPr>
              <a:t> </a:t>
            </a:r>
          </a:p>
          <a:p>
            <a:pPr marL="342900" indent="-342900">
              <a:buFont typeface="Wingdings" panose="05000000000000000000" pitchFamily="2" charset="2"/>
              <a:buChar char="ü"/>
            </a:pPr>
            <a:r>
              <a:rPr lang="vi-VN" sz="2200" dirty="0" smtClean="0">
                <a:solidFill>
                  <a:srgbClr val="FF0000"/>
                </a:solidFill>
                <a:latin typeface="+mj-lt"/>
              </a:rPr>
              <a:t>Mức </a:t>
            </a:r>
            <a:r>
              <a:rPr lang="vi-VN" sz="2200" dirty="0">
                <a:solidFill>
                  <a:srgbClr val="FF0000"/>
                </a:solidFill>
                <a:latin typeface="+mj-lt"/>
              </a:rPr>
              <a:t>độ cạnh tranh trên thị trường trở nên gay gắt </a:t>
            </a:r>
            <a:r>
              <a:rPr lang="vi-VN" sz="2200" dirty="0">
                <a:latin typeface="+mj-lt"/>
              </a:rPr>
              <a:t>khi các công ty đều phát triển các chiến </a:t>
            </a:r>
            <a:r>
              <a:rPr lang="vi-VN" sz="2200" dirty="0" smtClean="0">
                <a:latin typeface="+mj-lt"/>
              </a:rPr>
              <a:t>lược</a:t>
            </a:r>
            <a:r>
              <a:rPr lang="en-US" sz="2200" dirty="0" smtClean="0">
                <a:latin typeface="+mj-lt"/>
              </a:rPr>
              <a:t> </a:t>
            </a:r>
            <a:r>
              <a:rPr lang="vi-VN" sz="2200" dirty="0" smtClean="0">
                <a:latin typeface="+mj-lt"/>
              </a:rPr>
              <a:t>không </a:t>
            </a:r>
            <a:r>
              <a:rPr lang="vi-VN" sz="2200" dirty="0">
                <a:latin typeface="+mj-lt"/>
              </a:rPr>
              <a:t>phân biệt nhằm vào số đông khách hàng trên thị trường mà bỏ qua những đoạn có </a:t>
            </a:r>
            <a:r>
              <a:rPr lang="vi-VN" sz="2200" dirty="0" smtClean="0">
                <a:latin typeface="+mj-lt"/>
              </a:rPr>
              <a:t>quy</a:t>
            </a:r>
            <a:r>
              <a:rPr lang="en-US" sz="2200" dirty="0" smtClean="0">
                <a:latin typeface="+mj-lt"/>
              </a:rPr>
              <a:t> </a:t>
            </a:r>
            <a:r>
              <a:rPr lang="vi-VN" sz="2200" dirty="0" smtClean="0">
                <a:latin typeface="+mj-lt"/>
              </a:rPr>
              <a:t>mô </a:t>
            </a:r>
            <a:r>
              <a:rPr lang="vi-VN" sz="2200" dirty="0">
                <a:latin typeface="+mj-lt"/>
              </a:rPr>
              <a:t>nhỏ. Công ty cũng dễ gặp rủi do khi hoàn cảnh thị trường thay đổi</a:t>
            </a:r>
            <a:r>
              <a:rPr lang="vi-VN" sz="2200" dirty="0" smtClean="0">
                <a:latin typeface="+mj-lt"/>
              </a:rPr>
              <a:t>.</a:t>
            </a:r>
            <a:endParaRPr lang="vi-VN" sz="2200" dirty="0">
              <a:latin typeface="+mj-lt"/>
            </a:endParaRPr>
          </a:p>
        </p:txBody>
      </p:sp>
      <p:sp>
        <p:nvSpPr>
          <p:cNvPr id="6" name="Rectangle 5"/>
          <p:cNvSpPr/>
          <p:nvPr/>
        </p:nvSpPr>
        <p:spPr>
          <a:xfrm>
            <a:off x="876690" y="1548199"/>
            <a:ext cx="11615351" cy="461665"/>
          </a:xfrm>
          <a:prstGeom prst="rect">
            <a:avLst/>
          </a:prstGeom>
        </p:spPr>
        <p:txBody>
          <a:bodyPr wrap="square">
            <a:spAutoFit/>
          </a:bodyPr>
          <a:lstStyle/>
          <a:p>
            <a:pPr marL="342900" indent="-342900">
              <a:buFont typeface="Wingdings" panose="05000000000000000000" pitchFamily="2" charset="2"/>
              <a:buChar char="v"/>
            </a:pPr>
            <a:r>
              <a:rPr lang="vi-VN" sz="2400" b="1" dirty="0">
                <a:solidFill>
                  <a:srgbClr val="FF0000"/>
                </a:solidFill>
                <a:latin typeface="Times New Roman" panose="02020603050405020304" pitchFamily="18" charset="0"/>
              </a:rPr>
              <a:t>Những yếu tố hay căn cứ quyết định đến việc lựa chọn thị trường mục tiêu </a:t>
            </a:r>
            <a:r>
              <a:rPr lang="vi-VN" sz="2400" b="1" dirty="0" smtClean="0">
                <a:solidFill>
                  <a:srgbClr val="FF0000"/>
                </a:solidFill>
                <a:latin typeface="Times New Roman" panose="02020603050405020304" pitchFamily="18" charset="0"/>
              </a:rPr>
              <a:t>là</a:t>
            </a:r>
            <a:r>
              <a:rPr lang="en-US" sz="2400" b="1" dirty="0" smtClean="0">
                <a:solidFill>
                  <a:srgbClr val="FF0000"/>
                </a:solidFill>
                <a:latin typeface="Times New Roman" panose="02020603050405020304" pitchFamily="18" charset="0"/>
              </a:rPr>
              <a:t>:</a:t>
            </a:r>
            <a:endParaRPr lang="en-US" b="1" dirty="0">
              <a:solidFill>
                <a:srgbClr val="FF0000"/>
              </a:solidFill>
            </a:endParaRPr>
          </a:p>
        </p:txBody>
      </p:sp>
    </p:spTree>
    <p:extLst>
      <p:ext uri="{BB962C8B-B14F-4D97-AF65-F5344CB8AC3E}">
        <p14:creationId xmlns:p14="http://schemas.microsoft.com/office/powerpoint/2010/main" val="1351756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1000"/>
                                        <p:tgtEl>
                                          <p:spTgt spid="5">
                                            <p:txEl>
                                              <p:pRg st="2" end="2"/>
                                            </p:txEl>
                                          </p:spTgt>
                                        </p:tgtEl>
                                      </p:cBhvr>
                                    </p:animEffect>
                                    <p:anim calcmode="lin" valueType="num">
                                      <p:cBhvr>
                                        <p:cTn id="22"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5">
                                            <p:txEl>
                                              <p:pRg st="3" end="3"/>
                                            </p:txEl>
                                          </p:spTgt>
                                        </p:tgtEl>
                                        <p:attrNameLst>
                                          <p:attrName>style.visibility</p:attrName>
                                        </p:attrNameLst>
                                      </p:cBhvr>
                                      <p:to>
                                        <p:strVal val="visible"/>
                                      </p:to>
                                    </p:set>
                                    <p:animEffect transition="in" filter="fade">
                                      <p:cBhvr>
                                        <p:cTn id="28" dur="1000"/>
                                        <p:tgtEl>
                                          <p:spTgt spid="5">
                                            <p:txEl>
                                              <p:pRg st="3" end="3"/>
                                            </p:txEl>
                                          </p:spTgt>
                                        </p:tgtEl>
                                      </p:cBhvr>
                                    </p:animEffect>
                                    <p:anim calcmode="lin" valueType="num">
                                      <p:cBhvr>
                                        <p:cTn id="29"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nodeType="clickEffect">
                                  <p:stCondLst>
                                    <p:cond delay="0"/>
                                  </p:stCondLst>
                                  <p:childTnLst>
                                    <p:set>
                                      <p:cBhvr>
                                        <p:cTn id="34" dur="1" fill="hold">
                                          <p:stCondLst>
                                            <p:cond delay="0"/>
                                          </p:stCondLst>
                                        </p:cTn>
                                        <p:tgtEl>
                                          <p:spTgt spid="5">
                                            <p:txEl>
                                              <p:pRg st="4" end="4"/>
                                            </p:txEl>
                                          </p:spTgt>
                                        </p:tgtEl>
                                        <p:attrNameLst>
                                          <p:attrName>style.visibility</p:attrName>
                                        </p:attrNameLst>
                                      </p:cBhvr>
                                      <p:to>
                                        <p:strVal val="visible"/>
                                      </p:to>
                                    </p:set>
                                    <p:animEffect transition="in" filter="barn(inVertical)">
                                      <p:cBhvr>
                                        <p:cTn id="35"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BEBA8EAE-BF5A-486C-A8C5-ECC9F3942E4B}">
                <a14:imgProps xmlns:a14="http://schemas.microsoft.com/office/drawing/2010/main">
                  <a14:imgLayer r:embed="rId3">
                    <a14:imgEffect>
                      <a14:brightnessContrast bright="20000" contrast="-20000"/>
                    </a14:imgEffect>
                  </a14:imgLayer>
                </a14:imgProps>
              </a:ext>
            </a:extLst>
          </a:blip>
          <a:stretch>
            <a:fillRect/>
          </a:stretch>
        </p:blipFill>
        <p:spPr>
          <a:xfrm>
            <a:off x="9039497" y="22207"/>
            <a:ext cx="3030583" cy="1414751"/>
          </a:xfrm>
          <a:prstGeom prst="rect">
            <a:avLst/>
          </a:prstGeom>
        </p:spPr>
      </p:pic>
      <p:sp>
        <p:nvSpPr>
          <p:cNvPr id="2" name="Rectangle 1"/>
          <p:cNvSpPr/>
          <p:nvPr/>
        </p:nvSpPr>
        <p:spPr>
          <a:xfrm>
            <a:off x="316" y="1687354"/>
            <a:ext cx="12069764" cy="5170646"/>
          </a:xfrm>
          <a:prstGeom prst="rect">
            <a:avLst/>
          </a:prstGeom>
        </p:spPr>
        <p:txBody>
          <a:bodyPr wrap="square">
            <a:spAutoFit/>
          </a:bodyPr>
          <a:lstStyle/>
          <a:p>
            <a:pPr lvl="0"/>
            <a:r>
              <a:rPr lang="vi-VN" sz="2200" b="1" u="sng" dirty="0">
                <a:solidFill>
                  <a:srgbClr val="002060"/>
                </a:solidFill>
                <a:latin typeface="Times New Roman" panose="02020603050405020304" pitchFamily="18" charset="0"/>
              </a:rPr>
              <a:t>Phương thức marketing phân biệt </a:t>
            </a:r>
            <a:r>
              <a:rPr lang="vi-VN" sz="2200" dirty="0">
                <a:solidFill>
                  <a:prstClr val="black"/>
                </a:solidFill>
                <a:latin typeface="Times New Roman" panose="02020603050405020304" pitchFamily="18" charset="0"/>
              </a:rPr>
              <a:t>chính là việc doanh nghiệp </a:t>
            </a:r>
            <a:r>
              <a:rPr lang="vi-VN" sz="2200" dirty="0">
                <a:solidFill>
                  <a:srgbClr val="FF0000"/>
                </a:solidFill>
                <a:latin typeface="Times New Roman" panose="02020603050405020304" pitchFamily="18" charset="0"/>
              </a:rPr>
              <a:t>phát triển và thực hiện</a:t>
            </a:r>
            <a:r>
              <a:rPr lang="en-US" sz="2200" dirty="0">
                <a:solidFill>
                  <a:srgbClr val="FF0000"/>
                </a:solidFill>
                <a:latin typeface="Calibri Light" panose="020F0302020204030204"/>
              </a:rPr>
              <a:t> </a:t>
            </a:r>
            <a:r>
              <a:rPr lang="vi-VN" sz="2200" dirty="0">
                <a:solidFill>
                  <a:srgbClr val="FF0000"/>
                </a:solidFill>
                <a:latin typeface="Times New Roman" panose="02020603050405020304" pitchFamily="18" charset="0"/>
              </a:rPr>
              <a:t>nhiều chiến lược marketing hỗn hợp nhằm vào nhiều đoạn thị trường khác nhau</a:t>
            </a:r>
            <a:r>
              <a:rPr lang="vi-VN" sz="2200" dirty="0">
                <a:solidFill>
                  <a:prstClr val="black"/>
                </a:solidFill>
                <a:latin typeface="Times New Roman" panose="02020603050405020304" pitchFamily="18" charset="0"/>
              </a:rPr>
              <a:t>. </a:t>
            </a:r>
            <a:endParaRPr lang="en-US" sz="2200" dirty="0" smtClean="0">
              <a:solidFill>
                <a:prstClr val="black"/>
              </a:solidFill>
              <a:latin typeface="Times New Roman" panose="02020603050405020304" pitchFamily="18" charset="0"/>
            </a:endParaRPr>
          </a:p>
          <a:p>
            <a:pPr marL="342900" lvl="0" indent="-342900" algn="just">
              <a:buFont typeface="Wingdings" panose="05000000000000000000" pitchFamily="2" charset="2"/>
              <a:buChar char="ü"/>
            </a:pPr>
            <a:r>
              <a:rPr lang="vi-VN" sz="2200" dirty="0" smtClean="0">
                <a:solidFill>
                  <a:srgbClr val="FF0000"/>
                </a:solidFill>
                <a:latin typeface="Times New Roman" panose="02020603050405020304" pitchFamily="18" charset="0"/>
              </a:rPr>
              <a:t>Mỗi </a:t>
            </a:r>
            <a:r>
              <a:rPr lang="vi-VN" sz="2200" dirty="0">
                <a:solidFill>
                  <a:srgbClr val="FF0000"/>
                </a:solidFill>
                <a:latin typeface="Times New Roman" panose="02020603050405020304" pitchFamily="18" charset="0"/>
              </a:rPr>
              <a:t>nhóm</a:t>
            </a:r>
            <a:r>
              <a:rPr lang="en-US" sz="2200" dirty="0">
                <a:solidFill>
                  <a:srgbClr val="FF0000"/>
                </a:solidFill>
                <a:latin typeface="Calibri Light" panose="020F0302020204030204"/>
              </a:rPr>
              <a:t> </a:t>
            </a:r>
            <a:r>
              <a:rPr lang="vi-VN" sz="2200" dirty="0">
                <a:solidFill>
                  <a:srgbClr val="FF0000"/>
                </a:solidFill>
                <a:latin typeface="Times New Roman" panose="02020603050405020304" pitchFamily="18" charset="0"/>
              </a:rPr>
              <a:t>khách hàng bây giờ được đáp ứng bằng một chiến lược marketing riêng với sản phẩm khác</a:t>
            </a:r>
            <a:r>
              <a:rPr lang="en-US" sz="2200" dirty="0">
                <a:solidFill>
                  <a:srgbClr val="FF0000"/>
                </a:solidFill>
                <a:latin typeface="Calibri Light" panose="020F0302020204030204"/>
              </a:rPr>
              <a:t> </a:t>
            </a:r>
            <a:r>
              <a:rPr lang="vi-VN" sz="2200" dirty="0">
                <a:solidFill>
                  <a:srgbClr val="FF0000"/>
                </a:solidFill>
                <a:latin typeface="Times New Roman" panose="02020603050405020304" pitchFamily="18" charset="0"/>
              </a:rPr>
              <a:t>nhau</a:t>
            </a:r>
            <a:r>
              <a:rPr lang="vi-VN" sz="2200" dirty="0">
                <a:solidFill>
                  <a:prstClr val="black"/>
                </a:solidFill>
                <a:latin typeface="Times New Roman" panose="02020603050405020304" pitchFamily="18" charset="0"/>
              </a:rPr>
              <a:t>, phân phối qua những kênh khác nhau, bán với những mức giá khác nhau và với nhiều</a:t>
            </a:r>
            <a:r>
              <a:rPr lang="en-US" sz="2200" dirty="0">
                <a:solidFill>
                  <a:prstClr val="black"/>
                </a:solidFill>
                <a:latin typeface="Calibri Light" panose="020F0302020204030204"/>
              </a:rPr>
              <a:t> </a:t>
            </a:r>
            <a:r>
              <a:rPr lang="vi-VN" sz="2200" dirty="0">
                <a:solidFill>
                  <a:prstClr val="black"/>
                </a:solidFill>
                <a:latin typeface="Times New Roman" panose="02020603050405020304" pitchFamily="18" charset="0"/>
              </a:rPr>
              <a:t>hình thức xúc tiến hỗn hợp khác nhau. </a:t>
            </a:r>
            <a:endParaRPr lang="en-US" sz="2200" dirty="0" smtClean="0">
              <a:solidFill>
                <a:prstClr val="black"/>
              </a:solidFill>
              <a:latin typeface="Times New Roman" panose="02020603050405020304" pitchFamily="18" charset="0"/>
            </a:endParaRPr>
          </a:p>
          <a:p>
            <a:pPr marL="342900" lvl="0" indent="-342900" algn="just">
              <a:buFont typeface="Wingdings" panose="05000000000000000000" pitchFamily="2" charset="2"/>
              <a:buChar char="ü"/>
            </a:pPr>
            <a:r>
              <a:rPr lang="vi-VN" sz="2200" dirty="0" smtClean="0">
                <a:solidFill>
                  <a:srgbClr val="FF0000"/>
                </a:solidFill>
                <a:latin typeface="Times New Roman" panose="02020603050405020304" pitchFamily="18" charset="0"/>
              </a:rPr>
              <a:t>Ưu </a:t>
            </a:r>
            <a:r>
              <a:rPr lang="vi-VN" sz="2200" dirty="0">
                <a:solidFill>
                  <a:srgbClr val="FF0000"/>
                </a:solidFill>
                <a:latin typeface="Times New Roman" panose="02020603050405020304" pitchFamily="18" charset="0"/>
              </a:rPr>
              <a:t>điểm của chiến lược này </a:t>
            </a:r>
            <a:r>
              <a:rPr lang="vi-VN" sz="2200" dirty="0">
                <a:solidFill>
                  <a:prstClr val="black"/>
                </a:solidFill>
                <a:latin typeface="Times New Roman" panose="02020603050405020304" pitchFamily="18" charset="0"/>
              </a:rPr>
              <a:t>là đáp ứng được nhu cầu và</a:t>
            </a:r>
            <a:r>
              <a:rPr lang="en-US" sz="2200" dirty="0">
                <a:solidFill>
                  <a:prstClr val="black"/>
                </a:solidFill>
                <a:latin typeface="Calibri Light" panose="020F0302020204030204"/>
              </a:rPr>
              <a:t> </a:t>
            </a:r>
            <a:r>
              <a:rPr lang="vi-VN" sz="2200" dirty="0">
                <a:solidFill>
                  <a:prstClr val="black"/>
                </a:solidFill>
                <a:latin typeface="Times New Roman" panose="02020603050405020304" pitchFamily="18" charset="0"/>
              </a:rPr>
              <a:t>mong muốn đa dạng của khách hàng nên đạt hiệu quả khai thác thị trường cao, doanh số và lợi</a:t>
            </a:r>
            <a:r>
              <a:rPr lang="en-US" sz="2200" dirty="0">
                <a:solidFill>
                  <a:prstClr val="black"/>
                </a:solidFill>
                <a:latin typeface="Calibri Light" panose="020F0302020204030204"/>
              </a:rPr>
              <a:t> </a:t>
            </a:r>
            <a:r>
              <a:rPr lang="vi-VN" sz="2200" dirty="0">
                <a:solidFill>
                  <a:prstClr val="black"/>
                </a:solidFill>
                <a:latin typeface="Times New Roman" panose="02020603050405020304" pitchFamily="18" charset="0"/>
              </a:rPr>
              <a:t>nhuận cao. Mức độ rủi </a:t>
            </a:r>
            <a:r>
              <a:rPr lang="en-US" sz="2200" smtClean="0">
                <a:solidFill>
                  <a:prstClr val="black"/>
                </a:solidFill>
                <a:latin typeface="Times New Roman" panose="02020603050405020304" pitchFamily="18" charset="0"/>
              </a:rPr>
              <a:t>r</a:t>
            </a:r>
            <a:r>
              <a:rPr lang="vi-VN" sz="2200" smtClean="0">
                <a:solidFill>
                  <a:prstClr val="black"/>
                </a:solidFill>
                <a:latin typeface="Times New Roman" panose="02020603050405020304" pitchFamily="18" charset="0"/>
              </a:rPr>
              <a:t>o </a:t>
            </a:r>
            <a:r>
              <a:rPr lang="vi-VN" sz="2200" dirty="0">
                <a:solidFill>
                  <a:prstClr val="black"/>
                </a:solidFill>
                <a:latin typeface="Times New Roman" panose="02020603050405020304" pitchFamily="18" charset="0"/>
              </a:rPr>
              <a:t>trong kinh doanh được giảm bớt do doanh nghiệp đồng thời khai</a:t>
            </a:r>
            <a:r>
              <a:rPr lang="en-US" sz="2200" dirty="0">
                <a:solidFill>
                  <a:prstClr val="black"/>
                </a:solidFill>
                <a:latin typeface="Calibri Light" panose="020F0302020204030204"/>
              </a:rPr>
              <a:t> </a:t>
            </a:r>
            <a:r>
              <a:rPr lang="vi-VN" sz="2200" dirty="0">
                <a:solidFill>
                  <a:prstClr val="black"/>
                </a:solidFill>
                <a:latin typeface="Times New Roman" panose="02020603050405020304" pitchFamily="18" charset="0"/>
              </a:rPr>
              <a:t>thác nhiều đoạn thị trường. </a:t>
            </a:r>
            <a:endParaRPr lang="en-US" sz="2200" dirty="0" smtClean="0">
              <a:solidFill>
                <a:prstClr val="black"/>
              </a:solidFill>
              <a:latin typeface="Times New Roman" panose="02020603050405020304" pitchFamily="18" charset="0"/>
            </a:endParaRPr>
          </a:p>
          <a:p>
            <a:pPr marL="342900" lvl="0" indent="-342900" algn="just">
              <a:buFont typeface="Wingdings" panose="05000000000000000000" pitchFamily="2" charset="2"/>
              <a:buChar char="ü"/>
            </a:pPr>
            <a:r>
              <a:rPr lang="vi-VN" sz="2200" dirty="0" smtClean="0">
                <a:solidFill>
                  <a:srgbClr val="FF0000"/>
                </a:solidFill>
                <a:latin typeface="Times New Roman" panose="02020603050405020304" pitchFamily="18" charset="0"/>
              </a:rPr>
              <a:t>Hạn </a:t>
            </a:r>
            <a:r>
              <a:rPr lang="vi-VN" sz="2200" dirty="0">
                <a:solidFill>
                  <a:srgbClr val="FF0000"/>
                </a:solidFill>
                <a:latin typeface="Times New Roman" panose="02020603050405020304" pitchFamily="18" charset="0"/>
              </a:rPr>
              <a:t>chế của chiến lược </a:t>
            </a:r>
            <a:r>
              <a:rPr lang="vi-VN" sz="2200" dirty="0">
                <a:solidFill>
                  <a:prstClr val="black"/>
                </a:solidFill>
                <a:latin typeface="Times New Roman" panose="02020603050405020304" pitchFamily="18" charset="0"/>
              </a:rPr>
              <a:t>là chi phí thực hiện chiến lược cao, quản lý</a:t>
            </a:r>
            <a:r>
              <a:rPr lang="en-US" sz="2200" dirty="0">
                <a:solidFill>
                  <a:prstClr val="black"/>
                </a:solidFill>
                <a:latin typeface="Calibri Light" panose="020F0302020204030204"/>
              </a:rPr>
              <a:t> </a:t>
            </a:r>
            <a:r>
              <a:rPr lang="vi-VN" sz="2200" dirty="0">
                <a:solidFill>
                  <a:prstClr val="black"/>
                </a:solidFill>
                <a:latin typeface="Times New Roman" panose="02020603050405020304" pitchFamily="18" charset="0"/>
              </a:rPr>
              <a:t>phức tạp nếu trình độ quản lý kém dễ gây nên</a:t>
            </a:r>
            <a:r>
              <a:rPr lang="en-US" sz="2200" dirty="0">
                <a:solidFill>
                  <a:prstClr val="black"/>
                </a:solidFill>
                <a:latin typeface="Calibri Light" panose="020F0302020204030204"/>
              </a:rPr>
              <a:t> </a:t>
            </a:r>
            <a:r>
              <a:rPr lang="vi-VN" sz="2200" dirty="0">
                <a:solidFill>
                  <a:prstClr val="black"/>
                </a:solidFill>
                <a:latin typeface="Times New Roman" panose="02020603050405020304" pitchFamily="18" charset="0"/>
              </a:rPr>
              <a:t>xung đột nội bộ giữa các chiến lược marketing</a:t>
            </a:r>
            <a:r>
              <a:rPr lang="en-US" sz="2200" dirty="0">
                <a:solidFill>
                  <a:prstClr val="black"/>
                </a:solidFill>
                <a:latin typeface="Calibri Light" panose="020F0302020204030204"/>
              </a:rPr>
              <a:t> </a:t>
            </a:r>
            <a:r>
              <a:rPr lang="vi-VN" sz="2200" dirty="0">
                <a:solidFill>
                  <a:prstClr val="black"/>
                </a:solidFill>
                <a:latin typeface="Times New Roman" panose="02020603050405020304" pitchFamily="18" charset="0"/>
              </a:rPr>
              <a:t>của </a:t>
            </a:r>
            <a:r>
              <a:rPr lang="en-US" sz="2200" dirty="0" smtClean="0">
                <a:solidFill>
                  <a:prstClr val="black"/>
                </a:solidFill>
                <a:latin typeface="Times New Roman" panose="02020603050405020304" pitchFamily="18" charset="0"/>
              </a:rPr>
              <a:t>DN</a:t>
            </a:r>
            <a:r>
              <a:rPr lang="vi-VN" sz="2200" dirty="0" smtClean="0">
                <a:solidFill>
                  <a:prstClr val="black"/>
                </a:solidFill>
                <a:latin typeface="Times New Roman" panose="02020603050405020304" pitchFamily="18" charset="0"/>
              </a:rPr>
              <a:t>. </a:t>
            </a:r>
            <a:r>
              <a:rPr lang="vi-VN" sz="2200" dirty="0">
                <a:solidFill>
                  <a:prstClr val="black"/>
                </a:solidFill>
                <a:latin typeface="Times New Roman" panose="02020603050405020304" pitchFamily="18" charset="0"/>
              </a:rPr>
              <a:t>Khi áp dụng chiến lược này </a:t>
            </a:r>
            <a:r>
              <a:rPr lang="en-US" sz="2200" dirty="0" smtClean="0">
                <a:solidFill>
                  <a:prstClr val="black"/>
                </a:solidFill>
                <a:latin typeface="Times New Roman" panose="02020603050405020304" pitchFamily="18" charset="0"/>
              </a:rPr>
              <a:t>DN </a:t>
            </a:r>
            <a:r>
              <a:rPr lang="vi-VN" sz="2200" dirty="0" smtClean="0">
                <a:solidFill>
                  <a:prstClr val="black"/>
                </a:solidFill>
                <a:latin typeface="Times New Roman" panose="02020603050405020304" pitchFamily="18" charset="0"/>
              </a:rPr>
              <a:t>phải </a:t>
            </a:r>
            <a:r>
              <a:rPr lang="vi-VN" sz="2200" dirty="0">
                <a:solidFill>
                  <a:prstClr val="black"/>
                </a:solidFill>
                <a:latin typeface="Times New Roman" panose="02020603050405020304" pitchFamily="18" charset="0"/>
              </a:rPr>
              <a:t>chọn số đoạn thị trường</a:t>
            </a:r>
            <a:r>
              <a:rPr lang="en-US" sz="2200" dirty="0">
                <a:solidFill>
                  <a:prstClr val="black"/>
                </a:solidFill>
                <a:latin typeface="Calibri Light" panose="020F0302020204030204"/>
              </a:rPr>
              <a:t> </a:t>
            </a:r>
            <a:r>
              <a:rPr lang="vi-VN" sz="2200" dirty="0">
                <a:solidFill>
                  <a:prstClr val="black"/>
                </a:solidFill>
                <a:latin typeface="Times New Roman" panose="02020603050405020304" pitchFamily="18" charset="0"/>
              </a:rPr>
              <a:t>thích hợp để khai </a:t>
            </a:r>
            <a:r>
              <a:rPr lang="vi-VN" sz="2200" dirty="0" smtClean="0">
                <a:solidFill>
                  <a:prstClr val="black"/>
                </a:solidFill>
                <a:latin typeface="Times New Roman" panose="02020603050405020304" pitchFamily="18" charset="0"/>
              </a:rPr>
              <a:t>thác.</a:t>
            </a:r>
            <a:endParaRPr lang="en-US" sz="2200" dirty="0" smtClean="0">
              <a:solidFill>
                <a:prstClr val="black"/>
              </a:solidFill>
              <a:latin typeface="Times New Roman" panose="02020603050405020304" pitchFamily="18" charset="0"/>
            </a:endParaRPr>
          </a:p>
          <a:p>
            <a:pPr marL="342900" lvl="0" indent="-342900" algn="just">
              <a:buFont typeface="Wingdings" panose="05000000000000000000" pitchFamily="2" charset="2"/>
              <a:buChar char="ü"/>
            </a:pPr>
            <a:r>
              <a:rPr lang="vi-VN" sz="2200" dirty="0" smtClean="0">
                <a:solidFill>
                  <a:srgbClr val="FF0000"/>
                </a:solidFill>
                <a:latin typeface="Times New Roman" panose="02020603050405020304" pitchFamily="18" charset="0"/>
              </a:rPr>
              <a:t>Doanh </a:t>
            </a:r>
            <a:r>
              <a:rPr lang="vi-VN" sz="2200" dirty="0">
                <a:solidFill>
                  <a:srgbClr val="FF0000"/>
                </a:solidFill>
                <a:latin typeface="Times New Roman" panose="02020603050405020304" pitchFamily="18" charset="0"/>
              </a:rPr>
              <a:t>nghiệp có thể đưa ra chào bán sản phẩm/dịch vụ linh hoạt gồm 2 phần</a:t>
            </a:r>
            <a:r>
              <a:rPr lang="vi-VN" sz="2200" dirty="0">
                <a:solidFill>
                  <a:prstClr val="black"/>
                </a:solidFill>
                <a:latin typeface="Times New Roman" panose="02020603050405020304" pitchFamily="18" charset="0"/>
              </a:rPr>
              <a:t>: Các yếu tố</a:t>
            </a:r>
            <a:r>
              <a:rPr lang="en-US" sz="2200" dirty="0">
                <a:solidFill>
                  <a:prstClr val="black"/>
                </a:solidFill>
                <a:latin typeface="Calibri Light" panose="020F0302020204030204"/>
              </a:rPr>
              <a:t> </a:t>
            </a:r>
            <a:r>
              <a:rPr lang="vi-VN" sz="2200" dirty="0">
                <a:solidFill>
                  <a:prstClr val="black"/>
                </a:solidFill>
                <a:latin typeface="Times New Roman" panose="02020603050405020304" pitchFamily="18" charset="0"/>
              </a:rPr>
              <a:t>của sản phẩm/dịch vụ có giá trị đối với tất cả các khách hàng của các đoạn thị trường; và các</a:t>
            </a:r>
            <a:r>
              <a:rPr lang="en-US" sz="2200" dirty="0">
                <a:solidFill>
                  <a:prstClr val="black"/>
                </a:solidFill>
                <a:latin typeface="Calibri Light" panose="020F0302020204030204"/>
              </a:rPr>
              <a:t> </a:t>
            </a:r>
            <a:r>
              <a:rPr lang="vi-VN" sz="2200" dirty="0">
                <a:solidFill>
                  <a:prstClr val="black"/>
                </a:solidFill>
                <a:latin typeface="Times New Roman" panose="02020603050405020304" pitchFamily="18" charset="0"/>
              </a:rPr>
              <a:t>yếu tố mang lại giá</a:t>
            </a:r>
            <a:r>
              <a:rPr lang="en-US" sz="2200" dirty="0">
                <a:solidFill>
                  <a:prstClr val="black"/>
                </a:solidFill>
                <a:latin typeface="Calibri Light" panose="020F0302020204030204"/>
              </a:rPr>
              <a:t> </a:t>
            </a:r>
            <a:r>
              <a:rPr lang="vi-VN" sz="2200" dirty="0">
                <a:solidFill>
                  <a:prstClr val="black"/>
                </a:solidFill>
                <a:latin typeface="Times New Roman" panose="02020603050405020304" pitchFamily="18" charset="0"/>
              </a:rPr>
              <a:t>trị riêng biệt cho từng đoạn thị trường. Ví dụ, hãng hàng không cung ứng</a:t>
            </a:r>
            <a:r>
              <a:rPr lang="en-US" sz="2200" dirty="0">
                <a:solidFill>
                  <a:prstClr val="black"/>
                </a:solidFill>
                <a:latin typeface="Calibri Light" panose="020F0302020204030204"/>
              </a:rPr>
              <a:t> </a:t>
            </a:r>
            <a:r>
              <a:rPr lang="vi-VN" sz="2200" dirty="0">
                <a:solidFill>
                  <a:prstClr val="black"/>
                </a:solidFill>
                <a:latin typeface="Times New Roman" panose="02020603050405020304" pitchFamily="18" charset="0"/>
              </a:rPr>
              <a:t>cho tất cả hành khách ghế đồng hạng, nước uống nhưng yêu cầu hành khách trả tiền cho các</a:t>
            </a:r>
            <a:r>
              <a:rPr lang="en-US" sz="2200" dirty="0">
                <a:solidFill>
                  <a:prstClr val="black"/>
                </a:solidFill>
                <a:latin typeface="Calibri Light" panose="020F0302020204030204"/>
              </a:rPr>
              <a:t> </a:t>
            </a:r>
            <a:r>
              <a:rPr lang="vi-VN" sz="2200" dirty="0">
                <a:solidFill>
                  <a:prstClr val="black"/>
                </a:solidFill>
                <a:latin typeface="Times New Roman" panose="02020603050405020304" pitchFamily="18" charset="0"/>
              </a:rPr>
              <a:t>bữa ăn, bia rượu.</a:t>
            </a:r>
          </a:p>
        </p:txBody>
      </p:sp>
      <p:sp>
        <p:nvSpPr>
          <p:cNvPr id="3" name="Rectangle 2"/>
          <p:cNvSpPr/>
          <p:nvPr/>
        </p:nvSpPr>
        <p:spPr>
          <a:xfrm>
            <a:off x="316" y="-175096"/>
            <a:ext cx="9704439" cy="738664"/>
          </a:xfrm>
          <a:prstGeom prst="rect">
            <a:avLst/>
          </a:prstGeom>
        </p:spPr>
        <p:txBody>
          <a:bodyPr wrap="square">
            <a:spAutoFit/>
          </a:bodyPr>
          <a:lstStyle/>
          <a:p>
            <a:pPr lvl="0">
              <a:lnSpc>
                <a:spcPct val="150000"/>
              </a:lnSpc>
            </a:pPr>
            <a:r>
              <a:rPr lang="vi-VN" sz="2800" b="1" dirty="0" smtClean="0">
                <a:solidFill>
                  <a:srgbClr val="002060"/>
                </a:solidFill>
                <a:latin typeface="Times New Roman" panose="02020603050405020304" pitchFamily="18" charset="0"/>
                <a:cs typeface="Times New Roman" panose="02020603050405020304" pitchFamily="18" charset="0"/>
              </a:rPr>
              <a:t>3</a:t>
            </a:r>
            <a:r>
              <a:rPr lang="en-US" sz="2800" b="1" dirty="0" smtClean="0">
                <a:solidFill>
                  <a:srgbClr val="002060"/>
                </a:solidFill>
                <a:latin typeface="Times New Roman" panose="02020603050405020304" pitchFamily="18" charset="0"/>
                <a:cs typeface="Times New Roman" panose="02020603050405020304" pitchFamily="18" charset="0"/>
              </a:rPr>
              <a:t>.3 </a:t>
            </a:r>
            <a:r>
              <a:rPr lang="vi-VN" sz="2800" b="1" dirty="0" smtClean="0">
                <a:solidFill>
                  <a:srgbClr val="002060"/>
                </a:solidFill>
                <a:latin typeface="Times New Roman" panose="02020603050405020304" pitchFamily="18" charset="0"/>
                <a:cs typeface="Times New Roman" panose="02020603050405020304" pitchFamily="18" charset="0"/>
              </a:rPr>
              <a:t>.Phân </a:t>
            </a:r>
            <a:r>
              <a:rPr lang="vi-VN" sz="2800" b="1" dirty="0">
                <a:solidFill>
                  <a:srgbClr val="002060"/>
                </a:solidFill>
                <a:latin typeface="Times New Roman" panose="02020603050405020304" pitchFamily="18" charset="0"/>
                <a:cs typeface="Times New Roman" panose="02020603050405020304" pitchFamily="18" charset="0"/>
              </a:rPr>
              <a:t>đoạn thị trường theo các tiêu thức phù hợp</a:t>
            </a:r>
          </a:p>
        </p:txBody>
      </p:sp>
      <p:sp>
        <p:nvSpPr>
          <p:cNvPr id="4" name="Rectangle 3"/>
          <p:cNvSpPr/>
          <p:nvPr/>
        </p:nvSpPr>
        <p:spPr>
          <a:xfrm>
            <a:off x="581999" y="386111"/>
            <a:ext cx="7875639" cy="461665"/>
          </a:xfrm>
          <a:prstGeom prst="rect">
            <a:avLst/>
          </a:prstGeom>
        </p:spPr>
        <p:txBody>
          <a:bodyPr wrap="square">
            <a:spAutoFit/>
          </a:bodyPr>
          <a:lstStyle/>
          <a:p>
            <a:r>
              <a:rPr lang="vi-VN" sz="2400" b="1" i="1" dirty="0">
                <a:solidFill>
                  <a:srgbClr val="FF0000"/>
                </a:solidFill>
                <a:latin typeface="Cambria-BoldItalic"/>
              </a:rPr>
              <a:t>Các bước trong quá trình phân đoạn thị trường.</a:t>
            </a:r>
            <a:r>
              <a:rPr lang="vi-VN" sz="2400" dirty="0">
                <a:solidFill>
                  <a:srgbClr val="FF0000"/>
                </a:solidFill>
              </a:rPr>
              <a:t> </a:t>
            </a:r>
            <a:endParaRPr lang="en-US" sz="2400" dirty="0">
              <a:solidFill>
                <a:srgbClr val="FF0000"/>
              </a:solidFill>
            </a:endParaRPr>
          </a:p>
        </p:txBody>
      </p:sp>
      <p:sp>
        <p:nvSpPr>
          <p:cNvPr id="5" name="Rectangle 4"/>
          <p:cNvSpPr/>
          <p:nvPr/>
        </p:nvSpPr>
        <p:spPr>
          <a:xfrm>
            <a:off x="116325" y="809534"/>
            <a:ext cx="8740292" cy="769441"/>
          </a:xfrm>
          <a:prstGeom prst="rect">
            <a:avLst/>
          </a:prstGeom>
        </p:spPr>
        <p:txBody>
          <a:bodyPr wrap="square">
            <a:spAutoFit/>
          </a:bodyPr>
          <a:lstStyle/>
          <a:p>
            <a:pPr algn="ctr"/>
            <a:r>
              <a:rPr lang="en-US" sz="2200" b="1" u="sng" dirty="0" err="1" smtClean="0">
                <a:solidFill>
                  <a:srgbClr val="FF0000"/>
                </a:solidFill>
                <a:latin typeface="Times New Roman" panose="02020603050405020304" pitchFamily="18" charset="0"/>
                <a:cs typeface="Times New Roman" panose="02020603050405020304" pitchFamily="18" charset="0"/>
              </a:rPr>
              <a:t>Bước</a:t>
            </a:r>
            <a:r>
              <a:rPr lang="en-US" sz="2200" b="1" u="sng" dirty="0" smtClean="0">
                <a:solidFill>
                  <a:srgbClr val="FF0000"/>
                </a:solidFill>
                <a:latin typeface="Times New Roman" panose="02020603050405020304" pitchFamily="18" charset="0"/>
                <a:cs typeface="Times New Roman" panose="02020603050405020304" pitchFamily="18" charset="0"/>
              </a:rPr>
              <a:t> 4:</a:t>
            </a:r>
            <a:r>
              <a:rPr lang="en-US" sz="2200" b="1" dirty="0" smtClean="0">
                <a:solidFill>
                  <a:srgbClr val="FF0000"/>
                </a:solidFill>
                <a:latin typeface="Times New Roman" panose="02020603050405020304" pitchFamily="18" charset="0"/>
                <a:cs typeface="Times New Roman" panose="02020603050405020304" pitchFamily="18" charset="0"/>
              </a:rPr>
              <a:t> </a:t>
            </a:r>
            <a:r>
              <a:rPr lang="vi-VN" sz="2200" b="1" dirty="0">
                <a:solidFill>
                  <a:srgbClr val="002060"/>
                </a:solidFill>
                <a:latin typeface="Times New Roman" panose="02020603050405020304" pitchFamily="18" charset="0"/>
                <a:cs typeface="Times New Roman" panose="02020603050405020304" pitchFamily="18" charset="0"/>
              </a:rPr>
              <a:t>Đánh giá tiềm năng của các đoạn thị trường </a:t>
            </a:r>
            <a:r>
              <a:rPr lang="vi-VN" sz="2200" b="1" dirty="0" smtClean="0">
                <a:solidFill>
                  <a:srgbClr val="002060"/>
                </a:solidFill>
                <a:latin typeface="Times New Roman" panose="02020603050405020304" pitchFamily="18" charset="0"/>
                <a:cs typeface="Times New Roman" panose="02020603050405020304" pitchFamily="18" charset="0"/>
              </a:rPr>
              <a:t>và</a:t>
            </a:r>
            <a:r>
              <a:rPr lang="en-US" sz="2200" b="1" dirty="0" smtClean="0">
                <a:solidFill>
                  <a:srgbClr val="002060"/>
                </a:solidFill>
                <a:latin typeface="Times New Roman" panose="02020603050405020304" pitchFamily="18" charset="0"/>
                <a:cs typeface="Times New Roman" panose="02020603050405020304" pitchFamily="18" charset="0"/>
              </a:rPr>
              <a:t> </a:t>
            </a:r>
            <a:r>
              <a:rPr lang="vi-VN" sz="2200" b="1" dirty="0" smtClean="0">
                <a:solidFill>
                  <a:srgbClr val="002060"/>
                </a:solidFill>
                <a:latin typeface="Times New Roman" panose="02020603050405020304" pitchFamily="18" charset="0"/>
                <a:cs typeface="Times New Roman" panose="02020603050405020304" pitchFamily="18" charset="0"/>
              </a:rPr>
              <a:t>phân </a:t>
            </a:r>
            <a:r>
              <a:rPr lang="vi-VN" sz="2200" b="1" dirty="0">
                <a:solidFill>
                  <a:srgbClr val="002060"/>
                </a:solidFill>
                <a:latin typeface="Times New Roman" panose="02020603050405020304" pitchFamily="18" charset="0"/>
                <a:cs typeface="Times New Roman" panose="02020603050405020304" pitchFamily="18" charset="0"/>
              </a:rPr>
              <a:t>tích lựa chọn thị trường mục tiêu</a:t>
            </a:r>
            <a:endParaRPr lang="en-US" sz="2200" b="1" dirty="0">
              <a:solidFill>
                <a:srgbClr val="002060"/>
              </a:solidFill>
              <a:latin typeface="Times New Roman" panose="02020603050405020304" pitchFamily="18" charset="0"/>
              <a:cs typeface="Times New Roman" panose="02020603050405020304" pitchFamily="18" charset="0"/>
            </a:endParaRPr>
          </a:p>
        </p:txBody>
      </p:sp>
      <p:sp>
        <p:nvSpPr>
          <p:cNvPr id="6" name="Rectangle 5"/>
          <p:cNvSpPr/>
          <p:nvPr/>
        </p:nvSpPr>
        <p:spPr>
          <a:xfrm>
            <a:off x="1580453" y="1348568"/>
            <a:ext cx="11615351" cy="461665"/>
          </a:xfrm>
          <a:prstGeom prst="rect">
            <a:avLst/>
          </a:prstGeom>
        </p:spPr>
        <p:txBody>
          <a:bodyPr wrap="square">
            <a:spAutoFit/>
          </a:bodyPr>
          <a:lstStyle/>
          <a:p>
            <a:pPr marL="342900" indent="-342900">
              <a:buFont typeface="Wingdings" panose="05000000000000000000" pitchFamily="2" charset="2"/>
              <a:buChar char="v"/>
            </a:pPr>
            <a:r>
              <a:rPr lang="vi-VN" sz="2400" b="1" dirty="0">
                <a:solidFill>
                  <a:srgbClr val="FF0000"/>
                </a:solidFill>
                <a:latin typeface="Times New Roman" panose="02020603050405020304" pitchFamily="18" charset="0"/>
              </a:rPr>
              <a:t>Những yếu tố hay căn cứ quyết định đến việc lựa chọn thị trường mục tiêu </a:t>
            </a:r>
            <a:r>
              <a:rPr lang="vi-VN" sz="2400" b="1" dirty="0" smtClean="0">
                <a:solidFill>
                  <a:srgbClr val="FF0000"/>
                </a:solidFill>
                <a:latin typeface="Times New Roman" panose="02020603050405020304" pitchFamily="18" charset="0"/>
              </a:rPr>
              <a:t>là</a:t>
            </a:r>
            <a:r>
              <a:rPr lang="en-US" sz="2400" b="1" dirty="0" smtClean="0">
                <a:solidFill>
                  <a:srgbClr val="FF0000"/>
                </a:solidFill>
                <a:latin typeface="Times New Roman" panose="02020603050405020304" pitchFamily="18" charset="0"/>
              </a:rPr>
              <a:t>:</a:t>
            </a:r>
            <a:endParaRPr lang="en-US" b="1" dirty="0">
              <a:solidFill>
                <a:srgbClr val="FF0000"/>
              </a:solidFill>
            </a:endParaRPr>
          </a:p>
        </p:txBody>
      </p:sp>
    </p:spTree>
    <p:extLst>
      <p:ext uri="{BB962C8B-B14F-4D97-AF65-F5344CB8AC3E}">
        <p14:creationId xmlns:p14="http://schemas.microsoft.com/office/powerpoint/2010/main" val="2739624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1000"/>
                                        <p:tgtEl>
                                          <p:spTgt spid="2">
                                            <p:txEl>
                                              <p:pRg st="1" end="1"/>
                                            </p:txEl>
                                          </p:spTgt>
                                        </p:tgtEl>
                                      </p:cBhvr>
                                    </p:animEffect>
                                    <p:anim calcmode="lin" valueType="num">
                                      <p:cBhvr>
                                        <p:cTn id="8"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2">
                                            <p:txEl>
                                              <p:pRg st="2" end="2"/>
                                            </p:txEl>
                                          </p:spTgt>
                                        </p:tgtEl>
                                        <p:attrNameLst>
                                          <p:attrName>style.visibility</p:attrName>
                                        </p:attrNameLst>
                                      </p:cBhvr>
                                      <p:to>
                                        <p:strVal val="visible"/>
                                      </p:to>
                                    </p:set>
                                    <p:anim calcmode="lin" valueType="num">
                                      <p:cBhvr additive="base">
                                        <p:cTn id="14"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2">
                                            <p:txEl>
                                              <p:pRg st="3" end="3"/>
                                            </p:txEl>
                                          </p:spTgt>
                                        </p:tgtEl>
                                        <p:attrNameLst>
                                          <p:attrName>style.visibility</p:attrName>
                                        </p:attrNameLst>
                                      </p:cBhvr>
                                      <p:to>
                                        <p:strVal val="visible"/>
                                      </p:to>
                                    </p:set>
                                    <p:animEffect transition="in" filter="fade">
                                      <p:cBhvr>
                                        <p:cTn id="20" dur="1000"/>
                                        <p:tgtEl>
                                          <p:spTgt spid="2">
                                            <p:txEl>
                                              <p:pRg st="3" end="3"/>
                                            </p:txEl>
                                          </p:spTgt>
                                        </p:tgtEl>
                                      </p:cBhvr>
                                    </p:animEffect>
                                    <p:anim calcmode="lin" valueType="num">
                                      <p:cBhvr>
                                        <p:cTn id="21"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2"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animEffect transition="in" filter="fade">
                                      <p:cBhvr>
                                        <p:cTn id="27" dur="1000"/>
                                        <p:tgtEl>
                                          <p:spTgt spid="2">
                                            <p:txEl>
                                              <p:pRg st="4" end="4"/>
                                            </p:txEl>
                                          </p:spTgt>
                                        </p:tgtEl>
                                      </p:cBhvr>
                                    </p:animEffect>
                                    <p:anim calcmode="lin" valueType="num">
                                      <p:cBhvr>
                                        <p:cTn id="28"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7003385" y="3048497"/>
            <a:ext cx="4892505" cy="1593171"/>
          </a:xfrm>
          <a:prstGeom prst="rect">
            <a:avLst/>
          </a:prstGeom>
        </p:spPr>
      </p:pic>
      <p:sp>
        <p:nvSpPr>
          <p:cNvPr id="3" name="Rectangle 2"/>
          <p:cNvSpPr/>
          <p:nvPr/>
        </p:nvSpPr>
        <p:spPr>
          <a:xfrm>
            <a:off x="116326" y="1992596"/>
            <a:ext cx="7634304" cy="4801314"/>
          </a:xfrm>
          <a:prstGeom prst="rect">
            <a:avLst/>
          </a:prstGeom>
        </p:spPr>
        <p:txBody>
          <a:bodyPr wrap="square">
            <a:spAutoFit/>
          </a:bodyPr>
          <a:lstStyle/>
          <a:p>
            <a:pPr>
              <a:spcBef>
                <a:spcPts val="600"/>
              </a:spcBef>
            </a:pPr>
            <a:r>
              <a:rPr lang="vi-VN" sz="2200" b="1" u="sng" dirty="0">
                <a:solidFill>
                  <a:srgbClr val="002060"/>
                </a:solidFill>
                <a:latin typeface="Times New Roman" panose="02020603050405020304" pitchFamily="18" charset="0"/>
                <a:cs typeface="Times New Roman" panose="02020603050405020304" pitchFamily="18" charset="0"/>
              </a:rPr>
              <a:t>Phương thức marketing tập trung </a:t>
            </a:r>
            <a:r>
              <a:rPr lang="vi-VN" sz="2200" dirty="0">
                <a:latin typeface="Times New Roman" panose="02020603050405020304" pitchFamily="18" charset="0"/>
                <a:cs typeface="Times New Roman" panose="02020603050405020304" pitchFamily="18" charset="0"/>
              </a:rPr>
              <a:t>là doanh nghiệp tập trung tất cả nguồn lực của mình </a:t>
            </a:r>
            <a:r>
              <a:rPr lang="vi-VN" sz="2200" dirty="0">
                <a:solidFill>
                  <a:srgbClr val="FF0000"/>
                </a:solidFill>
                <a:latin typeface="Times New Roman" panose="02020603050405020304" pitchFamily="18" charset="0"/>
                <a:cs typeface="Times New Roman" panose="02020603050405020304" pitchFamily="18" charset="0"/>
              </a:rPr>
              <a:t>để</a:t>
            </a:r>
            <a:r>
              <a:rPr lang="en-US" sz="2200" dirty="0">
                <a:solidFill>
                  <a:srgbClr val="FF0000"/>
                </a:solidFill>
                <a:latin typeface="Times New Roman" panose="02020603050405020304" pitchFamily="18" charset="0"/>
                <a:cs typeface="Times New Roman" panose="02020603050405020304" pitchFamily="18" charset="0"/>
              </a:rPr>
              <a:t> </a:t>
            </a:r>
            <a:r>
              <a:rPr lang="vi-VN" sz="2200" dirty="0">
                <a:solidFill>
                  <a:srgbClr val="FF0000"/>
                </a:solidFill>
                <a:latin typeface="Times New Roman" panose="02020603050405020304" pitchFamily="18" charset="0"/>
                <a:cs typeface="Times New Roman" panose="02020603050405020304" pitchFamily="18" charset="0"/>
              </a:rPr>
              <a:t>phát triển một chiến</a:t>
            </a:r>
            <a:r>
              <a:rPr lang="en-US" sz="2200" dirty="0">
                <a:solidFill>
                  <a:srgbClr val="FF0000"/>
                </a:solidFill>
                <a:latin typeface="Times New Roman" panose="02020603050405020304" pitchFamily="18" charset="0"/>
                <a:cs typeface="Times New Roman" panose="02020603050405020304" pitchFamily="18" charset="0"/>
              </a:rPr>
              <a:t> </a:t>
            </a:r>
            <a:r>
              <a:rPr lang="vi-VN" sz="2200" dirty="0">
                <a:solidFill>
                  <a:srgbClr val="FF0000"/>
                </a:solidFill>
                <a:latin typeface="Times New Roman" panose="02020603050405020304" pitchFamily="18" charset="0"/>
                <a:cs typeface="Times New Roman" panose="02020603050405020304" pitchFamily="18" charset="0"/>
              </a:rPr>
              <a:t>lược marketing nhằm khai thác một đoạn thị trường mục tiêu duy nhất</a:t>
            </a:r>
            <a:r>
              <a:rPr lang="en-US" sz="2200" dirty="0">
                <a:solidFill>
                  <a:srgbClr val="FF0000"/>
                </a:solidFill>
                <a:latin typeface="Times New Roman" panose="02020603050405020304" pitchFamily="18" charset="0"/>
                <a:cs typeface="Times New Roman" panose="02020603050405020304" pitchFamily="18" charset="0"/>
              </a:rPr>
              <a:t> </a:t>
            </a:r>
            <a:r>
              <a:rPr lang="vi-VN" sz="2200" dirty="0">
                <a:solidFill>
                  <a:srgbClr val="FF0000"/>
                </a:solidFill>
                <a:latin typeface="Times New Roman" panose="02020603050405020304" pitchFamily="18" charset="0"/>
                <a:cs typeface="Times New Roman" panose="02020603050405020304" pitchFamily="18" charset="0"/>
              </a:rPr>
              <a:t>đã chọn</a:t>
            </a:r>
            <a:r>
              <a:rPr lang="vi-VN" sz="2200" dirty="0">
                <a:latin typeface="Times New Roman" panose="02020603050405020304" pitchFamily="18" charset="0"/>
                <a:cs typeface="Times New Roman" panose="02020603050405020304" pitchFamily="18" charset="0"/>
              </a:rPr>
              <a:t>. </a:t>
            </a:r>
            <a:endParaRPr lang="en-US" sz="2200" dirty="0" smtClean="0">
              <a:latin typeface="Times New Roman" panose="02020603050405020304" pitchFamily="18" charset="0"/>
              <a:cs typeface="Times New Roman" panose="02020603050405020304" pitchFamily="18" charset="0"/>
            </a:endParaRPr>
          </a:p>
          <a:p>
            <a:pPr marL="342900" indent="-342900">
              <a:spcBef>
                <a:spcPts val="600"/>
              </a:spcBef>
              <a:buFont typeface="Wingdings" panose="05000000000000000000" pitchFamily="2" charset="2"/>
              <a:buChar char="ü"/>
            </a:pPr>
            <a:r>
              <a:rPr lang="vi-VN" sz="2200" dirty="0" smtClean="0">
                <a:solidFill>
                  <a:srgbClr val="FF0000"/>
                </a:solidFill>
                <a:latin typeface="Times New Roman" panose="02020603050405020304" pitchFamily="18" charset="0"/>
                <a:cs typeface="Times New Roman" panose="02020603050405020304" pitchFamily="18" charset="0"/>
              </a:rPr>
              <a:t>Ưu điểm </a:t>
            </a:r>
            <a:r>
              <a:rPr lang="vi-VN" sz="2200" dirty="0">
                <a:latin typeface="Times New Roman" panose="02020603050405020304" pitchFamily="18" charset="0"/>
                <a:cs typeface="Times New Roman" panose="02020603050405020304" pitchFamily="18" charset="0"/>
              </a:rPr>
              <a:t>của chiến lược này là doanh nghiệp đạt được lợi thế cạnh tranh và vì vậy có</a:t>
            </a:r>
            <a:r>
              <a:rPr lang="en-US" sz="2200" dirty="0">
                <a:latin typeface="Times New Roman" panose="02020603050405020304" pitchFamily="18" charset="0"/>
                <a:cs typeface="Times New Roman" panose="02020603050405020304" pitchFamily="18" charset="0"/>
              </a:rPr>
              <a:t> </a:t>
            </a:r>
            <a:r>
              <a:rPr lang="vi-VN" sz="2200" dirty="0">
                <a:latin typeface="Times New Roman" panose="02020603050405020304" pitchFamily="18" charset="0"/>
                <a:cs typeface="Times New Roman" panose="02020603050405020304" pitchFamily="18" charset="0"/>
              </a:rPr>
              <a:t>thể trở thành người độc quyền khai thác đoạn thị trường đó. </a:t>
            </a:r>
            <a:endParaRPr lang="en-US" sz="2200" dirty="0" smtClean="0">
              <a:latin typeface="Times New Roman" panose="02020603050405020304" pitchFamily="18" charset="0"/>
              <a:cs typeface="Times New Roman" panose="02020603050405020304" pitchFamily="18" charset="0"/>
            </a:endParaRPr>
          </a:p>
          <a:p>
            <a:pPr marL="342900" indent="-342900">
              <a:spcBef>
                <a:spcPts val="600"/>
              </a:spcBef>
              <a:buFont typeface="Wingdings" panose="05000000000000000000" pitchFamily="2" charset="2"/>
              <a:buChar char="ü"/>
            </a:pPr>
            <a:r>
              <a:rPr lang="vi-VN" sz="2200" dirty="0" smtClean="0">
                <a:latin typeface="Times New Roman" panose="02020603050405020304" pitchFamily="18" charset="0"/>
                <a:cs typeface="Times New Roman" panose="02020603050405020304" pitchFamily="18" charset="0"/>
              </a:rPr>
              <a:t>Doanh </a:t>
            </a:r>
            <a:r>
              <a:rPr lang="vi-VN" sz="2200" dirty="0">
                <a:latin typeface="Times New Roman" panose="02020603050405020304" pitchFamily="18" charset="0"/>
                <a:cs typeface="Times New Roman" panose="02020603050405020304" pitchFamily="18" charset="0"/>
              </a:rPr>
              <a:t>nghiệp cũng đạt được lợi</a:t>
            </a:r>
            <a:r>
              <a:rPr lang="en-US" sz="2200" dirty="0">
                <a:latin typeface="Times New Roman" panose="02020603050405020304" pitchFamily="18" charset="0"/>
                <a:cs typeface="Times New Roman" panose="02020603050405020304" pitchFamily="18" charset="0"/>
              </a:rPr>
              <a:t> </a:t>
            </a:r>
            <a:r>
              <a:rPr lang="vi-VN" sz="2200" dirty="0">
                <a:latin typeface="Times New Roman" panose="02020603050405020304" pitchFamily="18" charset="0"/>
                <a:cs typeface="Times New Roman" panose="02020603050405020304" pitchFamily="18" charset="0"/>
              </a:rPr>
              <a:t>thế về chuyên môn hoá sản xuất, phân phối và các hoạt động marketing khác. </a:t>
            </a:r>
            <a:endParaRPr lang="en-US" sz="2200" dirty="0" smtClean="0">
              <a:latin typeface="Times New Roman" panose="02020603050405020304" pitchFamily="18" charset="0"/>
              <a:cs typeface="Times New Roman" panose="02020603050405020304" pitchFamily="18" charset="0"/>
            </a:endParaRPr>
          </a:p>
          <a:p>
            <a:pPr marL="342900" indent="-342900">
              <a:spcBef>
                <a:spcPts val="600"/>
              </a:spcBef>
              <a:buFont typeface="Wingdings" panose="05000000000000000000" pitchFamily="2" charset="2"/>
              <a:buChar char="ü"/>
            </a:pPr>
            <a:r>
              <a:rPr lang="vi-VN" sz="2200" dirty="0" smtClean="0">
                <a:latin typeface="Times New Roman" panose="02020603050405020304" pitchFamily="18" charset="0"/>
                <a:cs typeface="Times New Roman" panose="02020603050405020304" pitchFamily="18" charset="0"/>
              </a:rPr>
              <a:t>Hiệu </a:t>
            </a:r>
            <a:r>
              <a:rPr lang="vi-VN" sz="2200" dirty="0">
                <a:latin typeface="Times New Roman" panose="02020603050405020304" pitchFamily="18" charset="0"/>
                <a:cs typeface="Times New Roman" panose="02020603050405020304" pitchFamily="18" charset="0"/>
              </a:rPr>
              <a:t>quả khai</a:t>
            </a:r>
            <a:r>
              <a:rPr lang="en-US" sz="2200" dirty="0">
                <a:latin typeface="Times New Roman" panose="02020603050405020304" pitchFamily="18" charset="0"/>
                <a:cs typeface="Times New Roman" panose="02020603050405020304" pitchFamily="18" charset="0"/>
              </a:rPr>
              <a:t> </a:t>
            </a:r>
            <a:r>
              <a:rPr lang="vi-VN" sz="2200" dirty="0">
                <a:latin typeface="Times New Roman" panose="02020603050405020304" pitchFamily="18" charset="0"/>
                <a:cs typeface="Times New Roman" panose="02020603050405020304" pitchFamily="18" charset="0"/>
              </a:rPr>
              <a:t>thác đoạn thị trường cao với tỷ suất lợi nhuận lớn. </a:t>
            </a:r>
            <a:endParaRPr lang="en-US" sz="2200" dirty="0" smtClean="0">
              <a:latin typeface="Times New Roman" panose="02020603050405020304" pitchFamily="18" charset="0"/>
              <a:cs typeface="Times New Roman" panose="02020603050405020304" pitchFamily="18" charset="0"/>
            </a:endParaRPr>
          </a:p>
          <a:p>
            <a:pPr marL="342900" indent="-342900">
              <a:spcBef>
                <a:spcPts val="600"/>
              </a:spcBef>
              <a:buFont typeface="Wingdings" panose="05000000000000000000" pitchFamily="2" charset="2"/>
              <a:buChar char="ü"/>
            </a:pPr>
            <a:r>
              <a:rPr lang="vi-VN" sz="2200" dirty="0" smtClean="0">
                <a:solidFill>
                  <a:srgbClr val="FF0000"/>
                </a:solidFill>
                <a:latin typeface="Times New Roman" panose="02020603050405020304" pitchFamily="18" charset="0"/>
                <a:cs typeface="Times New Roman" panose="02020603050405020304" pitchFamily="18" charset="0"/>
              </a:rPr>
              <a:t>Hạn </a:t>
            </a:r>
            <a:r>
              <a:rPr lang="vi-VN" sz="2200" dirty="0">
                <a:solidFill>
                  <a:srgbClr val="FF0000"/>
                </a:solidFill>
                <a:latin typeface="Times New Roman" panose="02020603050405020304" pitchFamily="18" charset="0"/>
                <a:cs typeface="Times New Roman" panose="02020603050405020304" pitchFamily="18" charset="0"/>
              </a:rPr>
              <a:t>chế </a:t>
            </a:r>
            <a:r>
              <a:rPr lang="vi-VN" sz="2200" dirty="0">
                <a:latin typeface="Times New Roman" panose="02020603050405020304" pitchFamily="18" charset="0"/>
                <a:cs typeface="Times New Roman" panose="02020603050405020304" pitchFamily="18" charset="0"/>
              </a:rPr>
              <a:t>của chiến lược này là rủi do cao vì</a:t>
            </a:r>
            <a:r>
              <a:rPr lang="en-US" sz="2200" dirty="0">
                <a:latin typeface="Times New Roman" panose="02020603050405020304" pitchFamily="18" charset="0"/>
                <a:cs typeface="Times New Roman" panose="02020603050405020304" pitchFamily="18" charset="0"/>
              </a:rPr>
              <a:t> </a:t>
            </a:r>
            <a:r>
              <a:rPr lang="vi-VN" sz="2200" dirty="0">
                <a:latin typeface="Times New Roman" panose="02020603050405020304" pitchFamily="18" charset="0"/>
                <a:cs typeface="Times New Roman" panose="02020603050405020304" pitchFamily="18" charset="0"/>
              </a:rPr>
              <a:t>công ty đầu tư tập trung vào một đoạn thị trường, nêu nhu cầu của đoạn thị trường thay đổi</a:t>
            </a:r>
            <a:r>
              <a:rPr lang="en-US" sz="2200" dirty="0">
                <a:latin typeface="Times New Roman" panose="02020603050405020304" pitchFamily="18" charset="0"/>
                <a:cs typeface="Times New Roman" panose="02020603050405020304" pitchFamily="18" charset="0"/>
              </a:rPr>
              <a:t> </a:t>
            </a:r>
            <a:r>
              <a:rPr lang="vi-VN" sz="2200" dirty="0">
                <a:latin typeface="Times New Roman" panose="02020603050405020304" pitchFamily="18" charset="0"/>
                <a:cs typeface="Times New Roman" panose="02020603050405020304" pitchFamily="18" charset="0"/>
              </a:rPr>
              <a:t>công ty sẽ khó có thể đối phó</a:t>
            </a:r>
            <a:r>
              <a:rPr lang="vi-VN" sz="2200" dirty="0" smtClean="0">
                <a:latin typeface="Times New Roman" panose="02020603050405020304" pitchFamily="18" charset="0"/>
                <a:cs typeface="Times New Roman" panose="02020603050405020304" pitchFamily="18" charset="0"/>
              </a:rPr>
              <a:t>.</a:t>
            </a:r>
            <a:endParaRPr lang="vi-VN" sz="2200" dirty="0">
              <a:latin typeface="Times New Roman" panose="02020603050405020304" pitchFamily="18" charset="0"/>
              <a:cs typeface="Times New Roman" panose="02020603050405020304" pitchFamily="18" charset="0"/>
            </a:endParaRPr>
          </a:p>
        </p:txBody>
      </p:sp>
      <p:sp>
        <p:nvSpPr>
          <p:cNvPr id="4" name="Rectangle 3"/>
          <p:cNvSpPr/>
          <p:nvPr/>
        </p:nvSpPr>
        <p:spPr>
          <a:xfrm>
            <a:off x="2130491" y="-200643"/>
            <a:ext cx="9704439" cy="738664"/>
          </a:xfrm>
          <a:prstGeom prst="rect">
            <a:avLst/>
          </a:prstGeom>
        </p:spPr>
        <p:txBody>
          <a:bodyPr wrap="square">
            <a:spAutoFit/>
          </a:bodyPr>
          <a:lstStyle/>
          <a:p>
            <a:pPr lvl="0">
              <a:lnSpc>
                <a:spcPct val="150000"/>
              </a:lnSpc>
            </a:pPr>
            <a:r>
              <a:rPr lang="vi-VN" sz="2800" b="1" dirty="0" smtClean="0">
                <a:solidFill>
                  <a:srgbClr val="002060"/>
                </a:solidFill>
                <a:latin typeface="Times New Roman" panose="02020603050405020304" pitchFamily="18" charset="0"/>
                <a:cs typeface="Times New Roman" panose="02020603050405020304" pitchFamily="18" charset="0"/>
              </a:rPr>
              <a:t>3</a:t>
            </a:r>
            <a:r>
              <a:rPr lang="en-US" sz="2800" b="1" dirty="0" smtClean="0">
                <a:solidFill>
                  <a:srgbClr val="002060"/>
                </a:solidFill>
                <a:latin typeface="Times New Roman" panose="02020603050405020304" pitchFamily="18" charset="0"/>
                <a:cs typeface="Times New Roman" panose="02020603050405020304" pitchFamily="18" charset="0"/>
              </a:rPr>
              <a:t>.3 </a:t>
            </a:r>
            <a:r>
              <a:rPr lang="vi-VN" sz="2800" b="1" dirty="0" smtClean="0">
                <a:solidFill>
                  <a:srgbClr val="002060"/>
                </a:solidFill>
                <a:latin typeface="Times New Roman" panose="02020603050405020304" pitchFamily="18" charset="0"/>
                <a:cs typeface="Times New Roman" panose="02020603050405020304" pitchFamily="18" charset="0"/>
              </a:rPr>
              <a:t>.Phân </a:t>
            </a:r>
            <a:r>
              <a:rPr lang="vi-VN" sz="2800" b="1" dirty="0">
                <a:solidFill>
                  <a:srgbClr val="002060"/>
                </a:solidFill>
                <a:latin typeface="Times New Roman" panose="02020603050405020304" pitchFamily="18" charset="0"/>
                <a:cs typeface="Times New Roman" panose="02020603050405020304" pitchFamily="18" charset="0"/>
              </a:rPr>
              <a:t>đoạn thị trường theo các tiêu thức phù hợp</a:t>
            </a:r>
          </a:p>
        </p:txBody>
      </p:sp>
      <p:sp>
        <p:nvSpPr>
          <p:cNvPr id="5" name="Rectangle 4"/>
          <p:cNvSpPr/>
          <p:nvPr/>
        </p:nvSpPr>
        <p:spPr>
          <a:xfrm>
            <a:off x="2712174" y="360564"/>
            <a:ext cx="7875639" cy="461665"/>
          </a:xfrm>
          <a:prstGeom prst="rect">
            <a:avLst/>
          </a:prstGeom>
        </p:spPr>
        <p:txBody>
          <a:bodyPr wrap="square">
            <a:spAutoFit/>
          </a:bodyPr>
          <a:lstStyle/>
          <a:p>
            <a:r>
              <a:rPr lang="vi-VN" sz="2400" b="1" i="1" dirty="0">
                <a:solidFill>
                  <a:srgbClr val="FF0000"/>
                </a:solidFill>
                <a:latin typeface="Cambria-BoldItalic"/>
              </a:rPr>
              <a:t>Các bước trong quá trình phân đoạn thị trường.</a:t>
            </a:r>
            <a:r>
              <a:rPr lang="vi-VN" sz="2400" dirty="0">
                <a:solidFill>
                  <a:srgbClr val="FF0000"/>
                </a:solidFill>
              </a:rPr>
              <a:t> </a:t>
            </a:r>
            <a:endParaRPr lang="en-US" sz="2400" dirty="0">
              <a:solidFill>
                <a:srgbClr val="FF0000"/>
              </a:solidFill>
            </a:endParaRPr>
          </a:p>
        </p:txBody>
      </p:sp>
      <p:sp>
        <p:nvSpPr>
          <p:cNvPr id="6" name="Rectangle 5"/>
          <p:cNvSpPr/>
          <p:nvPr/>
        </p:nvSpPr>
        <p:spPr>
          <a:xfrm>
            <a:off x="116325" y="809534"/>
            <a:ext cx="12192000" cy="430887"/>
          </a:xfrm>
          <a:prstGeom prst="rect">
            <a:avLst/>
          </a:prstGeom>
        </p:spPr>
        <p:txBody>
          <a:bodyPr wrap="square">
            <a:spAutoFit/>
          </a:bodyPr>
          <a:lstStyle/>
          <a:p>
            <a:pPr algn="ctr"/>
            <a:r>
              <a:rPr lang="en-US" sz="2200" b="1" u="sng" dirty="0" err="1" smtClean="0">
                <a:solidFill>
                  <a:srgbClr val="FF0000"/>
                </a:solidFill>
                <a:latin typeface="Times New Roman" panose="02020603050405020304" pitchFamily="18" charset="0"/>
                <a:cs typeface="Times New Roman" panose="02020603050405020304" pitchFamily="18" charset="0"/>
              </a:rPr>
              <a:t>Bước</a:t>
            </a:r>
            <a:r>
              <a:rPr lang="en-US" sz="2200" b="1" u="sng" dirty="0" smtClean="0">
                <a:solidFill>
                  <a:srgbClr val="FF0000"/>
                </a:solidFill>
                <a:latin typeface="Times New Roman" panose="02020603050405020304" pitchFamily="18" charset="0"/>
                <a:cs typeface="Times New Roman" panose="02020603050405020304" pitchFamily="18" charset="0"/>
              </a:rPr>
              <a:t> 4:</a:t>
            </a:r>
            <a:r>
              <a:rPr lang="en-US" sz="2200" b="1" dirty="0" smtClean="0">
                <a:solidFill>
                  <a:srgbClr val="FF0000"/>
                </a:solidFill>
                <a:latin typeface="Times New Roman" panose="02020603050405020304" pitchFamily="18" charset="0"/>
                <a:cs typeface="Times New Roman" panose="02020603050405020304" pitchFamily="18" charset="0"/>
              </a:rPr>
              <a:t> </a:t>
            </a:r>
            <a:r>
              <a:rPr lang="vi-VN" sz="2200" b="1" dirty="0">
                <a:solidFill>
                  <a:srgbClr val="002060"/>
                </a:solidFill>
                <a:latin typeface="Times New Roman" panose="02020603050405020304" pitchFamily="18" charset="0"/>
                <a:cs typeface="Times New Roman" panose="02020603050405020304" pitchFamily="18" charset="0"/>
              </a:rPr>
              <a:t>Đánh giá tiềm năng của các đoạn thị trường </a:t>
            </a:r>
            <a:r>
              <a:rPr lang="vi-VN" sz="2200" b="1" dirty="0" smtClean="0">
                <a:solidFill>
                  <a:srgbClr val="002060"/>
                </a:solidFill>
                <a:latin typeface="Times New Roman" panose="02020603050405020304" pitchFamily="18" charset="0"/>
                <a:cs typeface="Times New Roman" panose="02020603050405020304" pitchFamily="18" charset="0"/>
              </a:rPr>
              <a:t>và</a:t>
            </a:r>
            <a:r>
              <a:rPr lang="en-US" sz="2200" b="1" dirty="0" smtClean="0">
                <a:solidFill>
                  <a:srgbClr val="002060"/>
                </a:solidFill>
                <a:latin typeface="Times New Roman" panose="02020603050405020304" pitchFamily="18" charset="0"/>
                <a:cs typeface="Times New Roman" panose="02020603050405020304" pitchFamily="18" charset="0"/>
              </a:rPr>
              <a:t> </a:t>
            </a:r>
            <a:r>
              <a:rPr lang="vi-VN" sz="2200" b="1" dirty="0" smtClean="0">
                <a:solidFill>
                  <a:srgbClr val="002060"/>
                </a:solidFill>
                <a:latin typeface="Times New Roman" panose="02020603050405020304" pitchFamily="18" charset="0"/>
                <a:cs typeface="Times New Roman" panose="02020603050405020304" pitchFamily="18" charset="0"/>
              </a:rPr>
              <a:t>phân </a:t>
            </a:r>
            <a:r>
              <a:rPr lang="vi-VN" sz="2200" b="1" dirty="0">
                <a:solidFill>
                  <a:srgbClr val="002060"/>
                </a:solidFill>
                <a:latin typeface="Times New Roman" panose="02020603050405020304" pitchFamily="18" charset="0"/>
                <a:cs typeface="Times New Roman" panose="02020603050405020304" pitchFamily="18" charset="0"/>
              </a:rPr>
              <a:t>tích lựa chọn thị trường mục tiêu</a:t>
            </a:r>
            <a:endParaRPr lang="en-US" sz="2200" b="1" dirty="0">
              <a:solidFill>
                <a:srgbClr val="002060"/>
              </a:solidFill>
              <a:latin typeface="Times New Roman" panose="02020603050405020304" pitchFamily="18" charset="0"/>
              <a:cs typeface="Times New Roman" panose="02020603050405020304" pitchFamily="18" charset="0"/>
            </a:endParaRPr>
          </a:p>
        </p:txBody>
      </p:sp>
      <p:sp>
        <p:nvSpPr>
          <p:cNvPr id="7" name="Rectangle 6"/>
          <p:cNvSpPr/>
          <p:nvPr/>
        </p:nvSpPr>
        <p:spPr>
          <a:xfrm>
            <a:off x="842317" y="1366439"/>
            <a:ext cx="11615351" cy="461665"/>
          </a:xfrm>
          <a:prstGeom prst="rect">
            <a:avLst/>
          </a:prstGeom>
        </p:spPr>
        <p:txBody>
          <a:bodyPr wrap="square">
            <a:spAutoFit/>
          </a:bodyPr>
          <a:lstStyle/>
          <a:p>
            <a:pPr marL="342900" indent="-342900">
              <a:buFont typeface="Wingdings" panose="05000000000000000000" pitchFamily="2" charset="2"/>
              <a:buChar char="v"/>
            </a:pPr>
            <a:r>
              <a:rPr lang="vi-VN" sz="2400" b="1" dirty="0">
                <a:solidFill>
                  <a:srgbClr val="FF0000"/>
                </a:solidFill>
                <a:latin typeface="Times New Roman" panose="02020603050405020304" pitchFamily="18" charset="0"/>
              </a:rPr>
              <a:t>Những yếu tố hay căn cứ quyết định đến việc lựa chọn thị trường mục tiêu </a:t>
            </a:r>
            <a:r>
              <a:rPr lang="vi-VN" sz="2400" b="1" dirty="0" smtClean="0">
                <a:solidFill>
                  <a:srgbClr val="FF0000"/>
                </a:solidFill>
                <a:latin typeface="Times New Roman" panose="02020603050405020304" pitchFamily="18" charset="0"/>
              </a:rPr>
              <a:t>là</a:t>
            </a:r>
            <a:r>
              <a:rPr lang="en-US" sz="2400" b="1" dirty="0" smtClean="0">
                <a:solidFill>
                  <a:srgbClr val="FF0000"/>
                </a:solidFill>
                <a:latin typeface="Times New Roman" panose="02020603050405020304" pitchFamily="18" charset="0"/>
              </a:rPr>
              <a:t>:</a:t>
            </a:r>
            <a:endParaRPr lang="en-US" b="1" dirty="0">
              <a:solidFill>
                <a:srgbClr val="FF0000"/>
              </a:solidFill>
            </a:endParaRPr>
          </a:p>
        </p:txBody>
      </p:sp>
    </p:spTree>
    <p:extLst>
      <p:ext uri="{BB962C8B-B14F-4D97-AF65-F5344CB8AC3E}">
        <p14:creationId xmlns:p14="http://schemas.microsoft.com/office/powerpoint/2010/main" val="2480192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1000"/>
                                        <p:tgtEl>
                                          <p:spTgt spid="3">
                                            <p:txEl>
                                              <p:pRg st="2" end="2"/>
                                            </p:txEl>
                                          </p:spTgt>
                                        </p:tgtEl>
                                      </p:cBhvr>
                                    </p:animEffect>
                                    <p:anim calcmode="lin" valueType="num">
                                      <p:cBhvr>
                                        <p:cTn id="14"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1000"/>
                                        <p:tgtEl>
                                          <p:spTgt spid="3">
                                            <p:txEl>
                                              <p:pRg st="3" end="3"/>
                                            </p:txEl>
                                          </p:spTgt>
                                        </p:tgtEl>
                                      </p:cBhvr>
                                    </p:animEffect>
                                    <p:anim calcmode="lin" valueType="num">
                                      <p:cBhvr>
                                        <p:cTn id="21"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anim calcmode="lin" valueType="num">
                                      <p:cBhvr>
                                        <p:cTn id="2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6324" y="1496634"/>
            <a:ext cx="12012387" cy="3477875"/>
          </a:xfrm>
          <a:prstGeom prst="rect">
            <a:avLst/>
          </a:prstGeom>
        </p:spPr>
        <p:txBody>
          <a:bodyPr wrap="square">
            <a:spAutoFit/>
          </a:bodyPr>
          <a:lstStyle/>
          <a:p>
            <a:pPr lvl="0"/>
            <a:r>
              <a:rPr lang="vi-VN" sz="2200" b="1" u="sng" dirty="0">
                <a:solidFill>
                  <a:srgbClr val="002060"/>
                </a:solidFill>
                <a:latin typeface="Times New Roman" panose="02020603050405020304" pitchFamily="18" charset="0"/>
                <a:cs typeface="Times New Roman" panose="02020603050405020304" pitchFamily="18" charset="0"/>
              </a:rPr>
              <a:t>Marketing nhằm vào các thị trường ngách (đoạn thị trường nhỏ) </a:t>
            </a:r>
            <a:r>
              <a:rPr lang="vi-VN" sz="2200" dirty="0">
                <a:solidFill>
                  <a:prstClr val="black"/>
                </a:solidFill>
                <a:latin typeface="Times New Roman" panose="02020603050405020304" pitchFamily="18" charset="0"/>
                <a:cs typeface="Times New Roman" panose="02020603050405020304" pitchFamily="18" charset="0"/>
              </a:rPr>
              <a:t>dựa trên sự </a:t>
            </a:r>
            <a:r>
              <a:rPr lang="vi-VN" sz="2200" dirty="0">
                <a:solidFill>
                  <a:srgbClr val="FF0000"/>
                </a:solidFill>
                <a:latin typeface="Times New Roman" panose="02020603050405020304" pitchFamily="18" charset="0"/>
                <a:cs typeface="Times New Roman" panose="02020603050405020304" pitchFamily="18" charset="0"/>
              </a:rPr>
              <a:t>phân đoạn</a:t>
            </a:r>
            <a:r>
              <a:rPr lang="en-US" sz="2200" dirty="0">
                <a:solidFill>
                  <a:srgbClr val="FF0000"/>
                </a:solidFill>
                <a:latin typeface="Times New Roman" panose="02020603050405020304" pitchFamily="18" charset="0"/>
                <a:cs typeface="Times New Roman" panose="02020603050405020304" pitchFamily="18" charset="0"/>
              </a:rPr>
              <a:t> </a:t>
            </a:r>
            <a:r>
              <a:rPr lang="vi-VN" sz="2200" dirty="0">
                <a:solidFill>
                  <a:srgbClr val="FF0000"/>
                </a:solidFill>
                <a:latin typeface="Times New Roman" panose="02020603050405020304" pitchFamily="18" charset="0"/>
                <a:cs typeface="Times New Roman" panose="02020603050405020304" pitchFamily="18" charset="0"/>
              </a:rPr>
              <a:t>chi tiết thành các đoạn thị trường nhỏ</a:t>
            </a:r>
            <a:r>
              <a:rPr lang="vi-VN" sz="2200" dirty="0">
                <a:solidFill>
                  <a:prstClr val="black"/>
                </a:solidFill>
                <a:latin typeface="Times New Roman" panose="02020603050405020304" pitchFamily="18" charset="0"/>
                <a:cs typeface="Times New Roman" panose="02020603050405020304" pitchFamily="18" charset="0"/>
              </a:rPr>
              <a:t>. </a:t>
            </a:r>
            <a:r>
              <a:rPr lang="vi-VN" sz="2200" dirty="0">
                <a:solidFill>
                  <a:srgbClr val="FF0000"/>
                </a:solidFill>
                <a:latin typeface="Times New Roman" panose="02020603050405020304" pitchFamily="18" charset="0"/>
                <a:cs typeface="Times New Roman" panose="02020603050405020304" pitchFamily="18" charset="0"/>
              </a:rPr>
              <a:t>Các biện pháp marketing phải thích ứng tối đa </a:t>
            </a:r>
            <a:r>
              <a:rPr lang="vi-VN" sz="2200" dirty="0" smtClean="0">
                <a:solidFill>
                  <a:srgbClr val="FF0000"/>
                </a:solidFill>
                <a:latin typeface="Times New Roman" panose="02020603050405020304" pitchFamily="18" charset="0"/>
                <a:cs typeface="Times New Roman" panose="02020603050405020304" pitchFamily="18" charset="0"/>
              </a:rPr>
              <a:t>với</a:t>
            </a:r>
            <a:r>
              <a:rPr lang="en-US" sz="2200" dirty="0" smtClean="0">
                <a:solidFill>
                  <a:srgbClr val="FF0000"/>
                </a:solidFill>
                <a:latin typeface="Times New Roman" panose="02020603050405020304" pitchFamily="18" charset="0"/>
                <a:cs typeface="Times New Roman" panose="02020603050405020304" pitchFamily="18" charset="0"/>
              </a:rPr>
              <a:t> </a:t>
            </a:r>
            <a:r>
              <a:rPr lang="vi-VN" sz="2200" dirty="0" smtClean="0">
                <a:solidFill>
                  <a:srgbClr val="FF0000"/>
                </a:solidFill>
                <a:latin typeface="Times New Roman" panose="02020603050405020304" pitchFamily="18" charset="0"/>
                <a:cs typeface="Times New Roman" panose="02020603050405020304" pitchFamily="18" charset="0"/>
              </a:rPr>
              <a:t>những </a:t>
            </a:r>
            <a:r>
              <a:rPr lang="vi-VN" sz="2200" dirty="0">
                <a:solidFill>
                  <a:srgbClr val="FF0000"/>
                </a:solidFill>
                <a:latin typeface="Times New Roman" panose="02020603050405020304" pitchFamily="18" charset="0"/>
                <a:cs typeface="Times New Roman" panose="02020603050405020304" pitchFamily="18" charset="0"/>
              </a:rPr>
              <a:t>đặc điểm đặc thù của đoạn thị trường ngách.</a:t>
            </a:r>
            <a:r>
              <a:rPr lang="en-US" sz="2200" dirty="0">
                <a:solidFill>
                  <a:srgbClr val="FF0000"/>
                </a:solidFill>
                <a:latin typeface="Times New Roman" panose="02020603050405020304" pitchFamily="18" charset="0"/>
                <a:cs typeface="Times New Roman" panose="02020603050405020304" pitchFamily="18" charset="0"/>
              </a:rPr>
              <a:t> </a:t>
            </a:r>
            <a:endParaRPr lang="en-US" sz="2200" dirty="0" smtClean="0">
              <a:solidFill>
                <a:srgbClr val="FF0000"/>
              </a:solidFill>
              <a:latin typeface="Times New Roman" panose="02020603050405020304" pitchFamily="18" charset="0"/>
              <a:cs typeface="Times New Roman" panose="02020603050405020304" pitchFamily="18" charset="0"/>
            </a:endParaRPr>
          </a:p>
          <a:p>
            <a:pPr marL="342900" lvl="0" indent="-342900">
              <a:buFont typeface="Wingdings" panose="05000000000000000000" pitchFamily="2" charset="2"/>
              <a:buChar char="ü"/>
            </a:pPr>
            <a:r>
              <a:rPr lang="vi-VN" sz="2200" dirty="0" smtClean="0">
                <a:solidFill>
                  <a:prstClr val="black"/>
                </a:solidFill>
                <a:latin typeface="Times New Roman" panose="02020603050405020304" pitchFamily="18" charset="0"/>
                <a:cs typeface="Times New Roman" panose="02020603050405020304" pitchFamily="18" charset="0"/>
              </a:rPr>
              <a:t>Một </a:t>
            </a:r>
            <a:r>
              <a:rPr lang="vi-VN" sz="2200" dirty="0">
                <a:solidFill>
                  <a:prstClr val="black"/>
                </a:solidFill>
                <a:latin typeface="Times New Roman" panose="02020603050405020304" pitchFamily="18" charset="0"/>
                <a:cs typeface="Times New Roman" panose="02020603050405020304" pitchFamily="18" charset="0"/>
              </a:rPr>
              <a:t>số công ty lớn bây giờ cũng quay lại</a:t>
            </a:r>
            <a:r>
              <a:rPr lang="en-US" sz="2200" dirty="0">
                <a:solidFill>
                  <a:prstClr val="black"/>
                </a:solidFill>
                <a:latin typeface="Times New Roman" panose="02020603050405020304" pitchFamily="18" charset="0"/>
                <a:cs typeface="Times New Roman" panose="02020603050405020304" pitchFamily="18" charset="0"/>
              </a:rPr>
              <a:t> </a:t>
            </a:r>
            <a:r>
              <a:rPr lang="vi-VN" sz="2200" dirty="0">
                <a:solidFill>
                  <a:prstClr val="black"/>
                </a:solidFill>
                <a:latin typeface="Times New Roman" panose="02020603050405020304" pitchFamily="18" charset="0"/>
                <a:cs typeface="Times New Roman" panose="02020603050405020304" pitchFamily="18" charset="0"/>
              </a:rPr>
              <a:t>quan tâm đến khai thác các thị trường ngách, vì tính hiệu quả của chúng.</a:t>
            </a:r>
            <a:r>
              <a:rPr lang="en-US" sz="2200" dirty="0">
                <a:solidFill>
                  <a:prstClr val="black"/>
                </a:solidFill>
                <a:latin typeface="Times New Roman" panose="02020603050405020304" pitchFamily="18" charset="0"/>
                <a:cs typeface="Times New Roman" panose="02020603050405020304" pitchFamily="18" charset="0"/>
              </a:rPr>
              <a:t> </a:t>
            </a:r>
            <a:r>
              <a:rPr lang="vi-VN" sz="2200" dirty="0">
                <a:solidFill>
                  <a:prstClr val="black"/>
                </a:solidFill>
                <a:latin typeface="Times New Roman" panose="02020603050405020304" pitchFamily="18" charset="0"/>
                <a:cs typeface="Times New Roman" panose="02020603050405020304" pitchFamily="18" charset="0"/>
              </a:rPr>
              <a:t>Marketing theo các khu vực địa lý thị trường. </a:t>
            </a:r>
            <a:endParaRPr lang="en-US" sz="2200" dirty="0" smtClean="0">
              <a:solidFill>
                <a:prstClr val="black"/>
              </a:solidFill>
              <a:latin typeface="Times New Roman" panose="02020603050405020304" pitchFamily="18" charset="0"/>
              <a:cs typeface="Times New Roman" panose="02020603050405020304" pitchFamily="18" charset="0"/>
            </a:endParaRPr>
          </a:p>
          <a:p>
            <a:pPr marL="342900" lvl="0" indent="-342900">
              <a:buFont typeface="Wingdings" panose="05000000000000000000" pitchFamily="2" charset="2"/>
              <a:buChar char="ü"/>
            </a:pPr>
            <a:r>
              <a:rPr lang="vi-VN" sz="2200" dirty="0" smtClean="0">
                <a:solidFill>
                  <a:prstClr val="black"/>
                </a:solidFill>
                <a:latin typeface="Times New Roman" panose="02020603050405020304" pitchFamily="18" charset="0"/>
                <a:cs typeface="Times New Roman" panose="02020603050405020304" pitchFamily="18" charset="0"/>
              </a:rPr>
              <a:t>Do </a:t>
            </a:r>
            <a:r>
              <a:rPr lang="vi-VN" sz="2200" dirty="0">
                <a:solidFill>
                  <a:prstClr val="black"/>
                </a:solidFill>
                <a:latin typeface="Times New Roman" panose="02020603050405020304" pitchFamily="18" charset="0"/>
                <a:cs typeface="Times New Roman" panose="02020603050405020304" pitchFamily="18" charset="0"/>
              </a:rPr>
              <a:t>khách hàng ở các khu vực thị trường địa</a:t>
            </a:r>
            <a:r>
              <a:rPr lang="en-US" sz="2200" dirty="0">
                <a:solidFill>
                  <a:prstClr val="black"/>
                </a:solidFill>
                <a:latin typeface="Times New Roman" panose="02020603050405020304" pitchFamily="18" charset="0"/>
                <a:cs typeface="Times New Roman" panose="02020603050405020304" pitchFamily="18" charset="0"/>
              </a:rPr>
              <a:t> </a:t>
            </a:r>
            <a:r>
              <a:rPr lang="vi-VN" sz="2200" dirty="0">
                <a:solidFill>
                  <a:prstClr val="black"/>
                </a:solidFill>
                <a:latin typeface="Times New Roman" panose="02020603050405020304" pitchFamily="18" charset="0"/>
                <a:cs typeface="Times New Roman" panose="02020603050405020304" pitchFamily="18" charset="0"/>
              </a:rPr>
              <a:t>lý khác nhau thường có nhu cầu và mong muốn khác nhau nên các doanh nghiệp nên phát</a:t>
            </a:r>
            <a:r>
              <a:rPr lang="en-US" sz="2200" dirty="0">
                <a:solidFill>
                  <a:prstClr val="black"/>
                </a:solidFill>
                <a:latin typeface="Times New Roman" panose="02020603050405020304" pitchFamily="18" charset="0"/>
                <a:cs typeface="Times New Roman" panose="02020603050405020304" pitchFamily="18" charset="0"/>
              </a:rPr>
              <a:t> </a:t>
            </a:r>
            <a:r>
              <a:rPr lang="vi-VN" sz="2200" dirty="0">
                <a:solidFill>
                  <a:prstClr val="black"/>
                </a:solidFill>
                <a:latin typeface="Times New Roman" panose="02020603050405020304" pitchFamily="18" charset="0"/>
                <a:cs typeface="Times New Roman" panose="02020603050405020304" pitchFamily="18" charset="0"/>
              </a:rPr>
              <a:t>triển các chiến lược và biện pháp marketing riêng cho từng khu vực thị trường địa lý. </a:t>
            </a:r>
            <a:endParaRPr lang="en-US" sz="2200" dirty="0" smtClean="0">
              <a:solidFill>
                <a:prstClr val="black"/>
              </a:solidFill>
              <a:latin typeface="Times New Roman" panose="02020603050405020304" pitchFamily="18" charset="0"/>
              <a:cs typeface="Times New Roman" panose="02020603050405020304" pitchFamily="18" charset="0"/>
            </a:endParaRPr>
          </a:p>
          <a:p>
            <a:pPr marL="342900" lvl="0" indent="-342900">
              <a:buFont typeface="Wingdings" panose="05000000000000000000" pitchFamily="2" charset="2"/>
              <a:buChar char="ü"/>
            </a:pPr>
            <a:r>
              <a:rPr lang="vi-VN" sz="2200" dirty="0" smtClean="0">
                <a:solidFill>
                  <a:prstClr val="black"/>
                </a:solidFill>
                <a:latin typeface="Times New Roman" panose="02020603050405020304" pitchFamily="18" charset="0"/>
                <a:cs typeface="Times New Roman" panose="02020603050405020304" pitchFamily="18" charset="0"/>
              </a:rPr>
              <a:t>Khi </a:t>
            </a:r>
            <a:r>
              <a:rPr lang="vi-VN" sz="2200" dirty="0">
                <a:solidFill>
                  <a:prstClr val="black"/>
                </a:solidFill>
                <a:latin typeface="Times New Roman" panose="02020603050405020304" pitchFamily="18" charset="0"/>
                <a:cs typeface="Times New Roman" panose="02020603050405020304" pitchFamily="18" charset="0"/>
              </a:rPr>
              <a:t>đó,</a:t>
            </a:r>
            <a:r>
              <a:rPr lang="en-US" sz="2200" dirty="0">
                <a:solidFill>
                  <a:prstClr val="black"/>
                </a:solidFill>
                <a:latin typeface="Times New Roman" panose="02020603050405020304" pitchFamily="18" charset="0"/>
                <a:cs typeface="Times New Roman" panose="02020603050405020304" pitchFamily="18" charset="0"/>
              </a:rPr>
              <a:t> </a:t>
            </a:r>
            <a:r>
              <a:rPr lang="vi-VN" sz="2200" dirty="0">
                <a:solidFill>
                  <a:prstClr val="black"/>
                </a:solidFill>
                <a:latin typeface="Times New Roman" panose="02020603050405020304" pitchFamily="18" charset="0"/>
                <a:cs typeface="Times New Roman" panose="02020603050405020304" pitchFamily="18" charset="0"/>
              </a:rPr>
              <a:t>vai trò của các chi nhánh phụ trách các khu vực thị trường trở nên quan trọng. Chi nhánh sẽ</a:t>
            </a:r>
            <a:r>
              <a:rPr lang="en-US" sz="2200" dirty="0">
                <a:solidFill>
                  <a:prstClr val="black"/>
                </a:solidFill>
                <a:latin typeface="Times New Roman" panose="02020603050405020304" pitchFamily="18" charset="0"/>
                <a:cs typeface="Times New Roman" panose="02020603050405020304" pitchFamily="18" charset="0"/>
              </a:rPr>
              <a:t> </a:t>
            </a:r>
            <a:r>
              <a:rPr lang="vi-VN" sz="2200" dirty="0">
                <a:solidFill>
                  <a:prstClr val="black"/>
                </a:solidFill>
                <a:latin typeface="Times New Roman" panose="02020603050405020304" pitchFamily="18" charset="0"/>
                <a:cs typeface="Times New Roman" panose="02020603050405020304" pitchFamily="18" charset="0"/>
              </a:rPr>
              <a:t>chịu trách nhiệm phát triển và thực hiện toàn bộ các hoạt động marketing trên khu vực thị</a:t>
            </a:r>
            <a:r>
              <a:rPr lang="en-US" sz="2200" dirty="0">
                <a:solidFill>
                  <a:prstClr val="black"/>
                </a:solidFill>
                <a:latin typeface="Times New Roman" panose="02020603050405020304" pitchFamily="18" charset="0"/>
                <a:cs typeface="Times New Roman" panose="02020603050405020304" pitchFamily="18" charset="0"/>
              </a:rPr>
              <a:t> </a:t>
            </a:r>
            <a:r>
              <a:rPr lang="vi-VN" sz="2200" dirty="0">
                <a:solidFill>
                  <a:prstClr val="black"/>
                </a:solidFill>
                <a:latin typeface="Times New Roman" panose="02020603050405020304" pitchFamily="18" charset="0"/>
                <a:cs typeface="Times New Roman" panose="02020603050405020304" pitchFamily="18" charset="0"/>
              </a:rPr>
              <a:t>trường đó</a:t>
            </a:r>
            <a:r>
              <a:rPr lang="vi-VN" sz="2200" dirty="0" smtClean="0">
                <a:solidFill>
                  <a:prstClr val="black"/>
                </a:solidFill>
                <a:latin typeface="Times New Roman" panose="02020603050405020304" pitchFamily="18" charset="0"/>
                <a:cs typeface="Times New Roman" panose="02020603050405020304" pitchFamily="18" charset="0"/>
              </a:rPr>
              <a:t>.</a:t>
            </a:r>
            <a:endParaRPr lang="vi-VN" sz="2200" dirty="0">
              <a:solidFill>
                <a:prstClr val="black"/>
              </a:solidFill>
              <a:latin typeface="Times New Roman" panose="02020603050405020304" pitchFamily="18" charset="0"/>
              <a:cs typeface="Times New Roman" panose="02020603050405020304" pitchFamily="18" charset="0"/>
            </a:endParaRPr>
          </a:p>
        </p:txBody>
      </p:sp>
      <p:sp>
        <p:nvSpPr>
          <p:cNvPr id="3" name="Rectangle 2"/>
          <p:cNvSpPr/>
          <p:nvPr/>
        </p:nvSpPr>
        <p:spPr>
          <a:xfrm>
            <a:off x="2130491" y="-200643"/>
            <a:ext cx="9704439" cy="738664"/>
          </a:xfrm>
          <a:prstGeom prst="rect">
            <a:avLst/>
          </a:prstGeom>
        </p:spPr>
        <p:txBody>
          <a:bodyPr wrap="square">
            <a:spAutoFit/>
          </a:bodyPr>
          <a:lstStyle/>
          <a:p>
            <a:pPr lvl="0">
              <a:lnSpc>
                <a:spcPct val="150000"/>
              </a:lnSpc>
            </a:pPr>
            <a:r>
              <a:rPr lang="vi-VN" sz="2800" b="1" dirty="0" smtClean="0">
                <a:solidFill>
                  <a:srgbClr val="002060"/>
                </a:solidFill>
                <a:latin typeface="Times New Roman" panose="02020603050405020304" pitchFamily="18" charset="0"/>
                <a:cs typeface="Times New Roman" panose="02020603050405020304" pitchFamily="18" charset="0"/>
              </a:rPr>
              <a:t>3</a:t>
            </a:r>
            <a:r>
              <a:rPr lang="en-US" sz="2800" b="1" dirty="0" smtClean="0">
                <a:solidFill>
                  <a:srgbClr val="002060"/>
                </a:solidFill>
                <a:latin typeface="Times New Roman" panose="02020603050405020304" pitchFamily="18" charset="0"/>
                <a:cs typeface="Times New Roman" panose="02020603050405020304" pitchFamily="18" charset="0"/>
              </a:rPr>
              <a:t>.3 </a:t>
            </a:r>
            <a:r>
              <a:rPr lang="vi-VN" sz="2800" b="1" dirty="0" smtClean="0">
                <a:solidFill>
                  <a:srgbClr val="002060"/>
                </a:solidFill>
                <a:latin typeface="Times New Roman" panose="02020603050405020304" pitchFamily="18" charset="0"/>
                <a:cs typeface="Times New Roman" panose="02020603050405020304" pitchFamily="18" charset="0"/>
              </a:rPr>
              <a:t>.Phân </a:t>
            </a:r>
            <a:r>
              <a:rPr lang="vi-VN" sz="2800" b="1" dirty="0">
                <a:solidFill>
                  <a:srgbClr val="002060"/>
                </a:solidFill>
                <a:latin typeface="Times New Roman" panose="02020603050405020304" pitchFamily="18" charset="0"/>
                <a:cs typeface="Times New Roman" panose="02020603050405020304" pitchFamily="18" charset="0"/>
              </a:rPr>
              <a:t>đoạn thị trường theo các tiêu thức phù hợp</a:t>
            </a:r>
          </a:p>
        </p:txBody>
      </p:sp>
      <p:sp>
        <p:nvSpPr>
          <p:cNvPr id="4" name="Rectangle 3"/>
          <p:cNvSpPr/>
          <p:nvPr/>
        </p:nvSpPr>
        <p:spPr>
          <a:xfrm>
            <a:off x="2712174" y="360564"/>
            <a:ext cx="7875639" cy="461665"/>
          </a:xfrm>
          <a:prstGeom prst="rect">
            <a:avLst/>
          </a:prstGeom>
        </p:spPr>
        <p:txBody>
          <a:bodyPr wrap="square">
            <a:spAutoFit/>
          </a:bodyPr>
          <a:lstStyle/>
          <a:p>
            <a:r>
              <a:rPr lang="vi-VN" sz="2400" b="1" i="1" dirty="0">
                <a:solidFill>
                  <a:srgbClr val="FF0000"/>
                </a:solidFill>
                <a:latin typeface="Cambria-BoldItalic"/>
              </a:rPr>
              <a:t>Các bước trong quá trình phân đoạn thị trường.</a:t>
            </a:r>
            <a:r>
              <a:rPr lang="vi-VN" sz="2400" dirty="0">
                <a:solidFill>
                  <a:srgbClr val="FF0000"/>
                </a:solidFill>
              </a:rPr>
              <a:t> </a:t>
            </a:r>
            <a:endParaRPr lang="en-US" sz="2400" dirty="0">
              <a:solidFill>
                <a:srgbClr val="FF0000"/>
              </a:solidFill>
            </a:endParaRPr>
          </a:p>
        </p:txBody>
      </p:sp>
      <p:sp>
        <p:nvSpPr>
          <p:cNvPr id="5" name="Rectangle 4"/>
          <p:cNvSpPr/>
          <p:nvPr/>
        </p:nvSpPr>
        <p:spPr>
          <a:xfrm>
            <a:off x="116324" y="701857"/>
            <a:ext cx="12192000" cy="430887"/>
          </a:xfrm>
          <a:prstGeom prst="rect">
            <a:avLst/>
          </a:prstGeom>
        </p:spPr>
        <p:txBody>
          <a:bodyPr wrap="square">
            <a:spAutoFit/>
          </a:bodyPr>
          <a:lstStyle/>
          <a:p>
            <a:pPr algn="ctr"/>
            <a:r>
              <a:rPr lang="en-US" sz="2200" b="1" u="sng" dirty="0" err="1" smtClean="0">
                <a:solidFill>
                  <a:srgbClr val="FF0000"/>
                </a:solidFill>
                <a:latin typeface="Times New Roman" panose="02020603050405020304" pitchFamily="18" charset="0"/>
                <a:cs typeface="Times New Roman" panose="02020603050405020304" pitchFamily="18" charset="0"/>
              </a:rPr>
              <a:t>Bước</a:t>
            </a:r>
            <a:r>
              <a:rPr lang="en-US" sz="2200" b="1" u="sng" dirty="0" smtClean="0">
                <a:solidFill>
                  <a:srgbClr val="FF0000"/>
                </a:solidFill>
                <a:latin typeface="Times New Roman" panose="02020603050405020304" pitchFamily="18" charset="0"/>
                <a:cs typeface="Times New Roman" panose="02020603050405020304" pitchFamily="18" charset="0"/>
              </a:rPr>
              <a:t> 4:</a:t>
            </a:r>
            <a:r>
              <a:rPr lang="en-US" sz="2200" b="1" dirty="0" smtClean="0">
                <a:solidFill>
                  <a:srgbClr val="FF0000"/>
                </a:solidFill>
                <a:latin typeface="Times New Roman" panose="02020603050405020304" pitchFamily="18" charset="0"/>
                <a:cs typeface="Times New Roman" panose="02020603050405020304" pitchFamily="18" charset="0"/>
              </a:rPr>
              <a:t> </a:t>
            </a:r>
            <a:r>
              <a:rPr lang="vi-VN" sz="2200" b="1" dirty="0">
                <a:solidFill>
                  <a:srgbClr val="002060"/>
                </a:solidFill>
                <a:latin typeface="Times New Roman" panose="02020603050405020304" pitchFamily="18" charset="0"/>
                <a:cs typeface="Times New Roman" panose="02020603050405020304" pitchFamily="18" charset="0"/>
              </a:rPr>
              <a:t>Đánh giá tiềm năng của các đoạn thị trường </a:t>
            </a:r>
            <a:r>
              <a:rPr lang="vi-VN" sz="2200" b="1" dirty="0" smtClean="0">
                <a:solidFill>
                  <a:srgbClr val="002060"/>
                </a:solidFill>
                <a:latin typeface="Times New Roman" panose="02020603050405020304" pitchFamily="18" charset="0"/>
                <a:cs typeface="Times New Roman" panose="02020603050405020304" pitchFamily="18" charset="0"/>
              </a:rPr>
              <a:t>và</a:t>
            </a:r>
            <a:r>
              <a:rPr lang="en-US" sz="2200" b="1" dirty="0" smtClean="0">
                <a:solidFill>
                  <a:srgbClr val="002060"/>
                </a:solidFill>
                <a:latin typeface="Times New Roman" panose="02020603050405020304" pitchFamily="18" charset="0"/>
                <a:cs typeface="Times New Roman" panose="02020603050405020304" pitchFamily="18" charset="0"/>
              </a:rPr>
              <a:t> </a:t>
            </a:r>
            <a:r>
              <a:rPr lang="vi-VN" sz="2200" b="1" dirty="0" smtClean="0">
                <a:solidFill>
                  <a:srgbClr val="002060"/>
                </a:solidFill>
                <a:latin typeface="Times New Roman" panose="02020603050405020304" pitchFamily="18" charset="0"/>
                <a:cs typeface="Times New Roman" panose="02020603050405020304" pitchFamily="18" charset="0"/>
              </a:rPr>
              <a:t>phân </a:t>
            </a:r>
            <a:r>
              <a:rPr lang="vi-VN" sz="2200" b="1" dirty="0">
                <a:solidFill>
                  <a:srgbClr val="002060"/>
                </a:solidFill>
                <a:latin typeface="Times New Roman" panose="02020603050405020304" pitchFamily="18" charset="0"/>
                <a:cs typeface="Times New Roman" panose="02020603050405020304" pitchFamily="18" charset="0"/>
              </a:rPr>
              <a:t>tích lựa chọn thị trường mục tiêu</a:t>
            </a:r>
            <a:endParaRPr lang="en-US" sz="2200" b="1" dirty="0">
              <a:solidFill>
                <a:srgbClr val="002060"/>
              </a:solidFill>
              <a:latin typeface="Times New Roman" panose="02020603050405020304" pitchFamily="18" charset="0"/>
              <a:cs typeface="Times New Roman" panose="02020603050405020304" pitchFamily="18" charset="0"/>
            </a:endParaRPr>
          </a:p>
        </p:txBody>
      </p:sp>
      <p:sp>
        <p:nvSpPr>
          <p:cNvPr id="6" name="Rectangle 5"/>
          <p:cNvSpPr/>
          <p:nvPr/>
        </p:nvSpPr>
        <p:spPr>
          <a:xfrm>
            <a:off x="912614" y="1065747"/>
            <a:ext cx="11615351" cy="461665"/>
          </a:xfrm>
          <a:prstGeom prst="rect">
            <a:avLst/>
          </a:prstGeom>
        </p:spPr>
        <p:txBody>
          <a:bodyPr wrap="square">
            <a:spAutoFit/>
          </a:bodyPr>
          <a:lstStyle/>
          <a:p>
            <a:pPr marL="342900" indent="-342900">
              <a:buFont typeface="Wingdings" panose="05000000000000000000" pitchFamily="2" charset="2"/>
              <a:buChar char="v"/>
            </a:pPr>
            <a:r>
              <a:rPr lang="vi-VN" sz="2400" b="1" dirty="0">
                <a:solidFill>
                  <a:srgbClr val="FF0000"/>
                </a:solidFill>
                <a:latin typeface="Times New Roman" panose="02020603050405020304" pitchFamily="18" charset="0"/>
              </a:rPr>
              <a:t>Những yếu tố hay căn cứ quyết định đến việc lựa chọn thị trường mục tiêu </a:t>
            </a:r>
            <a:r>
              <a:rPr lang="vi-VN" sz="2400" b="1" dirty="0" smtClean="0">
                <a:solidFill>
                  <a:srgbClr val="FF0000"/>
                </a:solidFill>
                <a:latin typeface="Times New Roman" panose="02020603050405020304" pitchFamily="18" charset="0"/>
              </a:rPr>
              <a:t>là</a:t>
            </a:r>
            <a:r>
              <a:rPr lang="en-US" sz="2400" b="1" dirty="0" smtClean="0">
                <a:solidFill>
                  <a:srgbClr val="FF0000"/>
                </a:solidFill>
                <a:latin typeface="Times New Roman" panose="02020603050405020304" pitchFamily="18" charset="0"/>
              </a:rPr>
              <a:t>:</a:t>
            </a:r>
            <a:endParaRPr lang="en-US" b="1" dirty="0">
              <a:solidFill>
                <a:srgbClr val="FF0000"/>
              </a:solidFill>
            </a:endParaRPr>
          </a:p>
        </p:txBody>
      </p:sp>
      <p:sp>
        <p:nvSpPr>
          <p:cNvPr id="7" name="Rectangle 6"/>
          <p:cNvSpPr/>
          <p:nvPr/>
        </p:nvSpPr>
        <p:spPr>
          <a:xfrm>
            <a:off x="295937" y="4974509"/>
            <a:ext cx="12012387" cy="1785104"/>
          </a:xfrm>
          <a:prstGeom prst="rect">
            <a:avLst/>
          </a:prstGeom>
        </p:spPr>
        <p:txBody>
          <a:bodyPr wrap="square">
            <a:spAutoFit/>
          </a:bodyPr>
          <a:lstStyle/>
          <a:p>
            <a:pPr lvl="0" algn="just"/>
            <a:r>
              <a:rPr lang="vi-VN" sz="2200" b="1" u="sng" dirty="0">
                <a:solidFill>
                  <a:srgbClr val="002060"/>
                </a:solidFill>
                <a:latin typeface="Times New Roman" panose="02020603050405020304" pitchFamily="18" charset="0"/>
                <a:cs typeface="Times New Roman" panose="02020603050405020304" pitchFamily="18" charset="0"/>
              </a:rPr>
              <a:t>Cực điểm của phương thức marketing theo đoạn thị trường mục tiêu là phục vụ từng khách</a:t>
            </a:r>
            <a:r>
              <a:rPr lang="en-US" sz="2200" b="1" u="sng" dirty="0">
                <a:solidFill>
                  <a:srgbClr val="002060"/>
                </a:solidFill>
                <a:latin typeface="Times New Roman" panose="02020603050405020304" pitchFamily="18" charset="0"/>
                <a:cs typeface="Times New Roman" panose="02020603050405020304" pitchFamily="18" charset="0"/>
              </a:rPr>
              <a:t> </a:t>
            </a:r>
            <a:r>
              <a:rPr lang="vi-VN" sz="2200" b="1" u="sng" dirty="0">
                <a:solidFill>
                  <a:srgbClr val="002060"/>
                </a:solidFill>
                <a:latin typeface="Times New Roman" panose="02020603050405020304" pitchFamily="18" charset="0"/>
                <a:cs typeface="Times New Roman" panose="02020603050405020304" pitchFamily="18" charset="0"/>
              </a:rPr>
              <a:t>hàng</a:t>
            </a:r>
            <a:r>
              <a:rPr lang="vi-VN" sz="2200" dirty="0">
                <a:solidFill>
                  <a:prstClr val="black"/>
                </a:solidFill>
                <a:latin typeface="Times New Roman" panose="02020603050405020304" pitchFamily="18" charset="0"/>
                <a:cs typeface="Times New Roman" panose="02020603050405020304" pitchFamily="18" charset="0"/>
              </a:rPr>
              <a:t>. </a:t>
            </a:r>
            <a:endParaRPr lang="en-US" sz="2200" dirty="0" smtClean="0">
              <a:solidFill>
                <a:prstClr val="black"/>
              </a:solidFill>
              <a:latin typeface="Times New Roman" panose="02020603050405020304" pitchFamily="18" charset="0"/>
              <a:cs typeface="Times New Roman" panose="02020603050405020304" pitchFamily="18" charset="0"/>
            </a:endParaRPr>
          </a:p>
          <a:p>
            <a:pPr marL="342900" lvl="0" indent="-342900" algn="just">
              <a:buFont typeface="Wingdings" panose="05000000000000000000" pitchFamily="2" charset="2"/>
              <a:buChar char="ü"/>
            </a:pPr>
            <a:r>
              <a:rPr lang="vi-VN" sz="2200" dirty="0" smtClean="0">
                <a:solidFill>
                  <a:prstClr val="black"/>
                </a:solidFill>
                <a:latin typeface="Times New Roman" panose="02020603050405020304" pitchFamily="18" charset="0"/>
                <a:cs typeface="Times New Roman" panose="02020603050405020304" pitchFamily="18" charset="0"/>
              </a:rPr>
              <a:t>Với </a:t>
            </a:r>
            <a:r>
              <a:rPr lang="vi-VN" sz="2200" dirty="0">
                <a:solidFill>
                  <a:prstClr val="black"/>
                </a:solidFill>
                <a:latin typeface="Times New Roman" panose="02020603050405020304" pitchFamily="18" charset="0"/>
                <a:cs typeface="Times New Roman" panose="02020603050405020304" pitchFamily="18" charset="0"/>
              </a:rPr>
              <a:t>công nghệ thông tin hiện đại, các doanh nghiệp có thể phát triển sản phảm dịch vụ</a:t>
            </a:r>
            <a:r>
              <a:rPr lang="en-US" sz="2200" dirty="0">
                <a:solidFill>
                  <a:prstClr val="black"/>
                </a:solidFill>
                <a:latin typeface="Times New Roman" panose="02020603050405020304" pitchFamily="18" charset="0"/>
                <a:cs typeface="Times New Roman" panose="02020603050405020304" pitchFamily="18" charset="0"/>
              </a:rPr>
              <a:t> </a:t>
            </a:r>
            <a:r>
              <a:rPr lang="vi-VN" sz="2200" dirty="0">
                <a:solidFill>
                  <a:prstClr val="black"/>
                </a:solidFill>
                <a:latin typeface="Times New Roman" panose="02020603050405020304" pitchFamily="18" charset="0"/>
                <a:cs typeface="Times New Roman" panose="02020603050405020304" pitchFamily="18" charset="0"/>
              </a:rPr>
              <a:t>với biện pháp marketing phục vụ riêng</a:t>
            </a:r>
            <a:r>
              <a:rPr lang="en-US" sz="2200" dirty="0">
                <a:solidFill>
                  <a:prstClr val="black"/>
                </a:solidFill>
                <a:latin typeface="Times New Roman" panose="02020603050405020304" pitchFamily="18" charset="0"/>
                <a:cs typeface="Times New Roman" panose="02020603050405020304" pitchFamily="18" charset="0"/>
              </a:rPr>
              <a:t> </a:t>
            </a:r>
            <a:r>
              <a:rPr lang="vi-VN" sz="2200" dirty="0">
                <a:solidFill>
                  <a:prstClr val="black"/>
                </a:solidFill>
                <a:latin typeface="Times New Roman" panose="02020603050405020304" pitchFamily="18" charset="0"/>
                <a:cs typeface="Times New Roman" panose="02020603050405020304" pitchFamily="18" charset="0"/>
              </a:rPr>
              <a:t>từng khách hàng cho tất cả các khách hàng của họ trên</a:t>
            </a:r>
            <a:r>
              <a:rPr lang="en-US" sz="2200" dirty="0">
                <a:solidFill>
                  <a:prstClr val="black"/>
                </a:solidFill>
                <a:latin typeface="Times New Roman" panose="02020603050405020304" pitchFamily="18" charset="0"/>
                <a:cs typeface="Times New Roman" panose="02020603050405020304" pitchFamily="18" charset="0"/>
              </a:rPr>
              <a:t> </a:t>
            </a:r>
            <a:r>
              <a:rPr lang="vi-VN" sz="2200" dirty="0">
                <a:solidFill>
                  <a:prstClr val="black"/>
                </a:solidFill>
                <a:latin typeface="Times New Roman" panose="02020603050405020304" pitchFamily="18" charset="0"/>
                <a:cs typeface="Times New Roman" panose="02020603050405020304" pitchFamily="18" charset="0"/>
              </a:rPr>
              <a:t>thị trường. </a:t>
            </a:r>
            <a:endParaRPr lang="en-US" sz="2200" dirty="0" smtClean="0">
              <a:solidFill>
                <a:prstClr val="black"/>
              </a:solidFill>
              <a:latin typeface="Times New Roman" panose="02020603050405020304" pitchFamily="18" charset="0"/>
              <a:cs typeface="Times New Roman" panose="02020603050405020304" pitchFamily="18" charset="0"/>
            </a:endParaRPr>
          </a:p>
          <a:p>
            <a:pPr marL="342900" lvl="0" indent="-342900" algn="just">
              <a:buFont typeface="Wingdings" panose="05000000000000000000" pitchFamily="2" charset="2"/>
              <a:buChar char="ü"/>
            </a:pPr>
            <a:r>
              <a:rPr lang="vi-VN" sz="2200" dirty="0" smtClean="0">
                <a:solidFill>
                  <a:prstClr val="black"/>
                </a:solidFill>
                <a:latin typeface="Times New Roman" panose="02020603050405020304" pitchFamily="18" charset="0"/>
                <a:cs typeface="Times New Roman" panose="02020603050405020304" pitchFamily="18" charset="0"/>
              </a:rPr>
              <a:t>Tất </a:t>
            </a:r>
            <a:r>
              <a:rPr lang="vi-VN" sz="2200" dirty="0">
                <a:solidFill>
                  <a:prstClr val="black"/>
                </a:solidFill>
                <a:latin typeface="Times New Roman" panose="02020603050405020304" pitchFamily="18" charset="0"/>
                <a:cs typeface="Times New Roman" panose="02020603050405020304" pitchFamily="18" charset="0"/>
              </a:rPr>
              <a:t>nhiên, chi phí phục vụ từng khách hàng sẽ</a:t>
            </a:r>
            <a:r>
              <a:rPr lang="en-US" sz="2200" dirty="0">
                <a:solidFill>
                  <a:prstClr val="black"/>
                </a:solidFill>
                <a:latin typeface="Times New Roman" panose="02020603050405020304" pitchFamily="18" charset="0"/>
                <a:cs typeface="Times New Roman" panose="02020603050405020304" pitchFamily="18" charset="0"/>
              </a:rPr>
              <a:t> </a:t>
            </a:r>
            <a:r>
              <a:rPr lang="vi-VN" sz="2200" dirty="0">
                <a:solidFill>
                  <a:prstClr val="black"/>
                </a:solidFill>
                <a:latin typeface="Times New Roman" panose="02020603050405020304" pitchFamily="18" charset="0"/>
                <a:cs typeface="Times New Roman" panose="02020603050405020304" pitchFamily="18" charset="0"/>
              </a:rPr>
              <a:t>cao hơn so với phục vụ nhóm khách</a:t>
            </a:r>
            <a:r>
              <a:rPr lang="en-US" sz="2200" dirty="0">
                <a:solidFill>
                  <a:prstClr val="black"/>
                </a:solidFill>
                <a:latin typeface="Times New Roman" panose="02020603050405020304" pitchFamily="18" charset="0"/>
                <a:cs typeface="Times New Roman" panose="02020603050405020304" pitchFamily="18" charset="0"/>
              </a:rPr>
              <a:t> </a:t>
            </a:r>
            <a:r>
              <a:rPr lang="vi-VN" sz="2200" dirty="0">
                <a:solidFill>
                  <a:prstClr val="black"/>
                </a:solidFill>
                <a:latin typeface="Times New Roman" panose="02020603050405020304" pitchFamily="18" charset="0"/>
                <a:cs typeface="Times New Roman" panose="02020603050405020304" pitchFamily="18" charset="0"/>
              </a:rPr>
              <a:t>hàng và vì vậy không phải doanh nghiệp nào cũng thực hiện được</a:t>
            </a:r>
            <a:endParaRPr lang="en-US" sz="22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57464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fade">
                                      <p:cBhvr>
                                        <p:cTn id="13" dur="1000"/>
                                        <p:tgtEl>
                                          <p:spTgt spid="2">
                                            <p:txEl>
                                              <p:pRg st="2" end="2"/>
                                            </p:txEl>
                                          </p:spTgt>
                                        </p:tgtEl>
                                      </p:cBhvr>
                                    </p:animEffect>
                                    <p:anim calcmode="lin" valueType="num">
                                      <p:cBhvr>
                                        <p:cTn id="14"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5"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2">
                                            <p:txEl>
                                              <p:pRg st="3" end="3"/>
                                            </p:txEl>
                                          </p:spTgt>
                                        </p:tgtEl>
                                        <p:attrNameLst>
                                          <p:attrName>style.visibility</p:attrName>
                                        </p:attrNameLst>
                                      </p:cBhvr>
                                      <p:to>
                                        <p:strVal val="visible"/>
                                      </p:to>
                                    </p:set>
                                    <p:animEffect transition="in" filter="fade">
                                      <p:cBhvr>
                                        <p:cTn id="20" dur="1000"/>
                                        <p:tgtEl>
                                          <p:spTgt spid="2">
                                            <p:txEl>
                                              <p:pRg st="3" end="3"/>
                                            </p:txEl>
                                          </p:spTgt>
                                        </p:tgtEl>
                                      </p:cBhvr>
                                    </p:animEffect>
                                    <p:anim calcmode="lin" valueType="num">
                                      <p:cBhvr>
                                        <p:cTn id="21"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2"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7">
                                            <p:txEl>
                                              <p:pRg st="0" end="0"/>
                                            </p:txEl>
                                          </p:spTgt>
                                        </p:tgtEl>
                                        <p:attrNameLst>
                                          <p:attrName>style.visibility</p:attrName>
                                        </p:attrNameLst>
                                      </p:cBhvr>
                                      <p:to>
                                        <p:strVal val="visible"/>
                                      </p:to>
                                    </p:set>
                                    <p:animEffect transition="in" filter="fade">
                                      <p:cBhvr>
                                        <p:cTn id="27" dur="1000"/>
                                        <p:tgtEl>
                                          <p:spTgt spid="7">
                                            <p:txEl>
                                              <p:pRg st="0" end="0"/>
                                            </p:txEl>
                                          </p:spTgt>
                                        </p:tgtEl>
                                      </p:cBhvr>
                                    </p:animEffect>
                                    <p:anim calcmode="lin" valueType="num">
                                      <p:cBhvr>
                                        <p:cTn id="2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2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7">
                                            <p:txEl>
                                              <p:pRg st="1" end="1"/>
                                            </p:txEl>
                                          </p:spTgt>
                                        </p:tgtEl>
                                        <p:attrNameLst>
                                          <p:attrName>style.visibility</p:attrName>
                                        </p:attrNameLst>
                                      </p:cBhvr>
                                      <p:to>
                                        <p:strVal val="visible"/>
                                      </p:to>
                                    </p:set>
                                    <p:animEffect transition="in" filter="fade">
                                      <p:cBhvr>
                                        <p:cTn id="34" dur="1000"/>
                                        <p:tgtEl>
                                          <p:spTgt spid="7">
                                            <p:txEl>
                                              <p:pRg st="1" end="1"/>
                                            </p:txEl>
                                          </p:spTgt>
                                        </p:tgtEl>
                                      </p:cBhvr>
                                    </p:animEffect>
                                    <p:anim calcmode="lin" valueType="num">
                                      <p:cBhvr>
                                        <p:cTn id="35"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36"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7">
                                            <p:txEl>
                                              <p:pRg st="2" end="2"/>
                                            </p:txEl>
                                          </p:spTgt>
                                        </p:tgtEl>
                                        <p:attrNameLst>
                                          <p:attrName>style.visibility</p:attrName>
                                        </p:attrNameLst>
                                      </p:cBhvr>
                                      <p:to>
                                        <p:strVal val="visible"/>
                                      </p:to>
                                    </p:set>
                                    <p:animEffect transition="in" filter="fade">
                                      <p:cBhvr>
                                        <p:cTn id="41" dur="1000"/>
                                        <p:tgtEl>
                                          <p:spTgt spid="7">
                                            <p:txEl>
                                              <p:pRg st="2" end="2"/>
                                            </p:txEl>
                                          </p:spTgt>
                                        </p:tgtEl>
                                      </p:cBhvr>
                                    </p:animEffect>
                                    <p:anim calcmode="lin" valueType="num">
                                      <p:cBhvr>
                                        <p:cTn id="42"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43" dur="1000" fill="hold"/>
                                        <p:tgtEl>
                                          <p:spTgt spid="7">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30491" y="-200643"/>
            <a:ext cx="9704439" cy="738664"/>
          </a:xfrm>
          <a:prstGeom prst="rect">
            <a:avLst/>
          </a:prstGeom>
        </p:spPr>
        <p:txBody>
          <a:bodyPr wrap="square">
            <a:spAutoFit/>
          </a:bodyPr>
          <a:lstStyle/>
          <a:p>
            <a:pPr lvl="0">
              <a:lnSpc>
                <a:spcPct val="150000"/>
              </a:lnSpc>
            </a:pPr>
            <a:r>
              <a:rPr lang="vi-VN" sz="2800" b="1" dirty="0" smtClean="0">
                <a:solidFill>
                  <a:srgbClr val="002060"/>
                </a:solidFill>
                <a:latin typeface="Times New Roman" panose="02020603050405020304" pitchFamily="18" charset="0"/>
                <a:cs typeface="Times New Roman" panose="02020603050405020304" pitchFamily="18" charset="0"/>
              </a:rPr>
              <a:t>3</a:t>
            </a:r>
            <a:r>
              <a:rPr lang="en-US" sz="2800" b="1" dirty="0" smtClean="0">
                <a:solidFill>
                  <a:srgbClr val="002060"/>
                </a:solidFill>
                <a:latin typeface="Times New Roman" panose="02020603050405020304" pitchFamily="18" charset="0"/>
                <a:cs typeface="Times New Roman" panose="02020603050405020304" pitchFamily="18" charset="0"/>
              </a:rPr>
              <a:t>.3 </a:t>
            </a:r>
            <a:r>
              <a:rPr lang="vi-VN" sz="2800" b="1" dirty="0" smtClean="0">
                <a:solidFill>
                  <a:srgbClr val="002060"/>
                </a:solidFill>
                <a:latin typeface="Times New Roman" panose="02020603050405020304" pitchFamily="18" charset="0"/>
                <a:cs typeface="Times New Roman" panose="02020603050405020304" pitchFamily="18" charset="0"/>
              </a:rPr>
              <a:t>.Phân </a:t>
            </a:r>
            <a:r>
              <a:rPr lang="vi-VN" sz="2800" b="1" dirty="0">
                <a:solidFill>
                  <a:srgbClr val="002060"/>
                </a:solidFill>
                <a:latin typeface="Times New Roman" panose="02020603050405020304" pitchFamily="18" charset="0"/>
                <a:cs typeface="Times New Roman" panose="02020603050405020304" pitchFamily="18" charset="0"/>
              </a:rPr>
              <a:t>đoạn thị trường theo các tiêu thức phù hợp</a:t>
            </a:r>
          </a:p>
        </p:txBody>
      </p:sp>
      <p:sp>
        <p:nvSpPr>
          <p:cNvPr id="3" name="Rectangle 2"/>
          <p:cNvSpPr/>
          <p:nvPr/>
        </p:nvSpPr>
        <p:spPr>
          <a:xfrm>
            <a:off x="2712174" y="360564"/>
            <a:ext cx="7875639" cy="461665"/>
          </a:xfrm>
          <a:prstGeom prst="rect">
            <a:avLst/>
          </a:prstGeom>
        </p:spPr>
        <p:txBody>
          <a:bodyPr wrap="square">
            <a:spAutoFit/>
          </a:bodyPr>
          <a:lstStyle/>
          <a:p>
            <a:r>
              <a:rPr lang="vi-VN" sz="2400" b="1" i="1" dirty="0">
                <a:solidFill>
                  <a:srgbClr val="FF0000"/>
                </a:solidFill>
                <a:latin typeface="Cambria-BoldItalic"/>
              </a:rPr>
              <a:t>Các bước trong quá trình phân đoạn thị trường.</a:t>
            </a:r>
            <a:r>
              <a:rPr lang="vi-VN" sz="2400" dirty="0">
                <a:solidFill>
                  <a:srgbClr val="FF0000"/>
                </a:solidFill>
              </a:rPr>
              <a:t> </a:t>
            </a:r>
            <a:endParaRPr lang="en-US" sz="2400" dirty="0">
              <a:solidFill>
                <a:srgbClr val="FF0000"/>
              </a:solidFill>
            </a:endParaRPr>
          </a:p>
        </p:txBody>
      </p:sp>
      <p:sp>
        <p:nvSpPr>
          <p:cNvPr id="4" name="Rectangle 3"/>
          <p:cNvSpPr/>
          <p:nvPr/>
        </p:nvSpPr>
        <p:spPr>
          <a:xfrm>
            <a:off x="116324" y="701857"/>
            <a:ext cx="12192000" cy="430887"/>
          </a:xfrm>
          <a:prstGeom prst="rect">
            <a:avLst/>
          </a:prstGeom>
        </p:spPr>
        <p:txBody>
          <a:bodyPr wrap="square">
            <a:spAutoFit/>
          </a:bodyPr>
          <a:lstStyle/>
          <a:p>
            <a:pPr algn="ctr"/>
            <a:r>
              <a:rPr lang="en-US" sz="2200" b="1" u="sng" dirty="0" err="1" smtClean="0">
                <a:solidFill>
                  <a:srgbClr val="FF0000"/>
                </a:solidFill>
                <a:latin typeface="Times New Roman" panose="02020603050405020304" pitchFamily="18" charset="0"/>
                <a:cs typeface="Times New Roman" panose="02020603050405020304" pitchFamily="18" charset="0"/>
              </a:rPr>
              <a:t>Bước</a:t>
            </a:r>
            <a:r>
              <a:rPr lang="en-US" sz="2200" b="1" u="sng" dirty="0" smtClean="0">
                <a:solidFill>
                  <a:srgbClr val="FF0000"/>
                </a:solidFill>
                <a:latin typeface="Times New Roman" panose="02020603050405020304" pitchFamily="18" charset="0"/>
                <a:cs typeface="Times New Roman" panose="02020603050405020304" pitchFamily="18" charset="0"/>
              </a:rPr>
              <a:t> 4:</a:t>
            </a:r>
            <a:r>
              <a:rPr lang="en-US" sz="2200" b="1" dirty="0" smtClean="0">
                <a:solidFill>
                  <a:srgbClr val="FF0000"/>
                </a:solidFill>
                <a:latin typeface="Times New Roman" panose="02020603050405020304" pitchFamily="18" charset="0"/>
                <a:cs typeface="Times New Roman" panose="02020603050405020304" pitchFamily="18" charset="0"/>
              </a:rPr>
              <a:t> </a:t>
            </a:r>
            <a:r>
              <a:rPr lang="vi-VN" sz="2200" b="1" dirty="0">
                <a:solidFill>
                  <a:srgbClr val="002060"/>
                </a:solidFill>
                <a:latin typeface="Times New Roman" panose="02020603050405020304" pitchFamily="18" charset="0"/>
                <a:cs typeface="Times New Roman" panose="02020603050405020304" pitchFamily="18" charset="0"/>
              </a:rPr>
              <a:t>Đánh giá tiềm năng của các đoạn thị trường </a:t>
            </a:r>
            <a:r>
              <a:rPr lang="vi-VN" sz="2200" b="1" dirty="0" smtClean="0">
                <a:solidFill>
                  <a:srgbClr val="002060"/>
                </a:solidFill>
                <a:latin typeface="Times New Roman" panose="02020603050405020304" pitchFamily="18" charset="0"/>
                <a:cs typeface="Times New Roman" panose="02020603050405020304" pitchFamily="18" charset="0"/>
              </a:rPr>
              <a:t>và</a:t>
            </a:r>
            <a:r>
              <a:rPr lang="en-US" sz="2200" b="1" dirty="0" smtClean="0">
                <a:solidFill>
                  <a:srgbClr val="002060"/>
                </a:solidFill>
                <a:latin typeface="Times New Roman" panose="02020603050405020304" pitchFamily="18" charset="0"/>
                <a:cs typeface="Times New Roman" panose="02020603050405020304" pitchFamily="18" charset="0"/>
              </a:rPr>
              <a:t> </a:t>
            </a:r>
            <a:r>
              <a:rPr lang="vi-VN" sz="2200" b="1" dirty="0" smtClean="0">
                <a:solidFill>
                  <a:srgbClr val="002060"/>
                </a:solidFill>
                <a:latin typeface="Times New Roman" panose="02020603050405020304" pitchFamily="18" charset="0"/>
                <a:cs typeface="Times New Roman" panose="02020603050405020304" pitchFamily="18" charset="0"/>
              </a:rPr>
              <a:t>phân </a:t>
            </a:r>
            <a:r>
              <a:rPr lang="vi-VN" sz="2200" b="1" dirty="0">
                <a:solidFill>
                  <a:srgbClr val="002060"/>
                </a:solidFill>
                <a:latin typeface="Times New Roman" panose="02020603050405020304" pitchFamily="18" charset="0"/>
                <a:cs typeface="Times New Roman" panose="02020603050405020304" pitchFamily="18" charset="0"/>
              </a:rPr>
              <a:t>tích lựa chọn thị trường mục tiêu</a:t>
            </a:r>
            <a:endParaRPr lang="en-US" sz="2200" b="1" dirty="0">
              <a:solidFill>
                <a:srgbClr val="002060"/>
              </a:solidFill>
              <a:latin typeface="Times New Roman" panose="02020603050405020304" pitchFamily="18" charset="0"/>
              <a:cs typeface="Times New Roman" panose="02020603050405020304" pitchFamily="18" charset="0"/>
            </a:endParaRPr>
          </a:p>
        </p:txBody>
      </p:sp>
      <p:graphicFrame>
        <p:nvGraphicFramePr>
          <p:cNvPr id="5" name="Table 4"/>
          <p:cNvGraphicFramePr>
            <a:graphicFrameLocks noGrp="1"/>
          </p:cNvGraphicFramePr>
          <p:nvPr>
            <p:extLst>
              <p:ext uri="{D42A27DB-BD31-4B8C-83A1-F6EECF244321}">
                <p14:modId xmlns:p14="http://schemas.microsoft.com/office/powerpoint/2010/main" val="2211296375"/>
              </p:ext>
            </p:extLst>
          </p:nvPr>
        </p:nvGraphicFramePr>
        <p:xfrm>
          <a:off x="116324" y="1211457"/>
          <a:ext cx="12075676" cy="5313099"/>
        </p:xfrm>
        <a:graphic>
          <a:graphicData uri="http://schemas.openxmlformats.org/drawingml/2006/table">
            <a:tbl>
              <a:tblPr/>
              <a:tblGrid>
                <a:gridCol w="1518391">
                  <a:extLst>
                    <a:ext uri="{9D8B030D-6E8A-4147-A177-3AD203B41FA5}">
                      <a16:colId xmlns:a16="http://schemas.microsoft.com/office/drawing/2014/main" val="2747965501"/>
                    </a:ext>
                  </a:extLst>
                </a:gridCol>
                <a:gridCol w="2927453">
                  <a:extLst>
                    <a:ext uri="{9D8B030D-6E8A-4147-A177-3AD203B41FA5}">
                      <a16:colId xmlns:a16="http://schemas.microsoft.com/office/drawing/2014/main" val="2973924463"/>
                    </a:ext>
                  </a:extLst>
                </a:gridCol>
                <a:gridCol w="2979174">
                  <a:extLst>
                    <a:ext uri="{9D8B030D-6E8A-4147-A177-3AD203B41FA5}">
                      <a16:colId xmlns:a16="http://schemas.microsoft.com/office/drawing/2014/main" val="2439578800"/>
                    </a:ext>
                  </a:extLst>
                </a:gridCol>
                <a:gridCol w="4650658">
                  <a:extLst>
                    <a:ext uri="{9D8B030D-6E8A-4147-A177-3AD203B41FA5}">
                      <a16:colId xmlns:a16="http://schemas.microsoft.com/office/drawing/2014/main" val="3427384760"/>
                    </a:ext>
                  </a:extLst>
                </a:gridCol>
              </a:tblGrid>
              <a:tr h="0">
                <a:tc>
                  <a:txBody>
                    <a:bodyPr/>
                    <a:lstStyle/>
                    <a:p>
                      <a:pPr algn="ctr"/>
                      <a:r>
                        <a:rPr lang="vi-VN" sz="1900" b="1" i="0" dirty="0" smtClean="0">
                          <a:solidFill>
                            <a:srgbClr val="000000"/>
                          </a:solidFill>
                          <a:effectLst/>
                          <a:latin typeface="+mj-lt"/>
                        </a:rPr>
                        <a:t>Nhân </a:t>
                      </a:r>
                      <a:r>
                        <a:rPr lang="vi-VN" sz="1900" b="1" i="0" dirty="0">
                          <a:solidFill>
                            <a:srgbClr val="000000"/>
                          </a:solidFill>
                          <a:effectLst/>
                          <a:latin typeface="+mj-lt"/>
                        </a:rPr>
                        <a:t>tố</a:t>
                      </a:r>
                      <a:br>
                        <a:rPr lang="vi-VN" sz="1900" b="1" i="0" dirty="0">
                          <a:solidFill>
                            <a:srgbClr val="000000"/>
                          </a:solidFill>
                          <a:effectLst/>
                          <a:latin typeface="+mj-lt"/>
                        </a:rPr>
                      </a:br>
                      <a:r>
                        <a:rPr lang="vi-VN" sz="1900" b="1" i="0" dirty="0" smtClean="0">
                          <a:solidFill>
                            <a:srgbClr val="000000"/>
                          </a:solidFill>
                          <a:effectLst/>
                          <a:latin typeface="+mj-lt"/>
                        </a:rPr>
                        <a:t>chiến</a:t>
                      </a:r>
                      <a:r>
                        <a:rPr lang="en-US" sz="1900" b="1" i="0" baseline="0" dirty="0" smtClean="0">
                          <a:solidFill>
                            <a:srgbClr val="000000"/>
                          </a:solidFill>
                          <a:effectLst/>
                          <a:latin typeface="+mj-lt"/>
                        </a:rPr>
                        <a:t> </a:t>
                      </a:r>
                      <a:r>
                        <a:rPr lang="vi-VN" sz="1900" b="1" i="0" dirty="0" smtClean="0">
                          <a:solidFill>
                            <a:srgbClr val="000000"/>
                          </a:solidFill>
                          <a:effectLst/>
                          <a:latin typeface="+mj-lt"/>
                        </a:rPr>
                        <a:t>lược</a:t>
                      </a:r>
                      <a:endParaRPr lang="vi-VN" sz="1900" dirty="0">
                        <a:effectLst/>
                        <a:latin typeface="+mj-lt"/>
                      </a:endParaRPr>
                    </a:p>
                  </a:txBody>
                  <a:tcPr marL="51802" marR="51802" marT="25901" marB="2590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4">
                        <a:lumMod val="40000"/>
                        <a:lumOff val="60000"/>
                      </a:schemeClr>
                    </a:solidFill>
                  </a:tcPr>
                </a:tc>
                <a:tc>
                  <a:txBody>
                    <a:bodyPr/>
                    <a:lstStyle/>
                    <a:p>
                      <a:pPr algn="ctr"/>
                      <a:r>
                        <a:rPr lang="en-US" sz="1900" b="1" i="0" dirty="0">
                          <a:solidFill>
                            <a:srgbClr val="000000"/>
                          </a:solidFill>
                          <a:effectLst/>
                          <a:latin typeface="+mj-lt"/>
                        </a:rPr>
                        <a:t>Marketing </a:t>
                      </a:r>
                      <a:r>
                        <a:rPr lang="en-US" sz="1900" b="1" i="0" dirty="0" err="1">
                          <a:solidFill>
                            <a:srgbClr val="000000"/>
                          </a:solidFill>
                          <a:effectLst/>
                          <a:latin typeface="+mj-lt"/>
                        </a:rPr>
                        <a:t>không</a:t>
                      </a:r>
                      <a:r>
                        <a:rPr lang="en-US" sz="1900" b="1" i="0" dirty="0">
                          <a:solidFill>
                            <a:srgbClr val="000000"/>
                          </a:solidFill>
                          <a:effectLst/>
                          <a:latin typeface="+mj-lt"/>
                        </a:rPr>
                        <a:t> </a:t>
                      </a:r>
                      <a:r>
                        <a:rPr lang="en-US" sz="1900" b="1" i="0" dirty="0" err="1">
                          <a:solidFill>
                            <a:srgbClr val="000000"/>
                          </a:solidFill>
                          <a:effectLst/>
                          <a:latin typeface="+mj-lt"/>
                        </a:rPr>
                        <a:t>phân</a:t>
                      </a:r>
                      <a:r>
                        <a:rPr lang="en-US" sz="1900" b="1" i="0" dirty="0">
                          <a:solidFill>
                            <a:srgbClr val="000000"/>
                          </a:solidFill>
                          <a:effectLst/>
                          <a:latin typeface="+mj-lt"/>
                        </a:rPr>
                        <a:t> </a:t>
                      </a:r>
                      <a:r>
                        <a:rPr lang="en-US" sz="1900" b="1" i="0" dirty="0" err="1">
                          <a:solidFill>
                            <a:srgbClr val="000000"/>
                          </a:solidFill>
                          <a:effectLst/>
                          <a:latin typeface="+mj-lt"/>
                        </a:rPr>
                        <a:t>biệt</a:t>
                      </a:r>
                      <a:r>
                        <a:rPr lang="en-US" sz="1900" b="1" i="0" dirty="0">
                          <a:solidFill>
                            <a:srgbClr val="000000"/>
                          </a:solidFill>
                          <a:effectLst/>
                          <a:latin typeface="+mj-lt"/>
                        </a:rPr>
                        <a:t> (</a:t>
                      </a:r>
                      <a:r>
                        <a:rPr lang="en-US" sz="1900" b="1" i="0" dirty="0" err="1" smtClean="0">
                          <a:solidFill>
                            <a:srgbClr val="000000"/>
                          </a:solidFill>
                          <a:effectLst/>
                          <a:latin typeface="+mj-lt"/>
                        </a:rPr>
                        <a:t>đại</a:t>
                      </a:r>
                      <a:r>
                        <a:rPr lang="en-US" sz="1900" b="1" i="0" baseline="0" dirty="0">
                          <a:solidFill>
                            <a:srgbClr val="000000"/>
                          </a:solidFill>
                          <a:effectLst/>
                          <a:latin typeface="+mj-lt"/>
                        </a:rPr>
                        <a:t> </a:t>
                      </a:r>
                      <a:r>
                        <a:rPr lang="en-US" sz="1900" b="1" i="0" dirty="0" err="1" smtClean="0">
                          <a:solidFill>
                            <a:srgbClr val="000000"/>
                          </a:solidFill>
                          <a:effectLst/>
                          <a:latin typeface="+mj-lt"/>
                        </a:rPr>
                        <a:t>trà</a:t>
                      </a:r>
                      <a:r>
                        <a:rPr lang="en-US" sz="1900" b="1" i="0" dirty="0">
                          <a:solidFill>
                            <a:srgbClr val="000000"/>
                          </a:solidFill>
                          <a:effectLst/>
                          <a:latin typeface="+mj-lt"/>
                        </a:rPr>
                        <a:t>) </a:t>
                      </a:r>
                      <a:endParaRPr lang="en-US" sz="1900" dirty="0">
                        <a:effectLst/>
                        <a:latin typeface="+mj-lt"/>
                      </a:endParaRPr>
                    </a:p>
                  </a:txBody>
                  <a:tcPr marL="51802" marR="51802" marT="25901" marB="2590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4">
                        <a:lumMod val="40000"/>
                        <a:lumOff val="60000"/>
                      </a:schemeClr>
                    </a:solidFill>
                  </a:tcPr>
                </a:tc>
                <a:tc>
                  <a:txBody>
                    <a:bodyPr/>
                    <a:lstStyle/>
                    <a:p>
                      <a:pPr algn="ctr"/>
                      <a:r>
                        <a:rPr lang="en-US" sz="1900" b="1" i="0" dirty="0">
                          <a:solidFill>
                            <a:srgbClr val="000000"/>
                          </a:solidFill>
                          <a:effectLst/>
                          <a:latin typeface="+mj-lt"/>
                        </a:rPr>
                        <a:t>Marketing </a:t>
                      </a:r>
                      <a:r>
                        <a:rPr lang="en-US" sz="1900" b="1" i="0" dirty="0" err="1">
                          <a:solidFill>
                            <a:srgbClr val="000000"/>
                          </a:solidFill>
                          <a:effectLst/>
                          <a:latin typeface="+mj-lt"/>
                        </a:rPr>
                        <a:t>tập</a:t>
                      </a:r>
                      <a:r>
                        <a:rPr lang="en-US" sz="1900" b="1" i="0" dirty="0">
                          <a:solidFill>
                            <a:srgbClr val="000000"/>
                          </a:solidFill>
                          <a:effectLst/>
                          <a:latin typeface="+mj-lt"/>
                        </a:rPr>
                        <a:t> </a:t>
                      </a:r>
                      <a:r>
                        <a:rPr lang="en-US" sz="1900" b="1" i="0" dirty="0" err="1">
                          <a:solidFill>
                            <a:srgbClr val="000000"/>
                          </a:solidFill>
                          <a:effectLst/>
                          <a:latin typeface="+mj-lt"/>
                        </a:rPr>
                        <a:t>trung</a:t>
                      </a:r>
                      <a:r>
                        <a:rPr lang="en-US" sz="1900" b="1" i="0" dirty="0">
                          <a:solidFill>
                            <a:srgbClr val="000000"/>
                          </a:solidFill>
                          <a:effectLst/>
                          <a:latin typeface="+mj-lt"/>
                        </a:rPr>
                        <a:t> </a:t>
                      </a:r>
                      <a:endParaRPr lang="en-US" sz="1900" dirty="0">
                        <a:effectLst/>
                        <a:latin typeface="+mj-lt"/>
                      </a:endParaRPr>
                    </a:p>
                  </a:txBody>
                  <a:tcPr marL="51802" marR="51802" marT="25901" marB="2590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4">
                        <a:lumMod val="40000"/>
                        <a:lumOff val="60000"/>
                      </a:schemeClr>
                    </a:solidFill>
                  </a:tcPr>
                </a:tc>
                <a:tc>
                  <a:txBody>
                    <a:bodyPr/>
                    <a:lstStyle/>
                    <a:p>
                      <a:pPr algn="ctr"/>
                      <a:r>
                        <a:rPr lang="en-US" sz="1900" b="1" i="0" dirty="0">
                          <a:solidFill>
                            <a:srgbClr val="000000"/>
                          </a:solidFill>
                          <a:effectLst/>
                          <a:latin typeface="+mj-lt"/>
                        </a:rPr>
                        <a:t>Marketing </a:t>
                      </a:r>
                      <a:r>
                        <a:rPr lang="en-US" sz="1900" b="1" i="0" dirty="0" err="1">
                          <a:solidFill>
                            <a:srgbClr val="000000"/>
                          </a:solidFill>
                          <a:effectLst/>
                          <a:latin typeface="+mj-lt"/>
                        </a:rPr>
                        <a:t>phân</a:t>
                      </a:r>
                      <a:r>
                        <a:rPr lang="en-US" sz="1900" b="1" i="0" dirty="0">
                          <a:solidFill>
                            <a:srgbClr val="000000"/>
                          </a:solidFill>
                          <a:effectLst/>
                          <a:latin typeface="+mj-lt"/>
                        </a:rPr>
                        <a:t> </a:t>
                      </a:r>
                      <a:r>
                        <a:rPr lang="en-US" sz="1900" b="1" i="0" dirty="0" err="1">
                          <a:solidFill>
                            <a:srgbClr val="000000"/>
                          </a:solidFill>
                          <a:effectLst/>
                          <a:latin typeface="+mj-lt"/>
                        </a:rPr>
                        <a:t>biệt</a:t>
                      </a:r>
                      <a:endParaRPr lang="en-US" sz="1900" dirty="0">
                        <a:effectLst/>
                        <a:latin typeface="+mj-lt"/>
                      </a:endParaRPr>
                    </a:p>
                  </a:txBody>
                  <a:tcPr marL="51802" marR="51802" marT="25901" marB="2590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3243111807"/>
                  </a:ext>
                </a:extLst>
              </a:tr>
              <a:tr h="450201">
                <a:tc>
                  <a:txBody>
                    <a:bodyPr/>
                    <a:lstStyle/>
                    <a:p>
                      <a:pPr algn="l"/>
                      <a:r>
                        <a:rPr lang="vi-VN" sz="1900" b="0" i="0" dirty="0">
                          <a:solidFill>
                            <a:srgbClr val="000000"/>
                          </a:solidFill>
                          <a:effectLst/>
                          <a:latin typeface="+mj-lt"/>
                        </a:rPr>
                        <a:t>- Xác định</a:t>
                      </a:r>
                      <a:br>
                        <a:rPr lang="vi-VN" sz="1900" b="0" i="0" dirty="0">
                          <a:solidFill>
                            <a:srgbClr val="000000"/>
                          </a:solidFill>
                          <a:effectLst/>
                          <a:latin typeface="+mj-lt"/>
                        </a:rPr>
                      </a:br>
                      <a:r>
                        <a:rPr lang="vi-VN" sz="1900" b="0" i="0" dirty="0">
                          <a:solidFill>
                            <a:srgbClr val="000000"/>
                          </a:solidFill>
                          <a:effectLst/>
                          <a:latin typeface="+mj-lt"/>
                        </a:rPr>
                        <a:t>thị trường</a:t>
                      </a:r>
                      <a:endParaRPr lang="vi-VN" sz="1900" dirty="0">
                        <a:effectLst/>
                        <a:latin typeface="+mj-lt"/>
                      </a:endParaRPr>
                    </a:p>
                  </a:txBody>
                  <a:tcPr marL="51802" marR="51802" marT="25901" marB="2590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a:endParaRPr lang="en-US" sz="1900" dirty="0">
                        <a:effectLst/>
                        <a:latin typeface="Times New Roman" panose="02020603050405020304" pitchFamily="18" charset="0"/>
                        <a:cs typeface="Times New Roman" panose="02020603050405020304" pitchFamily="18" charset="0"/>
                      </a:endParaRPr>
                    </a:p>
                  </a:txBody>
                  <a:tcPr marL="51802" marR="51802" marT="25901" marB="2590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a:endParaRPr lang="en-US" sz="1900" dirty="0">
                        <a:effectLst/>
                        <a:latin typeface="Times New Roman" panose="02020603050405020304" pitchFamily="18" charset="0"/>
                        <a:cs typeface="Times New Roman" panose="02020603050405020304" pitchFamily="18" charset="0"/>
                      </a:endParaRPr>
                    </a:p>
                  </a:txBody>
                  <a:tcPr marL="51802" marR="51802" marT="25901" marB="2590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a:r>
                        <a:rPr lang="en-US" sz="1900" b="0" i="0" dirty="0" smtClean="0">
                          <a:solidFill>
                            <a:srgbClr val="000000"/>
                          </a:solidFill>
                          <a:effectLst/>
                          <a:latin typeface="Times New Roman" panose="02020603050405020304" pitchFamily="18" charset="0"/>
                          <a:cs typeface="Times New Roman" panose="02020603050405020304" pitchFamily="18" charset="0"/>
                        </a:rPr>
                        <a:t> </a:t>
                      </a:r>
                      <a:endParaRPr lang="en-US" sz="1900" dirty="0">
                        <a:effectLst/>
                        <a:latin typeface="Times New Roman" panose="02020603050405020304" pitchFamily="18" charset="0"/>
                        <a:cs typeface="Times New Roman" panose="02020603050405020304" pitchFamily="18" charset="0"/>
                      </a:endParaRPr>
                    </a:p>
                  </a:txBody>
                  <a:tcPr marL="51802" marR="51802" marT="25901" marB="2590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65265284"/>
                  </a:ext>
                </a:extLst>
              </a:tr>
              <a:tr h="934950">
                <a:tc>
                  <a:txBody>
                    <a:bodyPr/>
                    <a:lstStyle/>
                    <a:p>
                      <a:pPr algn="l"/>
                      <a:r>
                        <a:rPr lang="en-US" sz="1900" b="0" i="0" dirty="0">
                          <a:solidFill>
                            <a:srgbClr val="000000"/>
                          </a:solidFill>
                          <a:effectLst/>
                          <a:latin typeface="Times New Roman" panose="02020603050405020304" pitchFamily="18" charset="0"/>
                          <a:cs typeface="Times New Roman" panose="02020603050405020304" pitchFamily="18" charset="0"/>
                        </a:rPr>
                        <a:t>- </a:t>
                      </a:r>
                      <a:r>
                        <a:rPr lang="en-US" sz="1900" b="0" i="0" dirty="0" err="1">
                          <a:solidFill>
                            <a:srgbClr val="000000"/>
                          </a:solidFill>
                          <a:effectLst/>
                          <a:latin typeface="Times New Roman" panose="02020603050405020304" pitchFamily="18" charset="0"/>
                          <a:cs typeface="Times New Roman" panose="02020603050405020304" pitchFamily="18" charset="0"/>
                        </a:rPr>
                        <a:t>Chính</a:t>
                      </a:r>
                      <a:r>
                        <a:rPr lang="en-US" sz="1900" b="0" i="0" dirty="0">
                          <a:solidFill>
                            <a:srgbClr val="000000"/>
                          </a:solidFill>
                          <a:effectLst/>
                          <a:latin typeface="Times New Roman" panose="02020603050405020304" pitchFamily="18" charset="0"/>
                          <a:cs typeface="Times New Roman" panose="02020603050405020304" pitchFamily="18" charset="0"/>
                        </a:rPr>
                        <a:t/>
                      </a:r>
                      <a:br>
                        <a:rPr lang="en-US" sz="1900" b="0" i="0" dirty="0">
                          <a:solidFill>
                            <a:srgbClr val="000000"/>
                          </a:solidFill>
                          <a:effectLst/>
                          <a:latin typeface="Times New Roman" panose="02020603050405020304" pitchFamily="18" charset="0"/>
                          <a:cs typeface="Times New Roman" panose="02020603050405020304" pitchFamily="18" charset="0"/>
                        </a:rPr>
                      </a:br>
                      <a:r>
                        <a:rPr lang="en-US" sz="1900" b="0" i="0" dirty="0" err="1">
                          <a:solidFill>
                            <a:srgbClr val="000000"/>
                          </a:solidFill>
                          <a:effectLst/>
                          <a:latin typeface="Times New Roman" panose="02020603050405020304" pitchFamily="18" charset="0"/>
                          <a:cs typeface="Times New Roman" panose="02020603050405020304" pitchFamily="18" charset="0"/>
                        </a:rPr>
                        <a:t>sách</a:t>
                      </a:r>
                      <a:r>
                        <a:rPr lang="en-US" sz="1900" b="0" i="0" dirty="0">
                          <a:solidFill>
                            <a:srgbClr val="000000"/>
                          </a:solidFill>
                          <a:effectLst/>
                          <a:latin typeface="Times New Roman" panose="02020603050405020304" pitchFamily="18" charset="0"/>
                          <a:cs typeface="Times New Roman" panose="02020603050405020304" pitchFamily="18" charset="0"/>
                        </a:rPr>
                        <a:t> </a:t>
                      </a:r>
                      <a:r>
                        <a:rPr lang="en-US" sz="1900" b="0" i="0" dirty="0" err="1" smtClean="0">
                          <a:solidFill>
                            <a:srgbClr val="000000"/>
                          </a:solidFill>
                          <a:effectLst/>
                          <a:latin typeface="Times New Roman" panose="02020603050405020304" pitchFamily="18" charset="0"/>
                          <a:cs typeface="Times New Roman" panose="02020603050405020304" pitchFamily="18" charset="0"/>
                        </a:rPr>
                        <a:t>sản</a:t>
                      </a:r>
                      <a:r>
                        <a:rPr lang="en-US" sz="1900" b="0" i="0" baseline="0" dirty="0">
                          <a:solidFill>
                            <a:srgbClr val="000000"/>
                          </a:solidFill>
                          <a:effectLst/>
                          <a:latin typeface="Times New Roman" panose="02020603050405020304" pitchFamily="18" charset="0"/>
                          <a:cs typeface="Times New Roman" panose="02020603050405020304" pitchFamily="18" charset="0"/>
                        </a:rPr>
                        <a:t> </a:t>
                      </a:r>
                      <a:r>
                        <a:rPr lang="en-US" sz="1900" b="0" i="0" dirty="0" err="1" smtClean="0">
                          <a:solidFill>
                            <a:srgbClr val="000000"/>
                          </a:solidFill>
                          <a:effectLst/>
                          <a:latin typeface="Times New Roman" panose="02020603050405020304" pitchFamily="18" charset="0"/>
                          <a:cs typeface="Times New Roman" panose="02020603050405020304" pitchFamily="18" charset="0"/>
                        </a:rPr>
                        <a:t>phẩm</a:t>
                      </a:r>
                      <a:endParaRPr lang="en-US" sz="1900" dirty="0">
                        <a:effectLst/>
                        <a:latin typeface="Times New Roman" panose="02020603050405020304" pitchFamily="18" charset="0"/>
                        <a:cs typeface="Times New Roman" panose="02020603050405020304" pitchFamily="18" charset="0"/>
                      </a:endParaRPr>
                    </a:p>
                  </a:txBody>
                  <a:tcPr marL="51802" marR="51802" marT="25901" marB="2590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a:endParaRPr lang="en-US" sz="1900" dirty="0" smtClean="0">
                        <a:effectLst/>
                        <a:latin typeface="+mj-lt"/>
                      </a:endParaRPr>
                    </a:p>
                    <a:p>
                      <a:pPr algn="l"/>
                      <a:endParaRPr lang="en-US" sz="1900" dirty="0" smtClean="0">
                        <a:effectLst/>
                        <a:latin typeface="+mj-lt"/>
                      </a:endParaRPr>
                    </a:p>
                    <a:p>
                      <a:pPr algn="l"/>
                      <a:endParaRPr lang="en-US" sz="1900" dirty="0" smtClean="0">
                        <a:effectLst/>
                        <a:latin typeface="+mj-lt"/>
                      </a:endParaRPr>
                    </a:p>
                    <a:p>
                      <a:pPr algn="l"/>
                      <a:endParaRPr lang="vi-VN" sz="1900" dirty="0">
                        <a:effectLst/>
                        <a:latin typeface="+mj-lt"/>
                      </a:endParaRPr>
                    </a:p>
                  </a:txBody>
                  <a:tcPr marL="51802" marR="51802" marT="25901" marB="2590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a:endParaRPr lang="en-US" sz="1900" dirty="0">
                        <a:effectLst/>
                        <a:latin typeface="Times New Roman" panose="02020603050405020304" pitchFamily="18" charset="0"/>
                        <a:cs typeface="Times New Roman" panose="02020603050405020304" pitchFamily="18" charset="0"/>
                      </a:endParaRPr>
                    </a:p>
                  </a:txBody>
                  <a:tcPr marL="51802" marR="51802" marT="25901" marB="2590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a:endParaRPr lang="en-US" sz="1900" dirty="0">
                        <a:effectLst/>
                        <a:latin typeface="Times New Roman" panose="02020603050405020304" pitchFamily="18" charset="0"/>
                        <a:cs typeface="Times New Roman" panose="02020603050405020304" pitchFamily="18" charset="0"/>
                      </a:endParaRPr>
                    </a:p>
                  </a:txBody>
                  <a:tcPr marL="51802" marR="51802" marT="25901" marB="2590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52932681"/>
                  </a:ext>
                </a:extLst>
              </a:tr>
              <a:tr h="754573">
                <a:tc>
                  <a:txBody>
                    <a:bodyPr/>
                    <a:lstStyle/>
                    <a:p>
                      <a:pPr algn="l"/>
                      <a:r>
                        <a:rPr lang="en-US" sz="1900" b="0" i="0" dirty="0">
                          <a:solidFill>
                            <a:srgbClr val="000000"/>
                          </a:solidFill>
                          <a:effectLst/>
                          <a:latin typeface="Times New Roman" panose="02020603050405020304" pitchFamily="18" charset="0"/>
                          <a:cs typeface="Times New Roman" panose="02020603050405020304" pitchFamily="18" charset="0"/>
                        </a:rPr>
                        <a:t>- </a:t>
                      </a:r>
                      <a:r>
                        <a:rPr lang="en-US" sz="1900" b="0" i="0" dirty="0" err="1">
                          <a:solidFill>
                            <a:srgbClr val="000000"/>
                          </a:solidFill>
                          <a:effectLst/>
                          <a:latin typeface="Times New Roman" panose="02020603050405020304" pitchFamily="18" charset="0"/>
                          <a:cs typeface="Times New Roman" panose="02020603050405020304" pitchFamily="18" charset="0"/>
                        </a:rPr>
                        <a:t>Chính</a:t>
                      </a:r>
                      <a:r>
                        <a:rPr lang="en-US" sz="1900" b="0" i="0" dirty="0">
                          <a:solidFill>
                            <a:srgbClr val="000000"/>
                          </a:solidFill>
                          <a:effectLst/>
                          <a:latin typeface="Times New Roman" panose="02020603050405020304" pitchFamily="18" charset="0"/>
                          <a:cs typeface="Times New Roman" panose="02020603050405020304" pitchFamily="18" charset="0"/>
                        </a:rPr>
                        <a:t/>
                      </a:r>
                      <a:br>
                        <a:rPr lang="en-US" sz="1900" b="0" i="0" dirty="0">
                          <a:solidFill>
                            <a:srgbClr val="000000"/>
                          </a:solidFill>
                          <a:effectLst/>
                          <a:latin typeface="Times New Roman" panose="02020603050405020304" pitchFamily="18" charset="0"/>
                          <a:cs typeface="Times New Roman" panose="02020603050405020304" pitchFamily="18" charset="0"/>
                        </a:rPr>
                      </a:br>
                      <a:r>
                        <a:rPr lang="en-US" sz="1900" b="0" i="0" dirty="0" err="1">
                          <a:solidFill>
                            <a:srgbClr val="000000"/>
                          </a:solidFill>
                          <a:effectLst/>
                          <a:latin typeface="Times New Roman" panose="02020603050405020304" pitchFamily="18" charset="0"/>
                          <a:cs typeface="Times New Roman" panose="02020603050405020304" pitchFamily="18" charset="0"/>
                        </a:rPr>
                        <a:t>sách</a:t>
                      </a:r>
                      <a:r>
                        <a:rPr lang="en-US" sz="1900" b="0" i="0" dirty="0">
                          <a:solidFill>
                            <a:srgbClr val="000000"/>
                          </a:solidFill>
                          <a:effectLst/>
                          <a:latin typeface="Times New Roman" panose="02020603050405020304" pitchFamily="18" charset="0"/>
                          <a:cs typeface="Times New Roman" panose="02020603050405020304" pitchFamily="18" charset="0"/>
                        </a:rPr>
                        <a:t> </a:t>
                      </a:r>
                      <a:r>
                        <a:rPr lang="en-US" sz="1900" b="0" i="0" dirty="0" err="1">
                          <a:solidFill>
                            <a:srgbClr val="000000"/>
                          </a:solidFill>
                          <a:effectLst/>
                          <a:latin typeface="Times New Roman" panose="02020603050405020304" pitchFamily="18" charset="0"/>
                          <a:cs typeface="Times New Roman" panose="02020603050405020304" pitchFamily="18" charset="0"/>
                        </a:rPr>
                        <a:t>giá</a:t>
                      </a:r>
                      <a:r>
                        <a:rPr lang="en-US" sz="1900" b="0" i="0" dirty="0">
                          <a:solidFill>
                            <a:srgbClr val="000000"/>
                          </a:solidFill>
                          <a:effectLst/>
                          <a:latin typeface="Times New Roman" panose="02020603050405020304" pitchFamily="18" charset="0"/>
                          <a:cs typeface="Times New Roman" panose="02020603050405020304" pitchFamily="18" charset="0"/>
                        </a:rPr>
                        <a:t> </a:t>
                      </a:r>
                      <a:endParaRPr lang="en-US" sz="1900" dirty="0">
                        <a:effectLst/>
                        <a:latin typeface="Times New Roman" panose="02020603050405020304" pitchFamily="18" charset="0"/>
                        <a:cs typeface="Times New Roman" panose="02020603050405020304" pitchFamily="18" charset="0"/>
                      </a:endParaRPr>
                    </a:p>
                  </a:txBody>
                  <a:tcPr marL="51802" marR="51802" marT="25901" marB="2590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a:endParaRPr lang="en-US" sz="1900" dirty="0">
                        <a:effectLst/>
                        <a:latin typeface="Times New Roman" panose="02020603050405020304" pitchFamily="18" charset="0"/>
                        <a:cs typeface="Times New Roman" panose="02020603050405020304" pitchFamily="18" charset="0"/>
                      </a:endParaRPr>
                    </a:p>
                  </a:txBody>
                  <a:tcPr marL="51802" marR="51802" marT="25901" marB="2590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a:endParaRPr lang="en-US" sz="1900" dirty="0">
                        <a:effectLst/>
                        <a:latin typeface="Times New Roman" panose="02020603050405020304" pitchFamily="18" charset="0"/>
                        <a:cs typeface="Times New Roman" panose="02020603050405020304" pitchFamily="18" charset="0"/>
                      </a:endParaRPr>
                    </a:p>
                  </a:txBody>
                  <a:tcPr marL="51802" marR="51802" marT="25901" marB="2590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a:endParaRPr lang="en-US" sz="1900" dirty="0">
                        <a:effectLst/>
                        <a:latin typeface="Times New Roman" panose="02020603050405020304" pitchFamily="18" charset="0"/>
                        <a:cs typeface="Times New Roman" panose="02020603050405020304" pitchFamily="18" charset="0"/>
                      </a:endParaRPr>
                    </a:p>
                  </a:txBody>
                  <a:tcPr marL="51802" marR="51802" marT="25901" marB="2590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82673886"/>
                  </a:ext>
                </a:extLst>
              </a:tr>
              <a:tr h="386180">
                <a:tc>
                  <a:txBody>
                    <a:bodyPr/>
                    <a:lstStyle/>
                    <a:p>
                      <a:pPr algn="l"/>
                      <a:r>
                        <a:rPr lang="en-US" sz="1900" b="0" i="0" dirty="0">
                          <a:solidFill>
                            <a:srgbClr val="000000"/>
                          </a:solidFill>
                          <a:effectLst/>
                          <a:latin typeface="Times New Roman" panose="02020603050405020304" pitchFamily="18" charset="0"/>
                          <a:cs typeface="Times New Roman" panose="02020603050405020304" pitchFamily="18" charset="0"/>
                        </a:rPr>
                        <a:t>- </a:t>
                      </a:r>
                      <a:r>
                        <a:rPr lang="en-US" sz="1900" b="0" i="0" dirty="0" err="1" smtClean="0">
                          <a:solidFill>
                            <a:srgbClr val="000000"/>
                          </a:solidFill>
                          <a:effectLst/>
                          <a:latin typeface="Times New Roman" panose="02020603050405020304" pitchFamily="18" charset="0"/>
                          <a:cs typeface="Times New Roman" panose="02020603050405020304" pitchFamily="18" charset="0"/>
                        </a:rPr>
                        <a:t>Chính</a:t>
                      </a:r>
                      <a:r>
                        <a:rPr lang="en-US" sz="1900" b="0" i="0" baseline="0" dirty="0">
                          <a:solidFill>
                            <a:srgbClr val="000000"/>
                          </a:solidFill>
                          <a:effectLst/>
                          <a:latin typeface="Times New Roman" panose="02020603050405020304" pitchFamily="18" charset="0"/>
                          <a:cs typeface="Times New Roman" panose="02020603050405020304" pitchFamily="18" charset="0"/>
                        </a:rPr>
                        <a:t> </a:t>
                      </a:r>
                      <a:r>
                        <a:rPr lang="en-US" sz="1900" b="0" i="0" dirty="0" err="1" smtClean="0">
                          <a:solidFill>
                            <a:srgbClr val="000000"/>
                          </a:solidFill>
                          <a:effectLst/>
                          <a:latin typeface="Times New Roman" panose="02020603050405020304" pitchFamily="18" charset="0"/>
                          <a:cs typeface="Times New Roman" panose="02020603050405020304" pitchFamily="18" charset="0"/>
                        </a:rPr>
                        <a:t>sách</a:t>
                      </a:r>
                      <a:r>
                        <a:rPr lang="en-US" sz="1900" b="0" i="0" dirty="0" smtClean="0">
                          <a:solidFill>
                            <a:srgbClr val="000000"/>
                          </a:solidFill>
                          <a:effectLst/>
                          <a:latin typeface="Times New Roman" panose="02020603050405020304" pitchFamily="18" charset="0"/>
                          <a:cs typeface="Times New Roman" panose="02020603050405020304" pitchFamily="18" charset="0"/>
                        </a:rPr>
                        <a:t> </a:t>
                      </a:r>
                      <a:r>
                        <a:rPr lang="en-US" sz="1900" b="0" i="0" dirty="0" err="1" smtClean="0">
                          <a:solidFill>
                            <a:srgbClr val="000000"/>
                          </a:solidFill>
                          <a:effectLst/>
                          <a:latin typeface="Times New Roman" panose="02020603050405020304" pitchFamily="18" charset="0"/>
                          <a:cs typeface="Times New Roman" panose="02020603050405020304" pitchFamily="18" charset="0"/>
                        </a:rPr>
                        <a:t>phân</a:t>
                      </a:r>
                      <a:r>
                        <a:rPr lang="en-US" sz="1900" b="0" i="0" baseline="0" dirty="0">
                          <a:solidFill>
                            <a:srgbClr val="000000"/>
                          </a:solidFill>
                          <a:effectLst/>
                          <a:latin typeface="Times New Roman" panose="02020603050405020304" pitchFamily="18" charset="0"/>
                          <a:cs typeface="Times New Roman" panose="02020603050405020304" pitchFamily="18" charset="0"/>
                        </a:rPr>
                        <a:t> </a:t>
                      </a:r>
                      <a:r>
                        <a:rPr lang="en-US" sz="1900" b="0" i="0" dirty="0" err="1" smtClean="0">
                          <a:solidFill>
                            <a:srgbClr val="000000"/>
                          </a:solidFill>
                          <a:effectLst/>
                          <a:latin typeface="Times New Roman" panose="02020603050405020304" pitchFamily="18" charset="0"/>
                          <a:cs typeface="Times New Roman" panose="02020603050405020304" pitchFamily="18" charset="0"/>
                        </a:rPr>
                        <a:t>phối</a:t>
                      </a:r>
                      <a:endParaRPr lang="en-US" sz="1900" dirty="0">
                        <a:effectLst/>
                        <a:latin typeface="Times New Roman" panose="02020603050405020304" pitchFamily="18" charset="0"/>
                        <a:cs typeface="Times New Roman" panose="02020603050405020304" pitchFamily="18" charset="0"/>
                      </a:endParaRPr>
                    </a:p>
                  </a:txBody>
                  <a:tcPr marL="51802" marR="51802" marT="25901" marB="2590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a:endParaRPr lang="en-US" sz="1900" dirty="0" smtClean="0">
                        <a:effectLst/>
                        <a:latin typeface="Times New Roman" panose="02020603050405020304" pitchFamily="18" charset="0"/>
                        <a:cs typeface="Times New Roman" panose="02020603050405020304" pitchFamily="18" charset="0"/>
                      </a:endParaRPr>
                    </a:p>
                    <a:p>
                      <a:pPr algn="l"/>
                      <a:endParaRPr lang="en-US" sz="1900" dirty="0" smtClean="0">
                        <a:effectLst/>
                        <a:latin typeface="Times New Roman" panose="02020603050405020304" pitchFamily="18" charset="0"/>
                        <a:cs typeface="Times New Roman" panose="02020603050405020304" pitchFamily="18" charset="0"/>
                      </a:endParaRPr>
                    </a:p>
                    <a:p>
                      <a:pPr algn="l"/>
                      <a:endParaRPr lang="en-US" sz="1900" dirty="0">
                        <a:effectLst/>
                        <a:latin typeface="Times New Roman" panose="02020603050405020304" pitchFamily="18" charset="0"/>
                        <a:cs typeface="Times New Roman" panose="02020603050405020304" pitchFamily="18" charset="0"/>
                      </a:endParaRPr>
                    </a:p>
                  </a:txBody>
                  <a:tcPr marL="51802" marR="51802" marT="25901" marB="2590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a:endParaRPr lang="en-US" sz="1900" dirty="0">
                        <a:effectLst/>
                        <a:latin typeface="Times New Roman" panose="02020603050405020304" pitchFamily="18" charset="0"/>
                        <a:cs typeface="Times New Roman" panose="02020603050405020304" pitchFamily="18" charset="0"/>
                      </a:endParaRPr>
                    </a:p>
                  </a:txBody>
                  <a:tcPr marL="51802" marR="51802" marT="25901" marB="2590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a:endParaRPr lang="en-US" sz="1900" dirty="0">
                        <a:effectLst/>
                        <a:latin typeface="Times New Roman" panose="02020603050405020304" pitchFamily="18" charset="0"/>
                        <a:cs typeface="Times New Roman" panose="02020603050405020304" pitchFamily="18" charset="0"/>
                      </a:endParaRPr>
                    </a:p>
                  </a:txBody>
                  <a:tcPr marL="51802" marR="51802" marT="25901" marB="2590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38084987"/>
                  </a:ext>
                </a:extLst>
              </a:tr>
              <a:tr h="1166158">
                <a:tc>
                  <a:txBody>
                    <a:bodyPr/>
                    <a:lstStyle/>
                    <a:p>
                      <a:pPr algn="l"/>
                      <a:r>
                        <a:rPr lang="vi-VN" sz="1900" b="0" i="0" dirty="0">
                          <a:solidFill>
                            <a:srgbClr val="000000"/>
                          </a:solidFill>
                          <a:effectLst/>
                          <a:latin typeface="+mj-lt"/>
                        </a:rPr>
                        <a:t>- </a:t>
                      </a:r>
                      <a:r>
                        <a:rPr lang="vi-VN" sz="1900" b="0" i="0" dirty="0" smtClean="0">
                          <a:solidFill>
                            <a:srgbClr val="000000"/>
                          </a:solidFill>
                          <a:effectLst/>
                          <a:latin typeface="+mj-lt"/>
                        </a:rPr>
                        <a:t>Trọng</a:t>
                      </a:r>
                      <a:r>
                        <a:rPr lang="en-US" sz="1900" b="0" i="0" baseline="0" dirty="0" smtClean="0">
                          <a:solidFill>
                            <a:srgbClr val="000000"/>
                          </a:solidFill>
                          <a:effectLst/>
                          <a:latin typeface="+mj-lt"/>
                        </a:rPr>
                        <a:t> </a:t>
                      </a:r>
                      <a:r>
                        <a:rPr lang="vi-VN" sz="1900" b="0" i="0" dirty="0" smtClean="0">
                          <a:solidFill>
                            <a:srgbClr val="000000"/>
                          </a:solidFill>
                          <a:effectLst/>
                          <a:latin typeface="+mj-lt"/>
                        </a:rPr>
                        <a:t>tâm của</a:t>
                      </a:r>
                      <a:r>
                        <a:rPr lang="en-US" sz="1900" b="0" i="0" baseline="0" dirty="0" smtClean="0">
                          <a:solidFill>
                            <a:srgbClr val="000000"/>
                          </a:solidFill>
                          <a:effectLst/>
                          <a:latin typeface="+mj-lt"/>
                        </a:rPr>
                        <a:t> </a:t>
                      </a:r>
                      <a:r>
                        <a:rPr lang="vi-VN" sz="1900" b="0" i="0" dirty="0" smtClean="0">
                          <a:solidFill>
                            <a:srgbClr val="000000"/>
                          </a:solidFill>
                          <a:effectLst/>
                          <a:latin typeface="+mj-lt"/>
                        </a:rPr>
                        <a:t>chiến</a:t>
                      </a:r>
                      <a:r>
                        <a:rPr lang="en-US" sz="1900" b="0" i="0" baseline="0" dirty="0" smtClean="0">
                          <a:solidFill>
                            <a:srgbClr val="000000"/>
                          </a:solidFill>
                          <a:effectLst/>
                          <a:latin typeface="+mj-lt"/>
                        </a:rPr>
                        <a:t> </a:t>
                      </a:r>
                      <a:r>
                        <a:rPr lang="vi-VN" sz="1900" b="0" i="0" dirty="0" smtClean="0">
                          <a:solidFill>
                            <a:srgbClr val="000000"/>
                          </a:solidFill>
                          <a:effectLst/>
                          <a:latin typeface="+mj-lt"/>
                        </a:rPr>
                        <a:t>lược</a:t>
                      </a:r>
                      <a:endParaRPr lang="vi-VN" sz="1900" dirty="0">
                        <a:effectLst/>
                        <a:latin typeface="+mj-lt"/>
                      </a:endParaRPr>
                    </a:p>
                  </a:txBody>
                  <a:tcPr marL="51802" marR="51802" marT="25901" marB="2590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a:endParaRPr lang="vi-VN" sz="1900" dirty="0">
                        <a:effectLst/>
                        <a:latin typeface="+mj-lt"/>
                      </a:endParaRPr>
                    </a:p>
                  </a:txBody>
                  <a:tcPr marL="51802" marR="51802" marT="25901" marB="2590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a:endParaRPr lang="vi-VN" sz="1900" dirty="0">
                        <a:effectLst/>
                        <a:latin typeface="+mj-lt"/>
                      </a:endParaRPr>
                    </a:p>
                  </a:txBody>
                  <a:tcPr marL="51802" marR="51802" marT="25901" marB="2590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a:endParaRPr lang="vi-VN" sz="1900" dirty="0">
                        <a:effectLst/>
                        <a:latin typeface="+mj-lt"/>
                      </a:endParaRPr>
                    </a:p>
                  </a:txBody>
                  <a:tcPr marL="51802" marR="51802" marT="25901" marB="2590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5562581"/>
                  </a:ext>
                </a:extLst>
              </a:tr>
            </a:tbl>
          </a:graphicData>
        </a:graphic>
      </p:graphicFrame>
      <p:sp>
        <p:nvSpPr>
          <p:cNvPr id="6" name="Rectangle 5"/>
          <p:cNvSpPr/>
          <p:nvPr/>
        </p:nvSpPr>
        <p:spPr>
          <a:xfrm>
            <a:off x="1650845" y="1878649"/>
            <a:ext cx="2822655" cy="646331"/>
          </a:xfrm>
          <a:prstGeom prst="rect">
            <a:avLst/>
          </a:prstGeom>
          <a:solidFill>
            <a:srgbClr val="FFFF00"/>
          </a:solidFill>
        </p:spPr>
        <p:txBody>
          <a:bodyPr wrap="square">
            <a:spAutoFit/>
          </a:bodyPr>
          <a:lstStyle/>
          <a:p>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Một</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bộ</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phận</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lớn</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khách</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hàng</a:t>
            </a:r>
            <a:r>
              <a:rPr lang="en-US" dirty="0">
                <a:solidFill>
                  <a:srgbClr val="000000"/>
                </a:solidFill>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p:txBody>
      </p:sp>
      <p:sp>
        <p:nvSpPr>
          <p:cNvPr id="7" name="Rectangle 6"/>
          <p:cNvSpPr/>
          <p:nvPr/>
        </p:nvSpPr>
        <p:spPr>
          <a:xfrm>
            <a:off x="4575806" y="1844227"/>
            <a:ext cx="2844986" cy="646331"/>
          </a:xfrm>
          <a:prstGeom prst="rect">
            <a:avLst/>
          </a:prstGeom>
          <a:solidFill>
            <a:srgbClr val="FFFF00"/>
          </a:solidFill>
        </p:spPr>
        <p:txBody>
          <a:bodyPr wrap="square">
            <a:spAutoFit/>
          </a:bodyPr>
          <a:lstStyle/>
          <a:p>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Một</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nhóm</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khách</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hàng</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tiềm</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năng</a:t>
            </a:r>
            <a:r>
              <a:rPr lang="en-US" dirty="0">
                <a:solidFill>
                  <a:srgbClr val="000000"/>
                </a:solidFill>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p:txBody>
      </p:sp>
      <p:sp>
        <p:nvSpPr>
          <p:cNvPr id="8" name="Rectangle 7"/>
          <p:cNvSpPr/>
          <p:nvPr/>
        </p:nvSpPr>
        <p:spPr>
          <a:xfrm>
            <a:off x="7952188" y="1895276"/>
            <a:ext cx="4025461" cy="369332"/>
          </a:xfrm>
          <a:prstGeom prst="rect">
            <a:avLst/>
          </a:prstGeom>
          <a:solidFill>
            <a:srgbClr val="FFFF00"/>
          </a:solidFill>
        </p:spPr>
        <p:txBody>
          <a:bodyPr wrap="none">
            <a:spAutoFit/>
          </a:bodyPr>
          <a:lstStyle/>
          <a:p>
            <a:r>
              <a:rPr lang="en-US" dirty="0">
                <a:solidFill>
                  <a:srgbClr val="000000"/>
                </a:solidFill>
                <a:latin typeface="Times New Roman" panose="02020603050405020304" pitchFamily="18" charset="0"/>
                <a:cs typeface="Times New Roman" panose="02020603050405020304" pitchFamily="18" charset="0"/>
              </a:rPr>
              <a:t>Hai </a:t>
            </a:r>
            <a:r>
              <a:rPr lang="en-US" dirty="0" err="1">
                <a:solidFill>
                  <a:srgbClr val="000000"/>
                </a:solidFill>
                <a:latin typeface="Times New Roman" panose="02020603050405020304" pitchFamily="18" charset="0"/>
                <a:cs typeface="Times New Roman" panose="02020603050405020304" pitchFamily="18" charset="0"/>
              </a:rPr>
              <a:t>hoặc</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vài</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nhóm</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khách</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hàng</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tiềm</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năng</a:t>
            </a:r>
            <a:endParaRPr lang="en-US" dirty="0"/>
          </a:p>
        </p:txBody>
      </p:sp>
      <p:sp>
        <p:nvSpPr>
          <p:cNvPr id="9" name="Rectangle 8"/>
          <p:cNvSpPr/>
          <p:nvPr/>
        </p:nvSpPr>
        <p:spPr>
          <a:xfrm>
            <a:off x="1632286" y="2450632"/>
            <a:ext cx="2859771" cy="1200329"/>
          </a:xfrm>
          <a:prstGeom prst="rect">
            <a:avLst/>
          </a:prstGeom>
          <a:solidFill>
            <a:srgbClr val="FFFF00"/>
          </a:solidFill>
        </p:spPr>
        <p:txBody>
          <a:bodyPr wrap="square">
            <a:spAutoFit/>
          </a:bodyPr>
          <a:lstStyle/>
          <a:p>
            <a:r>
              <a:rPr lang="vi-VN" dirty="0">
                <a:solidFill>
                  <a:srgbClr val="000000"/>
                </a:solidFill>
                <a:latin typeface="+mj-lt"/>
              </a:rPr>
              <a:t>- Một số lượng hạn chế sản phẩm</a:t>
            </a:r>
            <a:r>
              <a:rPr lang="en-US" dirty="0">
                <a:solidFill>
                  <a:srgbClr val="000000"/>
                </a:solidFill>
                <a:latin typeface="+mj-lt"/>
              </a:rPr>
              <a:t> </a:t>
            </a:r>
            <a:r>
              <a:rPr lang="vi-VN" dirty="0">
                <a:solidFill>
                  <a:srgbClr val="000000"/>
                </a:solidFill>
                <a:latin typeface="+mj-lt"/>
              </a:rPr>
              <a:t>dưới một thương hiệu</a:t>
            </a:r>
            <a:r>
              <a:rPr lang="en-US" dirty="0">
                <a:solidFill>
                  <a:srgbClr val="000000"/>
                </a:solidFill>
                <a:latin typeface="+mj-lt"/>
              </a:rPr>
              <a:t> </a:t>
            </a:r>
            <a:r>
              <a:rPr lang="vi-VN" dirty="0">
                <a:solidFill>
                  <a:srgbClr val="000000"/>
                </a:solidFill>
                <a:latin typeface="+mj-lt"/>
              </a:rPr>
              <a:t>cho nhiều đối</a:t>
            </a:r>
            <a:r>
              <a:rPr lang="en-US" dirty="0">
                <a:solidFill>
                  <a:srgbClr val="000000"/>
                </a:solidFill>
                <a:latin typeface="+mj-lt"/>
              </a:rPr>
              <a:t> </a:t>
            </a:r>
            <a:r>
              <a:rPr lang="vi-VN" dirty="0">
                <a:solidFill>
                  <a:srgbClr val="000000"/>
                </a:solidFill>
                <a:latin typeface="+mj-lt"/>
              </a:rPr>
              <a:t>tượng khách hàng</a:t>
            </a:r>
            <a:endParaRPr lang="vi-VN" dirty="0">
              <a:latin typeface="+mj-lt"/>
            </a:endParaRPr>
          </a:p>
        </p:txBody>
      </p:sp>
      <p:sp>
        <p:nvSpPr>
          <p:cNvPr id="10" name="Rectangle 9"/>
          <p:cNvSpPr/>
          <p:nvPr/>
        </p:nvSpPr>
        <p:spPr>
          <a:xfrm>
            <a:off x="4629825" y="2711580"/>
            <a:ext cx="2442771" cy="646331"/>
          </a:xfrm>
          <a:prstGeom prst="rect">
            <a:avLst/>
          </a:prstGeom>
          <a:solidFill>
            <a:srgbClr val="FFFF00"/>
          </a:solidFill>
        </p:spPr>
        <p:txBody>
          <a:bodyPr wrap="square">
            <a:spAutoFit/>
          </a:bodyPr>
          <a:lstStyle/>
          <a:p>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Một</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loại</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sản</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phẩm</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cho</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một</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nhóm</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khách</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hàng</a:t>
            </a:r>
            <a:endParaRPr lang="en-US" dirty="0">
              <a:latin typeface="Times New Roman" panose="02020603050405020304" pitchFamily="18" charset="0"/>
              <a:cs typeface="Times New Roman" panose="02020603050405020304" pitchFamily="18" charset="0"/>
            </a:endParaRPr>
          </a:p>
        </p:txBody>
      </p:sp>
      <p:sp>
        <p:nvSpPr>
          <p:cNvPr id="11" name="Rectangle 10"/>
          <p:cNvSpPr/>
          <p:nvPr/>
        </p:nvSpPr>
        <p:spPr>
          <a:xfrm>
            <a:off x="7689295" y="2945420"/>
            <a:ext cx="4551246" cy="369332"/>
          </a:xfrm>
          <a:prstGeom prst="rect">
            <a:avLst/>
          </a:prstGeom>
          <a:solidFill>
            <a:srgbClr val="FFFF00"/>
          </a:solidFill>
        </p:spPr>
        <p:txBody>
          <a:bodyPr wrap="none">
            <a:spAutoFit/>
          </a:bodyPr>
          <a:lstStyle/>
          <a:p>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Mỗi</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loại</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sản</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phẩm</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cho</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mỗi</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nhóm</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khách</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hàng</a:t>
            </a:r>
            <a:endParaRPr lang="en-US" dirty="0">
              <a:latin typeface="Times New Roman" panose="02020603050405020304" pitchFamily="18" charset="0"/>
              <a:cs typeface="Times New Roman" panose="02020603050405020304" pitchFamily="18" charset="0"/>
            </a:endParaRPr>
          </a:p>
        </p:txBody>
      </p:sp>
      <p:sp>
        <p:nvSpPr>
          <p:cNvPr id="12" name="Rectangle 11"/>
          <p:cNvSpPr/>
          <p:nvPr/>
        </p:nvSpPr>
        <p:spPr>
          <a:xfrm>
            <a:off x="1790469" y="3889948"/>
            <a:ext cx="2425664" cy="369332"/>
          </a:xfrm>
          <a:prstGeom prst="rect">
            <a:avLst/>
          </a:prstGeom>
          <a:solidFill>
            <a:srgbClr val="FFFF00"/>
          </a:solidFill>
        </p:spPr>
        <p:txBody>
          <a:bodyPr wrap="none">
            <a:spAutoFit/>
          </a:bodyPr>
          <a:lstStyle/>
          <a:p>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Một</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mức</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giá</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phổ</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biến</a:t>
            </a:r>
            <a:r>
              <a:rPr lang="en-US" dirty="0">
                <a:solidFill>
                  <a:srgbClr val="000000"/>
                </a:solidFill>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p:txBody>
      </p:sp>
      <p:sp>
        <p:nvSpPr>
          <p:cNvPr id="13" name="Rectangle 12"/>
          <p:cNvSpPr/>
          <p:nvPr/>
        </p:nvSpPr>
        <p:spPr>
          <a:xfrm>
            <a:off x="4640041" y="3712977"/>
            <a:ext cx="2432556" cy="677108"/>
          </a:xfrm>
          <a:prstGeom prst="rect">
            <a:avLst/>
          </a:prstGeom>
          <a:solidFill>
            <a:srgbClr val="FFFF00"/>
          </a:solidFill>
        </p:spPr>
        <p:txBody>
          <a:bodyPr wrap="square">
            <a:spAutoFit/>
          </a:bodyPr>
          <a:lstStyle/>
          <a:p>
            <a:pPr lvl="0"/>
            <a:r>
              <a:rPr lang="en-US" sz="1900" dirty="0">
                <a:solidFill>
                  <a:srgbClr val="000000"/>
                </a:solidFill>
                <a:latin typeface="Times New Roman" panose="02020603050405020304" pitchFamily="18" charset="0"/>
                <a:cs typeface="Times New Roman" panose="02020603050405020304" pitchFamily="18" charset="0"/>
              </a:rPr>
              <a:t>- </a:t>
            </a:r>
            <a:r>
              <a:rPr lang="en-US" sz="1900" dirty="0" err="1">
                <a:solidFill>
                  <a:srgbClr val="000000"/>
                </a:solidFill>
                <a:latin typeface="Times New Roman" panose="02020603050405020304" pitchFamily="18" charset="0"/>
                <a:cs typeface="Times New Roman" panose="02020603050405020304" pitchFamily="18" charset="0"/>
              </a:rPr>
              <a:t>Một</a:t>
            </a:r>
            <a:r>
              <a:rPr lang="en-US" sz="1900" dirty="0">
                <a:solidFill>
                  <a:srgbClr val="000000"/>
                </a:solidFill>
                <a:latin typeface="Times New Roman" panose="02020603050405020304" pitchFamily="18" charset="0"/>
                <a:cs typeface="Times New Roman" panose="02020603050405020304" pitchFamily="18" charset="0"/>
              </a:rPr>
              <a:t> </a:t>
            </a:r>
            <a:r>
              <a:rPr lang="en-US" sz="1900" dirty="0" err="1">
                <a:solidFill>
                  <a:srgbClr val="000000"/>
                </a:solidFill>
                <a:latin typeface="Times New Roman" panose="02020603050405020304" pitchFamily="18" charset="0"/>
                <a:cs typeface="Times New Roman" panose="02020603050405020304" pitchFamily="18" charset="0"/>
              </a:rPr>
              <a:t>mức</a:t>
            </a:r>
            <a:r>
              <a:rPr lang="en-US" sz="1900" dirty="0">
                <a:solidFill>
                  <a:srgbClr val="000000"/>
                </a:solidFill>
                <a:latin typeface="Times New Roman" panose="02020603050405020304" pitchFamily="18" charset="0"/>
                <a:cs typeface="Times New Roman" panose="02020603050405020304" pitchFamily="18" charset="0"/>
              </a:rPr>
              <a:t> </a:t>
            </a:r>
            <a:r>
              <a:rPr lang="en-US" sz="1900" dirty="0" err="1">
                <a:solidFill>
                  <a:srgbClr val="000000"/>
                </a:solidFill>
                <a:latin typeface="Times New Roman" panose="02020603050405020304" pitchFamily="18" charset="0"/>
                <a:cs typeface="Times New Roman" panose="02020603050405020304" pitchFamily="18" charset="0"/>
              </a:rPr>
              <a:t>giá</a:t>
            </a:r>
            <a:r>
              <a:rPr lang="en-US" sz="1900" dirty="0">
                <a:solidFill>
                  <a:srgbClr val="000000"/>
                </a:solidFill>
                <a:latin typeface="Times New Roman" panose="02020603050405020304" pitchFamily="18" charset="0"/>
                <a:cs typeface="Times New Roman" panose="02020603050405020304" pitchFamily="18" charset="0"/>
              </a:rPr>
              <a:t> </a:t>
            </a:r>
            <a:r>
              <a:rPr lang="en-US" sz="1900" dirty="0" err="1">
                <a:solidFill>
                  <a:srgbClr val="000000"/>
                </a:solidFill>
                <a:latin typeface="Times New Roman" panose="02020603050405020304" pitchFamily="18" charset="0"/>
                <a:cs typeface="Times New Roman" panose="02020603050405020304" pitchFamily="18" charset="0"/>
              </a:rPr>
              <a:t>trong</a:t>
            </a:r>
            <a:r>
              <a:rPr lang="en-US" sz="1900" dirty="0">
                <a:solidFill>
                  <a:srgbClr val="000000"/>
                </a:solidFill>
                <a:latin typeface="Times New Roman" panose="02020603050405020304" pitchFamily="18" charset="0"/>
                <a:cs typeface="Times New Roman" panose="02020603050405020304" pitchFamily="18" charset="0"/>
              </a:rPr>
              <a:t> </a:t>
            </a:r>
            <a:r>
              <a:rPr lang="en-US" sz="1900" dirty="0" err="1">
                <a:solidFill>
                  <a:srgbClr val="000000"/>
                </a:solidFill>
                <a:latin typeface="Times New Roman" panose="02020603050405020304" pitchFamily="18" charset="0"/>
                <a:cs typeface="Times New Roman" panose="02020603050405020304" pitchFamily="18" charset="0"/>
              </a:rPr>
              <a:t>một</a:t>
            </a:r>
            <a:r>
              <a:rPr lang="en-US" sz="1900" dirty="0">
                <a:solidFill>
                  <a:srgbClr val="000000"/>
                </a:solidFill>
                <a:latin typeface="Times New Roman" panose="02020603050405020304" pitchFamily="18" charset="0"/>
                <a:cs typeface="Times New Roman" panose="02020603050405020304" pitchFamily="18" charset="0"/>
              </a:rPr>
              <a:t> </a:t>
            </a:r>
            <a:r>
              <a:rPr lang="en-US" sz="1900" dirty="0" err="1">
                <a:solidFill>
                  <a:srgbClr val="000000"/>
                </a:solidFill>
                <a:latin typeface="Times New Roman" panose="02020603050405020304" pitchFamily="18" charset="0"/>
                <a:cs typeface="Times New Roman" panose="02020603050405020304" pitchFamily="18" charset="0"/>
              </a:rPr>
              <a:t>nhóm</a:t>
            </a:r>
            <a:r>
              <a:rPr lang="en-US" sz="1900" dirty="0">
                <a:solidFill>
                  <a:srgbClr val="000000"/>
                </a:solidFill>
                <a:latin typeface="Times New Roman" panose="02020603050405020304" pitchFamily="18" charset="0"/>
                <a:cs typeface="Times New Roman" panose="02020603050405020304" pitchFamily="18" charset="0"/>
              </a:rPr>
              <a:t> </a:t>
            </a:r>
            <a:r>
              <a:rPr lang="en-US" sz="1900" dirty="0" err="1">
                <a:solidFill>
                  <a:srgbClr val="000000"/>
                </a:solidFill>
                <a:latin typeface="Times New Roman" panose="02020603050405020304" pitchFamily="18" charset="0"/>
                <a:cs typeface="Times New Roman" panose="02020603050405020304" pitchFamily="18" charset="0"/>
              </a:rPr>
              <a:t>khách</a:t>
            </a:r>
            <a:endParaRPr lang="en-US" sz="1900" dirty="0">
              <a:solidFill>
                <a:prstClr val="black"/>
              </a:solidFill>
              <a:latin typeface="Times New Roman" panose="02020603050405020304" pitchFamily="18" charset="0"/>
              <a:cs typeface="Times New Roman" panose="02020603050405020304" pitchFamily="18" charset="0"/>
            </a:endParaRPr>
          </a:p>
        </p:txBody>
      </p:sp>
      <p:sp>
        <p:nvSpPr>
          <p:cNvPr id="14" name="Rectangle 13"/>
          <p:cNvSpPr/>
          <p:nvPr/>
        </p:nvSpPr>
        <p:spPr>
          <a:xfrm>
            <a:off x="7918275" y="3669818"/>
            <a:ext cx="4322266" cy="646331"/>
          </a:xfrm>
          <a:prstGeom prst="rect">
            <a:avLst/>
          </a:prstGeom>
          <a:solidFill>
            <a:srgbClr val="FFFF00"/>
          </a:solidFill>
        </p:spPr>
        <p:txBody>
          <a:bodyPr wrap="square">
            <a:spAutoFit/>
          </a:bodyPr>
          <a:lstStyle/>
          <a:p>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Nhiều</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mức</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giá</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khác</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nhau</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cho</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những</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nhóm</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khách</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hàng</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khác</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nhau</a:t>
            </a:r>
            <a:endParaRPr lang="en-US" dirty="0">
              <a:latin typeface="Times New Roman" panose="02020603050405020304" pitchFamily="18" charset="0"/>
              <a:cs typeface="Times New Roman" panose="02020603050405020304" pitchFamily="18" charset="0"/>
            </a:endParaRPr>
          </a:p>
        </p:txBody>
      </p:sp>
      <p:sp>
        <p:nvSpPr>
          <p:cNvPr id="15" name="Rectangle 14"/>
          <p:cNvSpPr/>
          <p:nvPr/>
        </p:nvSpPr>
        <p:spPr>
          <a:xfrm>
            <a:off x="1751467" y="4589143"/>
            <a:ext cx="2775789" cy="646331"/>
          </a:xfrm>
          <a:prstGeom prst="rect">
            <a:avLst/>
          </a:prstGeom>
          <a:solidFill>
            <a:srgbClr val="FFFF00"/>
          </a:solidFill>
        </p:spPr>
        <p:txBody>
          <a:bodyPr wrap="square">
            <a:spAutoFit/>
          </a:bodyPr>
          <a:lstStyle/>
          <a:p>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Sử</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dụng</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mọi</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kênh</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phân</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phối</a:t>
            </a:r>
            <a:r>
              <a:rPr lang="en-US" dirty="0">
                <a:solidFill>
                  <a:srgbClr val="000000"/>
                </a:solidFill>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p:txBody>
      </p:sp>
      <p:sp>
        <p:nvSpPr>
          <p:cNvPr id="16" name="Rectangle 15"/>
          <p:cNvSpPr/>
          <p:nvPr/>
        </p:nvSpPr>
        <p:spPr>
          <a:xfrm>
            <a:off x="4588201" y="4545984"/>
            <a:ext cx="2380307" cy="677108"/>
          </a:xfrm>
          <a:prstGeom prst="rect">
            <a:avLst/>
          </a:prstGeom>
          <a:solidFill>
            <a:srgbClr val="FFFF00"/>
          </a:solidFill>
        </p:spPr>
        <p:txBody>
          <a:bodyPr wrap="square">
            <a:spAutoFit/>
          </a:bodyPr>
          <a:lstStyle/>
          <a:p>
            <a:pPr lvl="0"/>
            <a:r>
              <a:rPr lang="en-US" sz="1900" dirty="0">
                <a:solidFill>
                  <a:srgbClr val="000000"/>
                </a:solidFill>
                <a:latin typeface="Times New Roman" panose="02020603050405020304" pitchFamily="18" charset="0"/>
                <a:cs typeface="Times New Roman" panose="02020603050405020304" pitchFamily="18" charset="0"/>
              </a:rPr>
              <a:t>- </a:t>
            </a:r>
            <a:r>
              <a:rPr lang="en-US" sz="1900" dirty="0" err="1">
                <a:solidFill>
                  <a:srgbClr val="000000"/>
                </a:solidFill>
                <a:latin typeface="Times New Roman" panose="02020603050405020304" pitchFamily="18" charset="0"/>
                <a:cs typeface="Times New Roman" panose="02020603050405020304" pitchFamily="18" charset="0"/>
              </a:rPr>
              <a:t>Sử</a:t>
            </a:r>
            <a:r>
              <a:rPr lang="en-US" sz="1900" dirty="0">
                <a:solidFill>
                  <a:srgbClr val="000000"/>
                </a:solidFill>
                <a:latin typeface="Times New Roman" panose="02020603050405020304" pitchFamily="18" charset="0"/>
                <a:cs typeface="Times New Roman" panose="02020603050405020304" pitchFamily="18" charset="0"/>
              </a:rPr>
              <a:t> </a:t>
            </a:r>
            <a:r>
              <a:rPr lang="en-US" sz="1900" dirty="0" err="1">
                <a:solidFill>
                  <a:srgbClr val="000000"/>
                </a:solidFill>
                <a:latin typeface="Times New Roman" panose="02020603050405020304" pitchFamily="18" charset="0"/>
                <a:cs typeface="Times New Roman" panose="02020603050405020304" pitchFamily="18" charset="0"/>
              </a:rPr>
              <a:t>dụng</a:t>
            </a:r>
            <a:r>
              <a:rPr lang="en-US" sz="1900" dirty="0">
                <a:solidFill>
                  <a:srgbClr val="000000"/>
                </a:solidFill>
                <a:latin typeface="Times New Roman" panose="02020603050405020304" pitchFamily="18" charset="0"/>
                <a:cs typeface="Times New Roman" panose="02020603050405020304" pitchFamily="18" charset="0"/>
              </a:rPr>
              <a:t> </a:t>
            </a:r>
            <a:r>
              <a:rPr lang="en-US" sz="1900" dirty="0" err="1">
                <a:solidFill>
                  <a:srgbClr val="000000"/>
                </a:solidFill>
                <a:latin typeface="Times New Roman" panose="02020603050405020304" pitchFamily="18" charset="0"/>
                <a:cs typeface="Times New Roman" panose="02020603050405020304" pitchFamily="18" charset="0"/>
              </a:rPr>
              <a:t>mọi</a:t>
            </a:r>
            <a:r>
              <a:rPr lang="en-US" sz="1900" dirty="0">
                <a:solidFill>
                  <a:srgbClr val="000000"/>
                </a:solidFill>
                <a:latin typeface="Times New Roman" panose="02020603050405020304" pitchFamily="18" charset="0"/>
                <a:cs typeface="Times New Roman" panose="02020603050405020304" pitchFamily="18" charset="0"/>
              </a:rPr>
              <a:t> </a:t>
            </a:r>
            <a:r>
              <a:rPr lang="en-US" sz="1900" dirty="0" err="1">
                <a:solidFill>
                  <a:srgbClr val="000000"/>
                </a:solidFill>
                <a:latin typeface="Times New Roman" panose="02020603050405020304" pitchFamily="18" charset="0"/>
                <a:cs typeface="Times New Roman" panose="02020603050405020304" pitchFamily="18" charset="0"/>
              </a:rPr>
              <a:t>kênh</a:t>
            </a:r>
            <a:r>
              <a:rPr lang="en-US" sz="1900" dirty="0">
                <a:solidFill>
                  <a:srgbClr val="000000"/>
                </a:solidFill>
                <a:latin typeface="Times New Roman" panose="02020603050405020304" pitchFamily="18" charset="0"/>
                <a:cs typeface="Times New Roman" panose="02020603050405020304" pitchFamily="18" charset="0"/>
              </a:rPr>
              <a:t> </a:t>
            </a:r>
            <a:r>
              <a:rPr lang="en-US" sz="1900" dirty="0" err="1">
                <a:solidFill>
                  <a:srgbClr val="000000"/>
                </a:solidFill>
                <a:latin typeface="Times New Roman" panose="02020603050405020304" pitchFamily="18" charset="0"/>
                <a:cs typeface="Times New Roman" panose="02020603050405020304" pitchFamily="18" charset="0"/>
              </a:rPr>
              <a:t>phù</a:t>
            </a:r>
            <a:r>
              <a:rPr lang="en-US" sz="1900" dirty="0">
                <a:solidFill>
                  <a:srgbClr val="000000"/>
                </a:solidFill>
                <a:latin typeface="Times New Roman" panose="02020603050405020304" pitchFamily="18" charset="0"/>
                <a:cs typeface="Times New Roman" panose="02020603050405020304" pitchFamily="18" charset="0"/>
              </a:rPr>
              <a:t> </a:t>
            </a:r>
            <a:r>
              <a:rPr lang="en-US" sz="1900" dirty="0" err="1">
                <a:solidFill>
                  <a:srgbClr val="000000"/>
                </a:solidFill>
                <a:latin typeface="Times New Roman" panose="02020603050405020304" pitchFamily="18" charset="0"/>
                <a:cs typeface="Times New Roman" panose="02020603050405020304" pitchFamily="18" charset="0"/>
              </a:rPr>
              <a:t>hợp</a:t>
            </a:r>
            <a:r>
              <a:rPr lang="en-US" sz="1900" dirty="0">
                <a:solidFill>
                  <a:srgbClr val="000000"/>
                </a:solidFill>
                <a:latin typeface="Times New Roman" panose="02020603050405020304" pitchFamily="18" charset="0"/>
                <a:cs typeface="Times New Roman" panose="02020603050405020304" pitchFamily="18" charset="0"/>
              </a:rPr>
              <a:t> </a:t>
            </a:r>
            <a:endParaRPr lang="en-US" sz="1900" dirty="0">
              <a:solidFill>
                <a:prstClr val="black"/>
              </a:solidFill>
              <a:latin typeface="Times New Roman" panose="02020603050405020304" pitchFamily="18" charset="0"/>
              <a:cs typeface="Times New Roman" panose="02020603050405020304" pitchFamily="18" charset="0"/>
            </a:endParaRPr>
          </a:p>
        </p:txBody>
      </p:sp>
      <p:sp>
        <p:nvSpPr>
          <p:cNvPr id="17" name="Rectangle 16"/>
          <p:cNvSpPr/>
          <p:nvPr/>
        </p:nvSpPr>
        <p:spPr>
          <a:xfrm>
            <a:off x="7826018" y="4545984"/>
            <a:ext cx="4365982" cy="646331"/>
          </a:xfrm>
          <a:prstGeom prst="rect">
            <a:avLst/>
          </a:prstGeom>
          <a:solidFill>
            <a:srgbClr val="FFFF00"/>
          </a:solidFill>
        </p:spPr>
        <p:txBody>
          <a:bodyPr wrap="square">
            <a:spAutoFit/>
          </a:bodyPr>
          <a:lstStyle/>
          <a:p>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Mỗi</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nhóm</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khách</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hàng</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có</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một</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kênh</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phân</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phối</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phù</a:t>
            </a:r>
            <a:r>
              <a:rPr lang="en-US" dirty="0">
                <a:solidFill>
                  <a:srgbClr val="000000"/>
                </a:solidFill>
                <a:latin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cs typeface="Times New Roman" panose="02020603050405020304" pitchFamily="18" charset="0"/>
              </a:rPr>
              <a:t>hợp</a:t>
            </a:r>
            <a:endParaRPr lang="en-US" dirty="0">
              <a:latin typeface="Times New Roman" panose="02020603050405020304" pitchFamily="18" charset="0"/>
              <a:cs typeface="Times New Roman" panose="02020603050405020304" pitchFamily="18" charset="0"/>
            </a:endParaRPr>
          </a:p>
        </p:txBody>
      </p:sp>
      <p:sp>
        <p:nvSpPr>
          <p:cNvPr id="18" name="Rectangle 17"/>
          <p:cNvSpPr/>
          <p:nvPr/>
        </p:nvSpPr>
        <p:spPr>
          <a:xfrm>
            <a:off x="1613729" y="5397091"/>
            <a:ext cx="2822655" cy="1261884"/>
          </a:xfrm>
          <a:prstGeom prst="rect">
            <a:avLst/>
          </a:prstGeom>
          <a:solidFill>
            <a:srgbClr val="FFFF00"/>
          </a:solidFill>
        </p:spPr>
        <p:txBody>
          <a:bodyPr wrap="square">
            <a:spAutoFit/>
          </a:bodyPr>
          <a:lstStyle/>
          <a:p>
            <a:pPr lvl="0"/>
            <a:r>
              <a:rPr lang="vi-VN" sz="1900" dirty="0">
                <a:solidFill>
                  <a:srgbClr val="000000"/>
                </a:solidFill>
                <a:latin typeface="+mj-lt"/>
              </a:rPr>
              <a:t>- Hướng đến nhiều loại người mua</a:t>
            </a:r>
            <a:r>
              <a:rPr lang="en-US" sz="1900" dirty="0">
                <a:solidFill>
                  <a:srgbClr val="000000"/>
                </a:solidFill>
                <a:latin typeface="+mj-lt"/>
              </a:rPr>
              <a:t> </a:t>
            </a:r>
            <a:r>
              <a:rPr lang="vi-VN" sz="1900" dirty="0">
                <a:solidFill>
                  <a:srgbClr val="000000"/>
                </a:solidFill>
                <a:latin typeface="+mj-lt"/>
              </a:rPr>
              <a:t>thông qua một chương trình</a:t>
            </a:r>
            <a:r>
              <a:rPr lang="en-US" sz="1900" dirty="0">
                <a:solidFill>
                  <a:srgbClr val="000000"/>
                </a:solidFill>
                <a:latin typeface="+mj-lt"/>
              </a:rPr>
              <a:t> </a:t>
            </a:r>
            <a:r>
              <a:rPr lang="vi-VN" sz="1900" dirty="0">
                <a:solidFill>
                  <a:srgbClr val="000000"/>
                </a:solidFill>
                <a:latin typeface="+mj-lt"/>
              </a:rPr>
              <a:t>Marketing rộng rãi và đồng nhất</a:t>
            </a:r>
            <a:endParaRPr lang="vi-VN" sz="1900" dirty="0">
              <a:solidFill>
                <a:prstClr val="black"/>
              </a:solidFill>
              <a:latin typeface="+mj-lt"/>
            </a:endParaRPr>
          </a:p>
        </p:txBody>
      </p:sp>
      <p:sp>
        <p:nvSpPr>
          <p:cNvPr id="19" name="Rectangle 18"/>
          <p:cNvSpPr/>
          <p:nvPr/>
        </p:nvSpPr>
        <p:spPr>
          <a:xfrm>
            <a:off x="4440718" y="5402940"/>
            <a:ext cx="3069673" cy="1261884"/>
          </a:xfrm>
          <a:prstGeom prst="rect">
            <a:avLst/>
          </a:prstGeom>
          <a:solidFill>
            <a:srgbClr val="FFFF00"/>
          </a:solidFill>
        </p:spPr>
        <p:txBody>
          <a:bodyPr wrap="square">
            <a:spAutoFit/>
          </a:bodyPr>
          <a:lstStyle/>
          <a:p>
            <a:r>
              <a:rPr lang="vi-VN" sz="1900" dirty="0">
                <a:solidFill>
                  <a:srgbClr val="000000"/>
                </a:solidFill>
                <a:latin typeface="+mj-lt"/>
              </a:rPr>
              <a:t>- Hướng tới một nhóm người mua cụ thể</a:t>
            </a:r>
            <a:r>
              <a:rPr lang="en-US" sz="1900" dirty="0">
                <a:solidFill>
                  <a:srgbClr val="000000"/>
                </a:solidFill>
                <a:latin typeface="+mj-lt"/>
              </a:rPr>
              <a:t> </a:t>
            </a:r>
            <a:r>
              <a:rPr lang="vi-VN" sz="1900" dirty="0">
                <a:solidFill>
                  <a:srgbClr val="000000"/>
                </a:solidFill>
                <a:latin typeface="+mj-lt"/>
              </a:rPr>
              <a:t>thông qua một</a:t>
            </a:r>
            <a:r>
              <a:rPr lang="en-US" sz="1900" dirty="0">
                <a:solidFill>
                  <a:srgbClr val="000000"/>
                </a:solidFill>
                <a:latin typeface="+mj-lt"/>
              </a:rPr>
              <a:t> </a:t>
            </a:r>
            <a:r>
              <a:rPr lang="vi-VN" sz="1900" dirty="0">
                <a:solidFill>
                  <a:srgbClr val="000000"/>
                </a:solidFill>
                <a:latin typeface="+mj-lt"/>
              </a:rPr>
              <a:t>chương trình</a:t>
            </a:r>
            <a:r>
              <a:rPr lang="en-US" sz="1900" dirty="0">
                <a:solidFill>
                  <a:srgbClr val="000000"/>
                </a:solidFill>
                <a:latin typeface="+mj-lt"/>
              </a:rPr>
              <a:t> </a:t>
            </a:r>
            <a:r>
              <a:rPr lang="vi-VN" sz="1900" dirty="0">
                <a:solidFill>
                  <a:srgbClr val="000000"/>
                </a:solidFill>
                <a:latin typeface="+mj-lt"/>
              </a:rPr>
              <a:t>Marketing</a:t>
            </a:r>
            <a:r>
              <a:rPr lang="en-US" sz="1900" dirty="0">
                <a:solidFill>
                  <a:srgbClr val="000000"/>
                </a:solidFill>
                <a:latin typeface="+mj-lt"/>
              </a:rPr>
              <a:t> </a:t>
            </a:r>
            <a:r>
              <a:rPr lang="vi-VN" sz="1900" dirty="0">
                <a:solidFill>
                  <a:srgbClr val="000000"/>
                </a:solidFill>
                <a:latin typeface="+mj-lt"/>
              </a:rPr>
              <a:t>đồng nhất và tập</a:t>
            </a:r>
            <a:r>
              <a:rPr lang="en-US" sz="1900" dirty="0">
                <a:solidFill>
                  <a:srgbClr val="000000"/>
                </a:solidFill>
                <a:latin typeface="+mj-lt"/>
              </a:rPr>
              <a:t> </a:t>
            </a:r>
            <a:r>
              <a:rPr lang="vi-VN" sz="1900" dirty="0">
                <a:solidFill>
                  <a:srgbClr val="000000"/>
                </a:solidFill>
                <a:latin typeface="+mj-lt"/>
              </a:rPr>
              <a:t>trung</a:t>
            </a:r>
            <a:endParaRPr lang="vi-VN" sz="1900" dirty="0">
              <a:latin typeface="+mj-lt"/>
            </a:endParaRPr>
          </a:p>
        </p:txBody>
      </p:sp>
      <p:sp>
        <p:nvSpPr>
          <p:cNvPr id="20" name="Rectangle 19"/>
          <p:cNvSpPr/>
          <p:nvPr/>
        </p:nvSpPr>
        <p:spPr>
          <a:xfrm>
            <a:off x="7586930" y="5454051"/>
            <a:ext cx="4390719" cy="969496"/>
          </a:xfrm>
          <a:prstGeom prst="rect">
            <a:avLst/>
          </a:prstGeom>
          <a:solidFill>
            <a:srgbClr val="FFFF00"/>
          </a:solidFill>
        </p:spPr>
        <p:txBody>
          <a:bodyPr wrap="square">
            <a:spAutoFit/>
          </a:bodyPr>
          <a:lstStyle/>
          <a:p>
            <a:pPr lvl="0"/>
            <a:r>
              <a:rPr lang="vi-VN" sz="1900" dirty="0">
                <a:solidFill>
                  <a:srgbClr val="000000"/>
                </a:solidFill>
                <a:latin typeface="Times New Roman" panose="02020603050405020304" pitchFamily="18" charset="0"/>
              </a:rPr>
              <a:t>- Tập trung vào hai hoặc một số đoạn</a:t>
            </a:r>
            <a:br>
              <a:rPr lang="vi-VN" sz="1900" dirty="0">
                <a:solidFill>
                  <a:srgbClr val="000000"/>
                </a:solidFill>
                <a:latin typeface="Times New Roman" panose="02020603050405020304" pitchFamily="18" charset="0"/>
              </a:rPr>
            </a:br>
            <a:r>
              <a:rPr lang="vi-VN" sz="1900" dirty="0">
                <a:solidFill>
                  <a:srgbClr val="000000"/>
                </a:solidFill>
                <a:latin typeface="Times New Roman" panose="02020603050405020304" pitchFamily="18" charset="0"/>
              </a:rPr>
              <a:t>thị trường thông qua nhiều chương</a:t>
            </a:r>
            <a:r>
              <a:rPr lang="en-US" sz="1900" dirty="0">
                <a:solidFill>
                  <a:srgbClr val="000000"/>
                </a:solidFill>
                <a:latin typeface="Calibri Light" panose="020F0302020204030204"/>
              </a:rPr>
              <a:t> </a:t>
            </a:r>
            <a:r>
              <a:rPr lang="vi-VN" sz="1900" dirty="0">
                <a:solidFill>
                  <a:srgbClr val="000000"/>
                </a:solidFill>
                <a:latin typeface="Times New Roman" panose="02020603050405020304" pitchFamily="18" charset="0"/>
              </a:rPr>
              <a:t>trình Marketing khác nhau.</a:t>
            </a:r>
            <a:endParaRPr lang="vi-VN" sz="1900" dirty="0">
              <a:solidFill>
                <a:prstClr val="black"/>
              </a:solidFill>
              <a:latin typeface="Times New Roman" panose="02020603050405020304" pitchFamily="18" charset="0"/>
            </a:endParaRPr>
          </a:p>
        </p:txBody>
      </p:sp>
    </p:spTree>
    <p:extLst>
      <p:ext uri="{BB962C8B-B14F-4D97-AF65-F5344CB8AC3E}">
        <p14:creationId xmlns:p14="http://schemas.microsoft.com/office/powerpoint/2010/main" val="3718905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barn(inVertical)">
                                      <p:cBhvr>
                                        <p:cTn id="35" dur="500"/>
                                        <p:tgtEl>
                                          <p:spTgt spid="10"/>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grpId="0" nodeType="click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wipe(down)">
                                      <p:cBhvr>
                                        <p:cTn id="40" dur="500"/>
                                        <p:tgtEl>
                                          <p:spTgt spid="11"/>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barn(inVertical)">
                                      <p:cBhvr>
                                        <p:cTn id="45" dur="500"/>
                                        <p:tgtEl>
                                          <p:spTgt spid="12"/>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4" fill="hold" grpId="0" nodeType="click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wipe(down)">
                                      <p:cBhvr>
                                        <p:cTn id="50" dur="500"/>
                                        <p:tgtEl>
                                          <p:spTgt spid="13"/>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4" fill="hold" grpId="0" nodeType="click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wipe(down)">
                                      <p:cBhvr>
                                        <p:cTn id="55" dur="500"/>
                                        <p:tgtEl>
                                          <p:spTgt spid="14"/>
                                        </p:tgtEl>
                                      </p:cBhvr>
                                    </p:animEffect>
                                  </p:childTnLst>
                                </p:cTn>
                              </p:par>
                            </p:childTnLst>
                          </p:cTn>
                        </p:par>
                      </p:childTnLst>
                    </p:cTn>
                  </p:par>
                  <p:par>
                    <p:cTn id="56" fill="hold">
                      <p:stCondLst>
                        <p:cond delay="indefinite"/>
                      </p:stCondLst>
                      <p:childTnLst>
                        <p:par>
                          <p:cTn id="57" fill="hold">
                            <p:stCondLst>
                              <p:cond delay="0"/>
                            </p:stCondLst>
                            <p:childTnLst>
                              <p:par>
                                <p:cTn id="58" presetID="16" presetClass="entr" presetSubtype="21" fill="hold" grpId="0" nodeType="click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barn(inVertical)">
                                      <p:cBhvr>
                                        <p:cTn id="60" dur="500"/>
                                        <p:tgtEl>
                                          <p:spTgt spid="15"/>
                                        </p:tgtEl>
                                      </p:cBhvr>
                                    </p:animEffect>
                                  </p:childTnLst>
                                </p:cTn>
                              </p:par>
                            </p:childTnLst>
                          </p:cTn>
                        </p:par>
                      </p:childTnLst>
                    </p:cTn>
                  </p:par>
                  <p:par>
                    <p:cTn id="61" fill="hold">
                      <p:stCondLst>
                        <p:cond delay="indefinite"/>
                      </p:stCondLst>
                      <p:childTnLst>
                        <p:par>
                          <p:cTn id="62" fill="hold">
                            <p:stCondLst>
                              <p:cond delay="0"/>
                            </p:stCondLst>
                            <p:childTnLst>
                              <p:par>
                                <p:cTn id="63" presetID="22" presetClass="entr" presetSubtype="4" fill="hold" grpId="0" nodeType="clickEffect">
                                  <p:stCondLst>
                                    <p:cond delay="0"/>
                                  </p:stCondLst>
                                  <p:childTnLst>
                                    <p:set>
                                      <p:cBhvr>
                                        <p:cTn id="64" dur="1" fill="hold">
                                          <p:stCondLst>
                                            <p:cond delay="0"/>
                                          </p:stCondLst>
                                        </p:cTn>
                                        <p:tgtEl>
                                          <p:spTgt spid="16"/>
                                        </p:tgtEl>
                                        <p:attrNameLst>
                                          <p:attrName>style.visibility</p:attrName>
                                        </p:attrNameLst>
                                      </p:cBhvr>
                                      <p:to>
                                        <p:strVal val="visible"/>
                                      </p:to>
                                    </p:set>
                                    <p:animEffect transition="in" filter="wipe(down)">
                                      <p:cBhvr>
                                        <p:cTn id="65" dur="500"/>
                                        <p:tgtEl>
                                          <p:spTgt spid="16"/>
                                        </p:tgtEl>
                                      </p:cBhvr>
                                    </p:animEffect>
                                  </p:childTnLst>
                                </p:cTn>
                              </p:par>
                            </p:childTnLst>
                          </p:cTn>
                        </p:par>
                      </p:childTnLst>
                    </p:cTn>
                  </p:par>
                  <p:par>
                    <p:cTn id="66" fill="hold">
                      <p:stCondLst>
                        <p:cond delay="indefinite"/>
                      </p:stCondLst>
                      <p:childTnLst>
                        <p:par>
                          <p:cTn id="67" fill="hold">
                            <p:stCondLst>
                              <p:cond delay="0"/>
                            </p:stCondLst>
                            <p:childTnLst>
                              <p:par>
                                <p:cTn id="68" presetID="6" presetClass="entr" presetSubtype="16" fill="hold" grpId="0" nodeType="clickEffect">
                                  <p:stCondLst>
                                    <p:cond delay="0"/>
                                  </p:stCondLst>
                                  <p:childTnLst>
                                    <p:set>
                                      <p:cBhvr>
                                        <p:cTn id="69" dur="1" fill="hold">
                                          <p:stCondLst>
                                            <p:cond delay="0"/>
                                          </p:stCondLst>
                                        </p:cTn>
                                        <p:tgtEl>
                                          <p:spTgt spid="17"/>
                                        </p:tgtEl>
                                        <p:attrNameLst>
                                          <p:attrName>style.visibility</p:attrName>
                                        </p:attrNameLst>
                                      </p:cBhvr>
                                      <p:to>
                                        <p:strVal val="visible"/>
                                      </p:to>
                                    </p:set>
                                    <p:animEffect transition="in" filter="circle(in)">
                                      <p:cBhvr>
                                        <p:cTn id="70" dur="2000"/>
                                        <p:tgtEl>
                                          <p:spTgt spid="17"/>
                                        </p:tgtEl>
                                      </p:cBhvr>
                                    </p:animEffect>
                                  </p:childTnLst>
                                </p:cTn>
                              </p:par>
                            </p:childTnLst>
                          </p:cTn>
                        </p:par>
                      </p:childTnLst>
                    </p:cTn>
                  </p:par>
                  <p:par>
                    <p:cTn id="71" fill="hold">
                      <p:stCondLst>
                        <p:cond delay="indefinite"/>
                      </p:stCondLst>
                      <p:childTnLst>
                        <p:par>
                          <p:cTn id="72" fill="hold">
                            <p:stCondLst>
                              <p:cond delay="0"/>
                            </p:stCondLst>
                            <p:childTnLst>
                              <p:par>
                                <p:cTn id="73" presetID="16" presetClass="entr" presetSubtype="21" fill="hold" grpId="0" nodeType="clickEffect">
                                  <p:stCondLst>
                                    <p:cond delay="0"/>
                                  </p:stCondLst>
                                  <p:childTnLst>
                                    <p:set>
                                      <p:cBhvr>
                                        <p:cTn id="74" dur="1" fill="hold">
                                          <p:stCondLst>
                                            <p:cond delay="0"/>
                                          </p:stCondLst>
                                        </p:cTn>
                                        <p:tgtEl>
                                          <p:spTgt spid="18"/>
                                        </p:tgtEl>
                                        <p:attrNameLst>
                                          <p:attrName>style.visibility</p:attrName>
                                        </p:attrNameLst>
                                      </p:cBhvr>
                                      <p:to>
                                        <p:strVal val="visible"/>
                                      </p:to>
                                    </p:set>
                                    <p:animEffect transition="in" filter="barn(inVertical)">
                                      <p:cBhvr>
                                        <p:cTn id="75" dur="500"/>
                                        <p:tgtEl>
                                          <p:spTgt spid="18"/>
                                        </p:tgtEl>
                                      </p:cBhvr>
                                    </p:animEffect>
                                  </p:childTnLst>
                                </p:cTn>
                              </p:par>
                            </p:childTnLst>
                          </p:cTn>
                        </p:par>
                      </p:childTnLst>
                    </p:cTn>
                  </p:par>
                  <p:par>
                    <p:cTn id="76" fill="hold">
                      <p:stCondLst>
                        <p:cond delay="indefinite"/>
                      </p:stCondLst>
                      <p:childTnLst>
                        <p:par>
                          <p:cTn id="77" fill="hold">
                            <p:stCondLst>
                              <p:cond delay="0"/>
                            </p:stCondLst>
                            <p:childTnLst>
                              <p:par>
                                <p:cTn id="78" presetID="22" presetClass="entr" presetSubtype="4" fill="hold" grpId="0" nodeType="clickEffect">
                                  <p:stCondLst>
                                    <p:cond delay="0"/>
                                  </p:stCondLst>
                                  <p:childTnLst>
                                    <p:set>
                                      <p:cBhvr>
                                        <p:cTn id="79" dur="1" fill="hold">
                                          <p:stCondLst>
                                            <p:cond delay="0"/>
                                          </p:stCondLst>
                                        </p:cTn>
                                        <p:tgtEl>
                                          <p:spTgt spid="19"/>
                                        </p:tgtEl>
                                        <p:attrNameLst>
                                          <p:attrName>style.visibility</p:attrName>
                                        </p:attrNameLst>
                                      </p:cBhvr>
                                      <p:to>
                                        <p:strVal val="visible"/>
                                      </p:to>
                                    </p:set>
                                    <p:animEffect transition="in" filter="wipe(down)">
                                      <p:cBhvr>
                                        <p:cTn id="80" dur="500"/>
                                        <p:tgtEl>
                                          <p:spTgt spid="19"/>
                                        </p:tgtEl>
                                      </p:cBhvr>
                                    </p:animEffect>
                                  </p:childTnLst>
                                </p:cTn>
                              </p:par>
                            </p:childTnLst>
                          </p:cTn>
                        </p:par>
                      </p:childTnLst>
                    </p:cTn>
                  </p:par>
                  <p:par>
                    <p:cTn id="81" fill="hold">
                      <p:stCondLst>
                        <p:cond delay="indefinite"/>
                      </p:stCondLst>
                      <p:childTnLst>
                        <p:par>
                          <p:cTn id="82" fill="hold">
                            <p:stCondLst>
                              <p:cond delay="0"/>
                            </p:stCondLst>
                            <p:childTnLst>
                              <p:par>
                                <p:cTn id="83" presetID="6" presetClass="entr" presetSubtype="16" fill="hold" grpId="0" nodeType="click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circle(in)">
                                      <p:cBhvr>
                                        <p:cTn id="85"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24459" y="194872"/>
            <a:ext cx="9878518" cy="1938992"/>
          </a:xfrm>
          <a:prstGeom prst="rect">
            <a:avLst/>
          </a:prstGeom>
        </p:spPr>
        <p:txBody>
          <a:bodyPr wrap="square">
            <a:spAutoFit/>
          </a:bodyPr>
          <a:lstStyle/>
          <a:p>
            <a:pPr lvl="0" algn="ctr">
              <a:lnSpc>
                <a:spcPct val="150000"/>
              </a:lnSpc>
            </a:pPr>
            <a:r>
              <a:rPr lang="en-US" sz="4000" b="1" dirty="0" smtClean="0">
                <a:solidFill>
                  <a:srgbClr val="002060"/>
                </a:solidFill>
                <a:latin typeface="Times New Roman" panose="02020603050405020304" pitchFamily="18" charset="0"/>
                <a:cs typeface="Times New Roman" panose="02020603050405020304" pitchFamily="18" charset="0"/>
              </a:rPr>
              <a:t>3.4</a:t>
            </a:r>
            <a:r>
              <a:rPr lang="vi-VN" sz="4000" b="1" dirty="0" smtClean="0">
                <a:solidFill>
                  <a:srgbClr val="002060"/>
                </a:solidFill>
                <a:latin typeface="Times New Roman" panose="02020603050405020304" pitchFamily="18" charset="0"/>
                <a:cs typeface="Times New Roman" panose="02020603050405020304" pitchFamily="18" charset="0"/>
              </a:rPr>
              <a:t>.</a:t>
            </a:r>
            <a:r>
              <a:rPr lang="en-US" sz="4000" b="1" dirty="0" smtClean="0">
                <a:solidFill>
                  <a:srgbClr val="002060"/>
                </a:solidFill>
                <a:latin typeface="Times New Roman" panose="02020603050405020304" pitchFamily="18" charset="0"/>
                <a:cs typeface="Times New Roman" panose="02020603050405020304" pitchFamily="18" charset="0"/>
              </a:rPr>
              <a:t> </a:t>
            </a:r>
            <a:r>
              <a:rPr lang="vi-VN" sz="4000" b="1" dirty="0" smtClean="0">
                <a:solidFill>
                  <a:srgbClr val="002060"/>
                </a:solidFill>
                <a:latin typeface="Times New Roman" panose="02020603050405020304" pitchFamily="18" charset="0"/>
                <a:cs typeface="Times New Roman" panose="02020603050405020304" pitchFamily="18" charset="0"/>
              </a:rPr>
              <a:t>Lựa </a:t>
            </a:r>
            <a:r>
              <a:rPr lang="vi-VN" sz="4000" b="1" dirty="0">
                <a:solidFill>
                  <a:srgbClr val="002060"/>
                </a:solidFill>
                <a:latin typeface="Times New Roman" panose="02020603050405020304" pitchFamily="18" charset="0"/>
                <a:cs typeface="Times New Roman" panose="02020603050405020304" pitchFamily="18" charset="0"/>
              </a:rPr>
              <a:t>chọn thị trường mục </a:t>
            </a:r>
            <a:r>
              <a:rPr lang="vi-VN" sz="4000" b="1" dirty="0" smtClean="0">
                <a:solidFill>
                  <a:srgbClr val="002060"/>
                </a:solidFill>
                <a:latin typeface="Times New Roman" panose="02020603050405020304" pitchFamily="18" charset="0"/>
                <a:cs typeface="Times New Roman" panose="02020603050405020304" pitchFamily="18" charset="0"/>
              </a:rPr>
              <a:t>tiêu </a:t>
            </a:r>
            <a:r>
              <a:rPr lang="vi-VN" sz="4000" b="1" dirty="0">
                <a:solidFill>
                  <a:srgbClr val="002060"/>
                </a:solidFill>
                <a:latin typeface="Times New Roman" panose="02020603050405020304" pitchFamily="18" charset="0"/>
                <a:cs typeface="Times New Roman" panose="02020603050405020304" pitchFamily="18" charset="0"/>
              </a:rPr>
              <a:t>và định vị sản phẩm</a:t>
            </a:r>
          </a:p>
        </p:txBody>
      </p:sp>
      <p:sp>
        <p:nvSpPr>
          <p:cNvPr id="3" name="Rectangle 2"/>
          <p:cNvSpPr/>
          <p:nvPr/>
        </p:nvSpPr>
        <p:spPr>
          <a:xfrm>
            <a:off x="704537" y="2372919"/>
            <a:ext cx="10433155" cy="3472746"/>
          </a:xfrm>
          <a:prstGeom prst="rect">
            <a:avLst/>
          </a:prstGeom>
        </p:spPr>
        <p:txBody>
          <a:bodyPr wrap="square">
            <a:spAutoFit/>
          </a:bodyPr>
          <a:lstStyle/>
          <a:p>
            <a:pPr indent="360045" algn="just">
              <a:lnSpc>
                <a:spcPct val="150000"/>
              </a:lnSpc>
              <a:spcBef>
                <a:spcPts val="200"/>
              </a:spcBef>
              <a:spcAft>
                <a:spcPts val="200"/>
              </a:spcAft>
            </a:pPr>
            <a:r>
              <a:rPr lang="en-US" sz="35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3.4.1 </a:t>
            </a:r>
            <a:r>
              <a:rPr lang="en-US" sz="35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Lựa</a:t>
            </a:r>
            <a:r>
              <a:rPr lang="en-US" sz="35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35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chọn</a:t>
            </a:r>
            <a:r>
              <a:rPr lang="en-US" sz="35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35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thị</a:t>
            </a:r>
            <a:r>
              <a:rPr lang="en-US" sz="35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35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trường</a:t>
            </a:r>
            <a:r>
              <a:rPr lang="en-US" sz="35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35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mục</a:t>
            </a:r>
            <a:r>
              <a:rPr lang="en-US" sz="35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35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tiêu</a:t>
            </a:r>
            <a:endParaRPr lang="vi-VN" sz="35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a:p>
            <a:pPr indent="360045" algn="ctr">
              <a:lnSpc>
                <a:spcPct val="150000"/>
              </a:lnSpc>
              <a:spcBef>
                <a:spcPts val="200"/>
              </a:spcBef>
              <a:spcAft>
                <a:spcPts val="200"/>
              </a:spcAft>
            </a:pPr>
            <a:r>
              <a:rPr lang="vi-VN" sz="3500" b="1" i="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(xem lại bước 4 </a:t>
            </a:r>
            <a:r>
              <a:rPr lang="vi-VN" sz="3500" b="1" i="1" dirty="0" smtClean="0">
                <a:solidFill>
                  <a:srgbClr val="002060"/>
                </a:solidFill>
                <a:latin typeface="+mj-lt"/>
                <a:ea typeface="Calibri" panose="020F0502020204030204" pitchFamily="34" charset="0"/>
                <a:cs typeface="Times New Roman" panose="02020603050405020304" pitchFamily="18" charset="0"/>
              </a:rPr>
              <a:t>“</a:t>
            </a:r>
            <a:r>
              <a:rPr lang="vi-VN" sz="3600" b="1" i="1" dirty="0" smtClean="0">
                <a:solidFill>
                  <a:srgbClr val="002060"/>
                </a:solidFill>
                <a:latin typeface="+mj-lt"/>
              </a:rPr>
              <a:t>Các bước trong quá trình phân đoạn thị trường”)</a:t>
            </a:r>
            <a:endParaRPr lang="en-US" sz="3500" b="1" i="1" dirty="0" smtClean="0">
              <a:solidFill>
                <a:srgbClr val="002060"/>
              </a:solidFill>
              <a:latin typeface="+mj-lt"/>
              <a:ea typeface="Calibri" panose="020F0502020204030204" pitchFamily="34" charset="0"/>
              <a:cs typeface="Times New Roman" panose="02020603050405020304" pitchFamily="18" charset="0"/>
            </a:endParaRPr>
          </a:p>
          <a:p>
            <a:pPr indent="360045" algn="just">
              <a:lnSpc>
                <a:spcPct val="150000"/>
              </a:lnSpc>
              <a:spcBef>
                <a:spcPts val="200"/>
              </a:spcBef>
              <a:spcAft>
                <a:spcPts val="200"/>
              </a:spcAft>
            </a:pPr>
            <a:r>
              <a:rPr lang="en-US" sz="35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3.4.2 </a:t>
            </a:r>
            <a:r>
              <a:rPr lang="en-US" sz="35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Định</a:t>
            </a:r>
            <a:r>
              <a:rPr lang="en-US" sz="35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35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vị</a:t>
            </a:r>
            <a:r>
              <a:rPr lang="en-US" sz="35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35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sản</a:t>
            </a:r>
            <a:r>
              <a:rPr lang="en-US" sz="35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35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phẩm</a:t>
            </a:r>
            <a:endParaRPr lang="en-US" sz="3500" b="1"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00701" y="4360969"/>
            <a:ext cx="3936402" cy="2497031"/>
          </a:xfrm>
          <a:prstGeom prst="rect">
            <a:avLst/>
          </a:prstGeom>
        </p:spPr>
      </p:pic>
    </p:spTree>
    <p:extLst>
      <p:ext uri="{BB962C8B-B14F-4D97-AF65-F5344CB8AC3E}">
        <p14:creationId xmlns:p14="http://schemas.microsoft.com/office/powerpoint/2010/main" val="3030880340"/>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4939" y="164891"/>
            <a:ext cx="12097061" cy="707886"/>
          </a:xfrm>
          <a:prstGeom prst="rect">
            <a:avLst/>
          </a:prstGeom>
        </p:spPr>
        <p:txBody>
          <a:bodyPr wrap="square">
            <a:spAutoFit/>
          </a:bodyPr>
          <a:lstStyle/>
          <a:p>
            <a:pPr lvl="0" algn="ctr">
              <a:spcBef>
                <a:spcPts val="600"/>
              </a:spcBef>
            </a:pPr>
            <a:r>
              <a:rPr lang="en-US" sz="4000" b="1" dirty="0" smtClean="0">
                <a:solidFill>
                  <a:srgbClr val="002060"/>
                </a:solidFill>
                <a:latin typeface="Times New Roman" panose="02020603050405020304" pitchFamily="18" charset="0"/>
                <a:cs typeface="Times New Roman" panose="02020603050405020304" pitchFamily="18" charset="0"/>
              </a:rPr>
              <a:t>3.4</a:t>
            </a:r>
            <a:r>
              <a:rPr lang="vi-VN" sz="4000" b="1" dirty="0" smtClean="0">
                <a:solidFill>
                  <a:srgbClr val="002060"/>
                </a:solidFill>
                <a:latin typeface="Times New Roman" panose="02020603050405020304" pitchFamily="18" charset="0"/>
                <a:cs typeface="Times New Roman" panose="02020603050405020304" pitchFamily="18" charset="0"/>
              </a:rPr>
              <a:t>.</a:t>
            </a:r>
            <a:r>
              <a:rPr lang="en-US" sz="4000" b="1" dirty="0" smtClean="0">
                <a:solidFill>
                  <a:srgbClr val="002060"/>
                </a:solidFill>
                <a:latin typeface="Times New Roman" panose="02020603050405020304" pitchFamily="18" charset="0"/>
                <a:cs typeface="Times New Roman" panose="02020603050405020304" pitchFamily="18" charset="0"/>
              </a:rPr>
              <a:t> </a:t>
            </a:r>
            <a:r>
              <a:rPr lang="vi-VN" sz="4000" b="1" dirty="0" smtClean="0">
                <a:solidFill>
                  <a:srgbClr val="002060"/>
                </a:solidFill>
                <a:latin typeface="Times New Roman" panose="02020603050405020304" pitchFamily="18" charset="0"/>
                <a:cs typeface="Times New Roman" panose="02020603050405020304" pitchFamily="18" charset="0"/>
              </a:rPr>
              <a:t>Lựa </a:t>
            </a:r>
            <a:r>
              <a:rPr lang="vi-VN" sz="4000" b="1" dirty="0">
                <a:solidFill>
                  <a:srgbClr val="002060"/>
                </a:solidFill>
                <a:latin typeface="Times New Roman" panose="02020603050405020304" pitchFamily="18" charset="0"/>
                <a:cs typeface="Times New Roman" panose="02020603050405020304" pitchFamily="18" charset="0"/>
              </a:rPr>
              <a:t>chọn thị trường mục </a:t>
            </a:r>
            <a:r>
              <a:rPr lang="vi-VN" sz="4000" b="1" dirty="0" smtClean="0">
                <a:solidFill>
                  <a:srgbClr val="002060"/>
                </a:solidFill>
                <a:latin typeface="Times New Roman" panose="02020603050405020304" pitchFamily="18" charset="0"/>
                <a:cs typeface="Times New Roman" panose="02020603050405020304" pitchFamily="18" charset="0"/>
              </a:rPr>
              <a:t>tiêu </a:t>
            </a:r>
            <a:r>
              <a:rPr lang="vi-VN" sz="4000" b="1" dirty="0">
                <a:solidFill>
                  <a:srgbClr val="002060"/>
                </a:solidFill>
                <a:latin typeface="Times New Roman" panose="02020603050405020304" pitchFamily="18" charset="0"/>
                <a:cs typeface="Times New Roman" panose="02020603050405020304" pitchFamily="18" charset="0"/>
              </a:rPr>
              <a:t>và định vị sản phẩm</a:t>
            </a:r>
          </a:p>
        </p:txBody>
      </p:sp>
      <p:sp>
        <p:nvSpPr>
          <p:cNvPr id="3" name="Rectangle 2"/>
          <p:cNvSpPr/>
          <p:nvPr/>
        </p:nvSpPr>
        <p:spPr>
          <a:xfrm>
            <a:off x="3726590" y="737866"/>
            <a:ext cx="4558940" cy="830997"/>
          </a:xfrm>
          <a:prstGeom prst="rect">
            <a:avLst/>
          </a:prstGeom>
        </p:spPr>
        <p:txBody>
          <a:bodyPr wrap="none">
            <a:spAutoFit/>
          </a:bodyPr>
          <a:lstStyle/>
          <a:p>
            <a:pPr indent="360045" algn="just">
              <a:lnSpc>
                <a:spcPct val="150000"/>
              </a:lnSpc>
              <a:spcBef>
                <a:spcPts val="200"/>
              </a:spcBef>
              <a:spcAft>
                <a:spcPts val="200"/>
              </a:spcAft>
            </a:pPr>
            <a:r>
              <a:rPr lang="en-US" sz="32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3.4.2 </a:t>
            </a:r>
            <a:r>
              <a:rPr lang="en-US" sz="32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Định</a:t>
            </a:r>
            <a:r>
              <a:rPr lang="en-US" sz="32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vị</a:t>
            </a:r>
            <a:r>
              <a:rPr lang="en-US" sz="32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sản</a:t>
            </a:r>
            <a:r>
              <a:rPr lang="en-US" sz="32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phẩm</a:t>
            </a:r>
            <a:endParaRPr lang="en-US" sz="3200" b="1"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3"/>
          <p:cNvSpPr/>
          <p:nvPr/>
        </p:nvSpPr>
        <p:spPr>
          <a:xfrm>
            <a:off x="264827" y="4139521"/>
            <a:ext cx="11482465" cy="3416320"/>
          </a:xfrm>
          <a:prstGeom prst="rect">
            <a:avLst/>
          </a:prstGeom>
        </p:spPr>
        <p:txBody>
          <a:bodyPr wrap="square">
            <a:spAutoFit/>
          </a:bodyPr>
          <a:lstStyle/>
          <a:p>
            <a:pPr algn="just">
              <a:spcBef>
                <a:spcPts val="600"/>
              </a:spcBef>
              <a:spcAft>
                <a:spcPts val="600"/>
              </a:spcAft>
            </a:pPr>
            <a:r>
              <a:rPr lang="vi-VN" sz="2800" b="1" i="1" dirty="0" smtClean="0">
                <a:solidFill>
                  <a:srgbClr val="000000"/>
                </a:solidFill>
                <a:latin typeface="Cambria" panose="02040503050406030204" pitchFamily="18" charset="0"/>
              </a:rPr>
              <a:t>Nếu </a:t>
            </a:r>
            <a:r>
              <a:rPr lang="vi-VN" sz="2800" b="1" i="1" dirty="0">
                <a:solidFill>
                  <a:srgbClr val="000000"/>
                </a:solidFill>
                <a:latin typeface="Cambria" panose="02040503050406030204" pitchFamily="18" charset="0"/>
              </a:rPr>
              <a:t>thương hiệu có hình ảnh định vị phù hợp với </a:t>
            </a:r>
            <a:r>
              <a:rPr lang="vi-VN" sz="2800" b="1" i="1" dirty="0" smtClean="0">
                <a:solidFill>
                  <a:srgbClr val="000000"/>
                </a:solidFill>
                <a:latin typeface="Cambria" panose="02040503050406030204" pitchFamily="18" charset="0"/>
              </a:rPr>
              <a:t>mong</a:t>
            </a:r>
            <a:r>
              <a:rPr lang="en-US" sz="2800" b="1" i="1" dirty="0" smtClean="0">
                <a:solidFill>
                  <a:srgbClr val="000000"/>
                </a:solidFill>
                <a:latin typeface="Cambria" panose="02040503050406030204" pitchFamily="18" charset="0"/>
              </a:rPr>
              <a:t> </a:t>
            </a:r>
            <a:r>
              <a:rPr lang="vi-VN" sz="2800" b="1" i="1" dirty="0" smtClean="0">
                <a:solidFill>
                  <a:srgbClr val="000000"/>
                </a:solidFill>
                <a:latin typeface="Cambria" panose="02040503050406030204" pitchFamily="18" charset="0"/>
              </a:rPr>
              <a:t>muốn </a:t>
            </a:r>
            <a:r>
              <a:rPr lang="vi-VN" sz="2800" b="1" i="1" dirty="0">
                <a:solidFill>
                  <a:srgbClr val="000000"/>
                </a:solidFill>
                <a:latin typeface="Cambria" panose="02040503050406030204" pitchFamily="18" charset="0"/>
              </a:rPr>
              <a:t>của khách hàng mục tiêu,</a:t>
            </a:r>
            <a:r>
              <a:rPr lang="vi-VN" sz="2800" dirty="0">
                <a:solidFill>
                  <a:srgbClr val="000000"/>
                </a:solidFill>
                <a:latin typeface="Cambria" panose="02040503050406030204" pitchFamily="18" charset="0"/>
              </a:rPr>
              <a:t> nó sẽ là sự </a:t>
            </a:r>
            <a:r>
              <a:rPr lang="vi-VN" sz="2800" dirty="0" smtClean="0">
                <a:solidFill>
                  <a:srgbClr val="000000"/>
                </a:solidFill>
                <a:latin typeface="Cambria" panose="02040503050406030204" pitchFamily="18" charset="0"/>
              </a:rPr>
              <a:t>lựa</a:t>
            </a:r>
            <a:r>
              <a:rPr lang="en-US" sz="2800" dirty="0" smtClean="0">
                <a:solidFill>
                  <a:srgbClr val="000000"/>
                </a:solidFill>
                <a:latin typeface="Cambria" panose="02040503050406030204" pitchFamily="18" charset="0"/>
              </a:rPr>
              <a:t> </a:t>
            </a:r>
            <a:r>
              <a:rPr lang="vi-VN" sz="2800" dirty="0" smtClean="0">
                <a:solidFill>
                  <a:srgbClr val="000000"/>
                </a:solidFill>
                <a:latin typeface="Cambria" panose="02040503050406030204" pitchFamily="18" charset="0"/>
              </a:rPr>
              <a:t>chọn </a:t>
            </a:r>
            <a:r>
              <a:rPr lang="vi-VN" sz="2800" dirty="0">
                <a:solidFill>
                  <a:srgbClr val="000000"/>
                </a:solidFill>
                <a:latin typeface="Cambria" panose="02040503050406030204" pitchFamily="18" charset="0"/>
              </a:rPr>
              <a:t>đầu tiên khi khách hàng có nhu cầu </a:t>
            </a:r>
            <a:r>
              <a:rPr lang="vi-VN" sz="2800" dirty="0" smtClean="0">
                <a:solidFill>
                  <a:srgbClr val="000000"/>
                </a:solidFill>
                <a:latin typeface="Cambria" panose="02040503050406030204" pitchFamily="18" charset="0"/>
              </a:rPr>
              <a:t>mua</a:t>
            </a:r>
            <a:r>
              <a:rPr lang="en-US" sz="2800" dirty="0" smtClean="0">
                <a:solidFill>
                  <a:srgbClr val="000000"/>
                </a:solidFill>
                <a:latin typeface="Cambria" panose="02040503050406030204" pitchFamily="18" charset="0"/>
              </a:rPr>
              <a:t> </a:t>
            </a:r>
            <a:r>
              <a:rPr lang="vi-VN" sz="2800" dirty="0" smtClean="0">
                <a:solidFill>
                  <a:srgbClr val="000000"/>
                </a:solidFill>
                <a:latin typeface="Cambria" panose="02040503050406030204" pitchFamily="18" charset="0"/>
              </a:rPr>
              <a:t>loại </a:t>
            </a:r>
            <a:r>
              <a:rPr lang="vi-VN" sz="2800" dirty="0">
                <a:solidFill>
                  <a:srgbClr val="000000"/>
                </a:solidFill>
                <a:latin typeface="Cambria" panose="02040503050406030204" pitchFamily="18" charset="0"/>
              </a:rPr>
              <a:t>sản phẩm đó. </a:t>
            </a:r>
            <a:endParaRPr lang="en-US" sz="2800" dirty="0" smtClean="0">
              <a:solidFill>
                <a:srgbClr val="000000"/>
              </a:solidFill>
              <a:latin typeface="Cambria" panose="02040503050406030204" pitchFamily="18" charset="0"/>
            </a:endParaRPr>
          </a:p>
          <a:p>
            <a:pPr algn="just">
              <a:spcBef>
                <a:spcPts val="600"/>
              </a:spcBef>
              <a:spcAft>
                <a:spcPts val="600"/>
              </a:spcAft>
            </a:pPr>
            <a:r>
              <a:rPr lang="vi-VN" sz="2800" b="1" i="1" dirty="0" smtClean="0">
                <a:solidFill>
                  <a:srgbClr val="000000"/>
                </a:solidFill>
                <a:latin typeface="Cambria" panose="02040503050406030204" pitchFamily="18" charset="0"/>
              </a:rPr>
              <a:t>Nếu </a:t>
            </a:r>
            <a:r>
              <a:rPr lang="vi-VN" sz="2800" b="1" i="1" dirty="0">
                <a:solidFill>
                  <a:srgbClr val="000000"/>
                </a:solidFill>
                <a:latin typeface="Cambria" panose="02040503050406030204" pitchFamily="18" charset="0"/>
              </a:rPr>
              <a:t>thương hiệu có hình ảnh xấu </a:t>
            </a:r>
            <a:r>
              <a:rPr lang="vi-VN" sz="2800" dirty="0">
                <a:solidFill>
                  <a:srgbClr val="000000"/>
                </a:solidFill>
                <a:latin typeface="Cambria" panose="02040503050406030204" pitchFamily="18" charset="0"/>
              </a:rPr>
              <a:t>trong nhận thức của khách hàng, tất </a:t>
            </a:r>
            <a:r>
              <a:rPr lang="vi-VN" sz="2800" dirty="0" smtClean="0">
                <a:solidFill>
                  <a:srgbClr val="000000"/>
                </a:solidFill>
                <a:latin typeface="Cambria" panose="02040503050406030204" pitchFamily="18" charset="0"/>
              </a:rPr>
              <a:t>nhiên,</a:t>
            </a:r>
            <a:r>
              <a:rPr lang="en-US" sz="2800" dirty="0" smtClean="0">
                <a:solidFill>
                  <a:srgbClr val="000000"/>
                </a:solidFill>
                <a:latin typeface="Cambria" panose="02040503050406030204" pitchFamily="18" charset="0"/>
              </a:rPr>
              <a:t> </a:t>
            </a:r>
            <a:r>
              <a:rPr lang="vi-VN" sz="2800" dirty="0" smtClean="0">
                <a:solidFill>
                  <a:srgbClr val="000000"/>
                </a:solidFill>
                <a:latin typeface="Cambria" panose="02040503050406030204" pitchFamily="18" charset="0"/>
              </a:rPr>
              <a:t>họ </a:t>
            </a:r>
            <a:r>
              <a:rPr lang="vi-VN" sz="2800" dirty="0">
                <a:solidFill>
                  <a:srgbClr val="000000"/>
                </a:solidFill>
                <a:latin typeface="Cambria" panose="02040503050406030204" pitchFamily="18" charset="0"/>
              </a:rPr>
              <a:t>sẽ không lựa chọn mua nhãn hiệu đó</a:t>
            </a:r>
            <a:r>
              <a:rPr lang="vi-VN" sz="2800" dirty="0" smtClean="0">
                <a:solidFill>
                  <a:srgbClr val="000000"/>
                </a:solidFill>
                <a:latin typeface="Cambria" panose="02040503050406030204" pitchFamily="18" charset="0"/>
              </a:rPr>
              <a:t>.</a:t>
            </a:r>
            <a:endParaRPr lang="en-US" sz="2800" dirty="0" smtClean="0">
              <a:solidFill>
                <a:srgbClr val="000000"/>
              </a:solidFill>
              <a:latin typeface="Cambria" panose="02040503050406030204" pitchFamily="18" charset="0"/>
            </a:endParaRPr>
          </a:p>
          <a:p>
            <a:pPr algn="just">
              <a:spcBef>
                <a:spcPts val="600"/>
              </a:spcBef>
              <a:spcAft>
                <a:spcPts val="600"/>
              </a:spcAft>
            </a:pPr>
            <a:r>
              <a:rPr lang="vi-VN" sz="2800" dirty="0" smtClean="0"/>
              <a:t> </a:t>
            </a:r>
            <a:r>
              <a:rPr lang="vi-VN" sz="2800" dirty="0"/>
              <a:t/>
            </a:r>
            <a:br>
              <a:rPr lang="vi-VN" sz="2800" dirty="0"/>
            </a:br>
            <a:endParaRPr lang="en-US" sz="2800" dirty="0"/>
          </a:p>
        </p:txBody>
      </p:sp>
      <p:pic>
        <p:nvPicPr>
          <p:cNvPr id="5" name="Picture 4"/>
          <p:cNvPicPr>
            <a:picLocks noChangeAspect="1"/>
          </p:cNvPicPr>
          <p:nvPr/>
        </p:nvPicPr>
        <p:blipFill>
          <a:blip r:embed="rId3"/>
          <a:stretch>
            <a:fillRect/>
          </a:stretch>
        </p:blipFill>
        <p:spPr>
          <a:xfrm>
            <a:off x="24644" y="1304700"/>
            <a:ext cx="3701946" cy="246796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6" name="Rectangle 5"/>
          <p:cNvSpPr/>
          <p:nvPr/>
        </p:nvSpPr>
        <p:spPr>
          <a:xfrm>
            <a:off x="3726590" y="1677784"/>
            <a:ext cx="7714938" cy="2246769"/>
          </a:xfrm>
          <a:prstGeom prst="rect">
            <a:avLst/>
          </a:prstGeom>
        </p:spPr>
        <p:txBody>
          <a:bodyPr wrap="square">
            <a:spAutoFit/>
          </a:bodyPr>
          <a:lstStyle/>
          <a:p>
            <a:pPr lvl="0" algn="just">
              <a:spcBef>
                <a:spcPts val="600"/>
              </a:spcBef>
              <a:spcAft>
                <a:spcPts val="600"/>
              </a:spcAft>
            </a:pPr>
            <a:r>
              <a:rPr lang="vi-VN" sz="2800" b="1" dirty="0">
                <a:solidFill>
                  <a:srgbClr val="000000"/>
                </a:solidFill>
                <a:latin typeface="Cambria" panose="02040503050406030204" pitchFamily="18" charset="0"/>
              </a:rPr>
              <a:t>Định vị </a:t>
            </a:r>
            <a:r>
              <a:rPr lang="vi-VN" sz="2800" dirty="0">
                <a:solidFill>
                  <a:srgbClr val="000000"/>
                </a:solidFill>
                <a:latin typeface="Cambria" panose="02040503050406030204" pitchFamily="18" charset="0"/>
              </a:rPr>
              <a:t>không phải là vị trí trên thị trường mà </a:t>
            </a:r>
            <a:r>
              <a:rPr lang="vi-VN" sz="2800" b="1" dirty="0">
                <a:solidFill>
                  <a:srgbClr val="FF0000"/>
                </a:solidFill>
                <a:latin typeface="Cambria" panose="02040503050406030204" pitchFamily="18" charset="0"/>
              </a:rPr>
              <a:t>là ở trong tâm trí</a:t>
            </a:r>
            <a:r>
              <a:rPr lang="en-US" sz="2800" b="1" dirty="0">
                <a:solidFill>
                  <a:srgbClr val="FF0000"/>
                </a:solidFill>
                <a:latin typeface="Cambria" panose="02040503050406030204" pitchFamily="18" charset="0"/>
              </a:rPr>
              <a:t> </a:t>
            </a:r>
            <a:r>
              <a:rPr lang="vi-VN" sz="2800" b="1" dirty="0">
                <a:solidFill>
                  <a:srgbClr val="FF0000"/>
                </a:solidFill>
                <a:latin typeface="Cambria" panose="02040503050406030204" pitchFamily="18" charset="0"/>
              </a:rPr>
              <a:t>(nhận thức và tình</a:t>
            </a:r>
            <a:r>
              <a:rPr lang="en-US" sz="2800" b="1" dirty="0">
                <a:solidFill>
                  <a:srgbClr val="FF0000"/>
                </a:solidFill>
                <a:latin typeface="Cambria" panose="02040503050406030204" pitchFamily="18" charset="0"/>
              </a:rPr>
              <a:t> </a:t>
            </a:r>
            <a:r>
              <a:rPr lang="vi-VN" sz="2800" b="1" dirty="0">
                <a:solidFill>
                  <a:srgbClr val="FF0000"/>
                </a:solidFill>
                <a:latin typeface="Cambria" panose="02040503050406030204" pitchFamily="18" charset="0"/>
              </a:rPr>
              <a:t>cảm) của khách hàng</a:t>
            </a:r>
            <a:r>
              <a:rPr lang="vi-VN" sz="2800" dirty="0">
                <a:solidFill>
                  <a:srgbClr val="000000"/>
                </a:solidFill>
                <a:latin typeface="Cambria" panose="02040503050406030204" pitchFamily="18" charset="0"/>
              </a:rPr>
              <a:t>. Định vị là hình ảnh mà</a:t>
            </a:r>
            <a:r>
              <a:rPr lang="en-US" sz="2800" dirty="0">
                <a:solidFill>
                  <a:srgbClr val="000000"/>
                </a:solidFill>
                <a:latin typeface="Cambria" panose="02040503050406030204" pitchFamily="18" charset="0"/>
              </a:rPr>
              <a:t> </a:t>
            </a:r>
            <a:r>
              <a:rPr lang="vi-VN" sz="2800" dirty="0">
                <a:solidFill>
                  <a:srgbClr val="000000"/>
                </a:solidFill>
                <a:latin typeface="Cambria" panose="02040503050406030204" pitchFamily="18" charset="0"/>
              </a:rPr>
              <a:t>doanh nghiệp cần phải xác lập trong nhận thức vàtình cảm của</a:t>
            </a:r>
            <a:r>
              <a:rPr lang="en-US" sz="2800" dirty="0">
                <a:solidFill>
                  <a:srgbClr val="000000"/>
                </a:solidFill>
                <a:latin typeface="Cambria" panose="02040503050406030204" pitchFamily="18" charset="0"/>
              </a:rPr>
              <a:t> </a:t>
            </a:r>
            <a:r>
              <a:rPr lang="vi-VN" sz="2800" dirty="0">
                <a:solidFill>
                  <a:srgbClr val="000000"/>
                </a:solidFill>
                <a:latin typeface="Cambria" panose="02040503050406030204" pitchFamily="18" charset="0"/>
              </a:rPr>
              <a:t>khách hàng mục tiêu. </a:t>
            </a:r>
            <a:endParaRPr lang="en-US" sz="2800" dirty="0">
              <a:solidFill>
                <a:srgbClr val="000000"/>
              </a:solidFill>
              <a:latin typeface="Cambria" panose="02040503050406030204" pitchFamily="18" charset="0"/>
            </a:endParaRPr>
          </a:p>
        </p:txBody>
      </p:sp>
    </p:spTree>
    <p:extLst>
      <p:ext uri="{BB962C8B-B14F-4D97-AF65-F5344CB8AC3E}">
        <p14:creationId xmlns:p14="http://schemas.microsoft.com/office/powerpoint/2010/main" val="4289618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1000"/>
                                        <p:tgtEl>
                                          <p:spTgt spid="4">
                                            <p:txEl>
                                              <p:pRg st="0" end="0"/>
                                            </p:txEl>
                                          </p:spTgt>
                                        </p:tgtEl>
                                      </p:cBhvr>
                                    </p:animEffect>
                                    <p:anim calcmode="lin" valueType="num">
                                      <p:cBhvr>
                                        <p:cTn id="13"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animEffect transition="in" filter="barn(inVertical)">
                                      <p:cBhvr>
                                        <p:cTn id="19"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3"/>
          <a:srcRect b="21273"/>
          <a:stretch/>
        </p:blipFill>
        <p:spPr>
          <a:xfrm>
            <a:off x="8285530" y="3930683"/>
            <a:ext cx="3697574" cy="2910993"/>
          </a:xfrm>
          <a:prstGeom prst="rect">
            <a:avLst/>
          </a:prstGeom>
        </p:spPr>
      </p:pic>
      <p:pic>
        <p:nvPicPr>
          <p:cNvPr id="6" name="Picture 5"/>
          <p:cNvPicPr>
            <a:picLocks noChangeAspect="1"/>
          </p:cNvPicPr>
          <p:nvPr/>
        </p:nvPicPr>
        <p:blipFill rotWithShape="1">
          <a:blip r:embed="rId4"/>
          <a:srcRect b="18961"/>
          <a:stretch/>
        </p:blipFill>
        <p:spPr>
          <a:xfrm>
            <a:off x="4394616" y="4580821"/>
            <a:ext cx="3497705" cy="2123142"/>
          </a:xfrm>
          <a:prstGeom prst="rect">
            <a:avLst/>
          </a:prstGeom>
        </p:spPr>
      </p:pic>
      <p:pic>
        <p:nvPicPr>
          <p:cNvPr id="5" name="Picture 4"/>
          <p:cNvPicPr>
            <a:picLocks noChangeAspect="1"/>
          </p:cNvPicPr>
          <p:nvPr/>
        </p:nvPicPr>
        <p:blipFill rotWithShape="1">
          <a:blip r:embed="rId5"/>
          <a:srcRect t="29987" b="24794"/>
          <a:stretch/>
        </p:blipFill>
        <p:spPr>
          <a:xfrm>
            <a:off x="497408" y="5243748"/>
            <a:ext cx="3229182" cy="1460215"/>
          </a:xfrm>
          <a:prstGeom prst="rect">
            <a:avLst/>
          </a:prstGeom>
        </p:spPr>
      </p:pic>
      <p:sp>
        <p:nvSpPr>
          <p:cNvPr id="2" name="Rectangle 1"/>
          <p:cNvSpPr/>
          <p:nvPr/>
        </p:nvSpPr>
        <p:spPr>
          <a:xfrm>
            <a:off x="94939" y="164891"/>
            <a:ext cx="12097061" cy="707886"/>
          </a:xfrm>
          <a:prstGeom prst="rect">
            <a:avLst/>
          </a:prstGeom>
        </p:spPr>
        <p:txBody>
          <a:bodyPr wrap="square">
            <a:spAutoFit/>
          </a:bodyPr>
          <a:lstStyle/>
          <a:p>
            <a:pPr lvl="0" algn="ctr">
              <a:spcBef>
                <a:spcPts val="600"/>
              </a:spcBef>
            </a:pPr>
            <a:r>
              <a:rPr lang="en-US" sz="4000" b="1" dirty="0" smtClean="0">
                <a:solidFill>
                  <a:srgbClr val="002060"/>
                </a:solidFill>
                <a:latin typeface="Times New Roman" panose="02020603050405020304" pitchFamily="18" charset="0"/>
                <a:cs typeface="Times New Roman" panose="02020603050405020304" pitchFamily="18" charset="0"/>
              </a:rPr>
              <a:t>3.4</a:t>
            </a:r>
            <a:r>
              <a:rPr lang="vi-VN" sz="4000" b="1" dirty="0" smtClean="0">
                <a:solidFill>
                  <a:srgbClr val="002060"/>
                </a:solidFill>
                <a:latin typeface="Times New Roman" panose="02020603050405020304" pitchFamily="18" charset="0"/>
                <a:cs typeface="Times New Roman" panose="02020603050405020304" pitchFamily="18" charset="0"/>
              </a:rPr>
              <a:t>.</a:t>
            </a:r>
            <a:r>
              <a:rPr lang="en-US" sz="4000" b="1" dirty="0" smtClean="0">
                <a:solidFill>
                  <a:srgbClr val="002060"/>
                </a:solidFill>
                <a:latin typeface="Times New Roman" panose="02020603050405020304" pitchFamily="18" charset="0"/>
                <a:cs typeface="Times New Roman" panose="02020603050405020304" pitchFamily="18" charset="0"/>
              </a:rPr>
              <a:t> </a:t>
            </a:r>
            <a:r>
              <a:rPr lang="vi-VN" sz="4000" b="1" dirty="0" smtClean="0">
                <a:solidFill>
                  <a:srgbClr val="002060"/>
                </a:solidFill>
                <a:latin typeface="Times New Roman" panose="02020603050405020304" pitchFamily="18" charset="0"/>
                <a:cs typeface="Times New Roman" panose="02020603050405020304" pitchFamily="18" charset="0"/>
              </a:rPr>
              <a:t>Lựa </a:t>
            </a:r>
            <a:r>
              <a:rPr lang="vi-VN" sz="4000" b="1" dirty="0">
                <a:solidFill>
                  <a:srgbClr val="002060"/>
                </a:solidFill>
                <a:latin typeface="Times New Roman" panose="02020603050405020304" pitchFamily="18" charset="0"/>
                <a:cs typeface="Times New Roman" panose="02020603050405020304" pitchFamily="18" charset="0"/>
              </a:rPr>
              <a:t>chọn thị trường mục </a:t>
            </a:r>
            <a:r>
              <a:rPr lang="vi-VN" sz="4000" b="1" dirty="0" smtClean="0">
                <a:solidFill>
                  <a:srgbClr val="002060"/>
                </a:solidFill>
                <a:latin typeface="Times New Roman" panose="02020603050405020304" pitchFamily="18" charset="0"/>
                <a:cs typeface="Times New Roman" panose="02020603050405020304" pitchFamily="18" charset="0"/>
              </a:rPr>
              <a:t>tiêu </a:t>
            </a:r>
            <a:r>
              <a:rPr lang="vi-VN" sz="4000" b="1" dirty="0">
                <a:solidFill>
                  <a:srgbClr val="002060"/>
                </a:solidFill>
                <a:latin typeface="Times New Roman" panose="02020603050405020304" pitchFamily="18" charset="0"/>
                <a:cs typeface="Times New Roman" panose="02020603050405020304" pitchFamily="18" charset="0"/>
              </a:rPr>
              <a:t>và định vị sản phẩm</a:t>
            </a:r>
          </a:p>
        </p:txBody>
      </p:sp>
      <p:sp>
        <p:nvSpPr>
          <p:cNvPr id="3" name="Rectangle 2"/>
          <p:cNvSpPr/>
          <p:nvPr/>
        </p:nvSpPr>
        <p:spPr>
          <a:xfrm>
            <a:off x="3726590" y="737866"/>
            <a:ext cx="4558940" cy="830997"/>
          </a:xfrm>
          <a:prstGeom prst="rect">
            <a:avLst/>
          </a:prstGeom>
        </p:spPr>
        <p:txBody>
          <a:bodyPr wrap="none">
            <a:spAutoFit/>
          </a:bodyPr>
          <a:lstStyle/>
          <a:p>
            <a:pPr indent="360045" algn="just">
              <a:lnSpc>
                <a:spcPct val="150000"/>
              </a:lnSpc>
              <a:spcBef>
                <a:spcPts val="200"/>
              </a:spcBef>
              <a:spcAft>
                <a:spcPts val="200"/>
              </a:spcAft>
            </a:pPr>
            <a:r>
              <a:rPr lang="en-US" sz="32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3.4.2 </a:t>
            </a:r>
            <a:r>
              <a:rPr lang="en-US" sz="32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Định</a:t>
            </a:r>
            <a:r>
              <a:rPr lang="en-US" sz="32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vị</a:t>
            </a:r>
            <a:r>
              <a:rPr lang="en-US" sz="32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sản</a:t>
            </a:r>
            <a:r>
              <a:rPr lang="en-US" sz="32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phẩm</a:t>
            </a:r>
            <a:endParaRPr lang="en-US" sz="3200" b="1"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3"/>
          <p:cNvSpPr/>
          <p:nvPr/>
        </p:nvSpPr>
        <p:spPr>
          <a:xfrm>
            <a:off x="94939" y="1531041"/>
            <a:ext cx="12097061" cy="1415772"/>
          </a:xfrm>
          <a:prstGeom prst="rect">
            <a:avLst/>
          </a:prstGeom>
        </p:spPr>
        <p:txBody>
          <a:bodyPr wrap="square">
            <a:spAutoFit/>
          </a:bodyPr>
          <a:lstStyle/>
          <a:p>
            <a:pPr algn="ctr">
              <a:spcBef>
                <a:spcPts val="600"/>
              </a:spcBef>
              <a:spcAft>
                <a:spcPts val="600"/>
              </a:spcAft>
            </a:pPr>
            <a:r>
              <a:rPr lang="vi-VN" sz="2800" b="1" dirty="0">
                <a:solidFill>
                  <a:srgbClr val="002060"/>
                </a:solidFill>
                <a:latin typeface="Cambria" panose="02040503050406030204" pitchFamily="18" charset="0"/>
              </a:rPr>
              <a:t>Định vị khác với khác biệt </a:t>
            </a:r>
            <a:r>
              <a:rPr lang="vi-VN" sz="2800" b="1" dirty="0" smtClean="0">
                <a:solidFill>
                  <a:srgbClr val="002060"/>
                </a:solidFill>
                <a:latin typeface="Cambria" panose="02040503050406030204" pitchFamily="18" charset="0"/>
              </a:rPr>
              <a:t>hoá</a:t>
            </a:r>
            <a:r>
              <a:rPr lang="en-US" sz="2800" b="1" dirty="0" smtClean="0">
                <a:solidFill>
                  <a:srgbClr val="002060"/>
                </a:solidFill>
                <a:latin typeface="Cambria" panose="02040503050406030204" pitchFamily="18" charset="0"/>
              </a:rPr>
              <a:t> </a:t>
            </a:r>
            <a:r>
              <a:rPr lang="en-US" sz="2800" b="1" dirty="0" err="1" smtClean="0">
                <a:solidFill>
                  <a:srgbClr val="002060"/>
                </a:solidFill>
                <a:latin typeface="Cambria" panose="02040503050406030204" pitchFamily="18" charset="0"/>
              </a:rPr>
              <a:t>như</a:t>
            </a:r>
            <a:r>
              <a:rPr lang="en-US" sz="2800" b="1" dirty="0" smtClean="0">
                <a:solidFill>
                  <a:srgbClr val="002060"/>
                </a:solidFill>
                <a:latin typeface="Cambria" panose="02040503050406030204" pitchFamily="18" charset="0"/>
              </a:rPr>
              <a:t> </a:t>
            </a:r>
            <a:r>
              <a:rPr lang="en-US" sz="2800" b="1" dirty="0" err="1" smtClean="0">
                <a:solidFill>
                  <a:srgbClr val="002060"/>
                </a:solidFill>
                <a:latin typeface="Cambria" panose="02040503050406030204" pitchFamily="18" charset="0"/>
              </a:rPr>
              <a:t>thế</a:t>
            </a:r>
            <a:r>
              <a:rPr lang="en-US" sz="2800" b="1" dirty="0" smtClean="0">
                <a:solidFill>
                  <a:srgbClr val="002060"/>
                </a:solidFill>
                <a:latin typeface="Cambria" panose="02040503050406030204" pitchFamily="18" charset="0"/>
              </a:rPr>
              <a:t> </a:t>
            </a:r>
            <a:r>
              <a:rPr lang="en-US" sz="2800" b="1" dirty="0" err="1" smtClean="0">
                <a:solidFill>
                  <a:srgbClr val="002060"/>
                </a:solidFill>
                <a:latin typeface="Cambria" panose="02040503050406030204" pitchFamily="18" charset="0"/>
              </a:rPr>
              <a:t>nào</a:t>
            </a:r>
            <a:r>
              <a:rPr lang="en-US" sz="2800" b="1" dirty="0" smtClean="0">
                <a:solidFill>
                  <a:srgbClr val="002060"/>
                </a:solidFill>
                <a:latin typeface="Cambria" panose="02040503050406030204" pitchFamily="18" charset="0"/>
              </a:rPr>
              <a:t>  ?</a:t>
            </a:r>
            <a:endParaRPr lang="en-US" sz="2800" b="1" dirty="0">
              <a:solidFill>
                <a:srgbClr val="002060"/>
              </a:solidFill>
              <a:latin typeface="Cambria" panose="02040503050406030204" pitchFamily="18" charset="0"/>
            </a:endParaRPr>
          </a:p>
          <a:p>
            <a:pPr>
              <a:spcBef>
                <a:spcPts val="600"/>
              </a:spcBef>
              <a:spcAft>
                <a:spcPts val="600"/>
              </a:spcAft>
            </a:pPr>
            <a:r>
              <a:rPr lang="vi-VN" sz="2400" dirty="0"/>
              <a:t/>
            </a:r>
            <a:br>
              <a:rPr lang="vi-VN" sz="2400" dirty="0"/>
            </a:br>
            <a:endParaRPr lang="en-US" sz="2400" dirty="0"/>
          </a:p>
        </p:txBody>
      </p:sp>
      <p:sp>
        <p:nvSpPr>
          <p:cNvPr id="9" name="Rectangle 8"/>
          <p:cNvSpPr/>
          <p:nvPr/>
        </p:nvSpPr>
        <p:spPr>
          <a:xfrm>
            <a:off x="327286" y="2238927"/>
            <a:ext cx="11357546" cy="2062103"/>
          </a:xfrm>
          <a:prstGeom prst="rect">
            <a:avLst/>
          </a:prstGeom>
        </p:spPr>
        <p:txBody>
          <a:bodyPr wrap="square">
            <a:spAutoFit/>
          </a:bodyPr>
          <a:lstStyle/>
          <a:p>
            <a:pPr marL="342900" indent="-342900" algn="just">
              <a:spcBef>
                <a:spcPts val="600"/>
              </a:spcBef>
              <a:spcAft>
                <a:spcPts val="600"/>
              </a:spcAft>
              <a:buFont typeface="Wingdings" panose="05000000000000000000" pitchFamily="2" charset="2"/>
              <a:buChar char="v"/>
            </a:pPr>
            <a:r>
              <a:rPr lang="vi-VN" sz="3200" b="1" dirty="0">
                <a:solidFill>
                  <a:srgbClr val="000000"/>
                </a:solidFill>
                <a:latin typeface="Cambria" panose="02040503050406030204" pitchFamily="18" charset="0"/>
              </a:rPr>
              <a:t>Khác biệt hoá là làm cho sản phẩm của doanh nghiệp </a:t>
            </a:r>
            <a:r>
              <a:rPr lang="vi-VN" sz="3200" dirty="0">
                <a:solidFill>
                  <a:srgbClr val="000000"/>
                </a:solidFill>
                <a:latin typeface="Cambria" panose="02040503050406030204" pitchFamily="18" charset="0"/>
              </a:rPr>
              <a:t>khác</a:t>
            </a:r>
            <a:r>
              <a:rPr lang="en-US" sz="3200" dirty="0">
                <a:solidFill>
                  <a:srgbClr val="000000"/>
                </a:solidFill>
                <a:latin typeface="Cambria" panose="02040503050406030204" pitchFamily="18" charset="0"/>
              </a:rPr>
              <a:t> </a:t>
            </a:r>
            <a:r>
              <a:rPr lang="vi-VN" sz="3200" dirty="0">
                <a:solidFill>
                  <a:srgbClr val="000000"/>
                </a:solidFill>
                <a:latin typeface="Cambria" panose="02040503050406030204" pitchFamily="18" charset="0"/>
              </a:rPr>
              <a:t>biệt với các sản phẩm cạnh tranh khác về</a:t>
            </a:r>
            <a:r>
              <a:rPr lang="en-US" sz="3200" dirty="0">
                <a:solidFill>
                  <a:srgbClr val="000000"/>
                </a:solidFill>
                <a:latin typeface="Cambria" panose="02040503050406030204" pitchFamily="18" charset="0"/>
              </a:rPr>
              <a:t> </a:t>
            </a:r>
            <a:r>
              <a:rPr lang="vi-VN" sz="3200" dirty="0">
                <a:solidFill>
                  <a:srgbClr val="000000"/>
                </a:solidFill>
                <a:latin typeface="Cambria" panose="02040503050406030204" pitchFamily="18" charset="0"/>
              </a:rPr>
              <a:t>những yếu tố và thuộc tính nào đó</a:t>
            </a:r>
            <a:r>
              <a:rPr lang="en-US" sz="3200" dirty="0">
                <a:solidFill>
                  <a:srgbClr val="000000"/>
                </a:solidFill>
                <a:latin typeface="Cambria" panose="02040503050406030204" pitchFamily="18" charset="0"/>
              </a:rPr>
              <a:t>, </a:t>
            </a:r>
            <a:r>
              <a:rPr lang="vi-VN" sz="3200" dirty="0">
                <a:solidFill>
                  <a:srgbClr val="000000"/>
                </a:solidFill>
                <a:latin typeface="Cambria" panose="02040503050406030204" pitchFamily="18" charset="0"/>
              </a:rPr>
              <a:t>có vô số các yếu tố và thuộc tính có thể dùng để khác biệt hoá. </a:t>
            </a:r>
            <a:endParaRPr lang="en-US" sz="3200" dirty="0">
              <a:solidFill>
                <a:srgbClr val="000000"/>
              </a:solidFill>
              <a:latin typeface="Cambria" panose="02040503050406030204" pitchFamily="18" charset="0"/>
            </a:endParaRPr>
          </a:p>
        </p:txBody>
      </p:sp>
    </p:spTree>
    <p:extLst>
      <p:ext uri="{BB962C8B-B14F-4D97-AF65-F5344CB8AC3E}">
        <p14:creationId xmlns:p14="http://schemas.microsoft.com/office/powerpoint/2010/main" val="747615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arn(inVertical)">
                                      <p:cBhvr>
                                        <p:cTn id="7"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7802" r="22394"/>
          <a:stretch/>
        </p:blipFill>
        <p:spPr>
          <a:xfrm>
            <a:off x="36096" y="4576206"/>
            <a:ext cx="2786643" cy="1811451"/>
          </a:xfrm>
          <a:prstGeom prst="rect">
            <a:avLst/>
          </a:prstGeom>
        </p:spPr>
      </p:pic>
      <p:sp>
        <p:nvSpPr>
          <p:cNvPr id="3" name="Rectangle 2"/>
          <p:cNvSpPr/>
          <p:nvPr/>
        </p:nvSpPr>
        <p:spPr>
          <a:xfrm>
            <a:off x="0" y="1712300"/>
            <a:ext cx="8836735" cy="2554545"/>
          </a:xfrm>
          <a:prstGeom prst="rect">
            <a:avLst/>
          </a:prstGeom>
        </p:spPr>
        <p:txBody>
          <a:bodyPr wrap="square">
            <a:spAutoFit/>
          </a:bodyPr>
          <a:lstStyle/>
          <a:p>
            <a:pPr algn="just"/>
            <a:r>
              <a:rPr lang="vi-VN" sz="3200" b="1" dirty="0">
                <a:solidFill>
                  <a:srgbClr val="000000"/>
                </a:solidFill>
                <a:latin typeface="Cambria" panose="02040503050406030204" pitchFamily="18" charset="0"/>
              </a:rPr>
              <a:t>Định vị sẽ sử dụng</a:t>
            </a:r>
            <a:r>
              <a:rPr lang="en-US" sz="3200" b="1" dirty="0">
                <a:solidFill>
                  <a:srgbClr val="000000"/>
                </a:solidFill>
                <a:latin typeface="Cambria" panose="02040503050406030204" pitchFamily="18" charset="0"/>
              </a:rPr>
              <a:t> </a:t>
            </a:r>
            <a:r>
              <a:rPr lang="vi-VN" sz="3200" b="1" dirty="0">
                <a:solidFill>
                  <a:srgbClr val="000000"/>
                </a:solidFill>
                <a:latin typeface="Cambria" panose="02040503050406030204" pitchFamily="18" charset="0"/>
              </a:rPr>
              <a:t>một vài yếu tố khác biệt hoá </a:t>
            </a:r>
            <a:r>
              <a:rPr lang="vi-VN" sz="3200" dirty="0">
                <a:solidFill>
                  <a:srgbClr val="000000"/>
                </a:solidFill>
                <a:latin typeface="Cambria" panose="02040503050406030204" pitchFamily="18" charset="0"/>
              </a:rPr>
              <a:t>để xây dựng hình ảnh độc</a:t>
            </a:r>
            <a:r>
              <a:rPr lang="en-US" sz="3200" dirty="0">
                <a:solidFill>
                  <a:srgbClr val="000000"/>
                </a:solidFill>
                <a:latin typeface="Cambria" panose="02040503050406030204" pitchFamily="18" charset="0"/>
              </a:rPr>
              <a:t> </a:t>
            </a:r>
            <a:r>
              <a:rPr lang="vi-VN" sz="3200" dirty="0">
                <a:solidFill>
                  <a:srgbClr val="000000"/>
                </a:solidFill>
                <a:latin typeface="Cambria" panose="02040503050406030204" pitchFamily="18" charset="0"/>
              </a:rPr>
              <a:t>nhất vô nhị cho thương hiệu của doanh</a:t>
            </a:r>
            <a:r>
              <a:rPr lang="en-US" sz="3200" dirty="0">
                <a:solidFill>
                  <a:srgbClr val="000000"/>
                </a:solidFill>
                <a:latin typeface="Cambria" panose="02040503050406030204" pitchFamily="18" charset="0"/>
              </a:rPr>
              <a:t> </a:t>
            </a:r>
            <a:r>
              <a:rPr lang="vi-VN" sz="3200" dirty="0">
                <a:solidFill>
                  <a:srgbClr val="000000"/>
                </a:solidFill>
                <a:latin typeface="Cambria" panose="02040503050406030204" pitchFamily="18" charset="0"/>
              </a:rPr>
              <a:t>nghiệp trong tâm trí khách hàng. Vì vậy, khác biệt hoá cung cấp các yếu tố là cơ sở để lựa chọn</a:t>
            </a:r>
            <a:r>
              <a:rPr lang="en-US" sz="3200" dirty="0">
                <a:solidFill>
                  <a:srgbClr val="000000"/>
                </a:solidFill>
                <a:latin typeface="Cambria" panose="02040503050406030204" pitchFamily="18" charset="0"/>
              </a:rPr>
              <a:t> </a:t>
            </a:r>
            <a:r>
              <a:rPr lang="vi-VN" sz="3200" dirty="0">
                <a:solidFill>
                  <a:srgbClr val="000000"/>
                </a:solidFill>
                <a:latin typeface="Cambria" panose="02040503050406030204" pitchFamily="18" charset="0"/>
              </a:rPr>
              <a:t>chiến lược định vị.</a:t>
            </a:r>
            <a:r>
              <a:rPr lang="vi-VN" sz="3200" dirty="0"/>
              <a:t> </a:t>
            </a:r>
            <a:endParaRPr lang="en-US" sz="3200" dirty="0"/>
          </a:p>
        </p:txBody>
      </p:sp>
      <p:sp>
        <p:nvSpPr>
          <p:cNvPr id="4" name="Rectangle 3"/>
          <p:cNvSpPr/>
          <p:nvPr/>
        </p:nvSpPr>
        <p:spPr>
          <a:xfrm>
            <a:off x="119921" y="-38750"/>
            <a:ext cx="12097061" cy="707886"/>
          </a:xfrm>
          <a:prstGeom prst="rect">
            <a:avLst/>
          </a:prstGeom>
        </p:spPr>
        <p:txBody>
          <a:bodyPr wrap="square">
            <a:spAutoFit/>
          </a:bodyPr>
          <a:lstStyle/>
          <a:p>
            <a:pPr lvl="0" algn="ctr">
              <a:spcBef>
                <a:spcPts val="600"/>
              </a:spcBef>
            </a:pPr>
            <a:r>
              <a:rPr lang="en-US" sz="4000" b="1" dirty="0" smtClean="0">
                <a:solidFill>
                  <a:srgbClr val="002060"/>
                </a:solidFill>
                <a:latin typeface="Times New Roman" panose="02020603050405020304" pitchFamily="18" charset="0"/>
                <a:cs typeface="Times New Roman" panose="02020603050405020304" pitchFamily="18" charset="0"/>
              </a:rPr>
              <a:t>3.4</a:t>
            </a:r>
            <a:r>
              <a:rPr lang="vi-VN" sz="4000" b="1" dirty="0" smtClean="0">
                <a:solidFill>
                  <a:srgbClr val="002060"/>
                </a:solidFill>
                <a:latin typeface="Times New Roman" panose="02020603050405020304" pitchFamily="18" charset="0"/>
                <a:cs typeface="Times New Roman" panose="02020603050405020304" pitchFamily="18" charset="0"/>
              </a:rPr>
              <a:t>.</a:t>
            </a:r>
            <a:r>
              <a:rPr lang="en-US" sz="4000" b="1" dirty="0" smtClean="0">
                <a:solidFill>
                  <a:srgbClr val="002060"/>
                </a:solidFill>
                <a:latin typeface="Times New Roman" panose="02020603050405020304" pitchFamily="18" charset="0"/>
                <a:cs typeface="Times New Roman" panose="02020603050405020304" pitchFamily="18" charset="0"/>
              </a:rPr>
              <a:t> </a:t>
            </a:r>
            <a:r>
              <a:rPr lang="vi-VN" sz="4000" b="1" dirty="0" smtClean="0">
                <a:solidFill>
                  <a:srgbClr val="002060"/>
                </a:solidFill>
                <a:latin typeface="Times New Roman" panose="02020603050405020304" pitchFamily="18" charset="0"/>
                <a:cs typeface="Times New Roman" panose="02020603050405020304" pitchFamily="18" charset="0"/>
              </a:rPr>
              <a:t>Lựa </a:t>
            </a:r>
            <a:r>
              <a:rPr lang="vi-VN" sz="4000" b="1" dirty="0">
                <a:solidFill>
                  <a:srgbClr val="002060"/>
                </a:solidFill>
                <a:latin typeface="Times New Roman" panose="02020603050405020304" pitchFamily="18" charset="0"/>
                <a:cs typeface="Times New Roman" panose="02020603050405020304" pitchFamily="18" charset="0"/>
              </a:rPr>
              <a:t>chọn thị trường mục </a:t>
            </a:r>
            <a:r>
              <a:rPr lang="vi-VN" sz="4000" b="1" dirty="0" smtClean="0">
                <a:solidFill>
                  <a:srgbClr val="002060"/>
                </a:solidFill>
                <a:latin typeface="Times New Roman" panose="02020603050405020304" pitchFamily="18" charset="0"/>
                <a:cs typeface="Times New Roman" panose="02020603050405020304" pitchFamily="18" charset="0"/>
              </a:rPr>
              <a:t>tiêu </a:t>
            </a:r>
            <a:r>
              <a:rPr lang="vi-VN" sz="4000" b="1" dirty="0">
                <a:solidFill>
                  <a:srgbClr val="002060"/>
                </a:solidFill>
                <a:latin typeface="Times New Roman" panose="02020603050405020304" pitchFamily="18" charset="0"/>
                <a:cs typeface="Times New Roman" panose="02020603050405020304" pitchFamily="18" charset="0"/>
              </a:rPr>
              <a:t>và định vị sản phẩm</a:t>
            </a:r>
          </a:p>
        </p:txBody>
      </p:sp>
      <p:sp>
        <p:nvSpPr>
          <p:cNvPr id="5" name="Rectangle 4"/>
          <p:cNvSpPr/>
          <p:nvPr/>
        </p:nvSpPr>
        <p:spPr>
          <a:xfrm>
            <a:off x="3899009" y="458478"/>
            <a:ext cx="4558940" cy="830997"/>
          </a:xfrm>
          <a:prstGeom prst="rect">
            <a:avLst/>
          </a:prstGeom>
        </p:spPr>
        <p:txBody>
          <a:bodyPr wrap="none">
            <a:spAutoFit/>
          </a:bodyPr>
          <a:lstStyle/>
          <a:p>
            <a:pPr indent="360045" algn="just">
              <a:lnSpc>
                <a:spcPct val="150000"/>
              </a:lnSpc>
              <a:spcBef>
                <a:spcPts val="200"/>
              </a:spcBef>
              <a:spcAft>
                <a:spcPts val="200"/>
              </a:spcAft>
            </a:pPr>
            <a:r>
              <a:rPr lang="en-US" sz="32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3.4.2 </a:t>
            </a:r>
            <a:r>
              <a:rPr lang="en-US" sz="32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Định</a:t>
            </a:r>
            <a:r>
              <a:rPr lang="en-US" sz="32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vị</a:t>
            </a:r>
            <a:r>
              <a:rPr lang="en-US" sz="32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sản</a:t>
            </a:r>
            <a:r>
              <a:rPr lang="en-US" sz="32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phẩm</a:t>
            </a:r>
            <a:endParaRPr lang="en-US" sz="3200" b="1"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5"/>
          <p:cNvSpPr/>
          <p:nvPr/>
        </p:nvSpPr>
        <p:spPr>
          <a:xfrm>
            <a:off x="2569434" y="1139479"/>
            <a:ext cx="7517827" cy="523220"/>
          </a:xfrm>
          <a:prstGeom prst="rect">
            <a:avLst/>
          </a:prstGeom>
        </p:spPr>
        <p:txBody>
          <a:bodyPr wrap="none">
            <a:spAutoFit/>
          </a:bodyPr>
          <a:lstStyle/>
          <a:p>
            <a:pPr algn="ctr">
              <a:spcBef>
                <a:spcPts val="600"/>
              </a:spcBef>
              <a:spcAft>
                <a:spcPts val="600"/>
              </a:spcAft>
            </a:pPr>
            <a:r>
              <a:rPr lang="vi-VN" sz="2800" b="1" dirty="0">
                <a:solidFill>
                  <a:srgbClr val="002060"/>
                </a:solidFill>
                <a:latin typeface="Cambria" panose="02040503050406030204" pitchFamily="18" charset="0"/>
              </a:rPr>
              <a:t>Định vị khác với khác biệt hoá</a:t>
            </a:r>
            <a:r>
              <a:rPr lang="en-US" sz="2800" b="1" dirty="0">
                <a:solidFill>
                  <a:srgbClr val="002060"/>
                </a:solidFill>
                <a:latin typeface="Cambria" panose="02040503050406030204" pitchFamily="18" charset="0"/>
              </a:rPr>
              <a:t> </a:t>
            </a:r>
            <a:r>
              <a:rPr lang="en-US" sz="2800" b="1" dirty="0" err="1">
                <a:solidFill>
                  <a:srgbClr val="002060"/>
                </a:solidFill>
                <a:latin typeface="Cambria" panose="02040503050406030204" pitchFamily="18" charset="0"/>
              </a:rPr>
              <a:t>như</a:t>
            </a:r>
            <a:r>
              <a:rPr lang="en-US" sz="2800" b="1" dirty="0">
                <a:solidFill>
                  <a:srgbClr val="002060"/>
                </a:solidFill>
                <a:latin typeface="Cambria" panose="02040503050406030204" pitchFamily="18" charset="0"/>
              </a:rPr>
              <a:t> </a:t>
            </a:r>
            <a:r>
              <a:rPr lang="en-US" sz="2800" b="1" dirty="0" err="1">
                <a:solidFill>
                  <a:srgbClr val="002060"/>
                </a:solidFill>
                <a:latin typeface="Cambria" panose="02040503050406030204" pitchFamily="18" charset="0"/>
              </a:rPr>
              <a:t>thế</a:t>
            </a:r>
            <a:r>
              <a:rPr lang="en-US" sz="2800" b="1" dirty="0">
                <a:solidFill>
                  <a:srgbClr val="002060"/>
                </a:solidFill>
                <a:latin typeface="Cambria" panose="02040503050406030204" pitchFamily="18" charset="0"/>
              </a:rPr>
              <a:t> </a:t>
            </a:r>
            <a:r>
              <a:rPr lang="en-US" sz="2800" b="1" dirty="0" err="1">
                <a:solidFill>
                  <a:srgbClr val="002060"/>
                </a:solidFill>
                <a:latin typeface="Cambria" panose="02040503050406030204" pitchFamily="18" charset="0"/>
              </a:rPr>
              <a:t>nào</a:t>
            </a:r>
            <a:r>
              <a:rPr lang="en-US" sz="2800" b="1" dirty="0">
                <a:solidFill>
                  <a:srgbClr val="002060"/>
                </a:solidFill>
                <a:latin typeface="Cambria" panose="02040503050406030204" pitchFamily="18" charset="0"/>
              </a:rPr>
              <a:t>  ?</a:t>
            </a:r>
          </a:p>
        </p:txBody>
      </p:sp>
      <p:pic>
        <p:nvPicPr>
          <p:cNvPr id="7" name="Picture 6"/>
          <p:cNvPicPr>
            <a:picLocks noChangeAspect="1"/>
          </p:cNvPicPr>
          <p:nvPr/>
        </p:nvPicPr>
        <p:blipFill>
          <a:blip r:embed="rId3"/>
          <a:stretch>
            <a:fillRect/>
          </a:stretch>
        </p:blipFill>
        <p:spPr>
          <a:xfrm>
            <a:off x="2822739" y="4316446"/>
            <a:ext cx="2330970" cy="2330970"/>
          </a:xfrm>
          <a:prstGeom prst="rect">
            <a:avLst/>
          </a:prstGeom>
        </p:spPr>
      </p:pic>
      <p:pic>
        <p:nvPicPr>
          <p:cNvPr id="8" name="Picture 7"/>
          <p:cNvPicPr>
            <a:picLocks noChangeAspect="1"/>
          </p:cNvPicPr>
          <p:nvPr/>
        </p:nvPicPr>
        <p:blipFill>
          <a:blip r:embed="rId4"/>
          <a:stretch>
            <a:fillRect/>
          </a:stretch>
        </p:blipFill>
        <p:spPr>
          <a:xfrm>
            <a:off x="8861717" y="1953745"/>
            <a:ext cx="3355265" cy="4626199"/>
          </a:xfrm>
          <a:prstGeom prst="rect">
            <a:avLst/>
          </a:prstGeom>
        </p:spPr>
      </p:pic>
      <p:pic>
        <p:nvPicPr>
          <p:cNvPr id="9" name="Picture 8"/>
          <p:cNvPicPr>
            <a:picLocks noChangeAspect="1"/>
          </p:cNvPicPr>
          <p:nvPr/>
        </p:nvPicPr>
        <p:blipFill>
          <a:blip r:embed="rId5"/>
          <a:stretch>
            <a:fillRect/>
          </a:stretch>
        </p:blipFill>
        <p:spPr>
          <a:xfrm>
            <a:off x="5238741" y="4333417"/>
            <a:ext cx="3597994" cy="2313999"/>
          </a:xfrm>
          <a:prstGeom prst="rect">
            <a:avLst/>
          </a:prstGeom>
        </p:spPr>
      </p:pic>
    </p:spTree>
    <p:extLst>
      <p:ext uri="{BB962C8B-B14F-4D97-AF65-F5344CB8AC3E}">
        <p14:creationId xmlns:p14="http://schemas.microsoft.com/office/powerpoint/2010/main" val="3685985876"/>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9869" y="2141838"/>
            <a:ext cx="11887200" cy="5355312"/>
          </a:xfrm>
          <a:prstGeom prst="rect">
            <a:avLst/>
          </a:prstGeom>
        </p:spPr>
        <p:txBody>
          <a:bodyPr wrap="square">
            <a:spAutoFit/>
          </a:bodyPr>
          <a:lstStyle/>
          <a:p>
            <a:pPr marL="342900" indent="-342900" algn="just">
              <a:spcBef>
                <a:spcPts val="600"/>
              </a:spcBef>
              <a:buFont typeface="Wingdings" panose="05000000000000000000" pitchFamily="2" charset="2"/>
              <a:buChar char="§"/>
            </a:pPr>
            <a:r>
              <a:rPr lang="vi-VN" sz="2400" dirty="0" smtClean="0">
                <a:solidFill>
                  <a:srgbClr val="000000"/>
                </a:solidFill>
                <a:latin typeface="Cambria" panose="02040503050406030204" pitchFamily="18" charset="0"/>
              </a:rPr>
              <a:t>Bởi </a:t>
            </a:r>
            <a:r>
              <a:rPr lang="vi-VN" sz="2400" dirty="0">
                <a:solidFill>
                  <a:srgbClr val="000000"/>
                </a:solidFill>
                <a:latin typeface="Cambria" panose="02040503050406030204" pitchFamily="18" charset="0"/>
              </a:rPr>
              <a:t>vì, có quá nhiều sản </a:t>
            </a:r>
            <a:r>
              <a:rPr lang="vi-VN" sz="2400" dirty="0" smtClean="0">
                <a:solidFill>
                  <a:srgbClr val="000000"/>
                </a:solidFill>
                <a:latin typeface="Cambria" panose="02040503050406030204" pitchFamily="18" charset="0"/>
              </a:rPr>
              <a:t>phẩm</a:t>
            </a:r>
            <a:r>
              <a:rPr lang="en-US" sz="2400" dirty="0" smtClean="0">
                <a:solidFill>
                  <a:srgbClr val="000000"/>
                </a:solidFill>
                <a:latin typeface="Cambria" panose="02040503050406030204" pitchFamily="18" charset="0"/>
              </a:rPr>
              <a:t> </a:t>
            </a:r>
            <a:r>
              <a:rPr lang="vi-VN" sz="2400" dirty="0" smtClean="0">
                <a:solidFill>
                  <a:srgbClr val="000000"/>
                </a:solidFill>
                <a:latin typeface="Cambria" panose="02040503050406030204" pitchFamily="18" charset="0"/>
              </a:rPr>
              <a:t>không </a:t>
            </a:r>
            <a:r>
              <a:rPr lang="vi-VN" sz="2400" dirty="0">
                <a:solidFill>
                  <a:srgbClr val="000000"/>
                </a:solidFill>
                <a:latin typeface="Cambria" panose="02040503050406030204" pitchFamily="18" charset="0"/>
              </a:rPr>
              <a:t>thoát được ra khỏi sự vô danh trên thị trường. </a:t>
            </a:r>
            <a:endParaRPr lang="en-US" sz="2400" dirty="0" smtClean="0">
              <a:solidFill>
                <a:srgbClr val="000000"/>
              </a:solidFill>
              <a:latin typeface="Cambria" panose="02040503050406030204" pitchFamily="18" charset="0"/>
            </a:endParaRPr>
          </a:p>
          <a:p>
            <a:pPr marL="342900" indent="-342900" algn="just">
              <a:spcBef>
                <a:spcPts val="600"/>
              </a:spcBef>
              <a:buFont typeface="Wingdings" panose="05000000000000000000" pitchFamily="2" charset="2"/>
              <a:buChar char="§"/>
            </a:pPr>
            <a:r>
              <a:rPr lang="vi-VN" sz="2400" dirty="0" smtClean="0">
                <a:solidFill>
                  <a:srgbClr val="000000"/>
                </a:solidFill>
                <a:latin typeface="Cambria" panose="02040503050406030204" pitchFamily="18" charset="0"/>
              </a:rPr>
              <a:t>Hiện </a:t>
            </a:r>
            <a:r>
              <a:rPr lang="vi-VN" sz="2400" dirty="0">
                <a:solidFill>
                  <a:srgbClr val="000000"/>
                </a:solidFill>
                <a:latin typeface="Cambria" panose="02040503050406030204" pitchFamily="18" charset="0"/>
              </a:rPr>
              <a:t>nay, trên thị trường có khoảng </a:t>
            </a:r>
            <a:r>
              <a:rPr lang="vi-VN" sz="2400" dirty="0" smtClean="0">
                <a:solidFill>
                  <a:srgbClr val="000000"/>
                </a:solidFill>
                <a:latin typeface="Cambria" panose="02040503050406030204" pitchFamily="18" charset="0"/>
              </a:rPr>
              <a:t>hơn</a:t>
            </a:r>
            <a:r>
              <a:rPr lang="en-US" sz="2400" dirty="0" smtClean="0">
                <a:solidFill>
                  <a:srgbClr val="000000"/>
                </a:solidFill>
                <a:latin typeface="Cambria" panose="02040503050406030204" pitchFamily="18" charset="0"/>
              </a:rPr>
              <a:t> </a:t>
            </a:r>
            <a:r>
              <a:rPr lang="vi-VN" sz="2400" dirty="0" smtClean="0">
                <a:solidFill>
                  <a:srgbClr val="000000"/>
                </a:solidFill>
                <a:latin typeface="Cambria" panose="02040503050406030204" pitchFamily="18" charset="0"/>
              </a:rPr>
              <a:t>1 </a:t>
            </a:r>
            <a:r>
              <a:rPr lang="vi-VN" sz="2400" dirty="0">
                <a:solidFill>
                  <a:srgbClr val="000000"/>
                </a:solidFill>
                <a:latin typeface="Cambria" panose="02040503050406030204" pitchFamily="18" charset="0"/>
              </a:rPr>
              <a:t>triệu thương hiệu hàng hoá các loại. Việc có quá nhiều thương hiệu cạnh tranh, quá </a:t>
            </a:r>
            <a:r>
              <a:rPr lang="vi-VN" sz="2400" dirty="0" smtClean="0">
                <a:solidFill>
                  <a:srgbClr val="000000"/>
                </a:solidFill>
                <a:latin typeface="Cambria" panose="02040503050406030204" pitchFamily="18" charset="0"/>
              </a:rPr>
              <a:t>nhiều</a:t>
            </a:r>
            <a:r>
              <a:rPr lang="en-US" sz="2400" dirty="0" smtClean="0">
                <a:solidFill>
                  <a:srgbClr val="000000"/>
                </a:solidFill>
                <a:latin typeface="Cambria" panose="02040503050406030204" pitchFamily="18" charset="0"/>
              </a:rPr>
              <a:t> </a:t>
            </a:r>
            <a:r>
              <a:rPr lang="vi-VN" sz="2400" dirty="0" smtClean="0">
                <a:solidFill>
                  <a:srgbClr val="000000"/>
                </a:solidFill>
                <a:latin typeface="Cambria" panose="02040503050406030204" pitchFamily="18" charset="0"/>
              </a:rPr>
              <a:t>thông </a:t>
            </a:r>
            <a:r>
              <a:rPr lang="vi-VN" sz="2400" dirty="0">
                <a:solidFill>
                  <a:srgbClr val="000000"/>
                </a:solidFill>
                <a:latin typeface="Cambria" panose="02040503050406030204" pitchFamily="18" charset="0"/>
              </a:rPr>
              <a:t>tin, trong khi khả năng ghi nhớ của khách hàng có hạn đã làm cho </a:t>
            </a:r>
            <a:r>
              <a:rPr lang="vi-VN" sz="2400" b="1" dirty="0">
                <a:solidFill>
                  <a:srgbClr val="FF0000"/>
                </a:solidFill>
                <a:latin typeface="Cambria" panose="02040503050406030204" pitchFamily="18" charset="0"/>
              </a:rPr>
              <a:t>việc xác lập được </a:t>
            </a:r>
            <a:r>
              <a:rPr lang="vi-VN" sz="2400" b="1" dirty="0" smtClean="0">
                <a:solidFill>
                  <a:srgbClr val="FF0000"/>
                </a:solidFill>
                <a:latin typeface="Cambria" panose="02040503050406030204" pitchFamily="18" charset="0"/>
              </a:rPr>
              <a:t>một</a:t>
            </a:r>
            <a:r>
              <a:rPr lang="en-US" sz="2400" b="1" dirty="0" smtClean="0">
                <a:solidFill>
                  <a:srgbClr val="FF0000"/>
                </a:solidFill>
                <a:latin typeface="Cambria" panose="02040503050406030204" pitchFamily="18" charset="0"/>
              </a:rPr>
              <a:t> </a:t>
            </a:r>
            <a:r>
              <a:rPr lang="vi-VN" sz="2400" b="1" dirty="0" smtClean="0">
                <a:solidFill>
                  <a:srgbClr val="FF0000"/>
                </a:solidFill>
                <a:latin typeface="Cambria" panose="02040503050406030204" pitchFamily="18" charset="0"/>
              </a:rPr>
              <a:t>hình </a:t>
            </a:r>
            <a:r>
              <a:rPr lang="vi-VN" sz="2400" b="1" dirty="0">
                <a:solidFill>
                  <a:srgbClr val="FF0000"/>
                </a:solidFill>
                <a:latin typeface="Cambria" panose="02040503050406030204" pitchFamily="18" charset="0"/>
              </a:rPr>
              <a:t>ảnh rõ ràng và đậm nét cho mỗi thương hiệu trong nhận thức của khách hàng ngày </a:t>
            </a:r>
            <a:r>
              <a:rPr lang="vi-VN" sz="2400" b="1" dirty="0" smtClean="0">
                <a:solidFill>
                  <a:srgbClr val="FF0000"/>
                </a:solidFill>
                <a:latin typeface="Cambria" panose="02040503050406030204" pitchFamily="18" charset="0"/>
              </a:rPr>
              <a:t>càng</a:t>
            </a:r>
            <a:r>
              <a:rPr lang="en-US" sz="2400" b="1" dirty="0" smtClean="0">
                <a:solidFill>
                  <a:srgbClr val="FF0000"/>
                </a:solidFill>
                <a:latin typeface="Cambria" panose="02040503050406030204" pitchFamily="18" charset="0"/>
              </a:rPr>
              <a:t> </a:t>
            </a:r>
            <a:r>
              <a:rPr lang="vi-VN" sz="2400" b="1" dirty="0" smtClean="0">
                <a:solidFill>
                  <a:srgbClr val="FF0000"/>
                </a:solidFill>
                <a:latin typeface="Cambria" panose="02040503050406030204" pitchFamily="18" charset="0"/>
              </a:rPr>
              <a:t>quan </a:t>
            </a:r>
            <a:r>
              <a:rPr lang="vi-VN" sz="2400" b="1" dirty="0">
                <a:solidFill>
                  <a:srgbClr val="FF0000"/>
                </a:solidFill>
                <a:latin typeface="Cambria" panose="02040503050406030204" pitchFamily="18" charset="0"/>
              </a:rPr>
              <a:t>trọng. </a:t>
            </a:r>
            <a:endParaRPr lang="en-US" sz="2400" b="1" dirty="0" smtClean="0">
              <a:solidFill>
                <a:srgbClr val="FF0000"/>
              </a:solidFill>
              <a:latin typeface="Cambria" panose="02040503050406030204" pitchFamily="18" charset="0"/>
            </a:endParaRPr>
          </a:p>
          <a:p>
            <a:pPr algn="just">
              <a:spcBef>
                <a:spcPts val="600"/>
              </a:spcBef>
            </a:pPr>
            <a:r>
              <a:rPr lang="vi-VN" sz="2400" b="1" i="1" u="sng" dirty="0" smtClean="0">
                <a:solidFill>
                  <a:srgbClr val="000000"/>
                </a:solidFill>
                <a:latin typeface="Cambria" panose="02040503050406030204" pitchFamily="18" charset="0"/>
              </a:rPr>
              <a:t>Ví </a:t>
            </a:r>
            <a:r>
              <a:rPr lang="vi-VN" sz="2400" b="1" i="1" u="sng" dirty="0">
                <a:solidFill>
                  <a:srgbClr val="000000"/>
                </a:solidFill>
                <a:latin typeface="Cambria" panose="02040503050406030204" pitchFamily="18" charset="0"/>
              </a:rPr>
              <a:t>dụ,</a:t>
            </a:r>
            <a:r>
              <a:rPr lang="vi-VN" sz="2400" dirty="0">
                <a:solidFill>
                  <a:srgbClr val="000000"/>
                </a:solidFill>
                <a:latin typeface="Cambria" panose="02040503050406030204" pitchFamily="18" charset="0"/>
              </a:rPr>
              <a:t> </a:t>
            </a:r>
            <a:endParaRPr lang="en-US" sz="2400" dirty="0" smtClean="0">
              <a:solidFill>
                <a:srgbClr val="000000"/>
              </a:solidFill>
              <a:latin typeface="Cambria" panose="02040503050406030204" pitchFamily="18" charset="0"/>
            </a:endParaRPr>
          </a:p>
          <a:p>
            <a:pPr marL="342900" indent="-342900" algn="just">
              <a:spcBef>
                <a:spcPts val="600"/>
              </a:spcBef>
              <a:buFont typeface="Wingdings" panose="05000000000000000000" pitchFamily="2" charset="2"/>
              <a:buChar char="Ø"/>
            </a:pPr>
            <a:r>
              <a:rPr lang="en-US" sz="2400" dirty="0" smtClean="0">
                <a:solidFill>
                  <a:srgbClr val="000000"/>
                </a:solidFill>
                <a:latin typeface="Cambria" panose="02040503050406030204" pitchFamily="18" charset="0"/>
              </a:rPr>
              <a:t>S</a:t>
            </a:r>
            <a:r>
              <a:rPr lang="vi-VN" sz="2400" dirty="0" smtClean="0">
                <a:solidFill>
                  <a:srgbClr val="000000"/>
                </a:solidFill>
                <a:latin typeface="Cambria" panose="02040503050406030204" pitchFamily="18" charset="0"/>
              </a:rPr>
              <a:t>ố </a:t>
            </a:r>
            <a:r>
              <a:rPr lang="vi-VN" sz="2400" dirty="0">
                <a:solidFill>
                  <a:srgbClr val="000000"/>
                </a:solidFill>
                <a:latin typeface="Cambria" panose="02040503050406030204" pitchFamily="18" charset="0"/>
              </a:rPr>
              <a:t>thương hiệu bột giặt trên thị trường hiện nay là hơn 20, khách hàng </a:t>
            </a:r>
            <a:r>
              <a:rPr lang="vi-VN" sz="2400" dirty="0" smtClean="0">
                <a:solidFill>
                  <a:srgbClr val="000000"/>
                </a:solidFill>
                <a:latin typeface="Cambria" panose="02040503050406030204" pitchFamily="18" charset="0"/>
              </a:rPr>
              <a:t>chỉ</a:t>
            </a:r>
            <a:r>
              <a:rPr lang="en-US" sz="2400" dirty="0" smtClean="0">
                <a:solidFill>
                  <a:srgbClr val="000000"/>
                </a:solidFill>
                <a:latin typeface="Cambria" panose="02040503050406030204" pitchFamily="18" charset="0"/>
              </a:rPr>
              <a:t> </a:t>
            </a:r>
            <a:r>
              <a:rPr lang="vi-VN" sz="2400" dirty="0" smtClean="0">
                <a:solidFill>
                  <a:srgbClr val="000000"/>
                </a:solidFill>
                <a:latin typeface="Cambria" panose="02040503050406030204" pitchFamily="18" charset="0"/>
              </a:rPr>
              <a:t>mua </a:t>
            </a:r>
            <a:r>
              <a:rPr lang="vi-VN" sz="2400" dirty="0">
                <a:solidFill>
                  <a:srgbClr val="000000"/>
                </a:solidFill>
                <a:latin typeface="Cambria" panose="02040503050406030204" pitchFamily="18" charset="0"/>
              </a:rPr>
              <a:t>thương hiệu nào có biết rõ nhất, có hình ảnh trong nhận thức của họ rõ nét nhất. </a:t>
            </a:r>
            <a:endParaRPr lang="en-US" sz="2400" dirty="0" smtClean="0">
              <a:solidFill>
                <a:srgbClr val="000000"/>
              </a:solidFill>
              <a:latin typeface="Cambria" panose="02040503050406030204" pitchFamily="18" charset="0"/>
            </a:endParaRPr>
          </a:p>
          <a:p>
            <a:pPr marL="342900" indent="-342900" algn="just">
              <a:spcBef>
                <a:spcPts val="600"/>
              </a:spcBef>
              <a:buFont typeface="Wingdings" panose="05000000000000000000" pitchFamily="2" charset="2"/>
              <a:buChar char="Ø"/>
            </a:pPr>
            <a:r>
              <a:rPr lang="vi-VN" sz="2400" dirty="0" smtClean="0">
                <a:solidFill>
                  <a:srgbClr val="000000"/>
                </a:solidFill>
                <a:latin typeface="Cambria" panose="02040503050406030204" pitchFamily="18" charset="0"/>
              </a:rPr>
              <a:t>Khách</a:t>
            </a:r>
            <a:r>
              <a:rPr lang="en-US" sz="2400" dirty="0" smtClean="0">
                <a:solidFill>
                  <a:srgbClr val="000000"/>
                </a:solidFill>
                <a:latin typeface="Cambria" panose="02040503050406030204" pitchFamily="18" charset="0"/>
              </a:rPr>
              <a:t> </a:t>
            </a:r>
            <a:r>
              <a:rPr lang="vi-VN" sz="2400" dirty="0" smtClean="0">
                <a:solidFill>
                  <a:srgbClr val="000000"/>
                </a:solidFill>
                <a:latin typeface="Cambria" panose="02040503050406030204" pitchFamily="18" charset="0"/>
              </a:rPr>
              <a:t>hàng </a:t>
            </a:r>
            <a:r>
              <a:rPr lang="vi-VN" sz="2400" dirty="0">
                <a:solidFill>
                  <a:srgbClr val="000000"/>
                </a:solidFill>
                <a:latin typeface="Cambria" panose="02040503050406030204" pitchFamily="18" charset="0"/>
              </a:rPr>
              <a:t>tìm kiếm những thương hiệu và sản phẩm phù hợp với mong đợi của họ. </a:t>
            </a:r>
            <a:endParaRPr lang="en-US" sz="2400" dirty="0" smtClean="0">
              <a:solidFill>
                <a:srgbClr val="000000"/>
              </a:solidFill>
              <a:latin typeface="Cambria" panose="02040503050406030204" pitchFamily="18" charset="0"/>
            </a:endParaRPr>
          </a:p>
          <a:p>
            <a:pPr marL="342900" indent="-342900" algn="just">
              <a:spcBef>
                <a:spcPts val="600"/>
              </a:spcBef>
              <a:buFont typeface="Wingdings" panose="05000000000000000000" pitchFamily="2" charset="2"/>
              <a:buChar char="Ø"/>
            </a:pPr>
            <a:r>
              <a:rPr lang="vi-VN" sz="2400" dirty="0" smtClean="0">
                <a:solidFill>
                  <a:srgbClr val="000000"/>
                </a:solidFill>
                <a:latin typeface="Cambria" panose="02040503050406030204" pitchFamily="18" charset="0"/>
              </a:rPr>
              <a:t>Nếu </a:t>
            </a:r>
            <a:r>
              <a:rPr lang="vi-VN" sz="2400" dirty="0">
                <a:solidFill>
                  <a:srgbClr val="000000"/>
                </a:solidFill>
                <a:latin typeface="Cambria" panose="02040503050406030204" pitchFamily="18" charset="0"/>
              </a:rPr>
              <a:t>hình </a:t>
            </a:r>
            <a:r>
              <a:rPr lang="vi-VN" sz="2400" dirty="0" smtClean="0">
                <a:solidFill>
                  <a:srgbClr val="000000"/>
                </a:solidFill>
                <a:latin typeface="Cambria" panose="02040503050406030204" pitchFamily="18" charset="0"/>
              </a:rPr>
              <a:t>ảnh</a:t>
            </a:r>
            <a:r>
              <a:rPr lang="en-US" sz="2400" dirty="0" smtClean="0">
                <a:solidFill>
                  <a:srgbClr val="000000"/>
                </a:solidFill>
                <a:latin typeface="Cambria" panose="02040503050406030204" pitchFamily="18" charset="0"/>
              </a:rPr>
              <a:t> </a:t>
            </a:r>
            <a:r>
              <a:rPr lang="vi-VN" sz="2400" dirty="0" smtClean="0">
                <a:solidFill>
                  <a:srgbClr val="000000"/>
                </a:solidFill>
                <a:latin typeface="Cambria" panose="02040503050406030204" pitchFamily="18" charset="0"/>
              </a:rPr>
              <a:t>thương </a:t>
            </a:r>
            <a:r>
              <a:rPr lang="vi-VN" sz="2400" dirty="0">
                <a:solidFill>
                  <a:srgbClr val="000000"/>
                </a:solidFill>
                <a:latin typeface="Cambria" panose="02040503050406030204" pitchFamily="18" charset="0"/>
              </a:rPr>
              <a:t>hiệu không rõ ràng hoặc mờ nhạt, nó sẽ ít có cơ hội được khách hàng nhớ đến và </a:t>
            </a:r>
            <a:r>
              <a:rPr lang="vi-VN" sz="2400" dirty="0" smtClean="0">
                <a:solidFill>
                  <a:srgbClr val="000000"/>
                </a:solidFill>
                <a:latin typeface="Cambria" panose="02040503050406030204" pitchFamily="18" charset="0"/>
              </a:rPr>
              <a:t>lựa</a:t>
            </a:r>
            <a:r>
              <a:rPr lang="en-US" sz="2400" dirty="0" smtClean="0">
                <a:solidFill>
                  <a:srgbClr val="000000"/>
                </a:solidFill>
                <a:latin typeface="Cambria" panose="02040503050406030204" pitchFamily="18" charset="0"/>
              </a:rPr>
              <a:t> </a:t>
            </a:r>
            <a:r>
              <a:rPr lang="vi-VN" sz="2400" dirty="0" smtClean="0">
                <a:solidFill>
                  <a:srgbClr val="000000"/>
                </a:solidFill>
                <a:latin typeface="Cambria" panose="02040503050406030204" pitchFamily="18" charset="0"/>
              </a:rPr>
              <a:t>chọ</a:t>
            </a:r>
            <a:r>
              <a:rPr lang="en-US" sz="2400" dirty="0" smtClean="0"/>
              <a:t>n</a:t>
            </a:r>
          </a:p>
          <a:p>
            <a:pPr algn="just">
              <a:spcBef>
                <a:spcPts val="600"/>
              </a:spcBef>
            </a:pPr>
            <a:r>
              <a:rPr lang="vi-VN" sz="2400" dirty="0"/>
              <a:t/>
            </a:r>
            <a:br>
              <a:rPr lang="vi-VN" sz="2400" dirty="0"/>
            </a:br>
            <a:endParaRPr lang="en-US" sz="2400" dirty="0"/>
          </a:p>
        </p:txBody>
      </p:sp>
      <p:sp>
        <p:nvSpPr>
          <p:cNvPr id="3" name="Rectangle 2"/>
          <p:cNvSpPr/>
          <p:nvPr/>
        </p:nvSpPr>
        <p:spPr>
          <a:xfrm>
            <a:off x="94939" y="164891"/>
            <a:ext cx="12097061" cy="707886"/>
          </a:xfrm>
          <a:prstGeom prst="rect">
            <a:avLst/>
          </a:prstGeom>
        </p:spPr>
        <p:txBody>
          <a:bodyPr wrap="square">
            <a:spAutoFit/>
          </a:bodyPr>
          <a:lstStyle/>
          <a:p>
            <a:pPr lvl="0" algn="ctr">
              <a:spcBef>
                <a:spcPts val="600"/>
              </a:spcBef>
            </a:pPr>
            <a:r>
              <a:rPr lang="en-US" sz="4000" b="1" dirty="0" smtClean="0">
                <a:solidFill>
                  <a:srgbClr val="002060"/>
                </a:solidFill>
                <a:latin typeface="Times New Roman" panose="02020603050405020304" pitchFamily="18" charset="0"/>
                <a:cs typeface="Times New Roman" panose="02020603050405020304" pitchFamily="18" charset="0"/>
              </a:rPr>
              <a:t>3.4</a:t>
            </a:r>
            <a:r>
              <a:rPr lang="vi-VN" sz="4000" b="1" dirty="0" smtClean="0">
                <a:solidFill>
                  <a:srgbClr val="002060"/>
                </a:solidFill>
                <a:latin typeface="Times New Roman" panose="02020603050405020304" pitchFamily="18" charset="0"/>
                <a:cs typeface="Times New Roman" panose="02020603050405020304" pitchFamily="18" charset="0"/>
              </a:rPr>
              <a:t>.</a:t>
            </a:r>
            <a:r>
              <a:rPr lang="en-US" sz="4000" b="1" dirty="0" smtClean="0">
                <a:solidFill>
                  <a:srgbClr val="002060"/>
                </a:solidFill>
                <a:latin typeface="Times New Roman" panose="02020603050405020304" pitchFamily="18" charset="0"/>
                <a:cs typeface="Times New Roman" panose="02020603050405020304" pitchFamily="18" charset="0"/>
              </a:rPr>
              <a:t> </a:t>
            </a:r>
            <a:r>
              <a:rPr lang="vi-VN" sz="4000" b="1" dirty="0" smtClean="0">
                <a:solidFill>
                  <a:srgbClr val="002060"/>
                </a:solidFill>
                <a:latin typeface="Times New Roman" panose="02020603050405020304" pitchFamily="18" charset="0"/>
                <a:cs typeface="Times New Roman" panose="02020603050405020304" pitchFamily="18" charset="0"/>
              </a:rPr>
              <a:t>Lựa </a:t>
            </a:r>
            <a:r>
              <a:rPr lang="vi-VN" sz="4000" b="1" dirty="0">
                <a:solidFill>
                  <a:srgbClr val="002060"/>
                </a:solidFill>
                <a:latin typeface="Times New Roman" panose="02020603050405020304" pitchFamily="18" charset="0"/>
                <a:cs typeface="Times New Roman" panose="02020603050405020304" pitchFamily="18" charset="0"/>
              </a:rPr>
              <a:t>chọn thị trường mục </a:t>
            </a:r>
            <a:r>
              <a:rPr lang="vi-VN" sz="4000" b="1" dirty="0" smtClean="0">
                <a:solidFill>
                  <a:srgbClr val="002060"/>
                </a:solidFill>
                <a:latin typeface="Times New Roman" panose="02020603050405020304" pitchFamily="18" charset="0"/>
                <a:cs typeface="Times New Roman" panose="02020603050405020304" pitchFamily="18" charset="0"/>
              </a:rPr>
              <a:t>tiêu </a:t>
            </a:r>
            <a:r>
              <a:rPr lang="vi-VN" sz="4000" b="1" dirty="0">
                <a:solidFill>
                  <a:srgbClr val="002060"/>
                </a:solidFill>
                <a:latin typeface="Times New Roman" panose="02020603050405020304" pitchFamily="18" charset="0"/>
                <a:cs typeface="Times New Roman" panose="02020603050405020304" pitchFamily="18" charset="0"/>
              </a:rPr>
              <a:t>và định vị sản phẩm</a:t>
            </a:r>
          </a:p>
        </p:txBody>
      </p:sp>
      <p:sp>
        <p:nvSpPr>
          <p:cNvPr id="4" name="Rectangle 3"/>
          <p:cNvSpPr/>
          <p:nvPr/>
        </p:nvSpPr>
        <p:spPr>
          <a:xfrm>
            <a:off x="3726590" y="737866"/>
            <a:ext cx="4558940" cy="830997"/>
          </a:xfrm>
          <a:prstGeom prst="rect">
            <a:avLst/>
          </a:prstGeom>
        </p:spPr>
        <p:txBody>
          <a:bodyPr wrap="none">
            <a:spAutoFit/>
          </a:bodyPr>
          <a:lstStyle/>
          <a:p>
            <a:pPr indent="360045" algn="just">
              <a:lnSpc>
                <a:spcPct val="150000"/>
              </a:lnSpc>
              <a:spcBef>
                <a:spcPts val="200"/>
              </a:spcBef>
              <a:spcAft>
                <a:spcPts val="200"/>
              </a:spcAft>
            </a:pPr>
            <a:r>
              <a:rPr lang="en-US" sz="32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3.4.2 </a:t>
            </a:r>
            <a:r>
              <a:rPr lang="en-US" sz="32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Định</a:t>
            </a:r>
            <a:r>
              <a:rPr lang="en-US" sz="32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vị</a:t>
            </a:r>
            <a:r>
              <a:rPr lang="en-US" sz="32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sản</a:t>
            </a:r>
            <a:r>
              <a:rPr lang="en-US" sz="32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phẩm</a:t>
            </a:r>
            <a:endParaRPr lang="en-US" sz="3200" b="1"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angle 4"/>
          <p:cNvSpPr/>
          <p:nvPr/>
        </p:nvSpPr>
        <p:spPr>
          <a:xfrm>
            <a:off x="762945" y="1557063"/>
            <a:ext cx="11217686" cy="584775"/>
          </a:xfrm>
          <a:prstGeom prst="rect">
            <a:avLst/>
          </a:prstGeom>
        </p:spPr>
        <p:txBody>
          <a:bodyPr wrap="none">
            <a:spAutoFit/>
          </a:bodyPr>
          <a:lstStyle/>
          <a:p>
            <a:r>
              <a:rPr lang="vi-VN" sz="3200" b="1" dirty="0">
                <a:solidFill>
                  <a:srgbClr val="002060"/>
                </a:solidFill>
                <a:latin typeface="Cambria" panose="02040503050406030204" pitchFamily="18" charset="0"/>
              </a:rPr>
              <a:t>Tại sao các doanh nghiệp phải định vị thương hiệu của </a:t>
            </a:r>
            <a:r>
              <a:rPr lang="vi-VN" sz="3200" b="1" dirty="0" smtClean="0">
                <a:solidFill>
                  <a:srgbClr val="002060"/>
                </a:solidFill>
                <a:latin typeface="Cambria" panose="02040503050406030204" pitchFamily="18" charset="0"/>
              </a:rPr>
              <a:t>họ</a:t>
            </a:r>
            <a:r>
              <a:rPr lang="en-US" sz="3200" b="1" dirty="0" smtClean="0">
                <a:solidFill>
                  <a:srgbClr val="002060"/>
                </a:solidFill>
                <a:latin typeface="Cambria" panose="02040503050406030204" pitchFamily="18" charset="0"/>
              </a:rPr>
              <a:t> </a:t>
            </a:r>
            <a:r>
              <a:rPr lang="vi-VN" sz="3200" b="1" dirty="0" smtClean="0">
                <a:solidFill>
                  <a:srgbClr val="002060"/>
                </a:solidFill>
                <a:latin typeface="Cambria" panose="02040503050406030204" pitchFamily="18" charset="0"/>
              </a:rPr>
              <a:t>? </a:t>
            </a:r>
            <a:endParaRPr lang="en-US" sz="3200" b="1" dirty="0">
              <a:solidFill>
                <a:srgbClr val="002060"/>
              </a:solidFill>
              <a:latin typeface="Cambria" panose="02040503050406030204" pitchFamily="18" charset="0"/>
            </a:endParaRPr>
          </a:p>
        </p:txBody>
      </p:sp>
    </p:spTree>
    <p:extLst>
      <p:ext uri="{BB962C8B-B14F-4D97-AF65-F5344CB8AC3E}">
        <p14:creationId xmlns:p14="http://schemas.microsoft.com/office/powerpoint/2010/main" val="20837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Effect transition="in" filter="fade">
                                      <p:cBhvr>
                                        <p:cTn id="21" dur="1000"/>
                                        <p:tgtEl>
                                          <p:spTgt spid="2">
                                            <p:txEl>
                                              <p:pRg st="2" end="2"/>
                                            </p:txEl>
                                          </p:spTgt>
                                        </p:tgtEl>
                                      </p:cBhvr>
                                    </p:animEffect>
                                    <p:anim calcmode="lin" valueType="num">
                                      <p:cBhvr>
                                        <p:cTn id="22"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Effect transition="in" filter="fade">
                                      <p:cBhvr>
                                        <p:cTn id="28" dur="1000"/>
                                        <p:tgtEl>
                                          <p:spTgt spid="2">
                                            <p:txEl>
                                              <p:pRg st="3" end="3"/>
                                            </p:txEl>
                                          </p:spTgt>
                                        </p:tgtEl>
                                      </p:cBhvr>
                                    </p:animEffect>
                                    <p:anim calcmode="lin" valueType="num">
                                      <p:cBhvr>
                                        <p:cTn id="29"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2">
                                            <p:txEl>
                                              <p:pRg st="4" end="4"/>
                                            </p:txEl>
                                          </p:spTgt>
                                        </p:tgtEl>
                                        <p:attrNameLst>
                                          <p:attrName>style.visibility</p:attrName>
                                        </p:attrNameLst>
                                      </p:cBhvr>
                                      <p:to>
                                        <p:strVal val="visible"/>
                                      </p:to>
                                    </p:set>
                                    <p:animEffect transition="in" filter="fade">
                                      <p:cBhvr>
                                        <p:cTn id="35" dur="1000"/>
                                        <p:tgtEl>
                                          <p:spTgt spid="2">
                                            <p:txEl>
                                              <p:pRg st="4" end="4"/>
                                            </p:txEl>
                                          </p:spTgt>
                                        </p:tgtEl>
                                      </p:cBhvr>
                                    </p:animEffect>
                                    <p:anim calcmode="lin" valueType="num">
                                      <p:cBhvr>
                                        <p:cTn id="36"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2">
                                            <p:txEl>
                                              <p:pRg st="5" end="5"/>
                                            </p:txEl>
                                          </p:spTgt>
                                        </p:tgtEl>
                                        <p:attrNameLst>
                                          <p:attrName>style.visibility</p:attrName>
                                        </p:attrNameLst>
                                      </p:cBhvr>
                                      <p:to>
                                        <p:strVal val="visible"/>
                                      </p:to>
                                    </p:set>
                                    <p:animEffect transition="in" filter="fade">
                                      <p:cBhvr>
                                        <p:cTn id="42" dur="1000"/>
                                        <p:tgtEl>
                                          <p:spTgt spid="2">
                                            <p:txEl>
                                              <p:pRg st="5" end="5"/>
                                            </p:txEl>
                                          </p:spTgt>
                                        </p:tgtEl>
                                      </p:cBhvr>
                                    </p:animEffect>
                                    <p:anim calcmode="lin" valueType="num">
                                      <p:cBhvr>
                                        <p:cTn id="43"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9199402" y="5091387"/>
            <a:ext cx="2992598" cy="1767503"/>
          </a:xfrm>
          <a:prstGeom prst="rect">
            <a:avLst/>
          </a:prstGeom>
        </p:spPr>
      </p:pic>
      <p:sp>
        <p:nvSpPr>
          <p:cNvPr id="3" name="Rectangle 2"/>
          <p:cNvSpPr/>
          <p:nvPr/>
        </p:nvSpPr>
        <p:spPr>
          <a:xfrm>
            <a:off x="94939" y="-73854"/>
            <a:ext cx="12097061" cy="707886"/>
          </a:xfrm>
          <a:prstGeom prst="rect">
            <a:avLst/>
          </a:prstGeom>
        </p:spPr>
        <p:txBody>
          <a:bodyPr wrap="square">
            <a:spAutoFit/>
          </a:bodyPr>
          <a:lstStyle/>
          <a:p>
            <a:pPr lvl="0" algn="ctr">
              <a:spcBef>
                <a:spcPts val="600"/>
              </a:spcBef>
            </a:pPr>
            <a:r>
              <a:rPr lang="en-US" sz="4000" b="1" dirty="0" smtClean="0">
                <a:solidFill>
                  <a:srgbClr val="002060"/>
                </a:solidFill>
                <a:latin typeface="Times New Roman" panose="02020603050405020304" pitchFamily="18" charset="0"/>
                <a:cs typeface="Times New Roman" panose="02020603050405020304" pitchFamily="18" charset="0"/>
              </a:rPr>
              <a:t>3.4</a:t>
            </a:r>
            <a:r>
              <a:rPr lang="vi-VN" sz="4000" b="1" dirty="0" smtClean="0">
                <a:solidFill>
                  <a:srgbClr val="002060"/>
                </a:solidFill>
                <a:latin typeface="Times New Roman" panose="02020603050405020304" pitchFamily="18" charset="0"/>
                <a:cs typeface="Times New Roman" panose="02020603050405020304" pitchFamily="18" charset="0"/>
              </a:rPr>
              <a:t>.</a:t>
            </a:r>
            <a:r>
              <a:rPr lang="en-US" sz="4000" b="1" dirty="0" smtClean="0">
                <a:solidFill>
                  <a:srgbClr val="002060"/>
                </a:solidFill>
                <a:latin typeface="Times New Roman" panose="02020603050405020304" pitchFamily="18" charset="0"/>
                <a:cs typeface="Times New Roman" panose="02020603050405020304" pitchFamily="18" charset="0"/>
              </a:rPr>
              <a:t> </a:t>
            </a:r>
            <a:r>
              <a:rPr lang="vi-VN" sz="4000" b="1" dirty="0" smtClean="0">
                <a:solidFill>
                  <a:srgbClr val="002060"/>
                </a:solidFill>
                <a:latin typeface="Times New Roman" panose="02020603050405020304" pitchFamily="18" charset="0"/>
                <a:cs typeface="Times New Roman" panose="02020603050405020304" pitchFamily="18" charset="0"/>
              </a:rPr>
              <a:t>Lựa </a:t>
            </a:r>
            <a:r>
              <a:rPr lang="vi-VN" sz="4000" b="1" dirty="0">
                <a:solidFill>
                  <a:srgbClr val="002060"/>
                </a:solidFill>
                <a:latin typeface="Times New Roman" panose="02020603050405020304" pitchFamily="18" charset="0"/>
                <a:cs typeface="Times New Roman" panose="02020603050405020304" pitchFamily="18" charset="0"/>
              </a:rPr>
              <a:t>chọn thị trường mục </a:t>
            </a:r>
            <a:r>
              <a:rPr lang="vi-VN" sz="4000" b="1" dirty="0" smtClean="0">
                <a:solidFill>
                  <a:srgbClr val="002060"/>
                </a:solidFill>
                <a:latin typeface="Times New Roman" panose="02020603050405020304" pitchFamily="18" charset="0"/>
                <a:cs typeface="Times New Roman" panose="02020603050405020304" pitchFamily="18" charset="0"/>
              </a:rPr>
              <a:t>tiêu </a:t>
            </a:r>
            <a:r>
              <a:rPr lang="vi-VN" sz="4000" b="1" dirty="0">
                <a:solidFill>
                  <a:srgbClr val="002060"/>
                </a:solidFill>
                <a:latin typeface="Times New Roman" panose="02020603050405020304" pitchFamily="18" charset="0"/>
                <a:cs typeface="Times New Roman" panose="02020603050405020304" pitchFamily="18" charset="0"/>
              </a:rPr>
              <a:t>và định vị sản phẩm</a:t>
            </a:r>
          </a:p>
        </p:txBody>
      </p:sp>
      <p:sp>
        <p:nvSpPr>
          <p:cNvPr id="4" name="Rectangle 3"/>
          <p:cNvSpPr/>
          <p:nvPr/>
        </p:nvSpPr>
        <p:spPr>
          <a:xfrm>
            <a:off x="3726589" y="330237"/>
            <a:ext cx="4558940" cy="830997"/>
          </a:xfrm>
          <a:prstGeom prst="rect">
            <a:avLst/>
          </a:prstGeom>
        </p:spPr>
        <p:txBody>
          <a:bodyPr wrap="none">
            <a:spAutoFit/>
          </a:bodyPr>
          <a:lstStyle/>
          <a:p>
            <a:pPr indent="360045" algn="just">
              <a:lnSpc>
                <a:spcPct val="150000"/>
              </a:lnSpc>
              <a:spcBef>
                <a:spcPts val="200"/>
              </a:spcBef>
              <a:spcAft>
                <a:spcPts val="200"/>
              </a:spcAft>
            </a:pPr>
            <a:r>
              <a:rPr lang="en-US" sz="32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3.4.2 </a:t>
            </a:r>
            <a:r>
              <a:rPr lang="en-US" sz="32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Định</a:t>
            </a:r>
            <a:r>
              <a:rPr lang="en-US" sz="32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vị</a:t>
            </a:r>
            <a:r>
              <a:rPr lang="en-US" sz="32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sản</a:t>
            </a:r>
            <a:r>
              <a:rPr lang="en-US" sz="32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phẩm</a:t>
            </a:r>
            <a:endParaRPr lang="en-US" sz="3200" b="1"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angle 4"/>
          <p:cNvSpPr/>
          <p:nvPr/>
        </p:nvSpPr>
        <p:spPr>
          <a:xfrm>
            <a:off x="184878" y="1152424"/>
            <a:ext cx="11917181" cy="1569660"/>
          </a:xfrm>
          <a:prstGeom prst="rect">
            <a:avLst/>
          </a:prstGeom>
        </p:spPr>
        <p:txBody>
          <a:bodyPr wrap="square">
            <a:spAutoFit/>
          </a:bodyPr>
          <a:lstStyle/>
          <a:p>
            <a:pPr algn="just">
              <a:spcBef>
                <a:spcPts val="600"/>
              </a:spcBef>
              <a:spcAft>
                <a:spcPts val="600"/>
              </a:spcAft>
            </a:pPr>
            <a:r>
              <a:rPr lang="vi-VN" sz="2400" b="1" i="1" dirty="0" smtClean="0">
                <a:solidFill>
                  <a:srgbClr val="FF0000"/>
                </a:solidFill>
                <a:latin typeface="Times New Roman" panose="02020603050405020304" pitchFamily="18" charset="0"/>
                <a:cs typeface="Times New Roman" panose="02020603050405020304" pitchFamily="18" charset="0"/>
              </a:rPr>
              <a:t>Chiến lược</a:t>
            </a:r>
            <a:r>
              <a:rPr lang="en-US" sz="2400" b="1" i="1" dirty="0" smtClean="0">
                <a:solidFill>
                  <a:srgbClr val="FF0000"/>
                </a:solidFill>
                <a:latin typeface="Times New Roman" panose="02020603050405020304" pitchFamily="18" charset="0"/>
                <a:cs typeface="Times New Roman" panose="02020603050405020304" pitchFamily="18" charset="0"/>
              </a:rPr>
              <a:t> </a:t>
            </a:r>
            <a:r>
              <a:rPr lang="vi-VN" sz="2400" b="1" i="1" dirty="0" smtClean="0">
                <a:solidFill>
                  <a:srgbClr val="FF0000"/>
                </a:solidFill>
                <a:latin typeface="Times New Roman" panose="02020603050405020304" pitchFamily="18" charset="0"/>
                <a:cs typeface="Times New Roman" panose="02020603050405020304" pitchFamily="18" charset="0"/>
              </a:rPr>
              <a:t>định </a:t>
            </a:r>
            <a:r>
              <a:rPr lang="vi-VN" sz="2400" b="1" i="1" dirty="0">
                <a:solidFill>
                  <a:srgbClr val="FF0000"/>
                </a:solidFill>
                <a:latin typeface="Times New Roman" panose="02020603050405020304" pitchFamily="18" charset="0"/>
                <a:cs typeface="Times New Roman" panose="02020603050405020304" pitchFamily="18" charset="0"/>
              </a:rPr>
              <a:t>vị </a:t>
            </a:r>
            <a:r>
              <a:rPr lang="vi-VN" sz="2400" b="1" i="1" dirty="0">
                <a:solidFill>
                  <a:srgbClr val="000000"/>
                </a:solidFill>
                <a:latin typeface="Times New Roman" panose="02020603050405020304" pitchFamily="18" charset="0"/>
                <a:cs typeface="Times New Roman" panose="02020603050405020304" pitchFamily="18" charset="0"/>
              </a:rPr>
              <a:t>cho một thương hiệu là việc doanh nghiệp lựa chọn và xây dựng trong tâm </a:t>
            </a:r>
            <a:r>
              <a:rPr lang="vi-VN" sz="2400" b="1" i="1" dirty="0" smtClean="0">
                <a:solidFill>
                  <a:srgbClr val="000000"/>
                </a:solidFill>
                <a:latin typeface="Times New Roman" panose="02020603050405020304" pitchFamily="18" charset="0"/>
                <a:cs typeface="Times New Roman" panose="02020603050405020304" pitchFamily="18" charset="0"/>
              </a:rPr>
              <a:t>trí</a:t>
            </a:r>
            <a:r>
              <a:rPr lang="en-US" sz="2400" b="1" i="1" dirty="0" smtClean="0">
                <a:solidFill>
                  <a:srgbClr val="000000"/>
                </a:solidFill>
                <a:latin typeface="Times New Roman" panose="02020603050405020304" pitchFamily="18" charset="0"/>
                <a:cs typeface="Times New Roman" panose="02020603050405020304" pitchFamily="18" charset="0"/>
              </a:rPr>
              <a:t> </a:t>
            </a:r>
            <a:r>
              <a:rPr lang="vi-VN" sz="2400" b="1" i="1" dirty="0" smtClean="0">
                <a:solidFill>
                  <a:srgbClr val="000000"/>
                </a:solidFill>
                <a:latin typeface="Times New Roman" panose="02020603050405020304" pitchFamily="18" charset="0"/>
                <a:cs typeface="Times New Roman" panose="02020603050405020304" pitchFamily="18" charset="0"/>
              </a:rPr>
              <a:t>khách </a:t>
            </a:r>
            <a:r>
              <a:rPr lang="vi-VN" sz="2400" b="1" i="1" dirty="0">
                <a:solidFill>
                  <a:srgbClr val="000000"/>
                </a:solidFill>
                <a:latin typeface="Times New Roman" panose="02020603050405020304" pitchFamily="18" charset="0"/>
                <a:cs typeface="Times New Roman" panose="02020603050405020304" pitchFamily="18" charset="0"/>
              </a:rPr>
              <a:t>hàng mục tiêu một hình ảnh rõ nét và có giá trị về thương hiệu này so với </a:t>
            </a:r>
            <a:r>
              <a:rPr lang="vi-VN" sz="2400" b="1" i="1" dirty="0" smtClean="0">
                <a:solidFill>
                  <a:srgbClr val="000000"/>
                </a:solidFill>
                <a:latin typeface="Times New Roman" panose="02020603050405020304" pitchFamily="18" charset="0"/>
                <a:cs typeface="Times New Roman" panose="02020603050405020304" pitchFamily="18" charset="0"/>
              </a:rPr>
              <a:t>các</a:t>
            </a:r>
            <a:r>
              <a:rPr lang="en-US" sz="2400" b="1" i="1" dirty="0" smtClean="0">
                <a:solidFill>
                  <a:srgbClr val="000000"/>
                </a:solidFill>
                <a:latin typeface="Times New Roman" panose="02020603050405020304" pitchFamily="18" charset="0"/>
                <a:cs typeface="Times New Roman" panose="02020603050405020304" pitchFamily="18" charset="0"/>
              </a:rPr>
              <a:t> </a:t>
            </a:r>
            <a:r>
              <a:rPr lang="vi-VN" sz="2400" b="1" i="1" dirty="0" smtClean="0">
                <a:solidFill>
                  <a:srgbClr val="000000"/>
                </a:solidFill>
                <a:latin typeface="Times New Roman" panose="02020603050405020304" pitchFamily="18" charset="0"/>
                <a:cs typeface="Times New Roman" panose="02020603050405020304" pitchFamily="18" charset="0"/>
              </a:rPr>
              <a:t>thương </a:t>
            </a:r>
            <a:r>
              <a:rPr lang="vi-VN" sz="2400" b="1" i="1" dirty="0">
                <a:solidFill>
                  <a:srgbClr val="000000"/>
                </a:solidFill>
                <a:latin typeface="Times New Roman" panose="02020603050405020304" pitchFamily="18" charset="0"/>
                <a:cs typeface="Times New Roman" panose="02020603050405020304" pitchFamily="18" charset="0"/>
              </a:rPr>
              <a:t>hiệu cạnh tranh. Nhờ có hình ảnh thương hiệu này mà khách hàng mục tiêu </a:t>
            </a:r>
            <a:r>
              <a:rPr lang="vi-VN" sz="2400" b="1" i="1" dirty="0" smtClean="0">
                <a:solidFill>
                  <a:srgbClr val="000000"/>
                </a:solidFill>
                <a:latin typeface="Times New Roman" panose="02020603050405020304" pitchFamily="18" charset="0"/>
                <a:cs typeface="Times New Roman" panose="02020603050405020304" pitchFamily="18" charset="0"/>
              </a:rPr>
              <a:t>mới</a:t>
            </a:r>
            <a:r>
              <a:rPr lang="en-US" sz="2400" b="1" i="1" dirty="0" smtClean="0">
                <a:solidFill>
                  <a:srgbClr val="000000"/>
                </a:solidFill>
                <a:latin typeface="Times New Roman" panose="02020603050405020304" pitchFamily="18" charset="0"/>
                <a:cs typeface="Times New Roman" panose="02020603050405020304" pitchFamily="18" charset="0"/>
              </a:rPr>
              <a:t> </a:t>
            </a:r>
            <a:r>
              <a:rPr lang="vi-VN" sz="2400" b="1" i="1" dirty="0" smtClean="0">
                <a:solidFill>
                  <a:srgbClr val="000000"/>
                </a:solidFill>
                <a:latin typeface="Times New Roman" panose="02020603050405020304" pitchFamily="18" charset="0"/>
                <a:cs typeface="Times New Roman" panose="02020603050405020304" pitchFamily="18" charset="0"/>
              </a:rPr>
              <a:t>chọn </a:t>
            </a:r>
            <a:r>
              <a:rPr lang="vi-VN" sz="2400" b="1" i="1" dirty="0">
                <a:solidFill>
                  <a:srgbClr val="000000"/>
                </a:solidFill>
                <a:latin typeface="Times New Roman" panose="02020603050405020304" pitchFamily="18" charset="0"/>
                <a:cs typeface="Times New Roman" panose="02020603050405020304" pitchFamily="18" charset="0"/>
              </a:rPr>
              <a:t>mua</a:t>
            </a:r>
            <a:r>
              <a:rPr lang="vi-VN" sz="2400" b="1" i="1" dirty="0" smtClean="0">
                <a:solidFill>
                  <a:srgbClr val="000000"/>
                </a:solidFill>
                <a:latin typeface="Times New Roman" panose="02020603050405020304" pitchFamily="18" charset="0"/>
                <a:cs typeface="Times New Roman" panose="02020603050405020304" pitchFamily="18" charset="0"/>
              </a:rPr>
              <a:t>.</a:t>
            </a:r>
            <a:endParaRPr lang="en-US" sz="2400" b="1" i="1" dirty="0" smtClean="0">
              <a:solidFill>
                <a:srgbClr val="000000"/>
              </a:solidFill>
              <a:latin typeface="Times New Roman" panose="02020603050405020304" pitchFamily="18" charset="0"/>
              <a:cs typeface="Times New Roman" panose="02020603050405020304" pitchFamily="18" charset="0"/>
            </a:endParaRPr>
          </a:p>
        </p:txBody>
      </p:sp>
      <p:sp>
        <p:nvSpPr>
          <p:cNvPr id="6" name="Rectangle 5"/>
          <p:cNvSpPr/>
          <p:nvPr/>
        </p:nvSpPr>
        <p:spPr>
          <a:xfrm>
            <a:off x="2474739" y="4829777"/>
            <a:ext cx="7062639" cy="523220"/>
          </a:xfrm>
          <a:prstGeom prst="rect">
            <a:avLst/>
          </a:prstGeom>
        </p:spPr>
        <p:txBody>
          <a:bodyPr wrap="none">
            <a:spAutoFit/>
          </a:bodyPr>
          <a:lstStyle/>
          <a:p>
            <a:r>
              <a:rPr lang="vi-VN" sz="2800" b="1" dirty="0">
                <a:solidFill>
                  <a:srgbClr val="FF0000"/>
                </a:solidFill>
                <a:latin typeface="+mj-lt"/>
              </a:rPr>
              <a:t>* Yêu cầu của chiến lược định vị thành công:</a:t>
            </a:r>
            <a:endParaRPr lang="en-US" sz="2800" b="1" dirty="0">
              <a:solidFill>
                <a:srgbClr val="FF0000"/>
              </a:solidFill>
              <a:latin typeface="+mj-lt"/>
            </a:endParaRPr>
          </a:p>
        </p:txBody>
      </p:sp>
      <p:sp>
        <p:nvSpPr>
          <p:cNvPr id="7" name="Rectangle 6"/>
          <p:cNvSpPr/>
          <p:nvPr/>
        </p:nvSpPr>
        <p:spPr>
          <a:xfrm>
            <a:off x="94939" y="5352997"/>
            <a:ext cx="11147686" cy="2400657"/>
          </a:xfrm>
          <a:prstGeom prst="rect">
            <a:avLst/>
          </a:prstGeom>
        </p:spPr>
        <p:txBody>
          <a:bodyPr wrap="square">
            <a:spAutoFit/>
          </a:bodyPr>
          <a:lstStyle/>
          <a:p>
            <a:pPr marL="457200" indent="-457200">
              <a:spcBef>
                <a:spcPts val="600"/>
              </a:spcBef>
              <a:buFont typeface="Wingdings" panose="05000000000000000000" pitchFamily="2" charset="2"/>
              <a:buChar char="v"/>
            </a:pPr>
            <a:r>
              <a:rPr lang="vi-VN" sz="2800" b="1" dirty="0">
                <a:solidFill>
                  <a:srgbClr val="002060"/>
                </a:solidFill>
                <a:latin typeface="Times New Roman" panose="02020603050405020304" pitchFamily="18" charset="0"/>
                <a:cs typeface="Times New Roman" panose="02020603050405020304" pitchFamily="18" charset="0"/>
              </a:rPr>
              <a:t>Hình ảnh cụ thể đơn </a:t>
            </a:r>
            <a:r>
              <a:rPr lang="vi-VN" sz="2800" b="1" dirty="0" smtClean="0">
                <a:solidFill>
                  <a:srgbClr val="002060"/>
                </a:solidFill>
                <a:latin typeface="Times New Roman" panose="02020603050405020304" pitchFamily="18" charset="0"/>
                <a:cs typeface="Times New Roman" panose="02020603050405020304" pitchFamily="18" charset="0"/>
              </a:rPr>
              <a:t>giản</a:t>
            </a:r>
            <a:endParaRPr lang="en-US" sz="2800" b="1" dirty="0" smtClean="0">
              <a:solidFill>
                <a:srgbClr val="002060"/>
              </a:solidFill>
              <a:latin typeface="Times New Roman" panose="02020603050405020304" pitchFamily="18" charset="0"/>
              <a:cs typeface="Times New Roman" panose="02020603050405020304" pitchFamily="18" charset="0"/>
            </a:endParaRPr>
          </a:p>
          <a:p>
            <a:pPr marL="457200" indent="-457200">
              <a:spcBef>
                <a:spcPts val="600"/>
              </a:spcBef>
              <a:buFont typeface="Wingdings" panose="05000000000000000000" pitchFamily="2" charset="2"/>
              <a:buChar char="v"/>
            </a:pPr>
            <a:r>
              <a:rPr lang="en-US" sz="2800" b="1" dirty="0" err="1">
                <a:solidFill>
                  <a:srgbClr val="002060"/>
                </a:solidFill>
                <a:latin typeface="Times New Roman" panose="02020603050405020304" pitchFamily="18" charset="0"/>
                <a:cs typeface="Times New Roman" panose="02020603050405020304" pitchFamily="18" charset="0"/>
              </a:rPr>
              <a:t>Dựa</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trên</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những</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thuộc</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tính</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nổi</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bật</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thực</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sự</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khác</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biệt</a:t>
            </a:r>
            <a:r>
              <a:rPr lang="en-US" sz="2800" b="1" dirty="0">
                <a:solidFill>
                  <a:srgbClr val="002060"/>
                </a:solidFill>
                <a:latin typeface="Times New Roman" panose="02020603050405020304" pitchFamily="18" charset="0"/>
                <a:cs typeface="Times New Roman" panose="02020603050405020304" pitchFamily="18" charset="0"/>
              </a:rPr>
              <a:t> </a:t>
            </a:r>
            <a:endParaRPr lang="en-US" sz="2800" b="1" dirty="0" smtClean="0">
              <a:solidFill>
                <a:srgbClr val="002060"/>
              </a:solidFill>
              <a:latin typeface="Times New Roman" panose="02020603050405020304" pitchFamily="18" charset="0"/>
              <a:cs typeface="Times New Roman" panose="02020603050405020304" pitchFamily="18" charset="0"/>
            </a:endParaRPr>
          </a:p>
          <a:p>
            <a:pPr marL="457200" indent="-457200">
              <a:spcBef>
                <a:spcPts val="600"/>
              </a:spcBef>
              <a:buFont typeface="Wingdings" panose="05000000000000000000" pitchFamily="2" charset="2"/>
              <a:buChar char="v"/>
            </a:pPr>
            <a:r>
              <a:rPr lang="en-US" sz="2800" b="1" dirty="0" err="1" smtClean="0">
                <a:solidFill>
                  <a:srgbClr val="002060"/>
                </a:solidFill>
                <a:latin typeface="Times New Roman" panose="02020603050405020304" pitchFamily="18" charset="0"/>
                <a:cs typeface="Times New Roman" panose="02020603050405020304" pitchFamily="18" charset="0"/>
              </a:rPr>
              <a:t>Độc</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đáo</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và</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phù</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hợp</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với</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mong</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muốn</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của</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khách</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hàng</a:t>
            </a:r>
            <a:r>
              <a:rPr lang="en-US" sz="2800" b="1" dirty="0">
                <a:solidFill>
                  <a:srgbClr val="002060"/>
                </a:solidFill>
                <a:latin typeface="Times New Roman" panose="02020603050405020304" pitchFamily="18" charset="0"/>
                <a:cs typeface="Times New Roman" panose="02020603050405020304" pitchFamily="18" charset="0"/>
              </a:rPr>
              <a:t> </a:t>
            </a:r>
            <a:br>
              <a:rPr lang="en-US" sz="2800" b="1" dirty="0">
                <a:solidFill>
                  <a:srgbClr val="002060"/>
                </a:solidFill>
                <a:latin typeface="Times New Roman" panose="02020603050405020304" pitchFamily="18" charset="0"/>
                <a:cs typeface="Times New Roman" panose="02020603050405020304" pitchFamily="18" charset="0"/>
              </a:rPr>
            </a:br>
            <a:r>
              <a:rPr lang="vi-VN" sz="2800" b="1" dirty="0" smtClean="0">
                <a:solidFill>
                  <a:srgbClr val="002060"/>
                </a:solidFill>
                <a:latin typeface="Times New Roman" panose="02020603050405020304" pitchFamily="18" charset="0"/>
                <a:cs typeface="Times New Roman" panose="02020603050405020304" pitchFamily="18" charset="0"/>
              </a:rPr>
              <a:t> </a:t>
            </a:r>
            <a:r>
              <a:rPr lang="vi-VN" sz="2800" b="1" dirty="0">
                <a:solidFill>
                  <a:srgbClr val="002060"/>
                </a:solidFill>
                <a:latin typeface="Times New Roman" panose="02020603050405020304" pitchFamily="18" charset="0"/>
                <a:cs typeface="Times New Roman" panose="02020603050405020304" pitchFamily="18" charset="0"/>
              </a:rPr>
              <a:t/>
            </a:r>
            <a:br>
              <a:rPr lang="vi-VN" sz="2800" b="1" dirty="0">
                <a:solidFill>
                  <a:srgbClr val="002060"/>
                </a:solidFill>
                <a:latin typeface="Times New Roman" panose="02020603050405020304" pitchFamily="18" charset="0"/>
                <a:cs typeface="Times New Roman" panose="02020603050405020304" pitchFamily="18" charset="0"/>
              </a:rPr>
            </a:br>
            <a:endParaRPr lang="en-US" sz="2800" b="1" dirty="0">
              <a:solidFill>
                <a:srgbClr val="002060"/>
              </a:solidFill>
              <a:latin typeface="Times New Roman" panose="02020603050405020304" pitchFamily="18" charset="0"/>
              <a:cs typeface="Times New Roman" panose="02020603050405020304" pitchFamily="18" charset="0"/>
            </a:endParaRPr>
          </a:p>
        </p:txBody>
      </p:sp>
      <p:sp>
        <p:nvSpPr>
          <p:cNvPr id="9" name="Rectangle 8"/>
          <p:cNvSpPr/>
          <p:nvPr/>
        </p:nvSpPr>
        <p:spPr>
          <a:xfrm>
            <a:off x="284814" y="2775368"/>
            <a:ext cx="11717310" cy="1631216"/>
          </a:xfrm>
          <a:prstGeom prst="rect">
            <a:avLst/>
          </a:prstGeom>
        </p:spPr>
        <p:txBody>
          <a:bodyPr wrap="square">
            <a:spAutoFit/>
          </a:bodyPr>
          <a:lstStyle/>
          <a:p>
            <a:pPr algn="just"/>
            <a:r>
              <a:rPr lang="vi-VN" sz="2500" b="1" i="1" dirty="0">
                <a:latin typeface="+mj-lt"/>
              </a:rPr>
              <a:t>Ví dụ, </a:t>
            </a:r>
            <a:r>
              <a:rPr lang="en-US" sz="2500" b="1" i="1" dirty="0" smtClean="0">
                <a:latin typeface="+mj-lt"/>
              </a:rPr>
              <a:t>“</a:t>
            </a:r>
            <a:r>
              <a:rPr lang="vi-VN" sz="2500" b="1" dirty="0" smtClean="0">
                <a:solidFill>
                  <a:srgbClr val="FF0000"/>
                </a:solidFill>
                <a:latin typeface="+mj-lt"/>
              </a:rPr>
              <a:t>thương </a:t>
            </a:r>
            <a:r>
              <a:rPr lang="vi-VN" sz="2500" b="1" dirty="0">
                <a:solidFill>
                  <a:srgbClr val="FF0000"/>
                </a:solidFill>
                <a:latin typeface="+mj-lt"/>
              </a:rPr>
              <a:t>hiệu của bạn định vị là một thương hiệu trái cây </a:t>
            </a:r>
            <a:r>
              <a:rPr lang="vi-VN" sz="2500" b="1" dirty="0" smtClean="0">
                <a:solidFill>
                  <a:srgbClr val="FF0000"/>
                </a:solidFill>
                <a:latin typeface="+mj-lt"/>
              </a:rPr>
              <a:t>sạch</a:t>
            </a:r>
            <a:r>
              <a:rPr lang="en-US" sz="2500" b="1" dirty="0" smtClean="0">
                <a:solidFill>
                  <a:srgbClr val="FF0000"/>
                </a:solidFill>
                <a:latin typeface="+mj-lt"/>
              </a:rPr>
              <a:t>”</a:t>
            </a:r>
            <a:r>
              <a:rPr lang="vi-VN" sz="2500" b="1" dirty="0" smtClean="0">
                <a:solidFill>
                  <a:srgbClr val="FF0000"/>
                </a:solidFill>
                <a:latin typeface="+mj-lt"/>
              </a:rPr>
              <a:t> </a:t>
            </a:r>
            <a:r>
              <a:rPr lang="vi-VN" sz="2500" dirty="0">
                <a:latin typeface="+mj-lt"/>
              </a:rPr>
              <a:t>hãy đảm bảo sản phẩm của bạn là sạch, thông điệp truyền thông trên mọi kênh cần nhấn mạnh vào yếu tố sạch, và nhân viên tại của hàng của bạn cũng cần thường xuyên nói về thông điệp sản phẩm sạch tới khách hàng. </a:t>
            </a:r>
            <a:endParaRPr lang="en-US" sz="2500" dirty="0" smtClean="0">
              <a:latin typeface="+mj-lt"/>
            </a:endParaRPr>
          </a:p>
        </p:txBody>
      </p:sp>
    </p:spTree>
    <p:extLst>
      <p:ext uri="{BB962C8B-B14F-4D97-AF65-F5344CB8AC3E}">
        <p14:creationId xmlns:p14="http://schemas.microsoft.com/office/powerpoint/2010/main" val="2853940673"/>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stretch>
            <a:fillRect/>
          </a:stretch>
        </p:blipFill>
        <p:spPr>
          <a:xfrm>
            <a:off x="9291634" y="3826969"/>
            <a:ext cx="2900366" cy="2589039"/>
          </a:xfrm>
          <a:prstGeom prst="rect">
            <a:avLst/>
          </a:prstGeom>
        </p:spPr>
      </p:pic>
      <p:sp>
        <p:nvSpPr>
          <p:cNvPr id="2" name="Rectangle 1"/>
          <p:cNvSpPr/>
          <p:nvPr/>
        </p:nvSpPr>
        <p:spPr>
          <a:xfrm>
            <a:off x="94939" y="164891"/>
            <a:ext cx="12097061" cy="707886"/>
          </a:xfrm>
          <a:prstGeom prst="rect">
            <a:avLst/>
          </a:prstGeom>
        </p:spPr>
        <p:txBody>
          <a:bodyPr wrap="square">
            <a:spAutoFit/>
          </a:bodyPr>
          <a:lstStyle/>
          <a:p>
            <a:pPr lvl="0" algn="ctr">
              <a:spcBef>
                <a:spcPts val="600"/>
              </a:spcBef>
            </a:pPr>
            <a:r>
              <a:rPr lang="en-US" sz="4000" b="1" dirty="0" smtClean="0">
                <a:solidFill>
                  <a:srgbClr val="002060"/>
                </a:solidFill>
                <a:latin typeface="Times New Roman" panose="02020603050405020304" pitchFamily="18" charset="0"/>
                <a:cs typeface="Times New Roman" panose="02020603050405020304" pitchFamily="18" charset="0"/>
              </a:rPr>
              <a:t>3.4</a:t>
            </a:r>
            <a:r>
              <a:rPr lang="vi-VN" sz="4000" b="1" dirty="0" smtClean="0">
                <a:solidFill>
                  <a:srgbClr val="002060"/>
                </a:solidFill>
                <a:latin typeface="Times New Roman" panose="02020603050405020304" pitchFamily="18" charset="0"/>
                <a:cs typeface="Times New Roman" panose="02020603050405020304" pitchFamily="18" charset="0"/>
              </a:rPr>
              <a:t>.</a:t>
            </a:r>
            <a:r>
              <a:rPr lang="en-US" sz="4000" b="1" dirty="0" smtClean="0">
                <a:solidFill>
                  <a:srgbClr val="002060"/>
                </a:solidFill>
                <a:latin typeface="Times New Roman" panose="02020603050405020304" pitchFamily="18" charset="0"/>
                <a:cs typeface="Times New Roman" panose="02020603050405020304" pitchFamily="18" charset="0"/>
              </a:rPr>
              <a:t> </a:t>
            </a:r>
            <a:r>
              <a:rPr lang="vi-VN" sz="4000" b="1" dirty="0" smtClean="0">
                <a:solidFill>
                  <a:srgbClr val="002060"/>
                </a:solidFill>
                <a:latin typeface="Times New Roman" panose="02020603050405020304" pitchFamily="18" charset="0"/>
                <a:cs typeface="Times New Roman" panose="02020603050405020304" pitchFamily="18" charset="0"/>
              </a:rPr>
              <a:t>Lựa </a:t>
            </a:r>
            <a:r>
              <a:rPr lang="vi-VN" sz="4000" b="1" dirty="0">
                <a:solidFill>
                  <a:srgbClr val="002060"/>
                </a:solidFill>
                <a:latin typeface="Times New Roman" panose="02020603050405020304" pitchFamily="18" charset="0"/>
                <a:cs typeface="Times New Roman" panose="02020603050405020304" pitchFamily="18" charset="0"/>
              </a:rPr>
              <a:t>chọn thị trường mục </a:t>
            </a:r>
            <a:r>
              <a:rPr lang="vi-VN" sz="4000" b="1" dirty="0" smtClean="0">
                <a:solidFill>
                  <a:srgbClr val="002060"/>
                </a:solidFill>
                <a:latin typeface="Times New Roman" panose="02020603050405020304" pitchFamily="18" charset="0"/>
                <a:cs typeface="Times New Roman" panose="02020603050405020304" pitchFamily="18" charset="0"/>
              </a:rPr>
              <a:t>tiêu </a:t>
            </a:r>
            <a:r>
              <a:rPr lang="vi-VN" sz="4000" b="1" dirty="0">
                <a:solidFill>
                  <a:srgbClr val="002060"/>
                </a:solidFill>
                <a:latin typeface="Times New Roman" panose="02020603050405020304" pitchFamily="18" charset="0"/>
                <a:cs typeface="Times New Roman" panose="02020603050405020304" pitchFamily="18" charset="0"/>
              </a:rPr>
              <a:t>và định vị sản phẩm</a:t>
            </a:r>
          </a:p>
        </p:txBody>
      </p:sp>
      <p:sp>
        <p:nvSpPr>
          <p:cNvPr id="3" name="Rectangle 2"/>
          <p:cNvSpPr/>
          <p:nvPr/>
        </p:nvSpPr>
        <p:spPr>
          <a:xfrm>
            <a:off x="3726590" y="737866"/>
            <a:ext cx="4558940" cy="830997"/>
          </a:xfrm>
          <a:prstGeom prst="rect">
            <a:avLst/>
          </a:prstGeom>
        </p:spPr>
        <p:txBody>
          <a:bodyPr wrap="none">
            <a:spAutoFit/>
          </a:bodyPr>
          <a:lstStyle/>
          <a:p>
            <a:pPr indent="360045" algn="just">
              <a:lnSpc>
                <a:spcPct val="150000"/>
              </a:lnSpc>
              <a:spcBef>
                <a:spcPts val="200"/>
              </a:spcBef>
              <a:spcAft>
                <a:spcPts val="200"/>
              </a:spcAft>
            </a:pPr>
            <a:r>
              <a:rPr lang="en-US" sz="32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3.4.2 </a:t>
            </a:r>
            <a:r>
              <a:rPr lang="en-US" sz="32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Định</a:t>
            </a:r>
            <a:r>
              <a:rPr lang="en-US" sz="32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vị</a:t>
            </a:r>
            <a:r>
              <a:rPr lang="en-US" sz="32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sản</a:t>
            </a:r>
            <a:r>
              <a:rPr lang="en-US" sz="32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phẩm</a:t>
            </a:r>
            <a:endParaRPr lang="en-US" sz="3200" b="1"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5"/>
          <p:cNvSpPr/>
          <p:nvPr/>
        </p:nvSpPr>
        <p:spPr>
          <a:xfrm>
            <a:off x="2439702" y="1445752"/>
            <a:ext cx="7882222" cy="523220"/>
          </a:xfrm>
          <a:prstGeom prst="rect">
            <a:avLst/>
          </a:prstGeom>
        </p:spPr>
        <p:txBody>
          <a:bodyPr wrap="none">
            <a:spAutoFit/>
          </a:bodyPr>
          <a:lstStyle/>
          <a:p>
            <a:r>
              <a:rPr lang="vi-VN" sz="2800" b="1" dirty="0">
                <a:solidFill>
                  <a:srgbClr val="002060"/>
                </a:solidFill>
              </a:rPr>
              <a:t>* Yêu cầu của chiến lược định vị thành công:</a:t>
            </a:r>
            <a:endParaRPr lang="en-US" sz="2800" b="1" dirty="0">
              <a:solidFill>
                <a:srgbClr val="002060"/>
              </a:solidFill>
            </a:endParaRPr>
          </a:p>
        </p:txBody>
      </p:sp>
      <p:sp>
        <p:nvSpPr>
          <p:cNvPr id="7" name="Rectangle 6"/>
          <p:cNvSpPr/>
          <p:nvPr/>
        </p:nvSpPr>
        <p:spPr>
          <a:xfrm>
            <a:off x="94939" y="1707362"/>
            <a:ext cx="11702320" cy="6155531"/>
          </a:xfrm>
          <a:prstGeom prst="rect">
            <a:avLst/>
          </a:prstGeom>
        </p:spPr>
        <p:txBody>
          <a:bodyPr wrap="square">
            <a:spAutoFit/>
          </a:bodyPr>
          <a:lstStyle/>
          <a:p>
            <a:pPr marL="457200" indent="-457200">
              <a:lnSpc>
                <a:spcPct val="150000"/>
              </a:lnSpc>
              <a:buFont typeface="Wingdings" panose="05000000000000000000" pitchFamily="2" charset="2"/>
              <a:buChar char="v"/>
            </a:pPr>
            <a:r>
              <a:rPr lang="vi-VN" sz="2800" b="1" u="sng" dirty="0">
                <a:solidFill>
                  <a:srgbClr val="FF0000"/>
                </a:solidFill>
                <a:latin typeface="Times New Roman" panose="02020603050405020304" pitchFamily="18" charset="0"/>
                <a:cs typeface="Times New Roman" panose="02020603050405020304" pitchFamily="18" charset="0"/>
              </a:rPr>
              <a:t>Hình ảnh cụ thể đơn </a:t>
            </a:r>
            <a:r>
              <a:rPr lang="vi-VN" sz="2800" b="1" u="sng" dirty="0" smtClean="0">
                <a:solidFill>
                  <a:srgbClr val="FF0000"/>
                </a:solidFill>
                <a:latin typeface="Times New Roman" panose="02020603050405020304" pitchFamily="18" charset="0"/>
                <a:cs typeface="Times New Roman" panose="02020603050405020304" pitchFamily="18" charset="0"/>
              </a:rPr>
              <a:t>giản</a:t>
            </a:r>
            <a:r>
              <a:rPr lang="en-US" sz="2800" b="1" u="sng" dirty="0" smtClean="0">
                <a:solidFill>
                  <a:srgbClr val="FF0000"/>
                </a:solidFill>
                <a:latin typeface="Times New Roman" panose="02020603050405020304" pitchFamily="18" charset="0"/>
                <a:cs typeface="Times New Roman" panose="02020603050405020304" pitchFamily="18" charset="0"/>
              </a:rPr>
              <a:t>: </a:t>
            </a:r>
          </a:p>
          <a:p>
            <a:pPr algn="just">
              <a:spcBef>
                <a:spcPts val="600"/>
              </a:spcBef>
              <a:spcAft>
                <a:spcPts val="600"/>
              </a:spcAft>
            </a:pPr>
            <a:r>
              <a:rPr lang="en-US" sz="2400" b="1" dirty="0" smtClean="0">
                <a:latin typeface="Times New Roman" panose="02020603050405020304" pitchFamily="18" charset="0"/>
                <a:cs typeface="Times New Roman" panose="02020603050405020304" pitchFamily="18" charset="0"/>
              </a:rPr>
              <a:t>“D</a:t>
            </a:r>
            <a:r>
              <a:rPr lang="vi-VN" sz="2400" b="1" dirty="0" smtClean="0">
                <a:latin typeface="Times New Roman" panose="02020603050405020304" pitchFamily="18" charset="0"/>
                <a:cs typeface="Times New Roman" panose="02020603050405020304" pitchFamily="18" charset="0"/>
              </a:rPr>
              <a:t>ễ </a:t>
            </a:r>
            <a:r>
              <a:rPr lang="vi-VN" sz="2400" b="1" dirty="0">
                <a:latin typeface="Times New Roman" panose="02020603050405020304" pitchFamily="18" charset="0"/>
                <a:cs typeface="Times New Roman" panose="02020603050405020304" pitchFamily="18" charset="0"/>
              </a:rPr>
              <a:t>ghi nhớ, dễ hiểu, rõ </a:t>
            </a:r>
            <a:r>
              <a:rPr lang="vi-VN" sz="2400" b="1" dirty="0" smtClean="0">
                <a:latin typeface="Times New Roman" panose="02020603050405020304" pitchFamily="18" charset="0"/>
                <a:cs typeface="Times New Roman" panose="02020603050405020304" pitchFamily="18" charset="0"/>
              </a:rPr>
              <a:t>r</a:t>
            </a:r>
            <a:r>
              <a:rPr lang="en-US" sz="2400" b="1" dirty="0" err="1" smtClean="0">
                <a:latin typeface="Times New Roman" panose="02020603050405020304" pitchFamily="18" charset="0"/>
                <a:cs typeface="Times New Roman" panose="02020603050405020304" pitchFamily="18" charset="0"/>
              </a:rPr>
              <a:t>àng</a:t>
            </a:r>
            <a:r>
              <a:rPr lang="en-US" sz="2400" b="1"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trong </a:t>
            </a:r>
            <a:r>
              <a:rPr lang="vi-VN" sz="2400" dirty="0">
                <a:latin typeface="Times New Roman" panose="02020603050405020304" pitchFamily="18" charset="0"/>
                <a:cs typeface="Times New Roman" panose="02020603050405020304" pitchFamily="18" charset="0"/>
              </a:rPr>
              <a:t>nhận thức và tình cảm </a:t>
            </a:r>
            <a:r>
              <a:rPr lang="vi-VN" sz="2400" dirty="0" smtClean="0">
                <a:latin typeface="Times New Roman" panose="02020603050405020304" pitchFamily="18" charset="0"/>
                <a:cs typeface="Times New Roman" panose="02020603050405020304" pitchFamily="18" charset="0"/>
              </a:rPr>
              <a:t>củakhách </a:t>
            </a:r>
            <a:r>
              <a:rPr lang="vi-VN" sz="2400" dirty="0">
                <a:latin typeface="Times New Roman" panose="02020603050405020304" pitchFamily="18" charset="0"/>
                <a:cs typeface="Times New Roman" panose="02020603050405020304" pitchFamily="18" charset="0"/>
              </a:rPr>
              <a:t>hàng mục tiêu. </a:t>
            </a:r>
            <a:endParaRPr lang="en-US" sz="2400" dirty="0" smtClean="0">
              <a:latin typeface="Times New Roman" panose="02020603050405020304" pitchFamily="18" charset="0"/>
              <a:cs typeface="Times New Roman" panose="02020603050405020304" pitchFamily="18" charset="0"/>
            </a:endParaRPr>
          </a:p>
          <a:p>
            <a:pPr algn="just">
              <a:spcBef>
                <a:spcPts val="600"/>
              </a:spcBef>
              <a:spcAft>
                <a:spcPts val="600"/>
              </a:spcAft>
            </a:pPr>
            <a:r>
              <a:rPr lang="vi-VN" sz="2400" dirty="0" smtClean="0">
                <a:latin typeface="Times New Roman" panose="02020603050405020304" pitchFamily="18" charset="0"/>
                <a:cs typeface="Times New Roman" panose="02020603050405020304" pitchFamily="18" charset="0"/>
              </a:rPr>
              <a:t>Hình </a:t>
            </a:r>
            <a:r>
              <a:rPr lang="vi-VN" sz="2400" dirty="0">
                <a:latin typeface="Times New Roman" panose="02020603050405020304" pitchFamily="18" charset="0"/>
                <a:cs typeface="Times New Roman" panose="02020603050405020304" pitchFamily="18" charset="0"/>
              </a:rPr>
              <a:t>ảnh của thương hiệu trong tâm trí </a:t>
            </a:r>
            <a:r>
              <a:rPr lang="vi-VN" sz="2400" dirty="0" smtClean="0">
                <a:latin typeface="Times New Roman" panose="02020603050405020304" pitchFamily="18" charset="0"/>
                <a:cs typeface="Times New Roman" panose="02020603050405020304" pitchFamily="18" charset="0"/>
              </a:rPr>
              <a:t>khách</a:t>
            </a:r>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hàng </a:t>
            </a:r>
            <a:r>
              <a:rPr lang="vi-VN" sz="2400" dirty="0">
                <a:latin typeface="Times New Roman" panose="02020603050405020304" pitchFamily="18" charset="0"/>
                <a:cs typeface="Times New Roman" panose="02020603050405020304" pitchFamily="18" charset="0"/>
              </a:rPr>
              <a:t>là kết quả nhận </a:t>
            </a:r>
            <a:r>
              <a:rPr lang="vi-VN" sz="2400" dirty="0" smtClean="0">
                <a:latin typeface="Times New Roman" panose="02020603050405020304" pitchFamily="18" charset="0"/>
                <a:cs typeface="Times New Roman" panose="02020603050405020304" pitchFamily="18" charset="0"/>
              </a:rPr>
              <a:t>thức</a:t>
            </a:r>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và </a:t>
            </a:r>
            <a:r>
              <a:rPr lang="vi-VN" sz="2400" dirty="0">
                <a:latin typeface="Times New Roman" panose="02020603050405020304" pitchFamily="18" charset="0"/>
                <a:cs typeface="Times New Roman" panose="02020603050405020304" pitchFamily="18" charset="0"/>
              </a:rPr>
              <a:t>đánh giá của khách hàng về thương hiệu và doanh nghiệp cung ứng. Nó là một tập hợp </a:t>
            </a:r>
            <a:r>
              <a:rPr lang="vi-VN" sz="2400" dirty="0" smtClean="0">
                <a:latin typeface="Times New Roman" panose="02020603050405020304" pitchFamily="18" charset="0"/>
                <a:cs typeface="Times New Roman" panose="02020603050405020304" pitchFamily="18" charset="0"/>
              </a:rPr>
              <a:t>các</a:t>
            </a:r>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ấn </a:t>
            </a:r>
            <a:r>
              <a:rPr lang="vi-VN" sz="2400" dirty="0">
                <a:latin typeface="Times New Roman" panose="02020603050405020304" pitchFamily="18" charset="0"/>
                <a:cs typeface="Times New Roman" panose="02020603050405020304" pitchFamily="18" charset="0"/>
              </a:rPr>
              <a:t>tượng, cảm giác và kinh nghiệm khách </a:t>
            </a:r>
            <a:r>
              <a:rPr lang="vi-VN" sz="2400" dirty="0" smtClean="0">
                <a:latin typeface="Times New Roman" panose="02020603050405020304" pitchFamily="18" charset="0"/>
                <a:cs typeface="Times New Roman" panose="02020603050405020304" pitchFamily="18" charset="0"/>
              </a:rPr>
              <a:t>hàng</a:t>
            </a:r>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có </a:t>
            </a:r>
            <a:r>
              <a:rPr lang="vi-VN" sz="2400" dirty="0">
                <a:latin typeface="Times New Roman" panose="02020603050405020304" pitchFamily="18" charset="0"/>
                <a:cs typeface="Times New Roman" panose="02020603050405020304" pitchFamily="18" charset="0"/>
              </a:rPr>
              <a:t>được về thương hiệu </a:t>
            </a:r>
            <a:r>
              <a:rPr lang="vi-VN" sz="2400" dirty="0" smtClean="0">
                <a:latin typeface="Times New Roman" panose="02020603050405020304" pitchFamily="18" charset="0"/>
                <a:cs typeface="Times New Roman" panose="02020603050405020304" pitchFamily="18" charset="0"/>
              </a:rPr>
              <a:t>đó</a:t>
            </a:r>
            <a:endParaRPr lang="en-US" sz="2400" dirty="0" smtClean="0">
              <a:latin typeface="Times New Roman" panose="02020603050405020304" pitchFamily="18" charset="0"/>
              <a:cs typeface="Times New Roman" panose="02020603050405020304" pitchFamily="18" charset="0"/>
            </a:endParaRPr>
          </a:p>
          <a:p>
            <a:pPr algn="just">
              <a:spcBef>
                <a:spcPts val="600"/>
              </a:spcBef>
              <a:spcAft>
                <a:spcPts val="600"/>
              </a:spcAft>
            </a:pPr>
            <a:r>
              <a:rPr lang="vi-VN" sz="2400" b="1" dirty="0">
                <a:latin typeface="Times New Roman" panose="02020603050405020304" pitchFamily="18" charset="0"/>
                <a:cs typeface="Times New Roman" panose="02020603050405020304" pitchFamily="18" charset="0"/>
              </a:rPr>
              <a:t>Hình ảnh của thương hiệu được hình thành dựa trên: </a:t>
            </a:r>
            <a:endParaRPr lang="en-US" sz="2400" b="1" dirty="0" smtClean="0">
              <a:latin typeface="Times New Roman" panose="02020603050405020304" pitchFamily="18" charset="0"/>
              <a:cs typeface="Times New Roman" panose="02020603050405020304" pitchFamily="18" charset="0"/>
            </a:endParaRPr>
          </a:p>
          <a:p>
            <a:pPr algn="just">
              <a:spcBef>
                <a:spcPts val="600"/>
              </a:spcBef>
              <a:spcAft>
                <a:spcPts val="600"/>
              </a:spcAft>
            </a:pPr>
            <a:r>
              <a:rPr lang="vi-VN" sz="2400" dirty="0" smtClean="0">
                <a:latin typeface="Times New Roman" panose="02020603050405020304" pitchFamily="18" charset="0"/>
                <a:cs typeface="Times New Roman" panose="02020603050405020304" pitchFamily="18" charset="0"/>
              </a:rPr>
              <a:t>(</a:t>
            </a:r>
            <a:r>
              <a:rPr lang="vi-VN" sz="2400" dirty="0">
                <a:latin typeface="Times New Roman" panose="02020603050405020304" pitchFamily="18" charset="0"/>
                <a:cs typeface="Times New Roman" panose="02020603050405020304" pitchFamily="18" charset="0"/>
              </a:rPr>
              <a:t>1) Kết quả truyền thông hình ảnh </a:t>
            </a:r>
            <a:r>
              <a:rPr lang="vi-VN" sz="2400" dirty="0" smtClean="0">
                <a:latin typeface="Times New Roman" panose="02020603050405020304" pitchFamily="18" charset="0"/>
                <a:cs typeface="Times New Roman" panose="02020603050405020304" pitchFamily="18" charset="0"/>
              </a:rPr>
              <a:t>mà</a:t>
            </a:r>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doanh </a:t>
            </a:r>
            <a:r>
              <a:rPr lang="vi-VN" sz="2400" dirty="0">
                <a:latin typeface="Times New Roman" panose="02020603050405020304" pitchFamily="18" charset="0"/>
                <a:cs typeface="Times New Roman" panose="02020603050405020304" pitchFamily="18" charset="0"/>
              </a:rPr>
              <a:t>nghiệp lựa chọn; </a:t>
            </a:r>
            <a:endParaRPr lang="en-US" sz="2400" dirty="0" smtClean="0">
              <a:latin typeface="Times New Roman" panose="02020603050405020304" pitchFamily="18" charset="0"/>
              <a:cs typeface="Times New Roman" panose="02020603050405020304" pitchFamily="18" charset="0"/>
            </a:endParaRPr>
          </a:p>
          <a:p>
            <a:pPr algn="just">
              <a:spcBef>
                <a:spcPts val="600"/>
              </a:spcBef>
              <a:spcAft>
                <a:spcPts val="600"/>
              </a:spcAft>
            </a:pPr>
            <a:r>
              <a:rPr lang="vi-VN" sz="2400" dirty="0" smtClean="0">
                <a:latin typeface="Times New Roman" panose="02020603050405020304" pitchFamily="18" charset="0"/>
                <a:cs typeface="Times New Roman" panose="02020603050405020304" pitchFamily="18" charset="0"/>
              </a:rPr>
              <a:t>(</a:t>
            </a:r>
            <a:r>
              <a:rPr lang="vi-VN" sz="2400" dirty="0">
                <a:latin typeface="Times New Roman" panose="02020603050405020304" pitchFamily="18" charset="0"/>
                <a:cs typeface="Times New Roman" panose="02020603050405020304" pitchFamily="18" charset="0"/>
              </a:rPr>
              <a:t>2) Kinh nghiệm của khách hàng qua tiêu dùng sản phẩm gắn </a:t>
            </a:r>
            <a:r>
              <a:rPr lang="vi-VN" sz="2400" dirty="0" smtClean="0">
                <a:latin typeface="Times New Roman" panose="02020603050405020304" pitchFamily="18" charset="0"/>
                <a:cs typeface="Times New Roman" panose="02020603050405020304" pitchFamily="18" charset="0"/>
              </a:rPr>
              <a:t>thương</a:t>
            </a:r>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hiệu</a:t>
            </a:r>
            <a:r>
              <a:rPr lang="vi-VN" sz="2400" dirty="0">
                <a:latin typeface="Times New Roman" panose="02020603050405020304" pitchFamily="18" charset="0"/>
                <a:cs typeface="Times New Roman" panose="02020603050405020304" pitchFamily="18" charset="0"/>
              </a:rPr>
              <a:t>. </a:t>
            </a:r>
            <a:endParaRPr lang="en-US" sz="2400" dirty="0" smtClean="0">
              <a:latin typeface="Times New Roman" panose="02020603050405020304" pitchFamily="18" charset="0"/>
              <a:cs typeface="Times New Roman" panose="02020603050405020304" pitchFamily="18" charset="0"/>
            </a:endParaRPr>
          </a:p>
          <a:p>
            <a:pPr algn="just">
              <a:spcBef>
                <a:spcPts val="600"/>
              </a:spcBef>
              <a:spcAft>
                <a:spcPts val="600"/>
              </a:spcAft>
            </a:pPr>
            <a:r>
              <a:rPr lang="vi-VN" sz="2400" b="1" dirty="0" smtClean="0">
                <a:latin typeface="Times New Roman" panose="02020603050405020304" pitchFamily="18" charset="0"/>
                <a:cs typeface="Times New Roman" panose="02020603050405020304" pitchFamily="18" charset="0"/>
              </a:rPr>
              <a:t>Một </a:t>
            </a:r>
            <a:r>
              <a:rPr lang="vi-VN" sz="2400" b="1" dirty="0">
                <a:latin typeface="Times New Roman" panose="02020603050405020304" pitchFamily="18" charset="0"/>
                <a:cs typeface="Times New Roman" panose="02020603050405020304" pitchFamily="18" charset="0"/>
              </a:rPr>
              <a:t>chiến lược định vị thành công thường xây dựng được hình ảnh thương hiệu gắn </a:t>
            </a:r>
            <a:r>
              <a:rPr lang="vi-VN" sz="2400" b="1" dirty="0" smtClean="0">
                <a:latin typeface="Times New Roman" panose="02020603050405020304" pitchFamily="18" charset="0"/>
                <a:cs typeface="Times New Roman" panose="02020603050405020304" pitchFamily="18" charset="0"/>
              </a:rPr>
              <a:t>giữa</a:t>
            </a:r>
            <a:r>
              <a:rPr lang="en-US" sz="2400" b="1" dirty="0" smtClean="0">
                <a:latin typeface="Times New Roman" panose="02020603050405020304" pitchFamily="18" charset="0"/>
                <a:cs typeface="Times New Roman" panose="02020603050405020304" pitchFamily="18" charset="0"/>
              </a:rPr>
              <a:t> </a:t>
            </a:r>
            <a:r>
              <a:rPr lang="vi-VN" sz="2400" b="1" dirty="0" smtClean="0">
                <a:latin typeface="Times New Roman" panose="02020603050405020304" pitchFamily="18" charset="0"/>
                <a:cs typeface="Times New Roman" panose="02020603050405020304" pitchFamily="18" charset="0"/>
              </a:rPr>
              <a:t>niềm </a:t>
            </a:r>
            <a:r>
              <a:rPr lang="vi-VN" sz="2400" b="1" dirty="0">
                <a:latin typeface="Times New Roman" panose="02020603050405020304" pitchFamily="18" charset="0"/>
                <a:cs typeface="Times New Roman" panose="02020603050405020304" pitchFamily="18" charset="0"/>
              </a:rPr>
              <a:t>tin của khách hàng với các đặc tính độc đáo của thương hiệu.</a:t>
            </a:r>
            <a:endParaRPr lang="en-US" sz="2400" b="1" dirty="0" smtClean="0">
              <a:latin typeface="Times New Roman" panose="02020603050405020304" pitchFamily="18" charset="0"/>
              <a:cs typeface="Times New Roman" panose="02020603050405020304" pitchFamily="18" charset="0"/>
            </a:endParaRPr>
          </a:p>
          <a:p>
            <a:pPr algn="just"/>
            <a:r>
              <a:rPr lang="en-US" sz="2400" b="1" dirty="0">
                <a:latin typeface="Times New Roman" panose="02020603050405020304" pitchFamily="18" charset="0"/>
                <a:cs typeface="Times New Roman" panose="02020603050405020304" pitchFamily="18" charset="0"/>
              </a:rPr>
              <a:t/>
            </a:r>
            <a:br>
              <a:rPr lang="en-US" sz="2400" b="1" dirty="0">
                <a:latin typeface="Times New Roman" panose="02020603050405020304" pitchFamily="18" charset="0"/>
                <a:cs typeface="Times New Roman" panose="02020603050405020304" pitchFamily="18" charset="0"/>
              </a:rPr>
            </a:br>
            <a:r>
              <a:rPr lang="vi-VN" sz="2400" b="1" dirty="0" smtClean="0">
                <a:latin typeface="Times New Roman" panose="02020603050405020304" pitchFamily="18" charset="0"/>
                <a:cs typeface="Times New Roman" panose="02020603050405020304" pitchFamily="18" charset="0"/>
              </a:rPr>
              <a:t> </a:t>
            </a:r>
            <a:r>
              <a:rPr lang="vi-VN" sz="2800" b="1" dirty="0">
                <a:latin typeface="Times New Roman" panose="02020603050405020304" pitchFamily="18" charset="0"/>
                <a:cs typeface="Times New Roman" panose="02020603050405020304" pitchFamily="18" charset="0"/>
              </a:rPr>
              <a:t/>
            </a:r>
            <a:br>
              <a:rPr lang="vi-VN" sz="2800" b="1" dirty="0">
                <a:latin typeface="Times New Roman" panose="02020603050405020304" pitchFamily="18" charset="0"/>
                <a:cs typeface="Times New Roman" panose="02020603050405020304" pitchFamily="18" charset="0"/>
              </a:rPr>
            </a:b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1606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1000"/>
                                        <p:tgtEl>
                                          <p:spTgt spid="7">
                                            <p:txEl>
                                              <p:pRg st="1" end="1"/>
                                            </p:txEl>
                                          </p:spTgt>
                                        </p:tgtEl>
                                      </p:cBhvr>
                                    </p:animEffect>
                                    <p:anim calcmode="lin" valueType="num">
                                      <p:cBhvr>
                                        <p:cTn id="8"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7">
                                            <p:txEl>
                                              <p:pRg st="2" end="2"/>
                                            </p:txEl>
                                          </p:spTgt>
                                        </p:tgtEl>
                                        <p:attrNameLst>
                                          <p:attrName>style.visibility</p:attrName>
                                        </p:attrNameLst>
                                      </p:cBhvr>
                                      <p:to>
                                        <p:strVal val="visible"/>
                                      </p:to>
                                    </p:set>
                                    <p:animEffect transition="in" filter="barn(inVertical)">
                                      <p:cBhvr>
                                        <p:cTn id="14" dur="500"/>
                                        <p:tgtEl>
                                          <p:spTgt spid="7">
                                            <p:txEl>
                                              <p:pRg st="2" end="2"/>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animEffect transition="in" filter="barn(inVertical)">
                                      <p:cBhvr>
                                        <p:cTn id="19" dur="500"/>
                                        <p:tgtEl>
                                          <p:spTgt spid="7">
                                            <p:txEl>
                                              <p:pRg st="3" end="3"/>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7">
                                            <p:txEl>
                                              <p:pRg st="4" end="4"/>
                                            </p:txEl>
                                          </p:spTgt>
                                        </p:tgtEl>
                                        <p:attrNameLst>
                                          <p:attrName>style.visibility</p:attrName>
                                        </p:attrNameLst>
                                      </p:cBhvr>
                                      <p:to>
                                        <p:strVal val="visible"/>
                                      </p:to>
                                    </p:set>
                                    <p:animEffect transition="in" filter="barn(inVertical)">
                                      <p:cBhvr>
                                        <p:cTn id="24" dur="500"/>
                                        <p:tgtEl>
                                          <p:spTgt spid="7">
                                            <p:txEl>
                                              <p:pRg st="4" end="4"/>
                                            </p:txEl>
                                          </p:spTgt>
                                        </p:tgtEl>
                                      </p:cBhvr>
                                    </p:animEffect>
                                  </p:childTnLst>
                                </p:cTn>
                              </p:par>
                              <p:par>
                                <p:cTn id="25" presetID="16" presetClass="entr" presetSubtype="21" fill="hold" nodeType="withEffect">
                                  <p:stCondLst>
                                    <p:cond delay="0"/>
                                  </p:stCondLst>
                                  <p:childTnLst>
                                    <p:set>
                                      <p:cBhvr>
                                        <p:cTn id="26" dur="1" fill="hold">
                                          <p:stCondLst>
                                            <p:cond delay="0"/>
                                          </p:stCondLst>
                                        </p:cTn>
                                        <p:tgtEl>
                                          <p:spTgt spid="7">
                                            <p:txEl>
                                              <p:pRg st="5" end="5"/>
                                            </p:txEl>
                                          </p:spTgt>
                                        </p:tgtEl>
                                        <p:attrNameLst>
                                          <p:attrName>style.visibility</p:attrName>
                                        </p:attrNameLst>
                                      </p:cBhvr>
                                      <p:to>
                                        <p:strVal val="visible"/>
                                      </p:to>
                                    </p:set>
                                    <p:animEffect transition="in" filter="barn(inVertical)">
                                      <p:cBhvr>
                                        <p:cTn id="27" dur="500"/>
                                        <p:tgtEl>
                                          <p:spTgt spid="7">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7">
                                            <p:txEl>
                                              <p:pRg st="6" end="6"/>
                                            </p:txEl>
                                          </p:spTgt>
                                        </p:tgtEl>
                                        <p:attrNameLst>
                                          <p:attrName>style.visibility</p:attrName>
                                        </p:attrNameLst>
                                      </p:cBhvr>
                                      <p:to>
                                        <p:strVal val="visible"/>
                                      </p:to>
                                    </p:set>
                                    <p:animEffect transition="in" filter="barn(inVertical)">
                                      <p:cBhvr>
                                        <p:cTn id="32" dur="500"/>
                                        <p:tgtEl>
                                          <p:spTgt spid="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4939" y="-39269"/>
            <a:ext cx="12097061" cy="707886"/>
          </a:xfrm>
          <a:prstGeom prst="rect">
            <a:avLst/>
          </a:prstGeom>
        </p:spPr>
        <p:txBody>
          <a:bodyPr wrap="square">
            <a:spAutoFit/>
          </a:bodyPr>
          <a:lstStyle/>
          <a:p>
            <a:pPr lvl="0" algn="ctr">
              <a:spcBef>
                <a:spcPts val="600"/>
              </a:spcBef>
            </a:pPr>
            <a:r>
              <a:rPr lang="en-US" sz="4000" b="1" dirty="0" smtClean="0">
                <a:solidFill>
                  <a:srgbClr val="002060"/>
                </a:solidFill>
                <a:latin typeface="Times New Roman" panose="02020603050405020304" pitchFamily="18" charset="0"/>
                <a:cs typeface="Times New Roman" panose="02020603050405020304" pitchFamily="18" charset="0"/>
              </a:rPr>
              <a:t>3.4</a:t>
            </a:r>
            <a:r>
              <a:rPr lang="vi-VN" sz="4000" b="1" dirty="0" smtClean="0">
                <a:solidFill>
                  <a:srgbClr val="002060"/>
                </a:solidFill>
                <a:latin typeface="Times New Roman" panose="02020603050405020304" pitchFamily="18" charset="0"/>
                <a:cs typeface="Times New Roman" panose="02020603050405020304" pitchFamily="18" charset="0"/>
              </a:rPr>
              <a:t>.</a:t>
            </a:r>
            <a:r>
              <a:rPr lang="en-US" sz="4000" b="1" dirty="0" smtClean="0">
                <a:solidFill>
                  <a:srgbClr val="002060"/>
                </a:solidFill>
                <a:latin typeface="Times New Roman" panose="02020603050405020304" pitchFamily="18" charset="0"/>
                <a:cs typeface="Times New Roman" panose="02020603050405020304" pitchFamily="18" charset="0"/>
              </a:rPr>
              <a:t> </a:t>
            </a:r>
            <a:r>
              <a:rPr lang="vi-VN" sz="4000" b="1" dirty="0" smtClean="0">
                <a:solidFill>
                  <a:srgbClr val="002060"/>
                </a:solidFill>
                <a:latin typeface="Times New Roman" panose="02020603050405020304" pitchFamily="18" charset="0"/>
                <a:cs typeface="Times New Roman" panose="02020603050405020304" pitchFamily="18" charset="0"/>
              </a:rPr>
              <a:t>Lựa </a:t>
            </a:r>
            <a:r>
              <a:rPr lang="vi-VN" sz="4000" b="1" dirty="0">
                <a:solidFill>
                  <a:srgbClr val="002060"/>
                </a:solidFill>
                <a:latin typeface="Times New Roman" panose="02020603050405020304" pitchFamily="18" charset="0"/>
                <a:cs typeface="Times New Roman" panose="02020603050405020304" pitchFamily="18" charset="0"/>
              </a:rPr>
              <a:t>chọn thị trường mục </a:t>
            </a:r>
            <a:r>
              <a:rPr lang="vi-VN" sz="4000" b="1" dirty="0" smtClean="0">
                <a:solidFill>
                  <a:srgbClr val="002060"/>
                </a:solidFill>
                <a:latin typeface="Times New Roman" panose="02020603050405020304" pitchFamily="18" charset="0"/>
                <a:cs typeface="Times New Roman" panose="02020603050405020304" pitchFamily="18" charset="0"/>
              </a:rPr>
              <a:t>tiêu </a:t>
            </a:r>
            <a:r>
              <a:rPr lang="vi-VN" sz="4000" b="1" dirty="0">
                <a:solidFill>
                  <a:srgbClr val="002060"/>
                </a:solidFill>
                <a:latin typeface="Times New Roman" panose="02020603050405020304" pitchFamily="18" charset="0"/>
                <a:cs typeface="Times New Roman" panose="02020603050405020304" pitchFamily="18" charset="0"/>
              </a:rPr>
              <a:t>và định vị sản phẩm</a:t>
            </a:r>
          </a:p>
        </p:txBody>
      </p:sp>
      <p:sp>
        <p:nvSpPr>
          <p:cNvPr id="3" name="Rectangle 2"/>
          <p:cNvSpPr/>
          <p:nvPr/>
        </p:nvSpPr>
        <p:spPr>
          <a:xfrm>
            <a:off x="3863999" y="474960"/>
            <a:ext cx="4558940" cy="830997"/>
          </a:xfrm>
          <a:prstGeom prst="rect">
            <a:avLst/>
          </a:prstGeom>
        </p:spPr>
        <p:txBody>
          <a:bodyPr wrap="none">
            <a:spAutoFit/>
          </a:bodyPr>
          <a:lstStyle/>
          <a:p>
            <a:pPr indent="360045" algn="just">
              <a:lnSpc>
                <a:spcPct val="150000"/>
              </a:lnSpc>
              <a:spcBef>
                <a:spcPts val="200"/>
              </a:spcBef>
              <a:spcAft>
                <a:spcPts val="200"/>
              </a:spcAft>
            </a:pPr>
            <a:r>
              <a:rPr lang="en-US" sz="32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3.4.2 </a:t>
            </a:r>
            <a:r>
              <a:rPr lang="en-US" sz="32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Định</a:t>
            </a:r>
            <a:r>
              <a:rPr lang="en-US" sz="32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vị</a:t>
            </a:r>
            <a:r>
              <a:rPr lang="en-US" sz="32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sản</a:t>
            </a:r>
            <a:r>
              <a:rPr lang="en-US" sz="32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phẩm</a:t>
            </a:r>
            <a:endParaRPr lang="en-US" sz="3200" b="1"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3"/>
          <p:cNvSpPr/>
          <p:nvPr/>
        </p:nvSpPr>
        <p:spPr>
          <a:xfrm>
            <a:off x="2484673" y="1245050"/>
            <a:ext cx="7882222" cy="523220"/>
          </a:xfrm>
          <a:prstGeom prst="rect">
            <a:avLst/>
          </a:prstGeom>
        </p:spPr>
        <p:txBody>
          <a:bodyPr wrap="none">
            <a:spAutoFit/>
          </a:bodyPr>
          <a:lstStyle/>
          <a:p>
            <a:r>
              <a:rPr lang="vi-VN" sz="2800" b="1" dirty="0">
                <a:solidFill>
                  <a:srgbClr val="002060"/>
                </a:solidFill>
              </a:rPr>
              <a:t>* Yêu cầu của chiến lược định vị thành công:</a:t>
            </a:r>
            <a:endParaRPr lang="en-US" sz="2800" b="1" dirty="0">
              <a:solidFill>
                <a:srgbClr val="002060"/>
              </a:solidFill>
            </a:endParaRPr>
          </a:p>
        </p:txBody>
      </p:sp>
      <p:sp>
        <p:nvSpPr>
          <p:cNvPr id="5" name="Rectangle 4"/>
          <p:cNvSpPr/>
          <p:nvPr/>
        </p:nvSpPr>
        <p:spPr>
          <a:xfrm>
            <a:off x="94939" y="1718131"/>
            <a:ext cx="11927173" cy="5139869"/>
          </a:xfrm>
          <a:prstGeom prst="rect">
            <a:avLst/>
          </a:prstGeom>
        </p:spPr>
        <p:txBody>
          <a:bodyPr wrap="square">
            <a:spAutoFit/>
          </a:bodyPr>
          <a:lstStyle/>
          <a:p>
            <a:pPr marL="457200" indent="-457200">
              <a:spcBef>
                <a:spcPts val="600"/>
              </a:spcBef>
              <a:spcAft>
                <a:spcPts val="600"/>
              </a:spcAft>
              <a:buFont typeface="Wingdings" panose="05000000000000000000" pitchFamily="2" charset="2"/>
              <a:buChar char="v"/>
            </a:pPr>
            <a:r>
              <a:rPr lang="en-US" sz="2400" b="1" i="1" u="sng" dirty="0" err="1">
                <a:solidFill>
                  <a:srgbClr val="FF0000"/>
                </a:solidFill>
                <a:latin typeface="Times New Roman" panose="02020603050405020304" pitchFamily="18" charset="0"/>
                <a:cs typeface="Times New Roman" panose="02020603050405020304" pitchFamily="18" charset="0"/>
              </a:rPr>
              <a:t>Dựa</a:t>
            </a:r>
            <a:r>
              <a:rPr lang="en-US" sz="2400" b="1" i="1" u="sng" dirty="0">
                <a:solidFill>
                  <a:srgbClr val="FF0000"/>
                </a:solidFill>
                <a:latin typeface="Times New Roman" panose="02020603050405020304" pitchFamily="18" charset="0"/>
                <a:cs typeface="Times New Roman" panose="02020603050405020304" pitchFamily="18" charset="0"/>
              </a:rPr>
              <a:t> </a:t>
            </a:r>
            <a:r>
              <a:rPr lang="en-US" sz="2400" b="1" i="1" u="sng" dirty="0" err="1">
                <a:solidFill>
                  <a:srgbClr val="FF0000"/>
                </a:solidFill>
                <a:latin typeface="Times New Roman" panose="02020603050405020304" pitchFamily="18" charset="0"/>
                <a:cs typeface="Times New Roman" panose="02020603050405020304" pitchFamily="18" charset="0"/>
              </a:rPr>
              <a:t>trên</a:t>
            </a:r>
            <a:r>
              <a:rPr lang="en-US" sz="2400" b="1" i="1" u="sng" dirty="0">
                <a:solidFill>
                  <a:srgbClr val="FF0000"/>
                </a:solidFill>
                <a:latin typeface="Times New Roman" panose="02020603050405020304" pitchFamily="18" charset="0"/>
                <a:cs typeface="Times New Roman" panose="02020603050405020304" pitchFamily="18" charset="0"/>
              </a:rPr>
              <a:t> </a:t>
            </a:r>
            <a:r>
              <a:rPr lang="en-US" sz="2400" b="1" i="1" u="sng" dirty="0" err="1">
                <a:solidFill>
                  <a:srgbClr val="FF0000"/>
                </a:solidFill>
                <a:latin typeface="Times New Roman" panose="02020603050405020304" pitchFamily="18" charset="0"/>
                <a:cs typeface="Times New Roman" panose="02020603050405020304" pitchFamily="18" charset="0"/>
              </a:rPr>
              <a:t>những</a:t>
            </a:r>
            <a:r>
              <a:rPr lang="en-US" sz="2400" b="1" i="1" u="sng" dirty="0">
                <a:solidFill>
                  <a:srgbClr val="FF0000"/>
                </a:solidFill>
                <a:latin typeface="Times New Roman" panose="02020603050405020304" pitchFamily="18" charset="0"/>
                <a:cs typeface="Times New Roman" panose="02020603050405020304" pitchFamily="18" charset="0"/>
              </a:rPr>
              <a:t> </a:t>
            </a:r>
            <a:r>
              <a:rPr lang="en-US" sz="2400" b="1" i="1" u="sng" dirty="0" err="1">
                <a:solidFill>
                  <a:srgbClr val="FF0000"/>
                </a:solidFill>
                <a:latin typeface="Times New Roman" panose="02020603050405020304" pitchFamily="18" charset="0"/>
                <a:cs typeface="Times New Roman" panose="02020603050405020304" pitchFamily="18" charset="0"/>
              </a:rPr>
              <a:t>thuộc</a:t>
            </a:r>
            <a:r>
              <a:rPr lang="en-US" sz="2400" b="1" i="1" u="sng" dirty="0">
                <a:solidFill>
                  <a:srgbClr val="FF0000"/>
                </a:solidFill>
                <a:latin typeface="Times New Roman" panose="02020603050405020304" pitchFamily="18" charset="0"/>
                <a:cs typeface="Times New Roman" panose="02020603050405020304" pitchFamily="18" charset="0"/>
              </a:rPr>
              <a:t> </a:t>
            </a:r>
            <a:r>
              <a:rPr lang="en-US" sz="2400" b="1" i="1" u="sng" dirty="0" err="1">
                <a:solidFill>
                  <a:srgbClr val="FF0000"/>
                </a:solidFill>
                <a:latin typeface="Times New Roman" panose="02020603050405020304" pitchFamily="18" charset="0"/>
                <a:cs typeface="Times New Roman" panose="02020603050405020304" pitchFamily="18" charset="0"/>
              </a:rPr>
              <a:t>tính</a:t>
            </a:r>
            <a:r>
              <a:rPr lang="en-US" sz="2400" b="1" i="1" u="sng" dirty="0">
                <a:solidFill>
                  <a:srgbClr val="FF0000"/>
                </a:solidFill>
                <a:latin typeface="Times New Roman" panose="02020603050405020304" pitchFamily="18" charset="0"/>
                <a:cs typeface="Times New Roman" panose="02020603050405020304" pitchFamily="18" charset="0"/>
              </a:rPr>
              <a:t> </a:t>
            </a:r>
            <a:r>
              <a:rPr lang="en-US" sz="2400" b="1" i="1" u="sng" dirty="0" err="1">
                <a:solidFill>
                  <a:srgbClr val="FF0000"/>
                </a:solidFill>
                <a:latin typeface="Times New Roman" panose="02020603050405020304" pitchFamily="18" charset="0"/>
                <a:cs typeface="Times New Roman" panose="02020603050405020304" pitchFamily="18" charset="0"/>
              </a:rPr>
              <a:t>nổi</a:t>
            </a:r>
            <a:r>
              <a:rPr lang="en-US" sz="2400" b="1" i="1" u="sng" dirty="0">
                <a:solidFill>
                  <a:srgbClr val="FF0000"/>
                </a:solidFill>
                <a:latin typeface="Times New Roman" panose="02020603050405020304" pitchFamily="18" charset="0"/>
                <a:cs typeface="Times New Roman" panose="02020603050405020304" pitchFamily="18" charset="0"/>
              </a:rPr>
              <a:t> </a:t>
            </a:r>
            <a:r>
              <a:rPr lang="en-US" sz="2400" b="1" i="1" u="sng" dirty="0" err="1">
                <a:solidFill>
                  <a:srgbClr val="FF0000"/>
                </a:solidFill>
                <a:latin typeface="Times New Roman" panose="02020603050405020304" pitchFamily="18" charset="0"/>
                <a:cs typeface="Times New Roman" panose="02020603050405020304" pitchFamily="18" charset="0"/>
              </a:rPr>
              <a:t>bật</a:t>
            </a:r>
            <a:r>
              <a:rPr lang="en-US" sz="2400" b="1" i="1" u="sng" dirty="0">
                <a:solidFill>
                  <a:srgbClr val="FF0000"/>
                </a:solidFill>
                <a:latin typeface="Times New Roman" panose="02020603050405020304" pitchFamily="18" charset="0"/>
                <a:cs typeface="Times New Roman" panose="02020603050405020304" pitchFamily="18" charset="0"/>
              </a:rPr>
              <a:t> </a:t>
            </a:r>
            <a:r>
              <a:rPr lang="en-US" sz="2400" b="1" i="1" u="sng" dirty="0" err="1">
                <a:solidFill>
                  <a:srgbClr val="FF0000"/>
                </a:solidFill>
                <a:latin typeface="Times New Roman" panose="02020603050405020304" pitchFamily="18" charset="0"/>
                <a:cs typeface="Times New Roman" panose="02020603050405020304" pitchFamily="18" charset="0"/>
              </a:rPr>
              <a:t>thực</a:t>
            </a:r>
            <a:r>
              <a:rPr lang="en-US" sz="2400" b="1" i="1" u="sng" dirty="0">
                <a:solidFill>
                  <a:srgbClr val="FF0000"/>
                </a:solidFill>
                <a:latin typeface="Times New Roman" panose="02020603050405020304" pitchFamily="18" charset="0"/>
                <a:cs typeface="Times New Roman" panose="02020603050405020304" pitchFamily="18" charset="0"/>
              </a:rPr>
              <a:t> </a:t>
            </a:r>
            <a:r>
              <a:rPr lang="en-US" sz="2400" b="1" i="1" u="sng" dirty="0" err="1">
                <a:solidFill>
                  <a:srgbClr val="FF0000"/>
                </a:solidFill>
                <a:latin typeface="Times New Roman" panose="02020603050405020304" pitchFamily="18" charset="0"/>
                <a:cs typeface="Times New Roman" panose="02020603050405020304" pitchFamily="18" charset="0"/>
              </a:rPr>
              <a:t>sự</a:t>
            </a:r>
            <a:r>
              <a:rPr lang="en-US" sz="2400" b="1" i="1" u="sng" dirty="0">
                <a:solidFill>
                  <a:srgbClr val="FF0000"/>
                </a:solidFill>
                <a:latin typeface="Times New Roman" panose="02020603050405020304" pitchFamily="18" charset="0"/>
                <a:cs typeface="Times New Roman" panose="02020603050405020304" pitchFamily="18" charset="0"/>
              </a:rPr>
              <a:t> </a:t>
            </a:r>
            <a:r>
              <a:rPr lang="en-US" sz="2400" b="1" i="1" u="sng" dirty="0" err="1">
                <a:solidFill>
                  <a:srgbClr val="FF0000"/>
                </a:solidFill>
                <a:latin typeface="Times New Roman" panose="02020603050405020304" pitchFamily="18" charset="0"/>
                <a:cs typeface="Times New Roman" panose="02020603050405020304" pitchFamily="18" charset="0"/>
              </a:rPr>
              <a:t>khác</a:t>
            </a:r>
            <a:r>
              <a:rPr lang="en-US" sz="2400" b="1" i="1" u="sng" dirty="0">
                <a:solidFill>
                  <a:srgbClr val="FF0000"/>
                </a:solidFill>
                <a:latin typeface="Times New Roman" panose="02020603050405020304" pitchFamily="18" charset="0"/>
                <a:cs typeface="Times New Roman" panose="02020603050405020304" pitchFamily="18" charset="0"/>
              </a:rPr>
              <a:t> </a:t>
            </a:r>
            <a:r>
              <a:rPr lang="en-US" sz="2400" b="1" i="1" u="sng" dirty="0" err="1">
                <a:solidFill>
                  <a:srgbClr val="FF0000"/>
                </a:solidFill>
                <a:latin typeface="Times New Roman" panose="02020603050405020304" pitchFamily="18" charset="0"/>
                <a:cs typeface="Times New Roman" panose="02020603050405020304" pitchFamily="18" charset="0"/>
              </a:rPr>
              <a:t>biệt</a:t>
            </a:r>
            <a:r>
              <a:rPr lang="en-US" sz="2400" b="1" i="1" u="sng" dirty="0">
                <a:solidFill>
                  <a:srgbClr val="FF0000"/>
                </a:solidFill>
                <a:latin typeface="Times New Roman" panose="02020603050405020304" pitchFamily="18" charset="0"/>
                <a:cs typeface="Times New Roman" panose="02020603050405020304" pitchFamily="18" charset="0"/>
              </a:rPr>
              <a:t> </a:t>
            </a:r>
          </a:p>
          <a:p>
            <a:pPr algn="just">
              <a:spcBef>
                <a:spcPts val="600"/>
              </a:spcBef>
              <a:spcAft>
                <a:spcPts val="600"/>
              </a:spcAft>
            </a:pPr>
            <a:r>
              <a:rPr lang="vi-VN" sz="2400" dirty="0">
                <a:latin typeface="Times New Roman" panose="02020603050405020304" pitchFamily="18" charset="0"/>
                <a:cs typeface="Times New Roman" panose="02020603050405020304" pitchFamily="18" charset="0"/>
              </a:rPr>
              <a:t>Hình ảnh định vị mà doanh nghiệp </a:t>
            </a:r>
            <a:r>
              <a:rPr lang="vi-VN" sz="2400" dirty="0" smtClean="0">
                <a:latin typeface="Times New Roman" panose="02020603050405020304" pitchFamily="18" charset="0"/>
                <a:cs typeface="Times New Roman" panose="02020603050405020304" pitchFamily="18" charset="0"/>
              </a:rPr>
              <a:t>lựa</a:t>
            </a:r>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chọn </a:t>
            </a:r>
            <a:r>
              <a:rPr lang="vi-VN" sz="2400" dirty="0">
                <a:latin typeface="Times New Roman" panose="02020603050405020304" pitchFamily="18" charset="0"/>
                <a:cs typeface="Times New Roman" panose="02020603050405020304" pitchFamily="18" charset="0"/>
              </a:rPr>
              <a:t>chỉ trở thành hiện thực nếu nó được hậu thuẫn bởi những thuộc tính nổi trội của </a:t>
            </a:r>
            <a:r>
              <a:rPr lang="vi-VN" sz="2400" dirty="0" smtClean="0">
                <a:latin typeface="Times New Roman" panose="02020603050405020304" pitchFamily="18" charset="0"/>
                <a:cs typeface="Times New Roman" panose="02020603050405020304" pitchFamily="18" charset="0"/>
              </a:rPr>
              <a:t>thương</a:t>
            </a:r>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hiệu </a:t>
            </a:r>
            <a:r>
              <a:rPr lang="vi-VN" sz="2400" dirty="0">
                <a:latin typeface="Times New Roman" panose="02020603050405020304" pitchFamily="18" charset="0"/>
                <a:cs typeface="Times New Roman" panose="02020603050405020304" pitchFamily="18" charset="0"/>
              </a:rPr>
              <a:t>và các hoạt động marketing khác mà khách </a:t>
            </a:r>
            <a:r>
              <a:rPr lang="vi-VN" sz="2400" dirty="0" smtClean="0">
                <a:latin typeface="Times New Roman" panose="02020603050405020304" pitchFamily="18" charset="0"/>
                <a:cs typeface="Times New Roman" panose="02020603050405020304" pitchFamily="18" charset="0"/>
              </a:rPr>
              <a:t>hàng</a:t>
            </a:r>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nhận </a:t>
            </a:r>
            <a:r>
              <a:rPr lang="vi-VN" sz="2400" dirty="0">
                <a:latin typeface="Times New Roman" panose="02020603050405020304" pitchFamily="18" charset="0"/>
                <a:cs typeface="Times New Roman" panose="02020603050405020304" pitchFamily="18" charset="0"/>
              </a:rPr>
              <a:t>biết được khi họ so sánh với </a:t>
            </a:r>
            <a:r>
              <a:rPr lang="vi-VN" sz="2400" dirty="0" smtClean="0">
                <a:latin typeface="Times New Roman" panose="02020603050405020304" pitchFamily="18" charset="0"/>
                <a:cs typeface="Times New Roman" panose="02020603050405020304" pitchFamily="18" charset="0"/>
              </a:rPr>
              <a:t>các</a:t>
            </a:r>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thương </a:t>
            </a:r>
            <a:r>
              <a:rPr lang="vi-VN" sz="2400" dirty="0">
                <a:latin typeface="Times New Roman" panose="02020603050405020304" pitchFamily="18" charset="0"/>
                <a:cs typeface="Times New Roman" panose="02020603050405020304" pitchFamily="18" charset="0"/>
              </a:rPr>
              <a:t>hiệu sản phẩm cạnh tranh.</a:t>
            </a:r>
            <a:endParaRPr lang="en-US" sz="2400" dirty="0">
              <a:latin typeface="Times New Roman" panose="02020603050405020304" pitchFamily="18" charset="0"/>
              <a:cs typeface="Times New Roman" panose="02020603050405020304" pitchFamily="18" charset="0"/>
            </a:endParaRPr>
          </a:p>
          <a:p>
            <a:pPr marL="457200" indent="-457200">
              <a:spcBef>
                <a:spcPts val="600"/>
              </a:spcBef>
              <a:spcAft>
                <a:spcPts val="600"/>
              </a:spcAft>
              <a:buFont typeface="Wingdings" panose="05000000000000000000" pitchFamily="2" charset="2"/>
              <a:buChar char="v"/>
            </a:pPr>
            <a:r>
              <a:rPr lang="en-US" sz="2400" b="1" i="1" u="sng" dirty="0" err="1">
                <a:solidFill>
                  <a:srgbClr val="FF0000"/>
                </a:solidFill>
                <a:latin typeface="Times New Roman" panose="02020603050405020304" pitchFamily="18" charset="0"/>
                <a:cs typeface="Times New Roman" panose="02020603050405020304" pitchFamily="18" charset="0"/>
              </a:rPr>
              <a:t>Độc</a:t>
            </a:r>
            <a:r>
              <a:rPr lang="en-US" sz="2400" b="1" i="1" u="sng" dirty="0">
                <a:solidFill>
                  <a:srgbClr val="FF0000"/>
                </a:solidFill>
                <a:latin typeface="Times New Roman" panose="02020603050405020304" pitchFamily="18" charset="0"/>
                <a:cs typeface="Times New Roman" panose="02020603050405020304" pitchFamily="18" charset="0"/>
              </a:rPr>
              <a:t> </a:t>
            </a:r>
            <a:r>
              <a:rPr lang="en-US" sz="2400" b="1" i="1" u="sng" dirty="0" err="1">
                <a:solidFill>
                  <a:srgbClr val="FF0000"/>
                </a:solidFill>
                <a:latin typeface="Times New Roman" panose="02020603050405020304" pitchFamily="18" charset="0"/>
                <a:cs typeface="Times New Roman" panose="02020603050405020304" pitchFamily="18" charset="0"/>
              </a:rPr>
              <a:t>đáo</a:t>
            </a:r>
            <a:r>
              <a:rPr lang="en-US" sz="2400" b="1" i="1" u="sng" dirty="0">
                <a:solidFill>
                  <a:srgbClr val="FF0000"/>
                </a:solidFill>
                <a:latin typeface="Times New Roman" panose="02020603050405020304" pitchFamily="18" charset="0"/>
                <a:cs typeface="Times New Roman" panose="02020603050405020304" pitchFamily="18" charset="0"/>
              </a:rPr>
              <a:t>, </a:t>
            </a:r>
            <a:r>
              <a:rPr lang="en-US" sz="2400" b="1" i="1" u="sng" dirty="0" err="1">
                <a:solidFill>
                  <a:srgbClr val="FF0000"/>
                </a:solidFill>
                <a:latin typeface="Times New Roman" panose="02020603050405020304" pitchFamily="18" charset="0"/>
                <a:cs typeface="Times New Roman" panose="02020603050405020304" pitchFamily="18" charset="0"/>
              </a:rPr>
              <a:t>và</a:t>
            </a:r>
            <a:r>
              <a:rPr lang="en-US" sz="2400" b="1" i="1" u="sng" dirty="0">
                <a:solidFill>
                  <a:srgbClr val="FF0000"/>
                </a:solidFill>
                <a:latin typeface="Times New Roman" panose="02020603050405020304" pitchFamily="18" charset="0"/>
                <a:cs typeface="Times New Roman" panose="02020603050405020304" pitchFamily="18" charset="0"/>
              </a:rPr>
              <a:t> </a:t>
            </a:r>
            <a:r>
              <a:rPr lang="en-US" sz="2400" b="1" i="1" u="sng" dirty="0" err="1">
                <a:solidFill>
                  <a:srgbClr val="FF0000"/>
                </a:solidFill>
                <a:latin typeface="Times New Roman" panose="02020603050405020304" pitchFamily="18" charset="0"/>
                <a:cs typeface="Times New Roman" panose="02020603050405020304" pitchFamily="18" charset="0"/>
              </a:rPr>
              <a:t>phù</a:t>
            </a:r>
            <a:r>
              <a:rPr lang="en-US" sz="2400" b="1" i="1" u="sng" dirty="0">
                <a:solidFill>
                  <a:srgbClr val="FF0000"/>
                </a:solidFill>
                <a:latin typeface="Times New Roman" panose="02020603050405020304" pitchFamily="18" charset="0"/>
                <a:cs typeface="Times New Roman" panose="02020603050405020304" pitchFamily="18" charset="0"/>
              </a:rPr>
              <a:t> </a:t>
            </a:r>
            <a:r>
              <a:rPr lang="en-US" sz="2400" b="1" i="1" u="sng" dirty="0" err="1">
                <a:solidFill>
                  <a:srgbClr val="FF0000"/>
                </a:solidFill>
                <a:latin typeface="Times New Roman" panose="02020603050405020304" pitchFamily="18" charset="0"/>
                <a:cs typeface="Times New Roman" panose="02020603050405020304" pitchFamily="18" charset="0"/>
              </a:rPr>
              <a:t>hợp</a:t>
            </a:r>
            <a:r>
              <a:rPr lang="en-US" sz="2400" b="1" i="1" u="sng" dirty="0">
                <a:solidFill>
                  <a:srgbClr val="FF0000"/>
                </a:solidFill>
                <a:latin typeface="Times New Roman" panose="02020603050405020304" pitchFamily="18" charset="0"/>
                <a:cs typeface="Times New Roman" panose="02020603050405020304" pitchFamily="18" charset="0"/>
              </a:rPr>
              <a:t> </a:t>
            </a:r>
            <a:r>
              <a:rPr lang="en-US" sz="2400" b="1" i="1" u="sng" dirty="0" err="1">
                <a:solidFill>
                  <a:srgbClr val="FF0000"/>
                </a:solidFill>
                <a:latin typeface="Times New Roman" panose="02020603050405020304" pitchFamily="18" charset="0"/>
                <a:cs typeface="Times New Roman" panose="02020603050405020304" pitchFamily="18" charset="0"/>
              </a:rPr>
              <a:t>với</a:t>
            </a:r>
            <a:r>
              <a:rPr lang="en-US" sz="2400" b="1" i="1" u="sng" dirty="0">
                <a:solidFill>
                  <a:srgbClr val="FF0000"/>
                </a:solidFill>
                <a:latin typeface="Times New Roman" panose="02020603050405020304" pitchFamily="18" charset="0"/>
                <a:cs typeface="Times New Roman" panose="02020603050405020304" pitchFamily="18" charset="0"/>
              </a:rPr>
              <a:t> </a:t>
            </a:r>
            <a:r>
              <a:rPr lang="en-US" sz="2400" b="1" i="1" u="sng" dirty="0" err="1">
                <a:solidFill>
                  <a:srgbClr val="FF0000"/>
                </a:solidFill>
                <a:latin typeface="Times New Roman" panose="02020603050405020304" pitchFamily="18" charset="0"/>
                <a:cs typeface="Times New Roman" panose="02020603050405020304" pitchFamily="18" charset="0"/>
              </a:rPr>
              <a:t>mong</a:t>
            </a:r>
            <a:r>
              <a:rPr lang="en-US" sz="2400" b="1" i="1" u="sng" dirty="0">
                <a:solidFill>
                  <a:srgbClr val="FF0000"/>
                </a:solidFill>
                <a:latin typeface="Times New Roman" panose="02020603050405020304" pitchFamily="18" charset="0"/>
                <a:cs typeface="Times New Roman" panose="02020603050405020304" pitchFamily="18" charset="0"/>
              </a:rPr>
              <a:t> </a:t>
            </a:r>
            <a:r>
              <a:rPr lang="en-US" sz="2400" b="1" i="1" u="sng" dirty="0" err="1">
                <a:solidFill>
                  <a:srgbClr val="FF0000"/>
                </a:solidFill>
                <a:latin typeface="Times New Roman" panose="02020603050405020304" pitchFamily="18" charset="0"/>
                <a:cs typeface="Times New Roman" panose="02020603050405020304" pitchFamily="18" charset="0"/>
              </a:rPr>
              <a:t>muốn</a:t>
            </a:r>
            <a:r>
              <a:rPr lang="en-US" sz="2400" b="1" i="1" u="sng" dirty="0">
                <a:solidFill>
                  <a:srgbClr val="FF0000"/>
                </a:solidFill>
                <a:latin typeface="Times New Roman" panose="02020603050405020304" pitchFamily="18" charset="0"/>
                <a:cs typeface="Times New Roman" panose="02020603050405020304" pitchFamily="18" charset="0"/>
              </a:rPr>
              <a:t> </a:t>
            </a:r>
            <a:r>
              <a:rPr lang="en-US" sz="2400" b="1" i="1" u="sng" dirty="0" err="1">
                <a:solidFill>
                  <a:srgbClr val="FF0000"/>
                </a:solidFill>
                <a:latin typeface="Times New Roman" panose="02020603050405020304" pitchFamily="18" charset="0"/>
                <a:cs typeface="Times New Roman" panose="02020603050405020304" pitchFamily="18" charset="0"/>
              </a:rPr>
              <a:t>của</a:t>
            </a:r>
            <a:r>
              <a:rPr lang="en-US" sz="2400" b="1" i="1" u="sng" dirty="0">
                <a:solidFill>
                  <a:srgbClr val="FF0000"/>
                </a:solidFill>
                <a:latin typeface="Times New Roman" panose="02020603050405020304" pitchFamily="18" charset="0"/>
                <a:cs typeface="Times New Roman" panose="02020603050405020304" pitchFamily="18" charset="0"/>
              </a:rPr>
              <a:t> </a:t>
            </a:r>
            <a:r>
              <a:rPr lang="en-US" sz="2400" b="1" i="1" u="sng" dirty="0" err="1">
                <a:solidFill>
                  <a:srgbClr val="FF0000"/>
                </a:solidFill>
                <a:latin typeface="Times New Roman" panose="02020603050405020304" pitchFamily="18" charset="0"/>
                <a:cs typeface="Times New Roman" panose="02020603050405020304" pitchFamily="18" charset="0"/>
              </a:rPr>
              <a:t>khách</a:t>
            </a:r>
            <a:r>
              <a:rPr lang="en-US" sz="2400" b="1" i="1" u="sng" dirty="0">
                <a:solidFill>
                  <a:srgbClr val="FF0000"/>
                </a:solidFill>
                <a:latin typeface="Times New Roman" panose="02020603050405020304" pitchFamily="18" charset="0"/>
                <a:cs typeface="Times New Roman" panose="02020603050405020304" pitchFamily="18" charset="0"/>
              </a:rPr>
              <a:t> </a:t>
            </a:r>
            <a:r>
              <a:rPr lang="en-US" sz="2400" b="1" i="1" u="sng" dirty="0" err="1">
                <a:solidFill>
                  <a:srgbClr val="FF0000"/>
                </a:solidFill>
                <a:latin typeface="Times New Roman" panose="02020603050405020304" pitchFamily="18" charset="0"/>
                <a:cs typeface="Times New Roman" panose="02020603050405020304" pitchFamily="18" charset="0"/>
              </a:rPr>
              <a:t>hàng</a:t>
            </a:r>
            <a:r>
              <a:rPr lang="en-US" sz="2400" b="1" i="1" u="sng" dirty="0">
                <a:solidFill>
                  <a:srgbClr val="FF0000"/>
                </a:solidFill>
                <a:latin typeface="Times New Roman" panose="02020603050405020304" pitchFamily="18" charset="0"/>
                <a:cs typeface="Times New Roman" panose="02020603050405020304" pitchFamily="18" charset="0"/>
              </a:rPr>
              <a:t> </a:t>
            </a:r>
            <a:endParaRPr lang="en-US" sz="2400" b="1" i="1" u="sng" dirty="0" smtClean="0">
              <a:solidFill>
                <a:srgbClr val="FF0000"/>
              </a:solidFill>
              <a:latin typeface="Times New Roman" panose="02020603050405020304" pitchFamily="18" charset="0"/>
              <a:cs typeface="Times New Roman" panose="02020603050405020304" pitchFamily="18" charset="0"/>
            </a:endParaRPr>
          </a:p>
          <a:p>
            <a:pPr marL="342900" indent="-342900" algn="just">
              <a:spcBef>
                <a:spcPts val="600"/>
              </a:spcBef>
              <a:spcAft>
                <a:spcPts val="600"/>
              </a:spcAft>
              <a:buFont typeface="Wingdings" panose="05000000000000000000" pitchFamily="2" charset="2"/>
              <a:buChar char="ü"/>
            </a:pPr>
            <a:r>
              <a:rPr lang="vi-VN" sz="2400" dirty="0">
                <a:latin typeface="Times New Roman" panose="02020603050405020304" pitchFamily="18" charset="0"/>
                <a:cs typeface="Times New Roman" panose="02020603050405020304" pitchFamily="18" charset="0"/>
              </a:rPr>
              <a:t>Như phần trên đã nói, có vô số các </a:t>
            </a:r>
            <a:r>
              <a:rPr lang="vi-VN" sz="2400" dirty="0" smtClean="0">
                <a:latin typeface="Times New Roman" panose="02020603050405020304" pitchFamily="18" charset="0"/>
                <a:cs typeface="Times New Roman" panose="02020603050405020304" pitchFamily="18" charset="0"/>
              </a:rPr>
              <a:t>yếu</a:t>
            </a:r>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tố </a:t>
            </a:r>
            <a:r>
              <a:rPr lang="vi-VN" sz="2400" dirty="0">
                <a:latin typeface="Times New Roman" panose="02020603050405020304" pitchFamily="18" charset="0"/>
                <a:cs typeface="Times New Roman" panose="02020603050405020304" pitchFamily="18" charset="0"/>
              </a:rPr>
              <a:t>và thuộc tính và hoạt động có thể làm khác biệt thương hiệu của doanh nghiệp với </a:t>
            </a:r>
            <a:r>
              <a:rPr lang="vi-VN" sz="2400" dirty="0" smtClean="0">
                <a:latin typeface="Times New Roman" panose="02020603050405020304" pitchFamily="18" charset="0"/>
                <a:cs typeface="Times New Roman" panose="02020603050405020304" pitchFamily="18" charset="0"/>
              </a:rPr>
              <a:t>các</a:t>
            </a:r>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thương </a:t>
            </a:r>
            <a:r>
              <a:rPr lang="vi-VN" sz="2400" dirty="0">
                <a:latin typeface="Times New Roman" panose="02020603050405020304" pitchFamily="18" charset="0"/>
                <a:cs typeface="Times New Roman" panose="02020603050405020304" pitchFamily="18" charset="0"/>
              </a:rPr>
              <a:t>hiệu cạnh tranh, vấn đề là </a:t>
            </a:r>
            <a:r>
              <a:rPr lang="vi-VN" sz="2400" b="1" dirty="0" smtClean="0">
                <a:latin typeface="Times New Roman" panose="02020603050405020304" pitchFamily="18" charset="0"/>
                <a:cs typeface="Times New Roman" panose="02020603050405020304" pitchFamily="18" charset="0"/>
              </a:rPr>
              <a:t>người</a:t>
            </a:r>
            <a:r>
              <a:rPr lang="en-US" sz="2400" b="1" dirty="0" smtClean="0">
                <a:latin typeface="Times New Roman" panose="02020603050405020304" pitchFamily="18" charset="0"/>
                <a:cs typeface="Times New Roman" panose="02020603050405020304" pitchFamily="18" charset="0"/>
              </a:rPr>
              <a:t> </a:t>
            </a:r>
            <a:r>
              <a:rPr lang="vi-VN" sz="2400" b="1" dirty="0" smtClean="0">
                <a:latin typeface="Times New Roman" panose="02020603050405020304" pitchFamily="18" charset="0"/>
                <a:cs typeface="Times New Roman" panose="02020603050405020304" pitchFamily="18" charset="0"/>
              </a:rPr>
              <a:t>làm </a:t>
            </a:r>
            <a:r>
              <a:rPr lang="vi-VN" sz="2400" b="1" dirty="0">
                <a:latin typeface="Times New Roman" panose="02020603050405020304" pitchFamily="18" charset="0"/>
                <a:cs typeface="Times New Roman" panose="02020603050405020304" pitchFamily="18" charset="0"/>
              </a:rPr>
              <a:t>marketing phải lựa chọn được những yếu tố </a:t>
            </a:r>
            <a:r>
              <a:rPr lang="vi-VN" sz="2400" b="1" dirty="0" smtClean="0">
                <a:latin typeface="Times New Roman" panose="02020603050405020304" pitchFamily="18" charset="0"/>
                <a:cs typeface="Times New Roman" panose="02020603050405020304" pitchFamily="18" charset="0"/>
              </a:rPr>
              <a:t>khác</a:t>
            </a:r>
            <a:r>
              <a:rPr lang="en-US" sz="2400" b="1" dirty="0" smtClean="0">
                <a:latin typeface="Times New Roman" panose="02020603050405020304" pitchFamily="18" charset="0"/>
                <a:cs typeface="Times New Roman" panose="02020603050405020304" pitchFamily="18" charset="0"/>
              </a:rPr>
              <a:t> </a:t>
            </a:r>
            <a:r>
              <a:rPr lang="vi-VN" sz="2400" b="1" dirty="0" smtClean="0">
                <a:latin typeface="Times New Roman" panose="02020603050405020304" pitchFamily="18" charset="0"/>
                <a:cs typeface="Times New Roman" panose="02020603050405020304" pitchFamily="18" charset="0"/>
              </a:rPr>
              <a:t>biệt </a:t>
            </a:r>
            <a:r>
              <a:rPr lang="vi-VN" sz="2400" b="1" dirty="0">
                <a:latin typeface="Times New Roman" panose="02020603050405020304" pitchFamily="18" charset="0"/>
                <a:cs typeface="Times New Roman" panose="02020603050405020304" pitchFamily="18" charset="0"/>
              </a:rPr>
              <a:t>quan trọng và có ý nghĩa đối với khách hàng mục tiêu. </a:t>
            </a:r>
            <a:endParaRPr lang="en-US" sz="2400" b="1" dirty="0" smtClean="0">
              <a:latin typeface="Times New Roman" panose="02020603050405020304" pitchFamily="18" charset="0"/>
              <a:cs typeface="Times New Roman" panose="02020603050405020304" pitchFamily="18" charset="0"/>
            </a:endParaRPr>
          </a:p>
          <a:p>
            <a:pPr marL="342900" indent="-342900" algn="just">
              <a:spcBef>
                <a:spcPts val="600"/>
              </a:spcBef>
              <a:spcAft>
                <a:spcPts val="600"/>
              </a:spcAft>
              <a:buFont typeface="Wingdings" panose="05000000000000000000" pitchFamily="2" charset="2"/>
              <a:buChar char="ü"/>
            </a:pPr>
            <a:r>
              <a:rPr lang="vi-VN" sz="2400" dirty="0" smtClean="0">
                <a:latin typeface="Times New Roman" panose="02020603050405020304" pitchFamily="18" charset="0"/>
                <a:cs typeface="Times New Roman" panose="02020603050405020304" pitchFamily="18" charset="0"/>
              </a:rPr>
              <a:t>Hình </a:t>
            </a:r>
            <a:r>
              <a:rPr lang="vi-VN" sz="2400" dirty="0">
                <a:latin typeface="Times New Roman" panose="02020603050405020304" pitchFamily="18" charset="0"/>
                <a:cs typeface="Times New Roman" panose="02020603050405020304" pitchFamily="18" charset="0"/>
              </a:rPr>
              <a:t>ảnh định vị phải dựa trên </a:t>
            </a:r>
            <a:r>
              <a:rPr lang="vi-VN" sz="2400" dirty="0" smtClean="0">
                <a:latin typeface="Times New Roman" panose="02020603050405020304" pitchFamily="18" charset="0"/>
                <a:cs typeface="Times New Roman" panose="02020603050405020304" pitchFamily="18" charset="0"/>
              </a:rPr>
              <a:t>các</a:t>
            </a:r>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yếu </a:t>
            </a:r>
            <a:r>
              <a:rPr lang="vi-VN" sz="2400" dirty="0">
                <a:latin typeface="Times New Roman" panose="02020603050405020304" pitchFamily="18" charset="0"/>
                <a:cs typeface="Times New Roman" panose="02020603050405020304" pitchFamily="18" charset="0"/>
              </a:rPr>
              <a:t>tố và thuộc tính </a:t>
            </a:r>
            <a:r>
              <a:rPr lang="vi-VN" sz="2400" b="1" dirty="0">
                <a:latin typeface="Times New Roman" panose="02020603050405020304" pitchFamily="18" charset="0"/>
                <a:cs typeface="Times New Roman" panose="02020603050405020304" pitchFamily="18" charset="0"/>
              </a:rPr>
              <a:t>phù hợp với mong muốn của khách hàng mục tiêu </a:t>
            </a:r>
            <a:r>
              <a:rPr lang="vi-VN" sz="2400" dirty="0">
                <a:latin typeface="Times New Roman" panose="02020603050405020304" pitchFamily="18" charset="0"/>
                <a:cs typeface="Times New Roman" panose="02020603050405020304" pitchFamily="18" charset="0"/>
              </a:rPr>
              <a:t>và thường liên </a:t>
            </a:r>
            <a:r>
              <a:rPr lang="vi-VN" sz="2400" dirty="0" smtClean="0">
                <a:latin typeface="Times New Roman" panose="02020603050405020304" pitchFamily="18" charset="0"/>
                <a:cs typeface="Times New Roman" panose="02020603050405020304" pitchFamily="18" charset="0"/>
              </a:rPr>
              <a:t>quan</a:t>
            </a:r>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đến </a:t>
            </a:r>
            <a:r>
              <a:rPr lang="vi-VN" sz="2400" dirty="0">
                <a:latin typeface="Times New Roman" panose="02020603050405020304" pitchFamily="18" charset="0"/>
                <a:cs typeface="Times New Roman" panose="02020603050405020304" pitchFamily="18" charset="0"/>
              </a:rPr>
              <a:t>các </a:t>
            </a:r>
            <a:r>
              <a:rPr lang="vi-VN" sz="2400" b="1" dirty="0">
                <a:latin typeface="Times New Roman" panose="02020603050405020304" pitchFamily="18" charset="0"/>
                <a:cs typeface="Times New Roman" panose="02020603050405020304" pitchFamily="18" charset="0"/>
              </a:rPr>
              <a:t>tiêu chuẩn lựa chọn chủ yếu của khách hàng </a:t>
            </a:r>
            <a:r>
              <a:rPr lang="vi-VN" sz="2400" dirty="0">
                <a:latin typeface="Times New Roman" panose="02020603050405020304" pitchFamily="18" charset="0"/>
                <a:cs typeface="Times New Roman" panose="02020603050405020304" pitchFamily="18" charset="0"/>
              </a:rPr>
              <a:t>khi làm quyết định mua.</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8872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1000"/>
                                        <p:tgtEl>
                                          <p:spTgt spid="5">
                                            <p:txEl>
                                              <p:pRg st="2" end="2"/>
                                            </p:txEl>
                                          </p:spTgt>
                                        </p:tgtEl>
                                      </p:cBhvr>
                                    </p:animEffect>
                                    <p:anim calcmode="lin" valueType="num">
                                      <p:cBhvr>
                                        <p:cTn id="22"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5">
                                            <p:txEl>
                                              <p:pRg st="3" end="3"/>
                                            </p:txEl>
                                          </p:spTgt>
                                        </p:tgtEl>
                                        <p:attrNameLst>
                                          <p:attrName>style.visibility</p:attrName>
                                        </p:attrNameLst>
                                      </p:cBhvr>
                                      <p:to>
                                        <p:strVal val="visible"/>
                                      </p:to>
                                    </p:set>
                                    <p:animEffect transition="in" filter="fade">
                                      <p:cBhvr>
                                        <p:cTn id="28" dur="1000"/>
                                        <p:tgtEl>
                                          <p:spTgt spid="5">
                                            <p:txEl>
                                              <p:pRg st="3" end="3"/>
                                            </p:txEl>
                                          </p:spTgt>
                                        </p:tgtEl>
                                      </p:cBhvr>
                                    </p:animEffect>
                                    <p:anim calcmode="lin" valueType="num">
                                      <p:cBhvr>
                                        <p:cTn id="29"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5">
                                            <p:txEl>
                                              <p:pRg st="4" end="4"/>
                                            </p:txEl>
                                          </p:spTgt>
                                        </p:tgtEl>
                                        <p:attrNameLst>
                                          <p:attrName>style.visibility</p:attrName>
                                        </p:attrNameLst>
                                      </p:cBhvr>
                                      <p:to>
                                        <p:strVal val="visible"/>
                                      </p:to>
                                    </p:set>
                                    <p:animEffect transition="in" filter="fade">
                                      <p:cBhvr>
                                        <p:cTn id="35" dur="1000"/>
                                        <p:tgtEl>
                                          <p:spTgt spid="5">
                                            <p:txEl>
                                              <p:pRg st="4" end="4"/>
                                            </p:txEl>
                                          </p:spTgt>
                                        </p:tgtEl>
                                      </p:cBhvr>
                                    </p:animEffect>
                                    <p:anim calcmode="lin" valueType="num">
                                      <p:cBhvr>
                                        <p:cTn id="36"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4939" y="-39269"/>
            <a:ext cx="12097061" cy="630942"/>
          </a:xfrm>
          <a:prstGeom prst="rect">
            <a:avLst/>
          </a:prstGeom>
        </p:spPr>
        <p:txBody>
          <a:bodyPr wrap="square">
            <a:spAutoFit/>
          </a:bodyPr>
          <a:lstStyle/>
          <a:p>
            <a:pPr lvl="0" algn="ctr">
              <a:spcBef>
                <a:spcPts val="600"/>
              </a:spcBef>
            </a:pPr>
            <a:r>
              <a:rPr lang="en-US" sz="3500" b="1" dirty="0" smtClean="0">
                <a:solidFill>
                  <a:srgbClr val="002060"/>
                </a:solidFill>
                <a:latin typeface="Times New Roman" panose="02020603050405020304" pitchFamily="18" charset="0"/>
                <a:cs typeface="Times New Roman" panose="02020603050405020304" pitchFamily="18" charset="0"/>
              </a:rPr>
              <a:t>3.4</a:t>
            </a:r>
            <a:r>
              <a:rPr lang="vi-VN" sz="3500" b="1" dirty="0" smtClean="0">
                <a:solidFill>
                  <a:srgbClr val="002060"/>
                </a:solidFill>
                <a:latin typeface="Times New Roman" panose="02020603050405020304" pitchFamily="18" charset="0"/>
                <a:cs typeface="Times New Roman" panose="02020603050405020304" pitchFamily="18" charset="0"/>
              </a:rPr>
              <a:t>.</a:t>
            </a:r>
            <a:r>
              <a:rPr lang="en-US" sz="3500" b="1" dirty="0" smtClean="0">
                <a:solidFill>
                  <a:srgbClr val="002060"/>
                </a:solidFill>
                <a:latin typeface="Times New Roman" panose="02020603050405020304" pitchFamily="18" charset="0"/>
                <a:cs typeface="Times New Roman" panose="02020603050405020304" pitchFamily="18" charset="0"/>
              </a:rPr>
              <a:t> </a:t>
            </a:r>
            <a:r>
              <a:rPr lang="vi-VN" sz="3500" b="1" dirty="0" smtClean="0">
                <a:solidFill>
                  <a:srgbClr val="002060"/>
                </a:solidFill>
                <a:latin typeface="Times New Roman" panose="02020603050405020304" pitchFamily="18" charset="0"/>
                <a:cs typeface="Times New Roman" panose="02020603050405020304" pitchFamily="18" charset="0"/>
              </a:rPr>
              <a:t>Lựa </a:t>
            </a:r>
            <a:r>
              <a:rPr lang="vi-VN" sz="3500" b="1" dirty="0">
                <a:solidFill>
                  <a:srgbClr val="002060"/>
                </a:solidFill>
                <a:latin typeface="Times New Roman" panose="02020603050405020304" pitchFamily="18" charset="0"/>
                <a:cs typeface="Times New Roman" panose="02020603050405020304" pitchFamily="18" charset="0"/>
              </a:rPr>
              <a:t>chọn thị trường mục </a:t>
            </a:r>
            <a:r>
              <a:rPr lang="vi-VN" sz="3500" b="1" dirty="0" smtClean="0">
                <a:solidFill>
                  <a:srgbClr val="002060"/>
                </a:solidFill>
                <a:latin typeface="Times New Roman" panose="02020603050405020304" pitchFamily="18" charset="0"/>
                <a:cs typeface="Times New Roman" panose="02020603050405020304" pitchFamily="18" charset="0"/>
              </a:rPr>
              <a:t>tiêu </a:t>
            </a:r>
            <a:r>
              <a:rPr lang="vi-VN" sz="3500" b="1" dirty="0">
                <a:solidFill>
                  <a:srgbClr val="002060"/>
                </a:solidFill>
                <a:latin typeface="Times New Roman" panose="02020603050405020304" pitchFamily="18" charset="0"/>
                <a:cs typeface="Times New Roman" panose="02020603050405020304" pitchFamily="18" charset="0"/>
              </a:rPr>
              <a:t>và định vị sản phẩm</a:t>
            </a:r>
          </a:p>
        </p:txBody>
      </p:sp>
      <p:sp>
        <p:nvSpPr>
          <p:cNvPr id="3" name="Rectangle 2"/>
          <p:cNvSpPr/>
          <p:nvPr/>
        </p:nvSpPr>
        <p:spPr>
          <a:xfrm>
            <a:off x="4111662" y="370958"/>
            <a:ext cx="4063613" cy="669542"/>
          </a:xfrm>
          <a:prstGeom prst="rect">
            <a:avLst/>
          </a:prstGeom>
        </p:spPr>
        <p:txBody>
          <a:bodyPr wrap="none">
            <a:spAutoFit/>
          </a:bodyPr>
          <a:lstStyle/>
          <a:p>
            <a:pPr indent="360045" algn="just">
              <a:lnSpc>
                <a:spcPct val="150000"/>
              </a:lnSpc>
              <a:spcBef>
                <a:spcPts val="200"/>
              </a:spcBef>
              <a:spcAft>
                <a:spcPts val="200"/>
              </a:spcAft>
            </a:pPr>
            <a:r>
              <a:rPr 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3.4.2 </a:t>
            </a:r>
            <a:r>
              <a:rPr 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Định</a:t>
            </a:r>
            <a:r>
              <a:rPr 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vị</a:t>
            </a:r>
            <a:r>
              <a:rPr 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sản</a:t>
            </a:r>
            <a:r>
              <a:rPr 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phẩm</a:t>
            </a:r>
            <a:endParaRPr lang="en-US" sz="2800" b="1"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3"/>
          <p:cNvSpPr/>
          <p:nvPr/>
        </p:nvSpPr>
        <p:spPr>
          <a:xfrm>
            <a:off x="2484673" y="1057833"/>
            <a:ext cx="7882222" cy="523220"/>
          </a:xfrm>
          <a:prstGeom prst="rect">
            <a:avLst/>
          </a:prstGeom>
        </p:spPr>
        <p:txBody>
          <a:bodyPr wrap="none">
            <a:spAutoFit/>
          </a:bodyPr>
          <a:lstStyle/>
          <a:p>
            <a:r>
              <a:rPr lang="vi-VN" sz="2800" b="1" dirty="0">
                <a:solidFill>
                  <a:srgbClr val="002060"/>
                </a:solidFill>
              </a:rPr>
              <a:t>* Yêu cầu của chiến lược định vị thành công:</a:t>
            </a:r>
            <a:endParaRPr lang="en-US" sz="2800" b="1" dirty="0">
              <a:solidFill>
                <a:srgbClr val="002060"/>
              </a:solidFill>
            </a:endParaRPr>
          </a:p>
        </p:txBody>
      </p:sp>
      <p:sp>
        <p:nvSpPr>
          <p:cNvPr id="5" name="Rectangle 4"/>
          <p:cNvSpPr/>
          <p:nvPr/>
        </p:nvSpPr>
        <p:spPr>
          <a:xfrm>
            <a:off x="5246558" y="1450727"/>
            <a:ext cx="6096000" cy="630942"/>
          </a:xfrm>
          <a:prstGeom prst="rect">
            <a:avLst/>
          </a:prstGeom>
        </p:spPr>
        <p:txBody>
          <a:bodyPr>
            <a:spAutoFit/>
          </a:bodyPr>
          <a:lstStyle/>
          <a:p>
            <a:pPr marL="285750" indent="-285750">
              <a:buFont typeface="Wingdings" panose="05000000000000000000" pitchFamily="2" charset="2"/>
              <a:buChar char="v"/>
            </a:pPr>
            <a:r>
              <a:rPr lang="en-US" sz="3500" b="1" i="1" u="sng" dirty="0" err="1" smtClean="0">
                <a:solidFill>
                  <a:srgbClr val="FF0000"/>
                </a:solidFill>
                <a:latin typeface="Times New Roman" panose="02020603050405020304" pitchFamily="18" charset="0"/>
                <a:cs typeface="Times New Roman" panose="02020603050405020304" pitchFamily="18" charset="0"/>
              </a:rPr>
              <a:t>Tái</a:t>
            </a:r>
            <a:r>
              <a:rPr lang="en-US" sz="3500" b="1" i="1" u="sng" dirty="0" smtClean="0">
                <a:solidFill>
                  <a:srgbClr val="FF0000"/>
                </a:solidFill>
                <a:latin typeface="Times New Roman" panose="02020603050405020304" pitchFamily="18" charset="0"/>
                <a:cs typeface="Times New Roman" panose="02020603050405020304" pitchFamily="18" charset="0"/>
              </a:rPr>
              <a:t> </a:t>
            </a:r>
            <a:r>
              <a:rPr lang="en-US" sz="3500" b="1" i="1" u="sng" dirty="0" err="1">
                <a:solidFill>
                  <a:srgbClr val="FF0000"/>
                </a:solidFill>
                <a:latin typeface="Times New Roman" panose="02020603050405020304" pitchFamily="18" charset="0"/>
                <a:cs typeface="Times New Roman" panose="02020603050405020304" pitchFamily="18" charset="0"/>
              </a:rPr>
              <a:t>định</a:t>
            </a:r>
            <a:r>
              <a:rPr lang="en-US" sz="3500" b="1" i="1" u="sng" dirty="0">
                <a:solidFill>
                  <a:srgbClr val="FF0000"/>
                </a:solidFill>
                <a:latin typeface="Times New Roman" panose="02020603050405020304" pitchFamily="18" charset="0"/>
                <a:cs typeface="Times New Roman" panose="02020603050405020304" pitchFamily="18" charset="0"/>
              </a:rPr>
              <a:t> </a:t>
            </a:r>
            <a:r>
              <a:rPr lang="en-US" sz="3500" b="1" i="1" u="sng" dirty="0" err="1">
                <a:solidFill>
                  <a:srgbClr val="FF0000"/>
                </a:solidFill>
                <a:latin typeface="Times New Roman" panose="02020603050405020304" pitchFamily="18" charset="0"/>
                <a:cs typeface="Times New Roman" panose="02020603050405020304" pitchFamily="18" charset="0"/>
              </a:rPr>
              <a:t>vị</a:t>
            </a:r>
            <a:r>
              <a:rPr lang="en-US" sz="3500" i="1" u="sng" dirty="0">
                <a:solidFill>
                  <a:srgbClr val="FF0000"/>
                </a:solidFill>
                <a:latin typeface="Times New Roman" panose="02020603050405020304" pitchFamily="18" charset="0"/>
                <a:cs typeface="Times New Roman" panose="02020603050405020304" pitchFamily="18" charset="0"/>
              </a:rPr>
              <a:t> </a:t>
            </a:r>
          </a:p>
        </p:txBody>
      </p:sp>
      <p:sp>
        <p:nvSpPr>
          <p:cNvPr id="6" name="Rectangle 5"/>
          <p:cNvSpPr/>
          <p:nvPr/>
        </p:nvSpPr>
        <p:spPr>
          <a:xfrm>
            <a:off x="94939" y="2359595"/>
            <a:ext cx="11837232" cy="5093702"/>
          </a:xfrm>
          <a:prstGeom prst="rect">
            <a:avLst/>
          </a:prstGeom>
        </p:spPr>
        <p:txBody>
          <a:bodyPr wrap="square">
            <a:spAutoFit/>
          </a:bodyPr>
          <a:lstStyle/>
          <a:p>
            <a:pPr algn="just">
              <a:spcAft>
                <a:spcPts val="600"/>
              </a:spcAft>
            </a:pPr>
            <a:r>
              <a:rPr lang="vi-VN" sz="2500" b="1" i="1" dirty="0">
                <a:solidFill>
                  <a:srgbClr val="002060"/>
                </a:solidFill>
                <a:latin typeface="Cambria" panose="02040503050406030204" pitchFamily="18" charset="0"/>
              </a:rPr>
              <a:t>Trong một số trường hợp, doanh nghiệp cần thay đổi hình ảnh đã có của một thương </a:t>
            </a:r>
            <a:r>
              <a:rPr lang="vi-VN" sz="2500" b="1" i="1" dirty="0" smtClean="0">
                <a:solidFill>
                  <a:srgbClr val="002060"/>
                </a:solidFill>
                <a:latin typeface="Cambria" panose="02040503050406030204" pitchFamily="18" charset="0"/>
              </a:rPr>
              <a:t>hiệu</a:t>
            </a:r>
            <a:r>
              <a:rPr lang="en-US" sz="2500" b="1" i="1" dirty="0" smtClean="0">
                <a:solidFill>
                  <a:srgbClr val="002060"/>
                </a:solidFill>
                <a:latin typeface="Cambria" panose="02040503050406030204" pitchFamily="18" charset="0"/>
              </a:rPr>
              <a:t> </a:t>
            </a:r>
            <a:r>
              <a:rPr lang="vi-VN" sz="2500" b="1" i="1" dirty="0" smtClean="0">
                <a:solidFill>
                  <a:srgbClr val="002060"/>
                </a:solidFill>
                <a:latin typeface="Cambria" panose="02040503050406030204" pitchFamily="18" charset="0"/>
              </a:rPr>
              <a:t>sản </a:t>
            </a:r>
            <a:r>
              <a:rPr lang="vi-VN" sz="2500" b="1" i="1" dirty="0">
                <a:solidFill>
                  <a:srgbClr val="002060"/>
                </a:solidFill>
                <a:latin typeface="Cambria" panose="02040503050406030204" pitchFamily="18" charset="0"/>
              </a:rPr>
              <a:t>phẩm của họ trong nhận thức và tình cảm của khách hàng</a:t>
            </a:r>
            <a:r>
              <a:rPr lang="vi-VN" sz="2500" dirty="0">
                <a:solidFill>
                  <a:srgbClr val="000000"/>
                </a:solidFill>
                <a:latin typeface="Cambria" panose="02040503050406030204" pitchFamily="18" charset="0"/>
              </a:rPr>
              <a:t>. Có nhiều lý do dẫn đến </a:t>
            </a:r>
            <a:r>
              <a:rPr lang="vi-VN" sz="2500" dirty="0" smtClean="0">
                <a:solidFill>
                  <a:srgbClr val="000000"/>
                </a:solidFill>
                <a:latin typeface="Cambria" panose="02040503050406030204" pitchFamily="18" charset="0"/>
              </a:rPr>
              <a:t>phải</a:t>
            </a:r>
            <a:r>
              <a:rPr lang="en-US" sz="2500" dirty="0" smtClean="0">
                <a:solidFill>
                  <a:srgbClr val="000000"/>
                </a:solidFill>
                <a:latin typeface="Cambria" panose="02040503050406030204" pitchFamily="18" charset="0"/>
              </a:rPr>
              <a:t> </a:t>
            </a:r>
            <a:r>
              <a:rPr lang="vi-VN" sz="2500" dirty="0" smtClean="0">
                <a:solidFill>
                  <a:srgbClr val="000000"/>
                </a:solidFill>
                <a:latin typeface="Cambria" panose="02040503050406030204" pitchFamily="18" charset="0"/>
              </a:rPr>
              <a:t>định </a:t>
            </a:r>
            <a:r>
              <a:rPr lang="vi-VN" sz="2500" dirty="0">
                <a:solidFill>
                  <a:srgbClr val="000000"/>
                </a:solidFill>
                <a:latin typeface="Cambria" panose="02040503050406030204" pitchFamily="18" charset="0"/>
              </a:rPr>
              <a:t>vị lại thương hiệu hay sản phẩm của doanh nghiệp, dưới đây là một số </a:t>
            </a:r>
            <a:r>
              <a:rPr lang="vi-VN" sz="2500" dirty="0" smtClean="0">
                <a:solidFill>
                  <a:srgbClr val="000000"/>
                </a:solidFill>
                <a:latin typeface="Cambria" panose="02040503050406030204" pitchFamily="18" charset="0"/>
              </a:rPr>
              <a:t>lý</a:t>
            </a:r>
            <a:r>
              <a:rPr lang="en-US" sz="2500" dirty="0" smtClean="0">
                <a:solidFill>
                  <a:srgbClr val="000000"/>
                </a:solidFill>
                <a:latin typeface="Cambria" panose="02040503050406030204" pitchFamily="18" charset="0"/>
              </a:rPr>
              <a:t> </a:t>
            </a:r>
            <a:r>
              <a:rPr lang="vi-VN" sz="2500" dirty="0" smtClean="0">
                <a:solidFill>
                  <a:srgbClr val="000000"/>
                </a:solidFill>
                <a:latin typeface="Cambria" panose="02040503050406030204" pitchFamily="18" charset="0"/>
              </a:rPr>
              <a:t>do:</a:t>
            </a:r>
            <a:endParaRPr lang="en-US" sz="2500" dirty="0" smtClean="0">
              <a:solidFill>
                <a:srgbClr val="000000"/>
              </a:solidFill>
              <a:latin typeface="Cambria" panose="02040503050406030204" pitchFamily="18" charset="0"/>
            </a:endParaRPr>
          </a:p>
          <a:p>
            <a:pPr algn="just">
              <a:spcAft>
                <a:spcPts val="600"/>
              </a:spcAft>
            </a:pPr>
            <a:r>
              <a:rPr lang="en-US" sz="2500" dirty="0" smtClean="0">
                <a:solidFill>
                  <a:srgbClr val="000000"/>
                </a:solidFill>
                <a:latin typeface="Cambria" panose="02040503050406030204" pitchFamily="18" charset="0"/>
              </a:rPr>
              <a:t>1. </a:t>
            </a:r>
            <a:r>
              <a:rPr lang="vi-VN" sz="2500" b="1" dirty="0" smtClean="0">
                <a:solidFill>
                  <a:srgbClr val="002060"/>
                </a:solidFill>
                <a:latin typeface="Cambria" panose="02040503050406030204" pitchFamily="18" charset="0"/>
              </a:rPr>
              <a:t>Khách </a:t>
            </a:r>
            <a:r>
              <a:rPr lang="vi-VN" sz="2500" b="1" dirty="0">
                <a:solidFill>
                  <a:srgbClr val="002060"/>
                </a:solidFill>
                <a:latin typeface="Cambria" panose="02040503050406030204" pitchFamily="18" charset="0"/>
              </a:rPr>
              <a:t>hàng già </a:t>
            </a:r>
            <a:r>
              <a:rPr lang="vi-VN" sz="2500" b="1" dirty="0" smtClean="0">
                <a:solidFill>
                  <a:srgbClr val="002060"/>
                </a:solidFill>
                <a:latin typeface="Cambria" panose="02040503050406030204" pitchFamily="18" charset="0"/>
              </a:rPr>
              <a:t>đi</a:t>
            </a:r>
            <a:r>
              <a:rPr lang="en-US" sz="2500" dirty="0" smtClean="0">
                <a:solidFill>
                  <a:srgbClr val="000000"/>
                </a:solidFill>
                <a:latin typeface="Cambria" panose="02040503050406030204" pitchFamily="18" charset="0"/>
              </a:rPr>
              <a:t>:</a:t>
            </a:r>
          </a:p>
          <a:p>
            <a:pPr algn="just">
              <a:spcAft>
                <a:spcPts val="600"/>
              </a:spcAft>
            </a:pPr>
            <a:r>
              <a:rPr lang="vi-VN" sz="2500" dirty="0" smtClean="0">
                <a:solidFill>
                  <a:srgbClr val="000000"/>
                </a:solidFill>
                <a:latin typeface="Cambria" panose="02040503050406030204" pitchFamily="18" charset="0"/>
              </a:rPr>
              <a:t>Những </a:t>
            </a:r>
            <a:r>
              <a:rPr lang="vi-VN" sz="2500" dirty="0">
                <a:solidFill>
                  <a:srgbClr val="000000"/>
                </a:solidFill>
                <a:latin typeface="Cambria" panose="02040503050406030204" pitchFamily="18" charset="0"/>
              </a:rPr>
              <a:t>người khách hàng trung thành với một thương hiệu cụ thể </a:t>
            </a:r>
            <a:r>
              <a:rPr lang="vi-VN" sz="2500" dirty="0" smtClean="0">
                <a:solidFill>
                  <a:srgbClr val="000000"/>
                </a:solidFill>
                <a:latin typeface="Cambria" panose="02040503050406030204" pitchFamily="18" charset="0"/>
              </a:rPr>
              <a:t>ngày</a:t>
            </a:r>
            <a:r>
              <a:rPr lang="en-US" sz="2500" dirty="0" smtClean="0">
                <a:solidFill>
                  <a:srgbClr val="000000"/>
                </a:solidFill>
                <a:latin typeface="Cambria" panose="02040503050406030204" pitchFamily="18" charset="0"/>
              </a:rPr>
              <a:t> </a:t>
            </a:r>
            <a:r>
              <a:rPr lang="vi-VN" sz="2500" dirty="0" smtClean="0">
                <a:solidFill>
                  <a:srgbClr val="000000"/>
                </a:solidFill>
                <a:latin typeface="Cambria" panose="02040503050406030204" pitchFamily="18" charset="0"/>
              </a:rPr>
              <a:t>càng </a:t>
            </a:r>
            <a:r>
              <a:rPr lang="vi-VN" sz="2500" dirty="0">
                <a:solidFill>
                  <a:srgbClr val="000000"/>
                </a:solidFill>
                <a:latin typeface="Cambria" panose="02040503050406030204" pitchFamily="18" charset="0"/>
              </a:rPr>
              <a:t>già đi vì vậy hình ảnh định vị thương hiệu được xác lập khi họ còn trẻ nay cần thay đổi</a:t>
            </a:r>
            <a:r>
              <a:rPr lang="vi-VN" sz="2500" dirty="0" smtClean="0">
                <a:solidFill>
                  <a:srgbClr val="000000"/>
                </a:solidFill>
                <a:latin typeface="Cambria" panose="02040503050406030204" pitchFamily="18" charset="0"/>
              </a:rPr>
              <a:t>.</a:t>
            </a:r>
            <a:endParaRPr lang="en-US" sz="2500" dirty="0" smtClean="0">
              <a:solidFill>
                <a:srgbClr val="000000"/>
              </a:solidFill>
              <a:latin typeface="Cambria" panose="02040503050406030204" pitchFamily="18" charset="0"/>
            </a:endParaRPr>
          </a:p>
          <a:p>
            <a:pPr algn="just">
              <a:spcAft>
                <a:spcPts val="600"/>
              </a:spcAft>
            </a:pPr>
            <a:r>
              <a:rPr lang="en-US" sz="2500" dirty="0" smtClean="0">
                <a:solidFill>
                  <a:srgbClr val="000000"/>
                </a:solidFill>
                <a:latin typeface="Cambria" panose="02040503050406030204" pitchFamily="18" charset="0"/>
              </a:rPr>
              <a:t>2. </a:t>
            </a:r>
            <a:r>
              <a:rPr lang="vi-VN" sz="2500" b="1" dirty="0" smtClean="0">
                <a:solidFill>
                  <a:srgbClr val="002060"/>
                </a:solidFill>
                <a:latin typeface="Cambria" panose="02040503050406030204" pitchFamily="18" charset="0"/>
              </a:rPr>
              <a:t>Nhu </a:t>
            </a:r>
            <a:r>
              <a:rPr lang="vi-VN" sz="2500" b="1" dirty="0">
                <a:solidFill>
                  <a:srgbClr val="002060"/>
                </a:solidFill>
                <a:latin typeface="Cambria" panose="02040503050406030204" pitchFamily="18" charset="0"/>
              </a:rPr>
              <a:t>cầu, mong muốn của khách hàng biến </a:t>
            </a:r>
            <a:r>
              <a:rPr lang="vi-VN" sz="2500" b="1" dirty="0" smtClean="0">
                <a:solidFill>
                  <a:srgbClr val="002060"/>
                </a:solidFill>
                <a:latin typeface="Cambria" panose="02040503050406030204" pitchFamily="18" charset="0"/>
              </a:rPr>
              <a:t>đổi</a:t>
            </a:r>
            <a:r>
              <a:rPr lang="en-US" sz="2500" dirty="0" smtClean="0">
                <a:solidFill>
                  <a:srgbClr val="000000"/>
                </a:solidFill>
                <a:latin typeface="Cambria" panose="02040503050406030204" pitchFamily="18" charset="0"/>
              </a:rPr>
              <a:t>:</a:t>
            </a:r>
          </a:p>
          <a:p>
            <a:pPr algn="just">
              <a:spcAft>
                <a:spcPts val="600"/>
              </a:spcAft>
            </a:pPr>
            <a:r>
              <a:rPr lang="vi-VN" sz="2500" dirty="0" smtClean="0">
                <a:solidFill>
                  <a:srgbClr val="000000"/>
                </a:solidFill>
                <a:latin typeface="Cambria" panose="02040503050406030204" pitchFamily="18" charset="0"/>
              </a:rPr>
              <a:t>Hay </a:t>
            </a:r>
            <a:r>
              <a:rPr lang="vi-VN" sz="2500" dirty="0">
                <a:solidFill>
                  <a:srgbClr val="000000"/>
                </a:solidFill>
                <a:latin typeface="Cambria" panose="02040503050406030204" pitchFamily="18" charset="0"/>
              </a:rPr>
              <a:t>nói cách khác là hành vi mua của </a:t>
            </a:r>
            <a:r>
              <a:rPr lang="vi-VN" sz="2500" dirty="0" smtClean="0">
                <a:solidFill>
                  <a:srgbClr val="000000"/>
                </a:solidFill>
                <a:latin typeface="Cambria" panose="02040503050406030204" pitchFamily="18" charset="0"/>
              </a:rPr>
              <a:t>khách</a:t>
            </a:r>
            <a:r>
              <a:rPr lang="en-US" sz="2500" dirty="0" smtClean="0">
                <a:solidFill>
                  <a:srgbClr val="000000"/>
                </a:solidFill>
                <a:latin typeface="Cambria" panose="02040503050406030204" pitchFamily="18" charset="0"/>
              </a:rPr>
              <a:t> </a:t>
            </a:r>
            <a:r>
              <a:rPr lang="vi-VN" sz="2500" dirty="0" smtClean="0">
                <a:solidFill>
                  <a:srgbClr val="000000"/>
                </a:solidFill>
                <a:latin typeface="Cambria" panose="02040503050406030204" pitchFamily="18" charset="0"/>
              </a:rPr>
              <a:t>hàng </a:t>
            </a:r>
            <a:r>
              <a:rPr lang="vi-VN" sz="2500" dirty="0">
                <a:solidFill>
                  <a:srgbClr val="000000"/>
                </a:solidFill>
                <a:latin typeface="Cambria" panose="02040503050406030204" pitchFamily="18" charset="0"/>
              </a:rPr>
              <a:t>thay đổi dẫn đến hình ảnh định vị cũ không còn phù hợp</a:t>
            </a:r>
            <a:r>
              <a:rPr lang="vi-VN" sz="2500" dirty="0" smtClean="0">
                <a:solidFill>
                  <a:srgbClr val="000000"/>
                </a:solidFill>
                <a:latin typeface="Cambria" panose="02040503050406030204" pitchFamily="18" charset="0"/>
              </a:rPr>
              <a:t>.</a:t>
            </a:r>
            <a:endParaRPr lang="en-US" sz="2500" dirty="0">
              <a:solidFill>
                <a:srgbClr val="000000"/>
              </a:solidFill>
              <a:latin typeface="Cambria" panose="02040503050406030204" pitchFamily="18" charset="0"/>
            </a:endParaRPr>
          </a:p>
          <a:p>
            <a:pPr algn="just">
              <a:spcAft>
                <a:spcPts val="600"/>
              </a:spcAft>
            </a:pPr>
            <a:r>
              <a:rPr lang="vi-VN" sz="2500" dirty="0" smtClean="0"/>
              <a:t> </a:t>
            </a:r>
            <a:r>
              <a:rPr lang="vi-VN" sz="2500" dirty="0"/>
              <a:t/>
            </a:r>
            <a:br>
              <a:rPr lang="vi-VN" sz="2500" dirty="0"/>
            </a:br>
            <a:endParaRPr lang="en-US" sz="2500" dirty="0"/>
          </a:p>
        </p:txBody>
      </p:sp>
    </p:spTree>
    <p:extLst>
      <p:ext uri="{BB962C8B-B14F-4D97-AF65-F5344CB8AC3E}">
        <p14:creationId xmlns:p14="http://schemas.microsoft.com/office/powerpoint/2010/main" val="1045424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animEffect transition="in" filter="fade">
                                      <p:cBhvr>
                                        <p:cTn id="14" dur="1000"/>
                                        <p:tgtEl>
                                          <p:spTgt spid="6">
                                            <p:txEl>
                                              <p:pRg st="1" end="1"/>
                                            </p:txEl>
                                          </p:spTgt>
                                        </p:tgtEl>
                                      </p:cBhvr>
                                    </p:animEffect>
                                    <p:anim calcmode="lin" valueType="num">
                                      <p:cBhvr>
                                        <p:cTn id="15"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Effect transition="in" filter="fade">
                                      <p:cBhvr>
                                        <p:cTn id="21" dur="1000"/>
                                        <p:tgtEl>
                                          <p:spTgt spid="6">
                                            <p:txEl>
                                              <p:pRg st="2" end="2"/>
                                            </p:txEl>
                                          </p:spTgt>
                                        </p:tgtEl>
                                      </p:cBhvr>
                                    </p:animEffect>
                                    <p:anim calcmode="lin" valueType="num">
                                      <p:cBhvr>
                                        <p:cTn id="22"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6">
                                            <p:txEl>
                                              <p:pRg st="3" end="3"/>
                                            </p:txEl>
                                          </p:spTgt>
                                        </p:tgtEl>
                                        <p:attrNameLst>
                                          <p:attrName>style.visibility</p:attrName>
                                        </p:attrNameLst>
                                      </p:cBhvr>
                                      <p:to>
                                        <p:strVal val="visible"/>
                                      </p:to>
                                    </p:set>
                                    <p:animEffect transition="in" filter="fade">
                                      <p:cBhvr>
                                        <p:cTn id="28" dur="1000"/>
                                        <p:tgtEl>
                                          <p:spTgt spid="6">
                                            <p:txEl>
                                              <p:pRg st="3" end="3"/>
                                            </p:txEl>
                                          </p:spTgt>
                                        </p:tgtEl>
                                      </p:cBhvr>
                                    </p:animEffect>
                                    <p:anim calcmode="lin" valueType="num">
                                      <p:cBhvr>
                                        <p:cTn id="29"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6">
                                            <p:txEl>
                                              <p:pRg st="4" end="4"/>
                                            </p:txEl>
                                          </p:spTgt>
                                        </p:tgtEl>
                                        <p:attrNameLst>
                                          <p:attrName>style.visibility</p:attrName>
                                        </p:attrNameLst>
                                      </p:cBhvr>
                                      <p:to>
                                        <p:strVal val="visible"/>
                                      </p:to>
                                    </p:set>
                                    <p:animEffect transition="in" filter="fade">
                                      <p:cBhvr>
                                        <p:cTn id="35" dur="1000"/>
                                        <p:tgtEl>
                                          <p:spTgt spid="6">
                                            <p:txEl>
                                              <p:pRg st="4" end="4"/>
                                            </p:txEl>
                                          </p:spTgt>
                                        </p:tgtEl>
                                      </p:cBhvr>
                                    </p:animEffect>
                                    <p:anim calcmode="lin" valueType="num">
                                      <p:cBhvr>
                                        <p:cTn id="36"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94939" y="1848366"/>
            <a:ext cx="11867212" cy="5016758"/>
          </a:xfrm>
          <a:prstGeom prst="rect">
            <a:avLst/>
          </a:prstGeom>
        </p:spPr>
        <p:txBody>
          <a:bodyPr wrap="square">
            <a:spAutoFit/>
          </a:bodyPr>
          <a:lstStyle/>
          <a:p>
            <a:pPr algn="just">
              <a:spcBef>
                <a:spcPts val="600"/>
              </a:spcBef>
            </a:pPr>
            <a:r>
              <a:rPr lang="en-US" sz="2500" b="1" dirty="0">
                <a:solidFill>
                  <a:srgbClr val="002060"/>
                </a:solidFill>
                <a:latin typeface="Cambria" panose="02040503050406030204" pitchFamily="18" charset="0"/>
              </a:rPr>
              <a:t>3</a:t>
            </a:r>
            <a:r>
              <a:rPr lang="en-US" sz="2500" b="1" dirty="0" smtClean="0">
                <a:solidFill>
                  <a:srgbClr val="002060"/>
                </a:solidFill>
                <a:latin typeface="Cambria" panose="02040503050406030204" pitchFamily="18" charset="0"/>
              </a:rPr>
              <a:t>. </a:t>
            </a:r>
            <a:r>
              <a:rPr lang="vi-VN" sz="2500" b="1" dirty="0" smtClean="0">
                <a:solidFill>
                  <a:srgbClr val="002060"/>
                </a:solidFill>
                <a:latin typeface="Cambria" panose="02040503050406030204" pitchFamily="18" charset="0"/>
              </a:rPr>
              <a:t>Định </a:t>
            </a:r>
            <a:r>
              <a:rPr lang="vi-VN" sz="2500" b="1" dirty="0">
                <a:solidFill>
                  <a:srgbClr val="002060"/>
                </a:solidFill>
                <a:latin typeface="Cambria" panose="02040503050406030204" pitchFamily="18" charset="0"/>
              </a:rPr>
              <a:t>vị thương hiệu của đối thủ cạnh </a:t>
            </a:r>
            <a:r>
              <a:rPr lang="vi-VN" sz="2500" b="1" dirty="0" smtClean="0">
                <a:solidFill>
                  <a:srgbClr val="002060"/>
                </a:solidFill>
                <a:latin typeface="Cambria" panose="02040503050406030204" pitchFamily="18" charset="0"/>
              </a:rPr>
              <a:t>tranh</a:t>
            </a:r>
            <a:r>
              <a:rPr lang="en-US" sz="2500" dirty="0" smtClean="0">
                <a:solidFill>
                  <a:srgbClr val="000000"/>
                </a:solidFill>
                <a:latin typeface="Cambria" panose="02040503050406030204" pitchFamily="18" charset="0"/>
              </a:rPr>
              <a:t>:</a:t>
            </a:r>
          </a:p>
          <a:p>
            <a:pPr algn="just">
              <a:spcBef>
                <a:spcPts val="600"/>
              </a:spcBef>
            </a:pPr>
            <a:r>
              <a:rPr lang="vi-VN" sz="2500" dirty="0" smtClean="0">
                <a:solidFill>
                  <a:srgbClr val="000000"/>
                </a:solidFill>
                <a:latin typeface="Cambria" panose="02040503050406030204" pitchFamily="18" charset="0"/>
              </a:rPr>
              <a:t>Hình </a:t>
            </a:r>
            <a:r>
              <a:rPr lang="vi-VN" sz="2500" dirty="0">
                <a:solidFill>
                  <a:srgbClr val="000000"/>
                </a:solidFill>
                <a:latin typeface="Cambria" panose="02040503050406030204" pitchFamily="18" charset="0"/>
              </a:rPr>
              <a:t>ảnh định vị của đối thủ cạnh tranh rõ nét</a:t>
            </a:r>
            <a:r>
              <a:rPr lang="en-US" sz="2500" dirty="0">
                <a:solidFill>
                  <a:srgbClr val="000000"/>
                </a:solidFill>
                <a:latin typeface="Cambria" panose="02040503050406030204" pitchFamily="18" charset="0"/>
              </a:rPr>
              <a:t> </a:t>
            </a:r>
            <a:r>
              <a:rPr lang="vi-VN" sz="2500" dirty="0">
                <a:solidFill>
                  <a:srgbClr val="000000"/>
                </a:solidFill>
                <a:latin typeface="Cambria" panose="02040503050406030204" pitchFamily="18" charset="0"/>
              </a:rPr>
              <a:t>và hiệu quả hơn hoặc hình ảnh định vị thương hiệu của doanh nghiệp không khác biệt với</a:t>
            </a:r>
            <a:r>
              <a:rPr lang="en-US" sz="2500" dirty="0">
                <a:solidFill>
                  <a:srgbClr val="000000"/>
                </a:solidFill>
                <a:latin typeface="Cambria" panose="02040503050406030204" pitchFamily="18" charset="0"/>
              </a:rPr>
              <a:t> </a:t>
            </a:r>
            <a:r>
              <a:rPr lang="vi-VN" sz="2500" dirty="0">
                <a:solidFill>
                  <a:srgbClr val="000000"/>
                </a:solidFill>
                <a:latin typeface="Cambria" panose="02040503050406030204" pitchFamily="18" charset="0"/>
              </a:rPr>
              <a:t>thương hiệu cạnh tranh, nay cần làm khác hàng nhận rõ được sự khác biệt.</a:t>
            </a:r>
            <a:endParaRPr lang="en-US" sz="2500" dirty="0">
              <a:solidFill>
                <a:srgbClr val="000000"/>
              </a:solidFill>
              <a:latin typeface="Cambria" panose="02040503050406030204" pitchFamily="18" charset="0"/>
            </a:endParaRPr>
          </a:p>
          <a:p>
            <a:pPr algn="just">
              <a:spcBef>
                <a:spcPts val="600"/>
              </a:spcBef>
            </a:pPr>
            <a:r>
              <a:rPr lang="en-US" sz="2500" b="1" dirty="0">
                <a:solidFill>
                  <a:srgbClr val="002060"/>
                </a:solidFill>
                <a:latin typeface="Cambria" panose="02040503050406030204" pitchFamily="18" charset="0"/>
              </a:rPr>
              <a:t>4</a:t>
            </a:r>
            <a:r>
              <a:rPr lang="en-US" sz="2500" b="1" dirty="0" smtClean="0">
                <a:solidFill>
                  <a:srgbClr val="002060"/>
                </a:solidFill>
                <a:latin typeface="Cambria" panose="02040503050406030204" pitchFamily="18" charset="0"/>
              </a:rPr>
              <a:t>. </a:t>
            </a:r>
            <a:r>
              <a:rPr lang="vi-VN" sz="2500" b="1" dirty="0" smtClean="0">
                <a:solidFill>
                  <a:srgbClr val="002060"/>
                </a:solidFill>
                <a:latin typeface="Cambria" panose="02040503050406030204" pitchFamily="18" charset="0"/>
              </a:rPr>
              <a:t>Khi </a:t>
            </a:r>
            <a:r>
              <a:rPr lang="vi-VN" sz="2500" b="1" dirty="0">
                <a:solidFill>
                  <a:srgbClr val="002060"/>
                </a:solidFill>
                <a:latin typeface="Cambria" panose="02040503050406030204" pitchFamily="18" charset="0"/>
              </a:rPr>
              <a:t>hình ảnh định vị thương hiệu của doanh nghiệp không tốt trong nhận thức của </a:t>
            </a:r>
            <a:r>
              <a:rPr lang="vi-VN" sz="2500" b="1" dirty="0" smtClean="0">
                <a:solidFill>
                  <a:srgbClr val="002060"/>
                </a:solidFill>
                <a:latin typeface="Cambria" panose="02040503050406030204" pitchFamily="18" charset="0"/>
              </a:rPr>
              <a:t>khách</a:t>
            </a:r>
            <a:r>
              <a:rPr lang="en-US" sz="2500" b="1" dirty="0" smtClean="0">
                <a:solidFill>
                  <a:srgbClr val="002060"/>
                </a:solidFill>
                <a:latin typeface="Cambria" panose="02040503050406030204" pitchFamily="18" charset="0"/>
              </a:rPr>
              <a:t> </a:t>
            </a:r>
            <a:r>
              <a:rPr lang="vi-VN" sz="2500" b="1" dirty="0" smtClean="0">
                <a:solidFill>
                  <a:srgbClr val="002060"/>
                </a:solidFill>
                <a:latin typeface="Cambria" panose="02040503050406030204" pitchFamily="18" charset="0"/>
              </a:rPr>
              <a:t>hàng </a:t>
            </a:r>
            <a:r>
              <a:rPr lang="vi-VN" sz="2500" b="1" dirty="0">
                <a:solidFill>
                  <a:srgbClr val="002060"/>
                </a:solidFill>
                <a:latin typeface="Cambria" panose="02040503050406030204" pitchFamily="18" charset="0"/>
              </a:rPr>
              <a:t>mục tiêu...</a:t>
            </a:r>
            <a:endParaRPr lang="en-US" sz="2500" b="1" dirty="0">
              <a:solidFill>
                <a:srgbClr val="002060"/>
              </a:solidFill>
              <a:latin typeface="Cambria" panose="02040503050406030204" pitchFamily="18" charset="0"/>
            </a:endParaRPr>
          </a:p>
          <a:p>
            <a:pPr algn="just">
              <a:spcBef>
                <a:spcPts val="600"/>
              </a:spcBef>
            </a:pPr>
            <a:r>
              <a:rPr lang="en-US" sz="2500" dirty="0" smtClean="0">
                <a:solidFill>
                  <a:srgbClr val="000000"/>
                </a:solidFill>
                <a:latin typeface="Cambria" panose="02040503050406030204" pitchFamily="18" charset="0"/>
              </a:rPr>
              <a:t>	</a:t>
            </a:r>
            <a:r>
              <a:rPr lang="vi-VN" sz="2500" b="1" dirty="0" smtClean="0">
                <a:solidFill>
                  <a:srgbClr val="000000"/>
                </a:solidFill>
                <a:latin typeface="Cambria" panose="02040503050406030204" pitchFamily="18" charset="0"/>
              </a:rPr>
              <a:t>Để </a:t>
            </a:r>
            <a:r>
              <a:rPr lang="vi-VN" sz="2500" b="1" dirty="0">
                <a:solidFill>
                  <a:srgbClr val="000000"/>
                </a:solidFill>
                <a:latin typeface="Cambria" panose="02040503050406030204" pitchFamily="18" charset="0"/>
              </a:rPr>
              <a:t>tái định vị thương hiệu chắc chắn cần nỗ lực lớn và kiên trì của doanh </a:t>
            </a:r>
            <a:r>
              <a:rPr lang="vi-VN" sz="2500" b="1" dirty="0" smtClean="0">
                <a:solidFill>
                  <a:srgbClr val="000000"/>
                </a:solidFill>
                <a:latin typeface="Cambria" panose="02040503050406030204" pitchFamily="18" charset="0"/>
              </a:rPr>
              <a:t>nghiệp</a:t>
            </a:r>
            <a:r>
              <a:rPr lang="en-US" sz="2500" b="1" dirty="0" smtClean="0">
                <a:solidFill>
                  <a:srgbClr val="000000"/>
                </a:solidFill>
                <a:latin typeface="Cambria" panose="02040503050406030204" pitchFamily="18" charset="0"/>
              </a:rPr>
              <a:t> </a:t>
            </a:r>
          </a:p>
          <a:p>
            <a:pPr algn="just">
              <a:spcBef>
                <a:spcPts val="600"/>
              </a:spcBef>
            </a:pPr>
            <a:r>
              <a:rPr lang="en-US" sz="2500" b="1" dirty="0" smtClean="0">
                <a:solidFill>
                  <a:srgbClr val="000000"/>
                </a:solidFill>
                <a:latin typeface="Cambria" panose="02040503050406030204" pitchFamily="18" charset="0"/>
                <a:sym typeface="Wingdings" panose="05000000000000000000" pitchFamily="2" charset="2"/>
              </a:rPr>
              <a:t> </a:t>
            </a:r>
            <a:r>
              <a:rPr lang="vi-VN" sz="2500" dirty="0" smtClean="0">
                <a:solidFill>
                  <a:srgbClr val="000000"/>
                </a:solidFill>
                <a:latin typeface="Cambria" panose="02040503050406030204" pitchFamily="18" charset="0"/>
              </a:rPr>
              <a:t>bởi </a:t>
            </a:r>
            <a:r>
              <a:rPr lang="vi-VN" sz="2500" dirty="0">
                <a:solidFill>
                  <a:srgbClr val="000000"/>
                </a:solidFill>
                <a:latin typeface="Cambria" panose="02040503050406030204" pitchFamily="18" charset="0"/>
              </a:rPr>
              <a:t>vì thay</a:t>
            </a:r>
            <a:r>
              <a:rPr lang="en-US" sz="2500" dirty="0">
                <a:solidFill>
                  <a:srgbClr val="000000"/>
                </a:solidFill>
                <a:latin typeface="Cambria" panose="02040503050406030204" pitchFamily="18" charset="0"/>
              </a:rPr>
              <a:t> </a:t>
            </a:r>
            <a:r>
              <a:rPr lang="vi-VN" sz="2500" dirty="0">
                <a:solidFill>
                  <a:srgbClr val="000000"/>
                </a:solidFill>
                <a:latin typeface="Cambria" panose="02040503050406030204" pitchFamily="18" charset="0"/>
              </a:rPr>
              <a:t>đổi nhận thức và tình cảm đã có thường khó khăn</a:t>
            </a:r>
            <a:r>
              <a:rPr lang="en-US" sz="2500" dirty="0">
                <a:solidFill>
                  <a:srgbClr val="000000"/>
                </a:solidFill>
                <a:latin typeface="Cambria" panose="02040503050406030204" pitchFamily="18" charset="0"/>
              </a:rPr>
              <a:t> </a:t>
            </a:r>
            <a:r>
              <a:rPr lang="vi-VN" sz="2500" dirty="0">
                <a:solidFill>
                  <a:srgbClr val="000000"/>
                </a:solidFill>
                <a:latin typeface="Cambria" panose="02040503050406030204" pitchFamily="18" charset="0"/>
              </a:rPr>
              <a:t>hơn nhiều việc tạo lập nhận thức và tình</a:t>
            </a:r>
            <a:r>
              <a:rPr lang="en-US" sz="2500" dirty="0">
                <a:solidFill>
                  <a:srgbClr val="000000"/>
                </a:solidFill>
                <a:latin typeface="Cambria" panose="02040503050406030204" pitchFamily="18" charset="0"/>
              </a:rPr>
              <a:t> </a:t>
            </a:r>
            <a:r>
              <a:rPr lang="vi-VN" sz="2500" dirty="0">
                <a:solidFill>
                  <a:srgbClr val="000000"/>
                </a:solidFill>
                <a:latin typeface="Cambria" panose="02040503050406030204" pitchFamily="18" charset="0"/>
              </a:rPr>
              <a:t>cảm ban đầu cho thương hiệu. Vì vậy, các doanh nghiệp cần lựa chọn chiến lược định vị cẩn</a:t>
            </a:r>
            <a:r>
              <a:rPr lang="en-US" sz="2500" dirty="0">
                <a:solidFill>
                  <a:srgbClr val="000000"/>
                </a:solidFill>
                <a:latin typeface="Cambria" panose="02040503050406030204" pitchFamily="18" charset="0"/>
              </a:rPr>
              <a:t> </a:t>
            </a:r>
            <a:r>
              <a:rPr lang="vi-VN" sz="2500" dirty="0">
                <a:solidFill>
                  <a:srgbClr val="000000"/>
                </a:solidFill>
                <a:latin typeface="Cambria" panose="02040503050406030204" pitchFamily="18" charset="0"/>
              </a:rPr>
              <a:t>thận và thực hiện nhất quán chiến lược định vị đã chọn để không rơi vào trường hợp phải thay</a:t>
            </a:r>
            <a:r>
              <a:rPr lang="en-US" sz="2500" dirty="0">
                <a:solidFill>
                  <a:srgbClr val="000000"/>
                </a:solidFill>
                <a:latin typeface="Cambria" panose="02040503050406030204" pitchFamily="18" charset="0"/>
              </a:rPr>
              <a:t> </a:t>
            </a:r>
            <a:r>
              <a:rPr lang="vi-VN" sz="2500" dirty="0">
                <a:solidFill>
                  <a:srgbClr val="000000"/>
                </a:solidFill>
                <a:latin typeface="Cambria" panose="02040503050406030204" pitchFamily="18" charset="0"/>
              </a:rPr>
              <a:t>đổi hình ảnh thương hiệu bất đắc dĩ</a:t>
            </a:r>
            <a:endParaRPr lang="en-US" sz="2500" dirty="0">
              <a:solidFill>
                <a:srgbClr val="000000"/>
              </a:solidFill>
              <a:latin typeface="Cambria" panose="02040503050406030204" pitchFamily="18" charset="0"/>
            </a:endParaRPr>
          </a:p>
        </p:txBody>
      </p:sp>
      <p:sp>
        <p:nvSpPr>
          <p:cNvPr id="7" name="Rectangle 6"/>
          <p:cNvSpPr/>
          <p:nvPr/>
        </p:nvSpPr>
        <p:spPr>
          <a:xfrm>
            <a:off x="94939" y="-39269"/>
            <a:ext cx="12097061" cy="630942"/>
          </a:xfrm>
          <a:prstGeom prst="rect">
            <a:avLst/>
          </a:prstGeom>
        </p:spPr>
        <p:txBody>
          <a:bodyPr wrap="square">
            <a:spAutoFit/>
          </a:bodyPr>
          <a:lstStyle/>
          <a:p>
            <a:pPr lvl="0" algn="ctr">
              <a:spcBef>
                <a:spcPts val="600"/>
              </a:spcBef>
            </a:pPr>
            <a:r>
              <a:rPr lang="en-US" sz="3500" b="1" dirty="0" smtClean="0">
                <a:solidFill>
                  <a:srgbClr val="002060"/>
                </a:solidFill>
                <a:latin typeface="Times New Roman" panose="02020603050405020304" pitchFamily="18" charset="0"/>
                <a:cs typeface="Times New Roman" panose="02020603050405020304" pitchFamily="18" charset="0"/>
              </a:rPr>
              <a:t>3.4</a:t>
            </a:r>
            <a:r>
              <a:rPr lang="vi-VN" sz="3500" b="1" dirty="0" smtClean="0">
                <a:solidFill>
                  <a:srgbClr val="002060"/>
                </a:solidFill>
                <a:latin typeface="Times New Roman" panose="02020603050405020304" pitchFamily="18" charset="0"/>
                <a:cs typeface="Times New Roman" panose="02020603050405020304" pitchFamily="18" charset="0"/>
              </a:rPr>
              <a:t>.</a:t>
            </a:r>
            <a:r>
              <a:rPr lang="en-US" sz="3500" b="1" dirty="0" smtClean="0">
                <a:solidFill>
                  <a:srgbClr val="002060"/>
                </a:solidFill>
                <a:latin typeface="Times New Roman" panose="02020603050405020304" pitchFamily="18" charset="0"/>
                <a:cs typeface="Times New Roman" panose="02020603050405020304" pitchFamily="18" charset="0"/>
              </a:rPr>
              <a:t> </a:t>
            </a:r>
            <a:r>
              <a:rPr lang="vi-VN" sz="3500" b="1" dirty="0" smtClean="0">
                <a:solidFill>
                  <a:srgbClr val="002060"/>
                </a:solidFill>
                <a:latin typeface="Times New Roman" panose="02020603050405020304" pitchFamily="18" charset="0"/>
                <a:cs typeface="Times New Roman" panose="02020603050405020304" pitchFamily="18" charset="0"/>
              </a:rPr>
              <a:t>Lựa </a:t>
            </a:r>
            <a:r>
              <a:rPr lang="vi-VN" sz="3500" b="1" dirty="0">
                <a:solidFill>
                  <a:srgbClr val="002060"/>
                </a:solidFill>
                <a:latin typeface="Times New Roman" panose="02020603050405020304" pitchFamily="18" charset="0"/>
                <a:cs typeface="Times New Roman" panose="02020603050405020304" pitchFamily="18" charset="0"/>
              </a:rPr>
              <a:t>chọn thị trường mục </a:t>
            </a:r>
            <a:r>
              <a:rPr lang="vi-VN" sz="3500" b="1" dirty="0" smtClean="0">
                <a:solidFill>
                  <a:srgbClr val="002060"/>
                </a:solidFill>
                <a:latin typeface="Times New Roman" panose="02020603050405020304" pitchFamily="18" charset="0"/>
                <a:cs typeface="Times New Roman" panose="02020603050405020304" pitchFamily="18" charset="0"/>
              </a:rPr>
              <a:t>tiêu </a:t>
            </a:r>
            <a:r>
              <a:rPr lang="vi-VN" sz="3500" b="1" dirty="0">
                <a:solidFill>
                  <a:srgbClr val="002060"/>
                </a:solidFill>
                <a:latin typeface="Times New Roman" panose="02020603050405020304" pitchFamily="18" charset="0"/>
                <a:cs typeface="Times New Roman" panose="02020603050405020304" pitchFamily="18" charset="0"/>
              </a:rPr>
              <a:t>và định vị sản phẩm</a:t>
            </a:r>
          </a:p>
        </p:txBody>
      </p:sp>
      <p:sp>
        <p:nvSpPr>
          <p:cNvPr id="8" name="Rectangle 7"/>
          <p:cNvSpPr/>
          <p:nvPr/>
        </p:nvSpPr>
        <p:spPr>
          <a:xfrm>
            <a:off x="4111662" y="370958"/>
            <a:ext cx="4063613" cy="669542"/>
          </a:xfrm>
          <a:prstGeom prst="rect">
            <a:avLst/>
          </a:prstGeom>
        </p:spPr>
        <p:txBody>
          <a:bodyPr wrap="none">
            <a:spAutoFit/>
          </a:bodyPr>
          <a:lstStyle/>
          <a:p>
            <a:pPr indent="360045" algn="just">
              <a:lnSpc>
                <a:spcPct val="150000"/>
              </a:lnSpc>
              <a:spcBef>
                <a:spcPts val="200"/>
              </a:spcBef>
              <a:spcAft>
                <a:spcPts val="200"/>
              </a:spcAft>
            </a:pPr>
            <a:r>
              <a:rPr 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3.4.2 </a:t>
            </a:r>
            <a:r>
              <a:rPr 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Định</a:t>
            </a:r>
            <a:r>
              <a:rPr 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vị</a:t>
            </a:r>
            <a:r>
              <a:rPr 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sản</a:t>
            </a:r>
            <a:r>
              <a:rPr 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phẩm</a:t>
            </a:r>
            <a:endParaRPr lang="en-US" sz="2800" b="1"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angle 8"/>
          <p:cNvSpPr/>
          <p:nvPr/>
        </p:nvSpPr>
        <p:spPr>
          <a:xfrm>
            <a:off x="2544633" y="923630"/>
            <a:ext cx="7882222" cy="523220"/>
          </a:xfrm>
          <a:prstGeom prst="rect">
            <a:avLst/>
          </a:prstGeom>
        </p:spPr>
        <p:txBody>
          <a:bodyPr wrap="none">
            <a:spAutoFit/>
          </a:bodyPr>
          <a:lstStyle/>
          <a:p>
            <a:r>
              <a:rPr lang="vi-VN" sz="2800" b="1" dirty="0">
                <a:solidFill>
                  <a:srgbClr val="002060"/>
                </a:solidFill>
              </a:rPr>
              <a:t>* Yêu cầu của chiến lược định vị thành công:</a:t>
            </a:r>
            <a:endParaRPr lang="en-US" sz="2800" b="1" dirty="0">
              <a:solidFill>
                <a:srgbClr val="002060"/>
              </a:solidFill>
            </a:endParaRPr>
          </a:p>
        </p:txBody>
      </p:sp>
      <p:sp>
        <p:nvSpPr>
          <p:cNvPr id="10" name="Rectangle 9"/>
          <p:cNvSpPr/>
          <p:nvPr/>
        </p:nvSpPr>
        <p:spPr>
          <a:xfrm>
            <a:off x="4976735" y="1283857"/>
            <a:ext cx="6096000" cy="630942"/>
          </a:xfrm>
          <a:prstGeom prst="rect">
            <a:avLst/>
          </a:prstGeom>
        </p:spPr>
        <p:txBody>
          <a:bodyPr>
            <a:spAutoFit/>
          </a:bodyPr>
          <a:lstStyle/>
          <a:p>
            <a:pPr marL="285750" indent="-285750">
              <a:buFont typeface="Wingdings" panose="05000000000000000000" pitchFamily="2" charset="2"/>
              <a:buChar char="v"/>
            </a:pPr>
            <a:r>
              <a:rPr lang="en-US" sz="3500" b="1" i="1" u="sng" dirty="0" err="1" smtClean="0">
                <a:solidFill>
                  <a:srgbClr val="FF0000"/>
                </a:solidFill>
                <a:latin typeface="Times New Roman" panose="02020603050405020304" pitchFamily="18" charset="0"/>
                <a:cs typeface="Times New Roman" panose="02020603050405020304" pitchFamily="18" charset="0"/>
              </a:rPr>
              <a:t>Tái</a:t>
            </a:r>
            <a:r>
              <a:rPr lang="en-US" sz="3500" b="1" i="1" u="sng" dirty="0" smtClean="0">
                <a:solidFill>
                  <a:srgbClr val="FF0000"/>
                </a:solidFill>
                <a:latin typeface="Times New Roman" panose="02020603050405020304" pitchFamily="18" charset="0"/>
                <a:cs typeface="Times New Roman" panose="02020603050405020304" pitchFamily="18" charset="0"/>
              </a:rPr>
              <a:t> </a:t>
            </a:r>
            <a:r>
              <a:rPr lang="en-US" sz="3500" b="1" i="1" u="sng" dirty="0" err="1">
                <a:solidFill>
                  <a:srgbClr val="FF0000"/>
                </a:solidFill>
                <a:latin typeface="Times New Roman" panose="02020603050405020304" pitchFamily="18" charset="0"/>
                <a:cs typeface="Times New Roman" panose="02020603050405020304" pitchFamily="18" charset="0"/>
              </a:rPr>
              <a:t>định</a:t>
            </a:r>
            <a:r>
              <a:rPr lang="en-US" sz="3500" b="1" i="1" u="sng" dirty="0">
                <a:solidFill>
                  <a:srgbClr val="FF0000"/>
                </a:solidFill>
                <a:latin typeface="Times New Roman" panose="02020603050405020304" pitchFamily="18" charset="0"/>
                <a:cs typeface="Times New Roman" panose="02020603050405020304" pitchFamily="18" charset="0"/>
              </a:rPr>
              <a:t> </a:t>
            </a:r>
            <a:r>
              <a:rPr lang="en-US" sz="3500" b="1" i="1" u="sng" dirty="0" err="1">
                <a:solidFill>
                  <a:srgbClr val="FF0000"/>
                </a:solidFill>
                <a:latin typeface="Times New Roman" panose="02020603050405020304" pitchFamily="18" charset="0"/>
                <a:cs typeface="Times New Roman" panose="02020603050405020304" pitchFamily="18" charset="0"/>
              </a:rPr>
              <a:t>vị</a:t>
            </a:r>
            <a:r>
              <a:rPr lang="en-US" sz="3500" i="1" u="sng" dirty="0">
                <a:solidFill>
                  <a:srgbClr val="FF000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4227302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arn(inVertic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1000"/>
                                        <p:tgtEl>
                                          <p:spTgt spid="6">
                                            <p:txEl>
                                              <p:pRg st="1" end="1"/>
                                            </p:txEl>
                                          </p:spTgt>
                                        </p:tgtEl>
                                      </p:cBhvr>
                                    </p:animEffect>
                                    <p:anim calcmode="lin" valueType="num">
                                      <p:cBhvr>
                                        <p:cTn id="13"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Effect transition="in" filter="barn(inVertical)">
                                      <p:cBhvr>
                                        <p:cTn id="19" dur="500"/>
                                        <p:tgtEl>
                                          <p:spTgt spid="6">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6">
                                            <p:txEl>
                                              <p:pRg st="3" end="3"/>
                                            </p:txEl>
                                          </p:spTgt>
                                        </p:tgtEl>
                                        <p:attrNameLst>
                                          <p:attrName>style.visibility</p:attrName>
                                        </p:attrNameLst>
                                      </p:cBhvr>
                                      <p:to>
                                        <p:strVal val="visible"/>
                                      </p:to>
                                    </p:set>
                                    <p:animEffect transition="in" filter="barn(inVertical)">
                                      <p:cBhvr>
                                        <p:cTn id="24" dur="500"/>
                                        <p:tgtEl>
                                          <p:spTgt spid="6">
                                            <p:txEl>
                                              <p:pRg st="3" end="3"/>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nodeType="clickEffect">
                                  <p:stCondLst>
                                    <p:cond delay="0"/>
                                  </p:stCondLst>
                                  <p:childTnLst>
                                    <p:set>
                                      <p:cBhvr>
                                        <p:cTn id="28" dur="1" fill="hold">
                                          <p:stCondLst>
                                            <p:cond delay="0"/>
                                          </p:stCondLst>
                                        </p:cTn>
                                        <p:tgtEl>
                                          <p:spTgt spid="6">
                                            <p:txEl>
                                              <p:pRg st="4" end="4"/>
                                            </p:txEl>
                                          </p:spTgt>
                                        </p:tgtEl>
                                        <p:attrNameLst>
                                          <p:attrName>style.visibility</p:attrName>
                                        </p:attrNameLst>
                                      </p:cBhvr>
                                      <p:to>
                                        <p:strVal val="visible"/>
                                      </p:to>
                                    </p:set>
                                    <p:animEffect transition="in" filter="barn(inVertical)">
                                      <p:cBhvr>
                                        <p:cTn id="29"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4939" y="-39269"/>
            <a:ext cx="12097061" cy="707886"/>
          </a:xfrm>
          <a:prstGeom prst="rect">
            <a:avLst/>
          </a:prstGeom>
        </p:spPr>
        <p:txBody>
          <a:bodyPr wrap="square">
            <a:spAutoFit/>
          </a:bodyPr>
          <a:lstStyle/>
          <a:p>
            <a:pPr lvl="0" algn="ctr">
              <a:spcBef>
                <a:spcPts val="600"/>
              </a:spcBef>
            </a:pPr>
            <a:r>
              <a:rPr lang="en-US" sz="4000" b="1" dirty="0" smtClean="0">
                <a:solidFill>
                  <a:srgbClr val="002060"/>
                </a:solidFill>
                <a:latin typeface="Times New Roman" panose="02020603050405020304" pitchFamily="18" charset="0"/>
                <a:cs typeface="Times New Roman" panose="02020603050405020304" pitchFamily="18" charset="0"/>
              </a:rPr>
              <a:t>3.4</a:t>
            </a:r>
            <a:r>
              <a:rPr lang="vi-VN" sz="4000" b="1" dirty="0" smtClean="0">
                <a:solidFill>
                  <a:srgbClr val="002060"/>
                </a:solidFill>
                <a:latin typeface="Times New Roman" panose="02020603050405020304" pitchFamily="18" charset="0"/>
                <a:cs typeface="Times New Roman" panose="02020603050405020304" pitchFamily="18" charset="0"/>
              </a:rPr>
              <a:t>.</a:t>
            </a:r>
            <a:r>
              <a:rPr lang="en-US" sz="4000" b="1" dirty="0" smtClean="0">
                <a:solidFill>
                  <a:srgbClr val="002060"/>
                </a:solidFill>
                <a:latin typeface="Times New Roman" panose="02020603050405020304" pitchFamily="18" charset="0"/>
                <a:cs typeface="Times New Roman" panose="02020603050405020304" pitchFamily="18" charset="0"/>
              </a:rPr>
              <a:t> </a:t>
            </a:r>
            <a:r>
              <a:rPr lang="vi-VN" sz="4000" b="1" dirty="0" smtClean="0">
                <a:solidFill>
                  <a:srgbClr val="002060"/>
                </a:solidFill>
                <a:latin typeface="Times New Roman" panose="02020603050405020304" pitchFamily="18" charset="0"/>
                <a:cs typeface="Times New Roman" panose="02020603050405020304" pitchFamily="18" charset="0"/>
              </a:rPr>
              <a:t>Lựa </a:t>
            </a:r>
            <a:r>
              <a:rPr lang="vi-VN" sz="4000" b="1" dirty="0">
                <a:solidFill>
                  <a:srgbClr val="002060"/>
                </a:solidFill>
                <a:latin typeface="Times New Roman" panose="02020603050405020304" pitchFamily="18" charset="0"/>
                <a:cs typeface="Times New Roman" panose="02020603050405020304" pitchFamily="18" charset="0"/>
              </a:rPr>
              <a:t>chọn thị trường mục </a:t>
            </a:r>
            <a:r>
              <a:rPr lang="vi-VN" sz="4000" b="1" dirty="0" smtClean="0">
                <a:solidFill>
                  <a:srgbClr val="002060"/>
                </a:solidFill>
                <a:latin typeface="Times New Roman" panose="02020603050405020304" pitchFamily="18" charset="0"/>
                <a:cs typeface="Times New Roman" panose="02020603050405020304" pitchFamily="18" charset="0"/>
              </a:rPr>
              <a:t>tiêu </a:t>
            </a:r>
            <a:r>
              <a:rPr lang="vi-VN" sz="4000" b="1" dirty="0">
                <a:solidFill>
                  <a:srgbClr val="002060"/>
                </a:solidFill>
                <a:latin typeface="Times New Roman" panose="02020603050405020304" pitchFamily="18" charset="0"/>
                <a:cs typeface="Times New Roman" panose="02020603050405020304" pitchFamily="18" charset="0"/>
              </a:rPr>
              <a:t>và định vị sản phẩm</a:t>
            </a:r>
          </a:p>
        </p:txBody>
      </p:sp>
      <p:sp>
        <p:nvSpPr>
          <p:cNvPr id="3" name="Rectangle 2"/>
          <p:cNvSpPr/>
          <p:nvPr/>
        </p:nvSpPr>
        <p:spPr>
          <a:xfrm>
            <a:off x="3863999" y="474960"/>
            <a:ext cx="4558940" cy="830997"/>
          </a:xfrm>
          <a:prstGeom prst="rect">
            <a:avLst/>
          </a:prstGeom>
        </p:spPr>
        <p:txBody>
          <a:bodyPr wrap="none">
            <a:spAutoFit/>
          </a:bodyPr>
          <a:lstStyle/>
          <a:p>
            <a:pPr indent="360045" algn="just">
              <a:lnSpc>
                <a:spcPct val="150000"/>
              </a:lnSpc>
              <a:spcBef>
                <a:spcPts val="200"/>
              </a:spcBef>
              <a:spcAft>
                <a:spcPts val="200"/>
              </a:spcAft>
            </a:pPr>
            <a:r>
              <a:rPr lang="en-US" sz="32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3.4.2 </a:t>
            </a:r>
            <a:r>
              <a:rPr lang="en-US" sz="32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Định</a:t>
            </a:r>
            <a:r>
              <a:rPr lang="en-US" sz="32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vị</a:t>
            </a:r>
            <a:r>
              <a:rPr lang="en-US" sz="32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sản</a:t>
            </a:r>
            <a:r>
              <a:rPr lang="en-US" sz="32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phẩm</a:t>
            </a:r>
            <a:endParaRPr lang="en-US" sz="3200" b="1"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3"/>
          <p:cNvSpPr/>
          <p:nvPr/>
        </p:nvSpPr>
        <p:spPr>
          <a:xfrm>
            <a:off x="3179837" y="1135455"/>
            <a:ext cx="5927264" cy="477054"/>
          </a:xfrm>
          <a:prstGeom prst="rect">
            <a:avLst/>
          </a:prstGeom>
        </p:spPr>
        <p:txBody>
          <a:bodyPr wrap="none">
            <a:spAutoFit/>
          </a:bodyPr>
          <a:lstStyle/>
          <a:p>
            <a:r>
              <a:rPr lang="vi-VN" sz="2500" b="1" dirty="0">
                <a:solidFill>
                  <a:srgbClr val="002060"/>
                </a:solidFill>
              </a:rPr>
              <a:t>* </a:t>
            </a:r>
            <a:r>
              <a:rPr lang="en-US" sz="2500" b="1" dirty="0" err="1">
                <a:solidFill>
                  <a:srgbClr val="002060"/>
                </a:solidFill>
                <a:latin typeface="Times New Roman" panose="02020603050405020304" pitchFamily="18" charset="0"/>
                <a:cs typeface="Times New Roman" panose="02020603050405020304" pitchFamily="18" charset="0"/>
              </a:rPr>
              <a:t>Các</a:t>
            </a:r>
            <a:r>
              <a:rPr lang="en-US" sz="2500" b="1" dirty="0">
                <a:solidFill>
                  <a:srgbClr val="002060"/>
                </a:solidFill>
                <a:latin typeface="Times New Roman" panose="02020603050405020304" pitchFamily="18" charset="0"/>
                <a:cs typeface="Times New Roman" panose="02020603050405020304" pitchFamily="18" charset="0"/>
              </a:rPr>
              <a:t> </a:t>
            </a:r>
            <a:r>
              <a:rPr lang="en-US" sz="2500" b="1" dirty="0" err="1">
                <a:solidFill>
                  <a:srgbClr val="002060"/>
                </a:solidFill>
                <a:latin typeface="Times New Roman" panose="02020603050405020304" pitchFamily="18" charset="0"/>
                <a:cs typeface="Times New Roman" panose="02020603050405020304" pitchFamily="18" charset="0"/>
              </a:rPr>
              <a:t>lỗi</a:t>
            </a:r>
            <a:r>
              <a:rPr lang="en-US" sz="2500" b="1" dirty="0">
                <a:solidFill>
                  <a:srgbClr val="002060"/>
                </a:solidFill>
                <a:latin typeface="Times New Roman" panose="02020603050405020304" pitchFamily="18" charset="0"/>
                <a:cs typeface="Times New Roman" panose="02020603050405020304" pitchFamily="18" charset="0"/>
              </a:rPr>
              <a:t> hay </a:t>
            </a:r>
            <a:r>
              <a:rPr lang="en-US" sz="2500" b="1" dirty="0" err="1">
                <a:solidFill>
                  <a:srgbClr val="002060"/>
                </a:solidFill>
                <a:latin typeface="Times New Roman" panose="02020603050405020304" pitchFamily="18" charset="0"/>
                <a:cs typeface="Times New Roman" panose="02020603050405020304" pitchFamily="18" charset="0"/>
              </a:rPr>
              <a:t>gặp</a:t>
            </a:r>
            <a:r>
              <a:rPr lang="en-US" sz="2500" b="1" dirty="0">
                <a:solidFill>
                  <a:srgbClr val="002060"/>
                </a:solidFill>
                <a:latin typeface="Times New Roman" panose="02020603050405020304" pitchFamily="18" charset="0"/>
                <a:cs typeface="Times New Roman" panose="02020603050405020304" pitchFamily="18" charset="0"/>
              </a:rPr>
              <a:t> </a:t>
            </a:r>
            <a:r>
              <a:rPr lang="en-US" sz="2500" b="1" dirty="0" err="1">
                <a:solidFill>
                  <a:srgbClr val="002060"/>
                </a:solidFill>
                <a:latin typeface="Times New Roman" panose="02020603050405020304" pitchFamily="18" charset="0"/>
                <a:cs typeface="Times New Roman" panose="02020603050405020304" pitchFamily="18" charset="0"/>
              </a:rPr>
              <a:t>trong</a:t>
            </a:r>
            <a:r>
              <a:rPr lang="en-US" sz="2500" b="1" dirty="0">
                <a:solidFill>
                  <a:srgbClr val="002060"/>
                </a:solidFill>
                <a:latin typeface="Times New Roman" panose="02020603050405020304" pitchFamily="18" charset="0"/>
                <a:cs typeface="Times New Roman" panose="02020603050405020304" pitchFamily="18" charset="0"/>
              </a:rPr>
              <a:t> </a:t>
            </a:r>
            <a:r>
              <a:rPr lang="en-US" sz="2500" b="1" dirty="0" err="1">
                <a:solidFill>
                  <a:srgbClr val="002060"/>
                </a:solidFill>
                <a:latin typeface="Times New Roman" panose="02020603050405020304" pitchFamily="18" charset="0"/>
                <a:cs typeface="Times New Roman" panose="02020603050405020304" pitchFamily="18" charset="0"/>
              </a:rPr>
              <a:t>quá</a:t>
            </a:r>
            <a:r>
              <a:rPr lang="en-US" sz="2500" b="1" dirty="0">
                <a:solidFill>
                  <a:srgbClr val="002060"/>
                </a:solidFill>
                <a:latin typeface="Times New Roman" panose="02020603050405020304" pitchFamily="18" charset="0"/>
                <a:cs typeface="Times New Roman" panose="02020603050405020304" pitchFamily="18" charset="0"/>
              </a:rPr>
              <a:t> </a:t>
            </a:r>
            <a:r>
              <a:rPr lang="en-US" sz="2500" b="1" dirty="0" err="1">
                <a:solidFill>
                  <a:srgbClr val="002060"/>
                </a:solidFill>
                <a:latin typeface="Times New Roman" panose="02020603050405020304" pitchFamily="18" charset="0"/>
                <a:cs typeface="Times New Roman" panose="02020603050405020304" pitchFamily="18" charset="0"/>
              </a:rPr>
              <a:t>trình</a:t>
            </a:r>
            <a:r>
              <a:rPr lang="en-US" sz="2500" b="1" dirty="0">
                <a:solidFill>
                  <a:srgbClr val="002060"/>
                </a:solidFill>
                <a:latin typeface="Times New Roman" panose="02020603050405020304" pitchFamily="18" charset="0"/>
                <a:cs typeface="Times New Roman" panose="02020603050405020304" pitchFamily="18" charset="0"/>
              </a:rPr>
              <a:t> </a:t>
            </a:r>
            <a:r>
              <a:rPr lang="en-US" sz="2500" b="1" dirty="0" err="1">
                <a:solidFill>
                  <a:srgbClr val="002060"/>
                </a:solidFill>
                <a:latin typeface="Times New Roman" panose="02020603050405020304" pitchFamily="18" charset="0"/>
                <a:cs typeface="Times New Roman" panose="02020603050405020304" pitchFamily="18" charset="0"/>
              </a:rPr>
              <a:t>định</a:t>
            </a:r>
            <a:r>
              <a:rPr lang="en-US" sz="2500" b="1" dirty="0">
                <a:solidFill>
                  <a:srgbClr val="002060"/>
                </a:solidFill>
                <a:latin typeface="Times New Roman" panose="02020603050405020304" pitchFamily="18" charset="0"/>
                <a:cs typeface="Times New Roman" panose="02020603050405020304" pitchFamily="18" charset="0"/>
              </a:rPr>
              <a:t> </a:t>
            </a:r>
            <a:r>
              <a:rPr lang="en-US" sz="2500" b="1" dirty="0" err="1">
                <a:solidFill>
                  <a:srgbClr val="002060"/>
                </a:solidFill>
                <a:latin typeface="Times New Roman" panose="02020603050405020304" pitchFamily="18" charset="0"/>
                <a:cs typeface="Times New Roman" panose="02020603050405020304" pitchFamily="18" charset="0"/>
              </a:rPr>
              <a:t>vị</a:t>
            </a:r>
            <a:r>
              <a:rPr lang="en-US" sz="2500" b="1" dirty="0">
                <a:solidFill>
                  <a:srgbClr val="002060"/>
                </a:solidFill>
                <a:latin typeface="Times New Roman" panose="02020603050405020304" pitchFamily="18" charset="0"/>
                <a:cs typeface="Times New Roman" panose="02020603050405020304" pitchFamily="18" charset="0"/>
              </a:rPr>
              <a:t>: </a:t>
            </a:r>
          </a:p>
        </p:txBody>
      </p:sp>
      <p:sp>
        <p:nvSpPr>
          <p:cNvPr id="5" name="Rectangle 4"/>
          <p:cNvSpPr/>
          <p:nvPr/>
        </p:nvSpPr>
        <p:spPr>
          <a:xfrm>
            <a:off x="589614" y="1612509"/>
            <a:ext cx="9948471" cy="2918107"/>
          </a:xfrm>
          <a:prstGeom prst="rect">
            <a:avLst/>
          </a:prstGeom>
        </p:spPr>
        <p:txBody>
          <a:bodyPr wrap="square">
            <a:spAutoFit/>
          </a:bodyPr>
          <a:lstStyle/>
          <a:p>
            <a:pPr>
              <a:lnSpc>
                <a:spcPct val="150000"/>
              </a:lnSpc>
            </a:pPr>
            <a:r>
              <a:rPr lang="en-US" sz="2500" b="1" dirty="0" smtClean="0">
                <a:latin typeface="Cambria" panose="02040503050406030204" pitchFamily="18" charset="0"/>
              </a:rPr>
              <a:t>- </a:t>
            </a:r>
            <a:r>
              <a:rPr lang="en-US" sz="2500" b="1" dirty="0" err="1" smtClean="0">
                <a:latin typeface="Cambria" panose="02040503050406030204" pitchFamily="18" charset="0"/>
              </a:rPr>
              <a:t>Hình</a:t>
            </a:r>
            <a:r>
              <a:rPr lang="en-US" sz="2500" b="1" dirty="0" smtClean="0">
                <a:latin typeface="Cambria" panose="02040503050406030204" pitchFamily="18" charset="0"/>
              </a:rPr>
              <a:t> </a:t>
            </a:r>
            <a:r>
              <a:rPr lang="en-US" sz="2500" b="1" dirty="0" err="1">
                <a:latin typeface="Cambria" panose="02040503050406030204" pitchFamily="18" charset="0"/>
              </a:rPr>
              <a:t>ảnh</a:t>
            </a:r>
            <a:r>
              <a:rPr lang="en-US" sz="2500" b="1" dirty="0">
                <a:latin typeface="Cambria" panose="02040503050406030204" pitchFamily="18" charset="0"/>
              </a:rPr>
              <a:t> </a:t>
            </a:r>
            <a:r>
              <a:rPr lang="en-US" sz="2500" b="1" dirty="0" err="1" smtClean="0">
                <a:latin typeface="Cambria" panose="02040503050406030204" pitchFamily="18" charset="0"/>
              </a:rPr>
              <a:t>định</a:t>
            </a:r>
            <a:r>
              <a:rPr lang="en-US" sz="2500" b="1" dirty="0" smtClean="0">
                <a:latin typeface="Cambria" panose="02040503050406030204" pitchFamily="18" charset="0"/>
              </a:rPr>
              <a:t> </a:t>
            </a:r>
            <a:r>
              <a:rPr lang="en-US" sz="2500" b="1" dirty="0" err="1" smtClean="0">
                <a:latin typeface="Cambria" panose="02040503050406030204" pitchFamily="18" charset="0"/>
              </a:rPr>
              <a:t>vị</a:t>
            </a:r>
            <a:r>
              <a:rPr lang="en-US" sz="2500" b="1" dirty="0" smtClean="0">
                <a:latin typeface="Cambria" panose="02040503050406030204" pitchFamily="18" charset="0"/>
              </a:rPr>
              <a:t> </a:t>
            </a:r>
            <a:r>
              <a:rPr lang="en-US" sz="2500" b="1" dirty="0" err="1" smtClean="0">
                <a:latin typeface="Cambria" panose="02040503050406030204" pitchFamily="18" charset="0"/>
              </a:rPr>
              <a:t>không</a:t>
            </a:r>
            <a:r>
              <a:rPr lang="en-US" sz="2500" b="1" dirty="0" smtClean="0">
                <a:latin typeface="Cambria" panose="02040503050406030204" pitchFamily="18" charset="0"/>
              </a:rPr>
              <a:t> </a:t>
            </a:r>
            <a:r>
              <a:rPr lang="en-US" sz="2500" b="1" dirty="0" err="1" smtClean="0">
                <a:latin typeface="Cambria" panose="02040503050406030204" pitchFamily="18" charset="0"/>
              </a:rPr>
              <a:t>rõ</a:t>
            </a:r>
            <a:r>
              <a:rPr lang="en-US" sz="2500" b="1" dirty="0" smtClean="0">
                <a:latin typeface="Cambria" panose="02040503050406030204" pitchFamily="18" charset="0"/>
              </a:rPr>
              <a:t> </a:t>
            </a:r>
            <a:r>
              <a:rPr lang="en-US" sz="2500" b="1" dirty="0" err="1" smtClean="0">
                <a:latin typeface="Cambria" panose="02040503050406030204" pitchFamily="18" charset="0"/>
              </a:rPr>
              <a:t>ràng</a:t>
            </a:r>
            <a:r>
              <a:rPr lang="en-US" sz="2500" b="1" dirty="0" smtClean="0">
                <a:latin typeface="Cambria" panose="02040503050406030204" pitchFamily="18" charset="0"/>
              </a:rPr>
              <a:t> (</a:t>
            </a:r>
            <a:r>
              <a:rPr lang="en-US" sz="2500" b="1" dirty="0" err="1">
                <a:latin typeface="Cambria" panose="02040503050406030204" pitchFamily="18" charset="0"/>
              </a:rPr>
              <a:t>mờ</a:t>
            </a:r>
            <a:r>
              <a:rPr lang="en-US" sz="2500" b="1" dirty="0">
                <a:latin typeface="Cambria" panose="02040503050406030204" pitchFamily="18" charset="0"/>
              </a:rPr>
              <a:t> </a:t>
            </a:r>
            <a:r>
              <a:rPr lang="en-US" sz="2500" b="1" dirty="0" err="1">
                <a:latin typeface="Cambria" panose="02040503050406030204" pitchFamily="18" charset="0"/>
              </a:rPr>
              <a:t>nhạt</a:t>
            </a:r>
            <a:r>
              <a:rPr lang="en-US" sz="2500" b="1" dirty="0">
                <a:latin typeface="Cambria" panose="02040503050406030204" pitchFamily="18" charset="0"/>
              </a:rPr>
              <a:t>)</a:t>
            </a:r>
            <a:br>
              <a:rPr lang="en-US" sz="2500" b="1" dirty="0">
                <a:latin typeface="Cambria" panose="02040503050406030204" pitchFamily="18" charset="0"/>
              </a:rPr>
            </a:br>
            <a:r>
              <a:rPr lang="en-US" sz="2500" b="1" dirty="0">
                <a:latin typeface="Cambria" panose="02040503050406030204" pitchFamily="18" charset="0"/>
              </a:rPr>
              <a:t>- </a:t>
            </a:r>
            <a:r>
              <a:rPr lang="en-US" sz="2500" b="1" dirty="0" err="1">
                <a:latin typeface="Cambria" panose="02040503050406030204" pitchFamily="18" charset="0"/>
              </a:rPr>
              <a:t>Hình</a:t>
            </a:r>
            <a:r>
              <a:rPr lang="en-US" sz="2500" b="1" dirty="0">
                <a:latin typeface="Cambria" panose="02040503050406030204" pitchFamily="18" charset="0"/>
              </a:rPr>
              <a:t> </a:t>
            </a:r>
            <a:r>
              <a:rPr lang="en-US" sz="2500" b="1" dirty="0" err="1">
                <a:latin typeface="Cambria" panose="02040503050406030204" pitchFamily="18" charset="0"/>
              </a:rPr>
              <a:t>ảnh</a:t>
            </a:r>
            <a:r>
              <a:rPr lang="en-US" sz="2500" b="1" dirty="0">
                <a:latin typeface="Cambria" panose="02040503050406030204" pitchFamily="18" charset="0"/>
              </a:rPr>
              <a:t> </a:t>
            </a:r>
            <a:r>
              <a:rPr lang="en-US" sz="2500" b="1" dirty="0" err="1">
                <a:latin typeface="Cambria" panose="02040503050406030204" pitchFamily="18" charset="0"/>
              </a:rPr>
              <a:t>định</a:t>
            </a:r>
            <a:r>
              <a:rPr lang="en-US" sz="2500" b="1" dirty="0">
                <a:latin typeface="Cambria" panose="02040503050406030204" pitchFamily="18" charset="0"/>
              </a:rPr>
              <a:t> </a:t>
            </a:r>
            <a:r>
              <a:rPr lang="en-US" sz="2500" b="1" dirty="0" err="1">
                <a:latin typeface="Cambria" panose="02040503050406030204" pitchFamily="18" charset="0"/>
              </a:rPr>
              <a:t>vị</a:t>
            </a:r>
            <a:r>
              <a:rPr lang="en-US" sz="2500" b="1" dirty="0">
                <a:latin typeface="Cambria" panose="02040503050406030204" pitchFamily="18" charset="0"/>
              </a:rPr>
              <a:t> </a:t>
            </a:r>
            <a:r>
              <a:rPr lang="en-US" sz="2500" b="1" dirty="0" err="1">
                <a:latin typeface="Cambria" panose="02040503050406030204" pitchFamily="18" charset="0"/>
              </a:rPr>
              <a:t>không</a:t>
            </a:r>
            <a:r>
              <a:rPr lang="en-US" sz="2500" b="1" dirty="0">
                <a:latin typeface="Cambria" panose="02040503050406030204" pitchFamily="18" charset="0"/>
              </a:rPr>
              <a:t> </a:t>
            </a:r>
            <a:r>
              <a:rPr lang="en-US" sz="2500" b="1" dirty="0" err="1">
                <a:latin typeface="Cambria" panose="02040503050406030204" pitchFamily="18" charset="0"/>
              </a:rPr>
              <a:t>đủ</a:t>
            </a:r>
            <a:r>
              <a:rPr lang="en-US" sz="2500" b="1" dirty="0">
                <a:latin typeface="Cambria" panose="02040503050406030204" pitchFamily="18" charset="0"/>
              </a:rPr>
              <a:t> </a:t>
            </a:r>
            <a:r>
              <a:rPr lang="en-US" sz="2500" b="1" dirty="0" err="1">
                <a:latin typeface="Cambria" panose="02040503050406030204" pitchFamily="18" charset="0"/>
              </a:rPr>
              <a:t>sức</a:t>
            </a:r>
            <a:r>
              <a:rPr lang="en-US" sz="2500" b="1" dirty="0">
                <a:latin typeface="Cambria" panose="02040503050406030204" pitchFamily="18" charset="0"/>
              </a:rPr>
              <a:t> tin </a:t>
            </a:r>
            <a:r>
              <a:rPr lang="en-US" sz="2500" b="1" dirty="0" err="1">
                <a:latin typeface="Cambria" panose="02040503050406030204" pitchFamily="18" charset="0"/>
              </a:rPr>
              <a:t>cậy</a:t>
            </a:r>
            <a:r>
              <a:rPr lang="en-US" sz="2500" b="1" dirty="0">
                <a:latin typeface="Cambria" panose="02040503050406030204" pitchFamily="18" charset="0"/>
              </a:rPr>
              <a:t/>
            </a:r>
            <a:br>
              <a:rPr lang="en-US" sz="2500" b="1" dirty="0">
                <a:latin typeface="Cambria" panose="02040503050406030204" pitchFamily="18" charset="0"/>
              </a:rPr>
            </a:br>
            <a:r>
              <a:rPr lang="en-US" sz="2500" b="1" dirty="0">
                <a:latin typeface="Cambria" panose="02040503050406030204" pitchFamily="18" charset="0"/>
              </a:rPr>
              <a:t>- </a:t>
            </a:r>
            <a:r>
              <a:rPr lang="en-US" sz="2500" b="1" dirty="0" err="1">
                <a:latin typeface="Cambria" panose="02040503050406030204" pitchFamily="18" charset="0"/>
              </a:rPr>
              <a:t>Hình</a:t>
            </a:r>
            <a:r>
              <a:rPr lang="en-US" sz="2500" b="1" dirty="0">
                <a:latin typeface="Cambria" panose="02040503050406030204" pitchFamily="18" charset="0"/>
              </a:rPr>
              <a:t> </a:t>
            </a:r>
            <a:r>
              <a:rPr lang="en-US" sz="2500" b="1" dirty="0" err="1">
                <a:latin typeface="Cambria" panose="02040503050406030204" pitchFamily="18" charset="0"/>
              </a:rPr>
              <a:t>ảnh</a:t>
            </a:r>
            <a:r>
              <a:rPr lang="en-US" sz="2500" b="1" dirty="0">
                <a:latin typeface="Cambria" panose="02040503050406030204" pitchFamily="18" charset="0"/>
              </a:rPr>
              <a:t> </a:t>
            </a:r>
            <a:r>
              <a:rPr lang="en-US" sz="2500" b="1" dirty="0" err="1">
                <a:latin typeface="Cambria" panose="02040503050406030204" pitchFamily="18" charset="0"/>
              </a:rPr>
              <a:t>định</a:t>
            </a:r>
            <a:r>
              <a:rPr lang="en-US" sz="2500" b="1" dirty="0">
                <a:latin typeface="Cambria" panose="02040503050406030204" pitchFamily="18" charset="0"/>
              </a:rPr>
              <a:t> </a:t>
            </a:r>
            <a:r>
              <a:rPr lang="en-US" sz="2500" b="1" dirty="0" err="1">
                <a:latin typeface="Cambria" panose="02040503050406030204" pitchFamily="18" charset="0"/>
              </a:rPr>
              <a:t>vị</a:t>
            </a:r>
            <a:r>
              <a:rPr lang="en-US" sz="2500" b="1" dirty="0">
                <a:latin typeface="Cambria" panose="02040503050406030204" pitchFamily="18" charset="0"/>
              </a:rPr>
              <a:t> </a:t>
            </a:r>
            <a:r>
              <a:rPr lang="en-US" sz="2500" b="1" dirty="0" err="1">
                <a:latin typeface="Cambria" panose="02040503050406030204" pitchFamily="18" charset="0"/>
              </a:rPr>
              <a:t>quá</a:t>
            </a:r>
            <a:r>
              <a:rPr lang="en-US" sz="2500" b="1" dirty="0">
                <a:latin typeface="Cambria" panose="02040503050406030204" pitchFamily="18" charset="0"/>
              </a:rPr>
              <a:t> </a:t>
            </a:r>
            <a:r>
              <a:rPr lang="en-US" sz="2500" b="1" dirty="0" err="1">
                <a:latin typeface="Cambria" panose="02040503050406030204" pitchFamily="18" charset="0"/>
              </a:rPr>
              <a:t>hẹp</a:t>
            </a:r>
            <a:r>
              <a:rPr lang="en-US" sz="2500" b="1" dirty="0">
                <a:latin typeface="Cambria" panose="02040503050406030204" pitchFamily="18" charset="0"/>
              </a:rPr>
              <a:t/>
            </a:r>
            <a:br>
              <a:rPr lang="en-US" sz="2500" b="1" dirty="0">
                <a:latin typeface="Cambria" panose="02040503050406030204" pitchFamily="18" charset="0"/>
              </a:rPr>
            </a:br>
            <a:r>
              <a:rPr lang="en-US" sz="2500" b="1" dirty="0">
                <a:latin typeface="Cambria" panose="02040503050406030204" pitchFamily="18" charset="0"/>
              </a:rPr>
              <a:t>- </a:t>
            </a:r>
            <a:r>
              <a:rPr lang="en-US" sz="2500" b="1" dirty="0" err="1">
                <a:latin typeface="Cambria" panose="02040503050406030204" pitchFamily="18" charset="0"/>
              </a:rPr>
              <a:t>Hình</a:t>
            </a:r>
            <a:r>
              <a:rPr lang="en-US" sz="2500" b="1" dirty="0">
                <a:latin typeface="Cambria" panose="02040503050406030204" pitchFamily="18" charset="0"/>
              </a:rPr>
              <a:t> </a:t>
            </a:r>
            <a:r>
              <a:rPr lang="en-US" sz="2500" b="1" dirty="0" err="1">
                <a:latin typeface="Cambria" panose="02040503050406030204" pitchFamily="18" charset="0"/>
              </a:rPr>
              <a:t>ảnh</a:t>
            </a:r>
            <a:r>
              <a:rPr lang="en-US" sz="2500" b="1" dirty="0">
                <a:latin typeface="Cambria" panose="02040503050406030204" pitchFamily="18" charset="0"/>
              </a:rPr>
              <a:t> </a:t>
            </a:r>
            <a:r>
              <a:rPr lang="en-US" sz="2500" b="1" dirty="0" err="1">
                <a:latin typeface="Cambria" panose="02040503050406030204" pitchFamily="18" charset="0"/>
              </a:rPr>
              <a:t>định</a:t>
            </a:r>
            <a:r>
              <a:rPr lang="en-US" sz="2500" b="1" dirty="0">
                <a:latin typeface="Cambria" panose="02040503050406030204" pitchFamily="18" charset="0"/>
              </a:rPr>
              <a:t> </a:t>
            </a:r>
            <a:r>
              <a:rPr lang="en-US" sz="2500" b="1" dirty="0" err="1">
                <a:latin typeface="Cambria" panose="02040503050406030204" pitchFamily="18" charset="0"/>
              </a:rPr>
              <a:t>vị</a:t>
            </a:r>
            <a:r>
              <a:rPr lang="en-US" sz="2500" b="1" dirty="0">
                <a:latin typeface="Cambria" panose="02040503050406030204" pitchFamily="18" charset="0"/>
              </a:rPr>
              <a:t> </a:t>
            </a:r>
            <a:r>
              <a:rPr lang="en-US" sz="2500" b="1" dirty="0" err="1">
                <a:latin typeface="Cambria" panose="02040503050406030204" pitchFamily="18" charset="0"/>
              </a:rPr>
              <a:t>không</a:t>
            </a:r>
            <a:r>
              <a:rPr lang="en-US" sz="2500" b="1" dirty="0">
                <a:latin typeface="Cambria" panose="02040503050406030204" pitchFamily="18" charset="0"/>
              </a:rPr>
              <a:t> </a:t>
            </a:r>
            <a:r>
              <a:rPr lang="en-US" sz="2500" b="1" dirty="0" err="1">
                <a:latin typeface="Cambria" panose="02040503050406030204" pitchFamily="18" charset="0"/>
              </a:rPr>
              <a:t>nhất</a:t>
            </a:r>
            <a:r>
              <a:rPr lang="en-US" sz="2500" b="1" dirty="0">
                <a:latin typeface="Cambria" panose="02040503050406030204" pitchFamily="18" charset="0"/>
              </a:rPr>
              <a:t> </a:t>
            </a:r>
            <a:r>
              <a:rPr lang="en-US" sz="2500" b="1" dirty="0" err="1">
                <a:latin typeface="Cambria" panose="02040503050406030204" pitchFamily="18" charset="0"/>
              </a:rPr>
              <a:t>quán</a:t>
            </a:r>
            <a:r>
              <a:rPr lang="en-US" sz="2500" b="1" dirty="0"/>
              <a:t> </a:t>
            </a:r>
            <a:br>
              <a:rPr lang="en-US" sz="2500" b="1" dirty="0"/>
            </a:br>
            <a:endParaRPr lang="en-US" sz="2500" b="1" dirty="0"/>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40386" y="3479577"/>
            <a:ext cx="4245651" cy="2653532"/>
          </a:xfrm>
          <a:prstGeom prst="ellipse">
            <a:avLst/>
          </a:prstGeom>
          <a:ln>
            <a:noFill/>
          </a:ln>
          <a:effectLst>
            <a:softEdge rad="112500"/>
          </a:effectLst>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40100" y="938272"/>
            <a:ext cx="3595969" cy="2409018"/>
          </a:xfrm>
          <a:prstGeom prst="ellipse">
            <a:avLst/>
          </a:prstGeom>
          <a:ln>
            <a:noFill/>
          </a:ln>
          <a:effectLst>
            <a:softEdge rad="112500"/>
          </a:effectLst>
        </p:spPr>
      </p:pic>
      <p:pic>
        <p:nvPicPr>
          <p:cNvPr id="9" name="Picture 8"/>
          <p:cNvPicPr>
            <a:picLocks noChangeAspect="1"/>
          </p:cNvPicPr>
          <p:nvPr/>
        </p:nvPicPr>
        <p:blipFill rotWithShape="1">
          <a:blip r:embed="rId5">
            <a:extLst>
              <a:ext uri="{BEBA8EAE-BF5A-486C-A8C5-ECC9F3942E4B}">
                <a14:imgProps xmlns:a14="http://schemas.microsoft.com/office/drawing/2010/main">
                  <a14:imgLayer r:embed="rId6">
                    <a14:imgEffect>
                      <a14:brightnessContrast bright="20000" contrast="-40000"/>
                    </a14:imgEffect>
                  </a14:imgLayer>
                </a14:imgProps>
              </a:ext>
              <a:ext uri="{28A0092B-C50C-407E-A947-70E740481C1C}">
                <a14:useLocalDpi xmlns:a14="http://schemas.microsoft.com/office/drawing/2010/main" val="0"/>
              </a:ext>
            </a:extLst>
          </a:blip>
          <a:srcRect l="8171" r="9308"/>
          <a:stretch/>
        </p:blipFill>
        <p:spPr>
          <a:xfrm>
            <a:off x="0" y="4087916"/>
            <a:ext cx="4542020" cy="2717187"/>
          </a:xfrm>
          <a:prstGeom prst="rect">
            <a:avLst/>
          </a:prstGeom>
        </p:spPr>
      </p:pic>
      <p:pic>
        <p:nvPicPr>
          <p:cNvPr id="10" name="Picture 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542020" y="4107986"/>
            <a:ext cx="3832485" cy="2558921"/>
          </a:xfrm>
          <a:prstGeom prst="ellipse">
            <a:avLst/>
          </a:prstGeom>
          <a:ln>
            <a:noFill/>
          </a:ln>
          <a:effectLst>
            <a:softEdge rad="112500"/>
          </a:effectLst>
        </p:spPr>
      </p:pic>
    </p:spTree>
    <p:extLst>
      <p:ext uri="{BB962C8B-B14F-4D97-AF65-F5344CB8AC3E}">
        <p14:creationId xmlns:p14="http://schemas.microsoft.com/office/powerpoint/2010/main" val="4153071740"/>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97744"/>
            <a:ext cx="11962151" cy="1569660"/>
          </a:xfrm>
          <a:prstGeom prst="rect">
            <a:avLst/>
          </a:prstGeom>
        </p:spPr>
        <p:txBody>
          <a:bodyPr wrap="square">
            <a:spAutoFit/>
          </a:bodyPr>
          <a:lstStyle/>
          <a:p>
            <a:pPr algn="ctr"/>
            <a:r>
              <a:rPr lang="en-US" sz="4800" b="1" dirty="0" smtClean="0">
                <a:solidFill>
                  <a:srgbClr val="002060"/>
                </a:solidFill>
                <a:latin typeface="Times New Roman" panose="02020603050405020304" pitchFamily="18" charset="0"/>
                <a:ea typeface="Calibri" panose="020F0502020204030204" pitchFamily="34" charset="0"/>
              </a:rPr>
              <a:t>3.5 </a:t>
            </a:r>
            <a:r>
              <a:rPr lang="en-US" sz="4800" b="1" dirty="0" err="1">
                <a:solidFill>
                  <a:srgbClr val="002060"/>
                </a:solidFill>
                <a:latin typeface="Times New Roman" panose="02020603050405020304" pitchFamily="18" charset="0"/>
                <a:ea typeface="Calibri" panose="020F0502020204030204" pitchFamily="34" charset="0"/>
              </a:rPr>
              <a:t>Quyết</a:t>
            </a:r>
            <a:r>
              <a:rPr lang="en-US" sz="4800" b="1" dirty="0">
                <a:solidFill>
                  <a:srgbClr val="002060"/>
                </a:solidFill>
                <a:latin typeface="Times New Roman" panose="02020603050405020304" pitchFamily="18" charset="0"/>
                <a:ea typeface="Calibri" panose="020F0502020204030204" pitchFamily="34" charset="0"/>
              </a:rPr>
              <a:t> </a:t>
            </a:r>
            <a:r>
              <a:rPr lang="en-US" sz="4800" b="1" dirty="0" err="1">
                <a:solidFill>
                  <a:srgbClr val="002060"/>
                </a:solidFill>
                <a:latin typeface="Times New Roman" panose="02020603050405020304" pitchFamily="18" charset="0"/>
                <a:ea typeface="Calibri" panose="020F0502020204030204" pitchFamily="34" charset="0"/>
              </a:rPr>
              <a:t>định</a:t>
            </a:r>
            <a:r>
              <a:rPr lang="en-US" sz="4800" b="1" dirty="0">
                <a:solidFill>
                  <a:srgbClr val="002060"/>
                </a:solidFill>
                <a:latin typeface="Times New Roman" panose="02020603050405020304" pitchFamily="18" charset="0"/>
                <a:ea typeface="Calibri" panose="020F0502020204030204" pitchFamily="34" charset="0"/>
              </a:rPr>
              <a:t> </a:t>
            </a:r>
            <a:r>
              <a:rPr lang="en-US" sz="4800" b="1" dirty="0" err="1">
                <a:solidFill>
                  <a:srgbClr val="002060"/>
                </a:solidFill>
                <a:latin typeface="Times New Roman" panose="02020603050405020304" pitchFamily="18" charset="0"/>
                <a:ea typeface="Calibri" panose="020F0502020204030204" pitchFamily="34" charset="0"/>
              </a:rPr>
              <a:t>chiến</a:t>
            </a:r>
            <a:r>
              <a:rPr lang="en-US" sz="4800" b="1" dirty="0">
                <a:solidFill>
                  <a:srgbClr val="002060"/>
                </a:solidFill>
                <a:latin typeface="Times New Roman" panose="02020603050405020304" pitchFamily="18" charset="0"/>
                <a:ea typeface="Calibri" panose="020F0502020204030204" pitchFamily="34" charset="0"/>
              </a:rPr>
              <a:t> </a:t>
            </a:r>
            <a:r>
              <a:rPr lang="en-US" sz="4800" b="1" dirty="0" err="1">
                <a:solidFill>
                  <a:srgbClr val="002060"/>
                </a:solidFill>
                <a:latin typeface="Times New Roman" panose="02020603050405020304" pitchFamily="18" charset="0"/>
                <a:ea typeface="Calibri" panose="020F0502020204030204" pitchFamily="34" charset="0"/>
              </a:rPr>
              <a:t>lược</a:t>
            </a:r>
            <a:r>
              <a:rPr lang="en-US" sz="4800" b="1" dirty="0">
                <a:solidFill>
                  <a:srgbClr val="002060"/>
                </a:solidFill>
                <a:latin typeface="Times New Roman" panose="02020603050405020304" pitchFamily="18" charset="0"/>
                <a:ea typeface="Calibri" panose="020F0502020204030204" pitchFamily="34" charset="0"/>
              </a:rPr>
              <a:t> Marketing </a:t>
            </a:r>
            <a:r>
              <a:rPr lang="en-US" sz="4800" b="1" dirty="0" err="1">
                <a:solidFill>
                  <a:srgbClr val="002060"/>
                </a:solidFill>
                <a:latin typeface="Times New Roman" panose="02020603050405020304" pitchFamily="18" charset="0"/>
                <a:ea typeface="Calibri" panose="020F0502020204030204" pitchFamily="34" charset="0"/>
              </a:rPr>
              <a:t>nhằm</a:t>
            </a:r>
            <a:r>
              <a:rPr lang="en-US" sz="4800" b="1" dirty="0">
                <a:solidFill>
                  <a:srgbClr val="002060"/>
                </a:solidFill>
                <a:latin typeface="Times New Roman" panose="02020603050405020304" pitchFamily="18" charset="0"/>
                <a:ea typeface="Calibri" panose="020F0502020204030204" pitchFamily="34" charset="0"/>
              </a:rPr>
              <a:t> </a:t>
            </a:r>
            <a:r>
              <a:rPr lang="en-US" sz="4800" b="1" dirty="0" err="1">
                <a:solidFill>
                  <a:srgbClr val="002060"/>
                </a:solidFill>
                <a:latin typeface="Times New Roman" panose="02020603050405020304" pitchFamily="18" charset="0"/>
                <a:ea typeface="Calibri" panose="020F0502020204030204" pitchFamily="34" charset="0"/>
              </a:rPr>
              <a:t>khai</a:t>
            </a:r>
            <a:r>
              <a:rPr lang="en-US" sz="4800" b="1" dirty="0">
                <a:solidFill>
                  <a:srgbClr val="002060"/>
                </a:solidFill>
                <a:latin typeface="Times New Roman" panose="02020603050405020304" pitchFamily="18" charset="0"/>
                <a:ea typeface="Calibri" panose="020F0502020204030204" pitchFamily="34" charset="0"/>
              </a:rPr>
              <a:t> </a:t>
            </a:r>
            <a:r>
              <a:rPr lang="en-US" sz="4800" b="1" dirty="0" err="1">
                <a:solidFill>
                  <a:srgbClr val="002060"/>
                </a:solidFill>
                <a:latin typeface="Times New Roman" panose="02020603050405020304" pitchFamily="18" charset="0"/>
                <a:ea typeface="Calibri" panose="020F0502020204030204" pitchFamily="34" charset="0"/>
              </a:rPr>
              <a:t>thác</a:t>
            </a:r>
            <a:r>
              <a:rPr lang="en-US" sz="4800" b="1" dirty="0">
                <a:solidFill>
                  <a:srgbClr val="002060"/>
                </a:solidFill>
                <a:latin typeface="Times New Roman" panose="02020603050405020304" pitchFamily="18" charset="0"/>
                <a:ea typeface="Calibri" panose="020F0502020204030204" pitchFamily="34" charset="0"/>
              </a:rPr>
              <a:t> </a:t>
            </a:r>
            <a:r>
              <a:rPr lang="en-US" sz="4800" b="1" dirty="0" err="1">
                <a:solidFill>
                  <a:srgbClr val="002060"/>
                </a:solidFill>
                <a:latin typeface="Times New Roman" panose="02020603050405020304" pitchFamily="18" charset="0"/>
                <a:ea typeface="Calibri" panose="020F0502020204030204" pitchFamily="34" charset="0"/>
              </a:rPr>
              <a:t>các</a:t>
            </a:r>
            <a:r>
              <a:rPr lang="en-US" sz="4800" b="1" dirty="0">
                <a:solidFill>
                  <a:srgbClr val="002060"/>
                </a:solidFill>
                <a:latin typeface="Times New Roman" panose="02020603050405020304" pitchFamily="18" charset="0"/>
                <a:ea typeface="Calibri" panose="020F0502020204030204" pitchFamily="34" charset="0"/>
              </a:rPr>
              <a:t> </a:t>
            </a:r>
            <a:r>
              <a:rPr lang="en-US" sz="4800" b="1" dirty="0" err="1">
                <a:solidFill>
                  <a:srgbClr val="002060"/>
                </a:solidFill>
                <a:latin typeface="Times New Roman" panose="02020603050405020304" pitchFamily="18" charset="0"/>
                <a:ea typeface="Calibri" panose="020F0502020204030204" pitchFamily="34" charset="0"/>
              </a:rPr>
              <a:t>đoạn</a:t>
            </a:r>
            <a:r>
              <a:rPr lang="en-US" sz="4800" b="1" dirty="0">
                <a:solidFill>
                  <a:srgbClr val="002060"/>
                </a:solidFill>
                <a:latin typeface="Times New Roman" panose="02020603050405020304" pitchFamily="18" charset="0"/>
                <a:ea typeface="Calibri" panose="020F0502020204030204" pitchFamily="34" charset="0"/>
              </a:rPr>
              <a:t> </a:t>
            </a:r>
            <a:r>
              <a:rPr lang="en-US" sz="4800" b="1" dirty="0" err="1">
                <a:solidFill>
                  <a:srgbClr val="002060"/>
                </a:solidFill>
                <a:latin typeface="Times New Roman" panose="02020603050405020304" pitchFamily="18" charset="0"/>
                <a:ea typeface="Calibri" panose="020F0502020204030204" pitchFamily="34" charset="0"/>
              </a:rPr>
              <a:t>thị</a:t>
            </a:r>
            <a:r>
              <a:rPr lang="en-US" sz="4800" b="1" dirty="0">
                <a:solidFill>
                  <a:srgbClr val="002060"/>
                </a:solidFill>
                <a:latin typeface="Times New Roman" panose="02020603050405020304" pitchFamily="18" charset="0"/>
                <a:ea typeface="Calibri" panose="020F0502020204030204" pitchFamily="34" charset="0"/>
              </a:rPr>
              <a:t> </a:t>
            </a:r>
            <a:r>
              <a:rPr lang="en-US" sz="4800" b="1" dirty="0" err="1">
                <a:solidFill>
                  <a:srgbClr val="002060"/>
                </a:solidFill>
                <a:latin typeface="Times New Roman" panose="02020603050405020304" pitchFamily="18" charset="0"/>
                <a:ea typeface="Calibri" panose="020F0502020204030204" pitchFamily="34" charset="0"/>
              </a:rPr>
              <a:t>trường</a:t>
            </a:r>
            <a:r>
              <a:rPr lang="en-US" sz="4800" b="1" dirty="0">
                <a:solidFill>
                  <a:srgbClr val="002060"/>
                </a:solidFill>
                <a:latin typeface="Times New Roman" panose="02020603050405020304" pitchFamily="18" charset="0"/>
                <a:ea typeface="Calibri" panose="020F0502020204030204" pitchFamily="34" charset="0"/>
              </a:rPr>
              <a:t> </a:t>
            </a:r>
            <a:r>
              <a:rPr lang="en-US" sz="4800" b="1" dirty="0" err="1">
                <a:solidFill>
                  <a:srgbClr val="002060"/>
                </a:solidFill>
                <a:latin typeface="Times New Roman" panose="02020603050405020304" pitchFamily="18" charset="0"/>
                <a:ea typeface="Calibri" panose="020F0502020204030204" pitchFamily="34" charset="0"/>
              </a:rPr>
              <a:t>mục</a:t>
            </a:r>
            <a:r>
              <a:rPr lang="en-US" sz="4800" b="1" dirty="0">
                <a:solidFill>
                  <a:srgbClr val="002060"/>
                </a:solidFill>
                <a:latin typeface="Times New Roman" panose="02020603050405020304" pitchFamily="18" charset="0"/>
                <a:ea typeface="Calibri" panose="020F0502020204030204" pitchFamily="34" charset="0"/>
              </a:rPr>
              <a:t> </a:t>
            </a:r>
            <a:r>
              <a:rPr lang="en-US" sz="4800" b="1" dirty="0" err="1">
                <a:solidFill>
                  <a:srgbClr val="002060"/>
                </a:solidFill>
                <a:latin typeface="Times New Roman" panose="02020603050405020304" pitchFamily="18" charset="0"/>
                <a:ea typeface="Calibri" panose="020F0502020204030204" pitchFamily="34" charset="0"/>
              </a:rPr>
              <a:t>tiêu</a:t>
            </a:r>
            <a:r>
              <a:rPr lang="en-US" sz="4800" b="1" dirty="0">
                <a:solidFill>
                  <a:srgbClr val="002060"/>
                </a:solidFill>
                <a:latin typeface="Times New Roman" panose="02020603050405020304" pitchFamily="18" charset="0"/>
                <a:ea typeface="Calibri" panose="020F0502020204030204" pitchFamily="34" charset="0"/>
              </a:rPr>
              <a:t> </a:t>
            </a:r>
            <a:endParaRPr lang="en-US" sz="4800" b="1" dirty="0">
              <a:solidFill>
                <a:srgbClr val="002060"/>
              </a:solidFill>
            </a:endParaRPr>
          </a:p>
        </p:txBody>
      </p:sp>
      <p:sp>
        <p:nvSpPr>
          <p:cNvPr id="3" name="Rectangle 2"/>
          <p:cNvSpPr/>
          <p:nvPr/>
        </p:nvSpPr>
        <p:spPr>
          <a:xfrm>
            <a:off x="112424" y="1767404"/>
            <a:ext cx="11737299" cy="3323987"/>
          </a:xfrm>
          <a:prstGeom prst="rect">
            <a:avLst/>
          </a:prstGeom>
        </p:spPr>
        <p:txBody>
          <a:bodyPr wrap="square">
            <a:spAutoFit/>
          </a:bodyPr>
          <a:lstStyle/>
          <a:p>
            <a:pPr algn="just">
              <a:lnSpc>
                <a:spcPct val="150000"/>
              </a:lnSpc>
            </a:pPr>
            <a:r>
              <a:rPr lang="en-US" sz="2800" b="1" dirty="0" smtClean="0">
                <a:solidFill>
                  <a:srgbClr val="FF0000"/>
                </a:solidFill>
                <a:latin typeface="Times New Roman" panose="02020603050405020304" pitchFamily="18" charset="0"/>
                <a:cs typeface="Times New Roman" panose="02020603050405020304" pitchFamily="18" charset="0"/>
              </a:rPr>
              <a:t>	</a:t>
            </a:r>
            <a:r>
              <a:rPr lang="vi-VN" sz="2800" b="1" dirty="0" smtClean="0">
                <a:solidFill>
                  <a:srgbClr val="FF0000"/>
                </a:solidFill>
                <a:latin typeface="Times New Roman" panose="02020603050405020304" pitchFamily="18" charset="0"/>
                <a:cs typeface="Times New Roman" panose="02020603050405020304" pitchFamily="18" charset="0"/>
              </a:rPr>
              <a:t>Đến </a:t>
            </a:r>
            <a:r>
              <a:rPr lang="vi-VN" sz="2800" b="1" dirty="0">
                <a:solidFill>
                  <a:srgbClr val="FF0000"/>
                </a:solidFill>
                <a:latin typeface="Times New Roman" panose="02020603050405020304" pitchFamily="18" charset="0"/>
                <a:cs typeface="Times New Roman" panose="02020603050405020304" pitchFamily="18" charset="0"/>
              </a:rPr>
              <a:t>đây, doanh nghiệp cần xây dựng chiến lược marketing và marketing - mix nhằm đáp </a:t>
            </a:r>
            <a:r>
              <a:rPr lang="vi-VN" sz="2800" b="1" dirty="0" smtClean="0">
                <a:solidFill>
                  <a:srgbClr val="FF0000"/>
                </a:solidFill>
                <a:latin typeface="Times New Roman" panose="02020603050405020304" pitchFamily="18" charset="0"/>
                <a:cs typeface="Times New Roman" panose="02020603050405020304" pitchFamily="18" charset="0"/>
              </a:rPr>
              <a:t>ứng</a:t>
            </a:r>
            <a:r>
              <a:rPr lang="en-US" sz="2800" b="1" dirty="0" smtClean="0">
                <a:solidFill>
                  <a:srgbClr val="FF0000"/>
                </a:solidFill>
                <a:latin typeface="Times New Roman" panose="02020603050405020304" pitchFamily="18" charset="0"/>
                <a:cs typeface="Times New Roman" panose="02020603050405020304" pitchFamily="18" charset="0"/>
              </a:rPr>
              <a:t> </a:t>
            </a:r>
            <a:r>
              <a:rPr lang="vi-VN" sz="2800" b="1" dirty="0" smtClean="0">
                <a:solidFill>
                  <a:srgbClr val="FF0000"/>
                </a:solidFill>
                <a:latin typeface="Times New Roman" panose="02020603050405020304" pitchFamily="18" charset="0"/>
                <a:cs typeface="Times New Roman" panose="02020603050405020304" pitchFamily="18" charset="0"/>
              </a:rPr>
              <a:t>được </a:t>
            </a:r>
            <a:r>
              <a:rPr lang="vi-VN" sz="2800" b="1" dirty="0">
                <a:solidFill>
                  <a:srgbClr val="FF0000"/>
                </a:solidFill>
                <a:latin typeface="Times New Roman" panose="02020603050405020304" pitchFamily="18" charset="0"/>
                <a:cs typeface="Times New Roman" panose="02020603050405020304" pitchFamily="18" charset="0"/>
              </a:rPr>
              <a:t>các đoạn thị trường mục tiêu mà họ đã chọn</a:t>
            </a:r>
            <a:r>
              <a:rPr lang="vi-VN" sz="2800" b="1" dirty="0" smtClean="0">
                <a:solidFill>
                  <a:srgbClr val="FF0000"/>
                </a:solidFill>
                <a:latin typeface="Times New Roman" panose="02020603050405020304" pitchFamily="18" charset="0"/>
                <a:cs typeface="Times New Roman" panose="02020603050405020304" pitchFamily="18" charset="0"/>
              </a:rPr>
              <a:t>.</a:t>
            </a:r>
            <a:endParaRPr lang="en-US" sz="2800" b="1" dirty="0" smtClean="0">
              <a:solidFill>
                <a:srgbClr val="FF0000"/>
              </a:solidFill>
              <a:latin typeface="Times New Roman" panose="02020603050405020304" pitchFamily="18" charset="0"/>
              <a:cs typeface="Times New Roman" panose="02020603050405020304" pitchFamily="18" charset="0"/>
            </a:endParaRPr>
          </a:p>
          <a:p>
            <a:pPr algn="ctr">
              <a:lnSpc>
                <a:spcPct val="150000"/>
              </a:lnSpc>
            </a:pPr>
            <a:r>
              <a:rPr lang="en-US" sz="2800" b="1" dirty="0"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2800" b="1" dirty="0" err="1">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B</a:t>
            </a:r>
            <a:r>
              <a:rPr lang="en-US" sz="2800" b="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ản</a:t>
            </a:r>
            <a:r>
              <a:rPr lang="en-US" sz="2800" b="1" dirty="0"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2800" b="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chất</a:t>
            </a:r>
            <a:r>
              <a:rPr lang="en-US" sz="2800" b="1" dirty="0"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2800" b="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chính</a:t>
            </a:r>
            <a:r>
              <a:rPr lang="en-US" sz="2800" b="1" dirty="0"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2800" b="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là</a:t>
            </a:r>
            <a:r>
              <a:rPr lang="en-US" sz="2800" b="1" dirty="0"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2800" b="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Chiến</a:t>
            </a:r>
            <a:r>
              <a:rPr lang="en-US" sz="2800" b="1" dirty="0"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2800" b="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lược</a:t>
            </a:r>
            <a:r>
              <a:rPr lang="en-US" sz="2800" b="1" dirty="0"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2800" b="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định</a:t>
            </a:r>
            <a:r>
              <a:rPr lang="en-US" sz="2800" b="1" dirty="0"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2800" b="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vị</a:t>
            </a:r>
            <a:r>
              <a:rPr lang="en-US" sz="2800" b="1" dirty="0"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a:t>
            </a:r>
            <a:endParaRPr lang="en-US" sz="2800" b="1" dirty="0" smtClean="0">
              <a:solidFill>
                <a:srgbClr val="002060"/>
              </a:solidFill>
              <a:latin typeface="Times New Roman" panose="02020603050405020304" pitchFamily="18" charset="0"/>
              <a:cs typeface="Times New Roman" panose="02020603050405020304" pitchFamily="18" charset="0"/>
            </a:endParaRPr>
          </a:p>
          <a:p>
            <a:pPr algn="just">
              <a:lnSpc>
                <a:spcPct val="150000"/>
              </a:lnSpc>
            </a:pP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4" name="Rectangle 3"/>
          <p:cNvSpPr/>
          <p:nvPr/>
        </p:nvSpPr>
        <p:spPr>
          <a:xfrm>
            <a:off x="212827" y="4414282"/>
            <a:ext cx="7971489" cy="2246769"/>
          </a:xfrm>
          <a:prstGeom prst="rect">
            <a:avLst/>
          </a:prstGeom>
        </p:spPr>
        <p:txBody>
          <a:bodyPr wrap="square">
            <a:spAutoFit/>
          </a:bodyPr>
          <a:lstStyle/>
          <a:p>
            <a:pPr algn="just"/>
            <a:r>
              <a:rPr lang="en-US" sz="2800" dirty="0" err="1">
                <a:latin typeface="Times New Roman" panose="02020603050405020304" pitchFamily="18" charset="0"/>
                <a:ea typeface="Calibri" panose="020F0502020204030204" pitchFamily="34" charset="0"/>
              </a:rPr>
              <a:t>Các</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chuyên</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gia</a:t>
            </a:r>
            <a:r>
              <a:rPr lang="en-US" sz="2800" dirty="0">
                <a:latin typeface="Times New Roman" panose="02020603050405020304" pitchFamily="18" charset="0"/>
                <a:ea typeface="Calibri" panose="020F0502020204030204" pitchFamily="34" charset="0"/>
              </a:rPr>
              <a:t> marketing </a:t>
            </a:r>
            <a:r>
              <a:rPr lang="en-US" sz="2800" dirty="0" err="1">
                <a:latin typeface="Times New Roman" panose="02020603050405020304" pitchFamily="18" charset="0"/>
                <a:ea typeface="Calibri" panose="020F0502020204030204" pitchFamily="34" charset="0"/>
              </a:rPr>
              <a:t>cho</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rằng</a:t>
            </a:r>
            <a:r>
              <a:rPr lang="en-US" sz="2800"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nên</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dùng</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nhiều</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chiến</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lược</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định</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vị</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khác</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nhau</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tuỳ</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thuộc</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vào</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liệu</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công</a:t>
            </a:r>
            <a:r>
              <a:rPr lang="en-US" sz="2800" dirty="0">
                <a:latin typeface="Times New Roman" panose="02020603050405020304" pitchFamily="18" charset="0"/>
                <a:ea typeface="Calibri" panose="020F0502020204030204" pitchFamily="34" charset="0"/>
              </a:rPr>
              <a:t> ty </a:t>
            </a:r>
            <a:r>
              <a:rPr lang="en-US" sz="2800" dirty="0" err="1">
                <a:latin typeface="Times New Roman" panose="02020603050405020304" pitchFamily="18" charset="0"/>
                <a:ea typeface="Calibri" panose="020F0502020204030204" pitchFamily="34" charset="0"/>
              </a:rPr>
              <a:t>đó</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là</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công</a:t>
            </a:r>
            <a:r>
              <a:rPr lang="en-US" sz="2800" dirty="0">
                <a:latin typeface="Times New Roman" panose="02020603050405020304" pitchFamily="18" charset="0"/>
                <a:ea typeface="Calibri" panose="020F0502020204030204" pitchFamily="34" charset="0"/>
              </a:rPr>
              <a:t> ty </a:t>
            </a:r>
            <a:r>
              <a:rPr lang="en-US" sz="2800" dirty="0" err="1">
                <a:latin typeface="Times New Roman" panose="02020603050405020304" pitchFamily="18" charset="0"/>
                <a:ea typeface="Calibri" panose="020F0502020204030204" pitchFamily="34" charset="0"/>
              </a:rPr>
              <a:t>đứng</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đầu</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thị</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trường</a:t>
            </a:r>
            <a:r>
              <a:rPr lang="en-US" sz="2800" dirty="0">
                <a:latin typeface="Times New Roman" panose="02020603050405020304" pitchFamily="18" charset="0"/>
                <a:ea typeface="Calibri" panose="020F0502020204030204" pitchFamily="34" charset="0"/>
              </a:rPr>
              <a:t> hay </a:t>
            </a:r>
            <a:r>
              <a:rPr lang="en-US" sz="2800" dirty="0" err="1">
                <a:latin typeface="Times New Roman" panose="02020603050405020304" pitchFamily="18" charset="0"/>
                <a:ea typeface="Calibri" panose="020F0502020204030204" pitchFamily="34" charset="0"/>
              </a:rPr>
              <a:t>là</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công</a:t>
            </a:r>
            <a:r>
              <a:rPr lang="en-US" sz="2800" dirty="0">
                <a:latin typeface="Times New Roman" panose="02020603050405020304" pitchFamily="18" charset="0"/>
                <a:ea typeface="Calibri" panose="020F0502020204030204" pitchFamily="34" charset="0"/>
              </a:rPr>
              <a:t> ty </a:t>
            </a:r>
            <a:r>
              <a:rPr lang="en-US" sz="2800" dirty="0" err="1">
                <a:latin typeface="Times New Roman" panose="02020603050405020304" pitchFamily="18" charset="0"/>
                <a:ea typeface="Calibri" panose="020F0502020204030204" pitchFamily="34" charset="0"/>
              </a:rPr>
              <a:t>đi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theo</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và</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các</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công</a:t>
            </a:r>
            <a:r>
              <a:rPr lang="en-US" sz="2800" dirty="0">
                <a:latin typeface="Times New Roman" panose="02020603050405020304" pitchFamily="18" charset="0"/>
                <a:ea typeface="Calibri" panose="020F0502020204030204" pitchFamily="34" charset="0"/>
              </a:rPr>
              <a:t> ty </a:t>
            </a:r>
            <a:r>
              <a:rPr lang="en-US" sz="2800" dirty="0" err="1">
                <a:latin typeface="Times New Roman" panose="02020603050405020304" pitchFamily="18" charset="0"/>
                <a:ea typeface="Calibri" panose="020F0502020204030204" pitchFamily="34" charset="0"/>
              </a:rPr>
              <a:t>không</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nên</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cố</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gắng</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định</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vị</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trực</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tiếp</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chống</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lại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công</a:t>
            </a:r>
            <a:r>
              <a:rPr lang="en-US" sz="2800" dirty="0">
                <a:latin typeface="Times New Roman" panose="02020603050405020304" pitchFamily="18" charset="0"/>
                <a:ea typeface="Calibri" panose="020F0502020204030204" pitchFamily="34" charset="0"/>
              </a:rPr>
              <a:t> ty </a:t>
            </a:r>
            <a:r>
              <a:rPr lang="en-US" sz="2800" dirty="0" err="1">
                <a:latin typeface="Times New Roman" panose="02020603050405020304" pitchFamily="18" charset="0"/>
                <a:ea typeface="Calibri" panose="020F0502020204030204" pitchFamily="34" charset="0"/>
              </a:rPr>
              <a:t>đầu</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ngành</a:t>
            </a:r>
            <a:r>
              <a:rPr lang="en-US" sz="2800" dirty="0">
                <a:latin typeface="Times New Roman" panose="02020603050405020304" pitchFamily="18" charset="0"/>
                <a:ea typeface="Calibri" panose="020F0502020204030204" pitchFamily="34" charset="0"/>
              </a:rPr>
              <a:t>. </a:t>
            </a:r>
            <a:endParaRPr lang="en-US" sz="2800" dirty="0" smtClean="0">
              <a:latin typeface="Times New Roman" panose="02020603050405020304" pitchFamily="18" charset="0"/>
              <a:ea typeface="Calibri" panose="020F0502020204030204" pitchFamily="34" charset="0"/>
            </a:endParaRPr>
          </a:p>
        </p:txBody>
      </p:sp>
      <p:pic>
        <p:nvPicPr>
          <p:cNvPr id="5" name="Picture 4"/>
          <p:cNvPicPr>
            <a:picLocks noChangeAspect="1"/>
          </p:cNvPicPr>
          <p:nvPr/>
        </p:nvPicPr>
        <p:blipFill>
          <a:blip r:embed="rId3"/>
          <a:stretch>
            <a:fillRect/>
          </a:stretch>
        </p:blipFill>
        <p:spPr>
          <a:xfrm>
            <a:off x="8426190" y="4349465"/>
            <a:ext cx="3765810" cy="2508535"/>
          </a:xfrm>
          <a:prstGeom prst="rect">
            <a:avLst/>
          </a:prstGeom>
        </p:spPr>
      </p:pic>
    </p:spTree>
    <p:extLst>
      <p:ext uri="{BB962C8B-B14F-4D97-AF65-F5344CB8AC3E}">
        <p14:creationId xmlns:p14="http://schemas.microsoft.com/office/powerpoint/2010/main" val="3871500550"/>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9790" y="1904311"/>
            <a:ext cx="11872210" cy="4585871"/>
          </a:xfrm>
          <a:prstGeom prst="rect">
            <a:avLst/>
          </a:prstGeom>
        </p:spPr>
        <p:txBody>
          <a:bodyPr wrap="square">
            <a:spAutoFit/>
          </a:bodyPr>
          <a:lstStyle/>
          <a:p>
            <a:pPr>
              <a:spcBef>
                <a:spcPts val="600"/>
              </a:spcBef>
              <a:spcAft>
                <a:spcPts val="600"/>
              </a:spcAft>
            </a:pPr>
            <a:r>
              <a:rPr lang="en-US" sz="2800" dirty="0" err="1">
                <a:latin typeface="Times New Roman" panose="02020603050405020304" pitchFamily="18" charset="0"/>
                <a:ea typeface="Calibri" panose="020F0502020204030204" pitchFamily="34" charset="0"/>
              </a:rPr>
              <a:t>Trong</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thực</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tế</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các</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doanh</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nghiệp</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thường</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theo</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đuổi</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hai</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chiến</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lược</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định</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vị</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khác</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nhau</a:t>
            </a:r>
            <a:r>
              <a:rPr lang="en-US" sz="2800" dirty="0">
                <a:latin typeface="Times New Roman" panose="02020603050405020304" pitchFamily="18" charset="0"/>
                <a:ea typeface="Calibri" panose="020F0502020204030204" pitchFamily="34" charset="0"/>
              </a:rPr>
              <a:t>. </a:t>
            </a:r>
          </a:p>
          <a:p>
            <a:pPr marL="457200" indent="-457200">
              <a:spcBef>
                <a:spcPts val="600"/>
              </a:spcBef>
              <a:spcAft>
                <a:spcPts val="600"/>
              </a:spcAft>
              <a:buFont typeface="Wingdings" panose="05000000000000000000" pitchFamily="2" charset="2"/>
              <a:buChar char="v"/>
            </a:pPr>
            <a:r>
              <a:rPr lang="en-US" sz="2800" b="1" dirty="0" err="1">
                <a:latin typeface="Times New Roman" panose="02020603050405020304" pitchFamily="18" charset="0"/>
                <a:ea typeface="Calibri" panose="020F0502020204030204" pitchFamily="34" charset="0"/>
              </a:rPr>
              <a:t>Đó</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là</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chiến</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lược</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định</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vị</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cạnh</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đối</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thủ</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cạnh</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tranh</a:t>
            </a:r>
            <a:r>
              <a:rPr lang="en-US" sz="2800" dirty="0">
                <a:latin typeface="Times New Roman" panose="02020603050405020304" pitchFamily="18" charset="0"/>
                <a:ea typeface="Calibri" panose="020F0502020204030204" pitchFamily="34" charset="0"/>
              </a:rPr>
              <a:t>:</a:t>
            </a:r>
          </a:p>
          <a:p>
            <a:pPr>
              <a:spcBef>
                <a:spcPts val="600"/>
              </a:spcBef>
              <a:spcAft>
                <a:spcPts val="600"/>
              </a:spcAft>
            </a:pPr>
            <a:r>
              <a:rPr lang="en-US" sz="2800" dirty="0" err="1">
                <a:latin typeface="Times New Roman" panose="02020603050405020304" pitchFamily="18" charset="0"/>
                <a:ea typeface="Calibri" panose="020F0502020204030204" pitchFamily="34" charset="0"/>
              </a:rPr>
              <a:t>Nhắm</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cùng</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vào</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nhóm</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khách</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hàng</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với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đối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thủ</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cạnh</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tranh</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cạnh</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tranh</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với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sản</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phẩm</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đã</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có</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Chiến</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lược</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này</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đòi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hỏi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công</a:t>
            </a:r>
            <a:r>
              <a:rPr lang="en-US" sz="2800" dirty="0">
                <a:latin typeface="Times New Roman" panose="02020603050405020304" pitchFamily="18" charset="0"/>
                <a:ea typeface="Calibri" panose="020F0502020204030204" pitchFamily="34" charset="0"/>
              </a:rPr>
              <a:t> ty </a:t>
            </a:r>
            <a:r>
              <a:rPr lang="en-US" sz="2800" dirty="0" err="1">
                <a:latin typeface="Times New Roman" panose="02020603050405020304" pitchFamily="18" charset="0"/>
                <a:ea typeface="Calibri" panose="020F0502020204030204" pitchFamily="34" charset="0"/>
              </a:rPr>
              <a:t>phải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có</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sức</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mạnh</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cạnh</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tranh</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hơn</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đối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thủ</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và</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đoạn</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thị</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trường</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có</a:t>
            </a:r>
            <a:r>
              <a:rPr lang="en-US" sz="2800" dirty="0">
                <a:latin typeface="Times New Roman" panose="02020603050405020304" pitchFamily="18" charset="0"/>
                <a:ea typeface="Calibri" panose="020F0502020204030204" pitchFamily="34" charset="0"/>
              </a:rPr>
              <a:t> qui </a:t>
            </a:r>
            <a:r>
              <a:rPr lang="en-US" sz="2800" dirty="0" err="1">
                <a:latin typeface="Times New Roman" panose="02020603050405020304" pitchFamily="18" charset="0"/>
                <a:ea typeface="Calibri" panose="020F0502020204030204" pitchFamily="34" charset="0"/>
              </a:rPr>
              <a:t>mô</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đủ</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lớn</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để</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hai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công</a:t>
            </a:r>
            <a:r>
              <a:rPr lang="en-US" sz="2800" dirty="0">
                <a:latin typeface="Times New Roman" panose="02020603050405020304" pitchFamily="18" charset="0"/>
                <a:ea typeface="Calibri" panose="020F0502020204030204" pitchFamily="34" charset="0"/>
              </a:rPr>
              <a:t> ty </a:t>
            </a:r>
            <a:r>
              <a:rPr lang="en-US" sz="2800" dirty="0" err="1">
                <a:latin typeface="Times New Roman" panose="02020603050405020304" pitchFamily="18" charset="0"/>
                <a:ea typeface="Calibri" panose="020F0502020204030204" pitchFamily="34" charset="0"/>
              </a:rPr>
              <a:t>cùng</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khai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thác</a:t>
            </a:r>
            <a:r>
              <a:rPr lang="en-US" sz="2800" dirty="0">
                <a:latin typeface="Times New Roman" panose="02020603050405020304" pitchFamily="18" charset="0"/>
                <a:ea typeface="Calibri" panose="020F0502020204030204" pitchFamily="34" charset="0"/>
              </a:rPr>
              <a:t>. </a:t>
            </a:r>
          </a:p>
          <a:p>
            <a:pPr marL="457200" indent="-457200">
              <a:spcBef>
                <a:spcPts val="600"/>
              </a:spcBef>
              <a:spcAft>
                <a:spcPts val="600"/>
              </a:spcAft>
              <a:buFont typeface="Wingdings" panose="05000000000000000000" pitchFamily="2" charset="2"/>
              <a:buChar char="v"/>
            </a:pPr>
            <a:r>
              <a:rPr lang="en-US" sz="2800" b="1" dirty="0" err="1">
                <a:latin typeface="Times New Roman" panose="02020603050405020304" pitchFamily="18" charset="0"/>
                <a:ea typeface="Calibri" panose="020F0502020204030204" pitchFamily="34" charset="0"/>
              </a:rPr>
              <a:t>Ngược</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lại</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là</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chiến</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lược</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xác</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lập</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một</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vị</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trí</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mới</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cho</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mình</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trên</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thị</a:t>
            </a:r>
            <a:r>
              <a:rPr lang="en-US" sz="2800" b="1" dirty="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trường</a:t>
            </a:r>
            <a:r>
              <a:rPr lang="en-US" sz="2800" dirty="0">
                <a:latin typeface="Times New Roman" panose="02020603050405020304" pitchFamily="18" charset="0"/>
                <a:ea typeface="Calibri" panose="020F0502020204030204" pitchFamily="34" charset="0"/>
              </a:rPr>
              <a:t>.:</a:t>
            </a:r>
          </a:p>
          <a:p>
            <a:pPr>
              <a:spcBef>
                <a:spcPts val="600"/>
              </a:spcBef>
              <a:spcAft>
                <a:spcPts val="600"/>
              </a:spcAft>
            </a:pPr>
            <a:r>
              <a:rPr lang="en-US" sz="2800" dirty="0" err="1">
                <a:latin typeface="Times New Roman" panose="02020603050405020304" pitchFamily="18" charset="0"/>
                <a:ea typeface="Calibri" panose="020F0502020204030204" pitchFamily="34" charset="0"/>
              </a:rPr>
              <a:t>Đó</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là</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phát</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triển</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sản</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phẩm</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mới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nhằm</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vào</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khoảng</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trống</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của</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thị</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trường</a:t>
            </a:r>
            <a:r>
              <a:rPr lang="en-US" sz="2800" dirty="0">
                <a:latin typeface="Times New Roman" panose="02020603050405020304" pitchFamily="18" charset="0"/>
                <a:ea typeface="Calibri" panose="020F0502020204030204" pitchFamily="34" charset="0"/>
              </a:rPr>
              <a:t> (ở </a:t>
            </a:r>
            <a:r>
              <a:rPr lang="en-US" sz="2800" dirty="0" err="1">
                <a:latin typeface="Times New Roman" panose="02020603050405020304" pitchFamily="18" charset="0"/>
                <a:ea typeface="Calibri" panose="020F0502020204030204" pitchFamily="34" charset="0"/>
              </a:rPr>
              <a:t>đó</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chưa</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có</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đối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thủ</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cạnh</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tranh</a:t>
            </a:r>
            <a:r>
              <a:rPr lang="en-US" sz="2800" dirty="0">
                <a:latin typeface="Times New Roman" panose="02020603050405020304" pitchFamily="18" charset="0"/>
                <a:ea typeface="Calibri" panose="020F0502020204030204" pitchFamily="34" charset="0"/>
              </a:rPr>
              <a:t>). </a:t>
            </a:r>
            <a:endParaRPr lang="en-US" sz="2800" dirty="0"/>
          </a:p>
        </p:txBody>
      </p:sp>
      <p:sp>
        <p:nvSpPr>
          <p:cNvPr id="3" name="Rectangle 2"/>
          <p:cNvSpPr/>
          <p:nvPr/>
        </p:nvSpPr>
        <p:spPr>
          <a:xfrm>
            <a:off x="0" y="197744"/>
            <a:ext cx="11962151" cy="1569660"/>
          </a:xfrm>
          <a:prstGeom prst="rect">
            <a:avLst/>
          </a:prstGeom>
        </p:spPr>
        <p:txBody>
          <a:bodyPr wrap="square">
            <a:spAutoFit/>
          </a:bodyPr>
          <a:lstStyle/>
          <a:p>
            <a:pPr algn="ctr"/>
            <a:r>
              <a:rPr lang="en-US" sz="4800" b="1" dirty="0" smtClean="0">
                <a:solidFill>
                  <a:srgbClr val="002060"/>
                </a:solidFill>
                <a:latin typeface="Times New Roman" panose="02020603050405020304" pitchFamily="18" charset="0"/>
                <a:ea typeface="Calibri" panose="020F0502020204030204" pitchFamily="34" charset="0"/>
              </a:rPr>
              <a:t>3.5 </a:t>
            </a:r>
            <a:r>
              <a:rPr lang="en-US" sz="4800" b="1" dirty="0" err="1">
                <a:solidFill>
                  <a:srgbClr val="002060"/>
                </a:solidFill>
                <a:latin typeface="Times New Roman" panose="02020603050405020304" pitchFamily="18" charset="0"/>
                <a:ea typeface="Calibri" panose="020F0502020204030204" pitchFamily="34" charset="0"/>
              </a:rPr>
              <a:t>Quyết</a:t>
            </a:r>
            <a:r>
              <a:rPr lang="en-US" sz="4800" b="1" dirty="0">
                <a:solidFill>
                  <a:srgbClr val="002060"/>
                </a:solidFill>
                <a:latin typeface="Times New Roman" panose="02020603050405020304" pitchFamily="18" charset="0"/>
                <a:ea typeface="Calibri" panose="020F0502020204030204" pitchFamily="34" charset="0"/>
              </a:rPr>
              <a:t> </a:t>
            </a:r>
            <a:r>
              <a:rPr lang="en-US" sz="4800" b="1" dirty="0" err="1">
                <a:solidFill>
                  <a:srgbClr val="002060"/>
                </a:solidFill>
                <a:latin typeface="Times New Roman" panose="02020603050405020304" pitchFamily="18" charset="0"/>
                <a:ea typeface="Calibri" panose="020F0502020204030204" pitchFamily="34" charset="0"/>
              </a:rPr>
              <a:t>định</a:t>
            </a:r>
            <a:r>
              <a:rPr lang="en-US" sz="4800" b="1" dirty="0">
                <a:solidFill>
                  <a:srgbClr val="002060"/>
                </a:solidFill>
                <a:latin typeface="Times New Roman" panose="02020603050405020304" pitchFamily="18" charset="0"/>
                <a:ea typeface="Calibri" panose="020F0502020204030204" pitchFamily="34" charset="0"/>
              </a:rPr>
              <a:t> </a:t>
            </a:r>
            <a:r>
              <a:rPr lang="en-US" sz="4800" b="1" dirty="0" err="1">
                <a:solidFill>
                  <a:srgbClr val="002060"/>
                </a:solidFill>
                <a:latin typeface="Times New Roman" panose="02020603050405020304" pitchFamily="18" charset="0"/>
                <a:ea typeface="Calibri" panose="020F0502020204030204" pitchFamily="34" charset="0"/>
              </a:rPr>
              <a:t>chiến</a:t>
            </a:r>
            <a:r>
              <a:rPr lang="en-US" sz="4800" b="1" dirty="0">
                <a:solidFill>
                  <a:srgbClr val="002060"/>
                </a:solidFill>
                <a:latin typeface="Times New Roman" panose="02020603050405020304" pitchFamily="18" charset="0"/>
                <a:ea typeface="Calibri" panose="020F0502020204030204" pitchFamily="34" charset="0"/>
              </a:rPr>
              <a:t> </a:t>
            </a:r>
            <a:r>
              <a:rPr lang="en-US" sz="4800" b="1" dirty="0" err="1">
                <a:solidFill>
                  <a:srgbClr val="002060"/>
                </a:solidFill>
                <a:latin typeface="Times New Roman" panose="02020603050405020304" pitchFamily="18" charset="0"/>
                <a:ea typeface="Calibri" panose="020F0502020204030204" pitchFamily="34" charset="0"/>
              </a:rPr>
              <a:t>lược</a:t>
            </a:r>
            <a:r>
              <a:rPr lang="en-US" sz="4800" b="1" dirty="0">
                <a:solidFill>
                  <a:srgbClr val="002060"/>
                </a:solidFill>
                <a:latin typeface="Times New Roman" panose="02020603050405020304" pitchFamily="18" charset="0"/>
                <a:ea typeface="Calibri" panose="020F0502020204030204" pitchFamily="34" charset="0"/>
              </a:rPr>
              <a:t> Marketing </a:t>
            </a:r>
            <a:r>
              <a:rPr lang="en-US" sz="4800" b="1" dirty="0" err="1">
                <a:solidFill>
                  <a:srgbClr val="002060"/>
                </a:solidFill>
                <a:latin typeface="Times New Roman" panose="02020603050405020304" pitchFamily="18" charset="0"/>
                <a:ea typeface="Calibri" panose="020F0502020204030204" pitchFamily="34" charset="0"/>
              </a:rPr>
              <a:t>nhằm</a:t>
            </a:r>
            <a:r>
              <a:rPr lang="en-US" sz="4800" b="1" dirty="0">
                <a:solidFill>
                  <a:srgbClr val="002060"/>
                </a:solidFill>
                <a:latin typeface="Times New Roman" panose="02020603050405020304" pitchFamily="18" charset="0"/>
                <a:ea typeface="Calibri" panose="020F0502020204030204" pitchFamily="34" charset="0"/>
              </a:rPr>
              <a:t> </a:t>
            </a:r>
            <a:r>
              <a:rPr lang="en-US" sz="4800" b="1" dirty="0" err="1">
                <a:solidFill>
                  <a:srgbClr val="002060"/>
                </a:solidFill>
                <a:latin typeface="Times New Roman" panose="02020603050405020304" pitchFamily="18" charset="0"/>
                <a:ea typeface="Calibri" panose="020F0502020204030204" pitchFamily="34" charset="0"/>
              </a:rPr>
              <a:t>khai</a:t>
            </a:r>
            <a:r>
              <a:rPr lang="en-US" sz="4800" b="1" dirty="0">
                <a:solidFill>
                  <a:srgbClr val="002060"/>
                </a:solidFill>
                <a:latin typeface="Times New Roman" panose="02020603050405020304" pitchFamily="18" charset="0"/>
                <a:ea typeface="Calibri" panose="020F0502020204030204" pitchFamily="34" charset="0"/>
              </a:rPr>
              <a:t> </a:t>
            </a:r>
            <a:r>
              <a:rPr lang="en-US" sz="4800" b="1" dirty="0" err="1">
                <a:solidFill>
                  <a:srgbClr val="002060"/>
                </a:solidFill>
                <a:latin typeface="Times New Roman" panose="02020603050405020304" pitchFamily="18" charset="0"/>
                <a:ea typeface="Calibri" panose="020F0502020204030204" pitchFamily="34" charset="0"/>
              </a:rPr>
              <a:t>thác</a:t>
            </a:r>
            <a:r>
              <a:rPr lang="en-US" sz="4800" b="1" dirty="0">
                <a:solidFill>
                  <a:srgbClr val="002060"/>
                </a:solidFill>
                <a:latin typeface="Times New Roman" panose="02020603050405020304" pitchFamily="18" charset="0"/>
                <a:ea typeface="Calibri" panose="020F0502020204030204" pitchFamily="34" charset="0"/>
              </a:rPr>
              <a:t> </a:t>
            </a:r>
            <a:r>
              <a:rPr lang="en-US" sz="4800" b="1" dirty="0" err="1">
                <a:solidFill>
                  <a:srgbClr val="002060"/>
                </a:solidFill>
                <a:latin typeface="Times New Roman" panose="02020603050405020304" pitchFamily="18" charset="0"/>
                <a:ea typeface="Calibri" panose="020F0502020204030204" pitchFamily="34" charset="0"/>
              </a:rPr>
              <a:t>các</a:t>
            </a:r>
            <a:r>
              <a:rPr lang="en-US" sz="4800" b="1" dirty="0">
                <a:solidFill>
                  <a:srgbClr val="002060"/>
                </a:solidFill>
                <a:latin typeface="Times New Roman" panose="02020603050405020304" pitchFamily="18" charset="0"/>
                <a:ea typeface="Calibri" panose="020F0502020204030204" pitchFamily="34" charset="0"/>
              </a:rPr>
              <a:t> </a:t>
            </a:r>
            <a:r>
              <a:rPr lang="en-US" sz="4800" b="1" dirty="0" err="1">
                <a:solidFill>
                  <a:srgbClr val="002060"/>
                </a:solidFill>
                <a:latin typeface="Times New Roman" panose="02020603050405020304" pitchFamily="18" charset="0"/>
                <a:ea typeface="Calibri" panose="020F0502020204030204" pitchFamily="34" charset="0"/>
              </a:rPr>
              <a:t>đoạn</a:t>
            </a:r>
            <a:r>
              <a:rPr lang="en-US" sz="4800" b="1" dirty="0">
                <a:solidFill>
                  <a:srgbClr val="002060"/>
                </a:solidFill>
                <a:latin typeface="Times New Roman" panose="02020603050405020304" pitchFamily="18" charset="0"/>
                <a:ea typeface="Calibri" panose="020F0502020204030204" pitchFamily="34" charset="0"/>
              </a:rPr>
              <a:t> </a:t>
            </a:r>
            <a:r>
              <a:rPr lang="en-US" sz="4800" b="1" dirty="0" err="1">
                <a:solidFill>
                  <a:srgbClr val="002060"/>
                </a:solidFill>
                <a:latin typeface="Times New Roman" panose="02020603050405020304" pitchFamily="18" charset="0"/>
                <a:ea typeface="Calibri" panose="020F0502020204030204" pitchFamily="34" charset="0"/>
              </a:rPr>
              <a:t>thị</a:t>
            </a:r>
            <a:r>
              <a:rPr lang="en-US" sz="4800" b="1" dirty="0">
                <a:solidFill>
                  <a:srgbClr val="002060"/>
                </a:solidFill>
                <a:latin typeface="Times New Roman" panose="02020603050405020304" pitchFamily="18" charset="0"/>
                <a:ea typeface="Calibri" panose="020F0502020204030204" pitchFamily="34" charset="0"/>
              </a:rPr>
              <a:t> </a:t>
            </a:r>
            <a:r>
              <a:rPr lang="en-US" sz="4800" b="1" dirty="0" err="1">
                <a:solidFill>
                  <a:srgbClr val="002060"/>
                </a:solidFill>
                <a:latin typeface="Times New Roman" panose="02020603050405020304" pitchFamily="18" charset="0"/>
                <a:ea typeface="Calibri" panose="020F0502020204030204" pitchFamily="34" charset="0"/>
              </a:rPr>
              <a:t>trường</a:t>
            </a:r>
            <a:r>
              <a:rPr lang="en-US" sz="4800" b="1" dirty="0">
                <a:solidFill>
                  <a:srgbClr val="002060"/>
                </a:solidFill>
                <a:latin typeface="Times New Roman" panose="02020603050405020304" pitchFamily="18" charset="0"/>
                <a:ea typeface="Calibri" panose="020F0502020204030204" pitchFamily="34" charset="0"/>
              </a:rPr>
              <a:t> </a:t>
            </a:r>
            <a:r>
              <a:rPr lang="en-US" sz="4800" b="1" dirty="0" err="1">
                <a:solidFill>
                  <a:srgbClr val="002060"/>
                </a:solidFill>
                <a:latin typeface="Times New Roman" panose="02020603050405020304" pitchFamily="18" charset="0"/>
                <a:ea typeface="Calibri" panose="020F0502020204030204" pitchFamily="34" charset="0"/>
              </a:rPr>
              <a:t>mục</a:t>
            </a:r>
            <a:r>
              <a:rPr lang="en-US" sz="4800" b="1" dirty="0">
                <a:solidFill>
                  <a:srgbClr val="002060"/>
                </a:solidFill>
                <a:latin typeface="Times New Roman" panose="02020603050405020304" pitchFamily="18" charset="0"/>
                <a:ea typeface="Calibri" panose="020F0502020204030204" pitchFamily="34" charset="0"/>
              </a:rPr>
              <a:t> </a:t>
            </a:r>
            <a:r>
              <a:rPr lang="en-US" sz="4800" b="1" dirty="0" err="1">
                <a:solidFill>
                  <a:srgbClr val="002060"/>
                </a:solidFill>
                <a:latin typeface="Times New Roman" panose="02020603050405020304" pitchFamily="18" charset="0"/>
                <a:ea typeface="Calibri" panose="020F0502020204030204" pitchFamily="34" charset="0"/>
              </a:rPr>
              <a:t>tiêu</a:t>
            </a:r>
            <a:r>
              <a:rPr lang="en-US" sz="4800" b="1" dirty="0">
                <a:solidFill>
                  <a:srgbClr val="002060"/>
                </a:solidFill>
                <a:latin typeface="Times New Roman" panose="02020603050405020304" pitchFamily="18" charset="0"/>
                <a:ea typeface="Calibri" panose="020F0502020204030204" pitchFamily="34" charset="0"/>
              </a:rPr>
              <a:t> </a:t>
            </a:r>
            <a:endParaRPr lang="en-US" sz="4800" b="1" dirty="0">
              <a:solidFill>
                <a:srgbClr val="002060"/>
              </a:solidFill>
            </a:endParaRPr>
          </a:p>
        </p:txBody>
      </p:sp>
    </p:spTree>
    <p:extLst>
      <p:ext uri="{BB962C8B-B14F-4D97-AF65-F5344CB8AC3E}">
        <p14:creationId xmlns:p14="http://schemas.microsoft.com/office/powerpoint/2010/main" val="640696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3" end="3"/>
                                            </p:txEl>
                                          </p:spTgt>
                                        </p:tgtEl>
                                        <p:attrNameLst>
                                          <p:attrName>style.visibility</p:attrName>
                                        </p:attrNameLst>
                                      </p:cBhvr>
                                      <p:to>
                                        <p:strVal val="visible"/>
                                      </p:to>
                                    </p:set>
                                    <p:animEffect transition="in" filter="fade">
                                      <p:cBhvr>
                                        <p:cTn id="21" dur="1000"/>
                                        <p:tgtEl>
                                          <p:spTgt spid="2">
                                            <p:txEl>
                                              <p:pRg st="3" end="3"/>
                                            </p:txEl>
                                          </p:spTgt>
                                        </p:tgtEl>
                                      </p:cBhvr>
                                    </p:animEffect>
                                    <p:anim calcmode="lin" valueType="num">
                                      <p:cBhvr>
                                        <p:cTn id="22"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
                                            <p:txEl>
                                              <p:pRg st="2" end="2"/>
                                            </p:txEl>
                                          </p:spTgt>
                                        </p:tgtEl>
                                        <p:attrNameLst>
                                          <p:attrName>style.visibility</p:attrName>
                                        </p:attrNameLst>
                                      </p:cBhvr>
                                      <p:to>
                                        <p:strVal val="visible"/>
                                      </p:to>
                                    </p:set>
                                    <p:animEffect transition="in" filter="fade">
                                      <p:cBhvr>
                                        <p:cTn id="28" dur="1000"/>
                                        <p:tgtEl>
                                          <p:spTgt spid="2">
                                            <p:txEl>
                                              <p:pRg st="2" end="2"/>
                                            </p:txEl>
                                          </p:spTgt>
                                        </p:tgtEl>
                                      </p:cBhvr>
                                    </p:animEffect>
                                    <p:anim calcmode="lin" valueType="num">
                                      <p:cBhvr>
                                        <p:cTn id="29"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2">
                                            <p:txEl>
                                              <p:pRg st="4" end="4"/>
                                            </p:txEl>
                                          </p:spTgt>
                                        </p:tgtEl>
                                        <p:attrNameLst>
                                          <p:attrName>style.visibility</p:attrName>
                                        </p:attrNameLst>
                                      </p:cBhvr>
                                      <p:to>
                                        <p:strVal val="visible"/>
                                      </p:to>
                                    </p:set>
                                    <p:anim calcmode="lin" valueType="num">
                                      <p:cBhvr additive="base">
                                        <p:cTn id="3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986" y="-266951"/>
            <a:ext cx="11962151" cy="1067600"/>
          </a:xfrm>
          <a:prstGeom prst="rect">
            <a:avLst/>
          </a:prstGeom>
        </p:spPr>
        <p:txBody>
          <a:bodyPr wrap="square">
            <a:spAutoFit/>
          </a:bodyPr>
          <a:lstStyle/>
          <a:p>
            <a:pPr algn="ctr">
              <a:lnSpc>
                <a:spcPct val="150000"/>
              </a:lnSpc>
            </a:pPr>
            <a:r>
              <a:rPr lang="en-US" sz="4800" b="1" dirty="0" smtClean="0">
                <a:solidFill>
                  <a:srgbClr val="002060"/>
                </a:solidFill>
                <a:latin typeface="Times New Roman" panose="02020603050405020304" pitchFamily="18" charset="0"/>
                <a:ea typeface="Calibri" panose="020F0502020204030204" pitchFamily="34" charset="0"/>
              </a:rPr>
              <a:t>3. 6 </a:t>
            </a:r>
            <a:r>
              <a:rPr lang="en-US" sz="4800" b="1" dirty="0" err="1">
                <a:solidFill>
                  <a:srgbClr val="002060"/>
                </a:solidFill>
                <a:latin typeface="Times New Roman" panose="02020603050405020304" pitchFamily="18" charset="0"/>
                <a:ea typeface="Calibri" panose="020F0502020204030204" pitchFamily="34" charset="0"/>
              </a:rPr>
              <a:t>Hoạch</a:t>
            </a:r>
            <a:r>
              <a:rPr lang="en-US" sz="4800" b="1" dirty="0">
                <a:solidFill>
                  <a:srgbClr val="002060"/>
                </a:solidFill>
                <a:latin typeface="Times New Roman" panose="02020603050405020304" pitchFamily="18" charset="0"/>
                <a:ea typeface="Calibri" panose="020F0502020204030204" pitchFamily="34" charset="0"/>
              </a:rPr>
              <a:t> </a:t>
            </a:r>
            <a:r>
              <a:rPr lang="en-US" sz="4800" b="1" dirty="0" err="1">
                <a:solidFill>
                  <a:srgbClr val="002060"/>
                </a:solidFill>
                <a:latin typeface="Times New Roman" panose="02020603050405020304" pitchFamily="18" charset="0"/>
                <a:ea typeface="Calibri" panose="020F0502020204030204" pitchFamily="34" charset="0"/>
              </a:rPr>
              <a:t>định</a:t>
            </a:r>
            <a:r>
              <a:rPr lang="en-US" sz="4800" b="1" dirty="0">
                <a:solidFill>
                  <a:srgbClr val="002060"/>
                </a:solidFill>
                <a:latin typeface="Times New Roman" panose="02020603050405020304" pitchFamily="18" charset="0"/>
                <a:ea typeface="Calibri" panose="020F0502020204030204" pitchFamily="34" charset="0"/>
              </a:rPr>
              <a:t> </a:t>
            </a:r>
            <a:r>
              <a:rPr lang="en-US" sz="4800" b="1" dirty="0" err="1">
                <a:solidFill>
                  <a:srgbClr val="002060"/>
                </a:solidFill>
                <a:latin typeface="Times New Roman" panose="02020603050405020304" pitchFamily="18" charset="0"/>
                <a:ea typeface="Calibri" panose="020F0502020204030204" pitchFamily="34" charset="0"/>
              </a:rPr>
              <a:t>Marketting</a:t>
            </a:r>
            <a:r>
              <a:rPr lang="en-US" sz="4800" b="1" dirty="0">
                <a:solidFill>
                  <a:srgbClr val="002060"/>
                </a:solidFill>
                <a:latin typeface="Times New Roman" panose="02020603050405020304" pitchFamily="18" charset="0"/>
                <a:ea typeface="Calibri" panose="020F0502020204030204" pitchFamily="34" charset="0"/>
              </a:rPr>
              <a:t> Mix	</a:t>
            </a:r>
          </a:p>
        </p:txBody>
      </p:sp>
      <p:sp>
        <p:nvSpPr>
          <p:cNvPr id="3" name="Rectangle 2"/>
          <p:cNvSpPr/>
          <p:nvPr/>
        </p:nvSpPr>
        <p:spPr>
          <a:xfrm>
            <a:off x="182379" y="1175403"/>
            <a:ext cx="11637363" cy="5093702"/>
          </a:xfrm>
          <a:prstGeom prst="rect">
            <a:avLst/>
          </a:prstGeom>
        </p:spPr>
        <p:txBody>
          <a:bodyPr wrap="square">
            <a:spAutoFit/>
          </a:bodyPr>
          <a:lstStyle/>
          <a:p>
            <a:pPr indent="457200" algn="just"/>
            <a:r>
              <a:rPr lang="en-US" sz="2500" b="1" dirty="0" err="1">
                <a:latin typeface="Times New Roman" panose="02020603050405020304" pitchFamily="18" charset="0"/>
                <a:ea typeface="Calibri" panose="020F0502020204030204" pitchFamily="34" charset="0"/>
              </a:rPr>
              <a:t>Doanh</a:t>
            </a:r>
            <a:r>
              <a:rPr lang="en-US" sz="2500" b="1" dirty="0">
                <a:latin typeface="Times New Roman" panose="02020603050405020304" pitchFamily="18" charset="0"/>
                <a:ea typeface="Calibri" panose="020F0502020204030204" pitchFamily="34" charset="0"/>
              </a:rPr>
              <a:t> </a:t>
            </a:r>
            <a:r>
              <a:rPr lang="en-US" sz="2500" b="1" dirty="0" err="1">
                <a:latin typeface="Times New Roman" panose="02020603050405020304" pitchFamily="18" charset="0"/>
                <a:ea typeface="Calibri" panose="020F0502020204030204" pitchFamily="34" charset="0"/>
              </a:rPr>
              <a:t>nghiệp</a:t>
            </a:r>
            <a:r>
              <a:rPr lang="en-US" sz="2500" b="1" dirty="0">
                <a:latin typeface="Times New Roman" panose="02020603050405020304" pitchFamily="18" charset="0"/>
                <a:ea typeface="Calibri" panose="020F0502020204030204" pitchFamily="34" charset="0"/>
              </a:rPr>
              <a:t> </a:t>
            </a:r>
            <a:r>
              <a:rPr lang="en-US" sz="2500" b="1" dirty="0" err="1">
                <a:latin typeface="Times New Roman" panose="02020603050405020304" pitchFamily="18" charset="0"/>
                <a:ea typeface="Calibri" panose="020F0502020204030204" pitchFamily="34" charset="0"/>
              </a:rPr>
              <a:t>phải</a:t>
            </a:r>
            <a:r>
              <a:rPr lang="en-US" sz="2500" b="1" dirty="0">
                <a:latin typeface="Times New Roman" panose="02020603050405020304" pitchFamily="18" charset="0"/>
                <a:ea typeface="Calibri" panose="020F0502020204030204" pitchFamily="34" charset="0"/>
              </a:rPr>
              <a:t> </a:t>
            </a:r>
            <a:r>
              <a:rPr lang="en-US" sz="2500" b="1" dirty="0" err="1">
                <a:latin typeface="Times New Roman" panose="02020603050405020304" pitchFamily="18" charset="0"/>
                <a:ea typeface="Calibri" panose="020F0502020204030204" pitchFamily="34" charset="0"/>
              </a:rPr>
              <a:t>xác</a:t>
            </a:r>
            <a:r>
              <a:rPr lang="en-US" sz="2500" b="1" dirty="0">
                <a:latin typeface="Times New Roman" panose="02020603050405020304" pitchFamily="18" charset="0"/>
                <a:ea typeface="Calibri" panose="020F0502020204030204" pitchFamily="34" charset="0"/>
              </a:rPr>
              <a:t> </a:t>
            </a:r>
            <a:r>
              <a:rPr lang="en-US" sz="2500" b="1" dirty="0" err="1">
                <a:latin typeface="Times New Roman" panose="02020603050405020304" pitchFamily="18" charset="0"/>
                <a:ea typeface="Calibri" panose="020F0502020204030204" pitchFamily="34" charset="0"/>
              </a:rPr>
              <a:t>định</a:t>
            </a:r>
            <a:r>
              <a:rPr lang="en-US" sz="2500" b="1" dirty="0">
                <a:latin typeface="Times New Roman" panose="02020603050405020304" pitchFamily="18" charset="0"/>
                <a:ea typeface="Calibri" panose="020F0502020204030204" pitchFamily="34" charset="0"/>
              </a:rPr>
              <a:t> </a:t>
            </a:r>
            <a:r>
              <a:rPr lang="en-US" sz="2500" b="1" dirty="0" err="1">
                <a:latin typeface="Times New Roman" panose="02020603050405020304" pitchFamily="18" charset="0"/>
                <a:ea typeface="Calibri" panose="020F0502020204030204" pitchFamily="34" charset="0"/>
              </a:rPr>
              <a:t>các</a:t>
            </a:r>
            <a:r>
              <a:rPr lang="en-US" sz="2500" b="1" dirty="0">
                <a:latin typeface="Times New Roman" panose="02020603050405020304" pitchFamily="18" charset="0"/>
                <a:ea typeface="Calibri" panose="020F0502020204030204" pitchFamily="34" charset="0"/>
              </a:rPr>
              <a:t> </a:t>
            </a:r>
            <a:r>
              <a:rPr lang="en-US" sz="2500" b="1" dirty="0" err="1">
                <a:latin typeface="Times New Roman" panose="02020603050405020304" pitchFamily="18" charset="0"/>
                <a:ea typeface="Calibri" panose="020F0502020204030204" pitchFamily="34" charset="0"/>
              </a:rPr>
              <a:t>biện</a:t>
            </a:r>
            <a:r>
              <a:rPr lang="en-US" sz="2500" b="1" dirty="0">
                <a:latin typeface="Times New Roman" panose="02020603050405020304" pitchFamily="18" charset="0"/>
                <a:ea typeface="Calibri" panose="020F0502020204030204" pitchFamily="34" charset="0"/>
              </a:rPr>
              <a:t> </a:t>
            </a:r>
            <a:r>
              <a:rPr lang="en-US" sz="2500" b="1" dirty="0" err="1">
                <a:latin typeface="Times New Roman" panose="02020603050405020304" pitchFamily="18" charset="0"/>
                <a:ea typeface="Calibri" panose="020F0502020204030204" pitchFamily="34" charset="0"/>
              </a:rPr>
              <a:t>pháp</a:t>
            </a:r>
            <a:r>
              <a:rPr lang="en-US" sz="2500" b="1" dirty="0">
                <a:latin typeface="Times New Roman" panose="02020603050405020304" pitchFamily="18" charset="0"/>
                <a:ea typeface="Calibri" panose="020F0502020204030204" pitchFamily="34" charset="0"/>
              </a:rPr>
              <a:t> marketing </a:t>
            </a:r>
            <a:r>
              <a:rPr lang="en-US" sz="2500" b="1" dirty="0" err="1">
                <a:latin typeface="Times New Roman" panose="02020603050405020304" pitchFamily="18" charset="0"/>
                <a:ea typeface="Calibri" panose="020F0502020204030204" pitchFamily="34" charset="0"/>
              </a:rPr>
              <a:t>cụ</a:t>
            </a:r>
            <a:r>
              <a:rPr lang="en-US" sz="2500" b="1" dirty="0">
                <a:latin typeface="Times New Roman" panose="02020603050405020304" pitchFamily="18" charset="0"/>
                <a:ea typeface="Calibri" panose="020F0502020204030204" pitchFamily="34" charset="0"/>
              </a:rPr>
              <a:t> </a:t>
            </a:r>
            <a:r>
              <a:rPr lang="en-US" sz="2500" b="1" dirty="0" err="1">
                <a:latin typeface="Times New Roman" panose="02020603050405020304" pitchFamily="18" charset="0"/>
                <a:ea typeface="Calibri" panose="020F0502020204030204" pitchFamily="34" charset="0"/>
              </a:rPr>
              <a:t>thể</a:t>
            </a:r>
            <a:r>
              <a:rPr lang="en-US" sz="2500" b="1" dirty="0">
                <a:latin typeface="Times New Roman" panose="02020603050405020304" pitchFamily="18" charset="0"/>
                <a:ea typeface="Calibri" panose="020F0502020204030204" pitchFamily="34" charset="0"/>
              </a:rPr>
              <a:t> </a:t>
            </a:r>
            <a:r>
              <a:rPr lang="en-US" sz="2500" b="1" dirty="0" err="1">
                <a:latin typeface="Times New Roman" panose="02020603050405020304" pitchFamily="18" charset="0"/>
                <a:ea typeface="Calibri" panose="020F0502020204030204" pitchFamily="34" charset="0"/>
              </a:rPr>
              <a:t>sẽ</a:t>
            </a:r>
            <a:r>
              <a:rPr lang="en-US" sz="2500" b="1" dirty="0">
                <a:latin typeface="Times New Roman" panose="02020603050405020304" pitchFamily="18" charset="0"/>
                <a:ea typeface="Calibri" panose="020F0502020204030204" pitchFamily="34" charset="0"/>
              </a:rPr>
              <a:t> </a:t>
            </a:r>
            <a:r>
              <a:rPr lang="en-US" sz="2500" b="1" dirty="0" err="1">
                <a:latin typeface="Times New Roman" panose="02020603050405020304" pitchFamily="18" charset="0"/>
                <a:ea typeface="Calibri" panose="020F0502020204030204" pitchFamily="34" charset="0"/>
              </a:rPr>
              <a:t>sử</a:t>
            </a:r>
            <a:r>
              <a:rPr lang="en-US" sz="2500" b="1" dirty="0">
                <a:latin typeface="Times New Roman" panose="02020603050405020304" pitchFamily="18" charset="0"/>
                <a:ea typeface="Calibri" panose="020F0502020204030204" pitchFamily="34" charset="0"/>
              </a:rPr>
              <a:t> </a:t>
            </a:r>
            <a:r>
              <a:rPr lang="en-US" sz="2500" b="1" dirty="0" err="1">
                <a:latin typeface="Times New Roman" panose="02020603050405020304" pitchFamily="18" charset="0"/>
                <a:ea typeface="Calibri" panose="020F0502020204030204" pitchFamily="34" charset="0"/>
              </a:rPr>
              <a:t>dụng</a:t>
            </a:r>
            <a:r>
              <a:rPr lang="en-US" sz="2500" b="1" dirty="0">
                <a:latin typeface="Times New Roman" panose="02020603050405020304" pitchFamily="18" charset="0"/>
                <a:ea typeface="Calibri" panose="020F0502020204030204" pitchFamily="34" charset="0"/>
              </a:rPr>
              <a:t> </a:t>
            </a:r>
            <a:r>
              <a:rPr lang="en-US" sz="2500" b="1" dirty="0" err="1">
                <a:latin typeface="Times New Roman" panose="02020603050405020304" pitchFamily="18" charset="0"/>
                <a:ea typeface="Calibri" panose="020F0502020204030204" pitchFamily="34" charset="0"/>
              </a:rPr>
              <a:t>để</a:t>
            </a:r>
            <a:r>
              <a:rPr lang="en-US" sz="2500" b="1" dirty="0">
                <a:latin typeface="Times New Roman" panose="02020603050405020304" pitchFamily="18" charset="0"/>
                <a:ea typeface="Calibri" panose="020F0502020204030204" pitchFamily="34" charset="0"/>
              </a:rPr>
              <a:t> </a:t>
            </a:r>
            <a:r>
              <a:rPr lang="en-US" sz="2500" b="1" dirty="0" err="1">
                <a:latin typeface="Times New Roman" panose="02020603050405020304" pitchFamily="18" charset="0"/>
                <a:ea typeface="Calibri" panose="020F0502020204030204" pitchFamily="34" charset="0"/>
              </a:rPr>
              <a:t>tác</a:t>
            </a:r>
            <a:r>
              <a:rPr lang="en-US" sz="2500" b="1" dirty="0">
                <a:latin typeface="Times New Roman" panose="02020603050405020304" pitchFamily="18" charset="0"/>
                <a:ea typeface="Calibri" panose="020F0502020204030204" pitchFamily="34" charset="0"/>
              </a:rPr>
              <a:t> </a:t>
            </a:r>
            <a:r>
              <a:rPr lang="en-US" sz="2500" b="1" dirty="0" err="1">
                <a:latin typeface="Times New Roman" panose="02020603050405020304" pitchFamily="18" charset="0"/>
                <a:ea typeface="Calibri" panose="020F0502020204030204" pitchFamily="34" charset="0"/>
              </a:rPr>
              <a:t>động</a:t>
            </a:r>
            <a:r>
              <a:rPr lang="en-US" sz="2500" b="1" dirty="0">
                <a:latin typeface="Times New Roman" panose="02020603050405020304" pitchFamily="18" charset="0"/>
                <a:ea typeface="Calibri" panose="020F0502020204030204" pitchFamily="34" charset="0"/>
              </a:rPr>
              <a:t> </a:t>
            </a:r>
            <a:r>
              <a:rPr lang="en-US" sz="2500" b="1" dirty="0" err="1">
                <a:latin typeface="Times New Roman" panose="02020603050405020304" pitchFamily="18" charset="0"/>
                <a:ea typeface="Calibri" panose="020F0502020204030204" pitchFamily="34" charset="0"/>
              </a:rPr>
              <a:t>vào</a:t>
            </a:r>
            <a:r>
              <a:rPr lang="en-US" sz="2500" b="1" dirty="0">
                <a:latin typeface="Times New Roman" panose="02020603050405020304" pitchFamily="18" charset="0"/>
                <a:ea typeface="Calibri" panose="020F0502020204030204" pitchFamily="34" charset="0"/>
              </a:rPr>
              <a:t> </a:t>
            </a:r>
            <a:r>
              <a:rPr lang="en-US" sz="2500" b="1" dirty="0" err="1">
                <a:latin typeface="Times New Roman" panose="02020603050405020304" pitchFamily="18" charset="0"/>
                <a:ea typeface="Calibri" panose="020F0502020204030204" pitchFamily="34" charset="0"/>
              </a:rPr>
              <a:t>thị</a:t>
            </a:r>
            <a:r>
              <a:rPr lang="en-US" sz="2500" b="1" dirty="0">
                <a:latin typeface="Times New Roman" panose="02020603050405020304" pitchFamily="18" charset="0"/>
                <a:ea typeface="Calibri" panose="020F0502020204030204" pitchFamily="34" charset="0"/>
              </a:rPr>
              <a:t> </a:t>
            </a:r>
            <a:r>
              <a:rPr lang="en-US" sz="2500" b="1" dirty="0" err="1">
                <a:latin typeface="Times New Roman" panose="02020603050405020304" pitchFamily="18" charset="0"/>
                <a:ea typeface="Calibri" panose="020F0502020204030204" pitchFamily="34" charset="0"/>
              </a:rPr>
              <a:t>trường</a:t>
            </a:r>
            <a:r>
              <a:rPr lang="en-US" sz="2500" b="1" dirty="0">
                <a:latin typeface="Times New Roman" panose="02020603050405020304" pitchFamily="18" charset="0"/>
                <a:ea typeface="Calibri" panose="020F0502020204030204" pitchFamily="34" charset="0"/>
              </a:rPr>
              <a:t> </a:t>
            </a:r>
            <a:r>
              <a:rPr lang="en-US" sz="2500" b="1" dirty="0" err="1">
                <a:latin typeface="Times New Roman" panose="02020603050405020304" pitchFamily="18" charset="0"/>
                <a:ea typeface="Calibri" panose="020F0502020204030204" pitchFamily="34" charset="0"/>
              </a:rPr>
              <a:t>mục</a:t>
            </a:r>
            <a:r>
              <a:rPr lang="en-US" sz="2500" b="1" dirty="0">
                <a:latin typeface="Times New Roman" panose="02020603050405020304" pitchFamily="18" charset="0"/>
                <a:ea typeface="Calibri" panose="020F0502020204030204" pitchFamily="34" charset="0"/>
              </a:rPr>
              <a:t> </a:t>
            </a:r>
            <a:r>
              <a:rPr lang="en-US" sz="2500" b="1" dirty="0" err="1">
                <a:latin typeface="Times New Roman" panose="02020603050405020304" pitchFamily="18" charset="0"/>
                <a:ea typeface="Calibri" panose="020F0502020204030204" pitchFamily="34" charset="0"/>
              </a:rPr>
              <a:t>tiêu</a:t>
            </a:r>
            <a:r>
              <a:rPr lang="en-US" sz="2500" b="1"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Cụ</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thể</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nhà</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quản</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trị</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phải</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xác</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định</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nội</a:t>
            </a:r>
            <a:r>
              <a:rPr lang="en-US" sz="2500" dirty="0">
                <a:latin typeface="Times New Roman" panose="02020603050405020304" pitchFamily="18" charset="0"/>
                <a:ea typeface="Calibri" panose="020F0502020204030204" pitchFamily="34" charset="0"/>
              </a:rPr>
              <a:t> dung </a:t>
            </a:r>
            <a:r>
              <a:rPr lang="en-US" sz="2500" dirty="0" err="1">
                <a:latin typeface="Times New Roman" panose="02020603050405020304" pitchFamily="18" charset="0"/>
                <a:ea typeface="Calibri" panose="020F0502020204030204" pitchFamily="34" charset="0"/>
              </a:rPr>
              <a:t>của</a:t>
            </a:r>
            <a:r>
              <a:rPr lang="en-US" sz="2500" dirty="0">
                <a:latin typeface="Times New Roman" panose="02020603050405020304" pitchFamily="18" charset="0"/>
                <a:ea typeface="Calibri" panose="020F0502020204030204" pitchFamily="34" charset="0"/>
              </a:rPr>
              <a:t> 4P </a:t>
            </a:r>
            <a:r>
              <a:rPr lang="en-US" sz="2500" dirty="0" err="1">
                <a:latin typeface="Times New Roman" panose="02020603050405020304" pitchFamily="18" charset="0"/>
                <a:ea typeface="Calibri" panose="020F0502020204030204" pitchFamily="34" charset="0"/>
              </a:rPr>
              <a:t>trong</a:t>
            </a:r>
            <a:r>
              <a:rPr lang="en-US" sz="2500" dirty="0">
                <a:latin typeface="Times New Roman" panose="02020603050405020304" pitchFamily="18" charset="0"/>
                <a:ea typeface="Calibri" panose="020F0502020204030204" pitchFamily="34" charset="0"/>
              </a:rPr>
              <a:t> marketing - mix. </a:t>
            </a:r>
            <a:r>
              <a:rPr lang="en-US" sz="2500" dirty="0" err="1">
                <a:latin typeface="Times New Roman" panose="02020603050405020304" pitchFamily="18" charset="0"/>
                <a:ea typeface="Calibri" panose="020F0502020204030204" pitchFamily="34" charset="0"/>
              </a:rPr>
              <a:t>Các</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nhóm</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biện</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pháp</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được</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phối</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hợp</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với</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nhau</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trong</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một</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chương</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trình</a:t>
            </a:r>
            <a:r>
              <a:rPr lang="en-US" sz="2500" dirty="0">
                <a:latin typeface="Times New Roman" panose="02020603050405020304" pitchFamily="18" charset="0"/>
                <a:ea typeface="Calibri" panose="020F0502020204030204" pitchFamily="34" charset="0"/>
              </a:rPr>
              <a:t> marketing </a:t>
            </a:r>
            <a:r>
              <a:rPr lang="en-US" sz="2500" dirty="0" err="1">
                <a:latin typeface="Times New Roman" panose="02020603050405020304" pitchFamily="18" charset="0"/>
                <a:ea typeface="Calibri" panose="020F0502020204030204" pitchFamily="34" charset="0"/>
              </a:rPr>
              <a:t>trong</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đó</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xác</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định</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rõ</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ngân</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sách</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đầu</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tư</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cho</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từng</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biện</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pháp</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thời</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gian</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thực</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hiện</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và</a:t>
            </a:r>
            <a:r>
              <a:rPr lang="en-US" sz="2500" dirty="0">
                <a:latin typeface="Times New Roman" panose="02020603050405020304" pitchFamily="18" charset="0"/>
                <a:ea typeface="Calibri" panose="020F0502020204030204" pitchFamily="34" charset="0"/>
              </a:rPr>
              <a:t> con </a:t>
            </a:r>
            <a:r>
              <a:rPr lang="en-US" sz="2500" dirty="0" err="1">
                <a:latin typeface="Times New Roman" panose="02020603050405020304" pitchFamily="18" charset="0"/>
                <a:ea typeface="Calibri" panose="020F0502020204030204" pitchFamily="34" charset="0"/>
              </a:rPr>
              <a:t>người</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chịu</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trách</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nhiệm</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thực</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hiện</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của</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từng</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biện</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pháp</a:t>
            </a:r>
            <a:r>
              <a:rPr lang="en-US" sz="2500" dirty="0">
                <a:latin typeface="Times New Roman" panose="02020603050405020304" pitchFamily="18" charset="0"/>
                <a:ea typeface="Calibri" panose="020F0502020204030204" pitchFamily="34" charset="0"/>
              </a:rPr>
              <a:t>. </a:t>
            </a:r>
          </a:p>
          <a:p>
            <a:pPr indent="457200" algn="just"/>
            <a:r>
              <a:rPr lang="en-US" sz="2500" dirty="0" err="1">
                <a:latin typeface="Times New Roman" panose="02020603050405020304" pitchFamily="18" charset="0"/>
                <a:ea typeface="Calibri" panose="020F0502020204030204" pitchFamily="34" charset="0"/>
              </a:rPr>
              <a:t>Trong</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thực</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tế</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việc</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lựa</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chọn</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thị</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trường</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mục</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tiêu</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và</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hoạch</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định</a:t>
            </a:r>
            <a:r>
              <a:rPr lang="en-US" sz="2500" dirty="0">
                <a:latin typeface="Times New Roman" panose="02020603050405020304" pitchFamily="18" charset="0"/>
                <a:ea typeface="Calibri" panose="020F0502020204030204" pitchFamily="34" charset="0"/>
              </a:rPr>
              <a:t> Marketing - mix </a:t>
            </a:r>
            <a:r>
              <a:rPr lang="en-US" sz="2500" dirty="0" err="1">
                <a:latin typeface="Times New Roman" panose="02020603050405020304" pitchFamily="18" charset="0"/>
                <a:ea typeface="Calibri" panose="020F0502020204030204" pitchFamily="34" charset="0"/>
              </a:rPr>
              <a:t>có</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liên</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quan</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mật</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thiết</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với</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nhau</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và</a:t>
            </a:r>
            <a:r>
              <a:rPr lang="en-US" sz="2500" dirty="0">
                <a:latin typeface="Times New Roman" panose="02020603050405020304" pitchFamily="18" charset="0"/>
                <a:ea typeface="Calibri" panose="020F0502020204030204" pitchFamily="34" charset="0"/>
              </a:rPr>
              <a:t> do </a:t>
            </a:r>
            <a:r>
              <a:rPr lang="en-US" sz="2500" dirty="0" err="1">
                <a:latin typeface="Times New Roman" panose="02020603050405020304" pitchFamily="18" charset="0"/>
                <a:ea typeface="Calibri" panose="020F0502020204030204" pitchFamily="34" charset="0"/>
              </a:rPr>
              <a:t>đó</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nhiều</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quyết</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định</a:t>
            </a:r>
            <a:r>
              <a:rPr lang="en-US" sz="2500" dirty="0">
                <a:latin typeface="Times New Roman" panose="02020603050405020304" pitchFamily="18" charset="0"/>
                <a:ea typeface="Calibri" panose="020F0502020204030204" pitchFamily="34" charset="0"/>
              </a:rPr>
              <a:t> marketing - mix </a:t>
            </a:r>
            <a:r>
              <a:rPr lang="en-US" sz="2500" dirty="0" err="1">
                <a:latin typeface="Times New Roman" panose="02020603050405020304" pitchFamily="18" charset="0"/>
                <a:ea typeface="Calibri" panose="020F0502020204030204" pitchFamily="34" charset="0"/>
              </a:rPr>
              <a:t>đã</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cần</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phải</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được</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cân</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nhắc</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cẩn</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thận</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từ</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trước</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Chẳng</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hạn</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nếu</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thị</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trường</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mục</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tiêu</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nhạy</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cảm</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với</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giá</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thì</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người</a:t>
            </a:r>
            <a:r>
              <a:rPr lang="en-US" sz="2500" dirty="0">
                <a:latin typeface="Times New Roman" panose="02020603050405020304" pitchFamily="18" charset="0"/>
                <a:ea typeface="Calibri" panose="020F0502020204030204" pitchFamily="34" charset="0"/>
              </a:rPr>
              <a:t> ta </a:t>
            </a:r>
            <a:r>
              <a:rPr lang="en-US" sz="2500" dirty="0" err="1">
                <a:latin typeface="Times New Roman" panose="02020603050405020304" pitchFamily="18" charset="0"/>
                <a:ea typeface="Calibri" panose="020F0502020204030204" pitchFamily="34" charset="0"/>
              </a:rPr>
              <a:t>phải</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cân</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nhắc</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về</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yếu</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tố</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giá</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cả</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từ</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trước</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hoặc</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việc</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định</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vị</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sản</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phẩm</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sẽ</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có</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ảnh</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hưởng</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lớn</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đến</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việc</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ra</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quyết</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định</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xúc</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tiến</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và</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phân</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phối</a:t>
            </a:r>
            <a:r>
              <a:rPr lang="en-US" sz="2500" dirty="0">
                <a:latin typeface="Times New Roman" panose="02020603050405020304" pitchFamily="18" charset="0"/>
                <a:ea typeface="Calibri" panose="020F0502020204030204" pitchFamily="34" charset="0"/>
              </a:rPr>
              <a:t>. </a:t>
            </a:r>
          </a:p>
          <a:p>
            <a:pPr indent="457200" algn="just"/>
            <a:r>
              <a:rPr lang="en-US" sz="2500" dirty="0">
                <a:latin typeface="Times New Roman" panose="02020603050405020304" pitchFamily="18" charset="0"/>
                <a:ea typeface="Calibri" panose="020F0502020204030204" pitchFamily="34" charset="0"/>
              </a:rPr>
              <a:t>Do </a:t>
            </a:r>
            <a:r>
              <a:rPr lang="en-US" sz="2500" dirty="0" err="1">
                <a:latin typeface="Times New Roman" panose="02020603050405020304" pitchFamily="18" charset="0"/>
                <a:ea typeface="Calibri" panose="020F0502020204030204" pitchFamily="34" charset="0"/>
              </a:rPr>
              <a:t>vậy</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mặc</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dù</a:t>
            </a:r>
            <a:r>
              <a:rPr lang="en-US" sz="2500" dirty="0">
                <a:latin typeface="Times New Roman" panose="02020603050405020304" pitchFamily="18" charset="0"/>
                <a:ea typeface="Calibri" panose="020F0502020204030204" pitchFamily="34" charset="0"/>
              </a:rPr>
              <a:t> ta </a:t>
            </a:r>
            <a:r>
              <a:rPr lang="en-US" sz="2500" dirty="0" err="1">
                <a:latin typeface="Times New Roman" panose="02020603050405020304" pitchFamily="18" charset="0"/>
                <a:ea typeface="Calibri" panose="020F0502020204030204" pitchFamily="34" charset="0"/>
              </a:rPr>
              <a:t>đặt</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việc</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hoạch</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định</a:t>
            </a:r>
            <a:r>
              <a:rPr lang="en-US" sz="2500" dirty="0">
                <a:latin typeface="Times New Roman" panose="02020603050405020304" pitchFamily="18" charset="0"/>
                <a:ea typeface="Calibri" panose="020F0502020204030204" pitchFamily="34" charset="0"/>
              </a:rPr>
              <a:t> marketing - mix ở </a:t>
            </a:r>
            <a:r>
              <a:rPr lang="en-US" sz="2500" dirty="0" err="1">
                <a:latin typeface="Times New Roman" panose="02020603050405020304" pitchFamily="18" charset="0"/>
                <a:ea typeface="Calibri" panose="020F0502020204030204" pitchFamily="34" charset="0"/>
              </a:rPr>
              <a:t>cuối</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cùng</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nhưng</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trong</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thực</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tế</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nhiều</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quyết</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định</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trong</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số</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đó</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đã</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được</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thông</a:t>
            </a:r>
            <a:r>
              <a:rPr lang="en-US" sz="2500" dirty="0">
                <a:latin typeface="Times New Roman" panose="02020603050405020304" pitchFamily="18" charset="0"/>
                <a:ea typeface="Calibri" panose="020F0502020204030204" pitchFamily="34" charset="0"/>
              </a:rPr>
              <a:t> qua </a:t>
            </a:r>
            <a:r>
              <a:rPr lang="en-US" sz="2500" dirty="0" err="1">
                <a:latin typeface="Times New Roman" panose="02020603050405020304" pitchFamily="18" charset="0"/>
                <a:ea typeface="Calibri" panose="020F0502020204030204" pitchFamily="34" charset="0"/>
              </a:rPr>
              <a:t>ngay</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từ</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khi</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lựa</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chọn</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thị</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trường</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mục</a:t>
            </a:r>
            <a:r>
              <a:rPr lang="en-US" sz="2500" dirty="0">
                <a:latin typeface="Times New Roman" panose="02020603050405020304" pitchFamily="18" charset="0"/>
                <a:ea typeface="Calibri" panose="020F0502020204030204" pitchFamily="34" charset="0"/>
              </a:rPr>
              <a:t> </a:t>
            </a:r>
            <a:r>
              <a:rPr lang="en-US" sz="2500" dirty="0" err="1">
                <a:latin typeface="Times New Roman" panose="02020603050405020304" pitchFamily="18" charset="0"/>
                <a:ea typeface="Calibri" panose="020F0502020204030204" pitchFamily="34" charset="0"/>
              </a:rPr>
              <a:t>tiêu</a:t>
            </a:r>
            <a:r>
              <a:rPr lang="en-US" sz="2500" dirty="0">
                <a:latin typeface="Times New Roman" panose="02020603050405020304" pitchFamily="18" charset="0"/>
                <a:ea typeface="Calibri" panose="020F0502020204030204" pitchFamily="34" charset="0"/>
              </a:rPr>
              <a:t>.                             </a:t>
            </a:r>
            <a:endParaRPr lang="en-US" sz="25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976926930"/>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148566802"/>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23106" y="2974511"/>
            <a:ext cx="7315834" cy="3883489"/>
          </a:xfrm>
          <a:prstGeom prst="rect">
            <a:avLst/>
          </a:prstGeom>
        </p:spPr>
      </p:pic>
    </p:spTree>
    <p:extLst>
      <p:ext uri="{BB962C8B-B14F-4D97-AF65-F5344CB8AC3E}">
        <p14:creationId xmlns:p14="http://schemas.microsoft.com/office/powerpoint/2010/main" val="52136102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3786</TotalTime>
  <Words>18062</Words>
  <Application>Microsoft Office PowerPoint</Application>
  <PresentationFormat>Widescreen</PresentationFormat>
  <Paragraphs>971</Paragraphs>
  <Slides>82</Slides>
  <Notes>46</Notes>
  <HiddenSlides>0</HiddenSlides>
  <MMClips>2</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82</vt:i4>
      </vt:variant>
    </vt:vector>
  </HeadingPairs>
  <TitlesOfParts>
    <vt:vector size="92" baseType="lpstr">
      <vt:lpstr>Algerian</vt:lpstr>
      <vt:lpstr>Arial</vt:lpstr>
      <vt:lpstr>Calibri</vt:lpstr>
      <vt:lpstr>Calibri Light</vt:lpstr>
      <vt:lpstr>Cambria</vt:lpstr>
      <vt:lpstr>Cambria-Bold</vt:lpstr>
      <vt:lpstr>Cambria-BoldItalic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huynhchigioi@gmail.com</dc:creator>
  <cp:lastModifiedBy>huynhchigioi@gmail.com</cp:lastModifiedBy>
  <cp:revision>520</cp:revision>
  <dcterms:created xsi:type="dcterms:W3CDTF">2020-11-01T14:17:13Z</dcterms:created>
  <dcterms:modified xsi:type="dcterms:W3CDTF">2021-02-08T05:21:07Z</dcterms:modified>
</cp:coreProperties>
</file>