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838" r:id="rId1"/>
  </p:sldMasterIdLst>
  <p:notesMasterIdLst>
    <p:notesMasterId r:id="rId50"/>
  </p:notesMasterIdLst>
  <p:sldIdLst>
    <p:sldId id="256" r:id="rId2"/>
    <p:sldId id="720" r:id="rId3"/>
    <p:sldId id="718" r:id="rId4"/>
    <p:sldId id="656" r:id="rId5"/>
    <p:sldId id="721" r:id="rId6"/>
    <p:sldId id="722" r:id="rId7"/>
    <p:sldId id="723" r:id="rId8"/>
    <p:sldId id="724" r:id="rId9"/>
    <p:sldId id="726" r:id="rId10"/>
    <p:sldId id="727" r:id="rId11"/>
    <p:sldId id="728" r:id="rId12"/>
    <p:sldId id="729" r:id="rId13"/>
    <p:sldId id="730" r:id="rId14"/>
    <p:sldId id="731" r:id="rId15"/>
    <p:sldId id="732" r:id="rId16"/>
    <p:sldId id="733" r:id="rId17"/>
    <p:sldId id="734" r:id="rId18"/>
    <p:sldId id="735" r:id="rId19"/>
    <p:sldId id="736" r:id="rId20"/>
    <p:sldId id="737" r:id="rId21"/>
    <p:sldId id="739" r:id="rId22"/>
    <p:sldId id="740" r:id="rId23"/>
    <p:sldId id="741" r:id="rId24"/>
    <p:sldId id="742" r:id="rId25"/>
    <p:sldId id="743" r:id="rId26"/>
    <p:sldId id="744" r:id="rId27"/>
    <p:sldId id="746" r:id="rId28"/>
    <p:sldId id="747" r:id="rId29"/>
    <p:sldId id="749" r:id="rId30"/>
    <p:sldId id="750" r:id="rId31"/>
    <p:sldId id="751" r:id="rId32"/>
    <p:sldId id="752" r:id="rId33"/>
    <p:sldId id="753" r:id="rId34"/>
    <p:sldId id="754" r:id="rId35"/>
    <p:sldId id="755" r:id="rId36"/>
    <p:sldId id="756" r:id="rId37"/>
    <p:sldId id="757" r:id="rId38"/>
    <p:sldId id="758" r:id="rId39"/>
    <p:sldId id="759" r:id="rId40"/>
    <p:sldId id="760" r:id="rId41"/>
    <p:sldId id="761" r:id="rId42"/>
    <p:sldId id="762" r:id="rId43"/>
    <p:sldId id="763" r:id="rId44"/>
    <p:sldId id="764" r:id="rId45"/>
    <p:sldId id="765" r:id="rId46"/>
    <p:sldId id="766" r:id="rId47"/>
    <p:sldId id="767" r:id="rId48"/>
    <p:sldId id="725" r:id="rId49"/>
  </p:sldIdLst>
  <p:sldSz cx="9144000" cy="6858000" type="screen4x3"/>
  <p:notesSz cx="6858000" cy="9144000"/>
  <p:defaultTextStyle>
    <a:defPPr>
      <a:defRPr lang="vi-V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05D1"/>
    <a:srgbClr val="2B12C4"/>
    <a:srgbClr val="FFFF00"/>
    <a:srgbClr val="FDEFC7"/>
    <a:srgbClr val="CC99FF"/>
    <a:srgbClr val="000000"/>
    <a:srgbClr val="9378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12" autoAdjust="0"/>
    <p:restoredTop sz="86512" autoAdjust="0"/>
  </p:normalViewPr>
  <p:slideViewPr>
    <p:cSldViewPr>
      <p:cViewPr varScale="1">
        <p:scale>
          <a:sx n="73" d="100"/>
          <a:sy n="73" d="100"/>
        </p:scale>
        <p:origin x="124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4" Type="http://schemas.openxmlformats.org/officeDocument/2006/relationships/image" Target="../media/image3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C6886-F459-4BC6-AD35-A735E86B9973}" type="datetimeFigureOut">
              <a:rPr lang="en-US" smtClean="0"/>
              <a:pPr/>
              <a:t>12/11/2020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70A23-4326-456C-A6EA-BC1ACBB9EC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816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D4E4A-6149-49DB-82B5-3CA712108DB2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7937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98B20-D3DB-4A00-BB15-FF773122D60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6850040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14E31-6405-4D3A-897E-9C1D064012CD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9436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FAA07-3961-40C9-A2BB-437188A1217A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074220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BBABE-526E-47BE-B0A0-22E340C90B63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0955886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A58D1-1B7F-4339-8B30-356628F9F929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7944304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6D9BC-C756-40E4-857D-0EA608D3884D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599772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55200-4C58-414B-9C0D-74FCBCEC93BF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3023223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EFFD8-DE31-4742-85DD-A6D49A701CC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6666989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58D14-66A8-4804-9B77-1584DB036575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5086459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60BBD-D321-4A53-A7B0-9A23E603625E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5354971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AB34F2F-8382-4CA4-A330-8C7C86E43470}" type="slidenum">
              <a:rPr lang="vi-VN"/>
              <a:pPr>
                <a:defRPr/>
              </a:pPr>
              <a:t>‹#›</a:t>
            </a:fld>
            <a:endParaRPr lang="vi-VN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3993" r:id="rId2"/>
    <p:sldLayoutId id="2147484002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4003" r:id="rId9"/>
    <p:sldLayoutId id="2147483999" r:id="rId10"/>
    <p:sldLayoutId id="2147484000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png"/><Relationship Id="rId5" Type="http://schemas.openxmlformats.org/officeDocument/2006/relationships/image" Target="../media/image18.wmf"/><Relationship Id="rId10" Type="http://schemas.openxmlformats.org/officeDocument/2006/relationships/image" Target="../media/image20.wmf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7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29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1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5.bin"/><Relationship Id="rId11" Type="http://schemas.openxmlformats.org/officeDocument/2006/relationships/image" Target="../media/image38.wmf"/><Relationship Id="rId5" Type="http://schemas.openxmlformats.org/officeDocument/2006/relationships/image" Target="../media/image35.wmf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4.bin"/><Relationship Id="rId9" Type="http://schemas.openxmlformats.org/officeDocument/2006/relationships/image" Target="../media/image37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18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2.png"/><Relationship Id="rId5" Type="http://schemas.openxmlformats.org/officeDocument/2006/relationships/image" Target="../media/image41.wmf"/><Relationship Id="rId4" Type="http://schemas.openxmlformats.org/officeDocument/2006/relationships/oleObject" Target="../embeddings/oleObject19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20.bin"/><Relationship Id="rId9" Type="http://schemas.openxmlformats.org/officeDocument/2006/relationships/image" Target="../media/image47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48.wmf"/><Relationship Id="rId4" Type="http://schemas.openxmlformats.org/officeDocument/2006/relationships/oleObject" Target="../embeddings/oleObject23.bin"/><Relationship Id="rId9" Type="http://schemas.openxmlformats.org/officeDocument/2006/relationships/image" Target="../media/image50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26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53.wmf"/><Relationship Id="rId4" Type="http://schemas.openxmlformats.org/officeDocument/2006/relationships/oleObject" Target="../embeddings/oleObject28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54.wmf"/><Relationship Id="rId4" Type="http://schemas.openxmlformats.org/officeDocument/2006/relationships/oleObject" Target="../embeddings/oleObject29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55.wmf"/><Relationship Id="rId4" Type="http://schemas.openxmlformats.org/officeDocument/2006/relationships/oleObject" Target="../embeddings/oleObject30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31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57.wmf"/><Relationship Id="rId4" Type="http://schemas.openxmlformats.org/officeDocument/2006/relationships/oleObject" Target="../embeddings/oleObject32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80" y="2643182"/>
            <a:ext cx="9129520" cy="121444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4: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Dầm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endParaRPr lang="vi-VN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3133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857233"/>
            <a:ext cx="4773457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33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514" y="3830864"/>
            <a:ext cx="4628924" cy="288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334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857232"/>
            <a:ext cx="4119961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334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3929066"/>
            <a:ext cx="4000528" cy="265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42910" y="869936"/>
            <a:ext cx="6215106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4: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Dầm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Box 25"/>
          <p:cNvSpPr txBox="1">
            <a:spLocks noChangeArrowheads="1"/>
          </p:cNvSpPr>
          <p:nvPr/>
        </p:nvSpPr>
        <p:spPr bwMode="gray">
          <a:xfrm>
            <a:off x="642910" y="1929364"/>
            <a:ext cx="8286808" cy="37856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400" b="1" dirty="0" smtClean="0">
                <a:solidFill>
                  <a:srgbClr val="1405D1"/>
                </a:solidFill>
              </a:rPr>
              <a:t>4.1. </a:t>
            </a:r>
            <a:r>
              <a:rPr lang="en-US" sz="2400" b="1" dirty="0" err="1" smtClean="0">
                <a:solidFill>
                  <a:srgbClr val="1405D1"/>
                </a:solidFill>
              </a:rPr>
              <a:t>Đại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cương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về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dầm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thép</a:t>
            </a:r>
            <a:endParaRPr lang="en-US" sz="2400" b="1" dirty="0" smtClean="0">
              <a:solidFill>
                <a:srgbClr val="1405D1"/>
              </a:solidFill>
            </a:endParaRPr>
          </a:p>
          <a:p>
            <a:pPr eaLnBrk="0" hangingPunct="0"/>
            <a:endParaRPr lang="en-US" sz="2400" b="1" dirty="0" smtClean="0">
              <a:solidFill>
                <a:srgbClr val="1405D1"/>
              </a:solidFill>
            </a:endParaRPr>
          </a:p>
          <a:p>
            <a:r>
              <a:rPr lang="en-US" sz="2400" b="1" dirty="0" smtClean="0">
                <a:solidFill>
                  <a:srgbClr val="1405D1"/>
                </a:solidFill>
              </a:rPr>
              <a:t>4.2  </a:t>
            </a:r>
            <a:r>
              <a:rPr lang="en-US" sz="2400" b="1" dirty="0" err="1" smtClean="0">
                <a:solidFill>
                  <a:srgbClr val="1405D1"/>
                </a:solidFill>
              </a:rPr>
              <a:t>Các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kích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thước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chính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của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dầm</a:t>
            </a:r>
            <a:endParaRPr lang="en-US" sz="2400" b="1" dirty="0" smtClean="0">
              <a:solidFill>
                <a:srgbClr val="1405D1"/>
              </a:solidFill>
            </a:endParaRPr>
          </a:p>
          <a:p>
            <a:pPr eaLnBrk="0" hangingPunct="0"/>
            <a:endParaRPr lang="en-US" sz="2400" b="1" dirty="0" err="1" smtClean="0">
              <a:solidFill>
                <a:srgbClr val="1405D1"/>
              </a:solidFill>
            </a:endParaRPr>
          </a:p>
          <a:p>
            <a:r>
              <a:rPr lang="en-US" sz="2400" b="1" dirty="0" smtClean="0">
                <a:solidFill>
                  <a:srgbClr val="1405D1"/>
                </a:solidFill>
              </a:rPr>
              <a:t>4.3  </a:t>
            </a:r>
            <a:r>
              <a:rPr lang="en-US" sz="2400" b="1" dirty="0" err="1" smtClean="0">
                <a:solidFill>
                  <a:srgbClr val="1405D1"/>
                </a:solidFill>
              </a:rPr>
              <a:t>Thiết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kế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dầm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thép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hình</a:t>
            </a:r>
            <a:endParaRPr lang="en-US" sz="2400" b="1" dirty="0" smtClean="0">
              <a:solidFill>
                <a:srgbClr val="1405D1"/>
              </a:solidFill>
            </a:endParaRPr>
          </a:p>
          <a:p>
            <a:pPr eaLnBrk="0" hangingPunct="0"/>
            <a:endParaRPr lang="en-US" sz="2400" b="1" dirty="0" smtClean="0">
              <a:solidFill>
                <a:srgbClr val="1405D1"/>
              </a:solidFill>
            </a:endParaRPr>
          </a:p>
          <a:p>
            <a:r>
              <a:rPr lang="en-US" sz="2400" b="1" dirty="0" smtClean="0">
                <a:solidFill>
                  <a:srgbClr val="1405D1"/>
                </a:solidFill>
              </a:rPr>
              <a:t>4.4  </a:t>
            </a:r>
            <a:r>
              <a:rPr lang="en-US" sz="2400" b="1" dirty="0" err="1" smtClean="0">
                <a:solidFill>
                  <a:srgbClr val="1405D1"/>
                </a:solidFill>
              </a:rPr>
              <a:t>Thiết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kế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dầm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tổ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hợp</a:t>
            </a:r>
            <a:endParaRPr lang="en-US" sz="2400" b="1" dirty="0" smtClean="0">
              <a:solidFill>
                <a:srgbClr val="1405D1"/>
              </a:solidFill>
            </a:endParaRPr>
          </a:p>
          <a:p>
            <a:endParaRPr lang="en-US" sz="2400" b="1" dirty="0" smtClean="0">
              <a:solidFill>
                <a:srgbClr val="1405D1"/>
              </a:solidFill>
            </a:endParaRPr>
          </a:p>
          <a:p>
            <a:r>
              <a:rPr lang="en-US" sz="2400" b="1" dirty="0" smtClean="0">
                <a:solidFill>
                  <a:srgbClr val="1405D1"/>
                </a:solidFill>
              </a:rPr>
              <a:t>4.5 </a:t>
            </a:r>
            <a:r>
              <a:rPr lang="en-US" sz="2400" b="1" dirty="0" err="1" smtClean="0">
                <a:solidFill>
                  <a:srgbClr val="1405D1"/>
                </a:solidFill>
              </a:rPr>
              <a:t>Cấu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tạo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và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tính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toán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các</a:t>
            </a:r>
            <a:r>
              <a:rPr lang="en-US" sz="2400" b="1" dirty="0" smtClean="0">
                <a:solidFill>
                  <a:srgbClr val="1405D1"/>
                </a:solidFill>
              </a:rPr>
              <a:t> chi </a:t>
            </a:r>
            <a:r>
              <a:rPr lang="en-US" sz="2400" b="1" dirty="0" err="1" smtClean="0">
                <a:solidFill>
                  <a:srgbClr val="1405D1"/>
                </a:solidFill>
              </a:rPr>
              <a:t>tiết</a:t>
            </a:r>
            <a:r>
              <a:rPr lang="en-US" sz="2400" b="1" dirty="0" smtClean="0">
                <a:solidFill>
                  <a:srgbClr val="1405D1"/>
                </a:solidFill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</a:rPr>
              <a:t>dầm</a:t>
            </a:r>
            <a:endParaRPr lang="en-US" sz="2400" b="1" dirty="0" smtClean="0">
              <a:solidFill>
                <a:srgbClr val="1405D1"/>
              </a:solidFill>
            </a:endParaRPr>
          </a:p>
          <a:p>
            <a:pPr eaLnBrk="0" hangingPunct="0"/>
            <a:endParaRPr lang="en-US" sz="2400" b="1" dirty="0" smtClean="0">
              <a:solidFill>
                <a:srgbClr val="1405D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28596" y="1953648"/>
            <a:ext cx="85011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chi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phổ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xây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dựng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chạy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…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57158" y="1071546"/>
            <a:ext cx="38876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4.1  </a:t>
            </a:r>
            <a:r>
              <a:rPr lang="en-US" sz="2200" b="1" u="sng" dirty="0" err="1" smtClean="0"/>
              <a:t>Đại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cương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về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4.1.1 </a:t>
            </a:r>
            <a:r>
              <a:rPr lang="en-US" sz="2200" b="1" u="sng" dirty="0" err="1" smtClean="0"/>
              <a:t>Phân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loại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28596" y="2285992"/>
            <a:ext cx="85011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I,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Z.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I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phổ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dễ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57158" y="1071546"/>
            <a:ext cx="38876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4.1  </a:t>
            </a:r>
            <a:r>
              <a:rPr lang="en-US" sz="2200" b="1" u="sng" dirty="0" err="1" smtClean="0"/>
              <a:t>Đại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cương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về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4.1.1 </a:t>
            </a:r>
            <a:r>
              <a:rPr lang="en-US" sz="2200" b="1" u="sng" dirty="0" err="1" smtClean="0"/>
              <a:t>Phân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loại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pic>
        <p:nvPicPr>
          <p:cNvPr id="409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5072074"/>
            <a:ext cx="1726395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14282" y="2285992"/>
            <a:ext cx="90726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song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57158" y="1071546"/>
            <a:ext cx="388760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4.1  </a:t>
            </a:r>
            <a:r>
              <a:rPr lang="en-US" sz="2200" b="1" u="sng" dirty="0" err="1" smtClean="0"/>
              <a:t>Đại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cương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về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4.1.2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	</a:t>
            </a:r>
            <a:r>
              <a:rPr lang="en-US" sz="2200" b="1" u="sng" dirty="0" smtClean="0"/>
              <a:t>a.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đơn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giản</a:t>
            </a:r>
            <a:endParaRPr lang="en-US" sz="2200" b="1" u="sng" dirty="0" smtClean="0"/>
          </a:p>
        </p:txBody>
      </p:sp>
      <p:pic>
        <p:nvPicPr>
          <p:cNvPr id="3112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0613" y="4214818"/>
            <a:ext cx="3539565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14282" y="2000240"/>
            <a:ext cx="90726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phổ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vuông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song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song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phổ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phù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q&lt;3T/m</a:t>
            </a: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2400" baseline="30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57158" y="943184"/>
            <a:ext cx="388760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4.1  </a:t>
            </a:r>
            <a:r>
              <a:rPr lang="en-US" sz="2200" b="1" u="sng" dirty="0" err="1" smtClean="0"/>
              <a:t>Đại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cương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về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4.1.2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	</a:t>
            </a:r>
            <a:r>
              <a:rPr lang="en-US" sz="2200" b="1" u="sng" dirty="0" smtClean="0"/>
              <a:t>b.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phổ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thông</a:t>
            </a:r>
            <a:endParaRPr lang="en-US" sz="2200" b="1" u="sng" dirty="0" smtClean="0"/>
          </a:p>
        </p:txBody>
      </p:sp>
      <p:pic>
        <p:nvPicPr>
          <p:cNvPr id="409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4705319"/>
            <a:ext cx="2357454" cy="208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14282" y="2000240"/>
            <a:ext cx="907262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song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ô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song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vuông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q&gt;3T/m</a:t>
            </a: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US" sz="2400" baseline="30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57158" y="943184"/>
            <a:ext cx="388760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4.1  </a:t>
            </a:r>
            <a:r>
              <a:rPr lang="en-US" sz="2200" b="1" u="sng" dirty="0" err="1" smtClean="0"/>
              <a:t>Đại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cương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về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4.1.2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	c</a:t>
            </a:r>
            <a:r>
              <a:rPr lang="en-US" sz="2200" b="1" u="sng" dirty="0" smtClean="0"/>
              <a:t>.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phức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tạp</a:t>
            </a:r>
            <a:endParaRPr lang="en-US" sz="2200" b="1" u="sng" dirty="0" smtClean="0"/>
          </a:p>
        </p:txBody>
      </p:sp>
      <p:pic>
        <p:nvPicPr>
          <p:cNvPr id="4116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4000504"/>
            <a:ext cx="332493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8760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4.1  </a:t>
            </a:r>
            <a:r>
              <a:rPr lang="en-US" sz="2200" b="1" u="sng" dirty="0" err="1" smtClean="0"/>
              <a:t>Đại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cương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về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4.1.2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	d</a:t>
            </a:r>
            <a:r>
              <a:rPr lang="en-US" sz="2200" b="1" u="sng" dirty="0" smtClean="0"/>
              <a:t>.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428596" y="2085795"/>
            <a:ext cx="88583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3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chồng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baseline="30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baseline="30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chồng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nọ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thuận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lắp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baseline="300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26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0504" y="4786322"/>
            <a:ext cx="2426166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26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4857760"/>
            <a:ext cx="2658397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8760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4.1  </a:t>
            </a:r>
            <a:r>
              <a:rPr lang="en-US" sz="2200" b="1" u="sng" dirty="0" err="1" smtClean="0"/>
              <a:t>Đại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cương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về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4.1.2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	d</a:t>
            </a:r>
            <a:r>
              <a:rPr lang="en-US" sz="2200" b="1" u="sng" dirty="0" smtClean="0"/>
              <a:t>.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428596" y="2085795"/>
            <a:ext cx="871540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nằm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trúc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baseline="300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36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4762523"/>
            <a:ext cx="2981325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36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34049" y="5005409"/>
            <a:ext cx="2466975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8760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4.1  </a:t>
            </a:r>
            <a:r>
              <a:rPr lang="en-US" sz="2200" b="1" u="sng" dirty="0" err="1" smtClean="0"/>
              <a:t>Đại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cương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về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4.1.2 </a:t>
            </a:r>
            <a:r>
              <a:rPr lang="en-US" sz="2200" b="1" u="sng" dirty="0" err="1" smtClean="0"/>
              <a:t>Hệ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	d</a:t>
            </a:r>
            <a:r>
              <a:rPr lang="en-US" sz="2200" b="1" u="sng" dirty="0" smtClean="0"/>
              <a:t>.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428596" y="2085795"/>
            <a:ext cx="87154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baseline="300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47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4643446"/>
            <a:ext cx="28479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47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4643446"/>
            <a:ext cx="2710075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8622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4.2 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kích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thước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chính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4.2.1 </a:t>
            </a:r>
            <a:r>
              <a:rPr lang="en-US" sz="2200" b="1" u="sng" dirty="0" err="1" smtClean="0"/>
              <a:t>Chiều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dài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, </a:t>
            </a:r>
            <a:r>
              <a:rPr lang="en-US" sz="2200" b="1" u="sng" dirty="0" err="1" smtClean="0"/>
              <a:t>nhịp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428596" y="1857364"/>
            <a:ext cx="871540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khớp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đầu.Dầm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congxon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congxon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baseline="300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5143512"/>
            <a:ext cx="309027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8622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4.2 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kích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thước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chính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4.2.1 </a:t>
            </a:r>
            <a:r>
              <a:rPr lang="en-US" sz="2200" b="1" u="sng" dirty="0" err="1" smtClean="0"/>
              <a:t>Chiều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dài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, </a:t>
            </a:r>
            <a:r>
              <a:rPr lang="en-US" sz="2200" b="1" u="sng" dirty="0" err="1" smtClean="0"/>
              <a:t>nhịp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214282" y="1857364"/>
            <a:ext cx="8929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thủy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L1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endParaRPr lang="en-US" sz="2400" baseline="300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857224" y="3714752"/>
          <a:ext cx="1214446" cy="428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Equation" r:id="rId4" imgW="647640" imgH="228600" progId="Equation.DSMT4">
                  <p:embed/>
                </p:oleObj>
              </mc:Choice>
              <mc:Fallback>
                <p:oleObj name="Equation" r:id="rId4" imgW="647640" imgH="2286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224" y="3714752"/>
                        <a:ext cx="1214446" cy="4286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57290" y="4215950"/>
            <a:ext cx="4019545" cy="2547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3401096" y="3744460"/>
          <a:ext cx="261938" cy="309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7" imgW="139680" imgH="164880" progId="Equation.DSMT4">
                  <p:embed/>
                </p:oleObj>
              </mc:Choice>
              <mc:Fallback>
                <p:oleObj name="Equation" r:id="rId7" imgW="139680" imgH="16488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1096" y="3744460"/>
                        <a:ext cx="261938" cy="309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6029801" y="3732666"/>
          <a:ext cx="185737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Equation" r:id="rId9" imgW="990360" imgH="253800" progId="Equation.DSMT4">
                  <p:embed/>
                </p:oleObj>
              </mc:Choice>
              <mc:Fallback>
                <p:oleObj name="Equation" r:id="rId9" imgW="990360" imgH="2538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9801" y="3732666"/>
                        <a:ext cx="1857375" cy="47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8622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4.2 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kích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thước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chính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4.2.1 </a:t>
            </a:r>
            <a:r>
              <a:rPr lang="en-US" sz="2200" b="1" u="sng" dirty="0" err="1" smtClean="0"/>
              <a:t>Chiều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dài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, </a:t>
            </a:r>
            <a:r>
              <a:rPr lang="en-US" sz="2200" b="1" u="sng" dirty="0" err="1" smtClean="0"/>
              <a:t>nhịp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214282" y="1857364"/>
            <a:ext cx="89297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l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l=L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thuận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an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toàn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l≤18m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baseline="30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endParaRPr lang="en-US" sz="2400" baseline="300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51716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4.2 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kích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thước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chính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4.2.2 </a:t>
            </a:r>
            <a:r>
              <a:rPr lang="en-US" sz="2200" b="1" u="sng" dirty="0" err="1" smtClean="0"/>
              <a:t>Chiều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cao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4282" y="1857364"/>
            <a:ext cx="89297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Cao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bởi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tế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baseline="30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baseline="30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429132"/>
            <a:ext cx="3086101" cy="2247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8622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4.2 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kích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thước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chính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4.2.2 </a:t>
            </a:r>
            <a:r>
              <a:rPr lang="en-US" sz="2200" b="1" u="sng" dirty="0" err="1" smtClean="0"/>
              <a:t>Chiều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dài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, </a:t>
            </a:r>
            <a:r>
              <a:rPr lang="en-US" sz="2200" b="1" u="sng" dirty="0" err="1" smtClean="0"/>
              <a:t>nhịp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214282" y="1755766"/>
            <a:ext cx="89297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nhằm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tìm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endParaRPr lang="en-US" sz="2400" baseline="30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2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vượt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phép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lắp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dựng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5752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4.3.1 </a:t>
            </a:r>
            <a:r>
              <a:rPr lang="en-US" sz="2200" b="1" u="sng" dirty="0" err="1" smtClean="0"/>
              <a:t>Chọn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u="sng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214282" y="1755766"/>
            <a:ext cx="89297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Theo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V. 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3822700" y="3603625"/>
          <a:ext cx="1512888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2" name="Equation" r:id="rId4" imgW="787320" imgH="444240" progId="Equation.DSMT4">
                  <p:embed/>
                </p:oleObj>
              </mc:Choice>
              <mc:Fallback>
                <p:oleObj name="Equation" r:id="rId4" imgW="787320" imgH="4442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2700" y="3603625"/>
                        <a:ext cx="1512888" cy="858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14282" y="4500570"/>
            <a:ext cx="8929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cứu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3921125" y="5613400"/>
          <a:ext cx="1147763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3" name="Equation" r:id="rId6" imgW="596880" imgH="241200" progId="Equation.DSMT4">
                  <p:embed/>
                </p:oleObj>
              </mc:Choice>
              <mc:Fallback>
                <p:oleObj name="Equation" r:id="rId6" imgW="596880" imgH="241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1125" y="5613400"/>
                        <a:ext cx="1147763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65223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4.3.2 </a:t>
            </a:r>
            <a:r>
              <a:rPr lang="en-US" sz="2200" b="1" u="sng" dirty="0" err="1" smtClean="0"/>
              <a:t>Kiểm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tra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a. </a:t>
            </a:r>
            <a:r>
              <a:rPr lang="en-US" sz="2200" b="1" dirty="0" err="1" smtClean="0"/>
              <a:t>Kiểm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điều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kiện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chịu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uốn</a:t>
            </a:r>
            <a:endParaRPr lang="en-US" sz="2200" b="1" dirty="0" smtClean="0"/>
          </a:p>
        </p:txBody>
      </p:sp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3608388" y="3143250"/>
          <a:ext cx="1717675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4" name="Equation" r:id="rId4" imgW="939600" imgH="431640" progId="Equation.DSMT4">
                  <p:embed/>
                </p:oleObj>
              </mc:Choice>
              <mc:Fallback>
                <p:oleObj name="Equation" r:id="rId4" imgW="939600" imgH="4316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8388" y="3143250"/>
                        <a:ext cx="1717675" cy="793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57158" y="2143116"/>
            <a:ext cx="8929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14414" y="3857628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71736" y="4286256"/>
            <a:ext cx="628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Wx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x-x</a:t>
            </a:r>
          </a:p>
          <a:p>
            <a:pPr lvl="1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54162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4.3.2 </a:t>
            </a:r>
            <a:r>
              <a:rPr lang="en-US" sz="2200" b="1" u="sng" dirty="0" err="1" smtClean="0"/>
              <a:t>Kiểm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tra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b. </a:t>
            </a:r>
            <a:r>
              <a:rPr lang="en-US" sz="2200" b="1" dirty="0" err="1" smtClean="0"/>
              <a:t>Kiểm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điều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kiện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chịu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cắt</a:t>
            </a:r>
            <a:endParaRPr lang="en-US" sz="2200" b="1" dirty="0" smtClean="0"/>
          </a:p>
        </p:txBody>
      </p:sp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3586163" y="2928934"/>
          <a:ext cx="1763712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8" name="Equation" r:id="rId4" imgW="965160" imgH="431640" progId="Equation.DSMT4">
                  <p:embed/>
                </p:oleObj>
              </mc:Choice>
              <mc:Fallback>
                <p:oleObj name="Equation" r:id="rId4" imgW="965160" imgH="4316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6163" y="2928934"/>
                        <a:ext cx="1763712" cy="793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57158" y="2143116"/>
            <a:ext cx="8786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14414" y="3714752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71736" y="4276090"/>
            <a:ext cx="6286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V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4935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4.3.2 </a:t>
            </a:r>
            <a:r>
              <a:rPr lang="en-US" sz="2200" b="1" u="sng" dirty="0" err="1" smtClean="0"/>
              <a:t>Kiểm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tra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c. </a:t>
            </a:r>
            <a:r>
              <a:rPr lang="en-US" sz="2200" b="1" dirty="0" err="1" smtClean="0"/>
              <a:t>Kiểm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độ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võng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của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dầm</a:t>
            </a:r>
            <a:endParaRPr lang="en-US" sz="2200" b="1" dirty="0" smtClean="0"/>
          </a:p>
        </p:txBody>
      </p:sp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3365500" y="2786058"/>
          <a:ext cx="2205038" cy="81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7" name="Equation" r:id="rId4" imgW="1206360" imgH="444240" progId="Equation.DSMT4">
                  <p:embed/>
                </p:oleObj>
              </mc:Choice>
              <mc:Fallback>
                <p:oleObj name="Equation" r:id="rId4" imgW="1206360" imgH="4442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500" y="2786058"/>
                        <a:ext cx="2205038" cy="817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57158" y="214311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14414" y="3610277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71736" y="4276090"/>
            <a:ext cx="628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tỷ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1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chuẩn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3428992" y="4214818"/>
          <a:ext cx="285752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8" name="Equation" r:id="rId6" imgW="164880" imgH="393480" progId="Equation.DSMT4">
                  <p:embed/>
                </p:oleObj>
              </mc:Choice>
              <mc:Fallback>
                <p:oleObj name="Equation" r:id="rId6" imgW="164880" imgH="393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4214818"/>
                        <a:ext cx="285752" cy="723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"/>
          <p:cNvGraphicFramePr>
            <a:graphicFrameLocks noChangeAspect="1"/>
          </p:cNvGraphicFramePr>
          <p:nvPr/>
        </p:nvGraphicFramePr>
        <p:xfrm>
          <a:off x="3371846" y="5158026"/>
          <a:ext cx="557212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9" name="Equation" r:id="rId8" imgW="304560" imgH="431640" progId="Equation.DSMT4">
                  <p:embed/>
                </p:oleObj>
              </mc:Choice>
              <mc:Fallback>
                <p:oleObj name="Equation" r:id="rId8" imgW="304560" imgH="43164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1846" y="5158026"/>
                        <a:ext cx="557212" cy="793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1857364"/>
            <a:ext cx="87868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6x12m,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6mm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=2100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/cm</a:t>
            </a: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; fv=1500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/cm2</a:t>
            </a:r>
          </a:p>
          <a:p>
            <a:pPr lvl="2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p=1000kG/m</a:t>
            </a: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vượt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n=1,2</a:t>
            </a:r>
          </a:p>
          <a:p>
            <a:pPr lvl="2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=1</a:t>
            </a:r>
          </a:p>
          <a:p>
            <a:pPr lvl="2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  <a:sym typeface="Symbol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tương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giới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142873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 TẬP VÍ DỤ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5061" name="Object 5"/>
          <p:cNvGraphicFramePr>
            <a:graphicFrameLocks noChangeAspect="1"/>
          </p:cNvGraphicFramePr>
          <p:nvPr/>
        </p:nvGraphicFramePr>
        <p:xfrm>
          <a:off x="5572132" y="5072074"/>
          <a:ext cx="1052512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4" name="Equation" r:id="rId4" imgW="711000" imgH="431640" progId="Equation.DSMT4">
                  <p:embed/>
                </p:oleObj>
              </mc:Choice>
              <mc:Fallback>
                <p:oleObj name="Equation" r:id="rId4" imgW="711000" imgH="43164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2132" y="5072074"/>
                        <a:ext cx="1052512" cy="642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357158" y="142873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 TẬP VÍ DỤ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071678"/>
            <a:ext cx="5745439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1857364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142873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2357430"/>
            <a:ext cx="2709862" cy="1651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357158" y="4143397"/>
            <a:ext cx="8786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2928926" y="4929215"/>
          <a:ext cx="4244218" cy="428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2" name="Equation" r:id="rId5" imgW="2273040" imgH="228600" progId="Equation.DSMT4">
                  <p:embed/>
                </p:oleObj>
              </mc:Choice>
              <mc:Fallback>
                <p:oleObj name="Equation" r:id="rId5" imgW="227304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4929215"/>
                        <a:ext cx="4244218" cy="4286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57158" y="5286405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Object 4"/>
          <p:cNvGraphicFramePr>
            <a:graphicFrameLocks noChangeAspect="1"/>
          </p:cNvGraphicFramePr>
          <p:nvPr/>
        </p:nvGraphicFramePr>
        <p:xfrm>
          <a:off x="2857488" y="5643581"/>
          <a:ext cx="1944688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3" name="Equation" r:id="rId7" imgW="1041120" imgH="228600" progId="Equation.DSMT4">
                  <p:embed/>
                </p:oleObj>
              </mc:Choice>
              <mc:Fallback>
                <p:oleObj name="Equation" r:id="rId7" imgW="1041120" imgH="2286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488" y="5643581"/>
                        <a:ext cx="1944688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1857364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chuẩn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142873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2879725" y="2428875"/>
          <a:ext cx="348615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5" name="Equation" r:id="rId4" imgW="1866600" imgH="228600" progId="Equation.DSMT4">
                  <p:embed/>
                </p:oleObj>
              </mc:Choice>
              <mc:Fallback>
                <p:oleObj name="Equation" r:id="rId4" imgW="1866600" imgH="2286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9725" y="2428875"/>
                        <a:ext cx="348615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57158" y="3000365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6" name="Object 4"/>
          <p:cNvGraphicFramePr>
            <a:graphicFrameLocks noChangeAspect="1"/>
          </p:cNvGraphicFramePr>
          <p:nvPr/>
        </p:nvGraphicFramePr>
        <p:xfrm>
          <a:off x="2782911" y="3500438"/>
          <a:ext cx="514667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6" name="Equation" r:id="rId6" imgW="2755800" imgH="507960" progId="Equation.DSMT4">
                  <p:embed/>
                </p:oleObj>
              </mc:Choice>
              <mc:Fallback>
                <p:oleObj name="Equation" r:id="rId6" imgW="2755800" imgH="50796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911" y="3500438"/>
                        <a:ext cx="5146675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357158" y="4429132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8" name="Object 4"/>
          <p:cNvGraphicFramePr>
            <a:graphicFrameLocks noChangeAspect="1"/>
          </p:cNvGraphicFramePr>
          <p:nvPr/>
        </p:nvGraphicFramePr>
        <p:xfrm>
          <a:off x="2640013" y="4786313"/>
          <a:ext cx="4765675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7" name="Equation" r:id="rId8" imgW="2552400" imgH="419040" progId="Equation.DSMT4">
                  <p:embed/>
                </p:oleObj>
              </mc:Choice>
              <mc:Fallback>
                <p:oleObj name="Equation" r:id="rId8" imgW="2552400" imgH="41904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0013" y="4786313"/>
                        <a:ext cx="4765675" cy="785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4"/>
          <p:cNvGraphicFramePr>
            <a:graphicFrameLocks noChangeAspect="1"/>
          </p:cNvGraphicFramePr>
          <p:nvPr/>
        </p:nvGraphicFramePr>
        <p:xfrm>
          <a:off x="2970213" y="5667375"/>
          <a:ext cx="4103687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8" name="Equation" r:id="rId10" imgW="2197080" imgH="393480" progId="Equation.DSMT4">
                  <p:embed/>
                </p:oleObj>
              </mc:Choice>
              <mc:Fallback>
                <p:oleObj name="Equation" r:id="rId10" imgW="2197080" imgH="3934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0213" y="5667375"/>
                        <a:ext cx="4103687" cy="738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18151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I: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146713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7158" y="300573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7158" y="4753285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qui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3494" name="Object 6"/>
          <p:cNvGraphicFramePr>
            <a:graphicFrameLocks noChangeAspect="1"/>
          </p:cNvGraphicFramePr>
          <p:nvPr/>
        </p:nvGraphicFramePr>
        <p:xfrm>
          <a:off x="1968500" y="3775384"/>
          <a:ext cx="4148138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6" name="Equation" r:id="rId4" imgW="2158920" imgH="431640" progId="Equation.DSMT4">
                  <p:embed/>
                </p:oleObj>
              </mc:Choice>
              <mc:Fallback>
                <p:oleObj name="Equation" r:id="rId4" imgW="2158920" imgH="43164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8500" y="3775384"/>
                        <a:ext cx="4148138" cy="835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357158" y="146713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071678"/>
            <a:ext cx="7113587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252955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I24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146713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6563" name="Object 3"/>
          <p:cNvGraphicFramePr>
            <a:graphicFrameLocks noChangeAspect="1"/>
          </p:cNvGraphicFramePr>
          <p:nvPr/>
        </p:nvGraphicFramePr>
        <p:xfrm>
          <a:off x="1643042" y="3071810"/>
          <a:ext cx="1903413" cy="274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5" name="Equation" r:id="rId4" imgW="990360" imgH="1422360" progId="Equation.DSMT4">
                  <p:embed/>
                </p:oleObj>
              </mc:Choice>
              <mc:Fallback>
                <p:oleObj name="Equation" r:id="rId4" imgW="990360" imgH="142236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42" y="3071810"/>
                        <a:ext cx="1903413" cy="2749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7" y="2857496"/>
            <a:ext cx="2091692" cy="2178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43569" y="5143512"/>
            <a:ext cx="5800431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1928802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7158" y="146713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500306"/>
            <a:ext cx="6747369" cy="3879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18151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146713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3494" name="Object 6"/>
          <p:cNvGraphicFramePr>
            <a:graphicFrameLocks noChangeAspect="1"/>
          </p:cNvGraphicFramePr>
          <p:nvPr/>
        </p:nvGraphicFramePr>
        <p:xfrm>
          <a:off x="1893888" y="2797175"/>
          <a:ext cx="5075237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0" name="Equation" r:id="rId4" imgW="2641320" imgH="419040" progId="Equation.DSMT4">
                  <p:embed/>
                </p:oleObj>
              </mc:Choice>
              <mc:Fallback>
                <p:oleObj name="Equation" r:id="rId4" imgW="2641320" imgH="4190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3888" y="2797175"/>
                        <a:ext cx="5075237" cy="811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6"/>
          <p:cNvGraphicFramePr>
            <a:graphicFrameLocks noChangeAspect="1"/>
          </p:cNvGraphicFramePr>
          <p:nvPr/>
        </p:nvGraphicFramePr>
        <p:xfrm>
          <a:off x="1857356" y="3773488"/>
          <a:ext cx="4489450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1" name="Equation" r:id="rId6" imgW="2336760" imgH="431640" progId="Equation.DSMT4">
                  <p:embed/>
                </p:oleObj>
              </mc:Choice>
              <mc:Fallback>
                <p:oleObj name="Equation" r:id="rId6" imgW="2336760" imgH="4316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3773488"/>
                        <a:ext cx="4489450" cy="836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6"/>
          <p:cNvGraphicFramePr>
            <a:graphicFrameLocks noChangeAspect="1"/>
          </p:cNvGraphicFramePr>
          <p:nvPr/>
        </p:nvGraphicFramePr>
        <p:xfrm>
          <a:off x="1709738" y="4887913"/>
          <a:ext cx="4784725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2" name="Equation" r:id="rId8" imgW="2489040" imgH="253800" progId="Equation.DSMT4">
                  <p:embed/>
                </p:oleObj>
              </mc:Choice>
              <mc:Fallback>
                <p:oleObj name="Equation" r:id="rId8" imgW="2489040" imgH="2538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9738" y="4887913"/>
                        <a:ext cx="4784725" cy="492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57158" y="5500702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Vậy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momen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18151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146713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3494" name="Object 6"/>
          <p:cNvGraphicFramePr>
            <a:graphicFrameLocks noChangeAspect="1"/>
          </p:cNvGraphicFramePr>
          <p:nvPr/>
        </p:nvGraphicFramePr>
        <p:xfrm>
          <a:off x="2332038" y="2820988"/>
          <a:ext cx="420052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4" name="Equation" r:id="rId4" imgW="2184120" imgH="393480" progId="Equation.DSMT4">
                  <p:embed/>
                </p:oleObj>
              </mc:Choice>
              <mc:Fallback>
                <p:oleObj name="Equation" r:id="rId4" imgW="2184120" imgH="39348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2820988"/>
                        <a:ext cx="4200525" cy="76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6"/>
          <p:cNvGraphicFramePr>
            <a:graphicFrameLocks noChangeAspect="1"/>
          </p:cNvGraphicFramePr>
          <p:nvPr/>
        </p:nvGraphicFramePr>
        <p:xfrm>
          <a:off x="2276496" y="3773488"/>
          <a:ext cx="5367338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5" name="Equation" r:id="rId6" imgW="2793960" imgH="431640" progId="Equation.DSMT4">
                  <p:embed/>
                </p:oleObj>
              </mc:Choice>
              <mc:Fallback>
                <p:oleObj name="Equation" r:id="rId6" imgW="2793960" imgH="4316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6496" y="3773488"/>
                        <a:ext cx="5367338" cy="836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6"/>
          <p:cNvGraphicFramePr>
            <a:graphicFrameLocks noChangeAspect="1"/>
          </p:cNvGraphicFramePr>
          <p:nvPr/>
        </p:nvGraphicFramePr>
        <p:xfrm>
          <a:off x="2274902" y="4899025"/>
          <a:ext cx="4368800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6" name="Equation" r:id="rId8" imgW="2273040" imgH="241200" progId="Equation.DSMT4">
                  <p:embed/>
                </p:oleObj>
              </mc:Choice>
              <mc:Fallback>
                <p:oleObj name="Equation" r:id="rId8" imgW="2273040" imgH="2412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4902" y="4899025"/>
                        <a:ext cx="4368800" cy="468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57158" y="5500702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Vậy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cắt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38154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4.3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hình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18151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1467137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3494" name="Object 6"/>
          <p:cNvGraphicFramePr>
            <a:graphicFrameLocks noChangeAspect="1"/>
          </p:cNvGraphicFramePr>
          <p:nvPr/>
        </p:nvGraphicFramePr>
        <p:xfrm>
          <a:off x="1658938" y="2760663"/>
          <a:ext cx="5545137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6" name="Equation" r:id="rId4" imgW="2882880" imgH="457200" progId="Equation.DSMT4">
                  <p:embed/>
                </p:oleObj>
              </mc:Choice>
              <mc:Fallback>
                <p:oleObj name="Equation" r:id="rId4" imgW="2882880" imgH="4572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8938" y="2760663"/>
                        <a:ext cx="5545137" cy="884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6"/>
          <p:cNvGraphicFramePr>
            <a:graphicFrameLocks noChangeAspect="1"/>
          </p:cNvGraphicFramePr>
          <p:nvPr/>
        </p:nvGraphicFramePr>
        <p:xfrm>
          <a:off x="1570038" y="3786188"/>
          <a:ext cx="4002087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7" name="Equation" r:id="rId6" imgW="2082600" imgH="431640" progId="Equation.DSMT4">
                  <p:embed/>
                </p:oleObj>
              </mc:Choice>
              <mc:Fallback>
                <p:oleObj name="Equation" r:id="rId6" imgW="2082600" imgH="4316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0038" y="3786188"/>
                        <a:ext cx="4002087" cy="836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57158" y="4929198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Vậy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võng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1809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4.4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tổ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hợp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4.4.1Chọn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a. </a:t>
            </a:r>
            <a:r>
              <a:rPr lang="en-US" sz="2200" b="1" dirty="0" err="1" smtClean="0"/>
              <a:t>Xác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định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chiều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cao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dầm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071678"/>
            <a:ext cx="8786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3429000"/>
            <a:ext cx="8786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min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max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8853" name="Object 2"/>
          <p:cNvGraphicFramePr>
            <a:graphicFrameLocks noChangeAspect="1"/>
          </p:cNvGraphicFramePr>
          <p:nvPr/>
        </p:nvGraphicFramePr>
        <p:xfrm>
          <a:off x="1785918" y="4857760"/>
          <a:ext cx="1682750" cy="442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5" name="Equation" r:id="rId4" imgW="876240" imgH="228600" progId="Equation.DSMT4">
                  <p:embed/>
                </p:oleObj>
              </mc:Choice>
              <mc:Fallback>
                <p:oleObj name="Equation" r:id="rId4" imgW="876240" imgH="2286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4857760"/>
                        <a:ext cx="1682750" cy="442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357158" y="535782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càng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càng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tốt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95199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4.4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tổ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hợp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4.4.1Chọn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b. </a:t>
            </a:r>
            <a:r>
              <a:rPr lang="en-US" sz="2200" b="1" dirty="0" err="1" smtClean="0"/>
              <a:t>Xác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định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chiều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dày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bụng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dầm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071678"/>
            <a:ext cx="87868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càng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bé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càng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nhẹ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càng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nghiệm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9875" name="Object 2"/>
          <p:cNvGraphicFramePr>
            <a:graphicFrameLocks noChangeAspect="1"/>
          </p:cNvGraphicFramePr>
          <p:nvPr/>
        </p:nvGraphicFramePr>
        <p:xfrm>
          <a:off x="2822575" y="4983163"/>
          <a:ext cx="160972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77" name="Equation" r:id="rId4" imgW="838080" imgH="393480" progId="Equation.DSMT4">
                  <p:embed/>
                </p:oleObj>
              </mc:Choice>
              <mc:Fallback>
                <p:oleObj name="Equation" r:id="rId4" imgW="838080" imgH="393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2575" y="4983163"/>
                        <a:ext cx="1609725" cy="763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80186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4.4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tổ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hợp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4.4.1Chọn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c. </a:t>
            </a:r>
            <a:r>
              <a:rPr lang="en-US" sz="2200" b="1" dirty="0" err="1" smtClean="0"/>
              <a:t>Xác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định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các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kích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thước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tiết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diện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cánh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dầm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071678"/>
            <a:ext cx="87868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=12÷24mm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30mm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bởi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3043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4.4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tổ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hợp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4.4.2 </a:t>
            </a:r>
            <a:r>
              <a:rPr lang="en-US" sz="2200" b="1" u="sng" dirty="0" err="1" smtClean="0"/>
              <a:t>Kiểm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tra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a. </a:t>
            </a:r>
            <a:r>
              <a:rPr lang="en-US" sz="2200" b="1" dirty="0" err="1" smtClean="0"/>
              <a:t>Kiểm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độ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bền</a:t>
            </a:r>
            <a:r>
              <a:rPr lang="en-US" sz="2200" b="1" dirty="0" smtClean="0"/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7158" y="2071678"/>
            <a:ext cx="87868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V=0.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M=0.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V,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3970" name="Object 2"/>
          <p:cNvGraphicFramePr>
            <a:graphicFrameLocks noChangeAspect="1"/>
          </p:cNvGraphicFramePr>
          <p:nvPr/>
        </p:nvGraphicFramePr>
        <p:xfrm>
          <a:off x="3195638" y="5884863"/>
          <a:ext cx="321945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2" name="Equation" r:id="rId4" imgW="1676160" imgH="291960" progId="Equation.DSMT4">
                  <p:embed/>
                </p:oleObj>
              </mc:Choice>
              <mc:Fallback>
                <p:oleObj name="Equation" r:id="rId4" imgW="1676160" imgH="29196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638" y="5884863"/>
                        <a:ext cx="3219450" cy="566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50956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4.4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tổ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hợp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4.4.2 </a:t>
            </a:r>
            <a:r>
              <a:rPr lang="en-US" sz="2200" b="1" u="sng" dirty="0" err="1" smtClean="0"/>
              <a:t>Kiểm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tra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b. </a:t>
            </a:r>
            <a:r>
              <a:rPr lang="en-US" sz="2200" b="1" dirty="0" err="1" smtClean="0"/>
              <a:t>Kiểm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độ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võng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của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dầm</a:t>
            </a:r>
            <a:endParaRPr lang="en-US" sz="2200" b="1" dirty="0" smtClean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/>
        </p:nvGraphicFramePr>
        <p:xfrm>
          <a:off x="3365500" y="2541584"/>
          <a:ext cx="2205038" cy="81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7" name="Equation" r:id="rId4" imgW="1206360" imgH="444240" progId="Equation.DSMT4">
                  <p:embed/>
                </p:oleObj>
              </mc:Choice>
              <mc:Fallback>
                <p:oleObj name="Equation" r:id="rId4" imgW="1206360" imgH="4442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500" y="2541584"/>
                        <a:ext cx="2205038" cy="817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57158" y="2000240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7158" y="3357562"/>
            <a:ext cx="482055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en-US" sz="2200" b="1" dirty="0" smtClean="0"/>
              <a:t>	c. </a:t>
            </a:r>
            <a:r>
              <a:rPr lang="en-US" sz="2200" b="1" dirty="0" err="1" smtClean="0"/>
              <a:t>Kiểm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ổn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định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dầm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tổ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hợp</a:t>
            </a:r>
            <a:endParaRPr lang="en-US" sz="2200" b="1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357158" y="3857628"/>
            <a:ext cx="87868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vừa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vừa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xoắn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võng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vênh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khỏi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ổn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8205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4.4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tổ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hợp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4.4.2 </a:t>
            </a:r>
            <a:r>
              <a:rPr lang="en-US" sz="2200" b="1" u="sng" dirty="0" err="1" smtClean="0"/>
              <a:t>Kiểm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tra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c. </a:t>
            </a:r>
            <a:r>
              <a:rPr lang="en-US" sz="2200" b="1" dirty="0" err="1" smtClean="0"/>
              <a:t>Kiểm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ổn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định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dầm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tổ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hợp</a:t>
            </a:r>
            <a:endParaRPr lang="en-US" sz="2200" b="1" dirty="0" smtClean="0"/>
          </a:p>
        </p:txBody>
      </p:sp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428868"/>
            <a:ext cx="5415475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48205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4.4  </a:t>
            </a:r>
            <a:r>
              <a:rPr lang="en-US" sz="2200" b="1" u="sng" dirty="0" err="1" smtClean="0"/>
              <a:t>Thiết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thép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tổ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hợp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4.4.2 </a:t>
            </a:r>
            <a:r>
              <a:rPr lang="en-US" sz="2200" b="1" u="sng" dirty="0" err="1" smtClean="0"/>
              <a:t>Kiểm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tra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diện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c. </a:t>
            </a:r>
            <a:r>
              <a:rPr lang="en-US" sz="2200" b="1" dirty="0" err="1" smtClean="0"/>
              <a:t>Kiểm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ổn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định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dầm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tổ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hợp</a:t>
            </a:r>
            <a:endParaRPr lang="en-US" sz="22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071678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ổn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7042" name="Object 2"/>
          <p:cNvGraphicFramePr>
            <a:graphicFrameLocks noChangeAspect="1"/>
          </p:cNvGraphicFramePr>
          <p:nvPr/>
        </p:nvGraphicFramePr>
        <p:xfrm>
          <a:off x="3686175" y="2662238"/>
          <a:ext cx="156051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4" name="Equation" r:id="rId4" imgW="812520" imgH="431640" progId="Equation.DSMT4">
                  <p:embed/>
                </p:oleObj>
              </mc:Choice>
              <mc:Fallback>
                <p:oleObj name="Equation" r:id="rId4" imgW="812520" imgH="4316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6175" y="2662238"/>
                        <a:ext cx="1560513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214414" y="3714752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71736" y="4276090"/>
            <a:ext cx="628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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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/>
              </a:rPr>
              <a:t>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buFont typeface="Wingdings" pitchFamily="2" charset="2"/>
              <a:buChar char="ü"/>
            </a:pP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408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4.5 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4.5.1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giữa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bụng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pic>
        <p:nvPicPr>
          <p:cNvPr id="880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127470"/>
            <a:ext cx="3289190" cy="188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357158" y="4000504"/>
            <a:ext cx="87868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trượt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trượt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trượt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03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4.5 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4.5.2 </a:t>
            </a:r>
            <a:r>
              <a:rPr lang="en-US" sz="2200" b="1" u="sng" dirty="0" err="1" smtClean="0"/>
              <a:t>Nối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357158" y="1928802"/>
            <a:ext cx="87868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máy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vượt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cẩu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lắp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đoạn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2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bulong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03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4.5 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4.5.2 </a:t>
            </a:r>
            <a:r>
              <a:rPr lang="en-US" sz="2200" b="1" u="sng" dirty="0" err="1" smtClean="0"/>
              <a:t>Nối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1785926"/>
            <a:ext cx="4786346" cy="4953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03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4.5 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4.5.2 </a:t>
            </a:r>
            <a:r>
              <a:rPr lang="en-US" sz="2200" b="1" u="sng" dirty="0" err="1" smtClean="0"/>
              <a:t>Nối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2378" y="2571744"/>
            <a:ext cx="662939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03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4.5 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4.5.3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với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gối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tựa</a:t>
            </a:r>
            <a:endParaRPr lang="en-US" sz="2200" b="1" u="sng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357158" y="1785926"/>
            <a:ext cx="87868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5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1: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tựa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cột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3929086"/>
            <a:ext cx="44100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03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4.5 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4.5.3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với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gối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tựa</a:t>
            </a:r>
            <a:endParaRPr lang="en-US" sz="2200" b="1" u="sng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357158" y="178592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2: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cột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786058"/>
            <a:ext cx="3729043" cy="2920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67246" y="2714620"/>
            <a:ext cx="4254245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03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4.5 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4.5.3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với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gối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tựa</a:t>
            </a:r>
            <a:endParaRPr lang="en-US" sz="2200" b="1" u="sng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357158" y="178592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3: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đỡ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357429"/>
            <a:ext cx="3538544" cy="3951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824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4.65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4.6.3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với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gối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tựa</a:t>
            </a:r>
            <a:endParaRPr lang="en-US" sz="2200" b="1" u="sng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357158" y="178592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4: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2786058"/>
            <a:ext cx="6297851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Dầm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thép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57158" y="943184"/>
            <a:ext cx="6203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sng" dirty="0" smtClean="0"/>
              <a:t>4.5  </a:t>
            </a:r>
            <a:r>
              <a:rPr lang="en-US" sz="2200" b="1" u="sng" dirty="0" err="1" smtClean="0"/>
              <a:t>Cấu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tạo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và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tính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toán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các</a:t>
            </a:r>
            <a:r>
              <a:rPr lang="en-US" sz="2200" b="1" u="sng" dirty="0" smtClean="0"/>
              <a:t> chi </a:t>
            </a:r>
            <a:r>
              <a:rPr lang="en-US" sz="2200" b="1" u="sng" dirty="0" err="1" smtClean="0"/>
              <a:t>tiết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của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endParaRPr lang="en-US" sz="2200" b="1" u="sng" dirty="0" smtClean="0"/>
          </a:p>
          <a:p>
            <a:pPr marL="457200" indent="-457200"/>
            <a:r>
              <a:rPr lang="en-US" sz="2200" b="1" dirty="0" smtClean="0"/>
              <a:t>	</a:t>
            </a:r>
            <a:r>
              <a:rPr lang="en-US" sz="2200" b="1" u="sng" dirty="0" smtClean="0"/>
              <a:t>4.5.3 </a:t>
            </a:r>
            <a:r>
              <a:rPr lang="en-US" sz="2200" b="1" u="sng" dirty="0" err="1" smtClean="0"/>
              <a:t>Liên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kết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dầm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với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gối</a:t>
            </a:r>
            <a:r>
              <a:rPr lang="en-US" sz="2200" b="1" u="sng" dirty="0" smtClean="0"/>
              <a:t> </a:t>
            </a:r>
            <a:r>
              <a:rPr lang="en-US" sz="2200" b="1" u="sng" dirty="0" err="1" smtClean="0"/>
              <a:t>tựa</a:t>
            </a:r>
            <a:endParaRPr lang="en-US" sz="2200" b="1" u="sng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357158" y="1785926"/>
            <a:ext cx="8786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5: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cột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vă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cạnh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bulong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2857496"/>
            <a:ext cx="743855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564904"/>
            <a:ext cx="8712967" cy="1067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itchFamily="18" charset="0"/>
                <a:cs typeface="Times New Roman" pitchFamily="18" charset="0"/>
              </a:rPr>
              <a:t>Thank you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11628</TotalTime>
  <Words>2753</Words>
  <Application>Microsoft Office PowerPoint</Application>
  <PresentationFormat>On-screen Show (4:3)</PresentationFormat>
  <Paragraphs>409</Paragraphs>
  <Slides>48</Slides>
  <Notes>45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7" baseType="lpstr">
      <vt:lpstr>Arial</vt:lpstr>
      <vt:lpstr>Calibri</vt:lpstr>
      <vt:lpstr>Constantia</vt:lpstr>
      <vt:lpstr>Symbol</vt:lpstr>
      <vt:lpstr>Times New Roman</vt:lpstr>
      <vt:lpstr>Wingdings</vt:lpstr>
      <vt:lpstr>Wingdings 2</vt:lpstr>
      <vt:lpstr>Flow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TIỂU LUẬN NHÓM 10</dc:title>
  <dc:creator>Humada</dc:creator>
  <cp:lastModifiedBy>Admin</cp:lastModifiedBy>
  <cp:revision>1553</cp:revision>
  <dcterms:created xsi:type="dcterms:W3CDTF">2011-12-23T17:11:33Z</dcterms:created>
  <dcterms:modified xsi:type="dcterms:W3CDTF">2020-11-12T08:41:47Z</dcterms:modified>
</cp:coreProperties>
</file>