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11">
  <p:sldMasterIdLst>
    <p:sldMasterId id="2147483648" r:id="rId1"/>
    <p:sldMasterId id="2147483673" r:id="rId2"/>
  </p:sldMasterIdLst>
  <p:notesMasterIdLst>
    <p:notesMasterId r:id="rId15"/>
  </p:notesMasterIdLst>
  <p:handoutMasterIdLst>
    <p:handoutMasterId r:id="rId16"/>
  </p:handoutMasterIdLst>
  <p:sldIdLst>
    <p:sldId id="539" r:id="rId3"/>
    <p:sldId id="711" r:id="rId4"/>
    <p:sldId id="824" r:id="rId5"/>
    <p:sldId id="826" r:id="rId6"/>
    <p:sldId id="828" r:id="rId7"/>
    <p:sldId id="830" r:id="rId8"/>
    <p:sldId id="832" r:id="rId9"/>
    <p:sldId id="834" r:id="rId10"/>
    <p:sldId id="836" r:id="rId11"/>
    <p:sldId id="838" r:id="rId12"/>
    <p:sldId id="840" r:id="rId13"/>
    <p:sldId id="822" r:id="rId14"/>
  </p:sldIdLst>
  <p:sldSz cx="9144000" cy="6858000" type="screen4x3"/>
  <p:notesSz cx="7100888" cy="9388475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D830D"/>
    <a:srgbClr val="087600"/>
    <a:srgbClr val="182F92"/>
    <a:srgbClr val="163794"/>
    <a:srgbClr val="006C1F"/>
    <a:srgbClr val="FF9933"/>
    <a:srgbClr val="99117C"/>
    <a:srgbClr val="348A20"/>
    <a:srgbClr val="A47D00"/>
    <a:srgbClr val="A923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65" autoAdjust="0"/>
    <p:restoredTop sz="94434" autoAdjust="0"/>
  </p:normalViewPr>
  <p:slideViewPr>
    <p:cSldViewPr>
      <p:cViewPr varScale="1">
        <p:scale>
          <a:sx n="73" d="100"/>
          <a:sy n="73" d="100"/>
        </p:scale>
        <p:origin x="1350" y="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-1512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4" y="1"/>
            <a:ext cx="3077051" cy="471054"/>
          </a:xfrm>
          <a:prstGeom prst="rect">
            <a:avLst/>
          </a:prstGeom>
        </p:spPr>
        <p:txBody>
          <a:bodyPr vert="horz" lIns="94221" tIns="47110" rIns="94221" bIns="4711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022197" y="1"/>
            <a:ext cx="3077051" cy="471054"/>
          </a:xfrm>
          <a:prstGeom prst="rect">
            <a:avLst/>
          </a:prstGeom>
        </p:spPr>
        <p:txBody>
          <a:bodyPr vert="horz" lIns="94221" tIns="47110" rIns="94221" bIns="47110" rtlCol="0"/>
          <a:lstStyle>
            <a:lvl1pPr algn="r">
              <a:defRPr sz="1200"/>
            </a:lvl1pPr>
          </a:lstStyle>
          <a:p>
            <a:fld id="{AFABF1F1-2F9B-4F88-BB8B-748BBA72395E}" type="datetimeFigureOut">
              <a:rPr lang="en-US" smtClean="0"/>
              <a:t>5/10/2020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4" y="8917426"/>
            <a:ext cx="3077051" cy="471053"/>
          </a:xfrm>
          <a:prstGeom prst="rect">
            <a:avLst/>
          </a:prstGeom>
        </p:spPr>
        <p:txBody>
          <a:bodyPr vert="horz" lIns="94221" tIns="47110" rIns="94221" bIns="4711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022197" y="8917426"/>
            <a:ext cx="3077051" cy="471053"/>
          </a:xfrm>
          <a:prstGeom prst="rect">
            <a:avLst/>
          </a:prstGeom>
        </p:spPr>
        <p:txBody>
          <a:bodyPr vert="horz" lIns="94221" tIns="47110" rIns="94221" bIns="47110" rtlCol="0" anchor="b"/>
          <a:lstStyle>
            <a:lvl1pPr algn="r">
              <a:defRPr sz="1200"/>
            </a:lvl1pPr>
          </a:lstStyle>
          <a:p>
            <a:fld id="{DE0D23D6-16D4-4FAA-ACC9-16B7A51392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642789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4" y="1"/>
            <a:ext cx="3077051" cy="469424"/>
          </a:xfrm>
          <a:prstGeom prst="rect">
            <a:avLst/>
          </a:prstGeom>
        </p:spPr>
        <p:txBody>
          <a:bodyPr vert="horz" lIns="94221" tIns="47110" rIns="94221" bIns="47110" rtlCol="0"/>
          <a:lstStyle>
            <a:lvl1pPr algn="l">
              <a:defRPr sz="1200"/>
            </a:lvl1pPr>
          </a:lstStyle>
          <a:p>
            <a:endParaRPr lang="vi-V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22197" y="1"/>
            <a:ext cx="3077051" cy="469424"/>
          </a:xfrm>
          <a:prstGeom prst="rect">
            <a:avLst/>
          </a:prstGeom>
        </p:spPr>
        <p:txBody>
          <a:bodyPr vert="horz" lIns="94221" tIns="47110" rIns="94221" bIns="47110" rtlCol="0"/>
          <a:lstStyle>
            <a:lvl1pPr algn="r">
              <a:defRPr sz="1200"/>
            </a:lvl1pPr>
          </a:lstStyle>
          <a:p>
            <a:fld id="{09202B48-C058-4097-BA0F-5987ABBB4CC4}" type="datetimeFigureOut">
              <a:rPr lang="vi-VN" smtClean="0"/>
              <a:pPr/>
              <a:t>10/05/2020</a:t>
            </a:fld>
            <a:endParaRPr lang="vi-V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3325" y="704850"/>
            <a:ext cx="4694238" cy="3521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221" tIns="47110" rIns="94221" bIns="47110" rtlCol="0" anchor="ctr"/>
          <a:lstStyle/>
          <a:p>
            <a:endParaRPr lang="vi-V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10089" y="4459527"/>
            <a:ext cx="5680710" cy="4224814"/>
          </a:xfrm>
          <a:prstGeom prst="rect">
            <a:avLst/>
          </a:prstGeom>
        </p:spPr>
        <p:txBody>
          <a:bodyPr vert="horz" lIns="94221" tIns="47110" rIns="94221" bIns="4711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4" y="8917423"/>
            <a:ext cx="3077051" cy="469424"/>
          </a:xfrm>
          <a:prstGeom prst="rect">
            <a:avLst/>
          </a:prstGeom>
        </p:spPr>
        <p:txBody>
          <a:bodyPr vert="horz" lIns="94221" tIns="47110" rIns="94221" bIns="47110" rtlCol="0" anchor="b"/>
          <a:lstStyle>
            <a:lvl1pPr algn="l">
              <a:defRPr sz="1200"/>
            </a:lvl1pPr>
          </a:lstStyle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2197" y="8917423"/>
            <a:ext cx="3077051" cy="469424"/>
          </a:xfrm>
          <a:prstGeom prst="rect">
            <a:avLst/>
          </a:prstGeom>
        </p:spPr>
        <p:txBody>
          <a:bodyPr vert="horz" lIns="94221" tIns="47110" rIns="94221" bIns="47110" rtlCol="0" anchor="b"/>
          <a:lstStyle>
            <a:lvl1pPr algn="r">
              <a:defRPr sz="1200"/>
            </a:lvl1pPr>
          </a:lstStyle>
          <a:p>
            <a:fld id="{96FE7A8A-A817-4EFB-A09E-6F85DDD94D74}" type="slidenum">
              <a:rPr lang="vi-VN" smtClean="0"/>
              <a:pPr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7821317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Kính</a:t>
            </a:r>
            <a:r>
              <a:rPr lang="en-US" baseline="0" dirty="0"/>
              <a:t> </a:t>
            </a:r>
            <a:r>
              <a:rPr lang="en-US" baseline="0" dirty="0" err="1"/>
              <a:t>thưa</a:t>
            </a:r>
            <a:r>
              <a:rPr lang="en-US" baseline="0" dirty="0"/>
              <a:t> </a:t>
            </a:r>
            <a:r>
              <a:rPr lang="en-US" baseline="0" dirty="0" err="1"/>
              <a:t>quý</a:t>
            </a:r>
            <a:r>
              <a:rPr lang="en-US" baseline="0" dirty="0"/>
              <a:t> </a:t>
            </a:r>
            <a:r>
              <a:rPr lang="en-US" baseline="0" dirty="0" err="1"/>
              <a:t>thầy</a:t>
            </a:r>
            <a:r>
              <a:rPr lang="en-US" baseline="0" dirty="0"/>
              <a:t> </a:t>
            </a:r>
            <a:r>
              <a:rPr lang="en-US" baseline="0" dirty="0" err="1"/>
              <a:t>trong</a:t>
            </a:r>
            <a:r>
              <a:rPr lang="en-US" baseline="0" dirty="0"/>
              <a:t> </a:t>
            </a:r>
            <a:r>
              <a:rPr lang="en-US" baseline="0" dirty="0" err="1"/>
              <a:t>hội</a:t>
            </a:r>
            <a:r>
              <a:rPr lang="en-US" baseline="0" dirty="0"/>
              <a:t> </a:t>
            </a:r>
            <a:r>
              <a:rPr lang="en-US" baseline="0" dirty="0" err="1"/>
              <a:t>đồng</a:t>
            </a:r>
            <a:r>
              <a:rPr lang="en-US" baseline="0" dirty="0"/>
              <a:t> </a:t>
            </a:r>
          </a:p>
          <a:p>
            <a:endParaRPr lang="en-US" baseline="0" dirty="0"/>
          </a:p>
          <a:p>
            <a:r>
              <a:rPr lang="en-US" baseline="0" dirty="0" err="1"/>
              <a:t>Em</a:t>
            </a:r>
            <a:r>
              <a:rPr lang="en-US" baseline="0" dirty="0"/>
              <a:t> ten </a:t>
            </a:r>
            <a:r>
              <a:rPr lang="nl-NL" b="1" dirty="0"/>
              <a:t>Nguyễn Anh Tuấn </a:t>
            </a:r>
            <a:r>
              <a:rPr lang="en-US" baseline="0" dirty="0" err="1"/>
              <a:t>hôm</a:t>
            </a:r>
            <a:r>
              <a:rPr lang="en-US" baseline="0" dirty="0"/>
              <a:t> nay </a:t>
            </a:r>
            <a:r>
              <a:rPr lang="en-US" baseline="0" dirty="0" err="1"/>
              <a:t>được</a:t>
            </a:r>
            <a:r>
              <a:rPr lang="en-US" baseline="0" dirty="0"/>
              <a:t> </a:t>
            </a:r>
            <a:r>
              <a:rPr lang="en-US" baseline="0" dirty="0" err="1"/>
              <a:t>sự</a:t>
            </a:r>
            <a:r>
              <a:rPr lang="en-US" baseline="0" dirty="0"/>
              <a:t> </a:t>
            </a:r>
            <a:r>
              <a:rPr lang="en-US" baseline="0" dirty="0" err="1"/>
              <a:t>cho</a:t>
            </a:r>
            <a:r>
              <a:rPr lang="en-US" baseline="0" dirty="0"/>
              <a:t> </a:t>
            </a:r>
            <a:r>
              <a:rPr lang="en-US" baseline="0" dirty="0" err="1"/>
              <a:t>phép</a:t>
            </a:r>
            <a:r>
              <a:rPr lang="en-US" baseline="0" dirty="0"/>
              <a:t> </a:t>
            </a:r>
            <a:r>
              <a:rPr lang="en-US" baseline="0" dirty="0" err="1"/>
              <a:t>của</a:t>
            </a:r>
            <a:r>
              <a:rPr lang="en-US" baseline="0" dirty="0"/>
              <a:t> </a:t>
            </a:r>
            <a:r>
              <a:rPr lang="nl-NL" dirty="0">
                <a:solidFill>
                  <a:srgbClr val="FFFF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TRƯỜNG ĐẠI HỌC GIAO THÔNG VẬN TẢI</a:t>
            </a:r>
          </a:p>
          <a:p>
            <a:endParaRPr lang="nl-NL" dirty="0">
              <a:solidFill>
                <a:srgbClr val="FFFF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baseline="0" dirty="0" err="1"/>
              <a:t>Em</a:t>
            </a:r>
            <a:r>
              <a:rPr lang="en-US" baseline="0" dirty="0"/>
              <a:t> </a:t>
            </a:r>
            <a:r>
              <a:rPr lang="en-US" baseline="0" dirty="0" err="1"/>
              <a:t>xin</a:t>
            </a:r>
            <a:r>
              <a:rPr lang="en-US" baseline="0" dirty="0"/>
              <a:t> </a:t>
            </a:r>
            <a:r>
              <a:rPr lang="en-US" baseline="0" dirty="0" err="1"/>
              <a:t>báo</a:t>
            </a:r>
            <a:r>
              <a:rPr lang="en-US" baseline="0" dirty="0"/>
              <a:t> </a:t>
            </a:r>
            <a:r>
              <a:rPr lang="en-US" baseline="0" dirty="0" err="1"/>
              <a:t>cáo</a:t>
            </a:r>
            <a:r>
              <a:rPr lang="en-US" baseline="0" dirty="0"/>
              <a:t> </a:t>
            </a:r>
            <a:r>
              <a:rPr lang="en-US" baseline="0" dirty="0" err="1"/>
              <a:t>đề</a:t>
            </a:r>
            <a:r>
              <a:rPr lang="en-US" baseline="0" dirty="0"/>
              <a:t> </a:t>
            </a:r>
            <a:r>
              <a:rPr lang="en-US" baseline="0" dirty="0" err="1"/>
              <a:t>tài</a:t>
            </a:r>
            <a:r>
              <a:rPr lang="en-US" baseline="0" dirty="0"/>
              <a:t> :    </a:t>
            </a:r>
            <a:r>
              <a:rPr lang="pt-BR" sz="3100" b="1" dirty="0">
                <a:solidFill>
                  <a:srgbClr val="FF0000"/>
                </a:solidFill>
              </a:rPr>
              <a:t>NGHIÊN CỨU HỆ THỐNG LÁI   TÍCH CỰC TRÊN Ô TÔ</a:t>
            </a:r>
          </a:p>
          <a:p>
            <a:endParaRPr lang="vi-V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1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8999568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2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2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7753566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3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3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5765737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4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4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65155492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5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5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27796272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6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6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30213987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7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7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30072252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8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8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56935619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9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9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78008408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10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10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16648400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11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11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411331721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A16B2B7-8BFB-47C2-A028-96A65B40B299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487888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0" name="Rectangle 18"/>
          <p:cNvSpPr>
            <a:spLocks noChangeArrowheads="1"/>
          </p:cNvSpPr>
          <p:nvPr/>
        </p:nvSpPr>
        <p:spPr bwMode="ltGray">
          <a:xfrm>
            <a:off x="0" y="6611938"/>
            <a:ext cx="9144000" cy="260350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vi-VN"/>
          </a:p>
        </p:txBody>
      </p:sp>
      <p:pic>
        <p:nvPicPr>
          <p:cNvPr id="3092" name="Picture 2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373688"/>
          </a:xfrm>
          <a:prstGeom prst="rect">
            <a:avLst/>
          </a:prstGeom>
          <a:noFill/>
        </p:spPr>
      </p:pic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 bwMode="gray">
          <a:xfrm>
            <a:off x="1371600" y="5867400"/>
            <a:ext cx="6553200" cy="5334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1800" b="1">
                <a:solidFill>
                  <a:schemeClr val="tx2"/>
                </a:solidFill>
                <a:latin typeface="Verdana" pitchFamily="34" charset="0"/>
              </a:defRPr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3086" name="Text Box 14"/>
          <p:cNvSpPr txBox="1">
            <a:spLocks noChangeArrowheads="1"/>
          </p:cNvSpPr>
          <p:nvPr/>
        </p:nvSpPr>
        <p:spPr bwMode="auto">
          <a:xfrm>
            <a:off x="376238" y="228600"/>
            <a:ext cx="1147762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1600" b="1">
                <a:solidFill>
                  <a:schemeClr val="tx2"/>
                </a:solidFill>
              </a:rPr>
              <a:t>Company</a:t>
            </a:r>
          </a:p>
          <a:p>
            <a:r>
              <a:rPr lang="en-US" sz="2400" b="1"/>
              <a:t>LOGO</a:t>
            </a:r>
          </a:p>
        </p:txBody>
      </p:sp>
      <p:sp>
        <p:nvSpPr>
          <p:cNvPr id="3093" name="Rectangle 21"/>
          <p:cNvSpPr>
            <a:spLocks noGrp="1" noChangeArrowheads="1"/>
          </p:cNvSpPr>
          <p:nvPr>
            <p:ph type="ctrTitle" sz="quarter"/>
          </p:nvPr>
        </p:nvSpPr>
        <p:spPr bwMode="gray">
          <a:xfrm>
            <a:off x="0" y="4868863"/>
            <a:ext cx="9144000" cy="720725"/>
          </a:xfrm>
          <a:gradFill rotWithShape="1">
            <a:gsLst>
              <a:gs pos="0">
                <a:schemeClr val="tx1">
                  <a:gamma/>
                  <a:shade val="46275"/>
                  <a:invGamma/>
                </a:schemeClr>
              </a:gs>
              <a:gs pos="50000">
                <a:schemeClr val="tx1"/>
              </a:gs>
              <a:gs pos="100000">
                <a:schemeClr val="tx1">
                  <a:gamma/>
                  <a:shade val="46275"/>
                  <a:invGamma/>
                </a:schemeClr>
              </a:gs>
            </a:gsLst>
            <a:lin ang="0" scaled="1"/>
          </a:gradFill>
        </p:spPr>
        <p:txBody>
          <a:bodyPr/>
          <a:lstStyle>
            <a:lvl1pPr>
              <a:defRPr sz="4000"/>
            </a:lvl1pPr>
          </a:lstStyle>
          <a:p>
            <a:r>
              <a:rPr lang="en-US" altLang="ko-KR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02279548-18FC-4BE1-89E3-80F3BF121172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ACA578C5-48D1-485C-862C-ADC1AF49ED96}" type="datetime1">
              <a:rPr lang="vi-VN" smtClean="0"/>
              <a:t>10/05/2020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9D0F541-638F-4CD1-ADE2-9D3D82F7CC80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C48125B8-D168-40BE-A305-A54C045E8A0C}" type="datetime1">
              <a:rPr lang="vi-VN" smtClean="0"/>
              <a:t>10/05/2020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152525"/>
            <a:ext cx="4038600" cy="5248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152525"/>
            <a:ext cx="4038600" cy="5248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EC3660D4-075C-4ADC-9A5C-F8FA8CEB741C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69990223-8B1D-4C44-917E-A1D108FDBC75}" type="datetime1">
              <a:rPr lang="vi-VN" smtClean="0"/>
              <a:t>10/05/2020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0178767C-9E25-4F86-B5A2-90BD7ED6A46D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14FE35F9-2C5E-4B4B-8F7A-A5244948ABD0}" type="datetime1">
              <a:rPr lang="vi-VN" smtClean="0"/>
              <a:t>10/05/2020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1B0B662-EB6D-4C10-988A-6779C70D766F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459E37C5-54B0-4025-B29D-05F661427FF7}" type="datetime1">
              <a:rPr lang="vi-VN" smtClean="0"/>
              <a:t>10/05/2020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3B5911A-7CD1-404A-B764-ADFF88635733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1E5EA15F-3A9F-4E6D-8123-011680DA098C}" type="datetime1">
              <a:rPr lang="vi-VN" smtClean="0"/>
              <a:t>10/05/2020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0070E920-7BA4-4873-BFF0-50532E5CCC84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945001B7-6A7D-4E93-A72B-05F822414C0B}" type="datetime1">
              <a:rPr lang="vi-VN" smtClean="0"/>
              <a:t>10/05/2020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94EFCBB8-69AC-4F25-8770-7A84ECA0B73C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71C1AC2C-2E9A-4960-A747-849A9C1EB5D9}" type="datetime1">
              <a:rPr lang="vi-VN" smtClean="0"/>
              <a:t>10/05/2020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45D6B93-00ED-4AF2-ACA0-B112255593E4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53020ADE-2AA9-4A24-8724-76E124604354}" type="datetime1">
              <a:rPr lang="vi-VN" smtClean="0"/>
              <a:t>10/05/2020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48450" y="152400"/>
            <a:ext cx="2114550" cy="6248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152400"/>
            <a:ext cx="6191250" cy="62484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9CB6B95B-D71F-4480-9048-1A10802CA8C9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A5F93103-98E0-47DF-8071-394A8B73F494}" type="datetime1">
              <a:rPr lang="vi-VN" smtClean="0"/>
              <a:t>10/05/2020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52400"/>
            <a:ext cx="8458200" cy="563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152525"/>
            <a:ext cx="8229600" cy="5248275"/>
          </a:xfrm>
        </p:spPr>
        <p:txBody>
          <a:bodyPr/>
          <a:lstStyle/>
          <a:p>
            <a:r>
              <a:rPr lang="en-US"/>
              <a:t>Click icon to add table</a:t>
            </a:r>
            <a:endParaRPr lang="vi-V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5867400" y="6461125"/>
            <a:ext cx="2895600" cy="320675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>
          <a:xfrm>
            <a:off x="3505200" y="6461125"/>
            <a:ext cx="2133600" cy="320675"/>
          </a:xfrm>
        </p:spPr>
        <p:txBody>
          <a:bodyPr/>
          <a:lstStyle>
            <a:lvl1pPr>
              <a:defRPr/>
            </a:lvl1pPr>
          </a:lstStyle>
          <a:p>
            <a:fld id="{0CA5AE36-A8AA-4BF2-A2E4-9BD243C66736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2"/>
          </p:nvPr>
        </p:nvSpPr>
        <p:spPr>
          <a:xfrm>
            <a:off x="14288" y="838200"/>
            <a:ext cx="8458200" cy="228600"/>
          </a:xfrm>
        </p:spPr>
        <p:txBody>
          <a:bodyPr/>
          <a:lstStyle>
            <a:lvl1pPr>
              <a:defRPr/>
            </a:lvl1pPr>
          </a:lstStyle>
          <a:p>
            <a:fld id="{199CE9FB-BF0B-432D-AE91-16DC113E748E}" type="datetime1">
              <a:rPr lang="vi-VN" smtClean="0"/>
              <a:t>10/05/2020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52B8C2C-93B8-426C-B462-BACD8F853C64}" type="datetime1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5/10/2020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CDCA4D8-30C7-4D0C-958B-4FB5CAFD940E}" type="slidenum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64417356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A8C0572-A5D6-43D9-84F0-698C7FF4D27F}" type="datetime1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5/10/2020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3C63558-56DA-4F58-AE09-3EEA83AD3624}" type="slidenum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52231143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68B0FA1-30F3-4260-B30F-6F7CA086DF71}" type="datetime1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5/10/2020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29B9798-02AA-4F3C-81AC-137DA7AA0BCB}" type="slidenum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60875434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BA49C64-D95C-4A67-B3D7-E2C3476740C6}" type="datetime1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5/10/2020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5D3A812-0973-4A72-B2D9-885DB95DE6C4}" type="slidenum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47935534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53124A3-20E7-49C7-9F3D-614C61910EB7}" type="datetime1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5/10/2020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1DC97D1-2E41-4D71-A31F-307C41413A8D}" type="slidenum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40335299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2490812-0A18-4A1D-83C1-0BBB8A145E2E}" type="datetime1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5/10/2020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1481B1C-51CC-46DA-A510-205845E1C9C1}" type="slidenum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56460632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1D7B181-631C-463F-9001-B4105F19BA64}" type="datetime1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5/10/2020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5DC5B68-414A-4BE8-A51D-ED5229AD5C27}" type="slidenum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56637697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43FFD33-4FCC-4EB4-BF16-22E4E74A7CA0}" type="datetime1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5/10/2020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F081CCC-00EE-4B3A-8F9C-BCDAE64C4960}" type="slidenum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37045710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672DD12-02EA-411E-BE83-B751706F8E3D}" type="datetime1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5/10/2020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913922B-DF85-4D5D-891E-E59C02EDA358}" type="slidenum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48211999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8A0AF4E-7C9C-4770-8CF0-51E5C4C81E7E}" type="datetime1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5/10/2020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ACDA459-7DBE-4C50-A5C9-B9E5A868A797}" type="slidenum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5518402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ADD2780-DE00-4727-BD8D-849828BD46E8}" type="datetime1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5/10/2020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F0BAE43-F3FB-4D85-B54C-A0BD63E752E1}" type="slidenum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779156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9" name="Rectangle 15"/>
          <p:cNvSpPr>
            <a:spLocks noChangeArrowheads="1"/>
          </p:cNvSpPr>
          <p:nvPr/>
        </p:nvSpPr>
        <p:spPr bwMode="ltGray">
          <a:xfrm>
            <a:off x="0" y="0"/>
            <a:ext cx="9144000" cy="836613"/>
          </a:xfrm>
          <a:prstGeom prst="rect">
            <a:avLst/>
          </a:prstGeom>
          <a:gradFill rotWithShape="1">
            <a:gsLst>
              <a:gs pos="0">
                <a:schemeClr val="tx1">
                  <a:gamma/>
                  <a:shade val="46275"/>
                  <a:invGamma/>
                </a:schemeClr>
              </a:gs>
              <a:gs pos="50000">
                <a:schemeClr val="tx1"/>
              </a:gs>
              <a:gs pos="100000">
                <a:schemeClr val="tx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vi-VN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152525"/>
            <a:ext cx="8229600" cy="524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867400" y="6461125"/>
            <a:ext cx="28956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1">
                <a:latin typeface="+mj-lt"/>
              </a:defRPr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505200" y="6461125"/>
            <a:ext cx="21336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>
                <a:latin typeface="+mj-lt"/>
              </a:defRPr>
            </a:lvl1pPr>
          </a:lstStyle>
          <a:p>
            <a:fld id="{9430586F-D9DE-40E7-ABDF-D872690EEF60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white">
          <a:xfrm>
            <a:off x="304800" y="152400"/>
            <a:ext cx="8458200" cy="56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40" name="Text Box 16"/>
          <p:cNvSpPr txBox="1">
            <a:spLocks noChangeArrowheads="1"/>
          </p:cNvSpPr>
          <p:nvPr/>
        </p:nvSpPr>
        <p:spPr bwMode="gray">
          <a:xfrm>
            <a:off x="0" y="838200"/>
            <a:ext cx="9144000" cy="244475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vi-VN" sz="1000" b="1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gray">
          <a:xfrm>
            <a:off x="14288" y="838200"/>
            <a:ext cx="84582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b="1">
                <a:solidFill>
                  <a:schemeClr val="bg1"/>
                </a:solidFill>
                <a:latin typeface="+mj-lt"/>
              </a:defRPr>
            </a:lvl1pPr>
          </a:lstStyle>
          <a:p>
            <a:fld id="{CFB903BA-2639-4B48-8848-1B1132F7E8B2}" type="datetime1">
              <a:rPr lang="vi-VN" smtClean="0"/>
              <a:t>10/05/2020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v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vi-V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ea typeface="+mn-ea"/>
                <a:cs typeface="Arial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681BB30-D617-4AB9-9E3A-54E1A1B07DEA}" type="datetime1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5/10/2020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ea typeface="+mn-ea"/>
                <a:cs typeface="Arial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pitchFamily="34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6795E74-7187-47BD-B823-89928D39F92F}" type="slidenum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68101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0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Arial" charset="0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Arial" charset="0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Arial" charset="0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Arial" charset="0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66800" y="1888856"/>
            <a:ext cx="7317346" cy="4647570"/>
          </a:xfrm>
        </p:spPr>
        <p:txBody>
          <a:bodyPr/>
          <a:lstStyle/>
          <a:p>
            <a:pPr marL="0" indent="0" algn="ctr">
              <a:buNone/>
            </a:pPr>
            <a:endParaRPr lang="pt-BR" sz="2800" b="1" dirty="0">
              <a:solidFill>
                <a:schemeClr val="tx1">
                  <a:lumMod val="60000"/>
                  <a:lumOff val="40000"/>
                </a:schemeClr>
              </a:solidFill>
            </a:endParaRPr>
          </a:p>
          <a:p>
            <a:pPr marL="0" indent="0" algn="ctr">
              <a:buNone/>
            </a:pPr>
            <a:r>
              <a:rPr lang="pt-BR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TÊN BÀI HỌC</a:t>
            </a:r>
          </a:p>
          <a:p>
            <a:pPr marL="0" indent="0" algn="ctr">
              <a:buNone/>
            </a:pPr>
            <a:r>
              <a:rPr lang="vi-VN" sz="2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en-US" sz="2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vi-VN" sz="2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HỆ THỐNG PHANH</a:t>
            </a:r>
            <a:endParaRPr lang="en-US" sz="26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19"/>
          <p:cNvSpPr>
            <a:spLocks noChangeArrowheads="1"/>
          </p:cNvSpPr>
          <p:nvPr/>
        </p:nvSpPr>
        <p:spPr bwMode="auto">
          <a:xfrm>
            <a:off x="2826380" y="5167538"/>
            <a:ext cx="639445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 indent="12573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nl-NL" b="1" dirty="0"/>
              <a:t>Giảng viên</a:t>
            </a:r>
            <a:r>
              <a:rPr lang="nl-NL" b="1" smtClean="0"/>
              <a:t>: </a:t>
            </a:r>
            <a:r>
              <a:rPr lang="nl-NL" b="1" smtClean="0"/>
              <a:t>Trần Văn Đông</a:t>
            </a:r>
            <a:endParaRPr lang="nl-NL" b="1" dirty="0"/>
          </a:p>
          <a:p>
            <a:endParaRPr lang="nl-NL" b="1" dirty="0"/>
          </a:p>
        </p:txBody>
      </p:sp>
      <p:sp>
        <p:nvSpPr>
          <p:cNvPr id="2" name="Rectangle 1"/>
          <p:cNvSpPr/>
          <p:nvPr/>
        </p:nvSpPr>
        <p:spPr bwMode="gray">
          <a:xfrm>
            <a:off x="957678" y="1888856"/>
            <a:ext cx="7239000" cy="550556"/>
          </a:xfrm>
          <a:prstGeom prst="rect">
            <a:avLst/>
          </a:prstGeom>
          <a:solidFill>
            <a:srgbClr val="0D830D"/>
          </a:solidFill>
          <a:ln w="3175" algn="ctr">
            <a:noFill/>
            <a:round/>
            <a:headEnd/>
            <a:tailEnd/>
          </a:ln>
        </p:spPr>
        <p:txBody>
          <a:bodyPr wrap="none"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HỌC PHẦN </a:t>
            </a:r>
            <a:r>
              <a:rPr lang="en-US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b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LÝ THUYẾT GẦM Ô TÔ</a:t>
            </a:r>
            <a:endParaRPr lang="en-US" sz="2800" b="1" dirty="0">
              <a:solidFill>
                <a:schemeClr val="bg1"/>
              </a:solidFill>
              <a:latin typeface="Consolas" pitchFamily="49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22421" y="422209"/>
            <a:ext cx="790953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/>
              <a:t>TRƯỜNG CAO ĐẲNG LÝ TỰ TRỌNG TP.HCM</a:t>
            </a:r>
          </a:p>
          <a:p>
            <a:pPr algn="ctr"/>
            <a:r>
              <a:rPr lang="en-US" sz="2800" b="1" dirty="0"/>
              <a:t>KHOA ĐỘNG LỰC</a:t>
            </a:r>
            <a:endParaRPr lang="vi-VN" sz="2400" b="1" dirty="0"/>
          </a:p>
        </p:txBody>
      </p:sp>
      <p:sp>
        <p:nvSpPr>
          <p:cNvPr id="7" name="Rectangle 6"/>
          <p:cNvSpPr/>
          <p:nvPr/>
        </p:nvSpPr>
        <p:spPr bwMode="gray">
          <a:xfrm>
            <a:off x="2443578" y="6232950"/>
            <a:ext cx="4267200" cy="550556"/>
          </a:xfrm>
          <a:prstGeom prst="rect">
            <a:avLst/>
          </a:prstGeom>
          <a:noFill/>
          <a:ln w="3175" algn="ctr">
            <a:noFill/>
            <a:round/>
            <a:headEnd/>
            <a:tailEnd/>
          </a:ln>
        </p:spPr>
        <p:txBody>
          <a:bodyPr wrap="none" rtlCol="0" anchor="ctr"/>
          <a:lstStyle/>
          <a:p>
            <a:pPr algn="ctr"/>
            <a:r>
              <a:rPr lang="en-US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TP.HCM, THÁNG 2 NĂM 2020</a:t>
            </a:r>
            <a:endParaRPr lang="en-US" b="1" dirty="0">
              <a:solidFill>
                <a:schemeClr val="accent2">
                  <a:lumMod val="60000"/>
                  <a:lumOff val="40000"/>
                </a:schemeClr>
              </a:solidFill>
              <a:latin typeface="Consolas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5796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AutoShape 5"/>
          <p:cNvSpPr>
            <a:spLocks noChangeArrowheads="1"/>
          </p:cNvSpPr>
          <p:nvPr/>
        </p:nvSpPr>
        <p:spPr bwMode="ltGray">
          <a:xfrm rot="5400000" flipH="1">
            <a:off x="-1940718" y="2032793"/>
            <a:ext cx="4032250" cy="3929063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7713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744" y="10800"/>
                </a:moveTo>
                <a:cubicBezTo>
                  <a:pt x="10744" y="10769"/>
                  <a:pt x="10769" y="10744"/>
                  <a:pt x="10800" y="10744"/>
                </a:cubicBezTo>
                <a:cubicBezTo>
                  <a:pt x="10830" y="10743"/>
                  <a:pt x="10855" y="10769"/>
                  <a:pt x="10856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lnTo>
                  <a:pt x="10744" y="10800"/>
                </a:lnTo>
                <a:close/>
              </a:path>
            </a:pathLst>
          </a:custGeom>
          <a:noFill/>
          <a:ln w="0" algn="ctr">
            <a:noFill/>
            <a:miter lim="800000"/>
            <a:headEnd/>
            <a:tailEnd/>
          </a:ln>
        </p:spPr>
        <p:txBody>
          <a:bodyPr rot="10800000" vert="eaVert" wrap="none" anchor="ctr"/>
          <a:lstStyle/>
          <a:p>
            <a:endParaRPr lang="en-US">
              <a:ln>
                <a:solidFill>
                  <a:schemeClr val="bg1"/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>
              <a:buNone/>
            </a:pPr>
            <a:r>
              <a:rPr lang="vi-VN" sz="4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en-US" sz="4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vi-VN" sz="4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4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HỆ THỐNG PHANH</a:t>
            </a:r>
            <a:r>
              <a:rPr lang="vi-VN" sz="4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1097593"/>
            <a:ext cx="9144000" cy="58169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hangingPunct="0"/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4.1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Nhiệm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vụ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yêu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endParaRPr lang="en-US" sz="28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hangingPunct="0"/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4.1.1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Nhiệm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vụ</a:t>
            </a:r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hangingPunct="0"/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Giảm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tốc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dừng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xe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đảm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bảo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an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toàn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vận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hành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đường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hangingPunct="0"/>
            <a:endParaRPr lang="en-US" sz="2400" dirty="0" smtClean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hangingPunct="0"/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4.1.2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Yêu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endParaRPr lang="en-US" sz="28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hangingPunct="0">
              <a:buFontTx/>
              <a:buChar char="-"/>
            </a:pP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Quãng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đường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phanh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ngắn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nhất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457200" indent="-457200" hangingPunct="0">
              <a:buFontTx/>
              <a:buChar char="-"/>
            </a:pP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gian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phanh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nhỏ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nhất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457200" indent="-457200" hangingPunct="0">
              <a:buFontTx/>
              <a:buChar char="-"/>
            </a:pP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tốc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phanh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chậm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dần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lớn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457200" indent="-457200" hangingPunct="0">
              <a:buFontTx/>
              <a:buChar char="-"/>
            </a:pP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Phanh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êm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dịu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457200" indent="-457200" hangingPunct="0">
              <a:buFontTx/>
              <a:buChar char="-"/>
            </a:pP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khiển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nhẹ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nhàng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457200" indent="-457200" hangingPunct="0">
              <a:buFontTx/>
              <a:buChar char="-"/>
            </a:pP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nhạy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cao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457200" indent="-457200" hangingPunct="0">
              <a:buFontTx/>
              <a:buChar char="-"/>
            </a:pP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bố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mô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men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đều</a:t>
            </a:r>
            <a:endParaRPr lang="en-US" sz="2400" dirty="0" smtClean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hangingPunct="0">
              <a:buFontTx/>
              <a:buChar char="-"/>
            </a:pP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bó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phanh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457200" indent="-457200" hangingPunct="0">
              <a:buFontTx/>
              <a:buChar char="-"/>
            </a:pP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Thoát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nhiệt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tốt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457200" indent="-457200" hangingPunct="0">
              <a:buFontTx/>
              <a:buChar char="-"/>
            </a:pP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Gọn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nhẹ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9104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AutoShape 5"/>
          <p:cNvSpPr>
            <a:spLocks noChangeArrowheads="1"/>
          </p:cNvSpPr>
          <p:nvPr/>
        </p:nvSpPr>
        <p:spPr bwMode="ltGray">
          <a:xfrm rot="5400000" flipH="1">
            <a:off x="-1940718" y="2032793"/>
            <a:ext cx="4032250" cy="3929063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7713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744" y="10800"/>
                </a:moveTo>
                <a:cubicBezTo>
                  <a:pt x="10744" y="10769"/>
                  <a:pt x="10769" y="10744"/>
                  <a:pt x="10800" y="10744"/>
                </a:cubicBezTo>
                <a:cubicBezTo>
                  <a:pt x="10830" y="10743"/>
                  <a:pt x="10855" y="10769"/>
                  <a:pt x="10856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lnTo>
                  <a:pt x="10744" y="10800"/>
                </a:lnTo>
                <a:close/>
              </a:path>
            </a:pathLst>
          </a:custGeom>
          <a:noFill/>
          <a:ln w="0" algn="ctr">
            <a:noFill/>
            <a:miter lim="800000"/>
            <a:headEnd/>
            <a:tailEnd/>
          </a:ln>
        </p:spPr>
        <p:txBody>
          <a:bodyPr rot="10800000" vert="eaVert" wrap="none" anchor="ctr"/>
          <a:lstStyle/>
          <a:p>
            <a:endParaRPr lang="en-US">
              <a:ln>
                <a:solidFill>
                  <a:schemeClr val="bg1"/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>
              <a:buNone/>
            </a:pPr>
            <a:r>
              <a:rPr lang="vi-VN" sz="4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en-US" sz="4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vi-VN" sz="4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4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HỆ THỐNG PHANH</a:t>
            </a:r>
            <a:r>
              <a:rPr lang="vi-VN" sz="4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1097593"/>
            <a:ext cx="9144000" cy="55707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hangingPunct="0"/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4.1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Nhiệm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vụ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yêu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endParaRPr lang="en-US" sz="28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hangingPunct="0"/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4.1.3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endParaRPr lang="en-US" sz="28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 hangingPunct="0">
              <a:buAutoNum type="alphaLcPeriod"/>
            </a:pP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Theo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cấu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dẫn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phanh</a:t>
            </a:r>
            <a:endParaRPr lang="en-US" sz="2400" dirty="0" smtClean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 hangingPunct="0">
              <a:buAutoNum type="alphaLcPeriod"/>
            </a:pP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Theo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cấu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cấu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phanh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514350" indent="-514350" hangingPunct="0">
              <a:buAutoNum type="alphaLcPeriod"/>
            </a:pP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Theo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kết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cấu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cấu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khiển</a:t>
            </a:r>
            <a:endParaRPr lang="en-US" sz="2400" dirty="0" smtClean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hangingPunct="0"/>
            <a:endParaRPr lang="en-US" sz="2800" b="1" dirty="0">
              <a:solidFill>
                <a:schemeClr val="accent2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hangingPunct="0"/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4.2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Cấu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nguyên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thống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phanh</a:t>
            </a:r>
            <a:endParaRPr lang="en-US" sz="28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hangingPunct="0"/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4.2.1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Cấu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endParaRPr lang="en-US" sz="28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hangingPunct="0"/>
            <a:r>
              <a:rPr lang="en-US" sz="2400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a. </a:t>
            </a:r>
            <a:r>
              <a:rPr lang="en-US" sz="2400" i="1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Dẫn</a:t>
            </a:r>
            <a:r>
              <a:rPr lang="en-US" sz="2400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400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phanh</a:t>
            </a:r>
            <a:r>
              <a:rPr lang="en-US" sz="2400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bao</a:t>
            </a:r>
            <a:r>
              <a:rPr lang="en-US" sz="2400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gồm</a:t>
            </a:r>
            <a:r>
              <a:rPr lang="en-US" sz="2400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342900" indent="-342900" hangingPunct="0">
              <a:buFontTx/>
              <a:buChar char="-"/>
            </a:pP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Bàn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đạp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phanh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ty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đẩy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lò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xo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hồi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342900" indent="-342900" hangingPunct="0">
              <a:buFontTx/>
              <a:buChar char="-"/>
            </a:pP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Xy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lanh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chính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bình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chứa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dầu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lò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xo, piston.</a:t>
            </a:r>
          </a:p>
          <a:p>
            <a:pPr marL="342900" indent="-342900" hangingPunct="0">
              <a:buFontTx/>
              <a:buChar char="-"/>
            </a:pP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Xy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lanh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bánh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xe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mâm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phanh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lò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xo, piston.</a:t>
            </a:r>
            <a:endParaRPr lang="en-US" sz="24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hangingPunct="0">
              <a:buFontTx/>
              <a:buChar char="-"/>
            </a:pPr>
            <a:endParaRPr lang="en-US" sz="24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hangingPunct="0"/>
            <a:endParaRPr lang="en-US" sz="2400" dirty="0" smtClean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8470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AutoShape 5"/>
          <p:cNvSpPr>
            <a:spLocks noChangeArrowheads="1"/>
          </p:cNvSpPr>
          <p:nvPr/>
        </p:nvSpPr>
        <p:spPr bwMode="ltGray">
          <a:xfrm rot="5400000" flipH="1">
            <a:off x="-1940718" y="2032793"/>
            <a:ext cx="4032250" cy="3929063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7713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744" y="10800"/>
                </a:moveTo>
                <a:cubicBezTo>
                  <a:pt x="10744" y="10769"/>
                  <a:pt x="10769" y="10744"/>
                  <a:pt x="10800" y="10744"/>
                </a:cubicBezTo>
                <a:cubicBezTo>
                  <a:pt x="10830" y="10743"/>
                  <a:pt x="10855" y="10769"/>
                  <a:pt x="10856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lnTo>
                  <a:pt x="10744" y="10800"/>
                </a:lnTo>
                <a:close/>
              </a:path>
            </a:pathLst>
          </a:custGeom>
          <a:noFill/>
          <a:ln w="0" algn="ctr">
            <a:noFill/>
            <a:miter lim="800000"/>
            <a:headEnd/>
            <a:tailEnd/>
          </a:ln>
        </p:spPr>
        <p:txBody>
          <a:bodyPr rot="10800000" vert="eaVert" wrap="none" anchor="ctr"/>
          <a:lstStyle/>
          <a:p>
            <a:endParaRPr lang="en-US">
              <a:ln>
                <a:solidFill>
                  <a:schemeClr val="bg1"/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>
              <a:buNone/>
            </a:pPr>
            <a:r>
              <a:rPr lang="vi-VN" sz="4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en-US" sz="4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vi-VN" sz="4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4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HỆ THỐNG PHANH</a:t>
            </a:r>
            <a:r>
              <a:rPr lang="vi-VN" sz="4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1097593"/>
            <a:ext cx="9144000" cy="5755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hangingPunct="0"/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4.2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Cấu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nguyên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thống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phanh</a:t>
            </a:r>
            <a:endParaRPr lang="en-US" sz="28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hangingPunct="0"/>
            <a:r>
              <a:rPr lang="en-US" sz="28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4.2.1 </a:t>
            </a:r>
            <a:r>
              <a:rPr lang="en-US" sz="2800" b="1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Cấu</a:t>
            </a:r>
            <a:r>
              <a:rPr lang="en-US" sz="28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endParaRPr lang="en-US" sz="2800" b="1" dirty="0" smtClean="0">
              <a:solidFill>
                <a:schemeClr val="accent2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hangingPunct="0"/>
            <a:r>
              <a:rPr lang="en-US" sz="2400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b. </a:t>
            </a:r>
            <a:r>
              <a:rPr lang="en-US" sz="2400" i="1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2400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cấu</a:t>
            </a:r>
            <a:r>
              <a:rPr lang="en-US" sz="2400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phanh</a:t>
            </a:r>
            <a:r>
              <a:rPr lang="en-US" sz="2400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bánh</a:t>
            </a:r>
            <a:r>
              <a:rPr lang="en-US" sz="2400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xe</a:t>
            </a:r>
            <a:r>
              <a:rPr lang="en-US" sz="2400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bao</a:t>
            </a:r>
            <a:r>
              <a:rPr lang="en-US" sz="2400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gồm</a:t>
            </a:r>
            <a:r>
              <a:rPr lang="en-US" sz="2400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342900" indent="-342900" hangingPunct="0">
              <a:buFontTx/>
              <a:buChar char="-"/>
            </a:pP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Mâm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phanh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lắp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xi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lanh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bánh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xe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342900" indent="-342900" hangingPunct="0">
              <a:buFontTx/>
              <a:buChar char="-"/>
            </a:pP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Guốc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phanh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má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phanh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342900" indent="-342900" hangingPunct="0">
              <a:buFontTx/>
              <a:buChar char="-"/>
            </a:pP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Hai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chốt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lệch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tâm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lò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xo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hồi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tang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trống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342900" indent="-342900" hangingPunct="0">
              <a:buFontTx/>
              <a:buChar char="-"/>
            </a:pP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Cam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lệch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tâm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chốt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chỉnh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hangingPunct="0">
              <a:buFontTx/>
              <a:buChar char="-"/>
            </a:pPr>
            <a:endParaRPr lang="en-US" sz="24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hangingPunct="0"/>
            <a:endParaRPr lang="en-US" sz="2400" dirty="0" smtClean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hangingPunct="0"/>
            <a:endParaRPr lang="en-US" sz="24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hangingPunct="0"/>
            <a:endParaRPr lang="en-US" sz="2400" dirty="0" smtClean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hangingPunct="0"/>
            <a:endParaRPr lang="en-US" sz="24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hangingPunct="0"/>
            <a:endParaRPr lang="en-US" sz="2400" dirty="0" smtClean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hangingPunct="0"/>
            <a:endParaRPr lang="en-US" sz="24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hangingPunct="0"/>
            <a:endParaRPr lang="en-US" sz="2400" dirty="0" smtClean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5450" y="3911429"/>
            <a:ext cx="5753100" cy="288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10130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AutoShape 5"/>
          <p:cNvSpPr>
            <a:spLocks noChangeArrowheads="1"/>
          </p:cNvSpPr>
          <p:nvPr/>
        </p:nvSpPr>
        <p:spPr bwMode="ltGray">
          <a:xfrm rot="5400000" flipH="1">
            <a:off x="-1940718" y="2032793"/>
            <a:ext cx="4032250" cy="3929063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7713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744" y="10800"/>
                </a:moveTo>
                <a:cubicBezTo>
                  <a:pt x="10744" y="10769"/>
                  <a:pt x="10769" y="10744"/>
                  <a:pt x="10800" y="10744"/>
                </a:cubicBezTo>
                <a:cubicBezTo>
                  <a:pt x="10830" y="10743"/>
                  <a:pt x="10855" y="10769"/>
                  <a:pt x="10856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lnTo>
                  <a:pt x="10744" y="10800"/>
                </a:lnTo>
                <a:close/>
              </a:path>
            </a:pathLst>
          </a:custGeom>
          <a:noFill/>
          <a:ln w="0" algn="ctr">
            <a:noFill/>
            <a:miter lim="800000"/>
            <a:headEnd/>
            <a:tailEnd/>
          </a:ln>
        </p:spPr>
        <p:txBody>
          <a:bodyPr rot="10800000" vert="eaVert" wrap="none" anchor="ctr"/>
          <a:lstStyle/>
          <a:p>
            <a:endParaRPr lang="en-US">
              <a:ln>
                <a:solidFill>
                  <a:schemeClr val="bg1"/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>
              <a:buNone/>
            </a:pPr>
            <a:r>
              <a:rPr lang="vi-VN" sz="4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en-US" sz="4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vi-VN" sz="4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4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HỆ THỐNG PHANH</a:t>
            </a:r>
            <a:r>
              <a:rPr lang="vi-VN" sz="4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1097593"/>
            <a:ext cx="9144000" cy="5755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hangingPunct="0"/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4.2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Cấu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nguyên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thống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phanh</a:t>
            </a:r>
            <a:endParaRPr lang="en-US" sz="28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hangingPunct="0"/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4.2.2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Nguyên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endParaRPr lang="en-US" sz="28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hangingPunct="0"/>
            <a:r>
              <a:rPr lang="en-US" sz="2400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a. </a:t>
            </a:r>
            <a:r>
              <a:rPr lang="en-US" sz="2400" i="1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Trạng</a:t>
            </a:r>
            <a:r>
              <a:rPr lang="en-US" sz="2400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thái</a:t>
            </a:r>
            <a:r>
              <a:rPr lang="en-US" sz="2400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phanh</a:t>
            </a:r>
            <a:r>
              <a:rPr lang="en-US" sz="2400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xe</a:t>
            </a:r>
            <a:endParaRPr lang="en-US" sz="2400" i="1" dirty="0" smtClean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hangingPunct="0"/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Đạp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bàn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đạp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phanh→ty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đẩy→piston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nén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lò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xo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dầu→tăng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áp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suất→đẩy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dầu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xy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lanh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bánh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xe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hangingPunct="0"/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Dầu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xy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lanh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bánh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xe→đẩy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piston→guốc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phanh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ép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chặt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má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phanh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tang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trống→bánh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xe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giảm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tốc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dừng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hangingPunct="0"/>
            <a:r>
              <a:rPr lang="en-US" sz="2400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b. </a:t>
            </a:r>
            <a:r>
              <a:rPr lang="en-US" sz="2400" i="1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Trạng</a:t>
            </a:r>
            <a:r>
              <a:rPr lang="en-US" sz="2400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thái</a:t>
            </a:r>
            <a:r>
              <a:rPr lang="en-US" sz="2400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thôi</a:t>
            </a:r>
            <a:r>
              <a:rPr lang="en-US" sz="2400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phanh</a:t>
            </a:r>
            <a:endParaRPr lang="en-US" sz="2400" i="1" dirty="0" smtClean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hangingPunct="0"/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rời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chân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khỏi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bàn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đạp</a:t>
            </a:r>
            <a:endParaRPr lang="en-US" sz="2400" dirty="0" smtClean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hangingPunct="0"/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→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áp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suất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giảm</a:t>
            </a:r>
            <a:endParaRPr lang="en-US" sz="2400" dirty="0" smtClean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hangingPunct="0"/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→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lò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xo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hồi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kéo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má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phanh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endParaRPr lang="en-US" sz="2400" dirty="0" smtClean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hangingPunct="0"/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→2 piston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xy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lanh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bánh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xe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endParaRPr lang="en-US" sz="2400" dirty="0" smtClean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hangingPunct="0"/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→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dầu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hồi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bình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chứa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hangingPunct="0"/>
            <a:endParaRPr lang="en-US" sz="24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hangingPunct="0"/>
            <a:endParaRPr lang="en-US" sz="2400" dirty="0" smtClean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104099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0050" y="3886200"/>
            <a:ext cx="4657621" cy="297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39621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AutoShape 5"/>
          <p:cNvSpPr>
            <a:spLocks noChangeArrowheads="1"/>
          </p:cNvSpPr>
          <p:nvPr/>
        </p:nvSpPr>
        <p:spPr bwMode="ltGray">
          <a:xfrm rot="5400000" flipH="1">
            <a:off x="-1940718" y="2032793"/>
            <a:ext cx="4032250" cy="3929063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7713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744" y="10800"/>
                </a:moveTo>
                <a:cubicBezTo>
                  <a:pt x="10744" y="10769"/>
                  <a:pt x="10769" y="10744"/>
                  <a:pt x="10800" y="10744"/>
                </a:cubicBezTo>
                <a:cubicBezTo>
                  <a:pt x="10830" y="10743"/>
                  <a:pt x="10855" y="10769"/>
                  <a:pt x="10856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lnTo>
                  <a:pt x="10744" y="10800"/>
                </a:lnTo>
                <a:close/>
              </a:path>
            </a:pathLst>
          </a:custGeom>
          <a:noFill/>
          <a:ln w="0" algn="ctr">
            <a:noFill/>
            <a:miter lim="800000"/>
            <a:headEnd/>
            <a:tailEnd/>
          </a:ln>
        </p:spPr>
        <p:txBody>
          <a:bodyPr rot="10800000" vert="eaVert" wrap="none" anchor="ctr"/>
          <a:lstStyle/>
          <a:p>
            <a:endParaRPr lang="en-US">
              <a:ln>
                <a:solidFill>
                  <a:schemeClr val="bg1"/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>
              <a:buNone/>
            </a:pPr>
            <a:r>
              <a:rPr lang="vi-VN" sz="4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en-US" sz="4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vi-VN" sz="4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4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HỆ THỐNG PHANH</a:t>
            </a:r>
            <a:r>
              <a:rPr lang="vi-VN" sz="4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1097593"/>
            <a:ext cx="914400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hangingPunct="0"/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4.3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Dầu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phanh</a:t>
            </a:r>
            <a:endParaRPr lang="en-US" sz="28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Dầu</a:t>
            </a:r>
            <a:r>
              <a:rPr lang="en-US" sz="24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phanh</a:t>
            </a:r>
            <a:r>
              <a:rPr lang="en-US" sz="24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sz="24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đạt</a:t>
            </a:r>
            <a:r>
              <a:rPr lang="en-US" sz="24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4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đặc</a:t>
            </a:r>
            <a:r>
              <a:rPr lang="en-US" sz="24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24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24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342900" lvl="0" indent="-342900">
              <a:buFontTx/>
              <a:buChar char="-"/>
            </a:pP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ăn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mòn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2400" dirty="0" smtClean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buFontTx/>
              <a:buChar char="-"/>
            </a:pP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hại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vật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liệu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mà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nó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xúc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2400" dirty="0" smtClean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buFontTx/>
              <a:buChar char="-"/>
            </a:pP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đủ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nhờn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bôi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trơn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dirty="0" smtClean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buFontTx/>
              <a:buChar char="-"/>
            </a:pP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hỏng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cúp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pen. </a:t>
            </a:r>
            <a:endParaRPr lang="en-US" sz="2400" dirty="0" smtClean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buFontTx/>
              <a:buChar char="-"/>
            </a:pP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gây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gỉ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sét</a:t>
            </a:r>
            <a:endParaRPr lang="en-US" dirty="0"/>
          </a:p>
          <a:p>
            <a:pPr hangingPunct="0"/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Nhiệt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sôi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tối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thiểu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dầu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phanh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hangingPunct="0"/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DOT 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 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205°C		DOT 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 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230°C		DOT 5 260°C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hangingPunct="0"/>
            <a:endParaRPr lang="en-US" sz="2400" dirty="0" smtClean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hangingPunct="0"/>
            <a:endParaRPr lang="en-US" sz="2400" dirty="0" smtClean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hangingPunct="0"/>
            <a:endParaRPr lang="en-US" sz="24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hangingPunct="0"/>
            <a:endParaRPr lang="en-US" sz="2400" dirty="0" smtClean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hangingPunct="0"/>
            <a:endParaRPr lang="en-US" sz="24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hangingPunct="0"/>
            <a:endParaRPr lang="en-US" sz="2400" dirty="0" smtClean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5996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AutoShape 5"/>
          <p:cNvSpPr>
            <a:spLocks noChangeArrowheads="1"/>
          </p:cNvSpPr>
          <p:nvPr/>
        </p:nvSpPr>
        <p:spPr bwMode="ltGray">
          <a:xfrm rot="5400000" flipH="1">
            <a:off x="-1940718" y="2032793"/>
            <a:ext cx="4032250" cy="3929063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7713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744" y="10800"/>
                </a:moveTo>
                <a:cubicBezTo>
                  <a:pt x="10744" y="10769"/>
                  <a:pt x="10769" y="10744"/>
                  <a:pt x="10800" y="10744"/>
                </a:cubicBezTo>
                <a:cubicBezTo>
                  <a:pt x="10830" y="10743"/>
                  <a:pt x="10855" y="10769"/>
                  <a:pt x="10856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lnTo>
                  <a:pt x="10744" y="10800"/>
                </a:lnTo>
                <a:close/>
              </a:path>
            </a:pathLst>
          </a:custGeom>
          <a:noFill/>
          <a:ln w="0" algn="ctr">
            <a:noFill/>
            <a:miter lim="800000"/>
            <a:headEnd/>
            <a:tailEnd/>
          </a:ln>
        </p:spPr>
        <p:txBody>
          <a:bodyPr rot="10800000" vert="eaVert" wrap="none" anchor="ctr"/>
          <a:lstStyle/>
          <a:p>
            <a:endParaRPr lang="en-US">
              <a:ln>
                <a:solidFill>
                  <a:schemeClr val="bg1"/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>
              <a:buNone/>
            </a:pPr>
            <a:r>
              <a:rPr lang="vi-VN" sz="4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en-US" sz="4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vi-VN" sz="4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4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HỆ THỐNG PHANH</a:t>
            </a:r>
            <a:r>
              <a:rPr lang="vi-VN" sz="4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1097593"/>
            <a:ext cx="9144000" cy="5755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hangingPunct="0"/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4.4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Cấu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thống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phanh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hơi</a:t>
            </a:r>
            <a:r>
              <a:rPr lang="en-US" sz="28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4.4.1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Cấu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hangingPunct="0">
              <a:buAutoNum type="alphaLcPeriod"/>
            </a:pP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Máy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nén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khí</a:t>
            </a:r>
            <a:endParaRPr lang="en-US" sz="2400" dirty="0" smtClean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hangingPunct="0">
              <a:buAutoNum type="alphaLcPeriod"/>
            </a:pP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Van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áp</a:t>
            </a:r>
            <a:endParaRPr lang="en-US" sz="2400" dirty="0" smtClean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hangingPunct="0">
              <a:buAutoNum type="alphaLcPeriod"/>
            </a:pP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Đồng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hồ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áp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suất</a:t>
            </a:r>
            <a:endParaRPr lang="en-US" sz="2400" dirty="0" smtClean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hangingPunct="0">
              <a:buAutoNum type="alphaLcPeriod"/>
            </a:pP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Chân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phanh</a:t>
            </a:r>
            <a:endParaRPr lang="en-US" sz="2400" dirty="0" smtClean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hangingPunct="0">
              <a:buAutoNum type="alphaLcPeriod"/>
            </a:pP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Lò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xo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hồi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vị</a:t>
            </a:r>
            <a:endParaRPr lang="en-US" sz="2400" dirty="0" smtClean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hangingPunct="0">
              <a:buAutoNum type="alphaLcPeriod"/>
            </a:pP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phanh</a:t>
            </a:r>
            <a:endParaRPr lang="en-US" sz="2400" dirty="0" smtClean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hangingPunct="0">
              <a:buAutoNum type="alphaLcPeriod"/>
            </a:pP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Tổng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van</a:t>
            </a:r>
          </a:p>
          <a:p>
            <a:pPr marL="457200" indent="-457200" hangingPunct="0">
              <a:buAutoNum type="alphaLcPeriod"/>
            </a:pP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Đầu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nối</a:t>
            </a:r>
            <a:endParaRPr lang="en-US" sz="2400" dirty="0" smtClean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hangingPunct="0">
              <a:buAutoNum type="alphaLcPeriod"/>
            </a:pP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Má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phanh</a:t>
            </a:r>
            <a:endParaRPr lang="en-US" sz="2400" dirty="0" smtClean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hangingPunct="0">
              <a:buAutoNum type="alphaLcPeriod"/>
            </a:pP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Bầu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phanh</a:t>
            </a:r>
            <a:endParaRPr lang="en-US" sz="2400" dirty="0" smtClean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hangingPunct="0">
              <a:buAutoNum type="alphaLcPeriod"/>
            </a:pP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Bình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chứa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khí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nén</a:t>
            </a:r>
            <a:endParaRPr lang="en-US" sz="2400" dirty="0" smtClean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hangingPunct="0">
              <a:buAutoNum type="alphaLcPeriod"/>
            </a:pP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Van an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toàn</a:t>
            </a:r>
            <a:endParaRPr lang="en-US" sz="2400" dirty="0" smtClean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hangingPunct="0">
              <a:buAutoNum type="alphaLcPeriod"/>
            </a:pP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Nút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xả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khí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	n. Cam quay</a:t>
            </a:r>
          </a:p>
        </p:txBody>
      </p:sp>
      <p:sp>
        <p:nvSpPr>
          <p:cNvPr id="2" name="Rectangle 4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pSp>
        <p:nvGrpSpPr>
          <p:cNvPr id="3" name="Group 91420"/>
          <p:cNvGrpSpPr>
            <a:grpSpLocks/>
          </p:cNvGrpSpPr>
          <p:nvPr/>
        </p:nvGrpSpPr>
        <p:grpSpPr bwMode="auto">
          <a:xfrm>
            <a:off x="2618581" y="1558117"/>
            <a:ext cx="6525419" cy="4455333"/>
            <a:chOff x="0" y="0"/>
            <a:chExt cx="60399" cy="40760"/>
          </a:xfrm>
        </p:grpSpPr>
        <p:sp>
          <p:nvSpPr>
            <p:cNvPr id="4" name="Rectangle 3522"/>
            <p:cNvSpPr>
              <a:spLocks noChangeArrowheads="1"/>
            </p:cNvSpPr>
            <p:nvPr/>
          </p:nvSpPr>
          <p:spPr bwMode="auto">
            <a:xfrm>
              <a:off x="0" y="0"/>
              <a:ext cx="419" cy="18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 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6" name="Rectangle 3523"/>
            <p:cNvSpPr>
              <a:spLocks noChangeArrowheads="1"/>
            </p:cNvSpPr>
            <p:nvPr/>
          </p:nvSpPr>
          <p:spPr bwMode="auto">
            <a:xfrm>
              <a:off x="0" y="3238"/>
              <a:ext cx="419" cy="18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 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7" name="Rectangle 3524"/>
            <p:cNvSpPr>
              <a:spLocks noChangeArrowheads="1"/>
            </p:cNvSpPr>
            <p:nvPr/>
          </p:nvSpPr>
          <p:spPr bwMode="auto">
            <a:xfrm>
              <a:off x="0" y="6465"/>
              <a:ext cx="419" cy="18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 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8" name="Rectangle 3525"/>
            <p:cNvSpPr>
              <a:spLocks noChangeArrowheads="1"/>
            </p:cNvSpPr>
            <p:nvPr/>
          </p:nvSpPr>
          <p:spPr bwMode="auto">
            <a:xfrm>
              <a:off x="0" y="9704"/>
              <a:ext cx="419" cy="18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 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9" name="Rectangle 3526"/>
            <p:cNvSpPr>
              <a:spLocks noChangeArrowheads="1"/>
            </p:cNvSpPr>
            <p:nvPr/>
          </p:nvSpPr>
          <p:spPr bwMode="auto">
            <a:xfrm>
              <a:off x="0" y="12928"/>
              <a:ext cx="419" cy="18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 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" name="Rectangle 3527"/>
            <p:cNvSpPr>
              <a:spLocks noChangeArrowheads="1"/>
            </p:cNvSpPr>
            <p:nvPr/>
          </p:nvSpPr>
          <p:spPr bwMode="auto">
            <a:xfrm>
              <a:off x="0" y="16170"/>
              <a:ext cx="419" cy="18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 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2" name="Rectangle 3528"/>
            <p:cNvSpPr>
              <a:spLocks noChangeArrowheads="1"/>
            </p:cNvSpPr>
            <p:nvPr/>
          </p:nvSpPr>
          <p:spPr bwMode="auto">
            <a:xfrm>
              <a:off x="0" y="19396"/>
              <a:ext cx="419" cy="18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 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3" name="Rectangle 3529"/>
            <p:cNvSpPr>
              <a:spLocks noChangeArrowheads="1"/>
            </p:cNvSpPr>
            <p:nvPr/>
          </p:nvSpPr>
          <p:spPr bwMode="auto">
            <a:xfrm>
              <a:off x="0" y="22622"/>
              <a:ext cx="419" cy="18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 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4" name="Rectangle 3530"/>
            <p:cNvSpPr>
              <a:spLocks noChangeArrowheads="1"/>
            </p:cNvSpPr>
            <p:nvPr/>
          </p:nvSpPr>
          <p:spPr bwMode="auto">
            <a:xfrm>
              <a:off x="0" y="25861"/>
              <a:ext cx="419" cy="18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 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5" name="Rectangle 3531"/>
            <p:cNvSpPr>
              <a:spLocks noChangeArrowheads="1"/>
            </p:cNvSpPr>
            <p:nvPr/>
          </p:nvSpPr>
          <p:spPr bwMode="auto">
            <a:xfrm>
              <a:off x="0" y="29086"/>
              <a:ext cx="419" cy="18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 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6" name="Rectangle 3532"/>
            <p:cNvSpPr>
              <a:spLocks noChangeArrowheads="1"/>
            </p:cNvSpPr>
            <p:nvPr/>
          </p:nvSpPr>
          <p:spPr bwMode="auto">
            <a:xfrm>
              <a:off x="0" y="32325"/>
              <a:ext cx="419" cy="18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 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7" name="Rectangle 3533"/>
            <p:cNvSpPr>
              <a:spLocks noChangeArrowheads="1"/>
            </p:cNvSpPr>
            <p:nvPr/>
          </p:nvSpPr>
          <p:spPr bwMode="auto">
            <a:xfrm>
              <a:off x="0" y="35551"/>
              <a:ext cx="419" cy="18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 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8" name="Rectangle 3534"/>
            <p:cNvSpPr>
              <a:spLocks noChangeArrowheads="1"/>
            </p:cNvSpPr>
            <p:nvPr/>
          </p:nvSpPr>
          <p:spPr bwMode="auto">
            <a:xfrm>
              <a:off x="0" y="38789"/>
              <a:ext cx="419" cy="18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 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pic>
          <p:nvPicPr>
            <p:cNvPr id="3604" name="Picture 3604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19" y="1210"/>
              <a:ext cx="55652" cy="3902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Rectangle 3605"/>
            <p:cNvSpPr>
              <a:spLocks noChangeArrowheads="1"/>
            </p:cNvSpPr>
            <p:nvPr/>
          </p:nvSpPr>
          <p:spPr bwMode="auto">
            <a:xfrm>
              <a:off x="60083" y="39196"/>
              <a:ext cx="420" cy="18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 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0" name="Rectangle 3606"/>
            <p:cNvSpPr>
              <a:spLocks noChangeArrowheads="1"/>
            </p:cNvSpPr>
            <p:nvPr/>
          </p:nvSpPr>
          <p:spPr bwMode="auto">
            <a:xfrm>
              <a:off x="5362" y="20356"/>
              <a:ext cx="1014" cy="19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2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.VnTimeH" panose="020B7200000000000000" pitchFamily="34" charset="0"/>
                  <a:cs typeface=".VnTimeH" panose="020B7200000000000000" pitchFamily="34" charset="0"/>
                </a:rPr>
                <a:t>1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1" name="Rectangle 3607"/>
            <p:cNvSpPr>
              <a:spLocks noChangeArrowheads="1"/>
            </p:cNvSpPr>
            <p:nvPr/>
          </p:nvSpPr>
          <p:spPr bwMode="auto">
            <a:xfrm>
              <a:off x="6123" y="20356"/>
              <a:ext cx="507" cy="19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2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.VnTimeH" panose="020B7200000000000000" pitchFamily="34" charset="0"/>
                  <a:cs typeface=".VnTimeH" panose="020B7200000000000000" pitchFamily="34" charset="0"/>
                </a:rPr>
                <a:t> 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2" name="Rectangle 3608"/>
            <p:cNvSpPr>
              <a:spLocks noChangeArrowheads="1"/>
            </p:cNvSpPr>
            <p:nvPr/>
          </p:nvSpPr>
          <p:spPr bwMode="auto">
            <a:xfrm>
              <a:off x="16882" y="15530"/>
              <a:ext cx="1013" cy="19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2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.VnTimeH" panose="020B7200000000000000" pitchFamily="34" charset="0"/>
                  <a:cs typeface=".VnTimeH" panose="020B7200000000000000" pitchFamily="34" charset="0"/>
                </a:rPr>
                <a:t>2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3" name="Rectangle 3609"/>
            <p:cNvSpPr>
              <a:spLocks noChangeArrowheads="1"/>
            </p:cNvSpPr>
            <p:nvPr/>
          </p:nvSpPr>
          <p:spPr bwMode="auto">
            <a:xfrm>
              <a:off x="17644" y="15530"/>
              <a:ext cx="506" cy="19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2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.VnTimeH" panose="020B7200000000000000" pitchFamily="34" charset="0"/>
                  <a:cs typeface=".VnTimeH" panose="020B7200000000000000" pitchFamily="34" charset="0"/>
                </a:rPr>
                <a:t> 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4" name="Rectangle 3610"/>
            <p:cNvSpPr>
              <a:spLocks noChangeArrowheads="1"/>
            </p:cNvSpPr>
            <p:nvPr/>
          </p:nvSpPr>
          <p:spPr bwMode="auto">
            <a:xfrm>
              <a:off x="15624" y="26845"/>
              <a:ext cx="1028" cy="20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2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3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5" name="Rectangle 3611"/>
            <p:cNvSpPr>
              <a:spLocks noChangeArrowheads="1"/>
            </p:cNvSpPr>
            <p:nvPr/>
          </p:nvSpPr>
          <p:spPr bwMode="auto">
            <a:xfrm>
              <a:off x="16399" y="26845"/>
              <a:ext cx="458" cy="20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2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 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6" name="Rectangle 3612"/>
            <p:cNvSpPr>
              <a:spLocks noChangeArrowheads="1"/>
            </p:cNvSpPr>
            <p:nvPr/>
          </p:nvSpPr>
          <p:spPr bwMode="auto">
            <a:xfrm>
              <a:off x="19676" y="14194"/>
              <a:ext cx="1013" cy="19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2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.VnTimeH" panose="020B7200000000000000" pitchFamily="34" charset="0"/>
                  <a:cs typeface=".VnTimeH" panose="020B7200000000000000" pitchFamily="34" charset="0"/>
                </a:rPr>
                <a:t>4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7" name="Rectangle 3613"/>
            <p:cNvSpPr>
              <a:spLocks noChangeArrowheads="1"/>
            </p:cNvSpPr>
            <p:nvPr/>
          </p:nvSpPr>
          <p:spPr bwMode="auto">
            <a:xfrm>
              <a:off x="20440" y="14194"/>
              <a:ext cx="507" cy="19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2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.VnTimeH" panose="020B7200000000000000" pitchFamily="34" charset="0"/>
                  <a:cs typeface=".VnTimeH" panose="020B7200000000000000" pitchFamily="34" charset="0"/>
                </a:rPr>
                <a:t> 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8" name="Rectangle 3614"/>
            <p:cNvSpPr>
              <a:spLocks noChangeArrowheads="1"/>
            </p:cNvSpPr>
            <p:nvPr/>
          </p:nvSpPr>
          <p:spPr bwMode="auto">
            <a:xfrm>
              <a:off x="18557" y="19225"/>
              <a:ext cx="1027" cy="20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2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5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9" name="Rectangle 3615"/>
            <p:cNvSpPr>
              <a:spLocks noChangeArrowheads="1"/>
            </p:cNvSpPr>
            <p:nvPr/>
          </p:nvSpPr>
          <p:spPr bwMode="auto">
            <a:xfrm>
              <a:off x="19333" y="19225"/>
              <a:ext cx="458" cy="20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2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 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0" name="Rectangle 3616"/>
            <p:cNvSpPr>
              <a:spLocks noChangeArrowheads="1"/>
            </p:cNvSpPr>
            <p:nvPr/>
          </p:nvSpPr>
          <p:spPr bwMode="auto">
            <a:xfrm>
              <a:off x="21913" y="30250"/>
              <a:ext cx="1014" cy="19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2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.VnTimeH" panose="020B7200000000000000" pitchFamily="34" charset="0"/>
                  <a:cs typeface=".VnTimeH" panose="020B7200000000000000" pitchFamily="34" charset="0"/>
                </a:rPr>
                <a:t>6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1" name="Rectangle 3617"/>
            <p:cNvSpPr>
              <a:spLocks noChangeArrowheads="1"/>
            </p:cNvSpPr>
            <p:nvPr/>
          </p:nvSpPr>
          <p:spPr bwMode="auto">
            <a:xfrm>
              <a:off x="22675" y="30250"/>
              <a:ext cx="507" cy="19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2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.VnTimeH" panose="020B7200000000000000" pitchFamily="34" charset="0"/>
                  <a:cs typeface=".VnTimeH" panose="020B7200000000000000" pitchFamily="34" charset="0"/>
                </a:rPr>
                <a:t> 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584" name="Rectangle 3618"/>
            <p:cNvSpPr>
              <a:spLocks noChangeArrowheads="1"/>
            </p:cNvSpPr>
            <p:nvPr/>
          </p:nvSpPr>
          <p:spPr bwMode="auto">
            <a:xfrm>
              <a:off x="30041" y="38657"/>
              <a:ext cx="1014" cy="19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2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.VnTimeH" panose="020B7200000000000000" pitchFamily="34" charset="0"/>
                  <a:cs typeface=".VnTimeH" panose="020B7200000000000000" pitchFamily="34" charset="0"/>
                </a:rPr>
                <a:t>7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585" name="Rectangle 3619"/>
            <p:cNvSpPr>
              <a:spLocks noChangeArrowheads="1"/>
            </p:cNvSpPr>
            <p:nvPr/>
          </p:nvSpPr>
          <p:spPr bwMode="auto">
            <a:xfrm>
              <a:off x="30803" y="38657"/>
              <a:ext cx="507" cy="19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2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.VnTimeH" panose="020B7200000000000000" pitchFamily="34" charset="0"/>
                  <a:cs typeface=".VnTimeH" panose="020B7200000000000000" pitchFamily="34" charset="0"/>
                </a:rPr>
                <a:t> 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586" name="Rectangle 3620"/>
            <p:cNvSpPr>
              <a:spLocks noChangeArrowheads="1"/>
            </p:cNvSpPr>
            <p:nvPr/>
          </p:nvSpPr>
          <p:spPr bwMode="auto">
            <a:xfrm>
              <a:off x="53350" y="16724"/>
              <a:ext cx="1013" cy="19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2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.VnTimeH" panose="020B7200000000000000" pitchFamily="34" charset="0"/>
                  <a:cs typeface=".VnTimeH" panose="020B7200000000000000" pitchFamily="34" charset="0"/>
                </a:rPr>
                <a:t>8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587" name="Rectangle 3621"/>
            <p:cNvSpPr>
              <a:spLocks noChangeArrowheads="1"/>
            </p:cNvSpPr>
            <p:nvPr/>
          </p:nvSpPr>
          <p:spPr bwMode="auto">
            <a:xfrm>
              <a:off x="54110" y="16724"/>
              <a:ext cx="507" cy="19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2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.VnTimeH" panose="020B7200000000000000" pitchFamily="34" charset="0"/>
                  <a:cs typeface=".VnTimeH" panose="020B7200000000000000" pitchFamily="34" charset="0"/>
                </a:rPr>
                <a:t> 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588" name="Rectangle 3622"/>
            <p:cNvSpPr>
              <a:spLocks noChangeArrowheads="1"/>
            </p:cNvSpPr>
            <p:nvPr/>
          </p:nvSpPr>
          <p:spPr bwMode="auto">
            <a:xfrm>
              <a:off x="56639" y="14395"/>
              <a:ext cx="1028" cy="20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2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9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589" name="Rectangle 3623"/>
            <p:cNvSpPr>
              <a:spLocks noChangeArrowheads="1"/>
            </p:cNvSpPr>
            <p:nvPr/>
          </p:nvSpPr>
          <p:spPr bwMode="auto">
            <a:xfrm>
              <a:off x="57416" y="14395"/>
              <a:ext cx="458" cy="20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2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 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590" name="Rectangle 3624"/>
            <p:cNvSpPr>
              <a:spLocks noChangeArrowheads="1"/>
            </p:cNvSpPr>
            <p:nvPr/>
          </p:nvSpPr>
          <p:spPr bwMode="auto">
            <a:xfrm>
              <a:off x="57391" y="10662"/>
              <a:ext cx="2027" cy="19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2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.VnTimeH" panose="020B7200000000000000" pitchFamily="34" charset="0"/>
                  <a:cs typeface=".VnTimeH" panose="020B7200000000000000" pitchFamily="34" charset="0"/>
                </a:rPr>
                <a:t>10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591" name="Rectangle 3625"/>
            <p:cNvSpPr>
              <a:spLocks noChangeArrowheads="1"/>
            </p:cNvSpPr>
            <p:nvPr/>
          </p:nvSpPr>
          <p:spPr bwMode="auto">
            <a:xfrm>
              <a:off x="58915" y="10662"/>
              <a:ext cx="507" cy="19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2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.VnTimeH" panose="020B7200000000000000" pitchFamily="34" charset="0"/>
                  <a:cs typeface=".VnTimeH" panose="020B7200000000000000" pitchFamily="34" charset="0"/>
                </a:rPr>
                <a:t> 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592" name="Rectangle 3626"/>
            <p:cNvSpPr>
              <a:spLocks noChangeArrowheads="1"/>
            </p:cNvSpPr>
            <p:nvPr/>
          </p:nvSpPr>
          <p:spPr bwMode="auto">
            <a:xfrm>
              <a:off x="17174" y="1963"/>
              <a:ext cx="2027" cy="19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2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.VnTimeH" panose="020B7200000000000000" pitchFamily="34" charset="0"/>
                  <a:cs typeface=".VnTimeH" panose="020B7200000000000000" pitchFamily="34" charset="0"/>
                </a:rPr>
                <a:t>11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593" name="Rectangle 3627"/>
            <p:cNvSpPr>
              <a:spLocks noChangeArrowheads="1"/>
            </p:cNvSpPr>
            <p:nvPr/>
          </p:nvSpPr>
          <p:spPr bwMode="auto">
            <a:xfrm>
              <a:off x="18698" y="1963"/>
              <a:ext cx="506" cy="19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2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.VnTimeH" panose="020B7200000000000000" pitchFamily="34" charset="0"/>
                  <a:cs typeface=".VnTimeH" panose="020B7200000000000000" pitchFamily="34" charset="0"/>
                </a:rPr>
                <a:t> 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594" name="Rectangle 3628"/>
            <p:cNvSpPr>
              <a:spLocks noChangeArrowheads="1"/>
            </p:cNvSpPr>
            <p:nvPr/>
          </p:nvSpPr>
          <p:spPr bwMode="auto">
            <a:xfrm>
              <a:off x="36633" y="1074"/>
              <a:ext cx="2027" cy="19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2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.VnTimeH" panose="020B7200000000000000" pitchFamily="34" charset="0"/>
                  <a:cs typeface=".VnTimeH" panose="020B7200000000000000" pitchFamily="34" charset="0"/>
                </a:rPr>
                <a:t>12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595" name="Rectangle 3629"/>
            <p:cNvSpPr>
              <a:spLocks noChangeArrowheads="1"/>
            </p:cNvSpPr>
            <p:nvPr/>
          </p:nvSpPr>
          <p:spPr bwMode="auto">
            <a:xfrm>
              <a:off x="38157" y="1074"/>
              <a:ext cx="506" cy="19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2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.VnTimeH" panose="020B7200000000000000" pitchFamily="34" charset="0"/>
                  <a:cs typeface=".VnTimeH" panose="020B7200000000000000" pitchFamily="34" charset="0"/>
                </a:rPr>
                <a:t> 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596" name="Rectangle 3630"/>
            <p:cNvSpPr>
              <a:spLocks noChangeArrowheads="1"/>
            </p:cNvSpPr>
            <p:nvPr/>
          </p:nvSpPr>
          <p:spPr bwMode="auto">
            <a:xfrm>
              <a:off x="38169" y="8261"/>
              <a:ext cx="2058" cy="20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2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13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597" name="Rectangle 3631"/>
            <p:cNvSpPr>
              <a:spLocks noChangeArrowheads="1"/>
            </p:cNvSpPr>
            <p:nvPr/>
          </p:nvSpPr>
          <p:spPr bwMode="auto">
            <a:xfrm>
              <a:off x="39723" y="8261"/>
              <a:ext cx="458" cy="20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2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 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598" name="Shape 3632"/>
            <p:cNvSpPr>
              <a:spLocks/>
            </p:cNvSpPr>
            <p:nvPr/>
          </p:nvSpPr>
          <p:spPr bwMode="auto">
            <a:xfrm>
              <a:off x="55003" y="35265"/>
              <a:ext cx="1645" cy="3632"/>
            </a:xfrm>
            <a:custGeom>
              <a:avLst/>
              <a:gdLst>
                <a:gd name="T0" fmla="*/ 0 w 164465"/>
                <a:gd name="T1" fmla="*/ 0 h 363220"/>
                <a:gd name="T2" fmla="*/ 164465 w 164465"/>
                <a:gd name="T3" fmla="*/ 363220 h 363220"/>
                <a:gd name="T4" fmla="*/ 0 w 164465"/>
                <a:gd name="T5" fmla="*/ 0 h 363220"/>
                <a:gd name="T6" fmla="*/ 164465 w 164465"/>
                <a:gd name="T7" fmla="*/ 363220 h 363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T4" t="T5" r="T6" b="T7"/>
              <a:pathLst>
                <a:path w="164465" h="363220">
                  <a:moveTo>
                    <a:pt x="0" y="0"/>
                  </a:moveTo>
                  <a:lnTo>
                    <a:pt x="164465" y="363220"/>
                  </a:lnTo>
                </a:path>
              </a:pathLst>
            </a:custGeom>
            <a:noFill/>
            <a:ln w="1524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599" name="Rectangle 3633"/>
            <p:cNvSpPr>
              <a:spLocks noChangeArrowheads="1"/>
            </p:cNvSpPr>
            <p:nvPr/>
          </p:nvSpPr>
          <p:spPr bwMode="auto">
            <a:xfrm>
              <a:off x="56676" y="39317"/>
              <a:ext cx="2027" cy="19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2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.VnTimeH" panose="020B7200000000000000" pitchFamily="34" charset="0"/>
                  <a:cs typeface=".VnTimeH" panose="020B7200000000000000" pitchFamily="34" charset="0"/>
                </a:rPr>
                <a:t>14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600" name="Rectangle 3634"/>
            <p:cNvSpPr>
              <a:spLocks noChangeArrowheads="1"/>
            </p:cNvSpPr>
            <p:nvPr/>
          </p:nvSpPr>
          <p:spPr bwMode="auto">
            <a:xfrm>
              <a:off x="58204" y="39317"/>
              <a:ext cx="506" cy="19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2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.VnTimeH" panose="020B7200000000000000" pitchFamily="34" charset="0"/>
                  <a:cs typeface=".VnTimeH" panose="020B7200000000000000" pitchFamily="34" charset="0"/>
                </a:rPr>
                <a:t> 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601" name="Shape 3635"/>
            <p:cNvSpPr>
              <a:spLocks/>
            </p:cNvSpPr>
            <p:nvPr/>
          </p:nvSpPr>
          <p:spPr bwMode="auto">
            <a:xfrm>
              <a:off x="27184" y="17917"/>
              <a:ext cx="3340" cy="787"/>
            </a:xfrm>
            <a:custGeom>
              <a:avLst/>
              <a:gdLst>
                <a:gd name="T0" fmla="*/ 334010 w 334010"/>
                <a:gd name="T1" fmla="*/ 78740 h 78740"/>
                <a:gd name="T2" fmla="*/ 0 w 334010"/>
                <a:gd name="T3" fmla="*/ 0 h 78740"/>
                <a:gd name="T4" fmla="*/ 0 w 334010"/>
                <a:gd name="T5" fmla="*/ 0 h 78740"/>
                <a:gd name="T6" fmla="*/ 334010 w 334010"/>
                <a:gd name="T7" fmla="*/ 78740 h 787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T4" t="T5" r="T6" b="T7"/>
              <a:pathLst>
                <a:path w="334010" h="78740">
                  <a:moveTo>
                    <a:pt x="334010" y="78740"/>
                  </a:moveTo>
                  <a:lnTo>
                    <a:pt x="0" y="0"/>
                  </a:lnTo>
                </a:path>
              </a:pathLst>
            </a:custGeom>
            <a:noFill/>
            <a:ln w="127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02" name="Rectangle 3636"/>
            <p:cNvSpPr>
              <a:spLocks noChangeArrowheads="1"/>
            </p:cNvSpPr>
            <p:nvPr/>
          </p:nvSpPr>
          <p:spPr bwMode="auto">
            <a:xfrm>
              <a:off x="25634" y="17359"/>
              <a:ext cx="2027" cy="19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2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.VnTimeH" panose="020B7200000000000000" pitchFamily="34" charset="0"/>
                  <a:cs typeface=".VnTimeH" panose="020B7200000000000000" pitchFamily="34" charset="0"/>
                </a:rPr>
                <a:t>13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603" name="Rectangle 3637"/>
            <p:cNvSpPr>
              <a:spLocks noChangeArrowheads="1"/>
            </p:cNvSpPr>
            <p:nvPr/>
          </p:nvSpPr>
          <p:spPr bwMode="auto">
            <a:xfrm>
              <a:off x="27158" y="17359"/>
              <a:ext cx="507" cy="19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2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.VnTimeH" panose="020B7200000000000000" pitchFamily="34" charset="0"/>
                  <a:cs typeface=".VnTimeH" panose="020B7200000000000000" pitchFamily="34" charset="0"/>
                </a:rPr>
                <a:t> 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51455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AutoShape 5"/>
          <p:cNvSpPr>
            <a:spLocks noChangeArrowheads="1"/>
          </p:cNvSpPr>
          <p:nvPr/>
        </p:nvSpPr>
        <p:spPr bwMode="ltGray">
          <a:xfrm rot="5400000" flipH="1">
            <a:off x="-1940718" y="2032793"/>
            <a:ext cx="4032250" cy="3929063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7713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744" y="10800"/>
                </a:moveTo>
                <a:cubicBezTo>
                  <a:pt x="10744" y="10769"/>
                  <a:pt x="10769" y="10744"/>
                  <a:pt x="10800" y="10744"/>
                </a:cubicBezTo>
                <a:cubicBezTo>
                  <a:pt x="10830" y="10743"/>
                  <a:pt x="10855" y="10769"/>
                  <a:pt x="10856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lnTo>
                  <a:pt x="10744" y="10800"/>
                </a:lnTo>
                <a:close/>
              </a:path>
            </a:pathLst>
          </a:custGeom>
          <a:noFill/>
          <a:ln w="0" algn="ctr">
            <a:noFill/>
            <a:miter lim="800000"/>
            <a:headEnd/>
            <a:tailEnd/>
          </a:ln>
        </p:spPr>
        <p:txBody>
          <a:bodyPr rot="10800000" vert="eaVert" wrap="none" anchor="ctr"/>
          <a:lstStyle/>
          <a:p>
            <a:endParaRPr lang="en-US">
              <a:ln>
                <a:solidFill>
                  <a:schemeClr val="bg1"/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>
              <a:buNone/>
            </a:pPr>
            <a:r>
              <a:rPr lang="vi-VN" sz="4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en-US" sz="4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vi-VN" sz="4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4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HỆ THỐNG PHANH</a:t>
            </a:r>
            <a:r>
              <a:rPr lang="vi-VN" sz="4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1097593"/>
            <a:ext cx="9144000" cy="5755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hangingPunct="0"/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4.4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Cấu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thống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phanh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hơi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4.4.2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Nguyên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hangingPunct="0"/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a.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Trạng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thái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phanh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xe</a:t>
            </a:r>
            <a:endParaRPr lang="en-US" sz="2400" dirty="0" smtClean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hangingPunct="0"/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Đạp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bàn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đạp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phanh→ty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đẩy→piston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nén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lò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xo→mở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khí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nén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bầu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phanh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bánh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xe→cam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xoay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đẩy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má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phanh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ép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tang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trống→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bánh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xe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giảm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tốc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dừng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hangingPunct="0"/>
            <a:endParaRPr lang="en-US" sz="24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hangingPunct="0"/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b.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Trạng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thái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nhả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phanh</a:t>
            </a:r>
            <a:endParaRPr lang="en-US" sz="2400" dirty="0" smtClean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hangingPunct="0"/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rời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chân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khỏi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bàn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đạp→lò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xo van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khí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nén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hồi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vị→đóng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đường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dẫn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khí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nén→lò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xo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bầu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phanh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hồi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vị→cam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quay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lo xo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guốc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phanh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kéo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rời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khỏi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tang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trống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hangingPunct="0"/>
            <a:endParaRPr lang="en-US" sz="2400" dirty="0" smtClean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hangingPunct="0"/>
            <a:endParaRPr lang="en-US" sz="24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hangingPunct="0"/>
            <a:endParaRPr lang="en-US" sz="2400" dirty="0" smtClean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hangingPunct="0"/>
            <a:endParaRPr lang="en-US" sz="2400" dirty="0" smtClean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4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7211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AutoShape 5"/>
          <p:cNvSpPr>
            <a:spLocks noChangeArrowheads="1"/>
          </p:cNvSpPr>
          <p:nvPr/>
        </p:nvSpPr>
        <p:spPr bwMode="ltGray">
          <a:xfrm rot="5400000" flipH="1">
            <a:off x="-1940718" y="2032793"/>
            <a:ext cx="4032250" cy="3929063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7713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744" y="10800"/>
                </a:moveTo>
                <a:cubicBezTo>
                  <a:pt x="10744" y="10769"/>
                  <a:pt x="10769" y="10744"/>
                  <a:pt x="10800" y="10744"/>
                </a:cubicBezTo>
                <a:cubicBezTo>
                  <a:pt x="10830" y="10743"/>
                  <a:pt x="10855" y="10769"/>
                  <a:pt x="10856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lnTo>
                  <a:pt x="10744" y="10800"/>
                </a:lnTo>
                <a:close/>
              </a:path>
            </a:pathLst>
          </a:custGeom>
          <a:noFill/>
          <a:ln w="0" algn="ctr">
            <a:noFill/>
            <a:miter lim="800000"/>
            <a:headEnd/>
            <a:tailEnd/>
          </a:ln>
        </p:spPr>
        <p:txBody>
          <a:bodyPr rot="10800000" vert="eaVert" wrap="none" anchor="ctr"/>
          <a:lstStyle/>
          <a:p>
            <a:endParaRPr lang="en-US">
              <a:ln>
                <a:solidFill>
                  <a:schemeClr val="bg1"/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>
              <a:buNone/>
            </a:pPr>
            <a:r>
              <a:rPr lang="vi-VN" sz="4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en-US" sz="4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vi-VN" sz="4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4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HỆ THỐNG PHANH</a:t>
            </a:r>
            <a:r>
              <a:rPr lang="vi-VN" sz="4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1097593"/>
            <a:ext cx="9144000" cy="5755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hangingPunct="0"/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4.4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Cấu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thống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phanh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hơi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4.4.3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Cấu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cấu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phanh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</a:t>
            </a:r>
            <a:endParaRPr lang="en-US" sz="28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4.4.3.1 </a:t>
            </a:r>
            <a:r>
              <a:rPr lang="en-US" sz="2400" b="1" i="1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Phanh</a:t>
            </a:r>
            <a:r>
              <a:rPr lang="en-US" sz="2400" b="1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</a:t>
            </a:r>
            <a:r>
              <a:rPr lang="en-US" sz="2400" b="1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ở </a:t>
            </a:r>
            <a:r>
              <a:rPr lang="en-US" sz="2400" b="1" i="1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bánh</a:t>
            </a:r>
            <a:r>
              <a:rPr lang="en-US" sz="2400" b="1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endParaRPr lang="en-US" sz="2400" b="1" i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hangingPunct="0"/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a.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Mâm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phanh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cam</a:t>
            </a:r>
          </a:p>
          <a:p>
            <a:pPr marL="342900" indent="-342900" hangingPunct="0">
              <a:buFontTx/>
              <a:buChar char="-"/>
            </a:pP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Mâm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phanh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lắp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chặt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vỏ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vi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sai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mâm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cam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quốc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phanh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342900" indent="-342900" hangingPunct="0">
              <a:buFontTx/>
              <a:buChar char="-"/>
            </a:pP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Cam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lên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đầu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guốc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phanh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má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phanh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hangingPunct="0"/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b.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Quốc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phanh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má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phanh</a:t>
            </a:r>
            <a:endParaRPr lang="en-US" sz="2400" dirty="0" smtClean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hangingPunct="0">
              <a:buFontTx/>
              <a:buChar char="-"/>
            </a:pP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Lắp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mâm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nhờ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chốt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lệch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tâm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lò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xo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hồi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vị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342900" indent="-342900" hangingPunct="0">
              <a:buFontTx/>
              <a:buChar char="-"/>
            </a:pP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Guốc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phanh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khoan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nhiều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lỗ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lắp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má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phanh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342900" indent="-342900" hangingPunct="0">
              <a:buFontTx/>
              <a:buChar char="-"/>
            </a:pP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Má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phanh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bằng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vật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liệu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amiăng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hangingPunct="0"/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c.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Chốt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lệch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tâm</a:t>
            </a:r>
            <a:endParaRPr lang="en-US" sz="2400" dirty="0" smtClean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hangingPunct="0"/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lắp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guốc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phanh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chỉnh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khe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hở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hangingPunct="0"/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d. Tang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trống</a:t>
            </a:r>
            <a:endParaRPr lang="en-US" sz="2400" dirty="0" smtClean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hangingPunct="0"/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bằng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gang.</a:t>
            </a:r>
          </a:p>
          <a:p>
            <a:pPr hangingPunct="0"/>
            <a:endParaRPr lang="en-US" sz="2400" dirty="0" smtClean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4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2374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AutoShape 5"/>
          <p:cNvSpPr>
            <a:spLocks noChangeArrowheads="1"/>
          </p:cNvSpPr>
          <p:nvPr/>
        </p:nvSpPr>
        <p:spPr bwMode="ltGray">
          <a:xfrm rot="5400000" flipH="1">
            <a:off x="-1940718" y="2032793"/>
            <a:ext cx="4032250" cy="3929063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7713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744" y="10800"/>
                </a:moveTo>
                <a:cubicBezTo>
                  <a:pt x="10744" y="10769"/>
                  <a:pt x="10769" y="10744"/>
                  <a:pt x="10800" y="10744"/>
                </a:cubicBezTo>
                <a:cubicBezTo>
                  <a:pt x="10830" y="10743"/>
                  <a:pt x="10855" y="10769"/>
                  <a:pt x="10856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lnTo>
                  <a:pt x="10744" y="10800"/>
                </a:lnTo>
                <a:close/>
              </a:path>
            </a:pathLst>
          </a:custGeom>
          <a:noFill/>
          <a:ln w="0" algn="ctr">
            <a:noFill/>
            <a:miter lim="800000"/>
            <a:headEnd/>
            <a:tailEnd/>
          </a:ln>
        </p:spPr>
        <p:txBody>
          <a:bodyPr rot="10800000" vert="eaVert" wrap="none" anchor="ctr"/>
          <a:lstStyle/>
          <a:p>
            <a:endParaRPr lang="en-US">
              <a:ln>
                <a:solidFill>
                  <a:schemeClr val="bg1"/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>
              <a:buNone/>
            </a:pPr>
            <a:r>
              <a:rPr lang="vi-VN" sz="4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en-US" sz="4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vi-VN" sz="4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4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HỆ THỐNG PHANH</a:t>
            </a:r>
            <a:r>
              <a:rPr lang="vi-VN" sz="4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1097593"/>
            <a:ext cx="9144000" cy="5755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hangingPunct="0"/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4.4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Cấu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thống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phanh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hơi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4.4.3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Cấu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cấu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phanh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</a:t>
            </a:r>
            <a:endParaRPr lang="en-US" sz="28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4.4.3.1 </a:t>
            </a:r>
            <a:r>
              <a:rPr lang="en-US" sz="2400" b="1" i="1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Phanh</a:t>
            </a:r>
            <a:r>
              <a:rPr lang="en-US" sz="2400" b="1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</a:t>
            </a:r>
            <a:r>
              <a:rPr lang="en-US" sz="2400" b="1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ở </a:t>
            </a:r>
            <a:r>
              <a:rPr lang="en-US" sz="2400" b="1" i="1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bánh</a:t>
            </a:r>
            <a:r>
              <a:rPr lang="en-US" sz="2400" b="1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endParaRPr lang="en-US" sz="2400" b="1" i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hangingPunct="0"/>
            <a:endParaRPr lang="en-US" sz="2400" dirty="0" smtClean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hangingPunct="0"/>
            <a:endParaRPr lang="en-US" sz="24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hangingPunct="0"/>
            <a:endParaRPr lang="en-US" sz="2400" dirty="0" smtClean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hangingPunct="0"/>
            <a:endParaRPr lang="en-US" sz="24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hangingPunct="0"/>
            <a:endParaRPr lang="en-US" sz="2400" dirty="0" smtClean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hangingPunct="0"/>
            <a:endParaRPr lang="en-US" sz="24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hangingPunct="0"/>
            <a:endParaRPr lang="en-US" sz="2400" dirty="0" smtClean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hangingPunct="0"/>
            <a:endParaRPr lang="en-US" sz="2400" dirty="0" smtClean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hangingPunct="0"/>
            <a:endParaRPr lang="en-US" sz="24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hangingPunct="0"/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Nguyên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marL="342900" indent="-342900">
              <a:buFontTx/>
              <a:buChar char="-"/>
            </a:pP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lái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kéo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phanh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 </a:t>
            </a:r>
          </a:p>
          <a:p>
            <a:pPr marL="342900" indent="-342900">
              <a:buFontTx/>
              <a:buChar char="-"/>
            </a:pP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lái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xe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muốn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nhả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phanh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</a:p>
        </p:txBody>
      </p:sp>
      <p:sp>
        <p:nvSpPr>
          <p:cNvPr id="2" name="Rectangle 4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" name="Rectangle 1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pSp>
        <p:nvGrpSpPr>
          <p:cNvPr id="4" name="Group 89529"/>
          <p:cNvGrpSpPr>
            <a:grpSpLocks/>
          </p:cNvGrpSpPr>
          <p:nvPr/>
        </p:nvGrpSpPr>
        <p:grpSpPr bwMode="auto">
          <a:xfrm>
            <a:off x="2286000" y="2438400"/>
            <a:ext cx="5410200" cy="3139899"/>
            <a:chOff x="-16788" y="4573"/>
            <a:chExt cx="61377" cy="29016"/>
          </a:xfrm>
        </p:grpSpPr>
        <p:pic>
          <p:nvPicPr>
            <p:cNvPr id="104101" name="Picture 104101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6788" y="4573"/>
              <a:ext cx="50047" cy="2901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Rectangle 4151"/>
            <p:cNvSpPr>
              <a:spLocks noChangeArrowheads="1"/>
            </p:cNvSpPr>
            <p:nvPr/>
          </p:nvSpPr>
          <p:spPr bwMode="auto">
            <a:xfrm>
              <a:off x="15271" y="27728"/>
              <a:ext cx="12273" cy="1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" name="Rectangle 4152"/>
            <p:cNvSpPr>
              <a:spLocks noChangeArrowheads="1"/>
            </p:cNvSpPr>
            <p:nvPr/>
          </p:nvSpPr>
          <p:spPr bwMode="auto">
            <a:xfrm>
              <a:off x="24504" y="27728"/>
              <a:ext cx="1098" cy="1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Rectangle 4153"/>
            <p:cNvSpPr>
              <a:spLocks noChangeArrowheads="1"/>
            </p:cNvSpPr>
            <p:nvPr/>
          </p:nvSpPr>
          <p:spPr bwMode="auto">
            <a:xfrm>
              <a:off x="25330" y="27402"/>
              <a:ext cx="549" cy="24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9" name="Rectangle 4154"/>
            <p:cNvSpPr>
              <a:spLocks noChangeArrowheads="1"/>
            </p:cNvSpPr>
            <p:nvPr/>
          </p:nvSpPr>
          <p:spPr bwMode="auto">
            <a:xfrm>
              <a:off x="25736" y="27402"/>
              <a:ext cx="975" cy="24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Rectangle 4155"/>
            <p:cNvSpPr>
              <a:spLocks noChangeArrowheads="1"/>
            </p:cNvSpPr>
            <p:nvPr/>
          </p:nvSpPr>
          <p:spPr bwMode="auto">
            <a:xfrm>
              <a:off x="26473" y="27728"/>
              <a:ext cx="975" cy="1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Rectangle 4156"/>
            <p:cNvSpPr>
              <a:spLocks noChangeArrowheads="1"/>
            </p:cNvSpPr>
            <p:nvPr/>
          </p:nvSpPr>
          <p:spPr bwMode="auto">
            <a:xfrm>
              <a:off x="27209" y="27402"/>
              <a:ext cx="2246" cy="24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Rectangle 4157"/>
            <p:cNvSpPr>
              <a:spLocks noChangeArrowheads="1"/>
            </p:cNvSpPr>
            <p:nvPr/>
          </p:nvSpPr>
          <p:spPr bwMode="auto">
            <a:xfrm>
              <a:off x="28898" y="27728"/>
              <a:ext cx="975" cy="1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Rectangle 4158"/>
            <p:cNvSpPr>
              <a:spLocks noChangeArrowheads="1"/>
            </p:cNvSpPr>
            <p:nvPr/>
          </p:nvSpPr>
          <p:spPr bwMode="auto">
            <a:xfrm>
              <a:off x="29635" y="27728"/>
              <a:ext cx="5301" cy="1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Rectangle 4159"/>
            <p:cNvSpPr>
              <a:spLocks noChangeArrowheads="1"/>
            </p:cNvSpPr>
            <p:nvPr/>
          </p:nvSpPr>
          <p:spPr bwMode="auto">
            <a:xfrm>
              <a:off x="33627" y="27728"/>
              <a:ext cx="975" cy="1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Rectangle 4160"/>
            <p:cNvSpPr>
              <a:spLocks noChangeArrowheads="1"/>
            </p:cNvSpPr>
            <p:nvPr/>
          </p:nvSpPr>
          <p:spPr bwMode="auto">
            <a:xfrm>
              <a:off x="34363" y="27402"/>
              <a:ext cx="10226" cy="24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Rectangle 4161"/>
            <p:cNvSpPr>
              <a:spLocks noChangeArrowheads="1"/>
            </p:cNvSpPr>
            <p:nvPr/>
          </p:nvSpPr>
          <p:spPr bwMode="auto">
            <a:xfrm>
              <a:off x="42059" y="27402"/>
              <a:ext cx="549" cy="24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87913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>
              <a:buNone/>
            </a:pPr>
            <a:r>
              <a:rPr lang="vi-VN" sz="4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en-US" sz="4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vi-VN" sz="4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4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HỆ THỐNG PHANH</a:t>
            </a:r>
            <a:r>
              <a:rPr lang="vi-VN" sz="4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1097593"/>
            <a:ext cx="9144000" cy="5755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hangingPunct="0"/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4.4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Cấu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thống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phanh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hơi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4.4.3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Cấu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cấu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phanh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</a:t>
            </a:r>
            <a:endParaRPr lang="en-US" sz="28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4.4.3.2 </a:t>
            </a:r>
            <a:r>
              <a:rPr lang="en-US" sz="2400" b="1" i="1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Phanh</a:t>
            </a:r>
            <a:r>
              <a:rPr lang="en-US" sz="2400" b="1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</a:t>
            </a:r>
            <a:r>
              <a:rPr lang="en-US" sz="2400" b="1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lắp</a:t>
            </a:r>
            <a:r>
              <a:rPr lang="en-US" sz="2400" b="1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ở </a:t>
            </a:r>
            <a:r>
              <a:rPr lang="en-US" sz="2400" b="1" i="1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đầu</a:t>
            </a:r>
            <a:r>
              <a:rPr lang="en-US" sz="2400" b="1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sz="2400" b="1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b="1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hộp</a:t>
            </a:r>
            <a:r>
              <a:rPr lang="en-US" sz="2400" b="1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endParaRPr lang="en-US" sz="2400" b="1" i="1" dirty="0" smtClean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Cấu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endParaRPr lang="en-US" sz="2400" dirty="0" smtClean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 smtClean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 smtClean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 smtClean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Nguyên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342900" indent="-342900">
              <a:buFontTx/>
              <a:buChar char="-"/>
            </a:pP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lái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kéo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phanh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</a:p>
          <a:p>
            <a:pPr marL="342900" indent="-342900">
              <a:buFontTx/>
              <a:buChar char="-"/>
            </a:pP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thôi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phanh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</a:t>
            </a:r>
            <a:r>
              <a:rPr lang="en-US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</a:p>
        </p:txBody>
      </p:sp>
      <p:sp>
        <p:nvSpPr>
          <p:cNvPr id="2" name="Rectangle 4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" name="Rectangle 1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pSp>
        <p:nvGrpSpPr>
          <p:cNvPr id="18" name="Group 89530"/>
          <p:cNvGrpSpPr>
            <a:grpSpLocks/>
          </p:cNvGrpSpPr>
          <p:nvPr/>
        </p:nvGrpSpPr>
        <p:grpSpPr bwMode="auto">
          <a:xfrm>
            <a:off x="-914400" y="2514600"/>
            <a:ext cx="7543800" cy="3041309"/>
            <a:chOff x="2519299" y="-119456"/>
            <a:chExt cx="5156031" cy="1675244"/>
          </a:xfrm>
        </p:grpSpPr>
        <p:pic>
          <p:nvPicPr>
            <p:cNvPr id="104102" name="Picture 10410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15304" y="-119456"/>
              <a:ext cx="2560026" cy="16752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" name="Rectangle 4166"/>
            <p:cNvSpPr>
              <a:spLocks noChangeArrowheads="1"/>
            </p:cNvSpPr>
            <p:nvPr/>
          </p:nvSpPr>
          <p:spPr bwMode="auto">
            <a:xfrm>
              <a:off x="2519299" y="949794"/>
              <a:ext cx="769858" cy="2430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0" name="Rectangle 4167"/>
            <p:cNvSpPr>
              <a:spLocks noChangeArrowheads="1"/>
            </p:cNvSpPr>
            <p:nvPr/>
          </p:nvSpPr>
          <p:spPr bwMode="auto">
            <a:xfrm>
              <a:off x="3097149" y="949794"/>
              <a:ext cx="54896" cy="2430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ts val="80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</a:rPr>
                <a:t> 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20032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Snip Diagonal Corner Rectangle 3"/>
          <p:cNvSpPr>
            <a:spLocks/>
          </p:cNvSpPr>
          <p:nvPr/>
        </p:nvSpPr>
        <p:spPr bwMode="auto">
          <a:xfrm>
            <a:off x="-1" y="5029200"/>
            <a:ext cx="9144001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XIN TRÂN TRỌNG CẢM ƠN QUÝ HỌC VIÊN !</a:t>
            </a:r>
            <a:endParaRPr lang="vi-VN" sz="2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2" descr="https://encrypted-tbn0.gstatic.com/images?q=tbn:ANd9GcTnk2cFXhBgHJBB8PL-w38JF1tgHsa0RBNv4rtJNJqfujZFiUmW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685800"/>
            <a:ext cx="4062408" cy="403773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58147128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db2004c003l-[ThuVienNet.VN]">
  <a:themeElements>
    <a:clrScheme name="sample 1">
      <a:dk1>
        <a:srgbClr val="163794"/>
      </a:dk1>
      <a:lt1>
        <a:srgbClr val="FFFFFF"/>
      </a:lt1>
      <a:dk2>
        <a:srgbClr val="000000"/>
      </a:dk2>
      <a:lt2>
        <a:srgbClr val="C0C0C0"/>
      </a:lt2>
      <a:accent1>
        <a:srgbClr val="009999"/>
      </a:accent1>
      <a:accent2>
        <a:srgbClr val="990000"/>
      </a:accent2>
      <a:accent3>
        <a:srgbClr val="FFFFFF"/>
      </a:accent3>
      <a:accent4>
        <a:srgbClr val="112D7E"/>
      </a:accent4>
      <a:accent5>
        <a:srgbClr val="AACACA"/>
      </a:accent5>
      <a:accent6>
        <a:srgbClr val="8A0000"/>
      </a:accent6>
      <a:hlink>
        <a:srgbClr val="6699FF"/>
      </a:hlink>
      <a:folHlink>
        <a:srgbClr val="969696"/>
      </a:folHlink>
    </a:clrScheme>
    <a:fontScheme name="sample">
      <a:majorFont>
        <a:latin typeface="Verdana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gray">
        <a:gradFill rotWithShape="1">
          <a:gsLst>
            <a:gs pos="0">
              <a:srgbClr val="FFFFFF"/>
            </a:gs>
            <a:gs pos="100000">
              <a:srgbClr val="E7F5CF"/>
            </a:gs>
          </a:gsLst>
          <a:lin ang="0" scaled="1"/>
        </a:gradFill>
        <a:ln w="3175" algn="ctr">
          <a:solidFill>
            <a:schemeClr val="folHlink"/>
          </a:solidFill>
          <a:round/>
          <a:headEnd/>
          <a:tailEnd/>
        </a:ln>
      </a:spPr>
      <a:bodyPr wrap="none" anchor="ctr"/>
      <a:lstStyle>
        <a:defPPr marL="0" indent="0">
          <a:buNone/>
          <a:defRPr sz="2800" b="1" dirty="0">
            <a:solidFill>
              <a:srgbClr val="FF0000"/>
            </a:solidFill>
            <a:latin typeface="Times New Roman" panose="02020603050405020304" pitchFamily="18" charset="0"/>
            <a:cs typeface="Times New Roman" panose="02020603050405020304" pitchFamily="18" charset="0"/>
          </a:defRPr>
        </a:defPPr>
      </a:lstStyle>
    </a:spDef>
  </a:objectDefaults>
  <a:extraClrSchemeLst>
    <a:extraClrScheme>
      <a:clrScheme name="sample 1">
        <a:dk1>
          <a:srgbClr val="163794"/>
        </a:dk1>
        <a:lt1>
          <a:srgbClr val="FFFFFF"/>
        </a:lt1>
        <a:dk2>
          <a:srgbClr val="000000"/>
        </a:dk2>
        <a:lt2>
          <a:srgbClr val="C0C0C0"/>
        </a:lt2>
        <a:accent1>
          <a:srgbClr val="009999"/>
        </a:accent1>
        <a:accent2>
          <a:srgbClr val="990000"/>
        </a:accent2>
        <a:accent3>
          <a:srgbClr val="FFFFFF"/>
        </a:accent3>
        <a:accent4>
          <a:srgbClr val="112D7E"/>
        </a:accent4>
        <a:accent5>
          <a:srgbClr val="AACACA"/>
        </a:accent5>
        <a:accent6>
          <a:srgbClr val="8A0000"/>
        </a:accent6>
        <a:hlink>
          <a:srgbClr val="6699FF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2">
        <a:dk1>
          <a:srgbClr val="29698D"/>
        </a:dk1>
        <a:lt1>
          <a:srgbClr val="FFFFFF"/>
        </a:lt1>
        <a:dk2>
          <a:srgbClr val="000000"/>
        </a:dk2>
        <a:lt2>
          <a:srgbClr val="A1BABD"/>
        </a:lt2>
        <a:accent1>
          <a:srgbClr val="FF5050"/>
        </a:accent1>
        <a:accent2>
          <a:srgbClr val="FF9933"/>
        </a:accent2>
        <a:accent3>
          <a:srgbClr val="FFFFFF"/>
        </a:accent3>
        <a:accent4>
          <a:srgbClr val="215978"/>
        </a:accent4>
        <a:accent5>
          <a:srgbClr val="FFB3B3"/>
        </a:accent5>
        <a:accent6>
          <a:srgbClr val="E78A2D"/>
        </a:accent6>
        <a:hlink>
          <a:srgbClr val="00CC99"/>
        </a:hlink>
        <a:folHlink>
          <a:srgbClr val="83A6A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3">
        <a:dk1>
          <a:srgbClr val="666699"/>
        </a:dk1>
        <a:lt1>
          <a:srgbClr val="FFFFFF"/>
        </a:lt1>
        <a:dk2>
          <a:srgbClr val="000000"/>
        </a:dk2>
        <a:lt2>
          <a:srgbClr val="C0C0C0"/>
        </a:lt2>
        <a:accent1>
          <a:srgbClr val="72B88E"/>
        </a:accent1>
        <a:accent2>
          <a:srgbClr val="C78DD7"/>
        </a:accent2>
        <a:accent3>
          <a:srgbClr val="FFFFFF"/>
        </a:accent3>
        <a:accent4>
          <a:srgbClr val="565682"/>
        </a:accent4>
        <a:accent5>
          <a:srgbClr val="BCD8C6"/>
        </a:accent5>
        <a:accent6>
          <a:srgbClr val="B47FC3"/>
        </a:accent6>
        <a:hlink>
          <a:srgbClr val="3197BB"/>
        </a:hlink>
        <a:folHlink>
          <a:srgbClr val="878FA5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660066"/>
        </a:solidFill>
        <a:ln w="57150" cmpd="sng">
          <a:solidFill>
            <a:srgbClr val="FFFFFF"/>
          </a:solidFill>
        </a:ln>
      </a:spPr>
      <a:bodyPr/>
      <a:lstStyle/>
      <a:style>
        <a:lnRef idx="0">
          <a:schemeClr val="lt1">
            <a:hueOff val="0"/>
            <a:satOff val="0"/>
            <a:lumOff val="0"/>
            <a:alphaOff val="0"/>
          </a:schemeClr>
        </a:lnRef>
        <a:fillRef idx="3">
          <a:schemeClr val="accent1">
            <a:hueOff val="0"/>
            <a:satOff val="0"/>
            <a:lumOff val="0"/>
            <a:alphaOff val="0"/>
          </a:schemeClr>
        </a:fillRef>
        <a:effectRef idx="2">
          <a:schemeClr val="accent1">
            <a:hueOff val="0"/>
            <a:satOff val="0"/>
            <a:lumOff val="0"/>
            <a:alphaOff val="0"/>
          </a:schemeClr>
        </a:effectRef>
        <a:fontRef idx="minor">
          <a:schemeClr val="lt1"/>
        </a:fontRef>
      </a:style>
    </a:sp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16311</TotalTime>
  <Words>1021</Words>
  <Application>Microsoft Office PowerPoint</Application>
  <PresentationFormat>On-screen Show (4:3)</PresentationFormat>
  <Paragraphs>225</Paragraphs>
  <Slides>12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12</vt:i4>
      </vt:variant>
    </vt:vector>
  </HeadingPairs>
  <TitlesOfParts>
    <vt:vector size="22" baseType="lpstr">
      <vt:lpstr>ＭＳ Ｐゴシック</vt:lpstr>
      <vt:lpstr>.VnTimeH</vt:lpstr>
      <vt:lpstr>Arial</vt:lpstr>
      <vt:lpstr>Calibri</vt:lpstr>
      <vt:lpstr>Consolas</vt:lpstr>
      <vt:lpstr>Times New Roman</vt:lpstr>
      <vt:lpstr>Verdana</vt:lpstr>
      <vt:lpstr>Wingdings</vt:lpstr>
      <vt:lpstr>cdb2004c003l-[ThuVienNet.VN]</vt:lpstr>
      <vt:lpstr>2_Diseño predeterminado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Hot Tip</dc:title>
  <dc:creator>Dr.Luong</dc:creator>
  <cp:lastModifiedBy>Admin</cp:lastModifiedBy>
  <cp:revision>925</cp:revision>
  <cp:lastPrinted>2017-05-26T03:02:31Z</cp:lastPrinted>
  <dcterms:created xsi:type="dcterms:W3CDTF">2013-09-11T03:08:41Z</dcterms:created>
  <dcterms:modified xsi:type="dcterms:W3CDTF">2020-05-10T01:23:26Z</dcterms:modified>
</cp:coreProperties>
</file>