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63" r:id="rId2"/>
    <p:sldId id="264" r:id="rId3"/>
    <p:sldId id="373" r:id="rId4"/>
    <p:sldId id="267" r:id="rId5"/>
    <p:sldId id="374" r:id="rId6"/>
    <p:sldId id="396" r:id="rId7"/>
    <p:sldId id="376" r:id="rId8"/>
    <p:sldId id="377" r:id="rId9"/>
    <p:sldId id="384" r:id="rId10"/>
    <p:sldId id="385" r:id="rId11"/>
    <p:sldId id="378" r:id="rId12"/>
    <p:sldId id="379" r:id="rId13"/>
    <p:sldId id="382" r:id="rId14"/>
    <p:sldId id="380" r:id="rId15"/>
    <p:sldId id="386" r:id="rId16"/>
    <p:sldId id="392" r:id="rId17"/>
    <p:sldId id="383" r:id="rId18"/>
    <p:sldId id="389" r:id="rId19"/>
    <p:sldId id="393" r:id="rId20"/>
    <p:sldId id="395" r:id="rId21"/>
    <p:sldId id="390" r:id="rId22"/>
    <p:sldId id="391" r:id="rId23"/>
    <p:sldId id="394" r:id="rId24"/>
    <p:sldId id="381" r:id="rId25"/>
    <p:sldId id="388" r:id="rId26"/>
    <p:sldId id="387"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61" autoAdjust="0"/>
    <p:restoredTop sz="62776" autoAdjust="0"/>
  </p:normalViewPr>
  <p:slideViewPr>
    <p:cSldViewPr snapToGrid="0">
      <p:cViewPr varScale="1">
        <p:scale>
          <a:sx n="55" d="100"/>
          <a:sy n="55" d="100"/>
        </p:scale>
        <p:origin x="1747" y="3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7E915F-8CA1-4E55-AE73-295D8095B14A}" type="datetimeFigureOut">
              <a:rPr lang="en-US" smtClean="0"/>
              <a:t>2/8/2021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24D6FA-0531-4AD7-A0F1-93BC61F274DA}" type="slidenum">
              <a:rPr lang="en-US" smtClean="0"/>
              <a:t>‹#›</a:t>
            </a:fld>
            <a:endParaRPr lang="en-US"/>
          </a:p>
        </p:txBody>
      </p:sp>
    </p:spTree>
    <p:extLst>
      <p:ext uri="{BB962C8B-B14F-4D97-AF65-F5344CB8AC3E}">
        <p14:creationId xmlns:p14="http://schemas.microsoft.com/office/powerpoint/2010/main" val="9052979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1" kern="1200" dirty="0" smtClean="0">
                <a:solidFill>
                  <a:schemeClr val="tx1"/>
                </a:solidFill>
                <a:effectLst/>
                <a:latin typeface="+mn-lt"/>
                <a:ea typeface="+mn-ea"/>
                <a:cs typeface="+mn-cs"/>
              </a:rPr>
              <a:t>https://luanvanviet.com/cac-loai-hinh-chien-luoc-kinh-doanh/</a:t>
            </a:r>
            <a:endParaRPr lang="en-US" b="1" dirty="0"/>
          </a:p>
        </p:txBody>
      </p:sp>
      <p:sp>
        <p:nvSpPr>
          <p:cNvPr id="4" name="Slide Number Placeholder 3"/>
          <p:cNvSpPr>
            <a:spLocks noGrp="1"/>
          </p:cNvSpPr>
          <p:nvPr>
            <p:ph type="sldNum" sz="quarter" idx="10"/>
          </p:nvPr>
        </p:nvSpPr>
        <p:spPr/>
        <p:txBody>
          <a:bodyPr/>
          <a:lstStyle/>
          <a:p>
            <a:fld id="{B224D6FA-0531-4AD7-A0F1-93BC61F274DA}" type="slidenum">
              <a:rPr lang="en-US" smtClean="0"/>
              <a:t>1</a:t>
            </a:fld>
            <a:endParaRPr lang="en-US"/>
          </a:p>
        </p:txBody>
      </p:sp>
    </p:spTree>
    <p:extLst>
      <p:ext uri="{BB962C8B-B14F-4D97-AF65-F5344CB8AC3E}">
        <p14:creationId xmlns:p14="http://schemas.microsoft.com/office/powerpoint/2010/main" val="8525043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1.1. </a:t>
            </a:r>
            <a:r>
              <a:rPr lang="en-US" sz="1200" b="1" kern="1200" dirty="0" err="1" smtClean="0">
                <a:solidFill>
                  <a:schemeClr val="tx1"/>
                </a:solidFill>
                <a:effectLst/>
                <a:latin typeface="+mn-lt"/>
                <a:ea typeface="+mn-ea"/>
                <a:cs typeface="+mn-cs"/>
              </a:rPr>
              <a:t>Quan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điểm</a:t>
            </a:r>
            <a:r>
              <a:rPr lang="en-US" sz="1200" b="1" kern="1200" dirty="0" smtClean="0">
                <a:solidFill>
                  <a:schemeClr val="tx1"/>
                </a:solidFill>
                <a:effectLst/>
                <a:latin typeface="+mn-lt"/>
                <a:ea typeface="+mn-ea"/>
                <a:cs typeface="+mn-cs"/>
              </a:rPr>
              <a:t> marketing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kinh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doanh</a:t>
            </a:r>
            <a:r>
              <a:rPr lang="en-US" sz="1200" b="1" i="1" kern="1200" dirty="0" smtClean="0">
                <a:solidFill>
                  <a:schemeClr val="tx1"/>
                </a:solidFill>
                <a:effectLst/>
                <a:latin typeface="+mn-lt"/>
                <a:ea typeface="+mn-ea"/>
                <a:cs typeface="+mn-cs"/>
              </a:rPr>
              <a:t>  </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Thời</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gian</a:t>
            </a:r>
            <a:r>
              <a:rPr lang="en-US" sz="1200" i="1" kern="1200" dirty="0" smtClean="0">
                <a:solidFill>
                  <a:schemeClr val="tx1"/>
                </a:solidFill>
                <a:effectLst/>
                <a:latin typeface="+mn-lt"/>
                <a:ea typeface="+mn-ea"/>
                <a:cs typeface="+mn-cs"/>
              </a:rPr>
              <a:t>: 0,25 </a:t>
            </a:r>
            <a:r>
              <a:rPr lang="en-US" sz="1200" i="1" kern="1200" dirty="0" err="1" smtClean="0">
                <a:solidFill>
                  <a:schemeClr val="tx1"/>
                </a:solidFill>
                <a:effectLst/>
                <a:latin typeface="+mn-lt"/>
                <a:ea typeface="+mn-ea"/>
                <a:cs typeface="+mn-cs"/>
              </a:rPr>
              <a:t>giờ</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điểm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doanh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nghiệp</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Những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điểm</a:t>
            </a:r>
            <a:r>
              <a:rPr lang="en-US" sz="1200" kern="1200" dirty="0" smtClean="0">
                <a:solidFill>
                  <a:schemeClr val="tx1"/>
                </a:solidFill>
                <a:effectLst/>
                <a:latin typeface="+mn-lt"/>
                <a:ea typeface="+mn-ea"/>
                <a:cs typeface="+mn-cs"/>
              </a:rPr>
              <a:t> marketing	</a:t>
            </a:r>
          </a:p>
          <a:p>
            <a:r>
              <a:rPr lang="en-US" sz="1200" b="1" kern="1200" dirty="0" smtClean="0">
                <a:solidFill>
                  <a:schemeClr val="tx1"/>
                </a:solidFill>
                <a:effectLst/>
                <a:latin typeface="+mn-lt"/>
                <a:ea typeface="+mn-ea"/>
                <a:cs typeface="+mn-cs"/>
              </a:rPr>
              <a:t>1.2. </a:t>
            </a:r>
            <a:r>
              <a:rPr lang="en-US" sz="1200" b="1" kern="1200" dirty="0" err="1" smtClean="0">
                <a:solidFill>
                  <a:schemeClr val="tx1"/>
                </a:solidFill>
                <a:effectLst/>
                <a:latin typeface="+mn-lt"/>
                <a:ea typeface="+mn-ea"/>
                <a:cs typeface="+mn-cs"/>
              </a:rPr>
              <a:t>Khái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niệm</a:t>
            </a:r>
            <a:r>
              <a:rPr lang="en-US" sz="1200" b="1" kern="1200" dirty="0" smtClean="0">
                <a:solidFill>
                  <a:schemeClr val="tx1"/>
                </a:solidFill>
                <a:effectLst/>
                <a:latin typeface="+mn-lt"/>
                <a:ea typeface="+mn-ea"/>
                <a:cs typeface="+mn-cs"/>
              </a:rPr>
              <a:t> marketing                                 </a:t>
            </a:r>
            <a:r>
              <a:rPr lang="en-US" sz="1200"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Thời</a:t>
            </a:r>
            <a:r>
              <a:rPr lang="en-US" sz="1200" i="1" kern="1200" dirty="0" smtClean="0">
                <a:solidFill>
                  <a:schemeClr val="tx1"/>
                </a:solidFill>
                <a:effectLst/>
                <a:latin typeface="+mn-lt"/>
                <a:ea typeface="+mn-ea"/>
                <a:cs typeface="+mn-cs"/>
              </a:rPr>
              <a:t> gian:0,25 </a:t>
            </a:r>
            <a:r>
              <a:rPr lang="en-US" sz="1200" i="1" kern="1200" dirty="0" err="1" smtClean="0">
                <a:solidFill>
                  <a:schemeClr val="tx1"/>
                </a:solidFill>
                <a:effectLst/>
                <a:latin typeface="+mn-lt"/>
                <a:ea typeface="+mn-ea"/>
                <a:cs typeface="+mn-cs"/>
              </a:rPr>
              <a:t>giờ</a:t>
            </a:r>
            <a:endParaRPr lang="en-US"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1.3. </a:t>
            </a:r>
            <a:r>
              <a:rPr lang="en-US" sz="1200" b="1" kern="1200" dirty="0" err="1" smtClean="0">
                <a:solidFill>
                  <a:schemeClr val="tx1"/>
                </a:solidFill>
                <a:effectLst/>
                <a:latin typeface="+mn-lt"/>
                <a:ea typeface="+mn-ea"/>
                <a:cs typeface="+mn-cs"/>
              </a:rPr>
              <a:t>Vai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trò</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marketing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kinh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doanh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xã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hội</a:t>
            </a:r>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Thời</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gian</a:t>
            </a:r>
            <a:r>
              <a:rPr lang="en-US" sz="1200" i="1" kern="1200" dirty="0" smtClean="0">
                <a:solidFill>
                  <a:schemeClr val="tx1"/>
                </a:solidFill>
                <a:effectLst/>
                <a:latin typeface="+mn-lt"/>
                <a:ea typeface="+mn-ea"/>
                <a:cs typeface="+mn-cs"/>
              </a:rPr>
              <a:t>: 0,5 </a:t>
            </a:r>
            <a:r>
              <a:rPr lang="en-US" sz="1200" i="1" kern="1200" dirty="0" err="1" smtClean="0">
                <a:solidFill>
                  <a:schemeClr val="tx1"/>
                </a:solidFill>
                <a:effectLst/>
                <a:latin typeface="+mn-lt"/>
                <a:ea typeface="+mn-ea"/>
                <a:cs typeface="+mn-cs"/>
              </a:rPr>
              <a:t>giờ</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trò</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marketing </a:t>
            </a:r>
            <a:r>
              <a:rPr lang="en-US" sz="1200" kern="1200" dirty="0" err="1" smtClean="0">
                <a:solidFill>
                  <a:schemeClr val="tx1"/>
                </a:solidFill>
                <a:effectLst/>
                <a:latin typeface="+mn-lt"/>
                <a:ea typeface="+mn-ea"/>
                <a:cs typeface="+mn-cs"/>
              </a:rPr>
              <a:t>đối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doanh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nghiệp</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trò</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marketing </a:t>
            </a:r>
            <a:r>
              <a:rPr lang="en-US" sz="1200" kern="1200" dirty="0" err="1" smtClean="0">
                <a:solidFill>
                  <a:schemeClr val="tx1"/>
                </a:solidFill>
                <a:effectLst/>
                <a:latin typeface="+mn-lt"/>
                <a:ea typeface="+mn-ea"/>
                <a:cs typeface="+mn-cs"/>
              </a:rPr>
              <a:t>đối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dùng</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trò</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marketing </a:t>
            </a:r>
            <a:r>
              <a:rPr lang="en-US" sz="1200" kern="1200" dirty="0" err="1" smtClean="0">
                <a:solidFill>
                  <a:schemeClr val="tx1"/>
                </a:solidFill>
                <a:effectLst/>
                <a:latin typeface="+mn-lt"/>
                <a:ea typeface="+mn-ea"/>
                <a:cs typeface="+mn-cs"/>
              </a:rPr>
              <a:t>đối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hội</a:t>
            </a:r>
            <a:endParaRPr lang="en-US" sz="1200" kern="1200" dirty="0" smtClean="0">
              <a:solidFill>
                <a:schemeClr val="tx1"/>
              </a:solidFill>
              <a:effectLst/>
              <a:latin typeface="+mn-lt"/>
              <a:ea typeface="+mn-ea"/>
              <a:cs typeface="+mn-cs"/>
            </a:endParaRPr>
          </a:p>
          <a:p>
            <a:r>
              <a:rPr lang="en-US" b="1" dirty="0" smtClean="0"/>
              <a:t>http://eldata11.topica.edu.vn/HocLieu/MAR201/Giao%20trinh/04_MAR201_Bai1_v2.0014101209.pdf</a:t>
            </a:r>
            <a:endParaRPr lang="en-US" b="1" dirty="0"/>
          </a:p>
        </p:txBody>
      </p:sp>
      <p:sp>
        <p:nvSpPr>
          <p:cNvPr id="4" name="Slide Number Placeholder 3"/>
          <p:cNvSpPr>
            <a:spLocks noGrp="1"/>
          </p:cNvSpPr>
          <p:nvPr>
            <p:ph type="sldNum" sz="quarter" idx="10"/>
          </p:nvPr>
        </p:nvSpPr>
        <p:spPr/>
        <p:txBody>
          <a:bodyPr/>
          <a:lstStyle/>
          <a:p>
            <a:fld id="{B224D6FA-0531-4AD7-A0F1-93BC61F274DA}" type="slidenum">
              <a:rPr lang="en-US" smtClean="0"/>
              <a:t>2</a:t>
            </a:fld>
            <a:endParaRPr lang="en-US"/>
          </a:p>
        </p:txBody>
      </p:sp>
    </p:spTree>
    <p:extLst>
      <p:ext uri="{BB962C8B-B14F-4D97-AF65-F5344CB8AC3E}">
        <p14:creationId xmlns:p14="http://schemas.microsoft.com/office/powerpoint/2010/main" val="21411864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vi-VN" sz="1200" dirty="0" smtClean="0">
                <a:latin typeface="Times New Roman" panose="02020603050405020304" pitchFamily="18" charset="0"/>
                <a:ea typeface="Calibri" panose="020F0502020204030204" pitchFamily="34" charset="0"/>
              </a:rPr>
              <a:t>Ngày nay không ai còn nói đến những chiếc xe ngựa, những chiếc roi của anh xà ích, những cái thước logarit, những chiếc đèn khí đốt… </a:t>
            </a:r>
            <a:endParaRPr lang="en-US" sz="1200" dirty="0" smtClean="0">
              <a:latin typeface="Times New Roman" panose="02020603050405020304" pitchFamily="18" charset="0"/>
              <a:ea typeface="Calibri" panose="020F0502020204030204" pitchFamily="34" charset="0"/>
            </a:endParaRP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vi-VN" sz="1200" kern="1200" dirty="0" smtClean="0">
                <a:solidFill>
                  <a:schemeClr val="tx1"/>
                </a:solidFill>
                <a:effectLst/>
                <a:latin typeface="+mn-lt"/>
                <a:ea typeface="+mn-ea"/>
                <a:cs typeface="+mn-cs"/>
              </a:rPr>
              <a:t>Chu kỳ sống của sản phẩm có thể được thể hiện bởi đường doanh số và đường lợi nhuận (xem hình 5.3). Hình dạng của hai đường này sẽ khác nhau cho mỗi sản phẩm. Tuy nhiên, hình dạng cơ bản của hai đường và mối quan giữa chúng nói chung là giống nhau. Độ dài của chu kỳ sống cũng khác nhau giữa các sản phẩm. Nó sẽ kéo dài trong một vài tuần hoặc là một mùa ngắn, cũng có thể kéo dài trong vài thập kỷ thậm chí vài thế kỷ. </a:t>
            </a:r>
            <a:endParaRPr lang="en-US" sz="1200" kern="120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sz="1200" b="1" kern="1200" dirty="0" err="1" smtClean="0">
                <a:solidFill>
                  <a:schemeClr val="tx1"/>
                </a:solidFill>
                <a:effectLst/>
                <a:latin typeface="+mn-lt"/>
                <a:ea typeface="+mn-ea"/>
                <a:cs typeface="+mn-cs"/>
              </a:rPr>
              <a:t>Một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kỳ</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sống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điển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hình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một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phẩm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được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biểu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biểu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diễn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chữ</a:t>
            </a:r>
            <a:r>
              <a:rPr lang="en-US" sz="1200" kern="1200" dirty="0" smtClean="0">
                <a:solidFill>
                  <a:schemeClr val="tx1"/>
                </a:solidFill>
                <a:effectLst/>
                <a:latin typeface="+mn-lt"/>
                <a:ea typeface="+mn-ea"/>
                <a:cs typeface="+mn-cs"/>
              </a:rPr>
              <a:t> S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gồm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4 </a:t>
            </a:r>
            <a:r>
              <a:rPr lang="en-US" sz="1200" kern="1200" dirty="0" err="1" smtClean="0">
                <a:solidFill>
                  <a:schemeClr val="tx1"/>
                </a:solidFill>
                <a:effectLst/>
                <a:latin typeface="+mn-lt"/>
                <a:ea typeface="+mn-ea"/>
                <a:cs typeface="+mn-cs"/>
              </a:rPr>
              <a:t>giai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đoạn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sự</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biến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đổi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doanh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thụ</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mở</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đầu</a:t>
            </a:r>
            <a:r>
              <a:rPr lang="en-US" sz="1200" b="1" kern="1200" dirty="0" smtClean="0">
                <a:solidFill>
                  <a:schemeClr val="tx1"/>
                </a:solidFill>
                <a:effectLst/>
                <a:latin typeface="+mn-lt"/>
                <a:ea typeface="+mn-ea"/>
                <a:cs typeface="+mn-cs"/>
              </a:rPr>
              <a:t> (Introduction), </a:t>
            </a:r>
            <a:r>
              <a:rPr lang="en-US" sz="1200" b="1" i="1" kern="1200" dirty="0" err="1" smtClean="0">
                <a:solidFill>
                  <a:schemeClr val="tx1"/>
                </a:solidFill>
                <a:effectLst/>
                <a:latin typeface="+mn-lt"/>
                <a:ea typeface="+mn-ea"/>
                <a:cs typeface="+mn-cs"/>
              </a:rPr>
              <a:t>tăng</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trưởng</a:t>
            </a:r>
            <a:r>
              <a:rPr lang="en-US" sz="1200" b="1" i="1" kern="1200" dirty="0" smtClean="0">
                <a:solidFill>
                  <a:schemeClr val="tx1"/>
                </a:solidFill>
                <a:effectLst/>
                <a:latin typeface="+mn-lt"/>
                <a:ea typeface="+mn-ea"/>
                <a:cs typeface="+mn-cs"/>
              </a:rPr>
              <a:t> (Growth), </a:t>
            </a:r>
            <a:r>
              <a:rPr lang="en-US" sz="1200" b="1" i="1" kern="1200" dirty="0" err="1" smtClean="0">
                <a:solidFill>
                  <a:schemeClr val="tx1"/>
                </a:solidFill>
                <a:effectLst/>
                <a:latin typeface="+mn-lt"/>
                <a:ea typeface="+mn-ea"/>
                <a:cs typeface="+mn-cs"/>
              </a:rPr>
              <a:t>trưởng</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thành</a:t>
            </a:r>
            <a:r>
              <a:rPr lang="en-US" sz="1200" b="1" i="1" kern="1200" dirty="0" smtClean="0">
                <a:solidFill>
                  <a:schemeClr val="tx1"/>
                </a:solidFill>
                <a:effectLst/>
                <a:latin typeface="+mn-lt"/>
                <a:ea typeface="+mn-ea"/>
                <a:cs typeface="+mn-cs"/>
              </a:rPr>
              <a:t> (Maturity) </a:t>
            </a:r>
            <a:r>
              <a:rPr lang="en-US" sz="1200" b="1" i="1" kern="1200" dirty="0" err="1" smtClean="0">
                <a:solidFill>
                  <a:schemeClr val="tx1"/>
                </a:solidFill>
                <a:effectLst/>
                <a:latin typeface="+mn-lt"/>
                <a:ea typeface="+mn-ea"/>
                <a:cs typeface="+mn-cs"/>
              </a:rPr>
              <a:t>và</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suy</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thoái</a:t>
            </a:r>
            <a:r>
              <a:rPr lang="en-US" sz="1200" b="1" i="1" kern="1200" dirty="0" smtClean="0">
                <a:solidFill>
                  <a:schemeClr val="tx1"/>
                </a:solidFill>
                <a:effectLst/>
                <a:latin typeface="+mn-lt"/>
                <a:ea typeface="+mn-ea"/>
                <a:cs typeface="+mn-cs"/>
              </a:rPr>
              <a:t> (Decline).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Ngoài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còn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đoạn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trọng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chưa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trường</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nhưng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hết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sức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quan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trọng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giai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đoạn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phát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triển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phẩm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mới</a:t>
            </a:r>
            <a:r>
              <a:rPr lang="en-US" sz="1200" b="1" kern="1200" dirty="0" smtClean="0">
                <a:solidFill>
                  <a:schemeClr val="tx1"/>
                </a:solidFill>
                <a:effectLst/>
                <a:latin typeface="+mn-lt"/>
                <a:ea typeface="+mn-ea"/>
                <a:cs typeface="+mn-cs"/>
              </a:rPr>
              <a:t> (Product development).</a:t>
            </a: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dirty="0" smtClean="0"/>
          </a:p>
          <a:p>
            <a:pPr marL="0" indent="0">
              <a:buFont typeface="Wingdings" panose="05000000000000000000" pitchFamily="2" charset="2"/>
              <a:buNone/>
            </a:pPr>
            <a:endParaRPr lang="en-US" b="1" dirty="0"/>
          </a:p>
        </p:txBody>
      </p:sp>
      <p:sp>
        <p:nvSpPr>
          <p:cNvPr id="4" name="Slide Number Placeholder 3"/>
          <p:cNvSpPr>
            <a:spLocks noGrp="1"/>
          </p:cNvSpPr>
          <p:nvPr>
            <p:ph type="sldNum" sz="quarter" idx="10"/>
          </p:nvPr>
        </p:nvSpPr>
        <p:spPr/>
        <p:txBody>
          <a:bodyPr/>
          <a:lstStyle/>
          <a:p>
            <a:fld id="{B224D6FA-0531-4AD7-A0F1-93BC61F274DA}" type="slidenum">
              <a:rPr lang="en-US" smtClean="0"/>
              <a:t>4</a:t>
            </a:fld>
            <a:endParaRPr lang="en-US"/>
          </a:p>
        </p:txBody>
      </p:sp>
    </p:spTree>
    <p:extLst>
      <p:ext uri="{BB962C8B-B14F-4D97-AF65-F5344CB8AC3E}">
        <p14:creationId xmlns:p14="http://schemas.microsoft.com/office/powerpoint/2010/main" val="1488144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Tuy</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nhiên</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các</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công</a:t>
            </a:r>
            <a:r>
              <a:rPr lang="en-US" sz="1200" dirty="0" smtClean="0">
                <a:latin typeface="Times New Roman" panose="02020603050405020304" pitchFamily="18" charset="0"/>
                <a:ea typeface="Calibri" panose="020F0502020204030204" pitchFamily="34" charset="0"/>
              </a:rPr>
              <a:t> ty </a:t>
            </a:r>
            <a:r>
              <a:rPr lang="en-US" sz="1200" dirty="0" err="1" smtClean="0">
                <a:latin typeface="Times New Roman" panose="02020603050405020304" pitchFamily="18" charset="0"/>
                <a:ea typeface="Calibri" panose="020F0502020204030204" pitchFamily="34" charset="0"/>
              </a:rPr>
              <a:t>như</a:t>
            </a:r>
            <a:r>
              <a:rPr lang="en-US" sz="1200" dirty="0" smtClean="0">
                <a:latin typeface="Times New Roman" panose="02020603050405020304" pitchFamily="18" charset="0"/>
                <a:ea typeface="Calibri" panose="020F0502020204030204" pitchFamily="34" charset="0"/>
              </a:rPr>
              <a:t> General Electric </a:t>
            </a:r>
            <a:r>
              <a:rPr lang="en-US" sz="1200" dirty="0" err="1" smtClean="0">
                <a:latin typeface="Times New Roman" panose="02020603050405020304" pitchFamily="18" charset="0"/>
                <a:ea typeface="Calibri" panose="020F0502020204030204" pitchFamily="34" charset="0"/>
              </a:rPr>
              <a:t>vẫn</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rất</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thành</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công</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khi</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sử</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dụng</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hệ</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thống</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này</a:t>
            </a:r>
            <a:r>
              <a:rPr lang="en-US" sz="1200" dirty="0" smtClean="0">
                <a:latin typeface="Times New Roman" panose="02020603050405020304" pitchFamily="18" charset="0"/>
                <a:ea typeface="Calibri" panose="020F0502020204030204" pitchFamily="34" charset="0"/>
              </a:rPr>
              <a:t>.</a:t>
            </a:r>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12</a:t>
            </a:fld>
            <a:endParaRPr lang="en-US"/>
          </a:p>
        </p:txBody>
      </p:sp>
    </p:spTree>
    <p:extLst>
      <p:ext uri="{BB962C8B-B14F-4D97-AF65-F5344CB8AC3E}">
        <p14:creationId xmlns:p14="http://schemas.microsoft.com/office/powerpoint/2010/main" val="20118416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13</a:t>
            </a:fld>
            <a:endParaRPr lang="en-US"/>
          </a:p>
        </p:txBody>
      </p:sp>
    </p:spTree>
    <p:extLst>
      <p:ext uri="{BB962C8B-B14F-4D97-AF65-F5344CB8AC3E}">
        <p14:creationId xmlns:p14="http://schemas.microsoft.com/office/powerpoint/2010/main" val="32161421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15</a:t>
            </a:fld>
            <a:endParaRPr lang="en-US"/>
          </a:p>
        </p:txBody>
      </p:sp>
    </p:spTree>
    <p:extLst>
      <p:ext uri="{BB962C8B-B14F-4D97-AF65-F5344CB8AC3E}">
        <p14:creationId xmlns:p14="http://schemas.microsoft.com/office/powerpoint/2010/main" val="32733380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v"/>
            </a:pPr>
            <a:r>
              <a:rPr lang="vi-VN" b="1" dirty="0" smtClean="0"/>
              <a:t>Công ty Liên doanh Vinamilk - KIDO</a:t>
            </a:r>
            <a:r>
              <a:rPr lang="vi-VN" dirty="0" smtClean="0"/>
              <a:t> sẽ sản xuất kinh doanh nước giải khát, kem, thực phẩm đông lạnh với mục tiêu doanh thu năm đầu 2.000 tỷ. </a:t>
            </a:r>
          </a:p>
          <a:p>
            <a:pPr marL="171450" indent="-171450">
              <a:buFont typeface="Wingdings" panose="05000000000000000000" pitchFamily="2" charset="2"/>
              <a:buChar char="v"/>
            </a:pPr>
            <a:r>
              <a:rPr lang="vi-VN" b="1" dirty="0" smtClean="0"/>
              <a:t>Tập đoàn KIDO cùng Công ty cổ phần Sữa Việt Nam (Vinamilk) đã ký thoả thuận ghi nhớ thành lập liên doanh trong lĩnh vực nước giải khát-kem. </a:t>
            </a:r>
            <a:r>
              <a:rPr lang="vi-VN" dirty="0" smtClean="0"/>
              <a:t>Trong đó, tỷ lệ vốn góp của Vinamilk là 51%, còn KDC 49%. Công ty có tên là Công ty TNHH Liên doanh nước giải khát VINAMILK - KIDO (Vibev). Mục tiêu doanh thu năm đầu tiên của liên doanh này là 2.000 tỷ đồng.</a:t>
            </a:r>
          </a:p>
          <a:p>
            <a:pPr marL="171450" indent="-171450">
              <a:buFont typeface="Wingdings" panose="05000000000000000000" pitchFamily="2" charset="2"/>
              <a:buChar char="v"/>
            </a:pPr>
            <a:r>
              <a:rPr lang="vi-VN" b="1" dirty="0" smtClean="0"/>
              <a:t>Thông tin trên được đưa ra tại Đại hội đồng cổ đông Công ty CP Thực phẩm Đông lạnh KIDO - KidoFoods (KDF) - công ty con của KDC sáng (9/6)</a:t>
            </a:r>
            <a:endParaRPr lang="vi-VN" b="1" dirty="0"/>
          </a:p>
        </p:txBody>
      </p:sp>
      <p:sp>
        <p:nvSpPr>
          <p:cNvPr id="4" name="Slide Number Placeholder 3"/>
          <p:cNvSpPr>
            <a:spLocks noGrp="1"/>
          </p:cNvSpPr>
          <p:nvPr>
            <p:ph type="sldNum" sz="quarter" idx="10"/>
          </p:nvPr>
        </p:nvSpPr>
        <p:spPr/>
        <p:txBody>
          <a:bodyPr/>
          <a:lstStyle/>
          <a:p>
            <a:fld id="{B224D6FA-0531-4AD7-A0F1-93BC61F274DA}" type="slidenum">
              <a:rPr lang="en-US" smtClean="0"/>
              <a:t>17</a:t>
            </a:fld>
            <a:endParaRPr lang="en-US"/>
          </a:p>
        </p:txBody>
      </p:sp>
    </p:spTree>
    <p:extLst>
      <p:ext uri="{BB962C8B-B14F-4D97-AF65-F5344CB8AC3E}">
        <p14:creationId xmlns:p14="http://schemas.microsoft.com/office/powerpoint/2010/main" val="30470504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Thật</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tưởng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nếu</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mới</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lợi</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nhuận</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tối</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đa</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rủi</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ro</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tối</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thiểu</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nó</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chắc</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chắn</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sẽ</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phát</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triển</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tung</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thị</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23</a:t>
            </a:fld>
            <a:endParaRPr lang="en-US"/>
          </a:p>
        </p:txBody>
      </p:sp>
    </p:spTree>
    <p:extLst>
      <p:ext uri="{BB962C8B-B14F-4D97-AF65-F5344CB8AC3E}">
        <p14:creationId xmlns:p14="http://schemas.microsoft.com/office/powerpoint/2010/main" val="12926123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9CA59B6-DEC5-444B-9EDF-AF3CF4A4B012}" type="datetimeFigureOut">
              <a:rPr lang="en-US" smtClean="0"/>
              <a:t>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26249877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CA59B6-DEC5-444B-9EDF-AF3CF4A4B012}" type="datetimeFigureOut">
              <a:rPr lang="en-US" smtClean="0"/>
              <a:t>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644779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9CA59B6-DEC5-444B-9EDF-AF3CF4A4B012}" type="datetimeFigureOut">
              <a:rPr lang="en-US" smtClean="0"/>
              <a:t>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447575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9CA59B6-DEC5-444B-9EDF-AF3CF4A4B012}" type="datetimeFigureOut">
              <a:rPr lang="en-US" smtClean="0"/>
              <a:t>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2256610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9CA59B6-DEC5-444B-9EDF-AF3CF4A4B012}" type="datetimeFigureOut">
              <a:rPr lang="en-US" smtClean="0"/>
              <a:t>2/8/2021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3967399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9CA59B6-DEC5-444B-9EDF-AF3CF4A4B012}" type="datetimeFigureOut">
              <a:rPr lang="en-US" smtClean="0"/>
              <a:t>2/8/2021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536861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CA59B6-DEC5-444B-9EDF-AF3CF4A4B012}" type="datetimeFigureOut">
              <a:rPr lang="en-US" smtClean="0"/>
              <a:t>2/8/2021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617567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9CA59B6-DEC5-444B-9EDF-AF3CF4A4B012}" type="datetimeFigureOut">
              <a:rPr lang="en-US" smtClean="0"/>
              <a:t>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2329005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9CA59B6-DEC5-444B-9EDF-AF3CF4A4B012}" type="datetimeFigureOut">
              <a:rPr lang="en-US" smtClean="0"/>
              <a:t>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534435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CA59B6-DEC5-444B-9EDF-AF3CF4A4B012}" type="datetimeFigureOut">
              <a:rPr lang="en-US" smtClean="0"/>
              <a:t>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520239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CA59B6-DEC5-444B-9EDF-AF3CF4A4B012}" type="datetimeFigureOut">
              <a:rPr lang="en-US" smtClean="0"/>
              <a:t>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730203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CA59B6-DEC5-444B-9EDF-AF3CF4A4B012}" type="datetimeFigureOut">
              <a:rPr lang="en-US" smtClean="0"/>
              <a:t>2/8/2021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3255B4-724B-4F2E-80E8-B60488E3785D}" type="slidenum">
              <a:rPr lang="en-US" smtClean="0"/>
              <a:t>‹#›</a:t>
            </a:fld>
            <a:endParaRPr lang="en-US"/>
          </a:p>
        </p:txBody>
      </p:sp>
    </p:spTree>
    <p:extLst>
      <p:ext uri="{BB962C8B-B14F-4D97-AF65-F5344CB8AC3E}">
        <p14:creationId xmlns:p14="http://schemas.microsoft.com/office/powerpoint/2010/main" val="3510584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2.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9.emf"/></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4.png"/><Relationship Id="rId4" Type="http://schemas.microsoft.com/office/2007/relationships/hdphoto" Target="../media/hdphoto3.wdp"/></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Lst>
          </a:blip>
          <a:stretch>
            <a:fillRect/>
          </a:stretch>
        </p:blipFill>
        <p:spPr>
          <a:xfrm>
            <a:off x="-654626" y="3764951"/>
            <a:ext cx="6224154" cy="4080186"/>
          </a:xfrm>
          <a:prstGeom prst="ellipse">
            <a:avLst/>
          </a:prstGeom>
          <a:ln>
            <a:noFill/>
          </a:ln>
          <a:effectLst>
            <a:softEdge rad="112500"/>
          </a:effectLst>
        </p:spPr>
      </p:pic>
      <p:pic>
        <p:nvPicPr>
          <p:cNvPr id="5" name="Picture 4"/>
          <p:cNvPicPr>
            <a:picLocks noChangeAspect="1"/>
          </p:cNvPicPr>
          <p:nvPr/>
        </p:nvPicPr>
        <p:blipFill>
          <a:blip r:embed="rId5">
            <a:extLst>
              <a:ext uri="{BEBA8EAE-BF5A-486C-A8C5-ECC9F3942E4B}">
                <a14:imgProps xmlns:a14="http://schemas.microsoft.com/office/drawing/2010/main">
                  <a14:imgLayer r:embed="rId6">
                    <a14:imgEffect>
                      <a14:brightnessContrast bright="40000" contrast="-40000"/>
                    </a14:imgEffect>
                  </a14:imgLayer>
                </a14:imgProps>
              </a:ext>
            </a:extLst>
          </a:blip>
          <a:stretch>
            <a:fillRect/>
          </a:stretch>
        </p:blipFill>
        <p:spPr>
          <a:xfrm>
            <a:off x="6725804" y="-34240"/>
            <a:ext cx="5244523" cy="3702634"/>
          </a:xfrm>
          <a:prstGeom prst="rect">
            <a:avLst/>
          </a:prstGeom>
        </p:spPr>
      </p:pic>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3" name="Rectangle 2"/>
          <p:cNvSpPr/>
          <p:nvPr/>
        </p:nvSpPr>
        <p:spPr>
          <a:xfrm>
            <a:off x="101743" y="1720086"/>
            <a:ext cx="12192001" cy="3531736"/>
          </a:xfrm>
          <a:prstGeom prst="rect">
            <a:avLst/>
          </a:prstGeom>
          <a:noFill/>
        </p:spPr>
        <p:txBody>
          <a:bodyPr wrap="square">
            <a:spAutoFit/>
          </a:bodyPr>
          <a:lstStyle/>
          <a:p>
            <a:pPr algn="ctr">
              <a:spcBef>
                <a:spcPts val="300"/>
              </a:spcBef>
              <a:spcAft>
                <a:spcPts val="300"/>
              </a:spcAft>
            </a:pPr>
            <a:r>
              <a:rPr lang="en-US" sz="5400" b="1" dirty="0" smtClean="0">
                <a:solidFill>
                  <a:srgbClr val="C00000"/>
                </a:solidFill>
                <a:latin typeface="Times New Roman" panose="02020603050405020304" pitchFamily="18" charset="0"/>
                <a:cs typeface="Times New Roman" panose="02020603050405020304" pitchFamily="18" charset="0"/>
              </a:rPr>
              <a:t>CHƯƠNG 4</a:t>
            </a:r>
          </a:p>
          <a:p>
            <a:pPr algn="ctr">
              <a:lnSpc>
                <a:spcPct val="150000"/>
              </a:lnSpc>
              <a:spcBef>
                <a:spcPts val="600"/>
              </a:spcBef>
              <a:spcAft>
                <a:spcPts val="600"/>
              </a:spcAft>
            </a:pPr>
            <a:r>
              <a:rPr lang="en-US" sz="5400" b="1" cap="all" dirty="0" err="1">
                <a:latin typeface="Algerian" panose="04020705040A02060702" pitchFamily="82" charset="0"/>
              </a:rPr>
              <a:t>Quản</a:t>
            </a:r>
            <a:r>
              <a:rPr lang="en-US" sz="5400" b="1" cap="all" dirty="0">
                <a:latin typeface="Algerian" panose="04020705040A02060702" pitchFamily="82" charset="0"/>
              </a:rPr>
              <a:t> </a:t>
            </a:r>
            <a:r>
              <a:rPr lang="en-US" sz="5400" b="1" cap="all" dirty="0" err="1">
                <a:latin typeface="Algerian" panose="04020705040A02060702" pitchFamily="82" charset="0"/>
              </a:rPr>
              <a:t>trị</a:t>
            </a:r>
            <a:r>
              <a:rPr lang="en-US" sz="5400" b="1" cap="all" dirty="0">
                <a:latin typeface="Algerian" panose="04020705040A02060702" pitchFamily="82" charset="0"/>
              </a:rPr>
              <a:t> </a:t>
            </a:r>
            <a:r>
              <a:rPr lang="en-US" sz="5400" b="1" cap="all" dirty="0" err="1">
                <a:latin typeface="Algerian" panose="04020705040A02060702" pitchFamily="82" charset="0"/>
              </a:rPr>
              <a:t>chiến</a:t>
            </a:r>
            <a:r>
              <a:rPr lang="en-US" sz="5400" b="1" cap="all" dirty="0">
                <a:latin typeface="Algerian" panose="04020705040A02060702" pitchFamily="82" charset="0"/>
              </a:rPr>
              <a:t> </a:t>
            </a:r>
            <a:r>
              <a:rPr lang="en-US" sz="5400" b="1" cap="all" dirty="0" err="1">
                <a:latin typeface="Algerian" panose="04020705040A02060702" pitchFamily="82" charset="0"/>
              </a:rPr>
              <a:t>lược</a:t>
            </a:r>
            <a:r>
              <a:rPr lang="en-US" sz="5400" b="1" cap="all" dirty="0">
                <a:latin typeface="Algerian" panose="04020705040A02060702" pitchFamily="82" charset="0"/>
              </a:rPr>
              <a:t> </a:t>
            </a:r>
            <a:r>
              <a:rPr lang="en-US" sz="5400" b="1" cap="all" dirty="0" err="1">
                <a:latin typeface="Algerian" panose="04020705040A02060702" pitchFamily="82" charset="0"/>
              </a:rPr>
              <a:t>sản</a:t>
            </a:r>
            <a:r>
              <a:rPr lang="en-US" sz="5400" b="1" cap="all" dirty="0">
                <a:latin typeface="Algerian" panose="04020705040A02060702" pitchFamily="82" charset="0"/>
              </a:rPr>
              <a:t> </a:t>
            </a:r>
            <a:r>
              <a:rPr lang="en-US" sz="5400" b="1" cap="all" dirty="0" err="1">
                <a:latin typeface="Algerian" panose="04020705040A02060702" pitchFamily="82" charset="0"/>
              </a:rPr>
              <a:t>phẩm</a:t>
            </a:r>
            <a:r>
              <a:rPr lang="en-US" sz="5400" b="1" cap="all" dirty="0">
                <a:latin typeface="Algerian" panose="04020705040A02060702" pitchFamily="82" charset="0"/>
              </a:rPr>
              <a:t> </a:t>
            </a:r>
            <a:r>
              <a:rPr lang="en-US" sz="5400" b="1" cap="all" dirty="0" err="1">
                <a:latin typeface="Algerian" panose="04020705040A02060702" pitchFamily="82" charset="0"/>
              </a:rPr>
              <a:t>và</a:t>
            </a:r>
            <a:r>
              <a:rPr lang="en-US" sz="5400" b="1" cap="all" dirty="0">
                <a:latin typeface="Algerian" panose="04020705040A02060702" pitchFamily="82" charset="0"/>
              </a:rPr>
              <a:t> </a:t>
            </a:r>
            <a:r>
              <a:rPr lang="en-US" sz="5400" b="1" cap="all" dirty="0" err="1">
                <a:latin typeface="Algerian" panose="04020705040A02060702" pitchFamily="82" charset="0"/>
              </a:rPr>
              <a:t>phát</a:t>
            </a:r>
            <a:r>
              <a:rPr lang="en-US" sz="5400" b="1" cap="all" dirty="0">
                <a:latin typeface="Algerian" panose="04020705040A02060702" pitchFamily="82" charset="0"/>
              </a:rPr>
              <a:t> </a:t>
            </a:r>
            <a:r>
              <a:rPr lang="en-US" sz="5400" b="1" cap="all" dirty="0" err="1">
                <a:latin typeface="Algerian" panose="04020705040A02060702" pitchFamily="82" charset="0"/>
              </a:rPr>
              <a:t>triển</a:t>
            </a:r>
            <a:r>
              <a:rPr lang="en-US" sz="5400" b="1" cap="all" dirty="0">
                <a:latin typeface="Algerian" panose="04020705040A02060702" pitchFamily="82" charset="0"/>
              </a:rPr>
              <a:t> </a:t>
            </a:r>
            <a:r>
              <a:rPr lang="en-US" sz="5400" b="1" cap="all" dirty="0" err="1">
                <a:latin typeface="Algerian" panose="04020705040A02060702" pitchFamily="82" charset="0"/>
              </a:rPr>
              <a:t>sản</a:t>
            </a:r>
            <a:r>
              <a:rPr lang="en-US" sz="5400" b="1" cap="all" dirty="0">
                <a:latin typeface="Algerian" panose="04020705040A02060702" pitchFamily="82" charset="0"/>
              </a:rPr>
              <a:t> </a:t>
            </a:r>
            <a:r>
              <a:rPr lang="en-US" sz="5400" b="1" cap="all" dirty="0" err="1">
                <a:latin typeface="Algerian" panose="04020705040A02060702" pitchFamily="82" charset="0"/>
              </a:rPr>
              <a:t>phẩm</a:t>
            </a:r>
            <a:r>
              <a:rPr lang="en-US" sz="5400" b="1" cap="all" dirty="0">
                <a:latin typeface="Algerian" panose="04020705040A02060702" pitchFamily="82" charset="0"/>
              </a:rPr>
              <a:t> </a:t>
            </a:r>
            <a:r>
              <a:rPr lang="en-US" sz="5400" b="1" cap="all" dirty="0" err="1">
                <a:latin typeface="Algerian" panose="04020705040A02060702" pitchFamily="82" charset="0"/>
              </a:rPr>
              <a:t>mới</a:t>
            </a:r>
            <a:r>
              <a:rPr lang="en-US" sz="5400" b="1" cap="all" dirty="0">
                <a:solidFill>
                  <a:srgbClr val="002060"/>
                </a:solidFill>
                <a:latin typeface="Algerian" panose="04020705040A02060702" pitchFamily="82" charset="0"/>
                <a:cs typeface="Times New Roman" panose="02020603050405020304" pitchFamily="18" charset="0"/>
              </a:rPr>
              <a:t>  </a:t>
            </a:r>
            <a:r>
              <a:rPr lang="en-US" sz="4400" b="1" cap="all" dirty="0">
                <a:solidFill>
                  <a:srgbClr val="002060"/>
                </a:solidFill>
                <a:latin typeface="Algerian" panose="04020705040A02060702" pitchFamily="82" charset="0"/>
                <a:cs typeface="Times New Roman" panose="02020603050405020304" pitchFamily="18" charset="0"/>
              </a:rPr>
              <a:t> </a:t>
            </a:r>
          </a:p>
        </p:txBody>
      </p:sp>
      <p:sp>
        <p:nvSpPr>
          <p:cNvPr id="4" name="Rectangle 3"/>
          <p:cNvSpPr>
            <a:spLocks noChangeArrowheads="1"/>
          </p:cNvSpPr>
          <p:nvPr/>
        </p:nvSpPr>
        <p:spPr bwMode="auto">
          <a:xfrm>
            <a:off x="1732457" y="-34240"/>
            <a:ext cx="8579593"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1pPr>
            <a:lvl2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2pPr>
            <a:lvl3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3pPr>
            <a:lvl4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4pPr>
            <a:lvl5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5pPr>
            <a:lvl6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6pPr>
            <a:lvl7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7pPr>
            <a:lvl8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8pPr>
            <a:lvl9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50000"/>
              </a:lnSpc>
              <a:spcBef>
                <a:spcPct val="0"/>
              </a:spcBef>
              <a:spcAft>
                <a:spcPct val="0"/>
              </a:spcAft>
              <a:buClrTx/>
              <a:buSzTx/>
              <a:buFontTx/>
              <a:buNone/>
              <a:tabLst>
                <a:tab pos="809625" algn="ctr"/>
                <a:tab pos="3960813" algn="ctr"/>
              </a:tabLst>
            </a:pPr>
            <a:r>
              <a:rPr kumimoji="0" lang="en-US"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TRƯỜNG</a:t>
            </a:r>
            <a:r>
              <a:rPr kumimoji="0" lang="en-US" altLang="en-US" sz="2400" b="1" i="0" u="none" strike="noStrike" cap="none" normalizeH="0" dirty="0" smtClean="0">
                <a:ln>
                  <a:noFill/>
                </a:ln>
                <a:solidFill>
                  <a:srgbClr val="002060"/>
                </a:solidFill>
                <a:effectLst/>
                <a:latin typeface="Arial" panose="020B0604020202020204" pitchFamily="34" charset="0"/>
                <a:ea typeface="Times New Roman" panose="02020603050405020304" pitchFamily="18" charset="0"/>
              </a:rPr>
              <a:t> CAO ĐẲNG LÝ TỰ TRONG TP. HỒ CHÍ MINH</a:t>
            </a:r>
            <a:r>
              <a:rPr kumimoji="0" lang="vi-VN"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p>
          <a:p>
            <a:pPr marL="0" marR="0" lvl="0" indent="0" algn="ctr" defTabSz="914400" rtl="0" eaLnBrk="0" fontAlgn="base" latinLnBrk="0" hangingPunct="0">
              <a:lnSpc>
                <a:spcPct val="150000"/>
              </a:lnSpc>
              <a:spcBef>
                <a:spcPct val="0"/>
              </a:spcBef>
              <a:spcAft>
                <a:spcPct val="0"/>
              </a:spcAft>
              <a:buClrTx/>
              <a:buSzTx/>
              <a:buFontTx/>
              <a:buNone/>
              <a:tabLst>
                <a:tab pos="809625" algn="ctr"/>
                <a:tab pos="3960813" algn="ctr"/>
              </a:tabLst>
            </a:pPr>
            <a:r>
              <a:rPr kumimoji="0" lang="vi-VN"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lang="en-US" altLang="en-US" sz="2400" b="1" dirty="0" smtClean="0">
                <a:solidFill>
                  <a:srgbClr val="002060"/>
                </a:solidFill>
                <a:ea typeface="Times New Roman" panose="02020603050405020304" pitchFamily="18" charset="0"/>
              </a:rPr>
              <a:t>KHOA KINH TẾ</a:t>
            </a:r>
          </a:p>
          <a:p>
            <a:pPr marL="0" marR="0" lvl="0" indent="0" algn="ctr" defTabSz="914400" rtl="0" eaLnBrk="0" fontAlgn="base" latinLnBrk="0" hangingPunct="0">
              <a:lnSpc>
                <a:spcPct val="150000"/>
              </a:lnSpc>
              <a:spcBef>
                <a:spcPct val="0"/>
              </a:spcBef>
              <a:spcAft>
                <a:spcPct val="0"/>
              </a:spcAft>
              <a:buClrTx/>
              <a:buSzTx/>
              <a:buFontTx/>
              <a:buNone/>
              <a:tabLst>
                <a:tab pos="809625" algn="ctr"/>
                <a:tab pos="3960813" algn="ctr"/>
              </a:tabLst>
            </a:pPr>
            <a:r>
              <a:rPr kumimoji="0" lang="en-US" altLang="en-US" sz="2400" b="1" i="0" u="none" strike="noStrike" cap="none" normalizeH="0" baseline="0" dirty="0" smtClean="0">
                <a:ln>
                  <a:noFill/>
                </a:ln>
                <a:solidFill>
                  <a:srgbClr val="002060"/>
                </a:solidFill>
                <a:effectLst/>
                <a:latin typeface="Arial" panose="020B0604020202020204" pitchFamily="34" charset="0"/>
              </a:rPr>
              <a:t>BỘ</a:t>
            </a:r>
            <a:r>
              <a:rPr kumimoji="0" lang="en-US" altLang="en-US" sz="2400" b="1" i="0" u="none" strike="noStrike" cap="none" normalizeH="0" dirty="0" smtClean="0">
                <a:ln>
                  <a:noFill/>
                </a:ln>
                <a:solidFill>
                  <a:srgbClr val="002060"/>
                </a:solidFill>
                <a:effectLst/>
                <a:latin typeface="Arial" panose="020B0604020202020204" pitchFamily="34" charset="0"/>
              </a:rPr>
              <a:t> MÔN QUẢN TRỊ DOANH NGHIỆP</a:t>
            </a:r>
            <a:endParaRPr kumimoji="0" lang="en-US" altLang="en-US" sz="2400" b="1" i="0" u="none" strike="noStrike" cap="none" normalizeH="0" baseline="0" dirty="0" smtClean="0">
              <a:ln>
                <a:noFill/>
              </a:ln>
              <a:solidFill>
                <a:srgbClr val="002060"/>
              </a:solidFill>
              <a:effectLst/>
              <a:latin typeface="Arial" panose="020B0604020202020204" pitchFamily="34" charset="0"/>
            </a:endParaRPr>
          </a:p>
        </p:txBody>
      </p:sp>
    </p:spTree>
    <p:extLst>
      <p:ext uri="{BB962C8B-B14F-4D97-AF65-F5344CB8AC3E}">
        <p14:creationId xmlns:p14="http://schemas.microsoft.com/office/powerpoint/2010/main" val="38567951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7372644" y="63484"/>
            <a:ext cx="4819356" cy="4541520"/>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3" name="TextBox 2"/>
          <p:cNvSpPr txBox="1"/>
          <p:nvPr/>
        </p:nvSpPr>
        <p:spPr>
          <a:xfrm>
            <a:off x="1263626" y="916924"/>
            <a:ext cx="5312779" cy="646331"/>
          </a:xfrm>
          <a:prstGeom prst="rect">
            <a:avLst/>
          </a:prstGeom>
          <a:noFill/>
        </p:spPr>
        <p:txBody>
          <a:bodyPr wrap="square" rtlCol="0">
            <a:spAutoFit/>
          </a:bodyPr>
          <a:lstStyle/>
          <a:p>
            <a:r>
              <a:rPr lang="en-US" sz="3600" b="1" dirty="0" smtClean="0">
                <a:solidFill>
                  <a:srgbClr val="FF0000"/>
                </a:solidFill>
              </a:rPr>
              <a:t>NỘI DUNG CHƯƠNG </a:t>
            </a:r>
            <a:r>
              <a:rPr lang="en-US" sz="3600" b="1" dirty="0">
                <a:solidFill>
                  <a:srgbClr val="FF0000"/>
                </a:solidFill>
              </a:rPr>
              <a:t>4</a:t>
            </a:r>
          </a:p>
        </p:txBody>
      </p:sp>
      <p:sp>
        <p:nvSpPr>
          <p:cNvPr id="4" name="Rectangle 3"/>
          <p:cNvSpPr/>
          <p:nvPr/>
        </p:nvSpPr>
        <p:spPr>
          <a:xfrm>
            <a:off x="164039" y="1574463"/>
            <a:ext cx="8742365" cy="4539191"/>
          </a:xfrm>
          <a:prstGeom prst="rect">
            <a:avLst/>
          </a:prstGeom>
        </p:spPr>
        <p:txBody>
          <a:bodyPr wrap="square">
            <a:spAutoFit/>
          </a:bodyPr>
          <a:lstStyle/>
          <a:p>
            <a:pPr>
              <a:lnSpc>
                <a:spcPct val="150000"/>
              </a:lnSpc>
            </a:pPr>
            <a:r>
              <a:rPr lang="en-US" sz="2800" b="1" dirty="0" smtClean="0">
                <a:solidFill>
                  <a:srgbClr val="002060"/>
                </a:solidFill>
                <a:latin typeface="Times New Roman" panose="02020603050405020304" pitchFamily="18" charset="0"/>
                <a:cs typeface="Times New Roman" panose="02020603050405020304" pitchFamily="18" charset="0"/>
              </a:rPr>
              <a:t>4.</a:t>
            </a:r>
            <a:r>
              <a:rPr lang="vi-VN" sz="2800" b="1" dirty="0" smtClean="0">
                <a:solidFill>
                  <a:srgbClr val="002060"/>
                </a:solidFill>
                <a:latin typeface="Times New Roman" panose="02020603050405020304" pitchFamily="18" charset="0"/>
                <a:cs typeface="Times New Roman" panose="02020603050405020304" pitchFamily="18" charset="0"/>
              </a:rPr>
              <a:t>1.Các </a:t>
            </a:r>
            <a:r>
              <a:rPr lang="vi-VN" sz="2800" b="1" dirty="0">
                <a:solidFill>
                  <a:srgbClr val="002060"/>
                </a:solidFill>
                <a:latin typeface="Times New Roman" panose="02020603050405020304" pitchFamily="18" charset="0"/>
                <a:cs typeface="Times New Roman" panose="02020603050405020304" pitchFamily="18" charset="0"/>
              </a:rPr>
              <a:t>vấn đề cơ bản trong quản lý sản phẩm</a:t>
            </a:r>
          </a:p>
          <a:p>
            <a:pPr>
              <a:lnSpc>
                <a:spcPct val="150000"/>
              </a:lnSpc>
            </a:pPr>
            <a:r>
              <a:rPr lang="en-US" sz="2800" b="1" dirty="0" smtClean="0">
                <a:solidFill>
                  <a:srgbClr val="002060"/>
                </a:solidFill>
                <a:latin typeface="Times New Roman" panose="02020603050405020304" pitchFamily="18" charset="0"/>
                <a:cs typeface="Times New Roman" panose="02020603050405020304" pitchFamily="18" charset="0"/>
              </a:rPr>
              <a:t>4.</a:t>
            </a:r>
            <a:r>
              <a:rPr lang="vi-VN" sz="2800" b="1" dirty="0" smtClean="0">
                <a:solidFill>
                  <a:srgbClr val="002060"/>
                </a:solidFill>
                <a:latin typeface="Times New Roman" panose="02020603050405020304" pitchFamily="18" charset="0"/>
                <a:cs typeface="Times New Roman" panose="02020603050405020304" pitchFamily="18" charset="0"/>
              </a:rPr>
              <a:t>2.Chu </a:t>
            </a:r>
            <a:r>
              <a:rPr lang="vi-VN" sz="2800" b="1" dirty="0">
                <a:solidFill>
                  <a:srgbClr val="002060"/>
                </a:solidFill>
                <a:latin typeface="Times New Roman" panose="02020603050405020304" pitchFamily="18" charset="0"/>
                <a:cs typeface="Times New Roman" panose="02020603050405020304" pitchFamily="18" charset="0"/>
              </a:rPr>
              <a:t>kỳ sống của sản phẩm</a:t>
            </a:r>
          </a:p>
          <a:p>
            <a:pPr>
              <a:lnSpc>
                <a:spcPct val="150000"/>
              </a:lnSpc>
            </a:pPr>
            <a:r>
              <a:rPr lang="en-US" sz="2800" b="1" dirty="0" smtClean="0">
                <a:solidFill>
                  <a:srgbClr val="002060"/>
                </a:solidFill>
                <a:latin typeface="Times New Roman" panose="02020603050405020304" pitchFamily="18" charset="0"/>
                <a:cs typeface="Times New Roman" panose="02020603050405020304" pitchFamily="18" charset="0"/>
              </a:rPr>
              <a:t>4.</a:t>
            </a:r>
            <a:r>
              <a:rPr lang="vi-VN" sz="2800" b="1" dirty="0" smtClean="0">
                <a:solidFill>
                  <a:srgbClr val="002060"/>
                </a:solidFill>
                <a:latin typeface="Times New Roman" panose="02020603050405020304" pitchFamily="18" charset="0"/>
                <a:cs typeface="Times New Roman" panose="02020603050405020304" pitchFamily="18" charset="0"/>
              </a:rPr>
              <a:t>3.Kiểm </a:t>
            </a:r>
            <a:r>
              <a:rPr lang="vi-VN" sz="2800" b="1" dirty="0">
                <a:solidFill>
                  <a:srgbClr val="002060"/>
                </a:solidFill>
                <a:latin typeface="Times New Roman" panose="02020603050405020304" pitchFamily="18" charset="0"/>
                <a:cs typeface="Times New Roman" panose="02020603050405020304" pitchFamily="18" charset="0"/>
              </a:rPr>
              <a:t>tra sản phẩm</a:t>
            </a:r>
          </a:p>
          <a:p>
            <a:pPr>
              <a:lnSpc>
                <a:spcPct val="150000"/>
              </a:lnSpc>
            </a:pPr>
            <a:r>
              <a:rPr lang="en-US" sz="2800" b="1" dirty="0" smtClean="0">
                <a:solidFill>
                  <a:srgbClr val="002060"/>
                </a:solidFill>
                <a:latin typeface="Times New Roman" panose="02020603050405020304" pitchFamily="18" charset="0"/>
                <a:cs typeface="Times New Roman" panose="02020603050405020304" pitchFamily="18" charset="0"/>
              </a:rPr>
              <a:t>4.</a:t>
            </a:r>
            <a:r>
              <a:rPr lang="vi-VN" sz="2800" b="1" dirty="0" smtClean="0">
                <a:solidFill>
                  <a:srgbClr val="002060"/>
                </a:solidFill>
                <a:latin typeface="Times New Roman" panose="02020603050405020304" pitchFamily="18" charset="0"/>
                <a:cs typeface="Times New Roman" panose="02020603050405020304" pitchFamily="18" charset="0"/>
              </a:rPr>
              <a:t>4.Tổ </a:t>
            </a:r>
            <a:r>
              <a:rPr lang="vi-VN" sz="2800" b="1" dirty="0">
                <a:solidFill>
                  <a:srgbClr val="002060"/>
                </a:solidFill>
                <a:latin typeface="Times New Roman" panose="02020603050405020304" pitchFamily="18" charset="0"/>
                <a:cs typeface="Times New Roman" panose="02020603050405020304" pitchFamily="18" charset="0"/>
              </a:rPr>
              <a:t>chức quản trị sản phẩm</a:t>
            </a:r>
          </a:p>
          <a:p>
            <a:pPr>
              <a:lnSpc>
                <a:spcPct val="150000"/>
              </a:lnSpc>
            </a:pPr>
            <a:r>
              <a:rPr lang="en-US" sz="2800" b="1" dirty="0" smtClean="0">
                <a:solidFill>
                  <a:srgbClr val="002060"/>
                </a:solidFill>
                <a:latin typeface="Times New Roman" panose="02020603050405020304" pitchFamily="18" charset="0"/>
                <a:cs typeface="Times New Roman" panose="02020603050405020304" pitchFamily="18" charset="0"/>
              </a:rPr>
              <a:t>4.</a:t>
            </a:r>
            <a:r>
              <a:rPr lang="vi-VN" sz="2800" b="1" dirty="0" smtClean="0">
                <a:solidFill>
                  <a:srgbClr val="002060"/>
                </a:solidFill>
                <a:latin typeface="Times New Roman" panose="02020603050405020304" pitchFamily="18" charset="0"/>
                <a:cs typeface="Times New Roman" panose="02020603050405020304" pitchFamily="18" charset="0"/>
              </a:rPr>
              <a:t>5.Chính </a:t>
            </a:r>
            <a:r>
              <a:rPr lang="vi-VN" sz="2800" b="1" dirty="0">
                <a:solidFill>
                  <a:srgbClr val="002060"/>
                </a:solidFill>
                <a:latin typeface="Times New Roman" panose="02020603050405020304" pitchFamily="18" charset="0"/>
                <a:cs typeface="Times New Roman" panose="02020603050405020304" pitchFamily="18" charset="0"/>
              </a:rPr>
              <a:t>sách sản phẩm mới</a:t>
            </a:r>
          </a:p>
          <a:p>
            <a:pPr>
              <a:lnSpc>
                <a:spcPct val="150000"/>
              </a:lnSpc>
            </a:pPr>
            <a:r>
              <a:rPr lang="en-US" sz="2800" b="1" dirty="0" smtClean="0">
                <a:solidFill>
                  <a:srgbClr val="002060"/>
                </a:solidFill>
                <a:latin typeface="Times New Roman" panose="02020603050405020304" pitchFamily="18" charset="0"/>
                <a:cs typeface="Times New Roman" panose="02020603050405020304" pitchFamily="18" charset="0"/>
              </a:rPr>
              <a:t>4.</a:t>
            </a:r>
            <a:r>
              <a:rPr lang="vi-VN" sz="2800" b="1" dirty="0" smtClean="0">
                <a:solidFill>
                  <a:srgbClr val="002060"/>
                </a:solidFill>
                <a:latin typeface="Times New Roman" panose="02020603050405020304" pitchFamily="18" charset="0"/>
                <a:cs typeface="Times New Roman" panose="02020603050405020304" pitchFamily="18" charset="0"/>
              </a:rPr>
              <a:t>6.Quá </a:t>
            </a:r>
            <a:r>
              <a:rPr lang="vi-VN" sz="2800" b="1" dirty="0">
                <a:solidFill>
                  <a:srgbClr val="002060"/>
                </a:solidFill>
                <a:latin typeface="Times New Roman" panose="02020603050405020304" pitchFamily="18" charset="0"/>
                <a:cs typeface="Times New Roman" panose="02020603050405020304" pitchFamily="18" charset="0"/>
              </a:rPr>
              <a:t>trình phát triển và kế hoạch hoá sản phẩm mới</a:t>
            </a:r>
          </a:p>
          <a:p>
            <a:pPr>
              <a:lnSpc>
                <a:spcPct val="150000"/>
              </a:lnSpc>
            </a:pPr>
            <a:r>
              <a:rPr lang="en-US" sz="2800" b="1" dirty="0" smtClean="0">
                <a:solidFill>
                  <a:srgbClr val="002060"/>
                </a:solidFill>
                <a:latin typeface="Times New Roman" panose="02020603050405020304" pitchFamily="18" charset="0"/>
                <a:cs typeface="Times New Roman" panose="02020603050405020304" pitchFamily="18" charset="0"/>
              </a:rPr>
              <a:t>4.</a:t>
            </a:r>
            <a:r>
              <a:rPr lang="vi-VN" sz="2800" b="1" dirty="0" smtClean="0">
                <a:solidFill>
                  <a:srgbClr val="002060"/>
                </a:solidFill>
                <a:latin typeface="Times New Roman" panose="02020603050405020304" pitchFamily="18" charset="0"/>
                <a:cs typeface="Times New Roman" panose="02020603050405020304" pitchFamily="18" charset="0"/>
              </a:rPr>
              <a:t>7.Sự </a:t>
            </a:r>
            <a:r>
              <a:rPr lang="vi-VN" sz="2800" b="1" dirty="0">
                <a:solidFill>
                  <a:srgbClr val="002060"/>
                </a:solidFill>
                <a:latin typeface="Times New Roman" panose="02020603050405020304" pitchFamily="18" charset="0"/>
                <a:cs typeface="Times New Roman" panose="02020603050405020304" pitchFamily="18" charset="0"/>
              </a:rPr>
              <a:t>cần thiết của nghiên cứu sản phẩm mới</a:t>
            </a:r>
          </a:p>
        </p:txBody>
      </p:sp>
    </p:spTree>
    <p:extLst>
      <p:ext uri="{BB962C8B-B14F-4D97-AF65-F5344CB8AC3E}">
        <p14:creationId xmlns:p14="http://schemas.microsoft.com/office/powerpoint/2010/main" val="148829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5" name="Rectangle 4"/>
          <p:cNvSpPr/>
          <p:nvPr/>
        </p:nvSpPr>
        <p:spPr>
          <a:xfrm>
            <a:off x="3321546" y="63484"/>
            <a:ext cx="8225393" cy="579967"/>
          </a:xfrm>
          <a:prstGeom prst="rect">
            <a:avLst/>
          </a:prstGeom>
        </p:spPr>
        <p:txBody>
          <a:bodyPr wrap="none">
            <a:spAutoFit/>
          </a:bodyPr>
          <a:lstStyle/>
          <a:p>
            <a:pPr>
              <a:lnSpc>
                <a:spcPct val="150000"/>
              </a:lnSpc>
            </a:pPr>
            <a:r>
              <a:rPr lang="en-US" sz="2400" b="1" cap="all" dirty="0">
                <a:solidFill>
                  <a:srgbClr val="002060"/>
                </a:solidFill>
                <a:latin typeface="Times New Roman" panose="02020603050405020304" pitchFamily="18" charset="0"/>
                <a:cs typeface="Times New Roman" panose="02020603050405020304" pitchFamily="18" charset="0"/>
              </a:rPr>
              <a:t>4.</a:t>
            </a:r>
            <a:r>
              <a:rPr lang="vi-VN" sz="2400" b="1" cap="all" dirty="0">
                <a:solidFill>
                  <a:srgbClr val="002060"/>
                </a:solidFill>
                <a:latin typeface="Times New Roman" panose="02020603050405020304" pitchFamily="18" charset="0"/>
                <a:cs typeface="Times New Roman" panose="02020603050405020304" pitchFamily="18" charset="0"/>
              </a:rPr>
              <a:t>1.Các vấn đề cơ bản trong quản lý sản phẩm</a:t>
            </a:r>
          </a:p>
        </p:txBody>
      </p:sp>
      <p:sp>
        <p:nvSpPr>
          <p:cNvPr id="2" name="Rectangle 1"/>
          <p:cNvSpPr/>
          <p:nvPr/>
        </p:nvSpPr>
        <p:spPr>
          <a:xfrm>
            <a:off x="225794" y="745669"/>
            <a:ext cx="11826867" cy="6017032"/>
          </a:xfrm>
          <a:prstGeom prst="rect">
            <a:avLst/>
          </a:prstGeom>
        </p:spPr>
        <p:txBody>
          <a:bodyPr wrap="square">
            <a:spAutoFit/>
          </a:bodyPr>
          <a:lstStyle/>
          <a:p>
            <a:pPr marL="342900" indent="-342900" algn="just">
              <a:spcBef>
                <a:spcPts val="600"/>
              </a:spcBef>
              <a:buFont typeface="Wingdings" panose="05000000000000000000" pitchFamily="2" charset="2"/>
              <a:buChar char="v"/>
            </a:pP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Quá</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trình</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tồn</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tại</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phát</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triển</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tất</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cả</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loại</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trên</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đều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theo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một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quy</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luật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có</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tính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kỳ</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p>
          <a:p>
            <a:pPr marL="342900" indent="-342900" algn="just">
              <a:spcBef>
                <a:spcPts val="600"/>
              </a:spcBef>
              <a:buFont typeface="Wingdings" panose="05000000000000000000" pitchFamily="2" charset="2"/>
              <a:buChar char="v"/>
            </a:pPr>
            <a:r>
              <a:rPr lang="en-US" sz="2400" b="1"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Nhà</a:t>
            </a:r>
            <a:r>
              <a:rPr lang="en-US" sz="24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quản</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trị</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marketing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phải</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chú</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ý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tới</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thực</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tế</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đều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có</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một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thời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gian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tồn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tại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nhất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trên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spcBef>
                <a:spcPts val="600"/>
              </a:spcBef>
              <a:buFont typeface="Wingdings" panose="05000000000000000000" pitchFamily="2" charset="2"/>
              <a:buChar char="v"/>
            </a:pPr>
            <a:r>
              <a:rPr lang="en-US" sz="2400" b="1"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Để</a:t>
            </a:r>
            <a:r>
              <a:rPr lang="en-US" sz="24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thoả</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mãn</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một</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nhu</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cầu</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con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doanh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nghiệp</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đã</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phát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triển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nhiều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loại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cụ</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thể</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nhau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p>
          <a:p>
            <a:pPr algn="just">
              <a:spcBef>
                <a:spcPts val="600"/>
              </a:spcBef>
            </a:pPr>
            <a:r>
              <a:rPr lang="en-US" sz="2400" b="1" i="1"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Ví</a:t>
            </a:r>
            <a:r>
              <a:rPr lang="en-US" sz="2400" b="1" i="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dụ</a:t>
            </a:r>
            <a:r>
              <a:rPr lang="en-US" sz="2400" b="1" i="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để</a:t>
            </a:r>
            <a:r>
              <a:rPr lang="en-US" sz="2400" i="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thoả</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mãn</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nhu</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cầu</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tính</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toán</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con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đã</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sử</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dụng</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bàn</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tính</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thước</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tính</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máy</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tính</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Những</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ra</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đời</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sau</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do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vượt</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trội</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về</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tính</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năng</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tác</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dụng</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nên</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đã</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thay</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thế</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cho</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ra</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đời</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trước</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Nhu</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cầu</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thường</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tồn</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tại</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lâu</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dài</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mặc</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dù</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cũng</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có</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chu</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kỳ</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sống</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i="1"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nó</a:t>
            </a:r>
            <a:r>
              <a:rPr lang="en-US" sz="24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400" b="1"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spcBef>
                <a:spcPts val="600"/>
              </a:spcBef>
              <a:buFont typeface="Wingdings" panose="05000000000000000000" pitchFamily="2" charset="2"/>
              <a:buChar char="v"/>
            </a:pP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loại</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cụ</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thể</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để</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thoả</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mãn</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nhu</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cầu</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sẽ</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có</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chu</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kỳ</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sống</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cụ</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thể</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ngắn</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hơn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Vì</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vậy</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mỗi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tồn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tại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để</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thoả</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một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cầu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nhất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đó</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mất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xuất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hiện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thay</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thế</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spcBef>
                <a:spcPts val="600"/>
              </a:spcBef>
              <a:buFont typeface="Wingdings" panose="05000000000000000000" pitchFamily="2" charset="2"/>
              <a:buChar char="v"/>
            </a:pP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Những</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doanh</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nghiệp</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thành</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công</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những</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doanh</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nghiệp</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phát</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triển</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được</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những</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mới</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thay</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thế</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cho</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đã</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có</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Đây</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quá</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trình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liên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tục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trên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tạo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nên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kỳ</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sống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từng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loại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pt-BR"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18809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7474629" y="393145"/>
            <a:ext cx="4561114" cy="4196225"/>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3" name="Rectangle 2"/>
          <p:cNvSpPr/>
          <p:nvPr/>
        </p:nvSpPr>
        <p:spPr>
          <a:xfrm>
            <a:off x="3295971" y="-115791"/>
            <a:ext cx="6944337" cy="742511"/>
          </a:xfrm>
          <a:prstGeom prst="rect">
            <a:avLst/>
          </a:prstGeom>
        </p:spPr>
        <p:txBody>
          <a:bodyPr wrap="none">
            <a:spAutoFit/>
          </a:bodyPr>
          <a:lstStyle/>
          <a:p>
            <a:pPr>
              <a:lnSpc>
                <a:spcPct val="150000"/>
              </a:lnSpc>
            </a:pPr>
            <a:r>
              <a:rPr lang="en-US" sz="3200" b="1" cap="all" dirty="0">
                <a:solidFill>
                  <a:srgbClr val="002060"/>
                </a:solidFill>
                <a:latin typeface="Times New Roman" panose="02020603050405020304" pitchFamily="18" charset="0"/>
                <a:cs typeface="Times New Roman" panose="02020603050405020304" pitchFamily="18" charset="0"/>
              </a:rPr>
              <a:t>4.</a:t>
            </a:r>
            <a:r>
              <a:rPr lang="vi-VN" sz="3200" b="1" cap="all" dirty="0">
                <a:solidFill>
                  <a:srgbClr val="002060"/>
                </a:solidFill>
                <a:latin typeface="Times New Roman" panose="02020603050405020304" pitchFamily="18" charset="0"/>
                <a:cs typeface="Times New Roman" panose="02020603050405020304" pitchFamily="18" charset="0"/>
              </a:rPr>
              <a:t>2.Chu kỳ sống của sản phẩm</a:t>
            </a:r>
          </a:p>
        </p:txBody>
      </p:sp>
      <p:pic>
        <p:nvPicPr>
          <p:cNvPr id="10" name="Picture 9"/>
          <p:cNvPicPr>
            <a:picLocks noChangeAspect="1"/>
          </p:cNvPicPr>
          <p:nvPr/>
        </p:nvPicPr>
        <p:blipFill>
          <a:blip r:embed="rId5"/>
          <a:stretch>
            <a:fillRect/>
          </a:stretch>
        </p:blipFill>
        <p:spPr>
          <a:xfrm>
            <a:off x="2837655" y="630538"/>
            <a:ext cx="4523265" cy="4262499"/>
          </a:xfrm>
          <a:prstGeom prst="rect">
            <a:avLst/>
          </a:prstGeom>
        </p:spPr>
      </p:pic>
      <p:sp>
        <p:nvSpPr>
          <p:cNvPr id="6" name="Rectangle 5"/>
          <p:cNvSpPr/>
          <p:nvPr/>
        </p:nvSpPr>
        <p:spPr>
          <a:xfrm>
            <a:off x="8547253" y="1930791"/>
            <a:ext cx="2415867" cy="830997"/>
          </a:xfrm>
          <a:prstGeom prst="rect">
            <a:avLst/>
          </a:prstGeom>
        </p:spPr>
        <p:txBody>
          <a:bodyPr wrap="square">
            <a:spAutoFit/>
          </a:bodyPr>
          <a:lstStyle/>
          <a:p>
            <a:pPr algn="ctr"/>
            <a:r>
              <a:rPr lang="en-US" sz="2400" b="1" dirty="0">
                <a:solidFill>
                  <a:srgbClr val="FF0000"/>
                </a:solidFill>
              </a:rPr>
              <a:t>Lifecycle of a Human Being</a:t>
            </a:r>
          </a:p>
        </p:txBody>
      </p:sp>
      <p:sp>
        <p:nvSpPr>
          <p:cNvPr id="7" name="Rectangle 6"/>
          <p:cNvSpPr/>
          <p:nvPr/>
        </p:nvSpPr>
        <p:spPr>
          <a:xfrm>
            <a:off x="-95716" y="994452"/>
            <a:ext cx="2959104" cy="1938992"/>
          </a:xfrm>
          <a:prstGeom prst="rect">
            <a:avLst/>
          </a:prstGeom>
        </p:spPr>
        <p:txBody>
          <a:bodyPr wrap="square">
            <a:spAutoFit/>
          </a:bodyPr>
          <a:lstStyle/>
          <a:p>
            <a:pPr marL="342900" indent="-342900" algn="just">
              <a:buFont typeface="Wingdings" panose="05000000000000000000" pitchFamily="2" charset="2"/>
              <a:buChar char="v"/>
            </a:pPr>
            <a:r>
              <a:rPr lang="vi-VN" sz="2400" dirty="0">
                <a:solidFill>
                  <a:srgbClr val="FF0000"/>
                </a:solidFill>
                <a:latin typeface="Times New Roman" panose="02020603050405020304" pitchFamily="18" charset="0"/>
                <a:ea typeface="Calibri" panose="020F0502020204030204" pitchFamily="34" charset="0"/>
              </a:rPr>
              <a:t>Một sản phẩm cũng giống như một con người, được sinh ra và mất đi theo thời gian. </a:t>
            </a:r>
            <a:endParaRPr lang="en-US" sz="2400" dirty="0">
              <a:solidFill>
                <a:srgbClr val="FF0000"/>
              </a:solidFill>
            </a:endParaRPr>
          </a:p>
        </p:txBody>
      </p:sp>
      <p:sp>
        <p:nvSpPr>
          <p:cNvPr id="8" name="Rectangle 7"/>
          <p:cNvSpPr/>
          <p:nvPr/>
        </p:nvSpPr>
        <p:spPr>
          <a:xfrm>
            <a:off x="-95716" y="3010973"/>
            <a:ext cx="3309179" cy="1938992"/>
          </a:xfrm>
          <a:prstGeom prst="rect">
            <a:avLst/>
          </a:prstGeom>
        </p:spPr>
        <p:txBody>
          <a:bodyPr wrap="square">
            <a:spAutoFit/>
          </a:bodyPr>
          <a:lstStyle/>
          <a:p>
            <a:pPr marL="285750" indent="-285750" algn="just">
              <a:buFont typeface="Wingdings" panose="05000000000000000000" pitchFamily="2" charset="2"/>
              <a:buChar char="v"/>
            </a:pPr>
            <a:r>
              <a:rPr lang="vi-VN" sz="2000" b="1" i="1" dirty="0">
                <a:solidFill>
                  <a:srgbClr val="FF0000"/>
                </a:solidFill>
                <a:latin typeface="Times New Roman" panose="02020603050405020304" pitchFamily="18" charset="0"/>
                <a:ea typeface="Calibri" panose="020F0502020204030204" pitchFamily="34" charset="0"/>
              </a:rPr>
              <a:t>Trừ những sản phẩm cơ bản </a:t>
            </a:r>
            <a:r>
              <a:rPr lang="en-US" sz="2000" b="1" i="1" dirty="0" err="1" smtClean="0">
                <a:solidFill>
                  <a:srgbClr val="FF0000"/>
                </a:solidFill>
                <a:latin typeface="Times New Roman" panose="02020603050405020304" pitchFamily="18" charset="0"/>
                <a:ea typeface="Calibri" panose="020F0502020204030204" pitchFamily="34" charset="0"/>
              </a:rPr>
              <a:t>như</a:t>
            </a:r>
            <a:r>
              <a:rPr lang="en-US" sz="2000" b="1" i="1" dirty="0" smtClean="0">
                <a:solidFill>
                  <a:srgbClr val="FF0000"/>
                </a:solidFill>
                <a:latin typeface="Times New Roman" panose="02020603050405020304" pitchFamily="18" charset="0"/>
                <a:ea typeface="Calibri" panose="020F0502020204030204" pitchFamily="34" charset="0"/>
              </a:rPr>
              <a:t> </a:t>
            </a:r>
            <a:r>
              <a:rPr lang="vi-VN" sz="2000" dirty="0" smtClean="0">
                <a:latin typeface="Times New Roman" panose="02020603050405020304" pitchFamily="18" charset="0"/>
                <a:ea typeface="Calibri" panose="020F0502020204030204" pitchFamily="34" charset="0"/>
              </a:rPr>
              <a:t>(nước </a:t>
            </a:r>
            <a:r>
              <a:rPr lang="vi-VN" sz="2000" dirty="0">
                <a:latin typeface="Times New Roman" panose="02020603050405020304" pitchFamily="18" charset="0"/>
                <a:ea typeface="Calibri" panose="020F0502020204030204" pitchFamily="34" charset="0"/>
              </a:rPr>
              <a:t>lọc, lương thực cơ bản…); </a:t>
            </a:r>
            <a:r>
              <a:rPr lang="vi-VN" sz="2000" b="1" i="1" dirty="0">
                <a:solidFill>
                  <a:srgbClr val="FF0000"/>
                </a:solidFill>
                <a:latin typeface="Times New Roman" panose="02020603050405020304" pitchFamily="18" charset="0"/>
                <a:ea typeface="Calibri" panose="020F0502020204030204" pitchFamily="34" charset="0"/>
              </a:rPr>
              <a:t>kim loại quý </a:t>
            </a:r>
            <a:r>
              <a:rPr lang="vi-VN" sz="2000" dirty="0">
                <a:latin typeface="Times New Roman" panose="02020603050405020304" pitchFamily="18" charset="0"/>
                <a:ea typeface="Calibri" panose="020F0502020204030204" pitchFamily="34" charset="0"/>
              </a:rPr>
              <a:t>(vàng, bạc…); </a:t>
            </a:r>
            <a:r>
              <a:rPr lang="vi-VN" sz="2000" b="1" i="1" dirty="0">
                <a:solidFill>
                  <a:srgbClr val="FF0000"/>
                </a:solidFill>
                <a:latin typeface="Times New Roman" panose="02020603050405020304" pitchFamily="18" charset="0"/>
                <a:ea typeface="Calibri" panose="020F0502020204030204" pitchFamily="34" charset="0"/>
              </a:rPr>
              <a:t>nguyên vật liệu thô </a:t>
            </a:r>
            <a:r>
              <a:rPr lang="vi-VN" sz="2000" dirty="0">
                <a:latin typeface="Times New Roman" panose="02020603050405020304" pitchFamily="18" charset="0"/>
                <a:ea typeface="Calibri" panose="020F0502020204030204" pitchFamily="34" charset="0"/>
              </a:rPr>
              <a:t>(raw materials) (than, bông, sữa </a:t>
            </a:r>
            <a:r>
              <a:rPr lang="vi-VN" sz="2000" dirty="0" smtClean="0">
                <a:latin typeface="Times New Roman" panose="02020603050405020304" pitchFamily="18" charset="0"/>
                <a:ea typeface="Calibri" panose="020F0502020204030204" pitchFamily="34" charset="0"/>
              </a:rPr>
              <a:t>…);</a:t>
            </a:r>
            <a:r>
              <a:rPr lang="en-US" sz="2000" dirty="0" smtClean="0">
                <a:latin typeface="Times New Roman" panose="02020603050405020304" pitchFamily="18" charset="0"/>
                <a:ea typeface="Calibri" panose="020F0502020204030204" pitchFamily="34" charset="0"/>
              </a:rPr>
              <a:t>…</a:t>
            </a:r>
            <a:endParaRPr lang="en-US" sz="2000" dirty="0"/>
          </a:p>
        </p:txBody>
      </p:sp>
      <p:sp>
        <p:nvSpPr>
          <p:cNvPr id="9" name="Rectangle 8"/>
          <p:cNvSpPr/>
          <p:nvPr/>
        </p:nvSpPr>
        <p:spPr>
          <a:xfrm>
            <a:off x="-40172" y="4919008"/>
            <a:ext cx="3706145" cy="1938992"/>
          </a:xfrm>
          <a:prstGeom prst="rect">
            <a:avLst/>
          </a:prstGeom>
        </p:spPr>
        <p:txBody>
          <a:bodyPr wrap="square">
            <a:spAutoFit/>
          </a:bodyPr>
          <a:lstStyle/>
          <a:p>
            <a:pPr marL="342900" indent="-342900" algn="just">
              <a:buFont typeface="Wingdings" panose="05000000000000000000" pitchFamily="2" charset="2"/>
              <a:buChar char="v"/>
            </a:pPr>
            <a:r>
              <a:rPr lang="en-US" sz="2400" b="1" dirty="0" smtClean="0">
                <a:solidFill>
                  <a:srgbClr val="FF0000"/>
                </a:solidFill>
                <a:latin typeface="Times New Roman" panose="02020603050405020304" pitchFamily="18" charset="0"/>
                <a:ea typeface="Calibri" panose="020F0502020204030204" pitchFamily="34" charset="0"/>
              </a:rPr>
              <a:t>C</a:t>
            </a:r>
            <a:r>
              <a:rPr lang="vi-VN" sz="2400" b="1" dirty="0" smtClean="0">
                <a:solidFill>
                  <a:srgbClr val="FF0000"/>
                </a:solidFill>
                <a:latin typeface="Times New Roman" panose="02020603050405020304" pitchFamily="18" charset="0"/>
                <a:ea typeface="Calibri" panose="020F0502020204030204" pitchFamily="34" charset="0"/>
              </a:rPr>
              <a:t>òn </a:t>
            </a:r>
            <a:r>
              <a:rPr lang="en-US" sz="2400" b="1" dirty="0" err="1" smtClean="0">
                <a:solidFill>
                  <a:srgbClr val="FF0000"/>
                </a:solidFill>
                <a:latin typeface="Times New Roman" panose="02020603050405020304" pitchFamily="18" charset="0"/>
                <a:ea typeface="Calibri" panose="020F0502020204030204" pitchFamily="34" charset="0"/>
              </a:rPr>
              <a:t>lại</a:t>
            </a:r>
            <a:r>
              <a:rPr lang="en-US" sz="2400" b="1" dirty="0" smtClean="0">
                <a:solidFill>
                  <a:srgbClr val="FF0000"/>
                </a:solidFill>
                <a:latin typeface="Times New Roman" panose="02020603050405020304" pitchFamily="18" charset="0"/>
                <a:ea typeface="Calibri" panose="020F0502020204030204" pitchFamily="34" charset="0"/>
              </a:rPr>
              <a:t> </a:t>
            </a:r>
            <a:r>
              <a:rPr lang="vi-VN" sz="2400" b="1" dirty="0" smtClean="0">
                <a:solidFill>
                  <a:srgbClr val="FF0000"/>
                </a:solidFill>
                <a:latin typeface="Times New Roman" panose="02020603050405020304" pitchFamily="18" charset="0"/>
                <a:ea typeface="Calibri" panose="020F0502020204030204" pitchFamily="34" charset="0"/>
              </a:rPr>
              <a:t>tất </a:t>
            </a:r>
            <a:r>
              <a:rPr lang="vi-VN" sz="2400" b="1" dirty="0">
                <a:solidFill>
                  <a:srgbClr val="FF0000"/>
                </a:solidFill>
                <a:latin typeface="Times New Roman" panose="02020603050405020304" pitchFamily="18" charset="0"/>
                <a:ea typeface="Calibri" panose="020F0502020204030204" pitchFamily="34" charset="0"/>
              </a:rPr>
              <a:t>cả sản phẩm khác đều phải sống có chu kỳ</a:t>
            </a:r>
            <a:r>
              <a:rPr lang="vi-VN" sz="2400" dirty="0">
                <a:latin typeface="Times New Roman" panose="02020603050405020304" pitchFamily="18" charset="0"/>
                <a:ea typeface="Calibri" panose="020F0502020204030204" pitchFamily="34" charset="0"/>
              </a:rPr>
              <a:t>, đặc biệt là sản phẩm thời trang hay mau hỏng. </a:t>
            </a:r>
            <a:endParaRPr lang="en-US" sz="2400" dirty="0"/>
          </a:p>
        </p:txBody>
      </p:sp>
      <p:pic>
        <p:nvPicPr>
          <p:cNvPr id="11" name="Picture 10"/>
          <p:cNvPicPr>
            <a:picLocks noChangeAspect="1"/>
          </p:cNvPicPr>
          <p:nvPr/>
        </p:nvPicPr>
        <p:blipFill>
          <a:blip r:embed="rId6"/>
          <a:stretch>
            <a:fillRect/>
          </a:stretch>
        </p:blipFill>
        <p:spPr>
          <a:xfrm>
            <a:off x="9025474" y="4653314"/>
            <a:ext cx="3212125" cy="2204686"/>
          </a:xfrm>
          <a:prstGeom prst="rect">
            <a:avLst/>
          </a:prstGeom>
        </p:spPr>
      </p:pic>
      <p:pic>
        <p:nvPicPr>
          <p:cNvPr id="12" name="Picture 11"/>
          <p:cNvPicPr>
            <a:picLocks noChangeAspect="1"/>
          </p:cNvPicPr>
          <p:nvPr/>
        </p:nvPicPr>
        <p:blipFill>
          <a:blip r:embed="rId7"/>
          <a:stretch>
            <a:fillRect/>
          </a:stretch>
        </p:blipFill>
        <p:spPr>
          <a:xfrm>
            <a:off x="6307183" y="4893037"/>
            <a:ext cx="2750681" cy="1833787"/>
          </a:xfrm>
          <a:prstGeom prst="rect">
            <a:avLst/>
          </a:prstGeom>
        </p:spPr>
      </p:pic>
      <p:pic>
        <p:nvPicPr>
          <p:cNvPr id="13" name="Picture 12"/>
          <p:cNvPicPr>
            <a:picLocks noChangeAspect="1"/>
          </p:cNvPicPr>
          <p:nvPr/>
        </p:nvPicPr>
        <p:blipFill>
          <a:blip r:embed="rId8"/>
          <a:stretch>
            <a:fillRect/>
          </a:stretch>
        </p:blipFill>
        <p:spPr>
          <a:xfrm>
            <a:off x="3642154" y="4893037"/>
            <a:ext cx="2611767" cy="1921866"/>
          </a:xfrm>
          <a:prstGeom prst="rect">
            <a:avLst/>
          </a:prstGeom>
        </p:spPr>
      </p:pic>
      <p:pic>
        <p:nvPicPr>
          <p:cNvPr id="14" name="Picture 13"/>
          <p:cNvPicPr>
            <a:picLocks noChangeAspect="1"/>
          </p:cNvPicPr>
          <p:nvPr/>
        </p:nvPicPr>
        <p:blipFill>
          <a:blip r:embed="rId9"/>
          <a:stretch>
            <a:fillRect/>
          </a:stretch>
        </p:blipFill>
        <p:spPr>
          <a:xfrm>
            <a:off x="-5878727" y="1963948"/>
            <a:ext cx="5944829" cy="3130381"/>
          </a:xfrm>
          <a:prstGeom prst="rect">
            <a:avLst/>
          </a:prstGeom>
        </p:spPr>
      </p:pic>
    </p:spTree>
    <p:extLst>
      <p:ext uri="{BB962C8B-B14F-4D97-AF65-F5344CB8AC3E}">
        <p14:creationId xmlns:p14="http://schemas.microsoft.com/office/powerpoint/2010/main" val="3662198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inVertical)">
                                      <p:cBhvr>
                                        <p:cTn id="31" dur="500"/>
                                        <p:tgtEl>
                                          <p:spTgt spid="8"/>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barn(inVertical)">
                                      <p:cBhvr>
                                        <p:cTn id="36" dur="500"/>
                                        <p:tgtEl>
                                          <p:spTgt spid="9"/>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nodeType="click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barn(inVertical)">
                                      <p:cBhvr>
                                        <p:cTn id="41" dur="500"/>
                                        <p:tgtEl>
                                          <p:spTgt spid="13"/>
                                        </p:tgtEl>
                                      </p:cBhvr>
                                    </p:animEffect>
                                  </p:childTnLst>
                                </p:cTn>
                              </p:par>
                              <p:par>
                                <p:cTn id="42" presetID="16" presetClass="entr" presetSubtype="21" fill="hold"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barn(inVertical)">
                                      <p:cBhvr>
                                        <p:cTn id="44" dur="500"/>
                                        <p:tgtEl>
                                          <p:spTgt spid="12"/>
                                        </p:tgtEl>
                                      </p:cBhvr>
                                    </p:animEffect>
                                  </p:childTnLst>
                                </p:cTn>
                              </p:par>
                              <p:par>
                                <p:cTn id="45" presetID="16" presetClass="entr" presetSubtype="21"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barn(inVertical)">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95971" y="-115791"/>
            <a:ext cx="6944337" cy="742511"/>
          </a:xfrm>
          <a:prstGeom prst="rect">
            <a:avLst/>
          </a:prstGeom>
        </p:spPr>
        <p:txBody>
          <a:bodyPr wrap="none">
            <a:spAutoFit/>
          </a:bodyPr>
          <a:lstStyle/>
          <a:p>
            <a:pPr>
              <a:lnSpc>
                <a:spcPct val="150000"/>
              </a:lnSpc>
            </a:pPr>
            <a:r>
              <a:rPr lang="en-US" sz="3200" b="1" cap="all" dirty="0">
                <a:solidFill>
                  <a:srgbClr val="002060"/>
                </a:solidFill>
                <a:latin typeface="Times New Roman" panose="02020603050405020304" pitchFamily="18" charset="0"/>
                <a:cs typeface="Times New Roman" panose="02020603050405020304" pitchFamily="18" charset="0"/>
              </a:rPr>
              <a:t>4.</a:t>
            </a:r>
            <a:r>
              <a:rPr lang="vi-VN" sz="3200" b="1" cap="all" dirty="0">
                <a:solidFill>
                  <a:srgbClr val="002060"/>
                </a:solidFill>
                <a:latin typeface="Times New Roman" panose="02020603050405020304" pitchFamily="18" charset="0"/>
                <a:cs typeface="Times New Roman" panose="02020603050405020304" pitchFamily="18" charset="0"/>
              </a:rPr>
              <a:t>2.Chu kỳ sống của sản phẩm</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4" name="Rectangle 3"/>
          <p:cNvSpPr/>
          <p:nvPr/>
        </p:nvSpPr>
        <p:spPr>
          <a:xfrm>
            <a:off x="0" y="839103"/>
            <a:ext cx="5157788" cy="6093976"/>
          </a:xfrm>
          <a:prstGeom prst="rect">
            <a:avLst/>
          </a:prstGeom>
        </p:spPr>
        <p:txBody>
          <a:bodyPr wrap="square">
            <a:spAutoFit/>
          </a:bodyPr>
          <a:lstStyle/>
          <a:p>
            <a:pPr marL="342900" indent="-342900" algn="just">
              <a:spcBef>
                <a:spcPts val="600"/>
              </a:spcBef>
              <a:spcAft>
                <a:spcPts val="600"/>
              </a:spcAft>
              <a:buFont typeface="Wingdings" panose="05000000000000000000" pitchFamily="2" charset="2"/>
              <a:buChar char="v"/>
            </a:pP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a:t>
            </a:r>
            <a:r>
              <a:rPr lang="vi-VN"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hu </a:t>
            </a:r>
            <a:r>
              <a:rPr lang="vi-VN"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kỳ sống của sản phẩm</a:t>
            </a:r>
            <a:r>
              <a:rPr lang="vi-VN" sz="2400" dirty="0">
                <a:latin typeface="Times New Roman" panose="02020603050405020304" pitchFamily="18" charset="0"/>
                <a:ea typeface="Calibri" panose="020F0502020204030204" pitchFamily="34" charset="0"/>
                <a:cs typeface="Times New Roman" panose="02020603050405020304" pitchFamily="18" charset="0"/>
              </a:rPr>
              <a:t> có thể được xem xét cho từng nhãn hiệu sản phẩm, từng mặt hàng cụ thể, từng nhóm chủng loại hay có thể mở rộng cho cả ngành công nghiệp </a:t>
            </a:r>
            <a:r>
              <a:rPr lang="vi-VN"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(Chu kỳ sống ngành công nghiệp-Industry Cycle). </a:t>
            </a:r>
            <a:endPar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vi-VN" sz="2400" dirty="0" smtClean="0">
                <a:latin typeface="Times New Roman" panose="02020603050405020304" pitchFamily="18" charset="0"/>
                <a:cs typeface="Times New Roman" panose="02020603050405020304" pitchFamily="18" charset="0"/>
              </a:rPr>
              <a:t>Một sản phẩm có thể có ở chu kỳ sống khá dài ở một thị trường nhưng sang thị trường khác lại không tồn tại nổi.</a:t>
            </a:r>
            <a:endParaRPr lang="en-US" sz="2400" dirty="0" smtClean="0">
              <a:latin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kéo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mỗi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đoạn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nhau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những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nhau</a:t>
            </a:r>
            <a:endParaRPr lang="en-US" sz="2400" dirty="0">
              <a:latin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endParaRPr lang="en-US" sz="2400" dirty="0">
              <a:latin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3430233114"/>
              </p:ext>
            </p:extLst>
          </p:nvPr>
        </p:nvGraphicFramePr>
        <p:xfrm>
          <a:off x="5157790" y="762000"/>
          <a:ext cx="7034211" cy="5908839"/>
        </p:xfrm>
        <a:graphic>
          <a:graphicData uri="http://schemas.openxmlformats.org/drawingml/2006/table">
            <a:tbl>
              <a:tblPr/>
              <a:tblGrid>
                <a:gridCol w="1024997">
                  <a:extLst>
                    <a:ext uri="{9D8B030D-6E8A-4147-A177-3AD203B41FA5}">
                      <a16:colId xmlns:a16="http://schemas.microsoft.com/office/drawing/2014/main" val="1780917568"/>
                    </a:ext>
                  </a:extLst>
                </a:gridCol>
                <a:gridCol w="1506486">
                  <a:extLst>
                    <a:ext uri="{9D8B030D-6E8A-4147-A177-3AD203B41FA5}">
                      <a16:colId xmlns:a16="http://schemas.microsoft.com/office/drawing/2014/main" val="2721287417"/>
                    </a:ext>
                  </a:extLst>
                </a:gridCol>
                <a:gridCol w="1108363">
                  <a:extLst>
                    <a:ext uri="{9D8B030D-6E8A-4147-A177-3AD203B41FA5}">
                      <a16:colId xmlns:a16="http://schemas.microsoft.com/office/drawing/2014/main" val="3452800312"/>
                    </a:ext>
                  </a:extLst>
                </a:gridCol>
                <a:gridCol w="1084684">
                  <a:extLst>
                    <a:ext uri="{9D8B030D-6E8A-4147-A177-3AD203B41FA5}">
                      <a16:colId xmlns:a16="http://schemas.microsoft.com/office/drawing/2014/main" val="842996590"/>
                    </a:ext>
                  </a:extLst>
                </a:gridCol>
                <a:gridCol w="1063019">
                  <a:extLst>
                    <a:ext uri="{9D8B030D-6E8A-4147-A177-3AD203B41FA5}">
                      <a16:colId xmlns:a16="http://schemas.microsoft.com/office/drawing/2014/main" val="4243299496"/>
                    </a:ext>
                  </a:extLst>
                </a:gridCol>
                <a:gridCol w="1246662">
                  <a:extLst>
                    <a:ext uri="{9D8B030D-6E8A-4147-A177-3AD203B41FA5}">
                      <a16:colId xmlns:a16="http://schemas.microsoft.com/office/drawing/2014/main" val="3262001178"/>
                    </a:ext>
                  </a:extLst>
                </a:gridCol>
              </a:tblGrid>
              <a:tr h="1336839">
                <a:tc>
                  <a:txBody>
                    <a:bodyPr/>
                    <a:lstStyle/>
                    <a:p>
                      <a:pPr marL="0" marR="0" algn="ctr">
                        <a:lnSpc>
                          <a:spcPct val="100000"/>
                        </a:lnSpc>
                        <a:spcBef>
                          <a:spcPts val="0"/>
                        </a:spcBef>
                        <a:spcAft>
                          <a:spcPts val="0"/>
                        </a:spcAft>
                      </a:pPr>
                      <a:r>
                        <a:rPr lang="en-US" sz="2000" b="1" i="1">
                          <a:effectLst/>
                          <a:latin typeface="Times New Roman" panose="02020603050405020304" pitchFamily="18" charset="0"/>
                          <a:ea typeface="Calibri" panose="020F0502020204030204" pitchFamily="34" charset="0"/>
                          <a:cs typeface="Times New Roman" panose="02020603050405020304" pitchFamily="18" charset="0"/>
                        </a:rPr>
                        <a:t>Đặc điểm</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L="0" marR="0" algn="ctr">
                        <a:lnSpc>
                          <a:spcPct val="100000"/>
                        </a:lnSpc>
                        <a:spcBef>
                          <a:spcPts val="0"/>
                        </a:spcBef>
                        <a:spcAft>
                          <a:spcPts val="0"/>
                        </a:spcAft>
                      </a:pPr>
                      <a:r>
                        <a:rPr lang="en-US" sz="2000" b="1" i="1" dirty="0">
                          <a:effectLst/>
                          <a:latin typeface="Times New Roman" panose="02020603050405020304" pitchFamily="18" charset="0"/>
                          <a:ea typeface="Calibri" panose="020F0502020204030204" pitchFamily="34" charset="0"/>
                          <a:cs typeface="Times New Roman" panose="02020603050405020304" pitchFamily="18" charset="0"/>
                        </a:rPr>
                        <a:t>Product development-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i="1" dirty="0" err="1">
                          <a:effectLst/>
                          <a:latin typeface="Times New Roman" panose="02020603050405020304" pitchFamily="18" charset="0"/>
                          <a:ea typeface="Calibri" panose="020F0502020204030204" pitchFamily="34" charset="0"/>
                          <a:cs typeface="Times New Roman" panose="02020603050405020304" pitchFamily="18" charset="0"/>
                        </a:rPr>
                        <a:t>Phát</a:t>
                      </a:r>
                      <a:r>
                        <a:rPr lang="en-US" sz="2000" b="1"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i="1" dirty="0" err="1">
                          <a:effectLst/>
                          <a:latin typeface="Times New Roman" panose="02020603050405020304" pitchFamily="18" charset="0"/>
                          <a:ea typeface="Calibri" panose="020F0502020204030204" pitchFamily="34" charset="0"/>
                          <a:cs typeface="Times New Roman" panose="02020603050405020304" pitchFamily="18" charset="0"/>
                        </a:rPr>
                        <a:t>triển</a:t>
                      </a:r>
                      <a:r>
                        <a:rPr lang="en-US" sz="2000" b="1"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i="1" dirty="0" err="1">
                          <a:effectLst/>
                          <a:latin typeface="Times New Roman" panose="02020603050405020304" pitchFamily="18" charset="0"/>
                          <a:ea typeface="Calibri" panose="020F0502020204030204" pitchFamily="34" charset="0"/>
                          <a:cs typeface="Times New Roman" panose="02020603050405020304" pitchFamily="18" charset="0"/>
                        </a:rPr>
                        <a:t>sản</a:t>
                      </a:r>
                      <a:r>
                        <a:rPr lang="en-US" sz="2000" b="1"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i="1" dirty="0" err="1">
                          <a:effectLst/>
                          <a:latin typeface="Times New Roman" panose="02020603050405020304" pitchFamily="18" charset="0"/>
                          <a:ea typeface="Calibri" panose="020F0502020204030204" pitchFamily="34" charset="0"/>
                          <a:cs typeface="Times New Roman" panose="02020603050405020304" pitchFamily="18" charset="0"/>
                        </a:rPr>
                        <a:t>phẩm</a:t>
                      </a:r>
                      <a:r>
                        <a:rPr lang="en-US" sz="2000" b="1"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i="1" dirty="0" err="1">
                          <a:effectLst/>
                          <a:latin typeface="Times New Roman" panose="02020603050405020304" pitchFamily="18" charset="0"/>
                          <a:ea typeface="Calibri" panose="020F0502020204030204" pitchFamily="34" charset="0"/>
                          <a:cs typeface="Times New Roman" panose="02020603050405020304" pitchFamily="18" charset="0"/>
                        </a:rPr>
                        <a:t>mới</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L="0" marR="0" algn="ctr">
                        <a:lnSpc>
                          <a:spcPct val="100000"/>
                        </a:lnSpc>
                        <a:spcBef>
                          <a:spcPts val="0"/>
                        </a:spcBef>
                        <a:spcAft>
                          <a:spcPts val="0"/>
                        </a:spcAft>
                      </a:pPr>
                      <a:r>
                        <a:rPr lang="en-US" sz="2000" b="1" i="1">
                          <a:effectLst/>
                          <a:latin typeface="Times New Roman" panose="02020603050405020304" pitchFamily="18" charset="0"/>
                          <a:ea typeface="Calibri" panose="020F0502020204030204" pitchFamily="34" charset="0"/>
                          <a:cs typeface="Times New Roman" panose="02020603050405020304" pitchFamily="18" charset="0"/>
                        </a:rPr>
                        <a:t>Introduction- Giới thiệu</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L="0" marR="0" algn="ctr">
                        <a:lnSpc>
                          <a:spcPct val="100000"/>
                        </a:lnSpc>
                        <a:spcBef>
                          <a:spcPts val="0"/>
                        </a:spcBef>
                        <a:spcAft>
                          <a:spcPts val="0"/>
                        </a:spcAft>
                      </a:pPr>
                      <a:r>
                        <a:rPr lang="en-US" sz="2000" b="1" i="1">
                          <a:effectLst/>
                          <a:latin typeface="Times New Roman" panose="02020603050405020304" pitchFamily="18" charset="0"/>
                          <a:ea typeface="Calibri" panose="020F0502020204030204" pitchFamily="34" charset="0"/>
                          <a:cs typeface="Times New Roman" panose="02020603050405020304" pitchFamily="18" charset="0"/>
                        </a:rPr>
                        <a:t>Growth-Tăng trưởng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L="0" marR="0" algn="ctr">
                        <a:lnSpc>
                          <a:spcPct val="100000"/>
                        </a:lnSpc>
                        <a:spcBef>
                          <a:spcPts val="0"/>
                        </a:spcBef>
                        <a:spcAft>
                          <a:spcPts val="0"/>
                        </a:spcAft>
                      </a:pPr>
                      <a:r>
                        <a:rPr lang="en-US" sz="2000" b="1" i="1">
                          <a:effectLst/>
                          <a:latin typeface="Times New Roman" panose="02020603050405020304" pitchFamily="18" charset="0"/>
                          <a:ea typeface="Calibri" panose="020F0502020204030204" pitchFamily="34" charset="0"/>
                          <a:cs typeface="Times New Roman" panose="02020603050405020304" pitchFamily="18" charset="0"/>
                        </a:rPr>
                        <a:t>Maturity-Trưởng thành</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L="0" marR="0" algn="ctr">
                        <a:lnSpc>
                          <a:spcPct val="100000"/>
                        </a:lnSpc>
                        <a:spcBef>
                          <a:spcPts val="0"/>
                        </a:spcBef>
                        <a:spcAft>
                          <a:spcPts val="0"/>
                        </a:spcAft>
                      </a:pPr>
                      <a:r>
                        <a:rPr lang="en-US" sz="2000" b="1" i="1">
                          <a:effectLst/>
                          <a:latin typeface="Times New Roman" panose="02020603050405020304" pitchFamily="18" charset="0"/>
                          <a:ea typeface="Calibri" panose="020F0502020204030204" pitchFamily="34" charset="0"/>
                          <a:cs typeface="Times New Roman" panose="02020603050405020304" pitchFamily="18" charset="0"/>
                        </a:rPr>
                        <a:t>Decline- </a:t>
                      </a:r>
                      <a:br>
                        <a:rPr lang="en-US" sz="2000" b="1" i="1">
                          <a:effectLst/>
                          <a:latin typeface="Times New Roman" panose="02020603050405020304" pitchFamily="18" charset="0"/>
                          <a:ea typeface="Calibri" panose="020F0502020204030204" pitchFamily="34" charset="0"/>
                          <a:cs typeface="Times New Roman" panose="02020603050405020304" pitchFamily="18" charset="0"/>
                        </a:rPr>
                      </a:br>
                      <a:r>
                        <a:rPr lang="en-US" sz="2000" b="1" i="1">
                          <a:effectLst/>
                          <a:latin typeface="Times New Roman" panose="02020603050405020304" pitchFamily="18" charset="0"/>
                          <a:ea typeface="Calibri" panose="020F0502020204030204" pitchFamily="34" charset="0"/>
                          <a:cs typeface="Times New Roman" panose="02020603050405020304" pitchFamily="18" charset="0"/>
                        </a:rPr>
                        <a:t>Suy thoái</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extLst>
                  <a:ext uri="{0D108BD9-81ED-4DB2-BD59-A6C34878D82A}">
                    <a16:rowId xmlns:a16="http://schemas.microsoft.com/office/drawing/2014/main" val="2765476843"/>
                  </a:ext>
                </a:extLst>
              </a:tr>
              <a:tr h="267368">
                <a:tc>
                  <a:txBody>
                    <a:bodyPr/>
                    <a:lstStyle/>
                    <a:p>
                      <a:pPr marL="0" marR="0" algn="ctr">
                        <a:lnSpc>
                          <a:spcPct val="100000"/>
                        </a:lnSpc>
                        <a:spcBef>
                          <a:spcPts val="0"/>
                        </a:spcBef>
                        <a:spcAft>
                          <a:spcPts val="0"/>
                        </a:spcAft>
                      </a:pPr>
                      <a:r>
                        <a:rPr lang="en-US" sz="2000" b="1" i="1">
                          <a:effectLst/>
                          <a:latin typeface="Times New Roman" panose="02020603050405020304" pitchFamily="18" charset="0"/>
                          <a:ea typeface="Calibri" panose="020F0502020204030204" pitchFamily="34" charset="0"/>
                          <a:cs typeface="Times New Roman" panose="02020603050405020304" pitchFamily="18" charset="0"/>
                        </a:rPr>
                        <a:t>Doanh thu</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Không có</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Thấp</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Tăng nhanh</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Đạt cực trị</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Giảm</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84201813"/>
                  </a:ext>
                </a:extLst>
              </a:tr>
              <a:tr h="534736">
                <a:tc>
                  <a:txBody>
                    <a:bodyPr/>
                    <a:lstStyle/>
                    <a:p>
                      <a:pPr marL="0" marR="0" algn="ctr">
                        <a:lnSpc>
                          <a:spcPct val="100000"/>
                        </a:lnSpc>
                        <a:spcBef>
                          <a:spcPts val="0"/>
                        </a:spcBef>
                        <a:spcAft>
                          <a:spcPts val="0"/>
                        </a:spcAft>
                      </a:pPr>
                      <a:r>
                        <a:rPr lang="en-US" sz="2000" b="1" i="1" dirty="0">
                          <a:effectLst/>
                          <a:latin typeface="Times New Roman" panose="02020603050405020304" pitchFamily="18" charset="0"/>
                          <a:ea typeface="Calibri" panose="020F0502020204030204" pitchFamily="34" charset="0"/>
                          <a:cs typeface="Times New Roman" panose="02020603050405020304" pitchFamily="18" charset="0"/>
                        </a:rPr>
                        <a:t>Chi </a:t>
                      </a:r>
                      <a:r>
                        <a:rPr lang="en-US" sz="2000" b="1" i="1" dirty="0" err="1">
                          <a:effectLst/>
                          <a:latin typeface="Times New Roman" panose="02020603050405020304" pitchFamily="18" charset="0"/>
                          <a:ea typeface="Calibri" panose="020F0502020204030204" pitchFamily="34" charset="0"/>
                          <a:cs typeface="Times New Roman" panose="02020603050405020304" pitchFamily="18" charset="0"/>
                        </a:rPr>
                        <a:t>phí</a:t>
                      </a:r>
                      <a:r>
                        <a:rPr lang="en-US" sz="2000" b="1"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i="1" dirty="0" err="1">
                          <a:effectLst/>
                          <a:latin typeface="Times New Roman" panose="02020603050405020304" pitchFamily="18" charset="0"/>
                          <a:ea typeface="Calibri" panose="020F0502020204030204" pitchFamily="34" charset="0"/>
                          <a:cs typeface="Times New Roman" panose="02020603050405020304" pitchFamily="18" charset="0"/>
                        </a:rPr>
                        <a:t>sản</a:t>
                      </a:r>
                      <a:r>
                        <a:rPr lang="en-US" sz="2000" b="1"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i="1" dirty="0" err="1">
                          <a:effectLst/>
                          <a:latin typeface="Times New Roman" panose="02020603050405020304" pitchFamily="18" charset="0"/>
                          <a:ea typeface="Calibri" panose="020F0502020204030204" pitchFamily="34" charset="0"/>
                          <a:cs typeface="Times New Roman" panose="02020603050405020304" pitchFamily="18" charset="0"/>
                        </a:rPr>
                        <a:t>phẩm</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Rất cao</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Cao</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Trung bình</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Thấp</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Thấp</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88787213"/>
                  </a:ext>
                </a:extLst>
              </a:tr>
              <a:tr h="534736">
                <a:tc>
                  <a:txBody>
                    <a:bodyPr/>
                    <a:lstStyle/>
                    <a:p>
                      <a:pPr marL="0" marR="0" algn="ctr">
                        <a:lnSpc>
                          <a:spcPct val="100000"/>
                        </a:lnSpc>
                        <a:spcBef>
                          <a:spcPts val="0"/>
                        </a:spcBef>
                        <a:spcAft>
                          <a:spcPts val="0"/>
                        </a:spcAft>
                      </a:pPr>
                      <a:r>
                        <a:rPr lang="en-US" sz="2000" b="1" i="1">
                          <a:effectLst/>
                          <a:latin typeface="Times New Roman" panose="02020603050405020304" pitchFamily="18" charset="0"/>
                          <a:ea typeface="Calibri" panose="020F0502020204030204" pitchFamily="34" charset="0"/>
                          <a:cs typeface="Times New Roman" panose="02020603050405020304" pitchFamily="18" charset="0"/>
                        </a:rPr>
                        <a:t>Lợi nhuận</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Lỗ</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Lỗ</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Lời, tăng dần</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Lời, cao</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Giảm nhanh đến lỗ</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36698372"/>
                  </a:ext>
                </a:extLst>
              </a:tr>
              <a:tr h="1142924">
                <a:tc>
                  <a:txBody>
                    <a:bodyPr/>
                    <a:lstStyle/>
                    <a:p>
                      <a:pPr marL="0" marR="0" algn="ctr">
                        <a:lnSpc>
                          <a:spcPct val="100000"/>
                        </a:lnSpc>
                        <a:spcBef>
                          <a:spcPts val="0"/>
                        </a:spcBef>
                        <a:spcAft>
                          <a:spcPts val="0"/>
                        </a:spcAft>
                      </a:pPr>
                      <a:r>
                        <a:rPr lang="en-US" sz="2000" b="1" i="1">
                          <a:effectLst/>
                          <a:latin typeface="Times New Roman" panose="02020603050405020304" pitchFamily="18" charset="0"/>
                          <a:ea typeface="Calibri" panose="020F0502020204030204" pitchFamily="34" charset="0"/>
                          <a:cs typeface="Times New Roman" panose="02020603050405020304" pitchFamily="18" charset="0"/>
                        </a:rPr>
                        <a:t>Khách hàng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Không có</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Người khai phá, người cách tân</a:t>
                      </a:r>
                    </a:p>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2.5%</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Người tiên phong sớm và người noi theo 13.5%</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Số đông</a:t>
                      </a:r>
                    </a:p>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68%</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Người lạc hậu và người trung thành 16%</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36728268"/>
                  </a:ext>
                </a:extLst>
              </a:tr>
              <a:tr h="534736">
                <a:tc>
                  <a:txBody>
                    <a:bodyPr/>
                    <a:lstStyle/>
                    <a:p>
                      <a:pPr marL="0" marR="0" algn="ctr">
                        <a:lnSpc>
                          <a:spcPct val="100000"/>
                        </a:lnSpc>
                        <a:spcBef>
                          <a:spcPts val="0"/>
                        </a:spcBef>
                        <a:spcAft>
                          <a:spcPts val="0"/>
                        </a:spcAft>
                      </a:pPr>
                      <a:r>
                        <a:rPr lang="en-US" sz="2000" b="1" i="1">
                          <a:effectLst/>
                          <a:latin typeface="Times New Roman" panose="02020603050405020304" pitchFamily="18" charset="0"/>
                          <a:ea typeface="Calibri" panose="020F0502020204030204" pitchFamily="34" charset="0"/>
                          <a:cs typeface="Times New Roman" panose="02020603050405020304" pitchFamily="18" charset="0"/>
                        </a:rPr>
                        <a:t>Đối thủ</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Ít hoặc chưa có</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Ít</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Tăng dần</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Nhiều, ổn định</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Giảm</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dần</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38422891"/>
                  </a:ext>
                </a:extLst>
              </a:tr>
            </a:tbl>
          </a:graphicData>
        </a:graphic>
      </p:graphicFrame>
    </p:spTree>
    <p:extLst>
      <p:ext uri="{BB962C8B-B14F-4D97-AF65-F5344CB8AC3E}">
        <p14:creationId xmlns:p14="http://schemas.microsoft.com/office/powerpoint/2010/main" val="3244561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 calcmode="lin" valueType="num">
                                      <p:cBhvr additive="base">
                                        <p:cTn id="21"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287921" y="482423"/>
            <a:ext cx="7669142" cy="328822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3" name="Rectangle 2"/>
          <p:cNvSpPr/>
          <p:nvPr/>
        </p:nvSpPr>
        <p:spPr>
          <a:xfrm>
            <a:off x="128589" y="3626346"/>
            <a:ext cx="12063411" cy="3231654"/>
          </a:xfrm>
          <a:prstGeom prst="rect">
            <a:avLst/>
          </a:prstGeom>
        </p:spPr>
        <p:txBody>
          <a:bodyPr wrap="square">
            <a:spAutoFit/>
          </a:bodyPr>
          <a:lstStyle/>
          <a:p>
            <a:pPr algn="just"/>
            <a:r>
              <a:rPr lang="en-US" sz="2400" dirty="0" smtClean="0">
                <a:latin typeface="Times New Roman" panose="02020603050405020304" pitchFamily="18" charset="0"/>
                <a:ea typeface="Calibri" panose="020F0502020204030204" pitchFamily="34" charset="0"/>
              </a:rPr>
              <a:t>	</a:t>
            </a:r>
            <a:r>
              <a:rPr lang="en-US" sz="2400" b="1" dirty="0" err="1" smtClean="0">
                <a:latin typeface="Times New Roman" panose="02020603050405020304" pitchFamily="18" charset="0"/>
                <a:ea typeface="Calibri" panose="020F0502020204030204" pitchFamily="34" charset="0"/>
              </a:rPr>
              <a:t>Không</a:t>
            </a:r>
            <a:r>
              <a:rPr lang="en-US" sz="2400" b="1" dirty="0" smtClean="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phải</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tất</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cả</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sản</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phẩm</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nào</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cũng</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trải</a:t>
            </a:r>
            <a:r>
              <a:rPr lang="en-US" sz="2400" b="1" dirty="0">
                <a:latin typeface="Times New Roman" panose="02020603050405020304" pitchFamily="18" charset="0"/>
                <a:ea typeface="Calibri" panose="020F0502020204030204" pitchFamily="34" charset="0"/>
              </a:rPr>
              <a:t> qua </a:t>
            </a:r>
            <a:r>
              <a:rPr lang="en-US" sz="2400" b="1" dirty="0" err="1">
                <a:latin typeface="Times New Roman" panose="02020603050405020304" pitchFamily="18" charset="0"/>
                <a:ea typeface="Calibri" panose="020F0502020204030204" pitchFamily="34" charset="0"/>
              </a:rPr>
              <a:t>hết</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các</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giai</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đoạn</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của</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chu</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kỳ</a:t>
            </a:r>
            <a:r>
              <a:rPr lang="en-US" sz="2400" b="1" dirty="0">
                <a:latin typeface="Times New Roman" panose="02020603050405020304" pitchFamily="18" charset="0"/>
                <a:ea typeface="Calibri" panose="020F0502020204030204" pitchFamily="34" charset="0"/>
              </a:rPr>
              <a:t>. </a:t>
            </a:r>
            <a:endParaRPr lang="en-US" sz="2400" b="1" dirty="0" smtClean="0">
              <a:latin typeface="Times New Roman" panose="02020603050405020304" pitchFamily="18" charset="0"/>
              <a:ea typeface="Calibri" panose="020F0502020204030204" pitchFamily="34" charset="0"/>
            </a:endParaRPr>
          </a:p>
          <a:p>
            <a:pPr marL="342900" indent="-342900" algn="just">
              <a:lnSpc>
                <a:spcPct val="150000"/>
              </a:lnSpc>
              <a:buFont typeface="Wingdings" panose="05000000000000000000" pitchFamily="2" charset="2"/>
              <a:buChar char="v"/>
            </a:pPr>
            <a:r>
              <a:rPr lang="en-US" sz="2400" dirty="0" err="1" smtClean="0">
                <a:latin typeface="Times New Roman" panose="02020603050405020304" pitchFamily="18" charset="0"/>
                <a:ea typeface="Calibri" panose="020F0502020204030204" pitchFamily="34" charset="0"/>
              </a:rPr>
              <a:t>Một</a:t>
            </a:r>
            <a:r>
              <a:rPr lang="en-US" sz="2400" dirty="0" smtClean="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số</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sản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phẩm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có</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thể</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thất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bại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ngay</a:t>
            </a:r>
            <a:r>
              <a:rPr lang="en-US" sz="2400" dirty="0">
                <a:latin typeface="Times New Roman" panose="02020603050405020304" pitchFamily="18" charset="0"/>
                <a:ea typeface="Calibri" panose="020F0502020204030204" pitchFamily="34" charset="0"/>
              </a:rPr>
              <a:t> ở </a:t>
            </a:r>
            <a:r>
              <a:rPr lang="en-US" sz="2400" dirty="0" err="1">
                <a:latin typeface="Times New Roman" panose="02020603050405020304" pitchFamily="18" charset="0"/>
                <a:ea typeface="Calibri" panose="020F0502020204030204" pitchFamily="34" charset="0"/>
              </a:rPr>
              <a:t>giai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đoạn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giới</a:t>
            </a:r>
            <a:r>
              <a:rPr lang="en-US" sz="2400" dirty="0">
                <a:latin typeface="Times New Roman" panose="02020603050405020304" pitchFamily="18" charset="0"/>
                <a:ea typeface="Calibri" panose="020F0502020204030204" pitchFamily="34" charset="0"/>
              </a:rPr>
              <a:t> </a:t>
            </a:r>
            <a:r>
              <a:rPr lang="en-US" sz="2400" dirty="0" err="1" smtClean="0">
                <a:latin typeface="Times New Roman" panose="02020603050405020304" pitchFamily="18" charset="0"/>
                <a:ea typeface="Calibri" panose="020F0502020204030204" pitchFamily="34" charset="0"/>
              </a:rPr>
              <a:t>thiệu</a:t>
            </a:r>
            <a:r>
              <a:rPr lang="en-US" sz="2400" dirty="0" smtClean="0">
                <a:latin typeface="Times New Roman" panose="02020603050405020304" pitchFamily="18" charset="0"/>
                <a:ea typeface="Calibri" panose="020F0502020204030204" pitchFamily="34" charset="0"/>
              </a:rPr>
              <a:t> </a:t>
            </a:r>
          </a:p>
          <a:p>
            <a:pPr marL="342900" indent="-342900" algn="just">
              <a:lnSpc>
                <a:spcPct val="150000"/>
              </a:lnSpc>
              <a:buFont typeface="Wingdings" panose="05000000000000000000" pitchFamily="2" charset="2"/>
              <a:buChar char="v"/>
            </a:pPr>
            <a:r>
              <a:rPr lang="en-US" sz="2400" dirty="0" err="1" smtClean="0">
                <a:latin typeface="Times New Roman" panose="02020603050405020304" pitchFamily="18" charset="0"/>
                <a:ea typeface="Calibri" panose="020F0502020204030204" pitchFamily="34" charset="0"/>
              </a:rPr>
              <a:t>Một</a:t>
            </a:r>
            <a:r>
              <a:rPr lang="en-US" sz="2400" dirty="0" smtClean="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số</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sản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phẩm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khác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không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cần</a:t>
            </a:r>
            <a:r>
              <a:rPr lang="en-US" sz="2400" dirty="0">
                <a:latin typeface="Times New Roman" panose="02020603050405020304" pitchFamily="18" charset="0"/>
                <a:ea typeface="Calibri" panose="020F0502020204030204" pitchFamily="34" charset="0"/>
              </a:rPr>
              <a:t> qua </a:t>
            </a:r>
            <a:r>
              <a:rPr lang="en-US" sz="2400" dirty="0" err="1">
                <a:latin typeface="Times New Roman" panose="02020603050405020304" pitchFamily="18" charset="0"/>
                <a:ea typeface="Calibri" panose="020F0502020204030204" pitchFamily="34" charset="0"/>
              </a:rPr>
              <a:t>giai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đoạn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giới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thiệu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mà</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nhanh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chóng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bước</a:t>
            </a:r>
            <a:r>
              <a:rPr lang="en-US" sz="2400" dirty="0">
                <a:latin typeface="Times New Roman" panose="02020603050405020304" pitchFamily="18" charset="0"/>
                <a:ea typeface="Calibri" panose="020F0502020204030204" pitchFamily="34" charset="0"/>
              </a:rPr>
              <a:t> sang </a:t>
            </a:r>
            <a:r>
              <a:rPr lang="en-US" sz="2400" dirty="0" err="1">
                <a:latin typeface="Times New Roman" panose="02020603050405020304" pitchFamily="18" charset="0"/>
                <a:ea typeface="Calibri" panose="020F0502020204030204" pitchFamily="34" charset="0"/>
              </a:rPr>
              <a:t>giai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đoạn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tăng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trưởng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và</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trưởng</a:t>
            </a:r>
            <a:r>
              <a:rPr lang="en-US" sz="2400" dirty="0">
                <a:latin typeface="Times New Roman" panose="02020603050405020304" pitchFamily="18" charset="0"/>
                <a:ea typeface="Calibri" panose="020F0502020204030204" pitchFamily="34" charset="0"/>
              </a:rPr>
              <a:t> </a:t>
            </a:r>
            <a:r>
              <a:rPr lang="en-US" sz="2400" dirty="0" err="1" smtClean="0">
                <a:latin typeface="Times New Roman" panose="02020603050405020304" pitchFamily="18" charset="0"/>
                <a:ea typeface="Calibri" panose="020F0502020204030204" pitchFamily="34" charset="0"/>
              </a:rPr>
              <a:t>thành</a:t>
            </a:r>
            <a:r>
              <a:rPr lang="en-US" sz="2400" dirty="0" smtClean="0">
                <a:latin typeface="Times New Roman" panose="02020603050405020304" pitchFamily="18" charset="0"/>
                <a:ea typeface="Calibri" panose="020F0502020204030204" pitchFamily="34" charset="0"/>
              </a:rPr>
              <a:t>.</a:t>
            </a:r>
          </a:p>
          <a:p>
            <a:pPr marL="342900" indent="-342900" algn="just">
              <a:lnSpc>
                <a:spcPct val="150000"/>
              </a:lnSpc>
              <a:buFont typeface="Wingdings" panose="05000000000000000000" pitchFamily="2" charset="2"/>
              <a:buChar char="v"/>
            </a:pPr>
            <a:r>
              <a:rPr lang="en-US" sz="2400" dirty="0" err="1" smtClean="0">
                <a:latin typeface="Times New Roman" panose="02020603050405020304" pitchFamily="18" charset="0"/>
                <a:ea typeface="Calibri" panose="020F0502020204030204" pitchFamily="34" charset="0"/>
              </a:rPr>
              <a:t>Một</a:t>
            </a:r>
            <a:r>
              <a:rPr lang="en-US" sz="2400" dirty="0" smtClean="0">
                <a:latin typeface="Times New Roman" panose="02020603050405020304" pitchFamily="18" charset="0"/>
                <a:ea typeface="Calibri" panose="020F0502020204030204" pitchFamily="34" charset="0"/>
              </a:rPr>
              <a:t> </a:t>
            </a:r>
            <a:r>
              <a:rPr lang="en-US" sz="2400" dirty="0" err="1" smtClean="0">
                <a:latin typeface="Times New Roman" panose="02020603050405020304" pitchFamily="18" charset="0"/>
                <a:ea typeface="Calibri" panose="020F0502020204030204" pitchFamily="34" charset="0"/>
              </a:rPr>
              <a:t>số</a:t>
            </a:r>
            <a:r>
              <a:rPr lang="en-US" sz="2400" dirty="0" smtClean="0">
                <a:latin typeface="Times New Roman" panose="02020603050405020304" pitchFamily="18" charset="0"/>
                <a:ea typeface="Calibri" panose="020F0502020204030204" pitchFamily="34" charset="0"/>
              </a:rPr>
              <a:t> </a:t>
            </a:r>
            <a:r>
              <a:rPr lang="en-US" sz="2400" dirty="0" err="1" smtClean="0">
                <a:latin typeface="Times New Roman" panose="02020603050405020304" pitchFamily="18" charset="0"/>
                <a:ea typeface="Calibri" panose="020F0502020204030204" pitchFamily="34" charset="0"/>
              </a:rPr>
              <a:t>sản</a:t>
            </a:r>
            <a:r>
              <a:rPr lang="en-US" sz="2400" dirty="0" smtClean="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phẩm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tưởng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đã</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sắp</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kết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thúc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kỳ</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sống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lại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được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hồi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phục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và</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bắt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đầu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một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kỳ</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mới</a:t>
            </a:r>
            <a:endParaRPr lang="en-US" sz="2400" dirty="0"/>
          </a:p>
        </p:txBody>
      </p:sp>
      <p:sp>
        <p:nvSpPr>
          <p:cNvPr id="5" name="Rectangle 4"/>
          <p:cNvSpPr/>
          <p:nvPr/>
        </p:nvSpPr>
        <p:spPr>
          <a:xfrm>
            <a:off x="3295971" y="-115791"/>
            <a:ext cx="6944337" cy="742511"/>
          </a:xfrm>
          <a:prstGeom prst="rect">
            <a:avLst/>
          </a:prstGeom>
        </p:spPr>
        <p:txBody>
          <a:bodyPr wrap="none">
            <a:spAutoFit/>
          </a:bodyPr>
          <a:lstStyle/>
          <a:p>
            <a:pPr>
              <a:lnSpc>
                <a:spcPct val="150000"/>
              </a:lnSpc>
            </a:pPr>
            <a:r>
              <a:rPr lang="en-US" sz="3200" b="1" cap="all" dirty="0">
                <a:solidFill>
                  <a:srgbClr val="002060"/>
                </a:solidFill>
                <a:latin typeface="Times New Roman" panose="02020603050405020304" pitchFamily="18" charset="0"/>
                <a:cs typeface="Times New Roman" panose="02020603050405020304" pitchFamily="18" charset="0"/>
              </a:rPr>
              <a:t>4.</a:t>
            </a:r>
            <a:r>
              <a:rPr lang="vi-VN" sz="3200" b="1" cap="all" dirty="0">
                <a:solidFill>
                  <a:srgbClr val="002060"/>
                </a:solidFill>
                <a:latin typeface="Times New Roman" panose="02020603050405020304" pitchFamily="18" charset="0"/>
                <a:cs typeface="Times New Roman" panose="02020603050405020304" pitchFamily="18" charset="0"/>
              </a:rPr>
              <a:t>2.Chu kỳ sống của sản phẩm</a:t>
            </a:r>
          </a:p>
        </p:txBody>
      </p:sp>
    </p:spTree>
    <p:extLst>
      <p:ext uri="{BB962C8B-B14F-4D97-AF65-F5344CB8AC3E}">
        <p14:creationId xmlns:p14="http://schemas.microsoft.com/office/powerpoint/2010/main" val="715371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35446" y="117560"/>
            <a:ext cx="3916329" cy="579967"/>
          </a:xfrm>
          <a:prstGeom prst="rect">
            <a:avLst/>
          </a:prstGeom>
        </p:spPr>
        <p:txBody>
          <a:bodyPr wrap="none">
            <a:spAutoFit/>
          </a:bodyPr>
          <a:lstStyle/>
          <a:p>
            <a:pPr>
              <a:lnSpc>
                <a:spcPct val="150000"/>
              </a:lnSpc>
            </a:pPr>
            <a:r>
              <a:rPr lang="en-US" sz="2400" b="1" cap="all" dirty="0">
                <a:solidFill>
                  <a:srgbClr val="002060"/>
                </a:solidFill>
                <a:latin typeface="Times New Roman" panose="02020603050405020304" pitchFamily="18" charset="0"/>
                <a:cs typeface="Times New Roman" panose="02020603050405020304" pitchFamily="18" charset="0"/>
              </a:rPr>
              <a:t>4.</a:t>
            </a:r>
            <a:r>
              <a:rPr lang="vi-VN" sz="2400" b="1" cap="all" dirty="0">
                <a:solidFill>
                  <a:srgbClr val="002060"/>
                </a:solidFill>
                <a:latin typeface="Times New Roman" panose="02020603050405020304" pitchFamily="18" charset="0"/>
                <a:cs typeface="Times New Roman" panose="02020603050405020304" pitchFamily="18" charset="0"/>
              </a:rPr>
              <a:t>3.Kiểm tra sản phẩm</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3484"/>
            <a:ext cx="2287921" cy="853440"/>
          </a:xfrm>
          <a:prstGeom prst="rect">
            <a:avLst/>
          </a:prstGeom>
        </p:spPr>
      </p:pic>
      <p:sp>
        <p:nvSpPr>
          <p:cNvPr id="4" name="Rectangle 3"/>
          <p:cNvSpPr/>
          <p:nvPr/>
        </p:nvSpPr>
        <p:spPr>
          <a:xfrm>
            <a:off x="600075" y="916924"/>
            <a:ext cx="11049000" cy="3456652"/>
          </a:xfrm>
          <a:prstGeom prst="rect">
            <a:avLst/>
          </a:prstGeom>
        </p:spPr>
        <p:txBody>
          <a:bodyPr wrap="square">
            <a:spAutoFit/>
          </a:bodyPr>
          <a:lstStyle/>
          <a:p>
            <a:pPr marL="342900" indent="-342900" algn="just">
              <a:lnSpc>
                <a:spcPct val="130000"/>
              </a:lnSpc>
              <a:spcBef>
                <a:spcPts val="200"/>
              </a:spcBef>
              <a:buFont typeface="Wingdings" panose="05000000000000000000" pitchFamily="2" charset="2"/>
              <a:buChar char="v"/>
            </a:pP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kỹ</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thuật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marketing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xem</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xét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đánh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bộ</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khía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cạnh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Đ</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ể</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xem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tiếp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tục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kinh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doanh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cải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tiến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biến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đổi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hay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thải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30000"/>
              </a:lnSpc>
              <a:spcBef>
                <a:spcPts val="200"/>
              </a:spcBef>
              <a:buFont typeface="Wingdings" panose="05000000000000000000" pitchFamily="2" charset="2"/>
              <a:buChar char="v"/>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nhiệm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vụ</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tiến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thường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xuyên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marketing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khía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cạnh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30000"/>
              </a:lnSpc>
              <a:spcBef>
                <a:spcPts val="200"/>
              </a:spcBef>
              <a:buFont typeface="Wingdings" panose="05000000000000000000" pitchFamily="2" charset="2"/>
              <a:buChar char="v"/>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Kiểm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nhiệm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trừ</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đã</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uỷ</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9112563" y="3778563"/>
            <a:ext cx="3079437" cy="3079437"/>
          </a:xfrm>
          <a:prstGeom prst="rect">
            <a:avLst/>
          </a:prstGeom>
        </p:spPr>
      </p:pic>
    </p:spTree>
    <p:extLst>
      <p:ext uri="{BB962C8B-B14F-4D97-AF65-F5344CB8AC3E}">
        <p14:creationId xmlns:p14="http://schemas.microsoft.com/office/powerpoint/2010/main" val="25258190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313" y="697527"/>
            <a:ext cx="11730037" cy="5914440"/>
          </a:xfrm>
          <a:prstGeom prst="rect">
            <a:avLst/>
          </a:prstGeom>
        </p:spPr>
        <p:txBody>
          <a:bodyPr wrap="square">
            <a:spAutoFit/>
          </a:bodyPr>
          <a:lstStyle/>
          <a:p>
            <a:pPr algn="ctr">
              <a:spcBef>
                <a:spcPts val="200"/>
              </a:spcBef>
            </a:pP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Mười</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vấn</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đề</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kiểm</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tra</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vững</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chắc</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tại</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duy</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trì</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tăng</a:t>
            </a:r>
            <a:endPar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200"/>
              </a:spcBef>
            </a:pP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trưởng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200"/>
              </a:spcBef>
            </a:pP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hay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mở</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rộng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Lượng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tủ</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lạnh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Sanyo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đã</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tăng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đáng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kể</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sau</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khuyếch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trương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tủ</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lạnh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khử</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mùi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200"/>
              </a:spcBef>
            </a:pP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phải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thuộc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loại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đặt</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tên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Sprise</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gắn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cam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chanh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vậy</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biệt</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thương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hiệu</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này</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nhóm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cùng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loại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200"/>
              </a:spcBef>
            </a:pP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3.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phải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loại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chưa</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cáo</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200"/>
              </a:spcBef>
            </a:pP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thị</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mục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tiêu</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rộng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hơn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Procter&amp; Gamble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tăng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lượng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xà</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phòng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Ivory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khuyếch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trương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lớn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thay</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vì</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chỉ</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trẻ</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200"/>
              </a:spcBef>
            </a:pP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5.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Bạn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bất</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lợi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lợi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thế</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200"/>
              </a:spcBef>
            </a:pP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6.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Bạn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nên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khối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lượng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lợi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nhuận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giảm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200"/>
              </a:spcBef>
            </a:pP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7.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Bạn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tiêu</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thụ</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xúc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tiến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bổ</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xung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200"/>
              </a:spcBef>
            </a:pP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8.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Bạn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tiêu</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thụ</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hấp</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dẫn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hơn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200"/>
              </a:spcBef>
            </a:pP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9.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khuynh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hướng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nào</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lợi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giới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thiệu</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200"/>
              </a:spcBef>
            </a:pP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10.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Bạn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mở</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rộng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kênh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4435446" y="117560"/>
            <a:ext cx="3916329" cy="579967"/>
          </a:xfrm>
          <a:prstGeom prst="rect">
            <a:avLst/>
          </a:prstGeom>
        </p:spPr>
        <p:txBody>
          <a:bodyPr wrap="none">
            <a:spAutoFit/>
          </a:bodyPr>
          <a:lstStyle/>
          <a:p>
            <a:pPr>
              <a:lnSpc>
                <a:spcPct val="150000"/>
              </a:lnSpc>
            </a:pPr>
            <a:r>
              <a:rPr lang="en-US" sz="2400" b="1" cap="all" dirty="0">
                <a:solidFill>
                  <a:srgbClr val="002060"/>
                </a:solidFill>
                <a:latin typeface="Times New Roman" panose="02020603050405020304" pitchFamily="18" charset="0"/>
                <a:cs typeface="Times New Roman" panose="02020603050405020304" pitchFamily="18" charset="0"/>
              </a:rPr>
              <a:t>4.</a:t>
            </a:r>
            <a:r>
              <a:rPr lang="vi-VN" sz="2400" b="1" cap="all" dirty="0">
                <a:solidFill>
                  <a:srgbClr val="002060"/>
                </a:solidFill>
                <a:latin typeface="Times New Roman" panose="02020603050405020304" pitchFamily="18" charset="0"/>
                <a:cs typeface="Times New Roman" panose="02020603050405020304" pitchFamily="18" charset="0"/>
              </a:rPr>
              <a:t>3.Kiểm tra sản phẩm</a:t>
            </a:r>
          </a:p>
        </p:txBody>
      </p:sp>
    </p:spTree>
    <p:extLst>
      <p:ext uri="{BB962C8B-B14F-4D97-AF65-F5344CB8AC3E}">
        <p14:creationId xmlns:p14="http://schemas.microsoft.com/office/powerpoint/2010/main" val="1297553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1000"/>
                                        <p:tgtEl>
                                          <p:spTgt spid="2">
                                            <p:txEl>
                                              <p:pRg st="1" end="1"/>
                                            </p:txEl>
                                          </p:spTgt>
                                        </p:tgtEl>
                                      </p:cBhvr>
                                    </p:animEffect>
                                    <p:anim calcmode="lin" valueType="num">
                                      <p:cBhvr>
                                        <p:cTn id="1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barn(inVertical)">
                                      <p:cBhvr>
                                        <p:cTn id="19" dur="500"/>
                                        <p:tgtEl>
                                          <p:spTgt spid="2">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Effect transition="in" filter="barn(inVertical)">
                                      <p:cBhvr>
                                        <p:cTn id="24" dur="500"/>
                                        <p:tgtEl>
                                          <p:spTgt spid="2">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2">
                                            <p:txEl>
                                              <p:pRg st="4" end="4"/>
                                            </p:txEl>
                                          </p:spTgt>
                                        </p:tgtEl>
                                        <p:attrNameLst>
                                          <p:attrName>style.visibility</p:attrName>
                                        </p:attrNameLst>
                                      </p:cBhvr>
                                      <p:to>
                                        <p:strVal val="visible"/>
                                      </p:to>
                                    </p:set>
                                    <p:animEffect transition="in" filter="barn(inVertical)">
                                      <p:cBhvr>
                                        <p:cTn id="29" dur="500"/>
                                        <p:tgtEl>
                                          <p:spTgt spid="2">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2">
                                            <p:txEl>
                                              <p:pRg st="5" end="5"/>
                                            </p:txEl>
                                          </p:spTgt>
                                        </p:tgtEl>
                                        <p:attrNameLst>
                                          <p:attrName>style.visibility</p:attrName>
                                        </p:attrNameLst>
                                      </p:cBhvr>
                                      <p:to>
                                        <p:strVal val="visible"/>
                                      </p:to>
                                    </p:set>
                                    <p:animEffect transition="in" filter="barn(inVertical)">
                                      <p:cBhvr>
                                        <p:cTn id="34" dur="500"/>
                                        <p:tgtEl>
                                          <p:spTgt spid="2">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2">
                                            <p:txEl>
                                              <p:pRg st="6" end="6"/>
                                            </p:txEl>
                                          </p:spTgt>
                                        </p:tgtEl>
                                        <p:attrNameLst>
                                          <p:attrName>style.visibility</p:attrName>
                                        </p:attrNameLst>
                                      </p:cBhvr>
                                      <p:to>
                                        <p:strVal val="visible"/>
                                      </p:to>
                                    </p:set>
                                    <p:animEffect transition="in" filter="fade">
                                      <p:cBhvr>
                                        <p:cTn id="39" dur="1000"/>
                                        <p:tgtEl>
                                          <p:spTgt spid="2">
                                            <p:txEl>
                                              <p:pRg st="6" end="6"/>
                                            </p:txEl>
                                          </p:spTgt>
                                        </p:tgtEl>
                                      </p:cBhvr>
                                    </p:animEffect>
                                    <p:anim calcmode="lin" valueType="num">
                                      <p:cBhvr>
                                        <p:cTn id="40"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2">
                                            <p:txEl>
                                              <p:pRg st="7" end="7"/>
                                            </p:txEl>
                                          </p:spTgt>
                                        </p:tgtEl>
                                        <p:attrNameLst>
                                          <p:attrName>style.visibility</p:attrName>
                                        </p:attrNameLst>
                                      </p:cBhvr>
                                      <p:to>
                                        <p:strVal val="visible"/>
                                      </p:to>
                                    </p:set>
                                    <p:anim calcmode="lin" valueType="num">
                                      <p:cBhvr additive="base">
                                        <p:cTn id="46"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2">
                                            <p:txEl>
                                              <p:pRg st="8" end="8"/>
                                            </p:txEl>
                                          </p:spTgt>
                                        </p:tgtEl>
                                        <p:attrNameLst>
                                          <p:attrName>style.visibility</p:attrName>
                                        </p:attrNameLst>
                                      </p:cBhvr>
                                      <p:to>
                                        <p:strVal val="visible"/>
                                      </p:to>
                                    </p:set>
                                    <p:animEffect transition="in" filter="fade">
                                      <p:cBhvr>
                                        <p:cTn id="52" dur="1000"/>
                                        <p:tgtEl>
                                          <p:spTgt spid="2">
                                            <p:txEl>
                                              <p:pRg st="8" end="8"/>
                                            </p:txEl>
                                          </p:spTgt>
                                        </p:tgtEl>
                                      </p:cBhvr>
                                    </p:animEffect>
                                    <p:anim calcmode="lin" valueType="num">
                                      <p:cBhvr>
                                        <p:cTn id="53"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54"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2">
                                            <p:txEl>
                                              <p:pRg st="9" end="9"/>
                                            </p:txEl>
                                          </p:spTgt>
                                        </p:tgtEl>
                                        <p:attrNameLst>
                                          <p:attrName>style.visibility</p:attrName>
                                        </p:attrNameLst>
                                      </p:cBhvr>
                                      <p:to>
                                        <p:strVal val="visible"/>
                                      </p:to>
                                    </p:set>
                                    <p:animEffect transition="in" filter="fade">
                                      <p:cBhvr>
                                        <p:cTn id="59" dur="1000"/>
                                        <p:tgtEl>
                                          <p:spTgt spid="2">
                                            <p:txEl>
                                              <p:pRg st="9" end="9"/>
                                            </p:txEl>
                                          </p:spTgt>
                                        </p:tgtEl>
                                      </p:cBhvr>
                                    </p:animEffect>
                                    <p:anim calcmode="lin" valueType="num">
                                      <p:cBhvr>
                                        <p:cTn id="60" dur="10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61" dur="1000" fill="hold"/>
                                        <p:tgtEl>
                                          <p:spTgt spid="2">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nodeType="clickEffect">
                                  <p:stCondLst>
                                    <p:cond delay="0"/>
                                  </p:stCondLst>
                                  <p:childTnLst>
                                    <p:set>
                                      <p:cBhvr>
                                        <p:cTn id="65" dur="1" fill="hold">
                                          <p:stCondLst>
                                            <p:cond delay="0"/>
                                          </p:stCondLst>
                                        </p:cTn>
                                        <p:tgtEl>
                                          <p:spTgt spid="2">
                                            <p:txEl>
                                              <p:pRg st="10" end="10"/>
                                            </p:txEl>
                                          </p:spTgt>
                                        </p:tgtEl>
                                        <p:attrNameLst>
                                          <p:attrName>style.visibility</p:attrName>
                                        </p:attrNameLst>
                                      </p:cBhvr>
                                      <p:to>
                                        <p:strVal val="visible"/>
                                      </p:to>
                                    </p:set>
                                    <p:animEffect transition="in" filter="fade">
                                      <p:cBhvr>
                                        <p:cTn id="66" dur="1000"/>
                                        <p:tgtEl>
                                          <p:spTgt spid="2">
                                            <p:txEl>
                                              <p:pRg st="10" end="10"/>
                                            </p:txEl>
                                          </p:spTgt>
                                        </p:tgtEl>
                                      </p:cBhvr>
                                    </p:animEffect>
                                    <p:anim calcmode="lin" valueType="num">
                                      <p:cBhvr>
                                        <p:cTn id="67" dur="1000" fill="hold"/>
                                        <p:tgtEl>
                                          <p:spTgt spid="2">
                                            <p:txEl>
                                              <p:pRg st="10" end="10"/>
                                            </p:txEl>
                                          </p:spTgt>
                                        </p:tgtEl>
                                        <p:attrNameLst>
                                          <p:attrName>ppt_x</p:attrName>
                                        </p:attrNameLst>
                                      </p:cBhvr>
                                      <p:tavLst>
                                        <p:tav tm="0">
                                          <p:val>
                                            <p:strVal val="#ppt_x"/>
                                          </p:val>
                                        </p:tav>
                                        <p:tav tm="100000">
                                          <p:val>
                                            <p:strVal val="#ppt_x"/>
                                          </p:val>
                                        </p:tav>
                                      </p:tavLst>
                                    </p:anim>
                                    <p:anim calcmode="lin" valueType="num">
                                      <p:cBhvr>
                                        <p:cTn id="68" dur="1000" fill="hold"/>
                                        <p:tgtEl>
                                          <p:spTgt spid="2">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62050" y="1045915"/>
            <a:ext cx="9886790" cy="4569071"/>
          </a:xfrm>
          <a:prstGeom prst="rect">
            <a:avLst/>
          </a:prstGeom>
        </p:spPr>
      </p:pic>
      <p:sp>
        <p:nvSpPr>
          <p:cNvPr id="3" name="Rectangle 2"/>
          <p:cNvSpPr/>
          <p:nvPr/>
        </p:nvSpPr>
        <p:spPr>
          <a:xfrm>
            <a:off x="3436007" y="230984"/>
            <a:ext cx="5405711" cy="524567"/>
          </a:xfrm>
          <a:prstGeom prst="rect">
            <a:avLst/>
          </a:prstGeom>
        </p:spPr>
        <p:txBody>
          <a:bodyPr wrap="none">
            <a:spAutoFit/>
          </a:bodyPr>
          <a:lstStyle/>
          <a:p>
            <a:pPr algn="just">
              <a:lnSpc>
                <a:spcPct val="130000"/>
              </a:lnSpc>
              <a:spcBef>
                <a:spcPts val="200"/>
              </a:spcBef>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4.4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40814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8788" y="921654"/>
            <a:ext cx="11839577" cy="1785104"/>
          </a:xfrm>
          <a:prstGeom prst="rect">
            <a:avLst/>
          </a:prstGeom>
        </p:spPr>
        <p:txBody>
          <a:bodyPr wrap="square">
            <a:spAutoFit/>
          </a:bodyPr>
          <a:lstStyle/>
          <a:p>
            <a:pPr marL="342900" indent="-342900" algn="just">
              <a:buFont typeface="Wingdings" panose="05000000000000000000" pitchFamily="2" charset="2"/>
              <a:buChar char="v"/>
            </a:pPr>
            <a:r>
              <a:rPr lang="vi-VN" sz="2200" b="1" dirty="0">
                <a:solidFill>
                  <a:srgbClr val="FF0000"/>
                </a:solidFill>
                <a:latin typeface="+mj-lt"/>
              </a:rPr>
              <a:t>Cơ cấu tổ chức theo sản phẩm hay dịch vụ phân chia tổ chức thành những đơn vị chuyên trách thiết kế, sản xuất và tiêu thụ sản phẩm hay dịch vụ nào đó.</a:t>
            </a:r>
          </a:p>
          <a:p>
            <a:pPr marL="342900" indent="-342900" algn="just">
              <a:buFont typeface="Wingdings" panose="05000000000000000000" pitchFamily="2" charset="2"/>
              <a:buChar char="v"/>
            </a:pPr>
            <a:r>
              <a:rPr lang="vi-VN" sz="2200" dirty="0">
                <a:latin typeface="+mj-lt"/>
              </a:rPr>
              <a:t>Cơ cấu này tỏ ra rất phù hợp với những doanh nghiệp có quy mô toàn cầu. </a:t>
            </a:r>
            <a:endParaRPr lang="en-US" sz="2200" dirty="0" smtClean="0">
              <a:latin typeface="+mj-lt"/>
            </a:endParaRPr>
          </a:p>
          <a:p>
            <a:pPr marL="342900" indent="-342900" algn="just">
              <a:buFont typeface="Wingdings" panose="05000000000000000000" pitchFamily="2" charset="2"/>
              <a:buChar char="v"/>
            </a:pPr>
            <a:r>
              <a:rPr lang="vi-VN" sz="2200" dirty="0" smtClean="0">
                <a:latin typeface="+mj-lt"/>
              </a:rPr>
              <a:t>Trong </a:t>
            </a:r>
            <a:r>
              <a:rPr lang="vi-VN" sz="2200" dirty="0">
                <a:latin typeface="+mj-lt"/>
              </a:rPr>
              <a:t>mỗi đơn vị được tổ chức theo sản phẩm đều phải hiện diện đầy đủ các bộ phận chức năng phục vụ cho hoạt động kinh doanh sản phẩm.</a:t>
            </a:r>
            <a:endParaRPr lang="vi-VN" sz="2200" dirty="0">
              <a:effectLst/>
              <a:latin typeface="+mj-lt"/>
            </a:endParaRPr>
          </a:p>
        </p:txBody>
      </p:sp>
      <p:sp>
        <p:nvSpPr>
          <p:cNvPr id="3" name="Rectangle 2"/>
          <p:cNvSpPr/>
          <p:nvPr/>
        </p:nvSpPr>
        <p:spPr>
          <a:xfrm>
            <a:off x="98788" y="2706758"/>
            <a:ext cx="11839577" cy="4124206"/>
          </a:xfrm>
          <a:prstGeom prst="rect">
            <a:avLst/>
          </a:prstGeom>
        </p:spPr>
        <p:txBody>
          <a:bodyPr wrap="square">
            <a:spAutoFit/>
          </a:bodyPr>
          <a:lstStyle/>
          <a:p>
            <a:pPr algn="just">
              <a:spcBef>
                <a:spcPts val="600"/>
              </a:spcBef>
            </a:pPr>
            <a:r>
              <a:rPr lang="vi-VN" sz="2200" b="1" i="1" u="sng" dirty="0">
                <a:latin typeface="+mj-lt"/>
              </a:rPr>
              <a:t>Ưu điểm của cơ cấu tổ chức theo sản phẩm - dịch vụ. </a:t>
            </a:r>
            <a:endParaRPr lang="vi-VN" sz="2200" b="1" u="sng" dirty="0">
              <a:latin typeface="+mj-lt"/>
            </a:endParaRPr>
          </a:p>
          <a:p>
            <a:pPr algn="just">
              <a:spcBef>
                <a:spcPts val="600"/>
              </a:spcBef>
            </a:pPr>
            <a:r>
              <a:rPr lang="vi-VN" sz="2200" dirty="0">
                <a:latin typeface="+mj-lt"/>
              </a:rPr>
              <a:t>- </a:t>
            </a:r>
            <a:r>
              <a:rPr lang="vi-VN" sz="2200" dirty="0">
                <a:solidFill>
                  <a:srgbClr val="FF0000"/>
                </a:solidFill>
                <a:latin typeface="+mj-lt"/>
              </a:rPr>
              <a:t>Áp dụng cơ cấu này sẽ gia tăng sự chuyên môn hoá</a:t>
            </a:r>
            <a:r>
              <a:rPr lang="vi-VN" sz="2200" dirty="0">
                <a:latin typeface="+mj-lt"/>
              </a:rPr>
              <a:t>, bởi cơ cấu này cho phép các nhà quản trị và nhân viên trong từng bộ phận tập trung vào tuyến sản phẩm hay dịch vụ mà họ đang đảm nhiệm.</a:t>
            </a:r>
          </a:p>
          <a:p>
            <a:pPr algn="just">
              <a:spcBef>
                <a:spcPts val="600"/>
              </a:spcBef>
            </a:pPr>
            <a:r>
              <a:rPr lang="vi-VN" sz="2200" dirty="0">
                <a:latin typeface="+mj-lt"/>
              </a:rPr>
              <a:t>- Mặt khác, </a:t>
            </a:r>
            <a:r>
              <a:rPr lang="vi-VN" sz="2200" dirty="0">
                <a:solidFill>
                  <a:srgbClr val="FF0000"/>
                </a:solidFill>
                <a:latin typeface="+mj-lt"/>
              </a:rPr>
              <a:t>nó cho phép xác định một cách khá chính xác các yếu tố:</a:t>
            </a:r>
            <a:r>
              <a:rPr lang="vi-VN" sz="2200" dirty="0">
                <a:latin typeface="+mj-lt"/>
              </a:rPr>
              <a:t> chi phí, lợi nhuận những vấn đề cần giải quyết và khả năng thành công của mỗi tuyến sản phẩm. Đồng thời, cho phép mỗi bộ phận có thể phát huy tối đa khả năng cạnh tranh hay lợi thế chiến lược của sản phẩm.</a:t>
            </a:r>
          </a:p>
          <a:p>
            <a:pPr algn="just">
              <a:spcBef>
                <a:spcPts val="600"/>
              </a:spcBef>
            </a:pPr>
            <a:r>
              <a:rPr lang="vi-VN" sz="2200" dirty="0">
                <a:latin typeface="+mj-lt"/>
              </a:rPr>
              <a:t>- </a:t>
            </a:r>
            <a:r>
              <a:rPr lang="vi-VN" sz="2200" dirty="0">
                <a:solidFill>
                  <a:srgbClr val="FF0000"/>
                </a:solidFill>
                <a:latin typeface="+mj-lt"/>
              </a:rPr>
              <a:t>Do chú trọng vào một vài sản phẩm </a:t>
            </a:r>
            <a:r>
              <a:rPr lang="vi-VN" sz="2200" dirty="0">
                <a:latin typeface="+mj-lt"/>
              </a:rPr>
              <a:t>nên các nhà quản trị có thể duy trì tính linh hoạt, phản ứng kịp thời với những thay đổi về nhu cầu tiêu dùng và sự biến động của môi trường.</a:t>
            </a:r>
          </a:p>
          <a:p>
            <a:pPr algn="just">
              <a:spcBef>
                <a:spcPts val="600"/>
              </a:spcBef>
            </a:pPr>
            <a:r>
              <a:rPr lang="vi-VN" sz="2200" dirty="0">
                <a:latin typeface="+mj-lt"/>
              </a:rPr>
              <a:t>- </a:t>
            </a:r>
            <a:r>
              <a:rPr lang="vi-VN" sz="2200" dirty="0">
                <a:solidFill>
                  <a:srgbClr val="FF0000"/>
                </a:solidFill>
                <a:latin typeface="+mj-lt"/>
              </a:rPr>
              <a:t>Cơ cấu này cũng mang tính linh hoạt nên thích hợp với sự thay đổi của sản phẩm - dịch vụ và môi trường</a:t>
            </a:r>
            <a:r>
              <a:rPr lang="vi-VN" sz="2200" dirty="0">
                <a:latin typeface="+mj-lt"/>
              </a:rPr>
              <a:t>, cho phép xác định những yếu tố liên quan đến sản phẩm, dịch vụ, khuyến khích </a:t>
            </a:r>
            <a:r>
              <a:rPr lang="vi-VN" sz="2200" dirty="0" smtClean="0">
                <a:latin typeface="+mj-lt"/>
              </a:rPr>
              <a:t>sự</a:t>
            </a:r>
            <a:r>
              <a:rPr lang="en-US" sz="2200" dirty="0" smtClean="0">
                <a:latin typeface="+mj-lt"/>
              </a:rPr>
              <a:t> </a:t>
            </a:r>
            <a:r>
              <a:rPr lang="vi-VN" sz="2200" dirty="0" smtClean="0">
                <a:latin typeface="+mj-lt"/>
              </a:rPr>
              <a:t>quan </a:t>
            </a:r>
            <a:r>
              <a:rPr lang="vi-VN" sz="2200" dirty="0">
                <a:latin typeface="+mj-lt"/>
              </a:rPr>
              <a:t>tâm đối với nhu cầu của khách hàng, phát triển kỹ năng tư duy quản trị trong phạm vi sản phẩm.</a:t>
            </a:r>
            <a:endParaRPr lang="vi-VN" sz="2200" dirty="0">
              <a:effectLst/>
              <a:latin typeface="+mj-lt"/>
            </a:endParaRPr>
          </a:p>
        </p:txBody>
      </p:sp>
      <p:sp>
        <p:nvSpPr>
          <p:cNvPr id="4" name="Rectangle 3"/>
          <p:cNvSpPr/>
          <p:nvPr/>
        </p:nvSpPr>
        <p:spPr>
          <a:xfrm>
            <a:off x="3436007" y="230984"/>
            <a:ext cx="5405711" cy="524567"/>
          </a:xfrm>
          <a:prstGeom prst="rect">
            <a:avLst/>
          </a:prstGeom>
        </p:spPr>
        <p:txBody>
          <a:bodyPr wrap="none">
            <a:spAutoFit/>
          </a:bodyPr>
          <a:lstStyle/>
          <a:p>
            <a:pPr algn="just">
              <a:lnSpc>
                <a:spcPct val="130000"/>
              </a:lnSpc>
              <a:spcBef>
                <a:spcPts val="200"/>
              </a:spcBef>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4.4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271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0" end="0"/>
                                            </p:txEl>
                                          </p:spTgt>
                                        </p:tgtEl>
                                        <p:attrNameLst>
                                          <p:attrName>style.visibility</p:attrName>
                                        </p:attrNameLst>
                                      </p:cBhvr>
                                      <p:to>
                                        <p:strVal val="visible"/>
                                      </p:to>
                                    </p:set>
                                    <p:animEffect transition="in" filter="fade">
                                      <p:cBhvr>
                                        <p:cTn id="28" dur="1000"/>
                                        <p:tgtEl>
                                          <p:spTgt spid="3">
                                            <p:txEl>
                                              <p:pRg st="0" end="0"/>
                                            </p:txEl>
                                          </p:spTgt>
                                        </p:tgtEl>
                                      </p:cBhvr>
                                    </p:animEffect>
                                    <p:anim calcmode="lin" valueType="num">
                                      <p:cBhvr>
                                        <p:cTn id="29"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3">
                                            <p:txEl>
                                              <p:pRg st="1" end="1"/>
                                            </p:txEl>
                                          </p:spTgt>
                                        </p:tgtEl>
                                        <p:attrNameLst>
                                          <p:attrName>style.visibility</p:attrName>
                                        </p:attrNameLst>
                                      </p:cBhvr>
                                      <p:to>
                                        <p:strVal val="visible"/>
                                      </p:to>
                                    </p:set>
                                    <p:animEffect transition="in" filter="barn(inVertical)">
                                      <p:cBhvr>
                                        <p:cTn id="35" dur="500"/>
                                        <p:tgtEl>
                                          <p:spTgt spid="3">
                                            <p:txEl>
                                              <p:pRg st="1" end="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nodeType="clickEffect">
                                  <p:stCondLst>
                                    <p:cond delay="0"/>
                                  </p:stCondLst>
                                  <p:childTnLst>
                                    <p:set>
                                      <p:cBhvr>
                                        <p:cTn id="39" dur="1" fill="hold">
                                          <p:stCondLst>
                                            <p:cond delay="0"/>
                                          </p:stCondLst>
                                        </p:cTn>
                                        <p:tgtEl>
                                          <p:spTgt spid="3">
                                            <p:txEl>
                                              <p:pRg st="2" end="2"/>
                                            </p:txEl>
                                          </p:spTgt>
                                        </p:tgtEl>
                                        <p:attrNameLst>
                                          <p:attrName>style.visibility</p:attrName>
                                        </p:attrNameLst>
                                      </p:cBhvr>
                                      <p:to>
                                        <p:strVal val="visible"/>
                                      </p:to>
                                    </p:set>
                                    <p:animEffect transition="in" filter="barn(inVertical)">
                                      <p:cBhvr>
                                        <p:cTn id="40" dur="500"/>
                                        <p:tgtEl>
                                          <p:spTgt spid="3">
                                            <p:txEl>
                                              <p:pRg st="2" end="2"/>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nodeType="clickEffect">
                                  <p:stCondLst>
                                    <p:cond delay="0"/>
                                  </p:stCondLst>
                                  <p:childTnLst>
                                    <p:set>
                                      <p:cBhvr>
                                        <p:cTn id="44" dur="1" fill="hold">
                                          <p:stCondLst>
                                            <p:cond delay="0"/>
                                          </p:stCondLst>
                                        </p:cTn>
                                        <p:tgtEl>
                                          <p:spTgt spid="3">
                                            <p:txEl>
                                              <p:pRg st="3" end="3"/>
                                            </p:txEl>
                                          </p:spTgt>
                                        </p:tgtEl>
                                        <p:attrNameLst>
                                          <p:attrName>style.visibility</p:attrName>
                                        </p:attrNameLst>
                                      </p:cBhvr>
                                      <p:to>
                                        <p:strVal val="visible"/>
                                      </p:to>
                                    </p:set>
                                    <p:animEffect transition="in" filter="barn(inVertical)">
                                      <p:cBhvr>
                                        <p:cTn id="45" dur="500"/>
                                        <p:tgtEl>
                                          <p:spTgt spid="3">
                                            <p:txEl>
                                              <p:pRg st="3" end="3"/>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nodeType="clickEffect">
                                  <p:stCondLst>
                                    <p:cond delay="0"/>
                                  </p:stCondLst>
                                  <p:childTnLst>
                                    <p:set>
                                      <p:cBhvr>
                                        <p:cTn id="49" dur="1" fill="hold">
                                          <p:stCondLst>
                                            <p:cond delay="0"/>
                                          </p:stCondLst>
                                        </p:cTn>
                                        <p:tgtEl>
                                          <p:spTgt spid="3">
                                            <p:txEl>
                                              <p:pRg st="4" end="4"/>
                                            </p:txEl>
                                          </p:spTgt>
                                        </p:tgtEl>
                                        <p:attrNameLst>
                                          <p:attrName>style.visibility</p:attrName>
                                        </p:attrNameLst>
                                      </p:cBhvr>
                                      <p:to>
                                        <p:strVal val="visible"/>
                                      </p:to>
                                    </p:set>
                                    <p:animEffect transition="in" filter="barn(inVertical)">
                                      <p:cBhvr>
                                        <p:cTn id="5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86587" y="952794"/>
            <a:ext cx="5910262" cy="5905206"/>
          </a:xfrm>
          <a:prstGeom prst="rect">
            <a:avLst/>
          </a:prstGeom>
        </p:spPr>
        <p:txBody>
          <a:bodyPr wrap="square">
            <a:spAutoFit/>
          </a:bodyPr>
          <a:lstStyle/>
          <a:p>
            <a:pPr marL="342900" indent="-342900" algn="just">
              <a:lnSpc>
                <a:spcPct val="130000"/>
              </a:lnSpc>
              <a:spcBef>
                <a:spcPts val="200"/>
              </a:spcBef>
              <a:buFont typeface="Wingdings" panose="05000000000000000000" pitchFamily="2" charset="2"/>
              <a:buChar char="v"/>
            </a:pPr>
            <a:r>
              <a:rPr lang="en-US" sz="24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Mỗi</a:t>
            </a:r>
            <a:r>
              <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ty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họ</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theo</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nhiều</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nhau</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p>
          <a:p>
            <a:pPr marL="342900" indent="-342900" algn="just">
              <a:lnSpc>
                <a:spcPct val="130000"/>
              </a:lnSpc>
              <a:spcBef>
                <a:spcPts val="200"/>
              </a:spcBef>
              <a:buFont typeface="Wingdings" panose="05000000000000000000" pitchFamily="2" charset="2"/>
              <a:buChar char="v"/>
            </a:pPr>
            <a:r>
              <a:rPr lang="en-US" sz="24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5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loại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ty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phù</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chúng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Theo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hệ</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thống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marketing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mọi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lĩnh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vực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năng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đều</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tập</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vào</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30000"/>
              </a:lnSpc>
              <a:spcBef>
                <a:spcPts val="200"/>
              </a:spcBef>
              <a:buFont typeface="Wingdings" panose="05000000000000000000" pitchFamily="2" charset="2"/>
              <a:buChar char="v"/>
            </a:pP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bao</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gồm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xúc</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tiến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quảng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cáo</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thu</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thập</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thông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tin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thị</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hoàn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thiện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ty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Pesi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Cocacola</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P&amp;G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sử</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loại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hệ</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thống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marketing.</a:t>
            </a:r>
            <a:endPar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3436007" y="230984"/>
            <a:ext cx="5405711" cy="524567"/>
          </a:xfrm>
          <a:prstGeom prst="rect">
            <a:avLst/>
          </a:prstGeom>
        </p:spPr>
        <p:txBody>
          <a:bodyPr wrap="none">
            <a:spAutoFit/>
          </a:bodyPr>
          <a:lstStyle/>
          <a:p>
            <a:pPr algn="just">
              <a:lnSpc>
                <a:spcPct val="130000"/>
              </a:lnSpc>
              <a:spcBef>
                <a:spcPts val="200"/>
              </a:spcBef>
            </a:pP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4.4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endPar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166577" y="1370796"/>
            <a:ext cx="5075274" cy="4247317"/>
          </a:xfrm>
          <a:prstGeom prst="rect">
            <a:avLst/>
          </a:prstGeom>
        </p:spPr>
        <p:txBody>
          <a:bodyPr wrap="square">
            <a:spAutoFit/>
          </a:bodyPr>
          <a:lstStyle/>
          <a:p>
            <a:pPr algn="just">
              <a:spcBef>
                <a:spcPts val="600"/>
              </a:spcBef>
              <a:spcAft>
                <a:spcPts val="600"/>
              </a:spcAft>
            </a:pPr>
            <a:r>
              <a:rPr lang="vi-VN" sz="2400" b="1" i="1" u="sng" dirty="0">
                <a:latin typeface="+mj-lt"/>
              </a:rPr>
              <a:t>Nhược điểm: </a:t>
            </a:r>
            <a:endParaRPr lang="vi-VN" sz="2400" b="1" u="sng" dirty="0">
              <a:latin typeface="+mj-lt"/>
            </a:endParaRPr>
          </a:p>
          <a:p>
            <a:pPr algn="just">
              <a:spcBef>
                <a:spcPts val="600"/>
              </a:spcBef>
              <a:spcAft>
                <a:spcPts val="600"/>
              </a:spcAft>
            </a:pPr>
            <a:r>
              <a:rPr lang="vi-VN" sz="2400" dirty="0">
                <a:latin typeface="+mj-lt"/>
              </a:rPr>
              <a:t>- </a:t>
            </a:r>
            <a:r>
              <a:rPr lang="en-US" sz="2400" dirty="0">
                <a:latin typeface="Times New Roman" panose="02020603050405020304" pitchFamily="18" charset="0"/>
                <a:cs typeface="Times New Roman" panose="02020603050405020304" pitchFamily="18" charset="0"/>
              </a:rPr>
              <a:t>R</a:t>
            </a:r>
            <a:r>
              <a:rPr lang="vi-VN" sz="2400" dirty="0" smtClean="0">
                <a:latin typeface="+mj-lt"/>
              </a:rPr>
              <a:t>ất </a:t>
            </a:r>
            <a:r>
              <a:rPr lang="vi-VN" sz="2400" dirty="0">
                <a:latin typeface="+mj-lt"/>
              </a:rPr>
              <a:t>khó phối hợp hoạt động giữa các bộ phận sản phẩm.</a:t>
            </a:r>
          </a:p>
          <a:p>
            <a:pPr algn="just">
              <a:spcBef>
                <a:spcPts val="600"/>
              </a:spcBef>
              <a:spcAft>
                <a:spcPts val="600"/>
              </a:spcAft>
            </a:pPr>
            <a:r>
              <a:rPr lang="vi-VN" sz="2400" dirty="0">
                <a:latin typeface="+mj-lt"/>
              </a:rPr>
              <a:t>- Cơ cấu theo sản phẩm chỉ cho phép điều động nhân sự trong nội bộ từng tuyến sản phẩm vì nhân sự đã được chuyên môn hoá theo sản phẩm.</a:t>
            </a:r>
          </a:p>
          <a:p>
            <a:pPr algn="just">
              <a:spcBef>
                <a:spcPts val="600"/>
              </a:spcBef>
              <a:spcAft>
                <a:spcPts val="600"/>
              </a:spcAft>
            </a:pPr>
            <a:r>
              <a:rPr lang="vi-VN" sz="2400" dirty="0">
                <a:latin typeface="+mj-lt"/>
              </a:rPr>
              <a:t>- Việc thuyên chuyển nhân viên ra ngoài phạm vi tuyến sản phẩm mà họ đang phục vụ cũng bị hạn chế </a:t>
            </a:r>
            <a:endParaRPr lang="vi-VN" sz="2400" dirty="0">
              <a:effectLst/>
              <a:latin typeface="+mj-lt"/>
            </a:endParaRPr>
          </a:p>
        </p:txBody>
      </p:sp>
      <p:cxnSp>
        <p:nvCxnSpPr>
          <p:cNvPr id="7" name="Straight Connector 6"/>
          <p:cNvCxnSpPr/>
          <p:nvPr/>
        </p:nvCxnSpPr>
        <p:spPr>
          <a:xfrm flipH="1">
            <a:off x="5433237" y="1052623"/>
            <a:ext cx="10633" cy="5518298"/>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5818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1000"/>
                                        <p:tgtEl>
                                          <p:spTgt spid="5">
                                            <p:txEl>
                                              <p:pRg st="1" end="1"/>
                                            </p:txEl>
                                          </p:spTgt>
                                        </p:tgtEl>
                                      </p:cBhvr>
                                    </p:animEffect>
                                    <p:anim calcmode="lin" valueType="num">
                                      <p:cBhvr>
                                        <p:cTn id="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1000"/>
                                        <p:tgtEl>
                                          <p:spTgt spid="5">
                                            <p:txEl>
                                              <p:pRg st="3" end="3"/>
                                            </p:txEl>
                                          </p:spTgt>
                                        </p:tgtEl>
                                      </p:cBhvr>
                                    </p:animEffect>
                                    <p:anim calcmode="lin" valueType="num">
                                      <p:cBhvr>
                                        <p:cTn id="22"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2">
                                            <p:txEl>
                                              <p:pRg st="0" end="0"/>
                                            </p:txEl>
                                          </p:spTgt>
                                        </p:tgtEl>
                                        <p:attrNameLst>
                                          <p:attrName>style.visibility</p:attrName>
                                        </p:attrNameLst>
                                      </p:cBhvr>
                                      <p:to>
                                        <p:strVal val="visible"/>
                                      </p:to>
                                    </p:set>
                                    <p:animEffect transition="in" filter="wipe(down)">
                                      <p:cBhvr>
                                        <p:cTn id="28" dur="500"/>
                                        <p:tgtEl>
                                          <p:spTgt spid="2">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2">
                                            <p:txEl>
                                              <p:pRg st="1" end="1"/>
                                            </p:txEl>
                                          </p:spTgt>
                                        </p:tgtEl>
                                        <p:attrNameLst>
                                          <p:attrName>style.visibility</p:attrName>
                                        </p:attrNameLst>
                                      </p:cBhvr>
                                      <p:to>
                                        <p:strVal val="visible"/>
                                      </p:to>
                                    </p:set>
                                    <p:animEffect transition="in" filter="wipe(down)">
                                      <p:cBhvr>
                                        <p:cTn id="33" dur="500"/>
                                        <p:tgtEl>
                                          <p:spTgt spid="2">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nodeType="clickEffect">
                                  <p:stCondLst>
                                    <p:cond delay="0"/>
                                  </p:stCondLst>
                                  <p:childTnLst>
                                    <p:set>
                                      <p:cBhvr>
                                        <p:cTn id="37" dur="1" fill="hold">
                                          <p:stCondLst>
                                            <p:cond delay="0"/>
                                          </p:stCondLst>
                                        </p:cTn>
                                        <p:tgtEl>
                                          <p:spTgt spid="2">
                                            <p:txEl>
                                              <p:pRg st="2" end="2"/>
                                            </p:txEl>
                                          </p:spTgt>
                                        </p:tgtEl>
                                        <p:attrNameLst>
                                          <p:attrName>style.visibility</p:attrName>
                                        </p:attrNameLst>
                                      </p:cBhvr>
                                      <p:to>
                                        <p:strVal val="visible"/>
                                      </p:to>
                                    </p:set>
                                    <p:animEffect transition="in" filter="circle(in)">
                                      <p:cBhvr>
                                        <p:cTn id="38" dur="2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75159" y="27458"/>
            <a:ext cx="6319359" cy="596574"/>
          </a:xfrm>
          <a:prstGeom prst="rect">
            <a:avLst/>
          </a:prstGeom>
        </p:spPr>
        <p:txBody>
          <a:bodyPr wrap="none">
            <a:spAutoFit/>
          </a:bodyPr>
          <a:lstStyle/>
          <a:p>
            <a:pPr>
              <a:lnSpc>
                <a:spcPct val="130000"/>
              </a:lnSpc>
              <a:spcBef>
                <a:spcPts val="200"/>
              </a:spcBef>
            </a:pPr>
            <a:r>
              <a:rPr lang="en-US" sz="28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4.5 </a:t>
            </a:r>
            <a:r>
              <a:rPr lang="en-US" sz="28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Chính</a:t>
            </a:r>
            <a:r>
              <a:rPr lang="en-US" sz="28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sách</a:t>
            </a:r>
            <a:r>
              <a:rPr lang="en-US" sz="28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8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mới</a:t>
            </a:r>
            <a:r>
              <a:rPr lang="en-US" sz="28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p>
        </p:txBody>
      </p:sp>
      <p:sp>
        <p:nvSpPr>
          <p:cNvPr id="3" name="Rectangle 2"/>
          <p:cNvSpPr/>
          <p:nvPr/>
        </p:nvSpPr>
        <p:spPr>
          <a:xfrm>
            <a:off x="0" y="590839"/>
            <a:ext cx="8615363" cy="4893647"/>
          </a:xfrm>
          <a:prstGeom prst="rect">
            <a:avLst/>
          </a:prstGeom>
        </p:spPr>
        <p:txBody>
          <a:bodyPr wrap="square">
            <a:spAutoFit/>
          </a:bodyPr>
          <a:lstStyle/>
          <a:p>
            <a:pPr marL="457200" indent="-457200" algn="just">
              <a:buFont typeface="Wingdings" panose="05000000000000000000" pitchFamily="2" charset="2"/>
              <a:buChar char="v"/>
            </a:pPr>
            <a:r>
              <a:rPr lang="en-US" sz="2400" b="1" dirty="0" err="1">
                <a:latin typeface="Times New Roman" panose="02020603050405020304" pitchFamily="18" charset="0"/>
                <a:ea typeface="Calibri" panose="020F0502020204030204" pitchFamily="34" charset="0"/>
              </a:rPr>
              <a:t>Hệ</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thống</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quản</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trị</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sản</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phẩm</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mới</a:t>
            </a:r>
            <a:r>
              <a:rPr lang="en-US" sz="2400" b="1" dirty="0">
                <a:latin typeface="Times New Roman" panose="02020603050405020304" pitchFamily="18" charset="0"/>
                <a:ea typeface="Calibri" panose="020F0502020204030204" pitchFamily="34" charset="0"/>
              </a:rPr>
              <a:t> </a:t>
            </a:r>
            <a:r>
              <a:rPr lang="en-US" sz="2400" dirty="0" err="1" smtClean="0">
                <a:latin typeface="Times New Roman" panose="02020603050405020304" pitchFamily="18" charset="0"/>
                <a:ea typeface="Calibri" panose="020F0502020204030204" pitchFamily="34" charset="0"/>
              </a:rPr>
              <a:t>sử</a:t>
            </a:r>
            <a:r>
              <a:rPr lang="en-US" sz="2400" dirty="0" smtClean="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dụng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các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nhà</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quản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lý</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từ</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các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bộ</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phận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khác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nhau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cho</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các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sản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phẩm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mới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và</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những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sản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phẩm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đang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tồn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tại</a:t>
            </a:r>
            <a:r>
              <a:rPr lang="en-US" sz="2400" dirty="0">
                <a:latin typeface="Times New Roman" panose="02020603050405020304" pitchFamily="18" charset="0"/>
                <a:ea typeface="Calibri" panose="020F0502020204030204" pitchFamily="34" charset="0"/>
              </a:rPr>
              <a:t>. </a:t>
            </a:r>
            <a:endParaRPr lang="en-US" sz="2400" dirty="0" smtClean="0">
              <a:latin typeface="Times New Roman" panose="02020603050405020304" pitchFamily="18" charset="0"/>
              <a:ea typeface="Calibri" panose="020F0502020204030204" pitchFamily="34" charset="0"/>
            </a:endParaRPr>
          </a:p>
          <a:p>
            <a:pPr marL="457200" indent="-457200" algn="just">
              <a:buFont typeface="Wingdings" panose="05000000000000000000" pitchFamily="2" charset="2"/>
              <a:buChar char="v"/>
            </a:pPr>
            <a:r>
              <a:rPr lang="en-US" sz="2400" b="1" dirty="0" err="1" smtClean="0">
                <a:latin typeface="Times New Roman" panose="02020603050405020304" pitchFamily="18" charset="0"/>
                <a:ea typeface="Calibri" panose="020F0502020204030204" pitchFamily="34" charset="0"/>
              </a:rPr>
              <a:t>Các</a:t>
            </a:r>
            <a:r>
              <a:rPr lang="en-US" sz="2400" b="1" dirty="0" smtClean="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nhóm</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phát</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triển</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sản</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phẩm</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mới</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bao</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gồm</a:t>
            </a:r>
            <a:r>
              <a:rPr lang="en-US" sz="2400" b="1"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nhân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viên</a:t>
            </a:r>
            <a:r>
              <a:rPr lang="en-US" sz="2400" dirty="0">
                <a:latin typeface="Times New Roman" panose="02020603050405020304" pitchFamily="18" charset="0"/>
                <a:ea typeface="Calibri" panose="020F0502020204030204" pitchFamily="34" charset="0"/>
              </a:rPr>
              <a:t> marketing, </a:t>
            </a:r>
            <a:r>
              <a:rPr lang="en-US" sz="2400" dirty="0" err="1">
                <a:latin typeface="Times New Roman" panose="02020603050405020304" pitchFamily="18" charset="0"/>
                <a:ea typeface="Calibri" panose="020F0502020204030204" pitchFamily="34" charset="0"/>
              </a:rPr>
              <a:t>kỹ</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sư</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thiết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kế</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nhân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viên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vật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tư</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có</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toàn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quyền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xây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dựng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và</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thực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hiện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các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công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việc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trong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quá</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trình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phát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triển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sản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phẩm</a:t>
            </a:r>
            <a:r>
              <a:rPr lang="en-US" sz="2400" dirty="0">
                <a:latin typeface="Times New Roman" panose="02020603050405020304" pitchFamily="18" charset="0"/>
                <a:ea typeface="Calibri" panose="020F0502020204030204" pitchFamily="34" charset="0"/>
              </a:rPr>
              <a:t> </a:t>
            </a:r>
            <a:r>
              <a:rPr lang="en-US" sz="2400" dirty="0" err="1" smtClean="0">
                <a:latin typeface="Times New Roman" panose="02020603050405020304" pitchFamily="18" charset="0"/>
                <a:ea typeface="Calibri" panose="020F0502020204030204" pitchFamily="34" charset="0"/>
              </a:rPr>
              <a:t>mới</a:t>
            </a:r>
            <a:endParaRPr lang="en-US" sz="2400" dirty="0" smtClean="0">
              <a:latin typeface="Times New Roman" panose="02020603050405020304" pitchFamily="18" charset="0"/>
              <a:ea typeface="Calibri" panose="020F0502020204030204" pitchFamily="34" charset="0"/>
            </a:endParaRPr>
          </a:p>
          <a:p>
            <a:pPr marL="457200" indent="-457200" algn="just">
              <a:buFont typeface="Wingdings" panose="05000000000000000000" pitchFamily="2" charset="2"/>
              <a:buChar char="v"/>
            </a:pPr>
            <a:r>
              <a:rPr lang="en-US" sz="2400" b="1" dirty="0" err="1">
                <a:latin typeface="Times New Roman" panose="02020603050405020304" pitchFamily="18" charset="0"/>
                <a:ea typeface="Calibri" panose="020F0502020204030204" pitchFamily="34" charset="0"/>
              </a:rPr>
              <a:t>Sau</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khi</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đã</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giới</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thiệu</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sản</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phẩm</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mới</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nhóm</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quản</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trị</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sản</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phẩm</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mới</a:t>
            </a:r>
            <a:r>
              <a:rPr lang="en-US" sz="2400" b="1"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chuyển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nó</a:t>
            </a:r>
            <a:r>
              <a:rPr lang="en-US" sz="2400" dirty="0">
                <a:latin typeface="Times New Roman" panose="02020603050405020304" pitchFamily="18" charset="0"/>
                <a:ea typeface="Calibri" panose="020F0502020204030204" pitchFamily="34" charset="0"/>
              </a:rPr>
              <a:t> qua </a:t>
            </a:r>
            <a:r>
              <a:rPr lang="en-US" sz="2400" dirty="0" err="1">
                <a:latin typeface="Times New Roman" panose="02020603050405020304" pitchFamily="18" charset="0"/>
                <a:ea typeface="Calibri" panose="020F0502020204030204" pitchFamily="34" charset="0"/>
              </a:rPr>
              <a:t>cho</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các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nhóm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quản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trị</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sản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phẩm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hiện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tại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quản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lý</a:t>
            </a:r>
            <a:r>
              <a:rPr lang="en-US" sz="2400" dirty="0">
                <a:latin typeface="Times New Roman" panose="02020603050405020304" pitchFamily="18" charset="0"/>
                <a:ea typeface="Calibri" panose="020F0502020204030204" pitchFamily="34" charset="0"/>
              </a:rPr>
              <a:t>. </a:t>
            </a:r>
            <a:endParaRPr lang="en-US" sz="2400" dirty="0" smtClean="0">
              <a:latin typeface="Times New Roman" panose="02020603050405020304" pitchFamily="18" charset="0"/>
              <a:ea typeface="Calibri" panose="020F0502020204030204" pitchFamily="34" charset="0"/>
            </a:endParaRPr>
          </a:p>
          <a:p>
            <a:pPr marL="457200" indent="-457200" algn="just">
              <a:buFont typeface="Wingdings" panose="05000000000000000000" pitchFamily="2" charset="2"/>
              <a:buChar char="v"/>
            </a:pPr>
            <a:r>
              <a:rPr lang="en-US" sz="2400" b="1" dirty="0" err="1" smtClean="0">
                <a:latin typeface="Times New Roman" panose="02020603050405020304" pitchFamily="18" charset="0"/>
                <a:ea typeface="Calibri" panose="020F0502020204030204" pitchFamily="34" charset="0"/>
              </a:rPr>
              <a:t>Nhược</a:t>
            </a:r>
            <a:r>
              <a:rPr lang="en-US" sz="2400" b="1" dirty="0" smtClean="0">
                <a:latin typeface="Times New Roman" panose="02020603050405020304" pitchFamily="18" charset="0"/>
                <a:ea typeface="Calibri" panose="020F0502020204030204" pitchFamily="34" charset="0"/>
              </a:rPr>
              <a:t> </a:t>
            </a:r>
            <a:r>
              <a:rPr lang="en-US" sz="2400" b="1" dirty="0" err="1" smtClean="0">
                <a:latin typeface="Times New Roman" panose="02020603050405020304" pitchFamily="18" charset="0"/>
                <a:ea typeface="Calibri" panose="020F0502020204030204" pitchFamily="34" charset="0"/>
              </a:rPr>
              <a:t>điểm</a:t>
            </a:r>
            <a:r>
              <a:rPr lang="en-US" sz="2400" dirty="0" smtClean="0">
                <a:latin typeface="Times New Roman" panose="02020603050405020304" pitchFamily="18" charset="0"/>
                <a:ea typeface="Calibri" panose="020F0502020204030204" pitchFamily="34" charset="0"/>
              </a:rPr>
              <a:t>: </a:t>
            </a:r>
            <a:r>
              <a:rPr lang="en-US" sz="2400" dirty="0" err="1" smtClean="0">
                <a:latin typeface="Times New Roman" panose="02020603050405020304" pitchFamily="18" charset="0"/>
                <a:ea typeface="Calibri" panose="020F0502020204030204" pitchFamily="34" charset="0"/>
              </a:rPr>
              <a:t>Hệ</a:t>
            </a:r>
            <a:r>
              <a:rPr lang="en-US" sz="2400" dirty="0" smtClean="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thống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này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có</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vẻ</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tốn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kém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và</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nó</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gây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ra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sự</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gián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đoạn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trong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thời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gian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giới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thiệu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sản</a:t>
            </a:r>
            <a:r>
              <a:rPr lang="en-US" sz="2400" dirty="0">
                <a:latin typeface="Times New Roman" panose="02020603050405020304" pitchFamily="18" charset="0"/>
                <a:ea typeface="Calibri" panose="020F0502020204030204" pitchFamily="34" charset="0"/>
              </a:rPr>
              <a:t> </a:t>
            </a:r>
            <a:r>
              <a:rPr lang="en-US" sz="2400" dirty="0" err="1" smtClean="0">
                <a:latin typeface="Times New Roman" panose="02020603050405020304" pitchFamily="18" charset="0"/>
                <a:ea typeface="Calibri" panose="020F0502020204030204" pitchFamily="34" charset="0"/>
              </a:rPr>
              <a:t>phẩm</a:t>
            </a:r>
            <a:endParaRPr lang="en-US" sz="2400" dirty="0" smtClean="0">
              <a:latin typeface="Times New Roman" panose="02020603050405020304" pitchFamily="18" charset="0"/>
              <a:ea typeface="Calibri" panose="020F0502020204030204" pitchFamily="34" charset="0"/>
            </a:endParaRPr>
          </a:p>
          <a:p>
            <a:pPr marL="457200" indent="-457200" algn="just">
              <a:buFont typeface="Wingdings" panose="05000000000000000000" pitchFamily="2" charset="2"/>
              <a:buChar char="v"/>
            </a:pPr>
            <a:endParaRPr lang="en-US" sz="2400" dirty="0">
              <a:latin typeface="Times New Roman" panose="02020603050405020304" pitchFamily="18" charset="0"/>
              <a:ea typeface="Calibri" panose="020F0502020204030204" pitchFamily="34" charset="0"/>
            </a:endParaRPr>
          </a:p>
        </p:txBody>
      </p:sp>
      <p:pic>
        <p:nvPicPr>
          <p:cNvPr id="4" name="Picture 3"/>
          <p:cNvPicPr>
            <a:picLocks noChangeAspect="1"/>
          </p:cNvPicPr>
          <p:nvPr/>
        </p:nvPicPr>
        <p:blipFill>
          <a:blip r:embed="rId3">
            <a:extLst>
              <a:ext uri="{BEBA8EAE-BF5A-486C-A8C5-ECC9F3942E4B}">
                <a14:imgProps xmlns:a14="http://schemas.microsoft.com/office/drawing/2010/main">
                  <a14:imgLayer r:embed="rId4">
                    <a14:imgEffect>
                      <a14:brightnessContrast bright="40000" contrast="-20000"/>
                    </a14:imgEffect>
                  </a14:imgLayer>
                </a14:imgProps>
              </a:ext>
            </a:extLst>
          </a:blip>
          <a:stretch>
            <a:fillRect/>
          </a:stretch>
        </p:blipFill>
        <p:spPr>
          <a:xfrm>
            <a:off x="8615363" y="624032"/>
            <a:ext cx="3576637" cy="2295680"/>
          </a:xfrm>
          <a:prstGeom prst="rect">
            <a:avLst/>
          </a:prstGeom>
        </p:spPr>
      </p:pic>
      <p:pic>
        <p:nvPicPr>
          <p:cNvPr id="5" name="Picture 4"/>
          <p:cNvPicPr>
            <a:picLocks noChangeAspect="1"/>
          </p:cNvPicPr>
          <p:nvPr/>
        </p:nvPicPr>
        <p:blipFill>
          <a:blip r:embed="rId5"/>
          <a:stretch>
            <a:fillRect/>
          </a:stretch>
        </p:blipFill>
        <p:spPr>
          <a:xfrm>
            <a:off x="8654852" y="3037662"/>
            <a:ext cx="3537148" cy="2196755"/>
          </a:xfrm>
          <a:prstGeom prst="rect">
            <a:avLst/>
          </a:prstGeom>
        </p:spPr>
      </p:pic>
      <p:sp>
        <p:nvSpPr>
          <p:cNvPr id="6" name="Rectangle 5"/>
          <p:cNvSpPr/>
          <p:nvPr/>
        </p:nvSpPr>
        <p:spPr>
          <a:xfrm>
            <a:off x="0" y="5097667"/>
            <a:ext cx="11958638" cy="1569660"/>
          </a:xfrm>
          <a:prstGeom prst="rect">
            <a:avLst/>
          </a:prstGeom>
        </p:spPr>
        <p:txBody>
          <a:bodyPr wrap="square">
            <a:spAutoFit/>
          </a:bodyPr>
          <a:lstStyle/>
          <a:p>
            <a:pPr marL="457200" indent="-457200" algn="just">
              <a:spcBef>
                <a:spcPts val="600"/>
              </a:spcBef>
              <a:spcAft>
                <a:spcPts val="600"/>
              </a:spcAft>
              <a:buFont typeface="Wingdings" panose="05000000000000000000" pitchFamily="2" charset="2"/>
              <a:buChar char="v"/>
            </a:pPr>
            <a:r>
              <a:rPr lang="en-US" sz="2400" b="1" dirty="0" err="1" smtClean="0">
                <a:latin typeface="Times New Roman" panose="02020603050405020304" pitchFamily="18" charset="0"/>
                <a:ea typeface="Calibri" panose="020F0502020204030204" pitchFamily="34" charset="0"/>
              </a:rPr>
              <a:t>Một</a:t>
            </a:r>
            <a:r>
              <a:rPr lang="en-US" sz="2400" b="1" dirty="0" smtClean="0">
                <a:latin typeface="Times New Roman" panose="02020603050405020304" pitchFamily="18" charset="0"/>
                <a:ea typeface="Calibri" panose="020F0502020204030204" pitchFamily="34" charset="0"/>
              </a:rPr>
              <a:t> </a:t>
            </a:r>
            <a:r>
              <a:rPr lang="en-US" sz="2400" b="1" dirty="0" err="1" smtClean="0">
                <a:latin typeface="Times New Roman" panose="02020603050405020304" pitchFamily="18" charset="0"/>
                <a:ea typeface="Calibri" panose="020F0502020204030204" pitchFamily="34" charset="0"/>
              </a:rPr>
              <a:t>hình</a:t>
            </a:r>
            <a:r>
              <a:rPr lang="en-US" sz="2400" b="1" dirty="0" smtClean="0">
                <a:latin typeface="Times New Roman" panose="02020603050405020304" pitchFamily="18" charset="0"/>
                <a:ea typeface="Calibri" panose="020F0502020204030204" pitchFamily="34" charset="0"/>
              </a:rPr>
              <a:t> </a:t>
            </a:r>
            <a:r>
              <a:rPr lang="en-US" sz="2400" b="1" dirty="0" err="1" smtClean="0">
                <a:latin typeface="Times New Roman" panose="02020603050405020304" pitchFamily="18" charset="0"/>
                <a:ea typeface="Calibri" panose="020F0502020204030204" pitchFamily="34" charset="0"/>
              </a:rPr>
              <a:t>thức</a:t>
            </a:r>
            <a:r>
              <a:rPr lang="en-US" sz="2400" b="1" dirty="0" smtClean="0">
                <a:latin typeface="Times New Roman" panose="02020603050405020304" pitchFamily="18" charset="0"/>
                <a:ea typeface="Calibri" panose="020F0502020204030204" pitchFamily="34" charset="0"/>
              </a:rPr>
              <a:t> </a:t>
            </a:r>
            <a:r>
              <a:rPr lang="en-US" sz="2400" b="1" dirty="0" err="1" smtClean="0">
                <a:latin typeface="Times New Roman" panose="02020603050405020304" pitchFamily="18" charset="0"/>
                <a:ea typeface="Calibri" panose="020F0502020204030204" pitchFamily="34" charset="0"/>
              </a:rPr>
              <a:t>thứ</a:t>
            </a:r>
            <a:r>
              <a:rPr lang="en-US" sz="2400" b="1" dirty="0" smtClean="0">
                <a:latin typeface="Times New Roman" panose="02020603050405020304" pitchFamily="18" charset="0"/>
                <a:ea typeface="Calibri" panose="020F0502020204030204" pitchFamily="34" charset="0"/>
              </a:rPr>
              <a:t> 2: </a:t>
            </a:r>
            <a:r>
              <a:rPr lang="en-US" sz="2400" b="1" dirty="0" err="1" smtClean="0">
                <a:latin typeface="Times New Roman" panose="02020603050405020304" pitchFamily="18" charset="0"/>
                <a:ea typeface="Calibri" panose="020F0502020204030204" pitchFamily="34" charset="0"/>
              </a:rPr>
              <a:t>Nhóm</a:t>
            </a:r>
            <a:r>
              <a:rPr lang="en-US" sz="2400" b="1" dirty="0" smtClean="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hợp</a:t>
            </a:r>
            <a:r>
              <a:rPr lang="en-US" sz="2400" b="1"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tác</a:t>
            </a:r>
            <a:r>
              <a:rPr lang="en-US" sz="2400" b="1"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bao</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gồm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các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chuyên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gia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tập</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hợp</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thành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một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nhóm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nhỏ</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độc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lập</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quản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lý</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toàn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bộ</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quá</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trình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phát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triển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sản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phẩm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mới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Nhóm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bị</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giải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tán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sau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đã</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giới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thiệu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sản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phẩm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Dù</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nó</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hơi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tốn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kém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nhưng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các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công</a:t>
            </a:r>
            <a:r>
              <a:rPr lang="en-US" sz="2400" dirty="0">
                <a:latin typeface="Times New Roman" panose="02020603050405020304" pitchFamily="18" charset="0"/>
                <a:ea typeface="Calibri" panose="020F0502020204030204" pitchFamily="34" charset="0"/>
              </a:rPr>
              <a:t> ty Xerox, IBM, </a:t>
            </a:r>
            <a:r>
              <a:rPr lang="en-US" sz="2400" dirty="0" err="1">
                <a:latin typeface="Times New Roman" panose="02020603050405020304" pitchFamily="18" charset="0"/>
                <a:ea typeface="Calibri" panose="020F0502020204030204" pitchFamily="34" charset="0"/>
              </a:rPr>
              <a:t>vẫn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sử</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dụng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biện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pháp</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này</a:t>
            </a:r>
            <a:r>
              <a:rPr lang="en-US" sz="2400" dirty="0">
                <a:latin typeface="Times New Roman" panose="02020603050405020304" pitchFamily="18" charset="0"/>
                <a:ea typeface="Calibri" panose="020F0502020204030204" pitchFamily="34" charset="0"/>
              </a:rPr>
              <a:t>.</a:t>
            </a:r>
          </a:p>
        </p:txBody>
      </p:sp>
    </p:spTree>
    <p:extLst>
      <p:ext uri="{BB962C8B-B14F-4D97-AF65-F5344CB8AC3E}">
        <p14:creationId xmlns:p14="http://schemas.microsoft.com/office/powerpoint/2010/main" val="3521182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5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barn(inVertical)">
                                      <p:cBhvr>
                                        <p:cTn id="18" dur="5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barn(inVertical)">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6">
                                            <p:txEl>
                                              <p:pRg st="0" end="0"/>
                                            </p:txEl>
                                          </p:spTgt>
                                        </p:tgtEl>
                                        <p:attrNameLst>
                                          <p:attrName>style.visibility</p:attrName>
                                        </p:attrNameLst>
                                      </p:cBhvr>
                                      <p:to>
                                        <p:strVal val="visible"/>
                                      </p:to>
                                    </p:set>
                                    <p:animEffect transition="in" filter="barn(inVertical)">
                                      <p:cBhvr>
                                        <p:cTn id="28"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2637" y="0"/>
            <a:ext cx="11487184" cy="661207"/>
          </a:xfrm>
          <a:prstGeom prst="rect">
            <a:avLst/>
          </a:prstGeom>
        </p:spPr>
        <p:txBody>
          <a:bodyPr wrap="none">
            <a:spAutoFit/>
          </a:bodyPr>
          <a:lstStyle/>
          <a:p>
            <a:pPr>
              <a:lnSpc>
                <a:spcPct val="150000"/>
              </a:lnSpc>
            </a:pPr>
            <a:r>
              <a:rPr lang="en-US" sz="2800" b="1" cap="all" dirty="0" smtClean="0">
                <a:solidFill>
                  <a:srgbClr val="002060"/>
                </a:solidFill>
                <a:latin typeface="Times New Roman" panose="02020603050405020304" pitchFamily="18" charset="0"/>
                <a:cs typeface="Times New Roman" panose="02020603050405020304" pitchFamily="18" charset="0"/>
              </a:rPr>
              <a:t>4.</a:t>
            </a:r>
            <a:r>
              <a:rPr lang="vi-VN" sz="2800" b="1" cap="all" dirty="0" smtClean="0">
                <a:solidFill>
                  <a:srgbClr val="002060"/>
                </a:solidFill>
                <a:latin typeface="Times New Roman" panose="02020603050405020304" pitchFamily="18" charset="0"/>
                <a:cs typeface="Times New Roman" panose="02020603050405020304" pitchFamily="18" charset="0"/>
              </a:rPr>
              <a:t>6.Quá </a:t>
            </a:r>
            <a:r>
              <a:rPr lang="vi-VN" sz="2800" b="1" cap="all" dirty="0">
                <a:solidFill>
                  <a:srgbClr val="002060"/>
                </a:solidFill>
                <a:latin typeface="Times New Roman" panose="02020603050405020304" pitchFamily="18" charset="0"/>
                <a:cs typeface="Times New Roman" panose="02020603050405020304" pitchFamily="18" charset="0"/>
              </a:rPr>
              <a:t>trình phát triển và kế hoạch hoá sản phẩm mới</a:t>
            </a:r>
          </a:p>
        </p:txBody>
      </p:sp>
      <p:pic>
        <p:nvPicPr>
          <p:cNvPr id="4" name="Picture 3"/>
          <p:cNvPicPr>
            <a:picLocks noChangeAspect="1"/>
          </p:cNvPicPr>
          <p:nvPr/>
        </p:nvPicPr>
        <p:blipFill>
          <a:blip r:embed="rId3"/>
          <a:stretch>
            <a:fillRect/>
          </a:stretch>
        </p:blipFill>
        <p:spPr>
          <a:xfrm>
            <a:off x="472637" y="1015356"/>
            <a:ext cx="8001239" cy="4602887"/>
          </a:xfrm>
          <a:prstGeom prst="rect">
            <a:avLst/>
          </a:prstGeom>
        </p:spPr>
      </p:pic>
      <p:pic>
        <p:nvPicPr>
          <p:cNvPr id="5" name="Picture 4"/>
          <p:cNvPicPr>
            <a:picLocks noChangeAspect="1"/>
          </p:cNvPicPr>
          <p:nvPr/>
        </p:nvPicPr>
        <p:blipFill rotWithShape="1">
          <a:blip r:embed="rId4"/>
          <a:srcRect l="7373" r="6955"/>
          <a:stretch/>
        </p:blipFill>
        <p:spPr>
          <a:xfrm>
            <a:off x="7915743" y="2558473"/>
            <a:ext cx="4276257" cy="4299527"/>
          </a:xfrm>
          <a:prstGeom prst="rect">
            <a:avLst/>
          </a:prstGeom>
        </p:spPr>
      </p:pic>
    </p:spTree>
    <p:extLst>
      <p:ext uri="{BB962C8B-B14F-4D97-AF65-F5344CB8AC3E}">
        <p14:creationId xmlns:p14="http://schemas.microsoft.com/office/powerpoint/2010/main" val="23040226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8831358" y="587143"/>
            <a:ext cx="3207857" cy="2007011"/>
          </a:xfrm>
          <a:prstGeom prst="rect">
            <a:avLst/>
          </a:prstGeom>
        </p:spPr>
      </p:pic>
      <p:sp>
        <p:nvSpPr>
          <p:cNvPr id="10" name="Rectangle 9"/>
          <p:cNvSpPr/>
          <p:nvPr/>
        </p:nvSpPr>
        <p:spPr>
          <a:xfrm>
            <a:off x="215461" y="0"/>
            <a:ext cx="10815211" cy="461665"/>
          </a:xfrm>
          <a:prstGeom prst="rect">
            <a:avLst/>
          </a:prstGeom>
        </p:spPr>
        <p:txBody>
          <a:bodyPr wrap="square">
            <a:spAutoFit/>
          </a:bodyPr>
          <a:lstStyle/>
          <a:p>
            <a:pPr algn="ctr">
              <a:spcBef>
                <a:spcPts val="600"/>
              </a:spcBef>
            </a:pPr>
            <a:r>
              <a:rPr lang="en-US" sz="2400" b="1" cap="all" dirty="0" smtClean="0">
                <a:solidFill>
                  <a:srgbClr val="002060"/>
                </a:solidFill>
                <a:latin typeface="Times New Roman" panose="02020603050405020304" pitchFamily="18" charset="0"/>
                <a:cs typeface="Times New Roman" panose="02020603050405020304" pitchFamily="18" charset="0"/>
              </a:rPr>
              <a:t>4.</a:t>
            </a:r>
            <a:r>
              <a:rPr lang="vi-VN" sz="2400" b="1" cap="all" dirty="0" smtClean="0">
                <a:solidFill>
                  <a:srgbClr val="002060"/>
                </a:solidFill>
                <a:latin typeface="Times New Roman" panose="02020603050405020304" pitchFamily="18" charset="0"/>
                <a:cs typeface="Times New Roman" panose="02020603050405020304" pitchFamily="18" charset="0"/>
              </a:rPr>
              <a:t>6.Quá </a:t>
            </a:r>
            <a:r>
              <a:rPr lang="vi-VN" sz="2400" b="1" cap="all" dirty="0">
                <a:solidFill>
                  <a:srgbClr val="002060"/>
                </a:solidFill>
                <a:latin typeface="Times New Roman" panose="02020603050405020304" pitchFamily="18" charset="0"/>
                <a:cs typeface="Times New Roman" panose="02020603050405020304" pitchFamily="18" charset="0"/>
              </a:rPr>
              <a:t>trình phát triển và kế hoạch hoá sản phẩm mới</a:t>
            </a:r>
          </a:p>
        </p:txBody>
      </p:sp>
      <p:pic>
        <p:nvPicPr>
          <p:cNvPr id="12" name="Picture 11"/>
          <p:cNvPicPr>
            <a:picLocks noChangeAspect="1"/>
          </p:cNvPicPr>
          <p:nvPr/>
        </p:nvPicPr>
        <p:blipFill rotWithShape="1">
          <a:blip r:embed="rId3" cstate="print">
            <a:extLst>
              <a:ext uri="{28A0092B-C50C-407E-A947-70E740481C1C}">
                <a14:useLocalDpi xmlns:a14="http://schemas.microsoft.com/office/drawing/2010/main" val="0"/>
              </a:ext>
            </a:extLst>
          </a:blip>
          <a:srcRect l="23734" t="14008" r="20632" b="5148"/>
          <a:stretch/>
        </p:blipFill>
        <p:spPr>
          <a:xfrm>
            <a:off x="8782356" y="2647035"/>
            <a:ext cx="3256859" cy="2662177"/>
          </a:xfrm>
          <a:prstGeom prst="rect">
            <a:avLst/>
          </a:prstGeom>
        </p:spPr>
      </p:pic>
      <p:sp>
        <p:nvSpPr>
          <p:cNvPr id="13" name="Rectangle 12"/>
          <p:cNvSpPr/>
          <p:nvPr/>
        </p:nvSpPr>
        <p:spPr>
          <a:xfrm>
            <a:off x="-350982" y="986232"/>
            <a:ext cx="9133338" cy="5709255"/>
          </a:xfrm>
          <a:prstGeom prst="rect">
            <a:avLst/>
          </a:prstGeom>
        </p:spPr>
        <p:txBody>
          <a:bodyPr wrap="square">
            <a:spAutoFit/>
          </a:bodyPr>
          <a:lstStyle/>
          <a:p>
            <a:pPr marL="800100" lvl="1" indent="-342900" algn="just">
              <a:spcBef>
                <a:spcPts val="200"/>
              </a:spcBef>
              <a:buFont typeface="Wingdings" panose="05000000000000000000" pitchFamily="2" charset="2"/>
              <a:buChar char="v"/>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Mọi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đều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bắt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đầu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ý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tưởng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p>
          <a:p>
            <a:pPr marL="800100" lvl="1" indent="-342900" algn="just">
              <a:spcBef>
                <a:spcPts val="200"/>
              </a:spcBef>
              <a:buFont typeface="Wingdings" panose="05000000000000000000" pitchFamily="2" charset="2"/>
              <a:buChar char="v"/>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Nhưng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mọi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ý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tưởng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đều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hay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tiềm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năng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kinh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thương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mại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nhau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800100" lvl="1" indent="-342900" algn="just">
              <a:spcBef>
                <a:spcPts val="200"/>
              </a:spcBef>
              <a:buFont typeface="Wingdings" panose="05000000000000000000" pitchFamily="2" charset="2"/>
              <a:buChar char="v"/>
            </a:pPr>
            <a:r>
              <a:rPr lang="en-US" sz="240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toán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chỉ</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rằng</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phải</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khoảng</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60-70 ý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tưởng</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chọn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ý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tưởng</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triển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Đây</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con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bình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nhưng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rõ</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trạng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rằng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tỷ</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lệ</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ý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tưởng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rất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p>
          <a:p>
            <a:pPr marL="800100" lvl="1" indent="-342900" algn="just">
              <a:spcBef>
                <a:spcPts val="200"/>
              </a:spcBef>
              <a:buFont typeface="Wingdings" panose="05000000000000000000" pitchFamily="2" charset="2"/>
              <a:buChar char="v"/>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mặt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tiền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bạc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thì</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3/4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tiền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triển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ra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p>
          <a:p>
            <a:pPr marL="800100" lvl="1" indent="-342900" algn="just">
              <a:spcBef>
                <a:spcPts val="200"/>
              </a:spcBef>
              <a:buFont typeface="Wingdings" panose="05000000000000000000" pitchFamily="2" charset="2"/>
              <a:buChar char="v"/>
            </a:pP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Vấn</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đề</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đặt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ra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giai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đoạn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đảm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bảo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sẵn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mọi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ý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tưởng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ty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xem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xét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đánh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lvl="1" algn="just">
              <a:spcBef>
                <a:spcPts val="200"/>
              </a:spcBef>
            </a:pP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Bao</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gồm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cả</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sẵn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lực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ý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tưởng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ý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kiến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này</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quyết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phù</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xem</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xét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4" name="Rectangle 13"/>
          <p:cNvSpPr/>
          <p:nvPr/>
        </p:nvSpPr>
        <p:spPr>
          <a:xfrm>
            <a:off x="2282242" y="461665"/>
            <a:ext cx="5196487" cy="524567"/>
          </a:xfrm>
          <a:prstGeom prst="rect">
            <a:avLst/>
          </a:prstGeom>
        </p:spPr>
        <p:txBody>
          <a:bodyPr wrap="none">
            <a:spAutoFit/>
          </a:bodyPr>
          <a:lstStyle/>
          <a:p>
            <a:pPr algn="just">
              <a:lnSpc>
                <a:spcPct val="130000"/>
              </a:lnSpc>
              <a:spcBef>
                <a:spcPts val="200"/>
              </a:spcBef>
            </a:pPr>
            <a:r>
              <a:rPr lang="en-US" sz="24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Bước</a:t>
            </a:r>
            <a:r>
              <a:rPr lang="en-US" sz="24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 </a:t>
            </a:r>
            <a:r>
              <a:rPr lang="en-US" sz="24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24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ý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tưởng</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mới</a:t>
            </a:r>
            <a:endPar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7993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9684096" y="407500"/>
            <a:ext cx="2507904" cy="1569082"/>
          </a:xfrm>
          <a:prstGeom prst="rect">
            <a:avLst/>
          </a:prstGeom>
        </p:spPr>
      </p:pic>
      <p:sp>
        <p:nvSpPr>
          <p:cNvPr id="4" name="Rectangle 3"/>
          <p:cNvSpPr/>
          <p:nvPr/>
        </p:nvSpPr>
        <p:spPr>
          <a:xfrm>
            <a:off x="227035" y="61555"/>
            <a:ext cx="10815211" cy="461665"/>
          </a:xfrm>
          <a:prstGeom prst="rect">
            <a:avLst/>
          </a:prstGeom>
        </p:spPr>
        <p:txBody>
          <a:bodyPr wrap="square">
            <a:spAutoFit/>
          </a:bodyPr>
          <a:lstStyle/>
          <a:p>
            <a:pPr algn="ctr">
              <a:spcBef>
                <a:spcPts val="600"/>
              </a:spcBef>
            </a:pPr>
            <a:r>
              <a:rPr lang="en-US" sz="2400" b="1" cap="all" dirty="0" smtClean="0">
                <a:solidFill>
                  <a:srgbClr val="002060"/>
                </a:solidFill>
                <a:latin typeface="Times New Roman" panose="02020603050405020304" pitchFamily="18" charset="0"/>
                <a:cs typeface="Times New Roman" panose="02020603050405020304" pitchFamily="18" charset="0"/>
              </a:rPr>
              <a:t>4.</a:t>
            </a:r>
            <a:r>
              <a:rPr lang="vi-VN" sz="2400" b="1" cap="all" dirty="0" smtClean="0">
                <a:solidFill>
                  <a:srgbClr val="002060"/>
                </a:solidFill>
                <a:latin typeface="Times New Roman" panose="02020603050405020304" pitchFamily="18" charset="0"/>
                <a:cs typeface="Times New Roman" panose="02020603050405020304" pitchFamily="18" charset="0"/>
              </a:rPr>
              <a:t>6.Quá </a:t>
            </a:r>
            <a:r>
              <a:rPr lang="vi-VN" sz="2400" b="1" cap="all" dirty="0">
                <a:solidFill>
                  <a:srgbClr val="002060"/>
                </a:solidFill>
                <a:latin typeface="Times New Roman" panose="02020603050405020304" pitchFamily="18" charset="0"/>
                <a:cs typeface="Times New Roman" panose="02020603050405020304" pitchFamily="18" charset="0"/>
              </a:rPr>
              <a:t>trình phát triển và kế hoạch hoá sản phẩm mới</a:t>
            </a:r>
          </a:p>
        </p:txBody>
      </p:sp>
      <p:sp>
        <p:nvSpPr>
          <p:cNvPr id="5" name="Rectangle 4"/>
          <p:cNvSpPr/>
          <p:nvPr/>
        </p:nvSpPr>
        <p:spPr>
          <a:xfrm>
            <a:off x="3128760" y="407500"/>
            <a:ext cx="5196487" cy="524567"/>
          </a:xfrm>
          <a:prstGeom prst="rect">
            <a:avLst/>
          </a:prstGeom>
        </p:spPr>
        <p:txBody>
          <a:bodyPr wrap="none">
            <a:spAutoFit/>
          </a:bodyPr>
          <a:lstStyle/>
          <a:p>
            <a:pPr algn="just">
              <a:lnSpc>
                <a:spcPct val="130000"/>
              </a:lnSpc>
              <a:spcBef>
                <a:spcPts val="200"/>
              </a:spcBef>
            </a:pPr>
            <a:r>
              <a:rPr lang="en-US" sz="24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Bước</a:t>
            </a:r>
            <a:r>
              <a:rPr lang="en-US" sz="24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 </a:t>
            </a:r>
            <a:r>
              <a:rPr lang="en-US" sz="24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24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ý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tưởng</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mới</a:t>
            </a:r>
            <a:endPar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Rectangle 5"/>
          <p:cNvSpPr/>
          <p:nvPr/>
        </p:nvSpPr>
        <p:spPr>
          <a:xfrm>
            <a:off x="125435" y="1522390"/>
            <a:ext cx="11749404" cy="5293757"/>
          </a:xfrm>
          <a:prstGeom prst="rect">
            <a:avLst/>
          </a:prstGeom>
        </p:spPr>
        <p:txBody>
          <a:bodyPr wrap="square">
            <a:spAutoFit/>
          </a:bodyPr>
          <a:lstStyle/>
          <a:p>
            <a:pPr marL="342900" indent="-342900" algn="just">
              <a:spcBef>
                <a:spcPts val="600"/>
              </a:spcBef>
              <a:spcAft>
                <a:spcPts val="600"/>
              </a:spcAft>
              <a:buFont typeface="Wingdings" panose="05000000000000000000" pitchFamily="2" charset="2"/>
              <a:buChar char="v"/>
            </a:pPr>
            <a:endParaRPr lang="en-US" sz="2400" dirty="0" smtClean="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Sự</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ủng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hộ</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của</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các</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nhà</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quản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trị</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cấp</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cao</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sẽ</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tạo</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môi</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trường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kích</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thích</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các</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ý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tưởng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sản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phẩm</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mới</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p>
          <a:p>
            <a:pPr marL="342900" indent="-342900" algn="just">
              <a:spcBef>
                <a:spcPts val="600"/>
              </a:spcBef>
              <a:spcAft>
                <a:spcPts val="600"/>
              </a:spcAft>
              <a:buFont typeface="Wingdings" panose="05000000000000000000" pitchFamily="2" charset="2"/>
              <a:buChar char="v"/>
            </a:pP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Cơ</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quan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quản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lý</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cấp</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cao</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mà</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không</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sẵn</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sàng</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chịu</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rủi</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ro</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thì</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sẽ</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ngăn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cản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các</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hoạt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động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đổi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mới</a:t>
            </a:r>
            <a:r>
              <a:rPr lang="en-US" sz="2400" dirty="0">
                <a:latin typeface="Times New Roman" panose="02020603050405020304" pitchFamily="18" charset="0"/>
                <a:ea typeface="Calibri" panose="020F0502020204030204" pitchFamily="34" charset="0"/>
                <a:cs typeface="Times New Roman" panose="02020603050405020304" pitchFamily="18" charset="0"/>
              </a:rPr>
              <a:t> hay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tạo</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ra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phẩm</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mới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Thay</a:t>
            </a:r>
            <a:r>
              <a:rPr lang="en-US" sz="2400"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vào</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đó</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nó</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chỉ</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tập</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trung</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vào</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lĩnh</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vực</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cải</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tiến</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nhỏ</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bé</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r>
              <a:rPr lang="en-US" sz="2400" dirty="0" err="1">
                <a:latin typeface="Times New Roman" panose="02020603050405020304" pitchFamily="18" charset="0"/>
                <a:ea typeface="Calibri" panose="020F0502020204030204" pitchFamily="34" charset="0"/>
                <a:cs typeface="Times New Roman" panose="02020603050405020304" pitchFamily="18" charset="0"/>
              </a:rPr>
              <a:t>Như</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các</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thay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đổi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về</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hình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dáng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mà</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thôi</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t>
            </a:r>
          </a:p>
          <a:p>
            <a:pPr marL="342900" indent="-342900" algn="just">
              <a:spcBef>
                <a:spcPts val="600"/>
              </a:spcBef>
              <a:spcAft>
                <a:spcPts val="600"/>
              </a:spcAft>
              <a:buFont typeface="Wingdings" panose="05000000000000000000" pitchFamily="2" charset="2"/>
              <a:buChar char="v"/>
            </a:pP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Các</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nhà</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quản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trị</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cấp</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cao</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cần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tạo</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điều</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kiện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thuận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lợi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cho</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ý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tưởng</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mới</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xuất</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hiện</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theo</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hướng</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tập</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trung</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vào</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đáp</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ứng</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nhu</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cầu</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400"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Các</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hoạt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động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nghiên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cứu</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lực</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đẩy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của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công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nghệ</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lực</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kéo</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của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thị</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trường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đóng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vai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trò</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rất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quan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trọng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trong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hình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thành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các</a:t>
            </a:r>
            <a:r>
              <a:rPr lang="en-US" sz="2400" dirty="0">
                <a:latin typeface="Times New Roman" panose="02020603050405020304" pitchFamily="18" charset="0"/>
                <a:ea typeface="Calibri" panose="020F0502020204030204" pitchFamily="34" charset="0"/>
                <a:cs typeface="Times New Roman" panose="02020603050405020304" pitchFamily="18" charset="0"/>
              </a:rPr>
              <a:t> ý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tưởng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phát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triển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phẩm</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mới</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t>
            </a:r>
          </a:p>
          <a:p>
            <a:pPr marL="342900" indent="-342900" algn="just">
              <a:spcBef>
                <a:spcPts val="600"/>
              </a:spcBef>
              <a:spcAft>
                <a:spcPts val="600"/>
              </a:spcAft>
              <a:buFont typeface="Wingdings" panose="05000000000000000000" pitchFamily="2" charset="2"/>
              <a:buChar char="v"/>
            </a:pP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Bằng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cách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tổ</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chức</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một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nhóm</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chuyên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gia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quan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sát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các</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ước</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muốn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và</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nhu</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cầu</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của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người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tiêu</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dùng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họ</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có</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thể</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nghiên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cứu</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tìm</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ra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các</a:t>
            </a:r>
            <a:r>
              <a:rPr lang="en-US" sz="2400" dirty="0">
                <a:latin typeface="Times New Roman" panose="02020603050405020304" pitchFamily="18" charset="0"/>
                <a:ea typeface="Calibri" panose="020F0502020204030204" pitchFamily="34" charset="0"/>
                <a:cs typeface="Times New Roman" panose="02020603050405020304" pitchFamily="18" charset="0"/>
              </a:rPr>
              <a:t> ý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tưởng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có</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thể</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mang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lại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lợi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nhuận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cho</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doanh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nghiệp</a:t>
            </a:r>
            <a:endParaRPr lang="en-US" sz="24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227035" y="932067"/>
            <a:ext cx="9689354" cy="1200329"/>
          </a:xfrm>
          <a:prstGeom prst="rect">
            <a:avLst/>
          </a:prstGeom>
          <a:noFill/>
        </p:spPr>
        <p:txBody>
          <a:bodyPr wrap="square" rtlCol="0">
            <a:spAutoFit/>
          </a:bodyPr>
          <a:lstStyle/>
          <a:p>
            <a:pPr marL="457200" indent="-457200">
              <a:buFont typeface="+mj-lt"/>
              <a:buAutoNum type="arabicPeriod"/>
            </a:pPr>
            <a:r>
              <a:rPr lang="en-US" sz="2400" b="1" i="1" dirty="0" err="1" smtClean="0">
                <a:solidFill>
                  <a:srgbClr val="FF0000"/>
                </a:solidFill>
                <a:latin typeface="Times New Roman" panose="02020603050405020304" pitchFamily="18" charset="0"/>
                <a:cs typeface="Times New Roman" panose="02020603050405020304" pitchFamily="18" charset="0"/>
              </a:rPr>
              <a:t>Yếu</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tố</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nào</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để</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kích</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thích</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tạo</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ra</a:t>
            </a:r>
            <a:r>
              <a:rPr lang="en-US" sz="2400" b="1" i="1" dirty="0" smtClean="0">
                <a:solidFill>
                  <a:srgbClr val="FF0000"/>
                </a:solidFill>
                <a:latin typeface="Times New Roman" panose="02020603050405020304" pitchFamily="18" charset="0"/>
                <a:cs typeface="Times New Roman" panose="02020603050405020304" pitchFamily="18" charset="0"/>
              </a:rPr>
              <a:t> ý </a:t>
            </a:r>
            <a:r>
              <a:rPr lang="en-US" sz="2400" b="1" i="1" dirty="0" err="1" smtClean="0">
                <a:solidFill>
                  <a:srgbClr val="FF0000"/>
                </a:solidFill>
                <a:latin typeface="Times New Roman" panose="02020603050405020304" pitchFamily="18" charset="0"/>
                <a:cs typeface="Times New Roman" panose="02020603050405020304" pitchFamily="18" charset="0"/>
              </a:rPr>
              <a:t>tưởng</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về</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sản</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phẩm</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mới</a:t>
            </a:r>
            <a:r>
              <a:rPr lang="en-US" sz="2400" b="1" i="1" dirty="0" smtClean="0">
                <a:solidFill>
                  <a:srgbClr val="FF0000"/>
                </a:solidFill>
                <a:latin typeface="Times New Roman" panose="02020603050405020304" pitchFamily="18" charset="0"/>
                <a:cs typeface="Times New Roman" panose="02020603050405020304" pitchFamily="18" charset="0"/>
              </a:rPr>
              <a:t> ?</a:t>
            </a:r>
          </a:p>
          <a:p>
            <a:pPr marL="457200" indent="-457200">
              <a:buFont typeface="+mj-lt"/>
              <a:buAutoNum type="arabicPeriod"/>
            </a:pPr>
            <a:r>
              <a:rPr lang="en-US" sz="2400" b="1" i="1" dirty="0" smtClean="0">
                <a:solidFill>
                  <a:srgbClr val="FF0000"/>
                </a:solidFill>
                <a:latin typeface="Times New Roman" panose="02020603050405020304" pitchFamily="18" charset="0"/>
                <a:cs typeface="Times New Roman" panose="02020603050405020304" pitchFamily="18" charset="0"/>
              </a:rPr>
              <a:t>Ai </a:t>
            </a:r>
            <a:r>
              <a:rPr lang="en-US" sz="2400" b="1" i="1" dirty="0" err="1" smtClean="0">
                <a:solidFill>
                  <a:srgbClr val="FF0000"/>
                </a:solidFill>
                <a:latin typeface="Times New Roman" panose="02020603050405020304" pitchFamily="18" charset="0"/>
                <a:cs typeface="Times New Roman" panose="02020603050405020304" pitchFamily="18" charset="0"/>
              </a:rPr>
              <a:t>là</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người</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có</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trách</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nhiệm</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thúc</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đẩy</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các</a:t>
            </a:r>
            <a:r>
              <a:rPr lang="en-US" sz="2400" b="1" i="1" dirty="0" smtClean="0">
                <a:solidFill>
                  <a:srgbClr val="FF0000"/>
                </a:solidFill>
                <a:latin typeface="Times New Roman" panose="02020603050405020304" pitchFamily="18" charset="0"/>
                <a:cs typeface="Times New Roman" panose="02020603050405020304" pitchFamily="18" charset="0"/>
              </a:rPr>
              <a:t> ý </a:t>
            </a:r>
            <a:r>
              <a:rPr lang="en-US" sz="2400" b="1" i="1" dirty="0" err="1" smtClean="0">
                <a:solidFill>
                  <a:srgbClr val="FF0000"/>
                </a:solidFill>
                <a:latin typeface="Times New Roman" panose="02020603050405020304" pitchFamily="18" charset="0"/>
                <a:cs typeface="Times New Roman" panose="02020603050405020304" pitchFamily="18" charset="0"/>
              </a:rPr>
              <a:t>tưởng</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mới</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từ</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các</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nhận</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viên</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phát</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triển</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sản</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phẩm</a:t>
            </a:r>
            <a:endParaRPr lang="en-US" sz="2400"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9632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1" end="1"/>
                                            </p:txEl>
                                          </p:spTgt>
                                        </p:tgtEl>
                                        <p:attrNameLst>
                                          <p:attrName>style.visibility</p:attrName>
                                        </p:attrNameLst>
                                      </p:cBhvr>
                                      <p:to>
                                        <p:strVal val="visible"/>
                                      </p:to>
                                    </p:set>
                                    <p:animEffect transition="in" filter="fade">
                                      <p:cBhvr>
                                        <p:cTn id="14" dur="1000"/>
                                        <p:tgtEl>
                                          <p:spTgt spid="8">
                                            <p:txEl>
                                              <p:pRg st="1" end="1"/>
                                            </p:txEl>
                                          </p:spTgt>
                                        </p:tgtEl>
                                      </p:cBhvr>
                                    </p:animEffect>
                                    <p:anim calcmode="lin" valueType="num">
                                      <p:cBhvr>
                                        <p:cTn id="15"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 calcmode="lin" valueType="num">
                                      <p:cBhvr additive="base">
                                        <p:cTn id="21"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
                                            <p:txEl>
                                              <p:pRg st="2" end="2"/>
                                            </p:txEl>
                                          </p:spTgt>
                                        </p:tgtEl>
                                        <p:attrNameLst>
                                          <p:attrName>style.visibility</p:attrName>
                                        </p:attrNameLst>
                                      </p:cBhvr>
                                      <p:to>
                                        <p:strVal val="visible"/>
                                      </p:to>
                                    </p:set>
                                    <p:animEffect transition="in" filter="fade">
                                      <p:cBhvr>
                                        <p:cTn id="27" dur="1000"/>
                                        <p:tgtEl>
                                          <p:spTgt spid="6">
                                            <p:txEl>
                                              <p:pRg st="2" end="2"/>
                                            </p:txEl>
                                          </p:spTgt>
                                        </p:tgtEl>
                                      </p:cBhvr>
                                    </p:animEffect>
                                    <p:anim calcmode="lin" valueType="num">
                                      <p:cBhvr>
                                        <p:cTn id="28"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6">
                                            <p:txEl>
                                              <p:pRg st="3" end="3"/>
                                            </p:txEl>
                                          </p:spTgt>
                                        </p:tgtEl>
                                        <p:attrNameLst>
                                          <p:attrName>style.visibility</p:attrName>
                                        </p:attrNameLst>
                                      </p:cBhvr>
                                      <p:to>
                                        <p:strVal val="visible"/>
                                      </p:to>
                                    </p:set>
                                    <p:animEffect transition="in" filter="fade">
                                      <p:cBhvr>
                                        <p:cTn id="34" dur="1000"/>
                                        <p:tgtEl>
                                          <p:spTgt spid="6">
                                            <p:txEl>
                                              <p:pRg st="3" end="3"/>
                                            </p:txEl>
                                          </p:spTgt>
                                        </p:tgtEl>
                                      </p:cBhvr>
                                    </p:animEffect>
                                    <p:anim calcmode="lin" valueType="num">
                                      <p:cBhvr>
                                        <p:cTn id="35"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6"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6">
                                            <p:txEl>
                                              <p:pRg st="4" end="4"/>
                                            </p:txEl>
                                          </p:spTgt>
                                        </p:tgtEl>
                                        <p:attrNameLst>
                                          <p:attrName>style.visibility</p:attrName>
                                        </p:attrNameLst>
                                      </p:cBhvr>
                                      <p:to>
                                        <p:strVal val="visible"/>
                                      </p:to>
                                    </p:set>
                                    <p:animEffect transition="in" filter="fade">
                                      <p:cBhvr>
                                        <p:cTn id="41" dur="1000"/>
                                        <p:tgtEl>
                                          <p:spTgt spid="6">
                                            <p:txEl>
                                              <p:pRg st="4" end="4"/>
                                            </p:txEl>
                                          </p:spTgt>
                                        </p:tgtEl>
                                      </p:cBhvr>
                                    </p:animEffect>
                                    <p:anim calcmode="lin" valueType="num">
                                      <p:cBhvr>
                                        <p:cTn id="42"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43"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6">
                                            <p:txEl>
                                              <p:pRg st="5" end="5"/>
                                            </p:txEl>
                                          </p:spTgt>
                                        </p:tgtEl>
                                        <p:attrNameLst>
                                          <p:attrName>style.visibility</p:attrName>
                                        </p:attrNameLst>
                                      </p:cBhvr>
                                      <p:to>
                                        <p:strVal val="visible"/>
                                      </p:to>
                                    </p:set>
                                    <p:animEffect transition="in" filter="fade">
                                      <p:cBhvr>
                                        <p:cTn id="48" dur="1000"/>
                                        <p:tgtEl>
                                          <p:spTgt spid="6">
                                            <p:txEl>
                                              <p:pRg st="5" end="5"/>
                                            </p:txEl>
                                          </p:spTgt>
                                        </p:tgtEl>
                                      </p:cBhvr>
                                    </p:animEffect>
                                    <p:anim calcmode="lin" valueType="num">
                                      <p:cBhvr>
                                        <p:cTn id="49"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50"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0982" y="2922698"/>
            <a:ext cx="11231418" cy="2998770"/>
          </a:xfrm>
          <a:prstGeom prst="rect">
            <a:avLst/>
          </a:prstGeom>
        </p:spPr>
        <p:txBody>
          <a:bodyPr wrap="square">
            <a:spAutoFit/>
          </a:bodyPr>
          <a:lstStyle/>
          <a:p>
            <a:pPr marL="342900" indent="-342900" algn="just">
              <a:lnSpc>
                <a:spcPct val="130000"/>
              </a:lnSpc>
              <a:spcBef>
                <a:spcPts val="200"/>
              </a:spcBef>
              <a:buFont typeface="Wingdings" panose="05000000000000000000" pitchFamily="2" charset="2"/>
              <a:buChar char="v"/>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Mặt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Marketing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chịu</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trách</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nhiệm</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lớn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hơn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việc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thập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phổ</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biến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tin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tiêu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dùng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đối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thủ</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cạnh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tranh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30000"/>
              </a:lnSpc>
              <a:spcBef>
                <a:spcPts val="200"/>
              </a:spcBef>
              <a:buFont typeface="Wingdings" panose="05000000000000000000" pitchFamily="2" charset="2"/>
              <a:buChar char="v"/>
            </a:pPr>
            <a:r>
              <a:rPr lang="en-US" sz="240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Thông</a:t>
            </a:r>
            <a:r>
              <a:rPr lang="en-US" sz="24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tin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này</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yếu</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liên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hệ</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tới</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năng</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đặc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điểm</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đặc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biệt</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cải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tiến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hơn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liên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thị</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tại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thoả</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nổi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Mọi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tiếp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cận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ở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đều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cần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việc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ý</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tưởng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8629573" y="523220"/>
            <a:ext cx="3562427" cy="2228849"/>
          </a:xfrm>
          <a:prstGeom prst="rect">
            <a:avLst/>
          </a:prstGeom>
        </p:spPr>
      </p:pic>
      <p:sp>
        <p:nvSpPr>
          <p:cNvPr id="4" name="Rectangle 3"/>
          <p:cNvSpPr/>
          <p:nvPr/>
        </p:nvSpPr>
        <p:spPr>
          <a:xfrm>
            <a:off x="227035" y="61555"/>
            <a:ext cx="10815211" cy="461665"/>
          </a:xfrm>
          <a:prstGeom prst="rect">
            <a:avLst/>
          </a:prstGeom>
        </p:spPr>
        <p:txBody>
          <a:bodyPr wrap="square">
            <a:spAutoFit/>
          </a:bodyPr>
          <a:lstStyle/>
          <a:p>
            <a:pPr algn="ctr">
              <a:spcBef>
                <a:spcPts val="600"/>
              </a:spcBef>
            </a:pPr>
            <a:r>
              <a:rPr lang="en-US" sz="2400" b="1" cap="all" dirty="0" smtClean="0">
                <a:solidFill>
                  <a:srgbClr val="002060"/>
                </a:solidFill>
                <a:latin typeface="Times New Roman" panose="02020603050405020304" pitchFamily="18" charset="0"/>
                <a:cs typeface="Times New Roman" panose="02020603050405020304" pitchFamily="18" charset="0"/>
              </a:rPr>
              <a:t>4.</a:t>
            </a:r>
            <a:r>
              <a:rPr lang="vi-VN" sz="2400" b="1" cap="all" dirty="0" smtClean="0">
                <a:solidFill>
                  <a:srgbClr val="002060"/>
                </a:solidFill>
                <a:latin typeface="Times New Roman" panose="02020603050405020304" pitchFamily="18" charset="0"/>
                <a:cs typeface="Times New Roman" panose="02020603050405020304" pitchFamily="18" charset="0"/>
              </a:rPr>
              <a:t>6.Quá </a:t>
            </a:r>
            <a:r>
              <a:rPr lang="vi-VN" sz="2400" b="1" cap="all" dirty="0">
                <a:solidFill>
                  <a:srgbClr val="002060"/>
                </a:solidFill>
                <a:latin typeface="Times New Roman" panose="02020603050405020304" pitchFamily="18" charset="0"/>
                <a:cs typeface="Times New Roman" panose="02020603050405020304" pitchFamily="18" charset="0"/>
              </a:rPr>
              <a:t>trình phát triển và kế hoạch hoá sản phẩm mới</a:t>
            </a:r>
          </a:p>
        </p:txBody>
      </p:sp>
      <p:sp>
        <p:nvSpPr>
          <p:cNvPr id="5" name="Rectangle 4"/>
          <p:cNvSpPr/>
          <p:nvPr/>
        </p:nvSpPr>
        <p:spPr>
          <a:xfrm>
            <a:off x="2283332" y="523220"/>
            <a:ext cx="5196487" cy="524567"/>
          </a:xfrm>
          <a:prstGeom prst="rect">
            <a:avLst/>
          </a:prstGeom>
        </p:spPr>
        <p:txBody>
          <a:bodyPr wrap="none">
            <a:spAutoFit/>
          </a:bodyPr>
          <a:lstStyle/>
          <a:p>
            <a:pPr algn="just">
              <a:lnSpc>
                <a:spcPct val="130000"/>
              </a:lnSpc>
              <a:spcBef>
                <a:spcPts val="200"/>
              </a:spcBef>
            </a:pPr>
            <a:r>
              <a:rPr lang="en-US" sz="24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Bước</a:t>
            </a:r>
            <a:r>
              <a:rPr lang="en-US" sz="24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 </a:t>
            </a:r>
            <a:r>
              <a:rPr lang="en-US" sz="24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24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ý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tưởng</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mới</a:t>
            </a:r>
            <a:endPar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TextBox 5"/>
          <p:cNvSpPr txBox="1"/>
          <p:nvPr/>
        </p:nvSpPr>
        <p:spPr>
          <a:xfrm>
            <a:off x="227035" y="1385078"/>
            <a:ext cx="9689354" cy="1200329"/>
          </a:xfrm>
          <a:prstGeom prst="rect">
            <a:avLst/>
          </a:prstGeom>
          <a:noFill/>
        </p:spPr>
        <p:txBody>
          <a:bodyPr wrap="square" rtlCol="0">
            <a:spAutoFit/>
          </a:bodyPr>
          <a:lstStyle/>
          <a:p>
            <a:pPr marL="457200" indent="-457200">
              <a:buFont typeface="+mj-lt"/>
              <a:buAutoNum type="arabicPeriod"/>
            </a:pPr>
            <a:r>
              <a:rPr lang="en-US" sz="2400" b="1" i="1" dirty="0" smtClean="0">
                <a:solidFill>
                  <a:srgbClr val="FF0000"/>
                </a:solidFill>
                <a:latin typeface="Times New Roman" panose="02020603050405020304" pitchFamily="18" charset="0"/>
                <a:cs typeface="Times New Roman" panose="02020603050405020304" pitchFamily="18" charset="0"/>
              </a:rPr>
              <a:t>Ai </a:t>
            </a:r>
            <a:r>
              <a:rPr lang="en-US" sz="2400" b="1" i="1" dirty="0" err="1" smtClean="0">
                <a:solidFill>
                  <a:srgbClr val="FF0000"/>
                </a:solidFill>
                <a:latin typeface="Times New Roman" panose="02020603050405020304" pitchFamily="18" charset="0"/>
                <a:cs typeface="Times New Roman" panose="02020603050405020304" pitchFamily="18" charset="0"/>
              </a:rPr>
              <a:t>là</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người</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có</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trách</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nhiệm</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trong</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việc</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cung</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cấp</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cấp</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thông</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cho</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các</a:t>
            </a:r>
            <a:r>
              <a:rPr lang="en-US" sz="2400" b="1" i="1" dirty="0" smtClean="0">
                <a:solidFill>
                  <a:srgbClr val="FF0000"/>
                </a:solidFill>
                <a:latin typeface="Times New Roman" panose="02020603050405020304" pitchFamily="18" charset="0"/>
                <a:cs typeface="Times New Roman" panose="02020603050405020304" pitchFamily="18" charset="0"/>
              </a:rPr>
              <a:t> ý </a:t>
            </a:r>
            <a:r>
              <a:rPr lang="en-US" sz="2400" b="1" i="1" dirty="0" err="1" smtClean="0">
                <a:solidFill>
                  <a:srgbClr val="FF0000"/>
                </a:solidFill>
                <a:latin typeface="Times New Roman" panose="02020603050405020304" pitchFamily="18" charset="0"/>
                <a:cs typeface="Times New Roman" panose="02020603050405020304" pitchFamily="18" charset="0"/>
              </a:rPr>
              <a:t>tưởng</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phát</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triển</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sản</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phẩm</a:t>
            </a:r>
            <a:endParaRPr lang="en-US" sz="2400" b="1" i="1" dirty="0" smtClean="0">
              <a:solidFill>
                <a:srgbClr val="FF0000"/>
              </a:solidFill>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400" b="1" i="1" dirty="0" err="1" smtClean="0">
                <a:solidFill>
                  <a:srgbClr val="FF0000"/>
                </a:solidFill>
                <a:latin typeface="Times New Roman" panose="02020603050405020304" pitchFamily="18" charset="0"/>
                <a:cs typeface="Times New Roman" panose="02020603050405020304" pitchFamily="18" charset="0"/>
              </a:rPr>
              <a:t>Những</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thông</a:t>
            </a:r>
            <a:r>
              <a:rPr lang="en-US" sz="2400" b="1" i="1" dirty="0" smtClean="0">
                <a:solidFill>
                  <a:srgbClr val="FF0000"/>
                </a:solidFill>
                <a:latin typeface="Times New Roman" panose="02020603050405020304" pitchFamily="18" charset="0"/>
                <a:cs typeface="Times New Roman" panose="02020603050405020304" pitchFamily="18" charset="0"/>
              </a:rPr>
              <a:t> tin </a:t>
            </a:r>
            <a:r>
              <a:rPr lang="en-US" sz="2400" b="1" i="1" dirty="0" err="1" smtClean="0">
                <a:solidFill>
                  <a:srgbClr val="FF0000"/>
                </a:solidFill>
                <a:latin typeface="Times New Roman" panose="02020603050405020304" pitchFamily="18" charset="0"/>
                <a:cs typeface="Times New Roman" panose="02020603050405020304" pitchFamily="18" charset="0"/>
              </a:rPr>
              <a:t>đó</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là</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gì</a:t>
            </a:r>
            <a:r>
              <a:rPr lang="en-US" sz="2400" b="1" i="1" dirty="0" smtClean="0">
                <a:solidFill>
                  <a:srgbClr val="FF0000"/>
                </a:solidFill>
                <a:latin typeface="Times New Roman" panose="02020603050405020304" pitchFamily="18" charset="0"/>
                <a:cs typeface="Times New Roman" panose="02020603050405020304" pitchFamily="18" charset="0"/>
              </a:rPr>
              <a:t> ? </a:t>
            </a:r>
            <a:r>
              <a:rPr lang="en-US" sz="2400" b="1" i="1" dirty="0" err="1" smtClean="0">
                <a:solidFill>
                  <a:srgbClr val="FF0000"/>
                </a:solidFill>
                <a:latin typeface="Times New Roman" panose="02020603050405020304" pitchFamily="18" charset="0"/>
                <a:cs typeface="Times New Roman" panose="02020603050405020304" pitchFamily="18" charset="0"/>
              </a:rPr>
              <a:t>Liên</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quan</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đến</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sản</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phẩm</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thế</a:t>
            </a:r>
            <a:r>
              <a:rPr lang="en-US" sz="2400" b="1" i="1" dirty="0" smtClean="0">
                <a:solidFill>
                  <a:srgbClr val="FF0000"/>
                </a:solidFill>
                <a:latin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cs typeface="Times New Roman" panose="02020603050405020304" pitchFamily="18" charset="0"/>
              </a:rPr>
              <a:t>nào</a:t>
            </a:r>
            <a:r>
              <a:rPr lang="en-US" sz="2400" b="1" i="1" dirty="0" smtClean="0">
                <a:solidFill>
                  <a:srgbClr val="FF0000"/>
                </a:solidFill>
                <a:latin typeface="Times New Roman" panose="02020603050405020304" pitchFamily="18" charset="0"/>
                <a:cs typeface="Times New Roman" panose="02020603050405020304" pitchFamily="18" charset="0"/>
              </a:rPr>
              <a:t> ?</a:t>
            </a:r>
            <a:endParaRPr lang="en-US" sz="2400"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869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0" end="0"/>
                                            </p:txEl>
                                          </p:spTgt>
                                        </p:tgtEl>
                                        <p:attrNameLst>
                                          <p:attrName>style.visibility</p:attrName>
                                        </p:attrNameLst>
                                      </p:cBhvr>
                                      <p:to>
                                        <p:strVal val="visible"/>
                                      </p:to>
                                    </p:set>
                                    <p:animEffect transition="in" filter="fade">
                                      <p:cBhvr>
                                        <p:cTn id="21" dur="1000"/>
                                        <p:tgtEl>
                                          <p:spTgt spid="2">
                                            <p:txEl>
                                              <p:pRg st="0" end="0"/>
                                            </p:txEl>
                                          </p:spTgt>
                                        </p:tgtEl>
                                      </p:cBhvr>
                                    </p:animEffect>
                                    <p:anim calcmode="lin" valueType="num">
                                      <p:cBhvr>
                                        <p:cTn id="22"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1" end="1"/>
                                            </p:txEl>
                                          </p:spTgt>
                                        </p:tgtEl>
                                        <p:attrNameLst>
                                          <p:attrName>style.visibility</p:attrName>
                                        </p:attrNameLst>
                                      </p:cBhvr>
                                      <p:to>
                                        <p:strVal val="visible"/>
                                      </p:to>
                                    </p:set>
                                    <p:animEffect transition="in" filter="fade">
                                      <p:cBhvr>
                                        <p:cTn id="28" dur="1000"/>
                                        <p:tgtEl>
                                          <p:spTgt spid="2">
                                            <p:txEl>
                                              <p:pRg st="1" end="1"/>
                                            </p:txEl>
                                          </p:spTgt>
                                        </p:tgtEl>
                                      </p:cBhvr>
                                    </p:animEffect>
                                    <p:anim calcmode="lin" valueType="num">
                                      <p:cBhvr>
                                        <p:cTn id="29"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a:stretch>
            <a:fillRect/>
          </a:stretch>
        </p:blipFill>
        <p:spPr>
          <a:xfrm>
            <a:off x="8049491" y="4396061"/>
            <a:ext cx="4142509" cy="2550112"/>
          </a:xfrm>
          <a:prstGeom prst="rect">
            <a:avLst/>
          </a:prstGeom>
        </p:spPr>
      </p:pic>
      <p:sp>
        <p:nvSpPr>
          <p:cNvPr id="2" name="Rectangle 1"/>
          <p:cNvSpPr/>
          <p:nvPr/>
        </p:nvSpPr>
        <p:spPr>
          <a:xfrm>
            <a:off x="-835953" y="-2787"/>
            <a:ext cx="11741186" cy="461665"/>
          </a:xfrm>
          <a:prstGeom prst="rect">
            <a:avLst/>
          </a:prstGeom>
        </p:spPr>
        <p:txBody>
          <a:bodyPr wrap="square">
            <a:spAutoFit/>
          </a:bodyPr>
          <a:lstStyle/>
          <a:p>
            <a:pPr algn="ctr">
              <a:spcBef>
                <a:spcPts val="600"/>
              </a:spcBef>
            </a:pPr>
            <a:r>
              <a:rPr lang="en-US" sz="2400" b="1" cap="all" dirty="0" smtClean="0">
                <a:solidFill>
                  <a:srgbClr val="002060"/>
                </a:solidFill>
                <a:latin typeface="Times New Roman" panose="02020603050405020304" pitchFamily="18" charset="0"/>
                <a:cs typeface="Times New Roman" panose="02020603050405020304" pitchFamily="18" charset="0"/>
              </a:rPr>
              <a:t>4.</a:t>
            </a:r>
            <a:r>
              <a:rPr lang="vi-VN" sz="2400" b="1" cap="all" dirty="0" smtClean="0">
                <a:solidFill>
                  <a:srgbClr val="002060"/>
                </a:solidFill>
                <a:latin typeface="Times New Roman" panose="02020603050405020304" pitchFamily="18" charset="0"/>
                <a:cs typeface="Times New Roman" panose="02020603050405020304" pitchFamily="18" charset="0"/>
              </a:rPr>
              <a:t>6.Quá </a:t>
            </a:r>
            <a:r>
              <a:rPr lang="vi-VN" sz="2400" b="1" cap="all" dirty="0">
                <a:solidFill>
                  <a:srgbClr val="002060"/>
                </a:solidFill>
                <a:latin typeface="Times New Roman" panose="02020603050405020304" pitchFamily="18" charset="0"/>
                <a:cs typeface="Times New Roman" panose="02020603050405020304" pitchFamily="18" charset="0"/>
              </a:rPr>
              <a:t>trình phát triển và kế hoạch hoá sản phẩm mới</a:t>
            </a:r>
          </a:p>
        </p:txBody>
      </p:sp>
      <p:pic>
        <p:nvPicPr>
          <p:cNvPr id="3" name="Picture 2"/>
          <p:cNvPicPr>
            <a:picLocks noChangeAspect="1"/>
          </p:cNvPicPr>
          <p:nvPr/>
        </p:nvPicPr>
        <p:blipFill>
          <a:blip r:embed="rId4"/>
          <a:stretch>
            <a:fillRect/>
          </a:stretch>
        </p:blipFill>
        <p:spPr>
          <a:xfrm>
            <a:off x="9853818" y="0"/>
            <a:ext cx="2338182" cy="1462895"/>
          </a:xfrm>
          <a:prstGeom prst="rect">
            <a:avLst/>
          </a:prstGeom>
        </p:spPr>
      </p:pic>
      <p:sp>
        <p:nvSpPr>
          <p:cNvPr id="4" name="Rectangle 3"/>
          <p:cNvSpPr/>
          <p:nvPr/>
        </p:nvSpPr>
        <p:spPr>
          <a:xfrm>
            <a:off x="2164336" y="334370"/>
            <a:ext cx="6402715" cy="596574"/>
          </a:xfrm>
          <a:prstGeom prst="rect">
            <a:avLst/>
          </a:prstGeom>
        </p:spPr>
        <p:txBody>
          <a:bodyPr wrap="none">
            <a:spAutoFit/>
          </a:bodyPr>
          <a:lstStyle/>
          <a:p>
            <a:pPr marR="0" lvl="0" algn="just">
              <a:lnSpc>
                <a:spcPct val="130000"/>
              </a:lnSpc>
              <a:spcBef>
                <a:spcPts val="200"/>
              </a:spcBef>
              <a:spcAft>
                <a:spcPts val="0"/>
              </a:spcAft>
            </a:pPr>
            <a:r>
              <a:rPr lang="en-US" sz="28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Bước</a:t>
            </a:r>
            <a:r>
              <a:rPr lang="en-US" sz="28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 </a:t>
            </a:r>
            <a:r>
              <a:rPr lang="en-US" sz="28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Đánh</a:t>
            </a:r>
            <a:r>
              <a:rPr lang="en-US" sz="28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ý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tưởng</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mới</a:t>
            </a:r>
            <a:endPar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244174" y="796035"/>
            <a:ext cx="11741186" cy="2677656"/>
          </a:xfrm>
          <a:prstGeom prst="rect">
            <a:avLst/>
          </a:prstGeom>
        </p:spPr>
        <p:txBody>
          <a:bodyPr wrap="square">
            <a:spAutoFit/>
          </a:bodyPr>
          <a:lstStyle/>
          <a:p>
            <a:r>
              <a:rPr lang="vi-VN" sz="2400" b="1" dirty="0">
                <a:solidFill>
                  <a:srgbClr val="FF0000"/>
                </a:solidFill>
                <a:latin typeface="Times New Roman" panose="02020603050405020304" pitchFamily="18" charset="0"/>
                <a:cs typeface="Times New Roman" panose="02020603050405020304" pitchFamily="18" charset="0"/>
              </a:rPr>
              <a:t>Chức năng cơ bản của giai đoạn đánh giá là</a:t>
            </a:r>
          </a:p>
          <a:p>
            <a:r>
              <a:rPr lang="vi-VN" sz="2400" dirty="0">
                <a:latin typeface="Times New Roman" panose="02020603050405020304" pitchFamily="18" charset="0"/>
                <a:cs typeface="Times New Roman" panose="02020603050405020304" pitchFamily="18" charset="0"/>
              </a:rPr>
              <a:t>- Loại bỏ những ý tưởng sản phẩm mới không có khả năng mang lại lợi nhuận cho công ty.</a:t>
            </a:r>
          </a:p>
          <a:p>
            <a:r>
              <a:rPr lang="vi-VN" sz="2400" dirty="0">
                <a:latin typeface="Times New Roman" panose="02020603050405020304" pitchFamily="18" charset="0"/>
                <a:cs typeface="Times New Roman" panose="02020603050405020304" pitchFamily="18" charset="0"/>
              </a:rPr>
              <a:t>- Mở rộng các ý tưởng hiện tại thành các khái niệm sản phẩm hoàn chỉnh.</a:t>
            </a:r>
          </a:p>
          <a:p>
            <a:r>
              <a:rPr lang="en-US" sz="2400" b="1" dirty="0" smtClean="0">
                <a:solidFill>
                  <a:srgbClr val="FF0000"/>
                </a:solidFill>
                <a:latin typeface="Times New Roman" panose="02020603050405020304" pitchFamily="18" charset="0"/>
                <a:cs typeface="Times New Roman" panose="02020603050405020304" pitchFamily="18" charset="0"/>
              </a:rPr>
              <a:t>Ý </a:t>
            </a:r>
            <a:r>
              <a:rPr lang="vi-VN" sz="2400" b="1" dirty="0" smtClean="0">
                <a:solidFill>
                  <a:srgbClr val="FF0000"/>
                </a:solidFill>
                <a:latin typeface="Times New Roman" panose="02020603050405020304" pitchFamily="18" charset="0"/>
                <a:cs typeface="Times New Roman" panose="02020603050405020304" pitchFamily="18" charset="0"/>
              </a:rPr>
              <a:t>tưởng </a:t>
            </a:r>
            <a:r>
              <a:rPr lang="vi-VN" sz="2400" b="1" dirty="0">
                <a:solidFill>
                  <a:srgbClr val="FF0000"/>
                </a:solidFill>
                <a:latin typeface="Times New Roman" panose="02020603050405020304" pitchFamily="18" charset="0"/>
                <a:cs typeface="Times New Roman" panose="02020603050405020304" pitchFamily="18" charset="0"/>
              </a:rPr>
              <a:t>sản phẩm mới có thể bị loại bỏ do:</a:t>
            </a:r>
          </a:p>
          <a:p>
            <a:r>
              <a:rPr lang="en-US" sz="2400" dirty="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Chúng </a:t>
            </a:r>
            <a:r>
              <a:rPr lang="vi-VN" sz="2400" dirty="0">
                <a:latin typeface="Times New Roman" panose="02020603050405020304" pitchFamily="18" charset="0"/>
                <a:cs typeface="Times New Roman" panose="02020603050405020304" pitchFamily="18" charset="0"/>
              </a:rPr>
              <a:t>nằm ngoài lĩnh vực quan tâm của doanh nghiệp.</a:t>
            </a:r>
          </a:p>
          <a:p>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Doanh </a:t>
            </a:r>
            <a:r>
              <a:rPr lang="vi-VN" sz="2400" dirty="0">
                <a:latin typeface="Times New Roman" panose="02020603050405020304" pitchFamily="18" charset="0"/>
                <a:cs typeface="Times New Roman" panose="02020603050405020304" pitchFamily="18" charset="0"/>
              </a:rPr>
              <a:t>nghiệp không có đủ các nguồn lực và công nghệ cần thiết để sản xuất các sản phẩm mới này với mức lợi nhuận nhất định</a:t>
            </a:r>
            <a:r>
              <a:rPr lang="vi-VN" sz="2400" dirty="0" smtClean="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136804" y="3392044"/>
            <a:ext cx="12152178" cy="1938992"/>
          </a:xfrm>
          <a:prstGeom prst="rect">
            <a:avLst/>
          </a:prstGeom>
        </p:spPr>
        <p:txBody>
          <a:bodyPr wrap="square">
            <a:spAutoFit/>
          </a:bodyPr>
          <a:lstStyle/>
          <a:p>
            <a:pPr marL="285750" indent="-285750">
              <a:buFont typeface="Wingdings" panose="05000000000000000000" pitchFamily="2" charset="2"/>
              <a:buChar char="v"/>
            </a:pPr>
            <a:r>
              <a:rPr lang="vi-VN" sz="2400" dirty="0">
                <a:latin typeface="Times New Roman" panose="02020603050405020304" pitchFamily="18" charset="0"/>
                <a:cs typeface="Times New Roman" panose="02020603050405020304" pitchFamily="18" charset="0"/>
              </a:rPr>
              <a:t>Tuy nhiên, doanh nghiệp không nên loại bỏ các ý tưởng sản phẩm mới quá vội vã chỉ vì thiếu các nguồn lực hay thiếu chuyên gia. </a:t>
            </a:r>
            <a:endParaRPr lang="en-US" sz="24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vi-VN" sz="2400" dirty="0" smtClean="0">
                <a:latin typeface="Times New Roman" panose="02020603050405020304" pitchFamily="18" charset="0"/>
                <a:cs typeface="Times New Roman" panose="02020603050405020304" pitchFamily="18" charset="0"/>
              </a:rPr>
              <a:t>Thay </a:t>
            </a:r>
            <a:r>
              <a:rPr lang="vi-VN" sz="2400" dirty="0">
                <a:latin typeface="Times New Roman" panose="02020603050405020304" pitchFamily="18" charset="0"/>
                <a:cs typeface="Times New Roman" panose="02020603050405020304" pitchFamily="18" charset="0"/>
              </a:rPr>
              <a:t>vào đó, doanh nghiệp nên cân nhắc việc hình thành một chiến lược liên minh hay liên doanh với các hãng khác. </a:t>
            </a:r>
            <a:endParaRPr lang="en-US" sz="24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vi-VN" sz="2400" b="1" dirty="0" smtClean="0">
                <a:solidFill>
                  <a:srgbClr val="FF0000"/>
                </a:solidFill>
                <a:latin typeface="Times New Roman" panose="02020603050405020304" pitchFamily="18" charset="0"/>
                <a:cs typeface="Times New Roman" panose="02020603050405020304" pitchFamily="18" charset="0"/>
              </a:rPr>
              <a:t>Lợi </a:t>
            </a:r>
            <a:r>
              <a:rPr lang="vi-VN" sz="2400" b="1" dirty="0">
                <a:solidFill>
                  <a:srgbClr val="FF0000"/>
                </a:solidFill>
                <a:latin typeface="Times New Roman" panose="02020603050405020304" pitchFamily="18" charset="0"/>
                <a:cs typeface="Times New Roman" panose="02020603050405020304" pitchFamily="18" charset="0"/>
              </a:rPr>
              <a:t>ích tiềm năng có thể thu được từ các liên minh bao gồm:</a:t>
            </a:r>
          </a:p>
        </p:txBody>
      </p:sp>
      <p:sp>
        <p:nvSpPr>
          <p:cNvPr id="7" name="Rectangle 6"/>
          <p:cNvSpPr/>
          <p:nvPr/>
        </p:nvSpPr>
        <p:spPr>
          <a:xfrm>
            <a:off x="244174" y="5331036"/>
            <a:ext cx="8858262" cy="1200329"/>
          </a:xfrm>
          <a:prstGeom prst="rect">
            <a:avLst/>
          </a:prstGeom>
        </p:spPr>
        <p:txBody>
          <a:bodyPr wrap="square">
            <a:spAutoFit/>
          </a:bodyPr>
          <a:lstStyle/>
          <a:p>
            <a:r>
              <a:rPr lang="vi-VN" sz="2400" dirty="0" smtClean="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Tăng </a:t>
            </a:r>
            <a:r>
              <a:rPr lang="vi-VN" sz="2400" dirty="0">
                <a:latin typeface="Times New Roman" panose="02020603050405020304" pitchFamily="18" charset="0"/>
                <a:cs typeface="Times New Roman" panose="02020603050405020304" pitchFamily="18" charset="0"/>
              </a:rPr>
              <a:t>khả năng thu thập các công nghệ, tiền vốn và thông tin.</a:t>
            </a:r>
          </a:p>
          <a:p>
            <a:r>
              <a:rPr lang="vi-VN" sz="2400" dirty="0" smtClean="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Mở </a:t>
            </a:r>
            <a:r>
              <a:rPr lang="vi-VN" sz="2400" dirty="0">
                <a:latin typeface="Times New Roman" panose="02020603050405020304" pitchFamily="18" charset="0"/>
                <a:cs typeface="Times New Roman" panose="02020603050405020304" pitchFamily="18" charset="0"/>
              </a:rPr>
              <a:t>rộng thị trường và xâm nhập mạnh hơn vào thị trường hiện tại.</a:t>
            </a:r>
          </a:p>
          <a:p>
            <a:pPr algn="just"/>
            <a:r>
              <a:rPr lang="vi-VN" sz="2400" dirty="0" smtClean="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Chống </a:t>
            </a:r>
            <a:r>
              <a:rPr lang="vi-VN" sz="2400" dirty="0">
                <a:latin typeface="Times New Roman" panose="02020603050405020304" pitchFamily="18" charset="0"/>
                <a:cs typeface="Times New Roman" panose="02020603050405020304" pitchFamily="18" charset="0"/>
              </a:rPr>
              <a:t>lại sự leo thang cạnh tranh với nhau. </a:t>
            </a:r>
          </a:p>
        </p:txBody>
      </p:sp>
    </p:spTree>
    <p:extLst>
      <p:ext uri="{BB962C8B-B14F-4D97-AF65-F5344CB8AC3E}">
        <p14:creationId xmlns:p14="http://schemas.microsoft.com/office/powerpoint/2010/main" val="180173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1000"/>
                                        <p:tgtEl>
                                          <p:spTgt spid="5">
                                            <p:txEl>
                                              <p:pRg st="1" end="1"/>
                                            </p:txEl>
                                          </p:spTgt>
                                        </p:tgtEl>
                                      </p:cBhvr>
                                    </p:animEffect>
                                    <p:anim calcmode="lin" valueType="num">
                                      <p:cBhvr>
                                        <p:cTn id="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 calcmode="lin" valueType="num">
                                      <p:cBhvr additive="base">
                                        <p:cTn id="21"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 calcmode="lin" valueType="num">
                                      <p:cBhvr additive="base">
                                        <p:cTn id="27"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5">
                                            <p:txEl>
                                              <p:pRg st="5" end="5"/>
                                            </p:txEl>
                                          </p:spTgt>
                                        </p:tgtEl>
                                        <p:attrNameLst>
                                          <p:attrName>style.visibility</p:attrName>
                                        </p:attrNameLst>
                                      </p:cBhvr>
                                      <p:to>
                                        <p:strVal val="visible"/>
                                      </p:to>
                                    </p:set>
                                    <p:anim calcmode="lin" valueType="num">
                                      <p:cBhvr additive="base">
                                        <p:cTn id="33"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6">
                                            <p:txEl>
                                              <p:pRg st="0" end="0"/>
                                            </p:txEl>
                                          </p:spTgt>
                                        </p:tgtEl>
                                        <p:attrNameLst>
                                          <p:attrName>style.visibility</p:attrName>
                                        </p:attrNameLst>
                                      </p:cBhvr>
                                      <p:to>
                                        <p:strVal val="visible"/>
                                      </p:to>
                                    </p:set>
                                    <p:animEffect transition="in" filter="fade">
                                      <p:cBhvr>
                                        <p:cTn id="39" dur="1000"/>
                                        <p:tgtEl>
                                          <p:spTgt spid="6">
                                            <p:txEl>
                                              <p:pRg st="0" end="0"/>
                                            </p:txEl>
                                          </p:spTgt>
                                        </p:tgtEl>
                                      </p:cBhvr>
                                    </p:animEffect>
                                    <p:anim calcmode="lin" valueType="num">
                                      <p:cBhvr>
                                        <p:cTn id="40"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41"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6">
                                            <p:txEl>
                                              <p:pRg st="1" end="1"/>
                                            </p:txEl>
                                          </p:spTgt>
                                        </p:tgtEl>
                                        <p:attrNameLst>
                                          <p:attrName>style.visibility</p:attrName>
                                        </p:attrNameLst>
                                      </p:cBhvr>
                                      <p:to>
                                        <p:strVal val="visible"/>
                                      </p:to>
                                    </p:set>
                                    <p:animEffect transition="in" filter="fade">
                                      <p:cBhvr>
                                        <p:cTn id="46" dur="1000"/>
                                        <p:tgtEl>
                                          <p:spTgt spid="6">
                                            <p:txEl>
                                              <p:pRg st="1" end="1"/>
                                            </p:txEl>
                                          </p:spTgt>
                                        </p:tgtEl>
                                      </p:cBhvr>
                                    </p:animEffect>
                                    <p:anim calcmode="lin" valueType="num">
                                      <p:cBhvr>
                                        <p:cTn id="47"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48"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6">
                                            <p:txEl>
                                              <p:pRg st="2" end="2"/>
                                            </p:txEl>
                                          </p:spTgt>
                                        </p:tgtEl>
                                        <p:attrNameLst>
                                          <p:attrName>style.visibility</p:attrName>
                                        </p:attrNameLst>
                                      </p:cBhvr>
                                      <p:to>
                                        <p:strVal val="visible"/>
                                      </p:to>
                                    </p:set>
                                    <p:anim calcmode="lin" valueType="num">
                                      <p:cBhvr additive="base">
                                        <p:cTn id="5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7">
                                            <p:txEl>
                                              <p:pRg st="0" end="0"/>
                                            </p:txEl>
                                          </p:spTgt>
                                        </p:tgtEl>
                                        <p:attrNameLst>
                                          <p:attrName>style.visibility</p:attrName>
                                        </p:attrNameLst>
                                      </p:cBhvr>
                                      <p:to>
                                        <p:strVal val="visible"/>
                                      </p:to>
                                    </p:set>
                                    <p:animEffect transition="in" filter="fade">
                                      <p:cBhvr>
                                        <p:cTn id="59" dur="1000"/>
                                        <p:tgtEl>
                                          <p:spTgt spid="7">
                                            <p:txEl>
                                              <p:pRg st="0" end="0"/>
                                            </p:txEl>
                                          </p:spTgt>
                                        </p:tgtEl>
                                      </p:cBhvr>
                                    </p:animEffect>
                                    <p:anim calcmode="lin" valueType="num">
                                      <p:cBhvr>
                                        <p:cTn id="60"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61"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nodeType="clickEffect">
                                  <p:stCondLst>
                                    <p:cond delay="0"/>
                                  </p:stCondLst>
                                  <p:childTnLst>
                                    <p:set>
                                      <p:cBhvr>
                                        <p:cTn id="65" dur="1" fill="hold">
                                          <p:stCondLst>
                                            <p:cond delay="0"/>
                                          </p:stCondLst>
                                        </p:cTn>
                                        <p:tgtEl>
                                          <p:spTgt spid="7">
                                            <p:txEl>
                                              <p:pRg st="1" end="1"/>
                                            </p:txEl>
                                          </p:spTgt>
                                        </p:tgtEl>
                                        <p:attrNameLst>
                                          <p:attrName>style.visibility</p:attrName>
                                        </p:attrNameLst>
                                      </p:cBhvr>
                                      <p:to>
                                        <p:strVal val="visible"/>
                                      </p:to>
                                    </p:set>
                                    <p:animEffect transition="in" filter="fade">
                                      <p:cBhvr>
                                        <p:cTn id="66" dur="1000"/>
                                        <p:tgtEl>
                                          <p:spTgt spid="7">
                                            <p:txEl>
                                              <p:pRg st="1" end="1"/>
                                            </p:txEl>
                                          </p:spTgt>
                                        </p:tgtEl>
                                      </p:cBhvr>
                                    </p:animEffect>
                                    <p:anim calcmode="lin" valueType="num">
                                      <p:cBhvr>
                                        <p:cTn id="67"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68"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nodeType="clickEffect">
                                  <p:stCondLst>
                                    <p:cond delay="0"/>
                                  </p:stCondLst>
                                  <p:childTnLst>
                                    <p:set>
                                      <p:cBhvr>
                                        <p:cTn id="72" dur="1" fill="hold">
                                          <p:stCondLst>
                                            <p:cond delay="0"/>
                                          </p:stCondLst>
                                        </p:cTn>
                                        <p:tgtEl>
                                          <p:spTgt spid="7">
                                            <p:txEl>
                                              <p:pRg st="2" end="2"/>
                                            </p:txEl>
                                          </p:spTgt>
                                        </p:tgtEl>
                                        <p:attrNameLst>
                                          <p:attrName>style.visibility</p:attrName>
                                        </p:attrNameLst>
                                      </p:cBhvr>
                                      <p:to>
                                        <p:strVal val="visible"/>
                                      </p:to>
                                    </p:set>
                                    <p:animEffect transition="in" filter="fade">
                                      <p:cBhvr>
                                        <p:cTn id="73" dur="1000"/>
                                        <p:tgtEl>
                                          <p:spTgt spid="7">
                                            <p:txEl>
                                              <p:pRg st="2" end="2"/>
                                            </p:txEl>
                                          </p:spTgt>
                                        </p:tgtEl>
                                      </p:cBhvr>
                                    </p:animEffect>
                                    <p:anim calcmode="lin" valueType="num">
                                      <p:cBhvr>
                                        <p:cTn id="74"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75"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5462" y="0"/>
            <a:ext cx="11741186" cy="523220"/>
          </a:xfrm>
          <a:prstGeom prst="rect">
            <a:avLst/>
          </a:prstGeom>
        </p:spPr>
        <p:txBody>
          <a:bodyPr wrap="square">
            <a:spAutoFit/>
          </a:bodyPr>
          <a:lstStyle/>
          <a:p>
            <a:pPr algn="ctr">
              <a:spcBef>
                <a:spcPts val="600"/>
              </a:spcBef>
            </a:pPr>
            <a:r>
              <a:rPr lang="en-US" sz="2800" b="1" cap="all" dirty="0" smtClean="0">
                <a:solidFill>
                  <a:srgbClr val="002060"/>
                </a:solidFill>
                <a:latin typeface="Times New Roman" panose="02020603050405020304" pitchFamily="18" charset="0"/>
                <a:cs typeface="Times New Roman" panose="02020603050405020304" pitchFamily="18" charset="0"/>
              </a:rPr>
              <a:t>4.</a:t>
            </a:r>
            <a:r>
              <a:rPr lang="vi-VN" sz="2800" b="1" cap="all" dirty="0" smtClean="0">
                <a:solidFill>
                  <a:srgbClr val="002060"/>
                </a:solidFill>
                <a:latin typeface="Times New Roman" panose="02020603050405020304" pitchFamily="18" charset="0"/>
                <a:cs typeface="Times New Roman" panose="02020603050405020304" pitchFamily="18" charset="0"/>
              </a:rPr>
              <a:t>6.Quá </a:t>
            </a:r>
            <a:r>
              <a:rPr lang="vi-VN" sz="2800" b="1" cap="all" dirty="0">
                <a:solidFill>
                  <a:srgbClr val="002060"/>
                </a:solidFill>
                <a:latin typeface="Times New Roman" panose="02020603050405020304" pitchFamily="18" charset="0"/>
                <a:cs typeface="Times New Roman" panose="02020603050405020304" pitchFamily="18" charset="0"/>
              </a:rPr>
              <a:t>trình phát triển và kế hoạch hoá sản phẩm mới</a:t>
            </a:r>
          </a:p>
        </p:txBody>
      </p:sp>
      <p:pic>
        <p:nvPicPr>
          <p:cNvPr id="3" name="Picture 2"/>
          <p:cNvPicPr>
            <a:picLocks noChangeAspect="1"/>
          </p:cNvPicPr>
          <p:nvPr/>
        </p:nvPicPr>
        <p:blipFill>
          <a:blip r:embed="rId2"/>
          <a:stretch>
            <a:fillRect/>
          </a:stretch>
        </p:blipFill>
        <p:spPr>
          <a:xfrm>
            <a:off x="9323106" y="547322"/>
            <a:ext cx="2882247" cy="1803291"/>
          </a:xfrm>
          <a:prstGeom prst="rect">
            <a:avLst/>
          </a:prstGeom>
        </p:spPr>
      </p:pic>
      <p:sp>
        <p:nvSpPr>
          <p:cNvPr id="4" name="Rectangle 3"/>
          <p:cNvSpPr/>
          <p:nvPr/>
        </p:nvSpPr>
        <p:spPr>
          <a:xfrm>
            <a:off x="0" y="1217241"/>
            <a:ext cx="9402525" cy="5432256"/>
          </a:xfrm>
          <a:prstGeom prst="rect">
            <a:avLst/>
          </a:prstGeom>
        </p:spPr>
        <p:txBody>
          <a:bodyPr wrap="square">
            <a:spAutoFit/>
          </a:bodyPr>
          <a:lstStyle/>
          <a:p>
            <a:pPr indent="457200" algn="just">
              <a:spcBef>
                <a:spcPts val="600"/>
              </a:spcBef>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giai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đoạn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ý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tưởng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đánh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kỹ</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thuật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tàichính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marketing.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Nếu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đạt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mọi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yêu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sẽ</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qua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nghiên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cứu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kỹ</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hơn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phòng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thí</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nghiệm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hoàn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chỉnh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chuẩn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bị</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báo</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cáo</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triển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tới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bậc</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báo</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cáo</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xác</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chi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tiết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a:t>
            </a:r>
          </a:p>
          <a:p>
            <a:pPr marL="228600" marR="0" algn="just">
              <a:spcBef>
                <a:spcPts val="600"/>
              </a:spcBef>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Kết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quả</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nghiên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cứu</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tại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phòng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thí</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nghiệm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228600" marR="0" algn="just">
              <a:spcBef>
                <a:spcPts val="600"/>
              </a:spcBef>
            </a:pP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Thiết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kế</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228600" marR="0" algn="just">
              <a:spcBef>
                <a:spcPts val="600"/>
              </a:spcBef>
            </a:pP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Thiết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kế</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thiết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bị</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228600" algn="just">
              <a:spcBef>
                <a:spcPts val="600"/>
              </a:spcBef>
            </a:pP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yêu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toán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yếu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tố</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indent="228600" algn="just">
              <a:spcBef>
                <a:spcPts val="600"/>
              </a:spcBef>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Kế</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Marketing.</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marL="228600" algn="just">
              <a:spcBef>
                <a:spcPts val="600"/>
              </a:spcBef>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Nghiên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cứu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chương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tài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p>
          <a:p>
            <a:pPr marL="228600" algn="just">
              <a:spcBef>
                <a:spcPts val="600"/>
              </a:spcBef>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đoán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thiệu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mới</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2734057" y="547322"/>
            <a:ext cx="5288627" cy="596574"/>
          </a:xfrm>
          <a:prstGeom prst="rect">
            <a:avLst/>
          </a:prstGeom>
        </p:spPr>
        <p:txBody>
          <a:bodyPr wrap="none">
            <a:spAutoFit/>
          </a:bodyPr>
          <a:lstStyle/>
          <a:p>
            <a:pPr marR="0" lvl="0" algn="just">
              <a:lnSpc>
                <a:spcPct val="130000"/>
              </a:lnSpc>
              <a:spcBef>
                <a:spcPts val="200"/>
              </a:spcBef>
              <a:spcAft>
                <a:spcPts val="0"/>
              </a:spcAft>
            </a:pPr>
            <a:r>
              <a:rPr lang="en-US" sz="28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Bước</a:t>
            </a:r>
            <a:r>
              <a:rPr lang="en-US" sz="28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3: </a:t>
            </a:r>
            <a:r>
              <a:rPr lang="en-US" sz="28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Phát</a:t>
            </a:r>
            <a:r>
              <a:rPr lang="en-US" sz="28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triển</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mới</a:t>
            </a:r>
            <a:endPar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8395353" y="3791997"/>
            <a:ext cx="3810000" cy="2857500"/>
          </a:xfrm>
          <a:prstGeom prst="rect">
            <a:avLst/>
          </a:prstGeom>
        </p:spPr>
      </p:pic>
    </p:spTree>
    <p:extLst>
      <p:ext uri="{BB962C8B-B14F-4D97-AF65-F5344CB8AC3E}">
        <p14:creationId xmlns:p14="http://schemas.microsoft.com/office/powerpoint/2010/main" val="3026087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Effect transition="in" filter="fade">
                                      <p:cBhvr>
                                        <p:cTn id="42" dur="1000"/>
                                        <p:tgtEl>
                                          <p:spTgt spid="4">
                                            <p:txEl>
                                              <p:pRg st="5" end="5"/>
                                            </p:txEl>
                                          </p:spTgt>
                                        </p:tgtEl>
                                      </p:cBhvr>
                                    </p:animEffect>
                                    <p:anim calcmode="lin" valueType="num">
                                      <p:cBhvr>
                                        <p:cTn id="4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4">
                                            <p:txEl>
                                              <p:pRg st="6" end="6"/>
                                            </p:txEl>
                                          </p:spTgt>
                                        </p:tgtEl>
                                        <p:attrNameLst>
                                          <p:attrName>style.visibility</p:attrName>
                                        </p:attrNameLst>
                                      </p:cBhvr>
                                      <p:to>
                                        <p:strVal val="visible"/>
                                      </p:to>
                                    </p:set>
                                    <p:animEffect transition="in" filter="fade">
                                      <p:cBhvr>
                                        <p:cTn id="49" dur="1000"/>
                                        <p:tgtEl>
                                          <p:spTgt spid="4">
                                            <p:txEl>
                                              <p:pRg st="6" end="6"/>
                                            </p:txEl>
                                          </p:spTgt>
                                        </p:tgtEl>
                                      </p:cBhvr>
                                    </p:animEffect>
                                    <p:anim calcmode="lin" valueType="num">
                                      <p:cBhvr>
                                        <p:cTn id="50"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4">
                                            <p:txEl>
                                              <p:pRg st="7" end="7"/>
                                            </p:txEl>
                                          </p:spTgt>
                                        </p:tgtEl>
                                        <p:attrNameLst>
                                          <p:attrName>style.visibility</p:attrName>
                                        </p:attrNameLst>
                                      </p:cBhvr>
                                      <p:to>
                                        <p:strVal val="visible"/>
                                      </p:to>
                                    </p:set>
                                    <p:animEffect transition="in" filter="fade">
                                      <p:cBhvr>
                                        <p:cTn id="56" dur="1000"/>
                                        <p:tgtEl>
                                          <p:spTgt spid="4">
                                            <p:txEl>
                                              <p:pRg st="7" end="7"/>
                                            </p:txEl>
                                          </p:spTgt>
                                        </p:tgtEl>
                                      </p:cBhvr>
                                    </p:animEffect>
                                    <p:anim calcmode="lin" valueType="num">
                                      <p:cBhvr>
                                        <p:cTn id="57"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5462" y="0"/>
            <a:ext cx="11741186" cy="523220"/>
          </a:xfrm>
          <a:prstGeom prst="rect">
            <a:avLst/>
          </a:prstGeom>
        </p:spPr>
        <p:txBody>
          <a:bodyPr wrap="square">
            <a:spAutoFit/>
          </a:bodyPr>
          <a:lstStyle/>
          <a:p>
            <a:pPr algn="ctr">
              <a:spcBef>
                <a:spcPts val="600"/>
              </a:spcBef>
            </a:pPr>
            <a:r>
              <a:rPr lang="en-US" sz="2800" b="1" cap="all" dirty="0" smtClean="0">
                <a:solidFill>
                  <a:srgbClr val="002060"/>
                </a:solidFill>
                <a:latin typeface="Times New Roman" panose="02020603050405020304" pitchFamily="18" charset="0"/>
                <a:cs typeface="Times New Roman" panose="02020603050405020304" pitchFamily="18" charset="0"/>
              </a:rPr>
              <a:t>4.</a:t>
            </a:r>
            <a:r>
              <a:rPr lang="vi-VN" sz="2800" b="1" cap="all" dirty="0" smtClean="0">
                <a:solidFill>
                  <a:srgbClr val="002060"/>
                </a:solidFill>
                <a:latin typeface="Times New Roman" panose="02020603050405020304" pitchFamily="18" charset="0"/>
                <a:cs typeface="Times New Roman" panose="02020603050405020304" pitchFamily="18" charset="0"/>
              </a:rPr>
              <a:t>6.Quá </a:t>
            </a:r>
            <a:r>
              <a:rPr lang="vi-VN" sz="2800" b="1" cap="all" dirty="0">
                <a:solidFill>
                  <a:srgbClr val="002060"/>
                </a:solidFill>
                <a:latin typeface="Times New Roman" panose="02020603050405020304" pitchFamily="18" charset="0"/>
                <a:cs typeface="Times New Roman" panose="02020603050405020304" pitchFamily="18" charset="0"/>
              </a:rPr>
              <a:t>trình phát triển và kế hoạch hoá sản phẩm mới</a:t>
            </a:r>
          </a:p>
        </p:txBody>
      </p:sp>
      <p:sp>
        <p:nvSpPr>
          <p:cNvPr id="3" name="Rectangle 2"/>
          <p:cNvSpPr/>
          <p:nvPr/>
        </p:nvSpPr>
        <p:spPr>
          <a:xfrm>
            <a:off x="4025561" y="523220"/>
            <a:ext cx="3365024" cy="572464"/>
          </a:xfrm>
          <a:prstGeom prst="rect">
            <a:avLst/>
          </a:prstGeom>
        </p:spPr>
        <p:txBody>
          <a:bodyPr wrap="none">
            <a:spAutoFit/>
          </a:bodyPr>
          <a:lstStyle/>
          <a:p>
            <a:pPr marR="0" lvl="0" algn="just">
              <a:lnSpc>
                <a:spcPct val="130000"/>
              </a:lnSpc>
              <a:spcBef>
                <a:spcPts val="200"/>
              </a:spcBef>
              <a:spcAft>
                <a:spcPts val="0"/>
              </a:spcAft>
            </a:pPr>
            <a:r>
              <a:rPr lang="en-US" sz="24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Bước</a:t>
            </a:r>
            <a:r>
              <a:rPr lang="en-US" sz="24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4: </a:t>
            </a:r>
            <a:r>
              <a:rPr lang="en-US" sz="24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Kế</a:t>
            </a:r>
            <a:r>
              <a:rPr lang="en-US" sz="24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dự</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án</a:t>
            </a:r>
            <a:endPar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96983" y="901498"/>
            <a:ext cx="11970326" cy="5982150"/>
          </a:xfrm>
          <a:prstGeom prst="rect">
            <a:avLst/>
          </a:prstGeom>
        </p:spPr>
        <p:txBody>
          <a:bodyPr wrap="square">
            <a:spAutoFit/>
          </a:bodyPr>
          <a:lstStyle/>
          <a:p>
            <a:pPr marL="342900" indent="-342900" algn="just">
              <a:lnSpc>
                <a:spcPct val="130000"/>
              </a:lnSpc>
              <a:spcBef>
                <a:spcPts val="200"/>
              </a:spcBef>
              <a:buFont typeface="Wingdings" panose="05000000000000000000" pitchFamily="2" charset="2"/>
              <a:buChar char="v"/>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Tại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giai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đoạn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đã</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đề</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đánh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sâu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hơn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nhiệm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án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thuộc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nhóm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án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30000"/>
              </a:lnSpc>
              <a:spcBef>
                <a:spcPts val="200"/>
              </a:spcBef>
              <a:buFont typeface="Wingdings" panose="05000000000000000000" pitchFamily="2" charset="2"/>
              <a:buChar char="v"/>
            </a:pPr>
            <a:r>
              <a:rPr lang="en-US" sz="240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đề</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bị</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xem</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xét</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đánh</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lĩnh</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vực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Marketing,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tài</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chính</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kỹ</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thuật</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tố</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cạnh</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tranh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30000"/>
              </a:lnSpc>
              <a:spcBef>
                <a:spcPts val="200"/>
              </a:spcBef>
              <a:buFont typeface="Wingdings" panose="05000000000000000000" pitchFamily="2" charset="2"/>
              <a:buChar char="v"/>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Phải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lập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quỹ</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triển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tiến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nghiên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cứu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Marketing -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kỹ</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thuật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cơ</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30000"/>
              </a:lnSpc>
              <a:spcBef>
                <a:spcPts val="200"/>
              </a:spcBef>
              <a:buFont typeface="Wingdings" panose="05000000000000000000" pitchFamily="2" charset="2"/>
              <a:buChar char="v"/>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Khi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chỉ</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kế</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ở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dạng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thô</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xem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xét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án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đặc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đặc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tính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đặc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biệt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30000"/>
              </a:lnSpc>
              <a:spcBef>
                <a:spcPts val="200"/>
              </a:spcBef>
              <a:buFont typeface="Wingdings" panose="05000000000000000000" pitchFamily="2" charset="2"/>
              <a:buChar char="v"/>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Cuối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cùng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viết</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kế</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dự</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án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bao</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gồm</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đánh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triển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chi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phí</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Marketing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tương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lai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cùng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đòi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hỏi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vốn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đề</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cả</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lịch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triển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30000"/>
              </a:lnSpc>
              <a:spcBef>
                <a:spcPts val="200"/>
              </a:spcBef>
              <a:buFont typeface="Wingdings" panose="05000000000000000000" pitchFamily="2" charset="2"/>
              <a:buChar char="v"/>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Cuối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cùng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án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gửi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quyết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tiếp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tục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hay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tạm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dừng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án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1446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1000"/>
                                        <p:tgtEl>
                                          <p:spTgt spid="4">
                                            <p:txEl>
                                              <p:pRg st="3" end="3"/>
                                            </p:txEl>
                                          </p:spTgt>
                                        </p:tgtEl>
                                      </p:cBhvr>
                                    </p:animEffect>
                                    <p:anim calcmode="lin" valueType="num">
                                      <p:cBhvr>
                                        <p:cTn id="27"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4">
                                            <p:txEl>
                                              <p:pRg st="4" end="4"/>
                                            </p:txEl>
                                          </p:spTgt>
                                        </p:tgtEl>
                                        <p:attrNameLst>
                                          <p:attrName>style.visibility</p:attrName>
                                        </p:attrNameLst>
                                      </p:cBhvr>
                                      <p:to>
                                        <p:strVal val="visible"/>
                                      </p:to>
                                    </p:set>
                                    <p:animEffect transition="in" filter="fade">
                                      <p:cBhvr>
                                        <p:cTn id="33" dur="1000"/>
                                        <p:tgtEl>
                                          <p:spTgt spid="4">
                                            <p:txEl>
                                              <p:pRg st="4" end="4"/>
                                            </p:txEl>
                                          </p:spTgt>
                                        </p:tgtEl>
                                      </p:cBhvr>
                                    </p:animEffect>
                                    <p:anim calcmode="lin" valueType="num">
                                      <p:cBhvr>
                                        <p:cTn id="34"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4">
                                            <p:txEl>
                                              <p:pRg st="5" end="5"/>
                                            </p:txEl>
                                          </p:spTgt>
                                        </p:tgtEl>
                                        <p:attrNameLst>
                                          <p:attrName>style.visibility</p:attrName>
                                        </p:attrNameLst>
                                      </p:cBhvr>
                                      <p:to>
                                        <p:strVal val="visible"/>
                                      </p:to>
                                    </p:set>
                                    <p:animEffect transition="in" filter="fade">
                                      <p:cBhvr>
                                        <p:cTn id="40" dur="1000"/>
                                        <p:tgtEl>
                                          <p:spTgt spid="4">
                                            <p:txEl>
                                              <p:pRg st="5" end="5"/>
                                            </p:txEl>
                                          </p:spTgt>
                                        </p:tgtEl>
                                      </p:cBhvr>
                                    </p:animEffect>
                                    <p:anim calcmode="lin" valueType="num">
                                      <p:cBhvr>
                                        <p:cTn id="41"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382000" y="2748754"/>
            <a:ext cx="3810000" cy="3974748"/>
          </a:xfrm>
          <a:prstGeom prst="rect">
            <a:avLst/>
          </a:prstGeom>
        </p:spPr>
      </p:pic>
      <p:sp>
        <p:nvSpPr>
          <p:cNvPr id="2" name="Rectangle 1"/>
          <p:cNvSpPr/>
          <p:nvPr/>
        </p:nvSpPr>
        <p:spPr>
          <a:xfrm>
            <a:off x="0" y="1331451"/>
            <a:ext cx="8922327" cy="5236305"/>
          </a:xfrm>
          <a:prstGeom prst="rect">
            <a:avLst/>
          </a:prstGeom>
        </p:spPr>
        <p:txBody>
          <a:bodyPr wrap="square">
            <a:spAutoFit/>
          </a:bodyPr>
          <a:lstStyle/>
          <a:p>
            <a:pPr indent="457200" algn="just">
              <a:lnSpc>
                <a:spcPct val="130000"/>
              </a:lnSpc>
              <a:spcBef>
                <a:spcPts val="200"/>
              </a:spcBef>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nhiều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thíêt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lập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quản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lý</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nhóm</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án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lnSpc>
                <a:spcPct val="130000"/>
              </a:lnSpc>
              <a:spcBef>
                <a:spcPts val="200"/>
              </a:spcBef>
            </a:pPr>
            <a:r>
              <a:rPr lang="en-US" sz="28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sử</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nhiều</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p>
          <a:p>
            <a:pPr marL="228600" marR="0" algn="just">
              <a:lnSpc>
                <a:spcPct val="130000"/>
              </a:lnSpc>
              <a:spcBef>
                <a:spcPts val="200"/>
              </a:spcBef>
              <a:spcAft>
                <a:spcPts val="0"/>
              </a:spcAf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Nhóm</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án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làm</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việc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tương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đối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độc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lập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bộ</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phận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khác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ty.</a:t>
            </a:r>
            <a:endParaRPr lang="en-US" sz="2800" b="1" dirty="0">
              <a:latin typeface="Times New Roman" panose="02020603050405020304" pitchFamily="18" charset="0"/>
              <a:ea typeface="Times New Roman" panose="02020603050405020304" pitchFamily="18" charset="0"/>
              <a:cs typeface="Times New Roman" panose="02020603050405020304" pitchFamily="18" charset="0"/>
            </a:endParaRPr>
          </a:p>
          <a:p>
            <a:pPr marL="228600" marR="0" algn="just">
              <a:lnSpc>
                <a:spcPct val="130000"/>
              </a:lnSpc>
              <a:spcBef>
                <a:spcPts val="200"/>
              </a:spcBef>
              <a:spcAft>
                <a:spcPts val="0"/>
              </a:spcAf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Nhóm</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án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hình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nhiều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bộ</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phận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khác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nhau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ty,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phối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nhau</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cùng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làm</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việc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án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lnSpc>
                <a:spcPct val="130000"/>
              </a:lnSpc>
              <a:spcBef>
                <a:spcPts val="200"/>
              </a:spcBef>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Sự</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án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phụ</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thuộc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sự</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kết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giữa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Marketing,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kỹ</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thuật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đội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ngũ</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nghiên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cứu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quá</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phát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triển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215462" y="0"/>
            <a:ext cx="11741186" cy="523220"/>
          </a:xfrm>
          <a:prstGeom prst="rect">
            <a:avLst/>
          </a:prstGeom>
        </p:spPr>
        <p:txBody>
          <a:bodyPr wrap="square">
            <a:spAutoFit/>
          </a:bodyPr>
          <a:lstStyle/>
          <a:p>
            <a:pPr algn="ctr">
              <a:spcBef>
                <a:spcPts val="600"/>
              </a:spcBef>
            </a:pPr>
            <a:r>
              <a:rPr lang="en-US" sz="2800" b="1" cap="all" dirty="0" smtClean="0">
                <a:solidFill>
                  <a:srgbClr val="002060"/>
                </a:solidFill>
                <a:latin typeface="Times New Roman" panose="02020603050405020304" pitchFamily="18" charset="0"/>
                <a:cs typeface="Times New Roman" panose="02020603050405020304" pitchFamily="18" charset="0"/>
              </a:rPr>
              <a:t>4.</a:t>
            </a:r>
            <a:r>
              <a:rPr lang="vi-VN" sz="2800" b="1" cap="all" dirty="0" smtClean="0">
                <a:solidFill>
                  <a:srgbClr val="002060"/>
                </a:solidFill>
                <a:latin typeface="Times New Roman" panose="02020603050405020304" pitchFamily="18" charset="0"/>
                <a:cs typeface="Times New Roman" panose="02020603050405020304" pitchFamily="18" charset="0"/>
              </a:rPr>
              <a:t>6.Quá </a:t>
            </a:r>
            <a:r>
              <a:rPr lang="vi-VN" sz="2800" b="1" cap="all" dirty="0">
                <a:solidFill>
                  <a:srgbClr val="002060"/>
                </a:solidFill>
                <a:latin typeface="Times New Roman" panose="02020603050405020304" pitchFamily="18" charset="0"/>
                <a:cs typeface="Times New Roman" panose="02020603050405020304" pitchFamily="18" charset="0"/>
              </a:rPr>
              <a:t>trình phát triển và kế hoạch hoá sản phẩm mới</a:t>
            </a:r>
          </a:p>
        </p:txBody>
      </p:sp>
      <p:sp>
        <p:nvSpPr>
          <p:cNvPr id="4" name="Rectangle 3"/>
          <p:cNvSpPr/>
          <p:nvPr/>
        </p:nvSpPr>
        <p:spPr>
          <a:xfrm>
            <a:off x="3760264" y="523220"/>
            <a:ext cx="3895618" cy="652486"/>
          </a:xfrm>
          <a:prstGeom prst="rect">
            <a:avLst/>
          </a:prstGeom>
        </p:spPr>
        <p:txBody>
          <a:bodyPr wrap="none">
            <a:spAutoFit/>
          </a:bodyPr>
          <a:lstStyle/>
          <a:p>
            <a:pPr marR="0" lvl="0" algn="just">
              <a:lnSpc>
                <a:spcPct val="130000"/>
              </a:lnSpc>
              <a:spcBef>
                <a:spcPts val="200"/>
              </a:spcBef>
              <a:spcAft>
                <a:spcPts val="0"/>
              </a:spcAft>
            </a:pPr>
            <a:r>
              <a:rPr lang="en-US" sz="28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Bước</a:t>
            </a:r>
            <a:r>
              <a:rPr lang="en-US" sz="28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4: </a:t>
            </a:r>
            <a:r>
              <a:rPr lang="en-US" sz="28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Kế</a:t>
            </a:r>
            <a:r>
              <a:rPr lang="en-US" sz="28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dự</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án</a:t>
            </a:r>
            <a:endPar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8922327" y="547322"/>
            <a:ext cx="3269673" cy="2045686"/>
          </a:xfrm>
          <a:prstGeom prst="rect">
            <a:avLst/>
          </a:prstGeom>
        </p:spPr>
      </p:pic>
    </p:spTree>
    <p:extLst>
      <p:ext uri="{BB962C8B-B14F-4D97-AF65-F5344CB8AC3E}">
        <p14:creationId xmlns:p14="http://schemas.microsoft.com/office/powerpoint/2010/main" val="79967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826907" y="509003"/>
            <a:ext cx="2272496" cy="1421798"/>
          </a:xfrm>
          <a:prstGeom prst="rect">
            <a:avLst/>
          </a:prstGeom>
        </p:spPr>
      </p:pic>
      <p:sp>
        <p:nvSpPr>
          <p:cNvPr id="3" name="Rectangle 2"/>
          <p:cNvSpPr/>
          <p:nvPr/>
        </p:nvSpPr>
        <p:spPr>
          <a:xfrm>
            <a:off x="215462" y="0"/>
            <a:ext cx="11741186" cy="523220"/>
          </a:xfrm>
          <a:prstGeom prst="rect">
            <a:avLst/>
          </a:prstGeom>
        </p:spPr>
        <p:txBody>
          <a:bodyPr wrap="square">
            <a:spAutoFit/>
          </a:bodyPr>
          <a:lstStyle/>
          <a:p>
            <a:pPr algn="ctr">
              <a:spcBef>
                <a:spcPts val="600"/>
              </a:spcBef>
            </a:pPr>
            <a:r>
              <a:rPr lang="en-US" sz="2800" b="1" cap="all" dirty="0" smtClean="0">
                <a:solidFill>
                  <a:srgbClr val="002060"/>
                </a:solidFill>
                <a:latin typeface="Times New Roman" panose="02020603050405020304" pitchFamily="18" charset="0"/>
                <a:cs typeface="Times New Roman" panose="02020603050405020304" pitchFamily="18" charset="0"/>
              </a:rPr>
              <a:t>4.</a:t>
            </a:r>
            <a:r>
              <a:rPr lang="vi-VN" sz="2800" b="1" cap="all" dirty="0" smtClean="0">
                <a:solidFill>
                  <a:srgbClr val="002060"/>
                </a:solidFill>
                <a:latin typeface="Times New Roman" panose="02020603050405020304" pitchFamily="18" charset="0"/>
                <a:cs typeface="Times New Roman" panose="02020603050405020304" pitchFamily="18" charset="0"/>
              </a:rPr>
              <a:t>6.Quá </a:t>
            </a:r>
            <a:r>
              <a:rPr lang="vi-VN" sz="2800" b="1" cap="all" dirty="0">
                <a:solidFill>
                  <a:srgbClr val="002060"/>
                </a:solidFill>
                <a:latin typeface="Times New Roman" panose="02020603050405020304" pitchFamily="18" charset="0"/>
                <a:cs typeface="Times New Roman" panose="02020603050405020304" pitchFamily="18" charset="0"/>
              </a:rPr>
              <a:t>trình phát triển và kế hoạch hoá sản phẩm mới</a:t>
            </a:r>
          </a:p>
        </p:txBody>
      </p:sp>
      <p:sp>
        <p:nvSpPr>
          <p:cNvPr id="4" name="Rectangle 3"/>
          <p:cNvSpPr/>
          <p:nvPr/>
        </p:nvSpPr>
        <p:spPr>
          <a:xfrm>
            <a:off x="4309765" y="419048"/>
            <a:ext cx="4128053" cy="579967"/>
          </a:xfrm>
          <a:prstGeom prst="rect">
            <a:avLst/>
          </a:prstGeom>
        </p:spPr>
        <p:txBody>
          <a:bodyPr wrap="none">
            <a:spAutoFit/>
          </a:bodyPr>
          <a:lstStyle/>
          <a:p>
            <a:pPr marR="0" lvl="0" algn="just">
              <a:lnSpc>
                <a:spcPct val="150000"/>
              </a:lnSpc>
              <a:spcBef>
                <a:spcPts val="0"/>
              </a:spcBef>
              <a:spcAft>
                <a:spcPts val="0"/>
              </a:spcAft>
            </a:pPr>
            <a:r>
              <a:rPr lang="en-US" sz="24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Bước</a:t>
            </a:r>
            <a:r>
              <a:rPr lang="en-US" sz="24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5: </a:t>
            </a:r>
            <a:r>
              <a:rPr lang="en-US" sz="24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Kiểm</a:t>
            </a:r>
            <a:r>
              <a:rPr lang="en-US" sz="24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marketing</a:t>
            </a:r>
          </a:p>
        </p:txBody>
      </p:sp>
      <p:sp>
        <p:nvSpPr>
          <p:cNvPr id="5" name="Rectangle 4"/>
          <p:cNvSpPr/>
          <p:nvPr/>
        </p:nvSpPr>
        <p:spPr>
          <a:xfrm>
            <a:off x="215462" y="2191208"/>
            <a:ext cx="11670839" cy="4524315"/>
          </a:xfrm>
          <a:prstGeom prst="rect">
            <a:avLst/>
          </a:prstGeom>
        </p:spPr>
        <p:txBody>
          <a:bodyPr wrap="square">
            <a:spAutoFit/>
          </a:bodyPr>
          <a:lstStyle/>
          <a:p>
            <a:pPr indent="457200" algn="just"/>
            <a:r>
              <a:rPr lang="en-US" sz="24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kế</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kiểm</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thị</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điều</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khiển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theo</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hướng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kế</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chung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nhiều</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kiểm</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thị</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giả</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mua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tiềm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năng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đề</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nghị</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lời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câu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hỏi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chọn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bày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ở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đây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tiêu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hoàn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bỏ</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tiền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hay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chịu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rủi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do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nào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cả</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thật</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ở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đây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mua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mua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thật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thị</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thức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bị</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khiển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hay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hoàn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ngẫu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nhiên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Dẫu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sao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vẫn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chỉ</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nghiên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cứu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doanh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bố</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gì</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24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Marketing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giới</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hạn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doanh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quyết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tiêu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thụ</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phép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tiếp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tục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nghiên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cứu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trước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tung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bố</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quốc</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ở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đây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hãng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thống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tiến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chỉnh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cần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Rectangle 5"/>
          <p:cNvSpPr/>
          <p:nvPr/>
        </p:nvSpPr>
        <p:spPr>
          <a:xfrm>
            <a:off x="215462" y="994947"/>
            <a:ext cx="9611445" cy="1200329"/>
          </a:xfrm>
          <a:prstGeom prst="rect">
            <a:avLst/>
          </a:prstGeom>
        </p:spPr>
        <p:txBody>
          <a:bodyPr wrap="square">
            <a:spAutoFit/>
          </a:bodyPr>
          <a:lstStyle/>
          <a:p>
            <a:pPr marL="342900" indent="-342900" algn="just">
              <a:buFont typeface="Wingdings" panose="05000000000000000000" pitchFamily="2" charset="2"/>
              <a:buChar char="v"/>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tận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vẫn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bí</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mật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ty. </a:t>
            </a:r>
          </a:p>
          <a:p>
            <a:pPr marL="342900" indent="-342900" algn="just">
              <a:buFont typeface="Wingdings" panose="05000000000000000000" pitchFamily="2" charset="2"/>
              <a:buChar char="v"/>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Bây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giờ</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quá</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vượt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ngoài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thị</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ty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tương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lai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tiêu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tìm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kiếm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ủng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hộ</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họ</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734405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barn(inVertical)">
                                      <p:cBhvr>
                                        <p:cTn id="14" dur="500"/>
                                        <p:tgtEl>
                                          <p:spTgt spid="6">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fade">
                                      <p:cBhvr>
                                        <p:cTn id="19" dur="1000"/>
                                        <p:tgtEl>
                                          <p:spTgt spid="5">
                                            <p:txEl>
                                              <p:pRg st="0" end="0"/>
                                            </p:txEl>
                                          </p:spTgt>
                                        </p:tgtEl>
                                      </p:cBhvr>
                                    </p:animEffect>
                                    <p:anim calcmode="lin" valueType="num">
                                      <p:cBhvr>
                                        <p:cTn id="20"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5">
                                            <p:txEl>
                                              <p:pRg st="1" end="1"/>
                                            </p:txEl>
                                          </p:spTgt>
                                        </p:tgtEl>
                                        <p:attrNameLst>
                                          <p:attrName>style.visibility</p:attrName>
                                        </p:attrNameLst>
                                      </p:cBhvr>
                                      <p:to>
                                        <p:strVal val="visible"/>
                                      </p:to>
                                    </p:set>
                                    <p:animEffect transition="in" filter="fade">
                                      <p:cBhvr>
                                        <p:cTn id="26" dur="1000"/>
                                        <p:tgtEl>
                                          <p:spTgt spid="5">
                                            <p:txEl>
                                              <p:pRg st="1" end="1"/>
                                            </p:txEl>
                                          </p:spTgt>
                                        </p:tgtEl>
                                      </p:cBhvr>
                                    </p:animEffect>
                                    <p:anim calcmode="lin" valueType="num">
                                      <p:cBhvr>
                                        <p:cTn id="27"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8"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5">
                                            <p:txEl>
                                              <p:pRg st="2" end="2"/>
                                            </p:txEl>
                                          </p:spTgt>
                                        </p:tgtEl>
                                        <p:attrNameLst>
                                          <p:attrName>style.visibility</p:attrName>
                                        </p:attrNameLst>
                                      </p:cBhvr>
                                      <p:to>
                                        <p:strVal val="visible"/>
                                      </p:to>
                                    </p:set>
                                    <p:anim calcmode="lin" valueType="num">
                                      <p:cBhvr additive="base">
                                        <p:cTn id="3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5">
                                            <p:txEl>
                                              <p:pRg st="3" end="3"/>
                                            </p:txEl>
                                          </p:spTgt>
                                        </p:tgtEl>
                                        <p:attrNameLst>
                                          <p:attrName>style.visibility</p:attrName>
                                        </p:attrNameLst>
                                      </p:cBhvr>
                                      <p:to>
                                        <p:strVal val="visible"/>
                                      </p:to>
                                    </p:set>
                                    <p:animEffect transition="in" filter="fade">
                                      <p:cBhvr>
                                        <p:cTn id="39" dur="1000"/>
                                        <p:tgtEl>
                                          <p:spTgt spid="5">
                                            <p:txEl>
                                              <p:pRg st="3" end="3"/>
                                            </p:txEl>
                                          </p:spTgt>
                                        </p:tgtEl>
                                      </p:cBhvr>
                                    </p:animEffect>
                                    <p:anim calcmode="lin" valueType="num">
                                      <p:cBhvr>
                                        <p:cTn id="40"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41"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5">
                                            <p:txEl>
                                              <p:pRg st="4" end="4"/>
                                            </p:txEl>
                                          </p:spTgt>
                                        </p:tgtEl>
                                        <p:attrNameLst>
                                          <p:attrName>style.visibility</p:attrName>
                                        </p:attrNameLst>
                                      </p:cBhvr>
                                      <p:to>
                                        <p:strVal val="visible"/>
                                      </p:to>
                                    </p:set>
                                    <p:animEffect transition="in" filter="fade">
                                      <p:cBhvr>
                                        <p:cTn id="46" dur="1000"/>
                                        <p:tgtEl>
                                          <p:spTgt spid="5">
                                            <p:txEl>
                                              <p:pRg st="4" end="4"/>
                                            </p:txEl>
                                          </p:spTgt>
                                        </p:tgtEl>
                                      </p:cBhvr>
                                    </p:animEffect>
                                    <p:anim calcmode="lin" valueType="num">
                                      <p:cBhvr>
                                        <p:cTn id="47"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48"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070109" y="523221"/>
            <a:ext cx="3121891" cy="1953226"/>
          </a:xfrm>
          <a:prstGeom prst="rect">
            <a:avLst/>
          </a:prstGeom>
        </p:spPr>
      </p:pic>
      <p:sp>
        <p:nvSpPr>
          <p:cNvPr id="3" name="Rectangle 2"/>
          <p:cNvSpPr/>
          <p:nvPr/>
        </p:nvSpPr>
        <p:spPr>
          <a:xfrm>
            <a:off x="215462" y="0"/>
            <a:ext cx="11741186" cy="523220"/>
          </a:xfrm>
          <a:prstGeom prst="rect">
            <a:avLst/>
          </a:prstGeom>
        </p:spPr>
        <p:txBody>
          <a:bodyPr wrap="square">
            <a:spAutoFit/>
          </a:bodyPr>
          <a:lstStyle/>
          <a:p>
            <a:pPr algn="ctr">
              <a:spcBef>
                <a:spcPts val="600"/>
              </a:spcBef>
            </a:pPr>
            <a:r>
              <a:rPr lang="en-US" sz="2800" b="1" cap="all" dirty="0" smtClean="0">
                <a:solidFill>
                  <a:srgbClr val="002060"/>
                </a:solidFill>
                <a:latin typeface="Times New Roman" panose="02020603050405020304" pitchFamily="18" charset="0"/>
                <a:cs typeface="Times New Roman" panose="02020603050405020304" pitchFamily="18" charset="0"/>
              </a:rPr>
              <a:t>4.</a:t>
            </a:r>
            <a:r>
              <a:rPr lang="vi-VN" sz="2800" b="1" cap="all" dirty="0" smtClean="0">
                <a:solidFill>
                  <a:srgbClr val="002060"/>
                </a:solidFill>
                <a:latin typeface="Times New Roman" panose="02020603050405020304" pitchFamily="18" charset="0"/>
                <a:cs typeface="Times New Roman" panose="02020603050405020304" pitchFamily="18" charset="0"/>
              </a:rPr>
              <a:t>6.Quá </a:t>
            </a:r>
            <a:r>
              <a:rPr lang="vi-VN" sz="2800" b="1" cap="all" dirty="0">
                <a:solidFill>
                  <a:srgbClr val="002060"/>
                </a:solidFill>
                <a:latin typeface="Times New Roman" panose="02020603050405020304" pitchFamily="18" charset="0"/>
                <a:cs typeface="Times New Roman" panose="02020603050405020304" pitchFamily="18" charset="0"/>
              </a:rPr>
              <a:t>trình phát triển và kế hoạch hoá sản phẩm mới</a:t>
            </a:r>
          </a:p>
        </p:txBody>
      </p:sp>
      <p:sp>
        <p:nvSpPr>
          <p:cNvPr id="4" name="Rectangle 3"/>
          <p:cNvSpPr/>
          <p:nvPr/>
        </p:nvSpPr>
        <p:spPr>
          <a:xfrm>
            <a:off x="153204" y="2476447"/>
            <a:ext cx="12001850" cy="4170372"/>
          </a:xfrm>
          <a:prstGeom prst="rect">
            <a:avLst/>
          </a:prstGeom>
        </p:spPr>
        <p:txBody>
          <a:bodyPr wrap="square">
            <a:spAutoFit/>
          </a:bodyPr>
          <a:lstStyle/>
          <a:p>
            <a:pPr algn="just">
              <a:spcBef>
                <a:spcPts val="600"/>
              </a:spcBef>
            </a:pP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Superiority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cao</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biệt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rõ</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ràng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hay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tương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đối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lợi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thế</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so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trước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600"/>
              </a:spcBef>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2. </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Sociability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gần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gũi</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phù</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hay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tương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thích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niềm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tin,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sống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tiêu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600"/>
              </a:spcBef>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3. </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Satisfaction: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hài</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lòng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thoả</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tiêu</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p>
          <a:p>
            <a:pPr algn="just">
              <a:spcBef>
                <a:spcPts val="600"/>
              </a:spcBef>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4. </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Simplicity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đơn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giản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Mức</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độ</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dễ</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hiểu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dễ</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sử</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tiêu</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dễ</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dàng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thị</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xâm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nhập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thị</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600"/>
              </a:spcBef>
            </a:pP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5</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Separability</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tách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biệt</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bị</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đầu</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tư</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ít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ỏi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tiêu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600"/>
              </a:spcBef>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6. </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Speed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tốc</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độ</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lợi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nhanh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chóng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310222" y="715004"/>
            <a:ext cx="8140335" cy="1569660"/>
          </a:xfrm>
          <a:prstGeom prst="rect">
            <a:avLst/>
          </a:prstGeom>
        </p:spPr>
        <p:txBody>
          <a:bodyPr wrap="square">
            <a:spAutoFit/>
          </a:bodyPr>
          <a:lstStyle/>
          <a:p>
            <a:pPr marL="342900" indent="-342900" algn="just">
              <a:buFont typeface="Wingdings" panose="05000000000000000000" pitchFamily="2" charset="2"/>
              <a:buChar char="v"/>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6S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mới</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Dưới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đây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đặc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lớn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tiêu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cũng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chấp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tiêu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Rectangle 6"/>
          <p:cNvSpPr/>
          <p:nvPr/>
        </p:nvSpPr>
        <p:spPr>
          <a:xfrm>
            <a:off x="4198929" y="261610"/>
            <a:ext cx="4128053" cy="579967"/>
          </a:xfrm>
          <a:prstGeom prst="rect">
            <a:avLst/>
          </a:prstGeom>
        </p:spPr>
        <p:txBody>
          <a:bodyPr wrap="none">
            <a:spAutoFit/>
          </a:bodyPr>
          <a:lstStyle/>
          <a:p>
            <a:pPr marR="0" lvl="0" algn="just">
              <a:lnSpc>
                <a:spcPct val="150000"/>
              </a:lnSpc>
              <a:spcBef>
                <a:spcPts val="0"/>
              </a:spcBef>
              <a:spcAft>
                <a:spcPts val="0"/>
              </a:spcAft>
            </a:pPr>
            <a:r>
              <a:rPr lang="en-US" sz="24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Bước</a:t>
            </a:r>
            <a:r>
              <a:rPr lang="en-US" sz="24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5: </a:t>
            </a:r>
            <a:r>
              <a:rPr lang="en-US" sz="24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Kiểm</a:t>
            </a:r>
            <a:r>
              <a:rPr lang="en-US" sz="24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marketing</a:t>
            </a:r>
          </a:p>
        </p:txBody>
      </p:sp>
    </p:spTree>
    <p:extLst>
      <p:ext uri="{BB962C8B-B14F-4D97-AF65-F5344CB8AC3E}">
        <p14:creationId xmlns:p14="http://schemas.microsoft.com/office/powerpoint/2010/main" val="111762261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5462" y="0"/>
            <a:ext cx="11741186" cy="523220"/>
          </a:xfrm>
          <a:prstGeom prst="rect">
            <a:avLst/>
          </a:prstGeom>
        </p:spPr>
        <p:txBody>
          <a:bodyPr wrap="square">
            <a:spAutoFit/>
          </a:bodyPr>
          <a:lstStyle/>
          <a:p>
            <a:pPr algn="ctr">
              <a:spcBef>
                <a:spcPts val="600"/>
              </a:spcBef>
            </a:pPr>
            <a:r>
              <a:rPr lang="en-US" sz="2800" b="1" cap="all" dirty="0" smtClean="0">
                <a:solidFill>
                  <a:srgbClr val="002060"/>
                </a:solidFill>
                <a:latin typeface="Times New Roman" panose="02020603050405020304" pitchFamily="18" charset="0"/>
                <a:cs typeface="Times New Roman" panose="02020603050405020304" pitchFamily="18" charset="0"/>
              </a:rPr>
              <a:t>4.</a:t>
            </a:r>
            <a:r>
              <a:rPr lang="vi-VN" sz="2800" b="1" cap="all" dirty="0" smtClean="0">
                <a:solidFill>
                  <a:srgbClr val="002060"/>
                </a:solidFill>
                <a:latin typeface="Times New Roman" panose="02020603050405020304" pitchFamily="18" charset="0"/>
                <a:cs typeface="Times New Roman" panose="02020603050405020304" pitchFamily="18" charset="0"/>
              </a:rPr>
              <a:t>6.Quá </a:t>
            </a:r>
            <a:r>
              <a:rPr lang="vi-VN" sz="2800" b="1" cap="all" dirty="0">
                <a:solidFill>
                  <a:srgbClr val="002060"/>
                </a:solidFill>
                <a:latin typeface="Times New Roman" panose="02020603050405020304" pitchFamily="18" charset="0"/>
                <a:cs typeface="Times New Roman" panose="02020603050405020304" pitchFamily="18" charset="0"/>
              </a:rPr>
              <a:t>trình phát triển và kế hoạch hoá sản phẩm mới</a:t>
            </a:r>
          </a:p>
        </p:txBody>
      </p:sp>
      <p:sp>
        <p:nvSpPr>
          <p:cNvPr id="3" name="Rectangle 2"/>
          <p:cNvSpPr/>
          <p:nvPr/>
        </p:nvSpPr>
        <p:spPr>
          <a:xfrm>
            <a:off x="3962303" y="419048"/>
            <a:ext cx="4822987" cy="646331"/>
          </a:xfrm>
          <a:prstGeom prst="rect">
            <a:avLst/>
          </a:prstGeom>
        </p:spPr>
        <p:txBody>
          <a:bodyPr wrap="none">
            <a:spAutoFit/>
          </a:bodyPr>
          <a:lstStyle/>
          <a:p>
            <a:pPr marR="0" lvl="0" algn="just">
              <a:lnSpc>
                <a:spcPct val="150000"/>
              </a:lnSpc>
              <a:spcBef>
                <a:spcPts val="0"/>
              </a:spcBef>
              <a:spcAft>
                <a:spcPts val="0"/>
              </a:spcAft>
            </a:pPr>
            <a:r>
              <a:rPr lang="en-US" sz="24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Bước</a:t>
            </a:r>
            <a:r>
              <a:rPr lang="en-US" sz="24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5: </a:t>
            </a:r>
            <a:r>
              <a:rPr lang="en-US" sz="24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Thương</a:t>
            </a:r>
            <a:r>
              <a:rPr lang="en-US" sz="24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mại</a:t>
            </a:r>
            <a:r>
              <a:rPr lang="en-US" sz="24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hóa</a:t>
            </a:r>
            <a:r>
              <a:rPr lang="en-US" sz="24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endPar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215462" y="1065379"/>
            <a:ext cx="11859665" cy="5632311"/>
          </a:xfrm>
          <a:prstGeom prst="rect">
            <a:avLst/>
          </a:prstGeom>
        </p:spPr>
        <p:txBody>
          <a:bodyPr wrap="square">
            <a:spAutoFit/>
          </a:bodyPr>
          <a:lstStyle/>
          <a:p>
            <a:pPr marL="342900" indent="-342900" algn="just">
              <a:lnSpc>
                <a:spcPct val="150000"/>
              </a:lnSpc>
              <a:buFont typeface="Wingdings" panose="05000000000000000000" pitchFamily="2" charset="2"/>
              <a:buChar char="v"/>
            </a:pPr>
            <a:r>
              <a:rPr lang="en-US" sz="24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Tuy</a:t>
            </a:r>
            <a:r>
              <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nhiên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marketing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biết</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chắc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rất</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nhiều</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yếu</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p>
          <a:p>
            <a:pPr marL="342900" indent="-342900" algn="just">
              <a:lnSpc>
                <a:spcPct val="150000"/>
              </a:lnSpc>
              <a:buFont typeface="Wingdings" panose="05000000000000000000" pitchFamily="2" charset="2"/>
              <a:buChar char="v"/>
            </a:pPr>
            <a:r>
              <a:rPr lang="en-US" sz="24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Cần</a:t>
            </a:r>
            <a:r>
              <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thiết</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phải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qui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triển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hệ</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thống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kế</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hoá</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v"/>
            </a:pPr>
            <a:r>
              <a:rPr lang="en-US" sz="24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Mặc</a:t>
            </a:r>
            <a:r>
              <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dù</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qui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vậy</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đảm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lời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giải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thần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nhưng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tăng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khả</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năng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v"/>
            </a:pP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a:t>
            </a:r>
            <a:r>
              <a:rPr lang="en-US" sz="24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oanh</a:t>
            </a:r>
            <a:r>
              <a:rPr lang="en-US" sz="24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nghiệp</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phải</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hình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đường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hướng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chính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sách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bao</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gồm</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p>
          <a:p>
            <a:pPr algn="just">
              <a:lnSpc>
                <a:spcPct val="150000"/>
              </a:lnSpc>
            </a:pP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Lĩnh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vực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nào</a:t>
            </a:r>
            <a:r>
              <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sẽ</a:t>
            </a:r>
            <a:r>
              <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đầu</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tư</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triển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Trách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nhiệm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giai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đoạn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chính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sách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yếu</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tố</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quyết</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trực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tiếp</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9425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animEffect transition="in" filter="fade">
                                      <p:cBhvr>
                                        <p:cTn id="7" dur="1000"/>
                                        <p:tgtEl>
                                          <p:spTgt spid="4">
                                            <p:txEl>
                                              <p:pRg st="4" end="4"/>
                                            </p:txEl>
                                          </p:spTgt>
                                        </p:tgtEl>
                                      </p:cBhvr>
                                    </p:animEffect>
                                    <p:anim calcmode="lin" valueType="num">
                                      <p:cBhvr>
                                        <p:cTn id="8"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xEl>
                                              <p:pRg st="5" end="5"/>
                                            </p:txEl>
                                          </p:spTgt>
                                        </p:tgtEl>
                                        <p:attrNameLst>
                                          <p:attrName>style.visibility</p:attrName>
                                        </p:attrNameLst>
                                      </p:cBhvr>
                                      <p:to>
                                        <p:strVal val="visible"/>
                                      </p:to>
                                    </p:set>
                                    <p:animEffect transition="in" filter="barn(inVertical)">
                                      <p:cBhvr>
                                        <p:cTn id="14" dur="500"/>
                                        <p:tgtEl>
                                          <p:spTgt spid="4">
                                            <p:txEl>
                                              <p:pRg st="5" end="5"/>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animEffect transition="in" filter="barn(inVertical)">
                                      <p:cBhvr>
                                        <p:cTn id="19"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29832" y="0"/>
            <a:ext cx="9891824" cy="738664"/>
          </a:xfrm>
          <a:prstGeom prst="rect">
            <a:avLst/>
          </a:prstGeom>
        </p:spPr>
        <p:txBody>
          <a:bodyPr wrap="square">
            <a:spAutoFit/>
          </a:bodyPr>
          <a:lstStyle/>
          <a:p>
            <a:pPr lvl="0">
              <a:lnSpc>
                <a:spcPct val="150000"/>
              </a:lnSpc>
            </a:pPr>
            <a:r>
              <a:rPr lang="en-US" sz="2800" b="1" cap="all" dirty="0">
                <a:solidFill>
                  <a:srgbClr val="002060"/>
                </a:solidFill>
                <a:latin typeface="Times New Roman" panose="02020603050405020304" pitchFamily="18" charset="0"/>
                <a:cs typeface="Times New Roman" panose="02020603050405020304" pitchFamily="18" charset="0"/>
              </a:rPr>
              <a:t>4.</a:t>
            </a:r>
            <a:r>
              <a:rPr lang="vi-VN" sz="2800" b="1" cap="all" dirty="0">
                <a:solidFill>
                  <a:srgbClr val="002060"/>
                </a:solidFill>
                <a:latin typeface="Times New Roman" panose="02020603050405020304" pitchFamily="18" charset="0"/>
                <a:cs typeface="Times New Roman" panose="02020603050405020304" pitchFamily="18" charset="0"/>
              </a:rPr>
              <a:t>7</a:t>
            </a:r>
            <a:r>
              <a:rPr lang="vi-VN" sz="2800" b="1" cap="all" dirty="0" smtClean="0">
                <a:solidFill>
                  <a:srgbClr val="002060"/>
                </a:solidFill>
                <a:latin typeface="Times New Roman" panose="02020603050405020304" pitchFamily="18" charset="0"/>
                <a:cs typeface="Times New Roman" panose="02020603050405020304" pitchFamily="18" charset="0"/>
              </a:rPr>
              <a:t>.</a:t>
            </a:r>
            <a:r>
              <a:rPr lang="en-US" sz="2800" b="1" cap="all" dirty="0" smtClean="0">
                <a:solidFill>
                  <a:srgbClr val="002060"/>
                </a:solidFill>
                <a:latin typeface="Times New Roman" panose="02020603050405020304" pitchFamily="18" charset="0"/>
                <a:cs typeface="Times New Roman" panose="02020603050405020304" pitchFamily="18" charset="0"/>
              </a:rPr>
              <a:t> </a:t>
            </a:r>
            <a:r>
              <a:rPr lang="vi-VN" sz="2800" b="1" cap="all" dirty="0" smtClean="0">
                <a:solidFill>
                  <a:srgbClr val="002060"/>
                </a:solidFill>
                <a:latin typeface="Times New Roman" panose="02020603050405020304" pitchFamily="18" charset="0"/>
                <a:cs typeface="Times New Roman" panose="02020603050405020304" pitchFamily="18" charset="0"/>
              </a:rPr>
              <a:t>Sự </a:t>
            </a:r>
            <a:r>
              <a:rPr lang="vi-VN" sz="2800" b="1" cap="all" dirty="0">
                <a:solidFill>
                  <a:srgbClr val="002060"/>
                </a:solidFill>
                <a:latin typeface="Times New Roman" panose="02020603050405020304" pitchFamily="18" charset="0"/>
                <a:cs typeface="Times New Roman" panose="02020603050405020304" pitchFamily="18" charset="0"/>
              </a:rPr>
              <a:t>cần thiết của nghiên cứu sản phẩm mới</a:t>
            </a:r>
          </a:p>
        </p:txBody>
      </p:sp>
      <p:sp>
        <p:nvSpPr>
          <p:cNvPr id="3" name="Rectangle 2"/>
          <p:cNvSpPr/>
          <p:nvPr/>
        </p:nvSpPr>
        <p:spPr>
          <a:xfrm>
            <a:off x="196088" y="846664"/>
            <a:ext cx="11568223" cy="6417141"/>
          </a:xfrm>
          <a:prstGeom prst="rect">
            <a:avLst/>
          </a:prstGeom>
        </p:spPr>
        <p:txBody>
          <a:bodyPr wrap="square">
            <a:spAutoFit/>
          </a:bodyPr>
          <a:lstStyle/>
          <a:p>
            <a:pPr algn="just">
              <a:lnSpc>
                <a:spcPct val="150000"/>
              </a:lnSpc>
              <a:spcBef>
                <a:spcPts val="300"/>
              </a:spcBef>
              <a:spcAft>
                <a:spcPts val="300"/>
              </a:spcAft>
            </a:pP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Chúng</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ta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có</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thể</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khẳng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rằng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hoạt</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động</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then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chốt</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mọi</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hệ</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thống</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kế</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hoạch</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hoá</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mới</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nghiên</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cứu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không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chỉ</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nghiên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cứu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marketing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kể</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cả</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nghiên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cứu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kỹ</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thuật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Bef>
                <a:spcPts val="300"/>
              </a:spcBef>
              <a:spcAft>
                <a:spcPts val="300"/>
              </a:spcAft>
            </a:pP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Nếu</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không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chú</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ý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đến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tổ</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chức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chức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năng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phát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triển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mới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trong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công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ty,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quyết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phát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triển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mới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cấp</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trị</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tối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cao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sẽ</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khó</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có</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được</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dữ</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liệu</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cần</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thiết</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để</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ra</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quyết</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chính</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xác</a:t>
            </a:r>
            <a:r>
              <a:rPr 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400"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Bef>
                <a:spcPts val="300"/>
              </a:spcBef>
              <a:spcAft>
                <a:spcPts val="300"/>
              </a:spcAft>
            </a:pP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báo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dự</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án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mới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phải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chi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tiết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hơn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sự</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thập</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ý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kiến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từ</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chuyên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gia</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Cấp</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trị</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bậc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cao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phải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có</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trách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nhiệm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đưa</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ra</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câu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hỏi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nhất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nhóm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kế</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hoạch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hoá</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mới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phải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trả</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lời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câu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hỏi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này</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dựa</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cuộc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nghiên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cứu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cung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cấp</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thông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tin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về</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Marketing,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kinh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tế</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kỹ</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thuật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xuất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Bef>
                <a:spcPts val="300"/>
              </a:spcBef>
              <a:spcAft>
                <a:spcPts val="300"/>
              </a:spcAft>
            </a:pP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715794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2517" y="897538"/>
            <a:ext cx="11528384" cy="5432256"/>
          </a:xfrm>
          <a:prstGeom prst="rect">
            <a:avLst/>
          </a:prstGeom>
        </p:spPr>
        <p:txBody>
          <a:bodyPr wrap="square">
            <a:spAutoFit/>
          </a:bodyPr>
          <a:lstStyle/>
          <a:p>
            <a:pPr algn="just">
              <a:spcBef>
                <a:spcPts val="300"/>
              </a:spcBef>
              <a:spcAft>
                <a:spcPts val="300"/>
              </a:spcAft>
            </a:pP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Có</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thể</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hiểu</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rõ</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hơn</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nhu</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cầu</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phát</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triển</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mới</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khi</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kiểm</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tra</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ý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kiến</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đánh</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giá</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mới</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nhà</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quản</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trị</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marketing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phải</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đưa</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ra</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nhiều</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câu</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hỏi</a:t>
            </a:r>
            <a:r>
              <a:rPr lang="en-US" sz="2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p>
          <a:p>
            <a:pPr algn="just">
              <a:spcBef>
                <a:spcPts val="300"/>
              </a:spcBef>
              <a:spcAft>
                <a:spcPts val="300"/>
              </a:spcAft>
            </a:pP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Nhu</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cầu</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thị</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trường</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trước</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đây</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gì</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Phải</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chăng</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ứng</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dụng</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tiềm</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năng</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cho</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giới</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hạn</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en-US" sz="24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spcBef>
                <a:spcPts val="300"/>
              </a:spcBef>
              <a:spcAft>
                <a:spcPts val="300"/>
              </a:spcAft>
            </a:pP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Có</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thể</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đăng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ký</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độc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quyền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xuất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mới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được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không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Có</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vấn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đề</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gì</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chống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lại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sự</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đảm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bảo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đó</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không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gn="just">
              <a:spcBef>
                <a:spcPts val="300"/>
              </a:spcBef>
              <a:spcAft>
                <a:spcPts val="300"/>
              </a:spcAft>
            </a:pP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có</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thể</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bán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với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kênh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phân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phối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lực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lượng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bán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hiện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tại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không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Số</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lượng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bán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mới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cần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thiết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bao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nhiêu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Việc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đào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tạo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bán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cần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thêm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như</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thế</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nào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gn="just">
              <a:spcBef>
                <a:spcPts val="300"/>
              </a:spcBef>
              <a:spcAft>
                <a:spcPts val="300"/>
              </a:spcAft>
            </a:pP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Chi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phí</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xuất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đơn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vị</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tại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mức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lượng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nhau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bao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nhiêu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gn="just">
              <a:spcBef>
                <a:spcPts val="300"/>
              </a:spcBef>
              <a:spcAft>
                <a:spcPts val="300"/>
              </a:spcAft>
            </a:pP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Bao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gói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thích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hợp</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nhất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gì</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đứng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về</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khía</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cạnh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màu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sắc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chất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liệu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thiết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kế</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gn="just">
              <a:spcBef>
                <a:spcPts val="300"/>
              </a:spcBef>
              <a:spcAft>
                <a:spcPts val="300"/>
              </a:spcAft>
            </a:pP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Khoản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từ</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việc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đầu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tư</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bao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nhiêu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gn="just">
              <a:spcBef>
                <a:spcPts val="300"/>
              </a:spcBef>
              <a:spcAft>
                <a:spcPts val="300"/>
              </a:spcAft>
            </a:pP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Chiến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lược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giá</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phù</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hợp</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nhất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gì</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229832" y="0"/>
            <a:ext cx="9891824" cy="738664"/>
          </a:xfrm>
          <a:prstGeom prst="rect">
            <a:avLst/>
          </a:prstGeom>
        </p:spPr>
        <p:txBody>
          <a:bodyPr wrap="square">
            <a:spAutoFit/>
          </a:bodyPr>
          <a:lstStyle/>
          <a:p>
            <a:pPr lvl="0">
              <a:lnSpc>
                <a:spcPct val="150000"/>
              </a:lnSpc>
            </a:pPr>
            <a:r>
              <a:rPr lang="en-US" sz="2800" b="1" cap="all" dirty="0" smtClean="0">
                <a:solidFill>
                  <a:srgbClr val="002060"/>
                </a:solidFill>
                <a:latin typeface="Times New Roman" panose="02020603050405020304" pitchFamily="18" charset="0"/>
                <a:cs typeface="Times New Roman" panose="02020603050405020304" pitchFamily="18" charset="0"/>
              </a:rPr>
              <a:t>4.</a:t>
            </a:r>
            <a:r>
              <a:rPr lang="vi-VN" sz="2800" b="1" cap="all" dirty="0" smtClean="0">
                <a:solidFill>
                  <a:srgbClr val="002060"/>
                </a:solidFill>
                <a:latin typeface="Times New Roman" panose="02020603050405020304" pitchFamily="18" charset="0"/>
                <a:cs typeface="Times New Roman" panose="02020603050405020304" pitchFamily="18" charset="0"/>
              </a:rPr>
              <a:t>7.</a:t>
            </a:r>
            <a:r>
              <a:rPr lang="en-US" sz="2800" b="1" cap="all" dirty="0" smtClean="0">
                <a:solidFill>
                  <a:srgbClr val="002060"/>
                </a:solidFill>
                <a:latin typeface="Times New Roman" panose="02020603050405020304" pitchFamily="18" charset="0"/>
                <a:cs typeface="Times New Roman" panose="02020603050405020304" pitchFamily="18" charset="0"/>
              </a:rPr>
              <a:t> </a:t>
            </a:r>
            <a:r>
              <a:rPr lang="vi-VN" sz="2800" b="1" cap="all" dirty="0" smtClean="0">
                <a:solidFill>
                  <a:srgbClr val="002060"/>
                </a:solidFill>
                <a:latin typeface="Times New Roman" panose="02020603050405020304" pitchFamily="18" charset="0"/>
                <a:cs typeface="Times New Roman" panose="02020603050405020304" pitchFamily="18" charset="0"/>
              </a:rPr>
              <a:t>Sự cần thiết của nghiên cứu sản phẩm mới</a:t>
            </a:r>
            <a:endParaRPr lang="vi-VN" sz="2800" b="1" cap="all"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594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 calcmode="lin" valueType="num">
                                      <p:cBhvr additive="base">
                                        <p:cTn id="14"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 calcmode="lin" valueType="num">
                                      <p:cBhvr additive="base">
                                        <p:cTn id="20"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2">
                                            <p:txEl>
                                              <p:pRg st="4" end="4"/>
                                            </p:txEl>
                                          </p:spTgt>
                                        </p:tgtEl>
                                        <p:attrNameLst>
                                          <p:attrName>style.visibility</p:attrName>
                                        </p:attrNameLst>
                                      </p:cBhvr>
                                      <p:to>
                                        <p:strVal val="visible"/>
                                      </p:to>
                                    </p:set>
                                    <p:anim calcmode="lin" valueType="num">
                                      <p:cBhvr additive="base">
                                        <p:cTn id="26"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2">
                                            <p:txEl>
                                              <p:pRg st="5" end="5"/>
                                            </p:txEl>
                                          </p:spTgt>
                                        </p:tgtEl>
                                        <p:attrNameLst>
                                          <p:attrName>style.visibility</p:attrName>
                                        </p:attrNameLst>
                                      </p:cBhvr>
                                      <p:to>
                                        <p:strVal val="visible"/>
                                      </p:to>
                                    </p:set>
                                    <p:animEffect transition="in" filter="fade">
                                      <p:cBhvr>
                                        <p:cTn id="32" dur="1000"/>
                                        <p:tgtEl>
                                          <p:spTgt spid="2">
                                            <p:txEl>
                                              <p:pRg st="5" end="5"/>
                                            </p:txEl>
                                          </p:spTgt>
                                        </p:tgtEl>
                                      </p:cBhvr>
                                    </p:animEffect>
                                    <p:anim calcmode="lin" valueType="num">
                                      <p:cBhvr>
                                        <p:cTn id="33"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
                                            <p:txEl>
                                              <p:pRg st="6" end="6"/>
                                            </p:txEl>
                                          </p:spTgt>
                                        </p:tgtEl>
                                        <p:attrNameLst>
                                          <p:attrName>style.visibility</p:attrName>
                                        </p:attrNameLst>
                                      </p:cBhvr>
                                      <p:to>
                                        <p:strVal val="visible"/>
                                      </p:to>
                                    </p:set>
                                    <p:anim calcmode="lin" valueType="num">
                                      <p:cBhvr additive="base">
                                        <p:cTn id="3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2">
                                            <p:txEl>
                                              <p:pRg st="7" end="7"/>
                                            </p:txEl>
                                          </p:spTgt>
                                        </p:tgtEl>
                                        <p:attrNameLst>
                                          <p:attrName>style.visibility</p:attrName>
                                        </p:attrNameLst>
                                      </p:cBhvr>
                                      <p:to>
                                        <p:strVal val="visible"/>
                                      </p:to>
                                    </p:set>
                                    <p:animEffect transition="in" filter="fade">
                                      <p:cBhvr>
                                        <p:cTn id="45" dur="1000"/>
                                        <p:tgtEl>
                                          <p:spTgt spid="2">
                                            <p:txEl>
                                              <p:pRg st="7" end="7"/>
                                            </p:txEl>
                                          </p:spTgt>
                                        </p:tgtEl>
                                      </p:cBhvr>
                                    </p:animEffect>
                                    <p:anim calcmode="lin" valueType="num">
                                      <p:cBhvr>
                                        <p:cTn id="46"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7"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4790" y="738664"/>
            <a:ext cx="11674594" cy="5940088"/>
          </a:xfrm>
          <a:prstGeom prst="rect">
            <a:avLst/>
          </a:prstGeom>
        </p:spPr>
        <p:txBody>
          <a:bodyPr wrap="square">
            <a:spAutoFit/>
          </a:bodyPr>
          <a:lstStyle/>
          <a:p>
            <a:pPr indent="457200" algn="just">
              <a:spcBef>
                <a:spcPts val="300"/>
              </a:spcBef>
              <a:spcAft>
                <a:spcPts val="300"/>
              </a:spcAft>
            </a:pP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câu</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hỏi</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trên</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làm</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rõ</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thêm</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nhu</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cầu</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quan</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trọng</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thông</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tin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Cũng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cần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ghi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nhớ</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rằng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chỉ</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có</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thể</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nhận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câu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trả</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lời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câu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hỏi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này</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qua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thời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gian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dài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nghiên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cứ</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Marketing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p>
          <a:p>
            <a:pPr indent="457200" algn="just">
              <a:spcBef>
                <a:spcPts val="300"/>
              </a:spcBef>
              <a:spcAft>
                <a:spcPts val="300"/>
              </a:spcAft>
            </a:pP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dữ</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liệu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cũng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có</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thể</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được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phát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hiện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tại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phòng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thí</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nghiệm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hay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hồ</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sơ</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kế</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toán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thông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tin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tất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nhiên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phải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dựa</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trên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sự</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giả</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hoặc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dự</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đoán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kết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quả</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trong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tương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lai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vì</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vậy</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có</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thể</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không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hoàn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toàn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chính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indent="457200" algn="just">
              <a:spcBef>
                <a:spcPts val="300"/>
              </a:spcBef>
              <a:spcAft>
                <a:spcPts val="300"/>
              </a:spcAft>
            </a:pP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Sự</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phức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tạp</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ở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chỗ</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nhiều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loại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thông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tin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nhau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phải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được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thập</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tập</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hợp</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một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chương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trình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quyết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có</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ý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nghĩa</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Trong</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cố</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gắng</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để</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trả</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lời</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câu</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hỏi</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về</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lợi</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nhuận</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trên</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vốn</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đầu</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tư</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một</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dự</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án</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cụ</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thể</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nhà</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quản</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trị</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marketing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phải</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biết</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4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spcBef>
                <a:spcPts val="300"/>
              </a:spcBef>
              <a:spcAft>
                <a:spcPts val="300"/>
              </a:spcAft>
              <a:buAutoNum type="arabicParenBoth"/>
            </a:pP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chiến</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lược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giá</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sẽ</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được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sử</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dụng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spcBef>
                <a:spcPts val="300"/>
              </a:spcBef>
              <a:spcAft>
                <a:spcPts val="300"/>
              </a:spcAft>
              <a:buAutoNum type="arabicParenBoth"/>
            </a:pP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mức</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đầu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tư</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loại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thông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tin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cũng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cần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để</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lường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giá</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trị</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đầu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tư</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mới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Chi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phí</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đầu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tư</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được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tính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dựa</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trên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ước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lượng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chi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phí</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máy</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móc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thiết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bị</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chi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phí</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nghiên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cứu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phát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triển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chi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phí</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Marketing.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Còn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nhập</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có</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thể</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dự</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đoán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từ</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lượng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cầu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giá</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dữ</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liệu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này</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phải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được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thập</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từ</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phòng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nhau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chuyển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thành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hình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thức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có</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ý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nghĩa</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người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quyết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phát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triển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mới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3" name="Rectangle 2"/>
          <p:cNvSpPr/>
          <p:nvPr/>
        </p:nvSpPr>
        <p:spPr>
          <a:xfrm>
            <a:off x="1229832" y="0"/>
            <a:ext cx="9891824" cy="738664"/>
          </a:xfrm>
          <a:prstGeom prst="rect">
            <a:avLst/>
          </a:prstGeom>
        </p:spPr>
        <p:txBody>
          <a:bodyPr wrap="square">
            <a:spAutoFit/>
          </a:bodyPr>
          <a:lstStyle/>
          <a:p>
            <a:pPr lvl="0">
              <a:lnSpc>
                <a:spcPct val="150000"/>
              </a:lnSpc>
            </a:pPr>
            <a:r>
              <a:rPr lang="en-US" sz="2800" b="1" cap="all" dirty="0">
                <a:solidFill>
                  <a:srgbClr val="002060"/>
                </a:solidFill>
                <a:latin typeface="Times New Roman" panose="02020603050405020304" pitchFamily="18" charset="0"/>
                <a:cs typeface="Times New Roman" panose="02020603050405020304" pitchFamily="18" charset="0"/>
              </a:rPr>
              <a:t>4.</a:t>
            </a:r>
            <a:r>
              <a:rPr lang="vi-VN" sz="2800" b="1" cap="all" dirty="0">
                <a:solidFill>
                  <a:srgbClr val="002060"/>
                </a:solidFill>
                <a:latin typeface="Times New Roman" panose="02020603050405020304" pitchFamily="18" charset="0"/>
                <a:cs typeface="Times New Roman" panose="02020603050405020304" pitchFamily="18" charset="0"/>
              </a:rPr>
              <a:t>7</a:t>
            </a:r>
            <a:r>
              <a:rPr lang="vi-VN" sz="2800" b="1" cap="all" dirty="0" smtClean="0">
                <a:solidFill>
                  <a:srgbClr val="002060"/>
                </a:solidFill>
                <a:latin typeface="Times New Roman" panose="02020603050405020304" pitchFamily="18" charset="0"/>
                <a:cs typeface="Times New Roman" panose="02020603050405020304" pitchFamily="18" charset="0"/>
              </a:rPr>
              <a:t>.</a:t>
            </a:r>
            <a:r>
              <a:rPr lang="en-US" sz="2800" b="1" cap="all" dirty="0" smtClean="0">
                <a:solidFill>
                  <a:srgbClr val="002060"/>
                </a:solidFill>
                <a:latin typeface="Times New Roman" panose="02020603050405020304" pitchFamily="18" charset="0"/>
                <a:cs typeface="Times New Roman" panose="02020603050405020304" pitchFamily="18" charset="0"/>
              </a:rPr>
              <a:t> </a:t>
            </a:r>
            <a:r>
              <a:rPr lang="vi-VN" sz="2800" b="1" cap="all" dirty="0" smtClean="0">
                <a:solidFill>
                  <a:srgbClr val="002060"/>
                </a:solidFill>
                <a:latin typeface="Times New Roman" panose="02020603050405020304" pitchFamily="18" charset="0"/>
                <a:cs typeface="Times New Roman" panose="02020603050405020304" pitchFamily="18" charset="0"/>
              </a:rPr>
              <a:t>Sự </a:t>
            </a:r>
            <a:r>
              <a:rPr lang="vi-VN" sz="2800" b="1" cap="all" dirty="0">
                <a:solidFill>
                  <a:srgbClr val="002060"/>
                </a:solidFill>
                <a:latin typeface="Times New Roman" panose="02020603050405020304" pitchFamily="18" charset="0"/>
                <a:cs typeface="Times New Roman" panose="02020603050405020304" pitchFamily="18" charset="0"/>
              </a:rPr>
              <a:t>cần thiết của nghiên cứu sản phẩm mới</a:t>
            </a:r>
          </a:p>
        </p:txBody>
      </p:sp>
    </p:spTree>
    <p:extLst>
      <p:ext uri="{BB962C8B-B14F-4D97-AF65-F5344CB8AC3E}">
        <p14:creationId xmlns:p14="http://schemas.microsoft.com/office/powerpoint/2010/main" val="268728076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4129</TotalTime>
  <Words>4074</Words>
  <Application>Microsoft Office PowerPoint</Application>
  <PresentationFormat>Widescreen</PresentationFormat>
  <Paragraphs>251</Paragraphs>
  <Slides>26</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Algerian</vt: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huynhchigioi@gmail.com</dc:creator>
  <cp:lastModifiedBy>huynhchigioi@gmail.com</cp:lastModifiedBy>
  <cp:revision>557</cp:revision>
  <dcterms:created xsi:type="dcterms:W3CDTF">2020-11-01T14:17:13Z</dcterms:created>
  <dcterms:modified xsi:type="dcterms:W3CDTF">2021-02-08T05:21:59Z</dcterms:modified>
</cp:coreProperties>
</file>