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handoutMasterIdLst>
    <p:handoutMasterId r:id="rId50"/>
  </p:handoutMasterIdLst>
  <p:sldIdLst>
    <p:sldId id="393" r:id="rId2"/>
    <p:sldId id="395" r:id="rId3"/>
    <p:sldId id="398" r:id="rId4"/>
    <p:sldId id="273" r:id="rId5"/>
    <p:sldId id="396" r:id="rId6"/>
    <p:sldId id="399" r:id="rId7"/>
    <p:sldId id="397" r:id="rId8"/>
    <p:sldId id="401" r:id="rId9"/>
    <p:sldId id="402" r:id="rId10"/>
    <p:sldId id="403" r:id="rId11"/>
    <p:sldId id="404" r:id="rId12"/>
    <p:sldId id="405" r:id="rId13"/>
    <p:sldId id="406" r:id="rId14"/>
    <p:sldId id="407" r:id="rId15"/>
    <p:sldId id="408" r:id="rId16"/>
    <p:sldId id="409" r:id="rId17"/>
    <p:sldId id="400" r:id="rId18"/>
    <p:sldId id="285" r:id="rId19"/>
    <p:sldId id="282" r:id="rId20"/>
    <p:sldId id="286" r:id="rId21"/>
    <p:sldId id="287" r:id="rId22"/>
    <p:sldId id="288" r:id="rId23"/>
    <p:sldId id="289" r:id="rId24"/>
    <p:sldId id="290" r:id="rId25"/>
    <p:sldId id="292" r:id="rId26"/>
    <p:sldId id="293" r:id="rId27"/>
    <p:sldId id="410" r:id="rId28"/>
    <p:sldId id="411" r:id="rId29"/>
    <p:sldId id="437" r:id="rId30"/>
    <p:sldId id="438" r:id="rId31"/>
    <p:sldId id="439" r:id="rId32"/>
    <p:sldId id="440" r:id="rId33"/>
    <p:sldId id="441" r:id="rId34"/>
    <p:sldId id="442" r:id="rId35"/>
    <p:sldId id="443" r:id="rId36"/>
    <p:sldId id="444" r:id="rId37"/>
    <p:sldId id="445" r:id="rId38"/>
    <p:sldId id="446" r:id="rId39"/>
    <p:sldId id="447" r:id="rId40"/>
    <p:sldId id="448" r:id="rId41"/>
    <p:sldId id="449" r:id="rId42"/>
    <p:sldId id="450" r:id="rId43"/>
    <p:sldId id="451" r:id="rId44"/>
    <p:sldId id="453" r:id="rId45"/>
    <p:sldId id="454" r:id="rId46"/>
    <p:sldId id="455" r:id="rId47"/>
    <p:sldId id="45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A5D82E3-08E2-4657-8E8B-D7F9BB469F68}">
          <p14:sldIdLst>
            <p14:sldId id="393"/>
            <p14:sldId id="395"/>
            <p14:sldId id="398"/>
            <p14:sldId id="273"/>
            <p14:sldId id="396"/>
            <p14:sldId id="399"/>
            <p14:sldId id="397"/>
            <p14:sldId id="401"/>
            <p14:sldId id="402"/>
            <p14:sldId id="403"/>
            <p14:sldId id="404"/>
            <p14:sldId id="405"/>
            <p14:sldId id="406"/>
            <p14:sldId id="407"/>
            <p14:sldId id="408"/>
            <p14:sldId id="409"/>
            <p14:sldId id="400"/>
            <p14:sldId id="285"/>
            <p14:sldId id="282"/>
            <p14:sldId id="286"/>
            <p14:sldId id="287"/>
            <p14:sldId id="288"/>
            <p14:sldId id="289"/>
            <p14:sldId id="290"/>
            <p14:sldId id="292"/>
            <p14:sldId id="293"/>
            <p14:sldId id="410"/>
            <p14:sldId id="411"/>
            <p14:sldId id="437"/>
            <p14:sldId id="438"/>
            <p14:sldId id="439"/>
            <p14:sldId id="440"/>
            <p14:sldId id="441"/>
            <p14:sldId id="442"/>
            <p14:sldId id="443"/>
            <p14:sldId id="444"/>
            <p14:sldId id="445"/>
            <p14:sldId id="446"/>
            <p14:sldId id="447"/>
            <p14:sldId id="448"/>
            <p14:sldId id="449"/>
            <p14:sldId id="450"/>
            <p14:sldId id="451"/>
            <p14:sldId id="453"/>
            <p14:sldId id="454"/>
            <p14:sldId id="455"/>
            <p14:sldId id="456"/>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hanh hon" initials="nh"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C2C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1" autoAdjust="0"/>
    <p:restoredTop sz="95118" autoAdjust="0"/>
  </p:normalViewPr>
  <p:slideViewPr>
    <p:cSldViewPr snapToGrid="0">
      <p:cViewPr varScale="1">
        <p:scale>
          <a:sx n="86" d="100"/>
          <a:sy n="86" d="100"/>
        </p:scale>
        <p:origin x="442"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commentAuthors" Target="commentAuthors.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96C064A-D61B-4B21-B757-51A9B82445B8}" type="datetimeFigureOut">
              <a:rPr lang="en-US" smtClean="0"/>
              <a:t>2/28/2021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305E07-67EA-4042-A3F6-853A8AD8D209}" type="slidenum">
              <a:rPr lang="en-US" smtClean="0"/>
              <a:t>‹#›</a:t>
            </a:fld>
            <a:endParaRPr lang="en-US"/>
          </a:p>
        </p:txBody>
      </p:sp>
    </p:spTree>
    <p:extLst>
      <p:ext uri="{BB962C8B-B14F-4D97-AF65-F5344CB8AC3E}">
        <p14:creationId xmlns:p14="http://schemas.microsoft.com/office/powerpoint/2010/main" val="28122480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t>2/28/2021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t>‹#›</a:t>
            </a:fld>
            <a:endParaRPr lang="en-US"/>
          </a:p>
        </p:txBody>
      </p:sp>
    </p:spTree>
    <p:extLst>
      <p:ext uri="{BB962C8B-B14F-4D97-AF65-F5344CB8AC3E}">
        <p14:creationId xmlns:p14="http://schemas.microsoft.com/office/powerpoint/2010/main" val="2102484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1</a:t>
            </a:fld>
            <a:endParaRPr lang="en-US"/>
          </a:p>
        </p:txBody>
      </p:sp>
    </p:spTree>
    <p:extLst>
      <p:ext uri="{BB962C8B-B14F-4D97-AF65-F5344CB8AC3E}">
        <p14:creationId xmlns:p14="http://schemas.microsoft.com/office/powerpoint/2010/main" val="42971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QUY TRÌNH</a:t>
            </a:r>
            <a:r>
              <a:rPr lang="en-US" baseline="0" smtClean="0"/>
              <a:t> HÀM CHỨA NỘI DUNG CỦA TOÀN CHƯƠNG</a:t>
            </a:r>
          </a:p>
          <a:p>
            <a:r>
              <a:rPr lang="en-US" baseline="0" smtClean="0"/>
              <a:t>VÌ ẢNH HƯỞNG COVID NÊN KHÔNG SỬ DỤNG PP HÀ HƠI</a:t>
            </a:r>
            <a:endParaRPr lang="en-US" dirty="0"/>
          </a:p>
        </p:txBody>
      </p:sp>
      <p:sp>
        <p:nvSpPr>
          <p:cNvPr id="4" name="Slide Number Placeholder 3"/>
          <p:cNvSpPr>
            <a:spLocks noGrp="1"/>
          </p:cNvSpPr>
          <p:nvPr>
            <p:ph type="sldNum" sz="quarter" idx="10"/>
          </p:nvPr>
        </p:nvSpPr>
        <p:spPr/>
        <p:txBody>
          <a:bodyPr/>
          <a:lstStyle/>
          <a:p>
            <a:pPr>
              <a:defRPr/>
            </a:pPr>
            <a:fld id="{4BDE81A3-0BFA-4197-8A3A-51BB5BDB9ED7}" type="slidenum">
              <a:rPr lang="en-US" smtClean="0"/>
              <a:pPr>
                <a:defRPr/>
              </a:pPr>
              <a:t>47</a:t>
            </a:fld>
            <a:endParaRPr lang="en-US"/>
          </a:p>
        </p:txBody>
      </p:sp>
    </p:spTree>
    <p:extLst>
      <p:ext uri="{BB962C8B-B14F-4D97-AF65-F5344CB8AC3E}">
        <p14:creationId xmlns:p14="http://schemas.microsoft.com/office/powerpoint/2010/main" val="3267839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3A1C593-65D0-4073-BCC9-577B9352EA97}"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1C593-65D0-4073-BCC9-577B9352EA97}"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3A1C593-65D0-4073-BCC9-577B9352EA97}" type="datetimeFigureOut">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3A1C593-65D0-4073-BCC9-577B9352EA97}" type="datetimeFigureOut">
              <a:rPr lang="en-US" smtClean="0"/>
              <a:t>2/28/2021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3A1C593-65D0-4073-BCC9-577B9352EA97}" type="datetimeFigureOut">
              <a:rPr lang="en-US" smtClean="0"/>
              <a:t>2/28/2021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t>2/28/2021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A1C593-65D0-4073-BCC9-577B9352EA97}" type="datetimeFigureOut">
              <a:rPr lang="en-US" smtClean="0"/>
              <a:t>2/28/2021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3A1C593-65D0-4073-BCC9-577B9352EA97}" type="datetimeFigureOut">
              <a:rPr lang="en-US" smtClean="0"/>
              <a:t>2/28/2021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A1C593-65D0-4073-BCC9-577B9352EA97}" type="datetimeFigureOut">
              <a:rPr lang="en-US" smtClean="0"/>
              <a:t>2/28/2021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18960-8005-486C-9A75-10CB2AAC16F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 Id="rId5" Type="http://schemas.openxmlformats.org/officeDocument/2006/relationships/image" Target="../media/image4.jpe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xml"/><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4.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35.png"/></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41.png"/></Relationships>
</file>

<file path=ppt/slides/_rels/slide4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4.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CHƯƠNG 6</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 HOẠT ĐỘNG BHLĐ TRONG DOANH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1" name="Rectangle 10"/>
          <p:cNvSpPr/>
          <p:nvPr/>
        </p:nvSpPr>
        <p:spPr>
          <a:xfrm>
            <a:off x="480844" y="1224034"/>
            <a:ext cx="7553447" cy="5324535"/>
          </a:xfrm>
          <a:prstGeom prst="rect">
            <a:avLst/>
          </a:prstGeom>
          <a:solidFill>
            <a:srgbClr val="92D050"/>
          </a:solidFill>
        </p:spPr>
        <p:txBody>
          <a:bodyPr wrap="square">
            <a:spAutoFit/>
          </a:bodyPr>
          <a:lstStyle/>
          <a:p>
            <a:pPr algn="ctr"/>
            <a:r>
              <a:rPr lang="da-DK" sz="2000" b="1" dirty="0" smtClean="0">
                <a:latin typeface="Tahoma" panose="020B0604030504040204" pitchFamily="34" charset="0"/>
                <a:ea typeface="Tahoma" panose="020B0604030504040204" pitchFamily="34" charset="0"/>
                <a:cs typeface="Tahoma" panose="020B0604030504040204" pitchFamily="34" charset="0"/>
              </a:rPr>
              <a:t>MỤC TIÊU BÀI HỌC</a:t>
            </a:r>
          </a:p>
          <a:p>
            <a:pPr algn="just"/>
            <a:endParaRPr lang="en-US" sz="2000" dirty="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dirty="0" smtClean="0">
                <a:effectLst/>
                <a:latin typeface="Tahoma" panose="020B0604030504040204" pitchFamily="34" charset="0"/>
                <a:ea typeface="Tahoma" panose="020B0604030504040204" pitchFamily="34" charset="0"/>
                <a:cs typeface="Tahoma" panose="020B0604030504040204" pitchFamily="34" charset="0"/>
              </a:rPr>
              <a:t>1. </a:t>
            </a:r>
            <a:r>
              <a:rPr lang="pt-BR" sz="2000" b="1" dirty="0" smtClean="0">
                <a:effectLst/>
                <a:latin typeface="Tahoma" panose="020B0604030504040204" pitchFamily="34" charset="0"/>
                <a:ea typeface="Tahoma" panose="020B0604030504040204" pitchFamily="34" charset="0"/>
                <a:cs typeface="Tahoma" panose="020B0604030504040204" pitchFamily="34" charset="0"/>
              </a:rPr>
              <a:t>Kiến thức: </a:t>
            </a:r>
            <a:endParaRPr lang="en-US" sz="2000" dirty="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dirty="0" smtClean="0">
                <a:latin typeface="Tahoma" panose="020B0604030504040204" pitchFamily="34" charset="0"/>
                <a:ea typeface="Tahoma" panose="020B0604030504040204" pitchFamily="34" charset="0"/>
                <a:cs typeface="Tahoma" panose="020B0604030504040204" pitchFamily="34" charset="0"/>
              </a:rPr>
              <a:t>Trình bày được bộ </a:t>
            </a:r>
            <a:r>
              <a:rPr lang="en-US" sz="2000" dirty="0" err="1" smtClean="0">
                <a:latin typeface="Tahoma" panose="020B0604030504040204" pitchFamily="34" charset="0"/>
                <a:ea typeface="Tahoma" panose="020B0604030504040204" pitchFamily="34" charset="0"/>
                <a:cs typeface="Tahoma" panose="020B0604030504040204" pitchFamily="34" charset="0"/>
              </a:rPr>
              <a:t>máy</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tổ</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chức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quản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lý</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công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tác</a:t>
            </a:r>
            <a:r>
              <a:rPr lang="en-US" sz="2000" dirty="0">
                <a:latin typeface="Tahoma" panose="020B0604030504040204" pitchFamily="34" charset="0"/>
                <a:ea typeface="Tahoma" panose="020B0604030504040204" pitchFamily="34" charset="0"/>
                <a:cs typeface="Tahoma" panose="020B0604030504040204" pitchFamily="34" charset="0"/>
              </a:rPr>
              <a:t> BHLĐ </a:t>
            </a:r>
            <a:r>
              <a:rPr lang="en-US" sz="2000" dirty="0" err="1">
                <a:latin typeface="Tahoma" panose="020B0604030504040204" pitchFamily="34" charset="0"/>
                <a:ea typeface="Tahoma" panose="020B0604030504040204" pitchFamily="34" charset="0"/>
                <a:cs typeface="Tahoma" panose="020B0604030504040204" pitchFamily="34" charset="0"/>
              </a:rPr>
              <a:t>trong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doanh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nghiệp</a:t>
            </a:r>
            <a:r>
              <a:rPr lang="en-US" sz="2000" dirty="0">
                <a:latin typeface="Tahoma" panose="020B0604030504040204" pitchFamily="34" charset="0"/>
                <a:ea typeface="Tahoma" panose="020B0604030504040204" pitchFamily="34" charset="0"/>
                <a:cs typeface="Tahoma" panose="020B0604030504040204" pitchFamily="34" charset="0"/>
              </a:rPr>
              <a:t> </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dirty="0" smtClean="0">
                <a:latin typeface="Tahoma" panose="020B0604030504040204" pitchFamily="34" charset="0"/>
                <a:ea typeface="Tahoma" panose="020B0604030504040204" pitchFamily="34" charset="0"/>
                <a:cs typeface="Tahoma" panose="020B0604030504040204" pitchFamily="34" charset="0"/>
              </a:rPr>
              <a:t>Xác định được nội dung chính </a:t>
            </a:r>
            <a:r>
              <a:rPr lang="en-US" sz="2000" dirty="0" err="1" smtClean="0">
                <a:latin typeface="Tahoma" panose="020B0604030504040204" pitchFamily="34" charset="0"/>
                <a:ea typeface="Tahoma" panose="020B0604030504040204" pitchFamily="34" charset="0"/>
                <a:cs typeface="Tahoma" panose="020B0604030504040204" pitchFamily="34" charset="0"/>
              </a:rPr>
              <a:t>của</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công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tác</a:t>
            </a:r>
            <a:r>
              <a:rPr lang="en-US" sz="2000" dirty="0">
                <a:latin typeface="Tahoma" panose="020B0604030504040204" pitchFamily="34" charset="0"/>
                <a:ea typeface="Tahoma" panose="020B0604030504040204" pitchFamily="34" charset="0"/>
                <a:cs typeface="Tahoma" panose="020B0604030504040204" pitchFamily="34" charset="0"/>
              </a:rPr>
              <a:t> BHLĐ </a:t>
            </a:r>
            <a:r>
              <a:rPr lang="en-US" sz="2000" dirty="0" err="1">
                <a:latin typeface="Tahoma" panose="020B0604030504040204" pitchFamily="34" charset="0"/>
                <a:ea typeface="Tahoma" panose="020B0604030504040204" pitchFamily="34" charset="0"/>
                <a:cs typeface="Tahoma" panose="020B0604030504040204" pitchFamily="34" charset="0"/>
              </a:rPr>
              <a:t>trong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doanh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nghiệp</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pPr lvl="0" algn="just"/>
            <a:endParaRPr lang="en-US" sz="2000" dirty="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dirty="0" smtClean="0">
                <a:effectLst/>
                <a:latin typeface="Tahoma" panose="020B0604030504040204" pitchFamily="34" charset="0"/>
                <a:ea typeface="Tahoma" panose="020B0604030504040204" pitchFamily="34" charset="0"/>
                <a:cs typeface="Tahoma" panose="020B0604030504040204" pitchFamily="34" charset="0"/>
              </a:rPr>
              <a:t>2. Kỹ năng: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nb-NO" sz="2000" dirty="0" smtClean="0">
                <a:latin typeface="Tahoma" panose="020B0604030504040204" pitchFamily="34" charset="0"/>
                <a:ea typeface="Tahoma" panose="020B0604030504040204" pitchFamily="34" charset="0"/>
                <a:cs typeface="Tahoma" panose="020B0604030504040204" pitchFamily="34" charset="0"/>
              </a:rPr>
              <a:t>Đưa ra được quy trình thực hiện công tác BHLĐ trong doanh nghiệp thực tế .</a:t>
            </a:r>
          </a:p>
          <a:p>
            <a:pPr marL="285750" lvl="0" indent="-285750" algn="just">
              <a:buFont typeface="Wingdings" panose="05000000000000000000" pitchFamily="2" charset="2"/>
              <a:buChar char="ü"/>
            </a:pPr>
            <a:endParaRPr lang="en-US" sz="2000" dirty="0">
              <a:latin typeface="Tahoma" panose="020B0604030504040204" pitchFamily="34" charset="0"/>
              <a:ea typeface="Tahoma" panose="020B0604030504040204" pitchFamily="34" charset="0"/>
              <a:cs typeface="Tahoma" panose="020B0604030504040204" pitchFamily="34" charset="0"/>
            </a:endParaRPr>
          </a:p>
          <a:p>
            <a:pPr indent="90170" algn="just"/>
            <a:r>
              <a:rPr lang="pl-PL" sz="2000" b="1" spc="30" dirty="0" smtClean="0">
                <a:effectLst/>
                <a:latin typeface="Tahoma" panose="020B0604030504040204" pitchFamily="34" charset="0"/>
                <a:ea typeface="Tahoma" panose="020B0604030504040204" pitchFamily="34" charset="0"/>
                <a:cs typeface="Tahoma" panose="020B0604030504040204" pitchFamily="34" charset="0"/>
              </a:rPr>
              <a:t>3. Thái độ: </a:t>
            </a:r>
            <a:endParaRPr lang="en-US" sz="2000" dirty="0" smtClean="0">
              <a:effectLst/>
              <a:latin typeface="Tahoma" panose="020B0604030504040204" pitchFamily="34" charset="0"/>
              <a:ea typeface="Tahoma" panose="020B0604030504040204" pitchFamily="34" charset="0"/>
              <a:cs typeface="Tahoma" panose="020B0604030504040204" pitchFamily="34" charset="0"/>
            </a:endParaRP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Sinh viên nghiêm túc, tích cực tham gia đóng góp xây dựng bài trên </a:t>
            </a:r>
            <a:r>
              <a:rPr lang="da-DK" sz="2000" dirty="0" smtClean="0">
                <a:latin typeface="Tahoma" panose="020B0604030504040204" pitchFamily="34" charset="0"/>
                <a:ea typeface="Tahoma" panose="020B0604030504040204" pitchFamily="34" charset="0"/>
                <a:cs typeface="Tahoma" panose="020B0604030504040204" pitchFamily="34" charset="0"/>
              </a:rPr>
              <a:t>lớp</a:t>
            </a:r>
            <a:r>
              <a:rPr lang="nb-NO" sz="2000" dirty="0" smtClean="0">
                <a:latin typeface="Tahoma" panose="020B0604030504040204" pitchFamily="34" charset="0"/>
                <a:ea typeface="Tahoma" panose="020B0604030504040204" pitchFamily="34" charset="0"/>
                <a:cs typeface="Tahoma" panose="020B0604030504040204" pitchFamily="34" charset="0"/>
              </a:rPr>
              <a:t>.</a:t>
            </a:r>
            <a:r>
              <a:rPr lang="da-DK" sz="2000" dirty="0" smtClean="0">
                <a:latin typeface="Tahoma" panose="020B0604030504040204" pitchFamily="34" charset="0"/>
                <a:ea typeface="Tahoma" panose="020B0604030504040204" pitchFamily="34" charset="0"/>
                <a:cs typeface="Tahoma" panose="020B0604030504040204" pitchFamily="34" charset="0"/>
              </a:rPr>
              <a:t> </a:t>
            </a:r>
            <a:r>
              <a:rPr lang="da-DK" sz="2000" dirty="0">
                <a:latin typeface="Tahoma" panose="020B0604030504040204" pitchFamily="34" charset="0"/>
                <a:ea typeface="Tahoma" panose="020B0604030504040204" pitchFamily="34" charset="0"/>
                <a:cs typeface="Tahoma" panose="020B0604030504040204" pitchFamily="34" charset="0"/>
              </a:rPr>
              <a:t>Tự giác tìm hiểu bài trước khi đến lớp. </a:t>
            </a:r>
            <a:endParaRPr lang="da-DK" sz="2000" dirty="0" smtClean="0">
              <a:latin typeface="Tahoma" panose="020B0604030504040204" pitchFamily="34" charset="0"/>
              <a:ea typeface="Tahoma" panose="020B0604030504040204" pitchFamily="34" charset="0"/>
              <a:cs typeface="Tahoma" panose="020B0604030504040204" pitchFamily="34" charset="0"/>
            </a:endParaRPr>
          </a:p>
          <a:p>
            <a:pPr marL="285750" indent="-285750" algn="just">
              <a:buFont typeface="Wingdings" panose="05000000000000000000" pitchFamily="2" charset="2"/>
              <a:buChar char="ü"/>
            </a:pPr>
            <a:r>
              <a:rPr lang="en-US" sz="2000" dirty="0" err="1">
                <a:latin typeface="Tahoma" panose="020B0604030504040204" pitchFamily="34" charset="0"/>
                <a:ea typeface="Tahoma" panose="020B0604030504040204" pitchFamily="34" charset="0"/>
                <a:cs typeface="Tahoma" panose="020B0604030504040204" pitchFamily="34" charset="0"/>
              </a:rPr>
              <a:t>Tuân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thủ</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các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quy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tắc</a:t>
            </a:r>
            <a:r>
              <a:rPr lang="en-US" sz="2000" dirty="0">
                <a:latin typeface="Tahoma" panose="020B0604030504040204" pitchFamily="34" charset="0"/>
                <a:ea typeface="Tahoma" panose="020B0604030504040204" pitchFamily="34" charset="0"/>
                <a:cs typeface="Tahoma" panose="020B0604030504040204" pitchFamily="34" charset="0"/>
              </a:rPr>
              <a:t> an </a:t>
            </a:r>
            <a:r>
              <a:rPr lang="en-US" sz="2000" dirty="0" err="1">
                <a:latin typeface="Tahoma" panose="020B0604030504040204" pitchFamily="34" charset="0"/>
                <a:ea typeface="Tahoma" panose="020B0604030504040204" pitchFamily="34" charset="0"/>
                <a:cs typeface="Tahoma" panose="020B0604030504040204" pitchFamily="34" charset="0"/>
              </a:rPr>
              <a:t>toàn</a:t>
            </a:r>
            <a:r>
              <a:rPr lang="en-US" sz="2000" dirty="0">
                <a:latin typeface="Tahoma" panose="020B0604030504040204" pitchFamily="34" charset="0"/>
                <a:ea typeface="Tahoma" panose="020B0604030504040204" pitchFamily="34" charset="0"/>
                <a:cs typeface="Tahoma" panose="020B0604030504040204" pitchFamily="34" charset="0"/>
              </a:rPr>
              <a:t>. </a:t>
            </a:r>
          </a:p>
          <a:p>
            <a:pPr marL="285750" lvl="0" indent="-285750" algn="just">
              <a:buFont typeface="Wingdings" panose="05000000000000000000" pitchFamily="2" charset="2"/>
              <a:buChar char="ü"/>
            </a:pPr>
            <a:r>
              <a:rPr lang="da-DK" sz="2000" dirty="0">
                <a:latin typeface="Tahoma" panose="020B0604030504040204" pitchFamily="34" charset="0"/>
                <a:ea typeface="Tahoma" panose="020B0604030504040204" pitchFamily="34" charset="0"/>
                <a:cs typeface="Tahoma" panose="020B0604030504040204" pitchFamily="34" charset="0"/>
              </a:rPr>
              <a:t>Rèn luyện tính cẩn </a:t>
            </a:r>
            <a:r>
              <a:rPr lang="da-DK" sz="2000" dirty="0" smtClean="0">
                <a:latin typeface="Tahoma" panose="020B0604030504040204" pitchFamily="34" charset="0"/>
                <a:ea typeface="Tahoma" panose="020B0604030504040204" pitchFamily="34" charset="0"/>
                <a:cs typeface="Tahoma" panose="020B0604030504040204" pitchFamily="34" charset="0"/>
              </a:rPr>
              <a:t>thận</a:t>
            </a:r>
          </a:p>
        </p:txBody>
      </p:sp>
      <p:sp>
        <p:nvSpPr>
          <p:cNvPr id="12" name="Rectangle 11"/>
          <p:cNvSpPr/>
          <p:nvPr/>
        </p:nvSpPr>
        <p:spPr>
          <a:xfrm>
            <a:off x="8238477" y="1673853"/>
            <a:ext cx="3737500" cy="4062651"/>
          </a:xfrm>
          <a:prstGeom prst="rect">
            <a:avLst/>
          </a:prstGeom>
          <a:solidFill>
            <a:schemeClr val="accent4">
              <a:lumMod val="20000"/>
              <a:lumOff val="80000"/>
            </a:schemeClr>
          </a:solidFill>
        </p:spPr>
        <p:txBody>
          <a:bodyPr wrap="square">
            <a:spAutoFit/>
          </a:bodyPr>
          <a:lstStyle/>
          <a:p>
            <a:pPr algn="ctr"/>
            <a:r>
              <a:rPr lang="da-DK" sz="20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NỘI DUNG BÀI HỌC</a:t>
            </a:r>
          </a:p>
          <a:p>
            <a:pPr algn="just"/>
            <a:endParaRPr lang="da-DK" sz="2000" b="1" dirty="0" smtClean="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6</a:t>
            </a:r>
            <a:r>
              <a:rPr lang="en-US" sz="2000" dirty="0" smtClean="0">
                <a:latin typeface="Tahoma" panose="020B0604030504040204" pitchFamily="34" charset="0"/>
                <a:ea typeface="Tahoma" panose="020B0604030504040204" pitchFamily="34" charset="0"/>
                <a:cs typeface="Tahoma" panose="020B0604030504040204" pitchFamily="34" charset="0"/>
              </a:rPr>
              <a:t>.1 </a:t>
            </a:r>
            <a:r>
              <a:rPr lang="en-US" sz="2000" dirty="0" err="1" smtClean="0">
                <a:latin typeface="Tahoma" panose="020B0604030504040204" pitchFamily="34" charset="0"/>
                <a:ea typeface="Tahoma" panose="020B0604030504040204" pitchFamily="34" charset="0"/>
                <a:cs typeface="Tahoma" panose="020B0604030504040204" pitchFamily="34" charset="0"/>
              </a:rPr>
              <a:t>Bộ</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máy</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tổ</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chức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quản</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lý</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công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tác</a:t>
            </a:r>
            <a:r>
              <a:rPr lang="en-US" sz="2000" dirty="0" smtClean="0">
                <a:latin typeface="Tahoma" panose="020B0604030504040204" pitchFamily="34" charset="0"/>
                <a:ea typeface="Tahoma" panose="020B0604030504040204" pitchFamily="34" charset="0"/>
                <a:cs typeface="Tahoma" panose="020B0604030504040204" pitchFamily="34" charset="0"/>
              </a:rPr>
              <a:t> BHLĐ </a:t>
            </a:r>
            <a:r>
              <a:rPr lang="en-US" sz="2000" dirty="0" err="1" smtClean="0">
                <a:latin typeface="Tahoma" panose="020B0604030504040204" pitchFamily="34" charset="0"/>
                <a:ea typeface="Tahoma" panose="020B0604030504040204" pitchFamily="34" charset="0"/>
                <a:cs typeface="Tahoma" panose="020B0604030504040204" pitchFamily="34" charset="0"/>
              </a:rPr>
              <a:t>trong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doanh</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nghiệp</a:t>
            </a:r>
            <a:r>
              <a:rPr lang="en-US" sz="2000" dirty="0" smtClean="0">
                <a:latin typeface="Tahoma" panose="020B0604030504040204" pitchFamily="34" charset="0"/>
                <a:ea typeface="Tahoma" panose="020B0604030504040204" pitchFamily="34" charset="0"/>
                <a:cs typeface="Tahoma" panose="020B0604030504040204" pitchFamily="34" charset="0"/>
              </a:rPr>
              <a:t>.</a:t>
            </a:r>
            <a:endParaRPr lang="en-US" sz="2000" dirty="0">
              <a:latin typeface="Tahoma" panose="020B0604030504040204" pitchFamily="34" charset="0"/>
              <a:ea typeface="Tahoma" panose="020B0604030504040204" pitchFamily="34" charset="0"/>
              <a:cs typeface="Tahoma" panose="020B0604030504040204" pitchFamily="34" charset="0"/>
            </a:endParaRPr>
          </a:p>
          <a:p>
            <a:pPr marL="230188" algn="just"/>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6</a:t>
            </a:r>
            <a:r>
              <a:rPr lang="en-US" sz="2000" dirty="0" smtClean="0">
                <a:latin typeface="Tahoma" panose="020B0604030504040204" pitchFamily="34" charset="0"/>
                <a:ea typeface="Tahoma" panose="020B0604030504040204" pitchFamily="34" charset="0"/>
                <a:cs typeface="Tahoma" panose="020B0604030504040204" pitchFamily="34" charset="0"/>
              </a:rPr>
              <a:t>.2 </a:t>
            </a:r>
            <a:r>
              <a:rPr lang="en-US" sz="2000" dirty="0" err="1" smtClean="0">
                <a:latin typeface="Tahoma" panose="020B0604030504040204" pitchFamily="34" charset="0"/>
                <a:ea typeface="Tahoma" panose="020B0604030504040204" pitchFamily="34" charset="0"/>
                <a:cs typeface="Tahoma" panose="020B0604030504040204" pitchFamily="34" charset="0"/>
              </a:rPr>
              <a:t>Nội</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dung </a:t>
            </a:r>
            <a:r>
              <a:rPr lang="en-US" sz="2000" dirty="0" err="1" smtClean="0">
                <a:latin typeface="Tahoma" panose="020B0604030504040204" pitchFamily="34" charset="0"/>
                <a:ea typeface="Tahoma" panose="020B0604030504040204" pitchFamily="34" charset="0"/>
                <a:cs typeface="Tahoma" panose="020B0604030504040204" pitchFamily="34" charset="0"/>
              </a:rPr>
              <a:t>công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tác</a:t>
            </a:r>
            <a:r>
              <a:rPr lang="en-US" sz="2000" dirty="0">
                <a:latin typeface="Tahoma" panose="020B0604030504040204" pitchFamily="34" charset="0"/>
                <a:ea typeface="Tahoma" panose="020B0604030504040204" pitchFamily="34" charset="0"/>
                <a:cs typeface="Tahoma" panose="020B0604030504040204" pitchFamily="34" charset="0"/>
              </a:rPr>
              <a:t> BHLĐ </a:t>
            </a:r>
            <a:r>
              <a:rPr lang="en-US" sz="2000" dirty="0" err="1">
                <a:latin typeface="Tahoma" panose="020B0604030504040204" pitchFamily="34" charset="0"/>
                <a:ea typeface="Tahoma" panose="020B0604030504040204" pitchFamily="34" charset="0"/>
                <a:cs typeface="Tahoma" panose="020B0604030504040204" pitchFamily="34" charset="0"/>
              </a:rPr>
              <a:t>trong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doanh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nghiệp</a:t>
            </a:r>
            <a:r>
              <a:rPr lang="en-US" sz="2000" dirty="0" smtClean="0">
                <a:latin typeface="Tahoma" panose="020B0604030504040204" pitchFamily="34" charset="0"/>
                <a:ea typeface="Tahoma" panose="020B0604030504040204" pitchFamily="34" charset="0"/>
                <a:cs typeface="Tahoma" panose="020B0604030504040204" pitchFamily="34" charset="0"/>
              </a:rPr>
              <a:t>.</a:t>
            </a:r>
          </a:p>
          <a:p>
            <a:endParaRPr lang="en-US" sz="2000" dirty="0">
              <a:latin typeface="Tahoma" panose="020B0604030504040204" pitchFamily="34" charset="0"/>
              <a:ea typeface="Tahoma" panose="020B0604030504040204" pitchFamily="34" charset="0"/>
              <a:cs typeface="Tahoma" panose="020B0604030504040204" pitchFamily="34" charset="0"/>
            </a:endParaRPr>
          </a:p>
          <a:p>
            <a:pPr algn="ctr"/>
            <a:r>
              <a:rPr lang="en-US" b="1" dirty="0">
                <a:latin typeface="Tahoma" panose="020B0604030504040204" pitchFamily="34" charset="0"/>
                <a:ea typeface="Tahoma" panose="020B0604030504040204" pitchFamily="34" charset="0"/>
                <a:cs typeface="Tahoma" panose="020B0604030504040204" pitchFamily="34" charset="0"/>
              </a:rPr>
              <a:t>01</a:t>
            </a:r>
            <a:r>
              <a:rPr lang="vi-VN" b="1" dirty="0" smtClean="0">
                <a:latin typeface="Tahoma" panose="020B0604030504040204" pitchFamily="34" charset="0"/>
                <a:ea typeface="Tahoma" panose="020B0604030504040204" pitchFamily="34" charset="0"/>
                <a:cs typeface="Tahoma" panose="020B0604030504040204" pitchFamily="34" charset="0"/>
              </a:rPr>
              <a:t>/</a:t>
            </a:r>
            <a:r>
              <a:rPr lang="en-US" b="1" dirty="0" smtClean="0">
                <a:latin typeface="Tahoma" panose="020B0604030504040204" pitchFamily="34" charset="0"/>
                <a:ea typeface="Tahoma" panose="020B0604030504040204" pitchFamily="34" charset="0"/>
                <a:cs typeface="Tahoma" panose="020B0604030504040204" pitchFamily="34" charset="0"/>
              </a:rPr>
              <a:t>2011</a:t>
            </a:r>
            <a:r>
              <a:rPr lang="vi-VN" b="1" dirty="0" smtClean="0">
                <a:latin typeface="Tahoma" panose="020B0604030504040204" pitchFamily="34" charset="0"/>
                <a:ea typeface="Tahoma" panose="020B0604030504040204" pitchFamily="34" charset="0"/>
                <a:cs typeface="Tahoma" panose="020B0604030504040204" pitchFamily="34" charset="0"/>
              </a:rPr>
              <a:t>/TTLT-BLĐTBXH-BYT</a:t>
            </a:r>
            <a:r>
              <a:rPr lang="en-US" b="1" dirty="0" smtClean="0">
                <a:latin typeface="Tahoma" panose="020B0604030504040204" pitchFamily="34" charset="0"/>
                <a:ea typeface="Tahoma" panose="020B0604030504040204" pitchFamily="34" charset="0"/>
                <a:cs typeface="Tahoma" panose="020B0604030504040204" pitchFamily="34" charset="0"/>
              </a:rPr>
              <a:t> </a:t>
            </a:r>
          </a:p>
          <a:p>
            <a:pPr algn="ctr"/>
            <a:r>
              <a:rPr lang="en-US" sz="2000" dirty="0" smtClean="0">
                <a:latin typeface="Tahoma" panose="020B0604030504040204" pitchFamily="34" charset="0"/>
                <a:ea typeface="Tahoma" panose="020B0604030504040204" pitchFamily="34" charset="0"/>
                <a:cs typeface="Tahoma" panose="020B0604030504040204" pitchFamily="34" charset="0"/>
              </a:rPr>
              <a:t>“</a:t>
            </a:r>
            <a:r>
              <a:rPr lang="vi-VN" sz="2000" dirty="0" smtClean="0">
                <a:latin typeface="Tahoma" panose="020B0604030504040204" pitchFamily="34" charset="0"/>
                <a:ea typeface="Tahoma" panose="020B0604030504040204" pitchFamily="34" charset="0"/>
                <a:cs typeface="Tahoma" panose="020B0604030504040204" pitchFamily="34" charset="0"/>
              </a:rPr>
              <a:t>Hướng </a:t>
            </a:r>
            <a:r>
              <a:rPr lang="vi-VN" sz="2000" dirty="0">
                <a:latin typeface="Tahoma" panose="020B0604030504040204" pitchFamily="34" charset="0"/>
                <a:ea typeface="Tahoma" panose="020B0604030504040204" pitchFamily="34" charset="0"/>
                <a:cs typeface="Tahoma" panose="020B0604030504040204" pitchFamily="34" charset="0"/>
              </a:rPr>
              <a:t>dẫn tổ chức thực hiện công tác an toàn - vệ sinh lao </a:t>
            </a:r>
            <a:r>
              <a:rPr lang="vi-VN" sz="2000" dirty="0" smtClean="0">
                <a:latin typeface="Tahoma" panose="020B0604030504040204" pitchFamily="34" charset="0"/>
                <a:ea typeface="Tahoma" panose="020B0604030504040204" pitchFamily="34" charset="0"/>
                <a:cs typeface="Tahoma" panose="020B0604030504040204" pitchFamily="34" charset="0"/>
              </a:rPr>
              <a:t>độngtrong </a:t>
            </a:r>
            <a:r>
              <a:rPr lang="vi-VN" sz="2000" dirty="0">
                <a:latin typeface="Tahoma" panose="020B0604030504040204" pitchFamily="34" charset="0"/>
                <a:ea typeface="Tahoma" panose="020B0604030504040204" pitchFamily="34" charset="0"/>
                <a:cs typeface="Tahoma" panose="020B0604030504040204" pitchFamily="34" charset="0"/>
              </a:rPr>
              <a:t>cơ sở lao </a:t>
            </a:r>
            <a:r>
              <a:rPr lang="vi-VN" sz="2000" dirty="0" smtClean="0">
                <a:latin typeface="Tahoma" panose="020B0604030504040204" pitchFamily="34" charset="0"/>
                <a:ea typeface="Tahoma" panose="020B0604030504040204" pitchFamily="34" charset="0"/>
                <a:cs typeface="Tahoma" panose="020B0604030504040204" pitchFamily="34" charset="0"/>
              </a:rPr>
              <a:t>động</a:t>
            </a:r>
            <a:r>
              <a:rPr lang="en-US" sz="2000" dirty="0" smtClean="0">
                <a:latin typeface="Tahoma" panose="020B0604030504040204" pitchFamily="34" charset="0"/>
                <a:ea typeface="Tahoma" panose="020B0604030504040204" pitchFamily="34" charset="0"/>
                <a:cs typeface="Tahoma" panose="020B0604030504040204" pitchFamily="34" charset="0"/>
              </a:rPr>
              <a:t>”</a:t>
            </a:r>
            <a:endParaRPr lang="en-US"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49080000"/>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44486" y="1164826"/>
            <a:ext cx="4479525" cy="5049544"/>
          </a:xfrm>
        </p:spPr>
        <p:txBody>
          <a:bodyPr>
            <a:noAutofit/>
          </a:bodyPr>
          <a:lstStyle/>
          <a:p>
            <a:pPr marL="0" indent="0" algn="just">
              <a:lnSpc>
                <a:spcPct val="150000"/>
              </a:lnSpc>
              <a:buNone/>
            </a:pPr>
            <a:r>
              <a:rPr lang="en-US" dirty="0" err="1" smtClean="0">
                <a:solidFill>
                  <a:schemeClr val="tx1"/>
                </a:solidFill>
                <a:latin typeface="Tahoma" panose="020B0604030504040204" pitchFamily="34" charset="0"/>
                <a:ea typeface="Tahoma" panose="020B0604030504040204" pitchFamily="34" charset="0"/>
                <a:cs typeface="Tahoma" panose="020B0604030504040204" pitchFamily="34" charset="0"/>
                <a:sym typeface="+mn-ea"/>
              </a:rPr>
              <a:t>Công</a:t>
            </a:r>
            <a:r>
              <a:rPr lang="en-US" dirty="0" smtClean="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tác</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BHLĐ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trong</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doanh</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nghiệp</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là</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một</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công</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tác</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bao</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gồm</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nhiều</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nội</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dung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phức</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tạp</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nó</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có</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liên</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quan</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đến</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nhiều</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bộ</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phận</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phòng</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ban,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cá</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nhân</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dirty="0" err="1">
                <a:solidFill>
                  <a:schemeClr val="tx1"/>
                </a:solidFill>
                <a:latin typeface="Tahoma" panose="020B0604030504040204" pitchFamily="34" charset="0"/>
                <a:ea typeface="Tahoma" panose="020B0604030504040204" pitchFamily="34" charset="0"/>
                <a:cs typeface="Tahoma" panose="020B0604030504040204" pitchFamily="34" charset="0"/>
                <a:sym typeface="+mn-ea"/>
              </a:rPr>
              <a:t>và</a:t>
            </a:r>
            <a:r>
              <a:rPr lang="en-US" dirty="0">
                <a:solidFill>
                  <a:schemeClr val="tx1"/>
                </a:solidFill>
                <a:latin typeface="Tahoma" panose="020B0604030504040204" pitchFamily="34" charset="0"/>
                <a:ea typeface="Tahoma" panose="020B0604030504040204" pitchFamily="34" charset="0"/>
                <a:cs typeface="Tahoma" panose="020B0604030504040204" pitchFamily="34" charset="0"/>
                <a:sym typeface="+mn-ea"/>
              </a:rPr>
              <a:t> </a:t>
            </a:r>
            <a:r>
              <a:rPr lang="en-US" b="1" dirty="0" err="1">
                <a:solidFill>
                  <a:srgbClr val="0070C0"/>
                </a:solidFill>
                <a:latin typeface="Tahoma" panose="020B0604030504040204" pitchFamily="34" charset="0"/>
                <a:ea typeface="Tahoma" panose="020B0604030504040204" pitchFamily="34" charset="0"/>
                <a:cs typeface="Tahoma" panose="020B0604030504040204" pitchFamily="34" charset="0"/>
                <a:sym typeface="+mn-ea"/>
              </a:rPr>
              <a:t>phụ</a:t>
            </a:r>
            <a:r>
              <a:rPr lang="en-US" b="1" dirty="0">
                <a:solidFill>
                  <a:srgbClr val="0070C0"/>
                </a:solidFill>
                <a:latin typeface="Tahoma" panose="020B0604030504040204" pitchFamily="34" charset="0"/>
                <a:ea typeface="Tahoma" panose="020B0604030504040204" pitchFamily="34" charset="0"/>
                <a:cs typeface="Tahoma" panose="020B0604030504040204" pitchFamily="34" charset="0"/>
                <a:sym typeface="+mn-ea"/>
              </a:rPr>
              <a:t> </a:t>
            </a:r>
            <a:r>
              <a:rPr lang="en-US" b="1" dirty="0" err="1">
                <a:solidFill>
                  <a:srgbClr val="0070C0"/>
                </a:solidFill>
                <a:latin typeface="Tahoma" panose="020B0604030504040204" pitchFamily="34" charset="0"/>
                <a:ea typeface="Tahoma" panose="020B0604030504040204" pitchFamily="34" charset="0"/>
                <a:cs typeface="Tahoma" panose="020B0604030504040204" pitchFamily="34" charset="0"/>
                <a:sym typeface="+mn-ea"/>
              </a:rPr>
              <a:t>thuộc</a:t>
            </a:r>
            <a:r>
              <a:rPr lang="en-US" b="1" dirty="0">
                <a:solidFill>
                  <a:srgbClr val="0070C0"/>
                </a:solidFill>
                <a:latin typeface="Tahoma" panose="020B0604030504040204" pitchFamily="34" charset="0"/>
                <a:ea typeface="Tahoma" panose="020B0604030504040204" pitchFamily="34" charset="0"/>
                <a:cs typeface="Tahoma" panose="020B0604030504040204" pitchFamily="34" charset="0"/>
                <a:sym typeface="+mn-ea"/>
              </a:rPr>
              <a:t> </a:t>
            </a:r>
            <a:r>
              <a:rPr lang="en-US" b="1" dirty="0" err="1">
                <a:solidFill>
                  <a:srgbClr val="0070C0"/>
                </a:solidFill>
                <a:latin typeface="Tahoma" panose="020B0604030504040204" pitchFamily="34" charset="0"/>
                <a:ea typeface="Tahoma" panose="020B0604030504040204" pitchFamily="34" charset="0"/>
                <a:cs typeface="Tahoma" panose="020B0604030504040204" pitchFamily="34" charset="0"/>
                <a:sym typeface="+mn-ea"/>
              </a:rPr>
              <a:t>vào</a:t>
            </a:r>
            <a:r>
              <a:rPr lang="en-US" b="1" dirty="0">
                <a:solidFill>
                  <a:srgbClr val="0070C0"/>
                </a:solidFill>
                <a:latin typeface="Tahoma" panose="020B0604030504040204" pitchFamily="34" charset="0"/>
                <a:ea typeface="Tahoma" panose="020B0604030504040204" pitchFamily="34" charset="0"/>
                <a:cs typeface="Tahoma" panose="020B0604030504040204" pitchFamily="34" charset="0"/>
                <a:sym typeface="+mn-ea"/>
              </a:rPr>
              <a:t> </a:t>
            </a:r>
            <a:r>
              <a:rPr lang="en-US" b="1" dirty="0" err="1">
                <a:solidFill>
                  <a:srgbClr val="0070C0"/>
                </a:solidFill>
                <a:latin typeface="Tahoma" panose="020B0604030504040204" pitchFamily="34" charset="0"/>
                <a:ea typeface="Tahoma" panose="020B0604030504040204" pitchFamily="34" charset="0"/>
                <a:cs typeface="Tahoma" panose="020B0604030504040204" pitchFamily="34" charset="0"/>
                <a:sym typeface="+mn-ea"/>
              </a:rPr>
              <a:t>đặc</a:t>
            </a:r>
            <a:r>
              <a:rPr lang="en-US" b="1" dirty="0">
                <a:solidFill>
                  <a:srgbClr val="0070C0"/>
                </a:solidFill>
                <a:latin typeface="Tahoma" panose="020B0604030504040204" pitchFamily="34" charset="0"/>
                <a:ea typeface="Tahoma" panose="020B0604030504040204" pitchFamily="34" charset="0"/>
                <a:cs typeface="Tahoma" panose="020B0604030504040204" pitchFamily="34" charset="0"/>
                <a:sym typeface="+mn-ea"/>
              </a:rPr>
              <a:t> </a:t>
            </a:r>
            <a:r>
              <a:rPr lang="en-US" b="1" dirty="0" err="1">
                <a:solidFill>
                  <a:srgbClr val="0070C0"/>
                </a:solidFill>
                <a:latin typeface="Tahoma" panose="020B0604030504040204" pitchFamily="34" charset="0"/>
                <a:ea typeface="Tahoma" panose="020B0604030504040204" pitchFamily="34" charset="0"/>
                <a:cs typeface="Tahoma" panose="020B0604030504040204" pitchFamily="34" charset="0"/>
                <a:sym typeface="+mn-ea"/>
              </a:rPr>
              <a:t>điểm</a:t>
            </a:r>
            <a:r>
              <a:rPr lang="en-US" b="1" dirty="0">
                <a:solidFill>
                  <a:srgbClr val="0070C0"/>
                </a:solidFill>
                <a:latin typeface="Tahoma" panose="020B0604030504040204" pitchFamily="34" charset="0"/>
                <a:ea typeface="Tahoma" panose="020B0604030504040204" pitchFamily="34" charset="0"/>
                <a:cs typeface="Tahoma" panose="020B0604030504040204" pitchFamily="34" charset="0"/>
                <a:sym typeface="+mn-ea"/>
              </a:rPr>
              <a:t> </a:t>
            </a:r>
            <a:r>
              <a:rPr lang="en-US" b="1" dirty="0" err="1">
                <a:solidFill>
                  <a:srgbClr val="0070C0"/>
                </a:solidFill>
                <a:latin typeface="Tahoma" panose="020B0604030504040204" pitchFamily="34" charset="0"/>
                <a:ea typeface="Tahoma" panose="020B0604030504040204" pitchFamily="34" charset="0"/>
                <a:cs typeface="Tahoma" panose="020B0604030504040204" pitchFamily="34" charset="0"/>
                <a:sym typeface="+mn-ea"/>
              </a:rPr>
              <a:t>của</a:t>
            </a:r>
            <a:r>
              <a:rPr lang="en-US" b="1" dirty="0">
                <a:solidFill>
                  <a:srgbClr val="0070C0"/>
                </a:solidFill>
                <a:latin typeface="Tahoma" panose="020B0604030504040204" pitchFamily="34" charset="0"/>
                <a:ea typeface="Tahoma" panose="020B0604030504040204" pitchFamily="34" charset="0"/>
                <a:cs typeface="Tahoma" panose="020B0604030504040204" pitchFamily="34" charset="0"/>
                <a:sym typeface="+mn-ea"/>
              </a:rPr>
              <a:t> </a:t>
            </a:r>
            <a:r>
              <a:rPr lang="en-US" b="1" dirty="0" err="1">
                <a:solidFill>
                  <a:srgbClr val="0070C0"/>
                </a:solidFill>
                <a:latin typeface="Tahoma" panose="020B0604030504040204" pitchFamily="34" charset="0"/>
                <a:ea typeface="Tahoma" panose="020B0604030504040204" pitchFamily="34" charset="0"/>
                <a:cs typeface="Tahoma" panose="020B0604030504040204" pitchFamily="34" charset="0"/>
                <a:sym typeface="+mn-ea"/>
              </a:rPr>
              <a:t>doanh</a:t>
            </a:r>
            <a:r>
              <a:rPr lang="en-US" b="1" dirty="0">
                <a:solidFill>
                  <a:srgbClr val="0070C0"/>
                </a:solidFill>
                <a:latin typeface="Tahoma" panose="020B0604030504040204" pitchFamily="34" charset="0"/>
                <a:ea typeface="Tahoma" panose="020B0604030504040204" pitchFamily="34" charset="0"/>
                <a:cs typeface="Tahoma" panose="020B0604030504040204" pitchFamily="34" charset="0"/>
                <a:sym typeface="+mn-ea"/>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sym typeface="+mn-ea"/>
              </a:rPr>
              <a:t>nghiệp</a:t>
            </a:r>
            <a:r>
              <a:rPr lang="en-US" dirty="0" smtClean="0">
                <a:solidFill>
                  <a:schemeClr val="tx1"/>
                </a:solidFill>
                <a:latin typeface="Tahoma" panose="020B0604030504040204" pitchFamily="34" charset="0"/>
                <a:ea typeface="Tahoma" panose="020B0604030504040204" pitchFamily="34" charset="0"/>
                <a:cs typeface="Tahoma" panose="020B0604030504040204" pitchFamily="34" charset="0"/>
                <a:sym typeface="+mn-ea"/>
              </a:rPr>
              <a:t>.</a:t>
            </a:r>
          </a:p>
        </p:txBody>
      </p:sp>
      <p:pic>
        <p:nvPicPr>
          <p:cNvPr id="4" name="Content Placeholder 3" descr="tải xuống (13)"/>
          <p:cNvPicPr>
            <a:picLocks noGrp="1" noChangeAspect="1"/>
          </p:cNvPicPr>
          <p:nvPr>
            <p:ph sz="half" idx="2"/>
          </p:nvPr>
        </p:nvPicPr>
        <p:blipFill>
          <a:blip r:embed="rId2"/>
          <a:stretch>
            <a:fillRect/>
          </a:stretch>
        </p:blipFill>
        <p:spPr>
          <a:xfrm>
            <a:off x="5221652" y="3969585"/>
            <a:ext cx="3309789" cy="2888415"/>
          </a:xfrm>
          <a:prstGeom prst="rect">
            <a:avLst/>
          </a:prstGeom>
        </p:spPr>
      </p:pic>
      <p:pic>
        <p:nvPicPr>
          <p:cNvPr id="7" name="Picture 6" descr="images (3)"/>
          <p:cNvPicPr>
            <a:picLocks noChangeAspect="1"/>
          </p:cNvPicPr>
          <p:nvPr/>
        </p:nvPicPr>
        <p:blipFill>
          <a:blip r:embed="rId3"/>
          <a:stretch>
            <a:fillRect/>
          </a:stretch>
        </p:blipFill>
        <p:spPr>
          <a:xfrm>
            <a:off x="8868793" y="3969585"/>
            <a:ext cx="3107184" cy="2861233"/>
          </a:xfrm>
          <a:prstGeom prst="rect">
            <a:avLst/>
          </a:prstGeom>
        </p:spPr>
      </p:pic>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CHƯƠNG 6: HOẠT ĐỘNG BHLĐ TRONG DOANH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11" name="Content Placeholder 3" descr="images (1)"/>
          <p:cNvPicPr>
            <a:picLocks noChangeAspect="1"/>
          </p:cNvPicPr>
          <p:nvPr/>
        </p:nvPicPr>
        <p:blipFill>
          <a:blip r:embed="rId5"/>
          <a:stretch>
            <a:fillRect/>
          </a:stretch>
        </p:blipFill>
        <p:spPr>
          <a:xfrm>
            <a:off x="5705752" y="1044914"/>
            <a:ext cx="5651377" cy="2783525"/>
          </a:xfrm>
          <a:prstGeom prst="rect">
            <a:avLst/>
          </a:prstGeom>
        </p:spPr>
      </p:pic>
    </p:spTree>
    <p:extLst>
      <p:ext uri="{BB962C8B-B14F-4D97-AF65-F5344CB8AC3E}">
        <p14:creationId xmlns:p14="http://schemas.microsoft.com/office/powerpoint/2010/main" val="42789568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CHƯƠNG 6: HOẠT ĐỘNG BHLĐ TRONG DOANH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15" name="Picture 14"/>
          <p:cNvPicPr>
            <a:picLocks noChangeAspect="1"/>
          </p:cNvPicPr>
          <p:nvPr/>
        </p:nvPicPr>
        <p:blipFill>
          <a:blip r:embed="rId3"/>
          <a:stretch>
            <a:fillRect/>
          </a:stretch>
        </p:blipFill>
        <p:spPr>
          <a:xfrm>
            <a:off x="136540" y="1434483"/>
            <a:ext cx="7933262" cy="4655599"/>
          </a:xfrm>
          <a:prstGeom prst="rect">
            <a:avLst/>
          </a:prstGeom>
        </p:spPr>
      </p:pic>
      <p:pic>
        <p:nvPicPr>
          <p:cNvPr id="16" name="Content Placeholder 3" descr="0000000"/>
          <p:cNvPicPr>
            <a:picLocks noGrp="1" noChangeAspect="1"/>
          </p:cNvPicPr>
          <p:nvPr>
            <p:ph sz="half" idx="2"/>
          </p:nvPr>
        </p:nvPicPr>
        <p:blipFill>
          <a:blip r:embed="rId4"/>
          <a:stretch>
            <a:fillRect/>
          </a:stretch>
        </p:blipFill>
        <p:spPr>
          <a:xfrm>
            <a:off x="8140404" y="1007603"/>
            <a:ext cx="3728720" cy="5985510"/>
          </a:xfrm>
          <a:prstGeom prst="rect">
            <a:avLst/>
          </a:prstGeom>
        </p:spPr>
      </p:pic>
    </p:spTree>
    <p:extLst>
      <p:ext uri="{BB962C8B-B14F-4D97-AF65-F5344CB8AC3E}">
        <p14:creationId xmlns:p14="http://schemas.microsoft.com/office/powerpoint/2010/main" val="596035513"/>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2" name="Rounded Rectangle 11"/>
          <p:cNvSpPr/>
          <p:nvPr/>
        </p:nvSpPr>
        <p:spPr>
          <a:xfrm>
            <a:off x="3946524" y="1135465"/>
            <a:ext cx="2719705" cy="673735"/>
          </a:xfrm>
          <a:prstGeom prst="roundRect">
            <a:avLst/>
          </a:prstGeom>
          <a:solidFill>
            <a:schemeClr val="accent4"/>
          </a:solid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600" b="1" dirty="0">
                <a:latin typeface="Tahoma" panose="020B0604030504040204" pitchFamily="34" charset="0"/>
                <a:ea typeface="Tahoma" panose="020B0604030504040204" pitchFamily="34" charset="0"/>
                <a:cs typeface="Tahoma" panose="020B0604030504040204" pitchFamily="34" charset="0"/>
              </a:rPr>
              <a:t>GIÁM ĐỐC</a:t>
            </a:r>
          </a:p>
        </p:txBody>
      </p:sp>
      <p:sp>
        <p:nvSpPr>
          <p:cNvPr id="13" name="Rounded Rectangle 12"/>
          <p:cNvSpPr/>
          <p:nvPr/>
        </p:nvSpPr>
        <p:spPr>
          <a:xfrm>
            <a:off x="7644130" y="1883536"/>
            <a:ext cx="2641970" cy="620011"/>
          </a:xfrm>
          <a:prstGeom prst="roundRect">
            <a:avLst/>
          </a:prstGeom>
          <a:solidFill>
            <a:schemeClr val="accent4">
              <a:lumMod val="60000"/>
              <a:lumOff val="4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800" b="1" dirty="0">
                <a:latin typeface="Tahoma" panose="020B0604030504040204" pitchFamily="34" charset="0"/>
                <a:ea typeface="Tahoma" panose="020B0604030504040204" pitchFamily="34" charset="0"/>
                <a:cs typeface="Tahoma" panose="020B0604030504040204" pitchFamily="34" charset="0"/>
              </a:rPr>
              <a:t>HĐ BHLD DN</a:t>
            </a:r>
          </a:p>
        </p:txBody>
      </p:sp>
      <p:sp>
        <p:nvSpPr>
          <p:cNvPr id="14" name="Rounded Rectangle 13"/>
          <p:cNvSpPr/>
          <p:nvPr/>
        </p:nvSpPr>
        <p:spPr>
          <a:xfrm>
            <a:off x="563245" y="3315970"/>
            <a:ext cx="2519680" cy="663575"/>
          </a:xfrm>
          <a:prstGeom prst="roundRect">
            <a:avLst/>
          </a:prstGeom>
          <a:solidFill>
            <a:schemeClr val="accent4">
              <a:lumMod val="20000"/>
              <a:lumOff val="80000"/>
            </a:schemeClr>
          </a:solidFill>
          <a:ln>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Khối</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trực</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tiếp</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sx</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
        <p:nvSpPr>
          <p:cNvPr id="15" name="Rounded Rectangle 14"/>
          <p:cNvSpPr/>
          <p:nvPr/>
        </p:nvSpPr>
        <p:spPr>
          <a:xfrm>
            <a:off x="575226" y="4041077"/>
            <a:ext cx="2506980" cy="61531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a:latin typeface="Tahoma" panose="020B0604030504040204" pitchFamily="34" charset="0"/>
                <a:ea typeface="Tahoma" panose="020B0604030504040204" pitchFamily="34" charset="0"/>
                <a:cs typeface="Tahoma" panose="020B0604030504040204" pitchFamily="34" charset="0"/>
              </a:rPr>
              <a:t>FX - </a:t>
            </a:r>
            <a:r>
              <a:rPr lang="en-US" sz="2000" b="1" dirty="0" err="1">
                <a:latin typeface="Tahoma" panose="020B0604030504040204" pitchFamily="34" charset="0"/>
                <a:ea typeface="Tahoma" panose="020B0604030504040204" pitchFamily="34" charset="0"/>
                <a:cs typeface="Tahoma" panose="020B0604030504040204" pitchFamily="34" charset="0"/>
              </a:rPr>
              <a:t>Quản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Đốc</a:t>
            </a:r>
            <a:r>
              <a:rPr lang="en-US" sz="2000" b="1" dirty="0">
                <a:latin typeface="Tahoma" panose="020B0604030504040204" pitchFamily="34" charset="0"/>
                <a:ea typeface="Tahoma" panose="020B0604030504040204" pitchFamily="34" charset="0"/>
                <a:cs typeface="Tahoma" panose="020B0604030504040204" pitchFamily="34" charset="0"/>
              </a:rPr>
              <a:t> PX</a:t>
            </a:r>
          </a:p>
        </p:txBody>
      </p:sp>
      <p:sp>
        <p:nvSpPr>
          <p:cNvPr id="16" name="Rounded Rectangle 15"/>
          <p:cNvSpPr/>
          <p:nvPr/>
        </p:nvSpPr>
        <p:spPr>
          <a:xfrm>
            <a:off x="557212" y="4723337"/>
            <a:ext cx="2519045" cy="63817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Tổ</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Trưởng</a:t>
            </a:r>
            <a:r>
              <a:rPr lang="en-US" sz="2000" b="1" dirty="0">
                <a:latin typeface="Tahoma" panose="020B0604030504040204" pitchFamily="34" charset="0"/>
                <a:ea typeface="Tahoma" panose="020B0604030504040204" pitchFamily="34" charset="0"/>
                <a:cs typeface="Tahoma" panose="020B0604030504040204" pitchFamily="34" charset="0"/>
              </a:rPr>
              <a:t> SX</a:t>
            </a:r>
          </a:p>
        </p:txBody>
      </p:sp>
      <p:sp>
        <p:nvSpPr>
          <p:cNvPr id="17" name="Rounded Rectangle 16"/>
          <p:cNvSpPr/>
          <p:nvPr/>
        </p:nvSpPr>
        <p:spPr>
          <a:xfrm>
            <a:off x="3945890" y="4077654"/>
            <a:ext cx="2707640" cy="61531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a:latin typeface="Tahoma" panose="020B0604030504040204" pitchFamily="34" charset="0"/>
                <a:ea typeface="Tahoma" panose="020B0604030504040204" pitchFamily="34" charset="0"/>
                <a:cs typeface="Tahoma" panose="020B0604030504040204" pitchFamily="34" charset="0"/>
              </a:rPr>
              <a:t>Phòng kĩ thuật</a:t>
            </a:r>
          </a:p>
        </p:txBody>
      </p:sp>
      <p:sp>
        <p:nvSpPr>
          <p:cNvPr id="18" name="Rounded Rectangle 17"/>
          <p:cNvSpPr/>
          <p:nvPr/>
        </p:nvSpPr>
        <p:spPr>
          <a:xfrm>
            <a:off x="3933190" y="4769658"/>
            <a:ext cx="2707640" cy="63817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Phòng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kế</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hoạch</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
        <p:nvSpPr>
          <p:cNvPr id="19" name="Rounded Rectangle 18"/>
          <p:cNvSpPr/>
          <p:nvPr/>
        </p:nvSpPr>
        <p:spPr>
          <a:xfrm>
            <a:off x="7644130" y="3315970"/>
            <a:ext cx="2579370" cy="663575"/>
          </a:xfrm>
          <a:prstGeom prst="roundRect">
            <a:avLst/>
          </a:prstGeom>
          <a:solidFill>
            <a:schemeClr val="accent4">
              <a:lumMod val="20000"/>
              <a:lumOff val="8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a:latin typeface="Tahoma" panose="020B0604030504040204" pitchFamily="34" charset="0"/>
                <a:ea typeface="Tahoma" panose="020B0604030504040204" pitchFamily="34" charset="0"/>
                <a:cs typeface="Tahoma" panose="020B0604030504040204" pitchFamily="34" charset="0"/>
              </a:rPr>
              <a:t>Khối QL AT-VSLĐ</a:t>
            </a:r>
          </a:p>
        </p:txBody>
      </p:sp>
      <p:sp>
        <p:nvSpPr>
          <p:cNvPr id="20" name="Rounded Rectangle 19"/>
          <p:cNvSpPr/>
          <p:nvPr/>
        </p:nvSpPr>
        <p:spPr>
          <a:xfrm>
            <a:off x="7644130" y="4097227"/>
            <a:ext cx="2581910" cy="1252220"/>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a:latin typeface="Tahoma" panose="020B0604030504040204" pitchFamily="34" charset="0"/>
                <a:ea typeface="Tahoma" panose="020B0604030504040204" pitchFamily="34" charset="0"/>
                <a:cs typeface="Tahoma" panose="020B0604030504040204" pitchFamily="34" charset="0"/>
              </a:rPr>
              <a:t>P. BHLĐ </a:t>
            </a:r>
            <a:r>
              <a:rPr lang="en-US" sz="2000" b="1" dirty="0" err="1">
                <a:latin typeface="Tahoma" panose="020B0604030504040204" pitchFamily="34" charset="0"/>
                <a:ea typeface="Tahoma" panose="020B0604030504040204" pitchFamily="34" charset="0"/>
                <a:cs typeface="Tahoma" panose="020B0604030504040204" pitchFamily="34" charset="0"/>
              </a:rPr>
              <a:t>hoặc</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cán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bộ</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chuyên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trách</a:t>
            </a:r>
            <a:r>
              <a:rPr lang="en-US" sz="2000" b="1" dirty="0">
                <a:latin typeface="Tahoma" panose="020B0604030504040204" pitchFamily="34" charset="0"/>
                <a:ea typeface="Tahoma" panose="020B0604030504040204" pitchFamily="34" charset="0"/>
                <a:cs typeface="Tahoma" panose="020B0604030504040204" pitchFamily="34" charset="0"/>
              </a:rPr>
              <a:t>, Ban </a:t>
            </a:r>
            <a:r>
              <a:rPr lang="en-US" sz="2000" b="1" dirty="0" err="1">
                <a:latin typeface="Tahoma" panose="020B0604030504040204" pitchFamily="34" charset="0"/>
                <a:ea typeface="Tahoma" panose="020B0604030504040204" pitchFamily="34" charset="0"/>
                <a:cs typeface="Tahoma" panose="020B0604030504040204" pitchFamily="34" charset="0"/>
              </a:rPr>
              <a:t>chuyên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trách</a:t>
            </a:r>
            <a:r>
              <a:rPr lang="en-US" sz="2000" b="1" dirty="0">
                <a:latin typeface="Tahoma" panose="020B0604030504040204" pitchFamily="34" charset="0"/>
                <a:ea typeface="Tahoma" panose="020B0604030504040204" pitchFamily="34" charset="0"/>
                <a:cs typeface="Tahoma" panose="020B0604030504040204" pitchFamily="34" charset="0"/>
              </a:rPr>
              <a:t> BHLĐ</a:t>
            </a:r>
          </a:p>
        </p:txBody>
      </p:sp>
      <p:sp>
        <p:nvSpPr>
          <p:cNvPr id="21" name="Rounded Rectangle 20"/>
          <p:cNvSpPr/>
          <p:nvPr/>
        </p:nvSpPr>
        <p:spPr>
          <a:xfrm>
            <a:off x="7644130" y="5477347"/>
            <a:ext cx="2581910" cy="87820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Mạng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lưới</a:t>
            </a:r>
            <a:r>
              <a:rPr lang="en-US" sz="2000" b="1" dirty="0">
                <a:latin typeface="Tahoma" panose="020B0604030504040204" pitchFamily="34" charset="0"/>
                <a:ea typeface="Tahoma" panose="020B0604030504040204" pitchFamily="34" charset="0"/>
                <a:cs typeface="Tahoma" panose="020B0604030504040204" pitchFamily="34" charset="0"/>
              </a:rPr>
              <a:t> ATVS </a:t>
            </a:r>
            <a:r>
              <a:rPr lang="en-US" sz="2000" b="1" dirty="0" err="1">
                <a:latin typeface="Tahoma" panose="020B0604030504040204" pitchFamily="34" charset="0"/>
                <a:ea typeface="Tahoma" panose="020B0604030504040204" pitchFamily="34" charset="0"/>
                <a:cs typeface="Tahoma" panose="020B0604030504040204" pitchFamily="34" charset="0"/>
              </a:rPr>
              <a:t>viên</a:t>
            </a:r>
            <a:r>
              <a:rPr lang="en-US" sz="2000" b="1" dirty="0">
                <a:latin typeface="Tahoma" panose="020B0604030504040204" pitchFamily="34" charset="0"/>
                <a:ea typeface="Tahoma" panose="020B0604030504040204" pitchFamily="34" charset="0"/>
                <a:cs typeface="Tahoma" panose="020B0604030504040204" pitchFamily="34" charset="0"/>
              </a:rPr>
              <a:t>.</a:t>
            </a:r>
          </a:p>
        </p:txBody>
      </p:sp>
      <p:sp>
        <p:nvSpPr>
          <p:cNvPr id="24" name="Rounded Rectangle 23"/>
          <p:cNvSpPr/>
          <p:nvPr/>
        </p:nvSpPr>
        <p:spPr>
          <a:xfrm>
            <a:off x="3953510" y="3328670"/>
            <a:ext cx="2705735" cy="663575"/>
          </a:xfrm>
          <a:prstGeom prst="roundRect">
            <a:avLst/>
          </a:prstGeom>
          <a:solidFill>
            <a:schemeClr val="accent4">
              <a:lumMod val="20000"/>
              <a:lumOff val="8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a:latin typeface="Tahoma" panose="020B0604030504040204" pitchFamily="34" charset="0"/>
                <a:ea typeface="Tahoma" panose="020B0604030504040204" pitchFamily="34" charset="0"/>
                <a:cs typeface="Tahoma" panose="020B0604030504040204" pitchFamily="34" charset="0"/>
              </a:rPr>
              <a:t>Khối PB chức năng</a:t>
            </a:r>
          </a:p>
        </p:txBody>
      </p:sp>
      <p:sp>
        <p:nvSpPr>
          <p:cNvPr id="25" name="Rounded Rectangle 24"/>
          <p:cNvSpPr/>
          <p:nvPr/>
        </p:nvSpPr>
        <p:spPr>
          <a:xfrm>
            <a:off x="3933190" y="5509260"/>
            <a:ext cx="2707640" cy="63944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Phòng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Tổ</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chức</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lao</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động</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p:cNvSpPr/>
          <p:nvPr/>
        </p:nvSpPr>
        <p:spPr>
          <a:xfrm>
            <a:off x="3933190" y="6243320"/>
            <a:ext cx="2706370" cy="614680"/>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Phòng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tài</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vụ</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cxnSp>
        <p:nvCxnSpPr>
          <p:cNvPr id="34" name="Elbow Connector 33"/>
          <p:cNvCxnSpPr>
            <a:stCxn id="14" idx="0"/>
            <a:endCxn id="19" idx="0"/>
          </p:cNvCxnSpPr>
          <p:nvPr/>
        </p:nvCxnSpPr>
        <p:spPr>
          <a:xfrm rot="5400000" flipH="1" flipV="1">
            <a:off x="5378450" y="-239395"/>
            <a:ext cx="12700" cy="7110730"/>
          </a:xfrm>
          <a:prstGeom prst="bentConnector3">
            <a:avLst>
              <a:gd name="adj1" fmla="val 3547567"/>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12" idx="2"/>
          </p:cNvCxnSpPr>
          <p:nvPr/>
        </p:nvCxnSpPr>
        <p:spPr>
          <a:xfrm>
            <a:off x="5306377" y="1809200"/>
            <a:ext cx="0" cy="1059893"/>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13" idx="1"/>
          </p:cNvCxnSpPr>
          <p:nvPr/>
        </p:nvCxnSpPr>
        <p:spPr>
          <a:xfrm flipH="1" flipV="1">
            <a:off x="5306377" y="2186866"/>
            <a:ext cx="2337753" cy="6676"/>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4" idx="0"/>
          </p:cNvCxnSpPr>
          <p:nvPr/>
        </p:nvCxnSpPr>
        <p:spPr>
          <a:xfrm flipH="1" flipV="1">
            <a:off x="5306377" y="2869093"/>
            <a:ext cx="1" cy="459577"/>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ppt_x"/>
                                          </p:val>
                                        </p:tav>
                                        <p:tav tm="100000">
                                          <p:val>
                                            <p:strVal val="#ppt_x"/>
                                          </p:val>
                                        </p:tav>
                                      </p:tavLst>
                                    </p:anim>
                                    <p:anim calcmode="lin" valueType="num">
                                      <p:cBhvr additive="base">
                                        <p:cTn id="21" dur="500" fill="hold"/>
                                        <p:tgtEl>
                                          <p:spTgt spid="16"/>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 fill="hold"/>
                                        <p:tgtEl>
                                          <p:spTgt spid="34"/>
                                        </p:tgtEl>
                                        <p:attrNameLst>
                                          <p:attrName>ppt_x</p:attrName>
                                        </p:attrNameLst>
                                      </p:cBhvr>
                                      <p:tavLst>
                                        <p:tav tm="0">
                                          <p:val>
                                            <p:strVal val="#ppt_x"/>
                                          </p:val>
                                        </p:tav>
                                        <p:tav tm="100000">
                                          <p:val>
                                            <p:strVal val="#ppt_x"/>
                                          </p:val>
                                        </p:tav>
                                      </p:tavLst>
                                    </p:anim>
                                    <p:anim calcmode="lin" valueType="num">
                                      <p:cBhvr additive="base">
                                        <p:cTn id="25" dur="500" fill="hold"/>
                                        <p:tgtEl>
                                          <p:spTgt spid="34"/>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ppt_x"/>
                                          </p:val>
                                        </p:tav>
                                        <p:tav tm="100000">
                                          <p:val>
                                            <p:strVal val="#ppt_x"/>
                                          </p:val>
                                        </p:tav>
                                      </p:tavLst>
                                    </p:anim>
                                    <p:anim calcmode="lin" valueType="num">
                                      <p:cBhvr additive="base">
                                        <p:cTn id="29"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500" fill="hold"/>
                                        <p:tgtEl>
                                          <p:spTgt spid="21"/>
                                        </p:tgtEl>
                                        <p:attrNameLst>
                                          <p:attrName>ppt_x</p:attrName>
                                        </p:attrNameLst>
                                      </p:cBhvr>
                                      <p:tavLst>
                                        <p:tav tm="0">
                                          <p:val>
                                            <p:strVal val="#ppt_x"/>
                                          </p:val>
                                        </p:tav>
                                        <p:tav tm="100000">
                                          <p:val>
                                            <p:strVal val="#ppt_x"/>
                                          </p:val>
                                        </p:tav>
                                      </p:tavLst>
                                    </p:anim>
                                    <p:anim calcmode="lin" valueType="num">
                                      <p:cBhvr additive="base">
                                        <p:cTn id="4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fill="hold"/>
                                        <p:tgtEl>
                                          <p:spTgt spid="17"/>
                                        </p:tgtEl>
                                        <p:attrNameLst>
                                          <p:attrName>ppt_x</p:attrName>
                                        </p:attrNameLst>
                                      </p:cBhvr>
                                      <p:tavLst>
                                        <p:tav tm="0">
                                          <p:val>
                                            <p:strVal val="#ppt_x"/>
                                          </p:val>
                                        </p:tav>
                                        <p:tav tm="100000">
                                          <p:val>
                                            <p:strVal val="#ppt_x"/>
                                          </p:val>
                                        </p:tav>
                                      </p:tavLst>
                                    </p:anim>
                                    <p:anim calcmode="lin" valueType="num">
                                      <p:cBhvr additive="base">
                                        <p:cTn id="49" dur="500" fill="hold"/>
                                        <p:tgtEl>
                                          <p:spTgt spid="1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ppt_x"/>
                                          </p:val>
                                        </p:tav>
                                        <p:tav tm="100000">
                                          <p:val>
                                            <p:strVal val="#ppt_x"/>
                                          </p:val>
                                        </p:tav>
                                      </p:tavLst>
                                    </p:anim>
                                    <p:anim calcmode="lin" valueType="num">
                                      <p:cBhvr additive="base">
                                        <p:cTn id="57" dur="500" fill="hold"/>
                                        <p:tgtEl>
                                          <p:spTgt spid="24"/>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500" fill="hold"/>
                                        <p:tgtEl>
                                          <p:spTgt spid="25"/>
                                        </p:tgtEl>
                                        <p:attrNameLst>
                                          <p:attrName>ppt_x</p:attrName>
                                        </p:attrNameLst>
                                      </p:cBhvr>
                                      <p:tavLst>
                                        <p:tav tm="0">
                                          <p:val>
                                            <p:strVal val="#ppt_x"/>
                                          </p:val>
                                        </p:tav>
                                        <p:tav tm="100000">
                                          <p:val>
                                            <p:strVal val="#ppt_x"/>
                                          </p:val>
                                        </p:tav>
                                      </p:tavLst>
                                    </p:anim>
                                    <p:anim calcmode="lin" valueType="num">
                                      <p:cBhvr additive="base">
                                        <p:cTn id="61" dur="500" fill="hold"/>
                                        <p:tgtEl>
                                          <p:spTgt spid="25"/>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6"/>
                                        </p:tgtEl>
                                        <p:attrNameLst>
                                          <p:attrName>style.visibility</p:attrName>
                                        </p:attrNameLst>
                                      </p:cBhvr>
                                      <p:to>
                                        <p:strVal val="visible"/>
                                      </p:to>
                                    </p:set>
                                    <p:anim calcmode="lin" valueType="num">
                                      <p:cBhvr additive="base">
                                        <p:cTn id="64" dur="500" fill="hold"/>
                                        <p:tgtEl>
                                          <p:spTgt spid="26"/>
                                        </p:tgtEl>
                                        <p:attrNameLst>
                                          <p:attrName>ppt_x</p:attrName>
                                        </p:attrNameLst>
                                      </p:cBhvr>
                                      <p:tavLst>
                                        <p:tav tm="0">
                                          <p:val>
                                            <p:strVal val="#ppt_x"/>
                                          </p:val>
                                        </p:tav>
                                        <p:tav tm="100000">
                                          <p:val>
                                            <p:strVal val="#ppt_x"/>
                                          </p:val>
                                        </p:tav>
                                      </p:tavLst>
                                    </p:anim>
                                    <p:anim calcmode="lin" valueType="num">
                                      <p:cBhvr additive="base">
                                        <p:cTn id="65"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animBg="1"/>
      <p:bldP spid="19" grpId="0" animBg="1"/>
      <p:bldP spid="20" grpId="0" animBg="1"/>
      <p:bldP spid="21" grpId="0" animBg="1"/>
      <p:bldP spid="24"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429088" y="1030380"/>
            <a:ext cx="11617910" cy="5763116"/>
          </a:xfrm>
          <a:prstGeom prst="rect">
            <a:avLst/>
          </a:prstGeom>
        </p:spPr>
        <p:txBody>
          <a:bodyPr wrap="square">
            <a:spAutoFit/>
          </a:bodyPr>
          <a:lstStyle/>
          <a:p>
            <a:pPr algn="ctr">
              <a:lnSpc>
                <a:spcPct val="150000"/>
              </a:lnSpc>
              <a:spcBef>
                <a:spcPts val="300"/>
              </a:spcBef>
              <a:spcAft>
                <a:spcPts val="300"/>
              </a:spcAft>
            </a:pPr>
            <a:r>
              <a:rPr lang="vi-VN" sz="2800" b="1" dirty="0">
                <a:latin typeface="Tahoma" panose="020B0604030504040204" pitchFamily="34" charset="0"/>
                <a:ea typeface="Tahoma" panose="020B0604030504040204" pitchFamily="34" charset="0"/>
                <a:cs typeface="Tahoma" panose="020B0604030504040204" pitchFamily="34" charset="0"/>
              </a:rPr>
              <a:t>Điều 4. Tổ chức bộ phận an toàn - vệ sinh lao động </a:t>
            </a:r>
            <a:endParaRPr lang="en-US" sz="28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1. Cơ sở lao động phải thành lập bộ phận an toàn - vệ sinh lao động theo quy định tối thiểu sau:</a:t>
            </a:r>
            <a:endParaRPr lang="en-US" sz="2400" dirty="0">
              <a:latin typeface="Tahoma" panose="020B0604030504040204" pitchFamily="34" charset="0"/>
              <a:ea typeface="Tahoma" panose="020B0604030504040204" pitchFamily="34" charset="0"/>
              <a:cs typeface="Tahoma" panose="020B0604030504040204" pitchFamily="34" charset="0"/>
            </a:endParaRPr>
          </a:p>
          <a:p>
            <a:pPr marL="461963"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a) Cơ sở có tổng số lao động </a:t>
            </a:r>
            <a:r>
              <a:rPr lang="vi-VN" sz="24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dưới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300 </a:t>
            </a:r>
            <a:r>
              <a:rPr lang="vi-VN" sz="2400" dirty="0">
                <a:latin typeface="Tahoma" panose="020B0604030504040204" pitchFamily="34" charset="0"/>
                <a:ea typeface="Tahoma" panose="020B0604030504040204" pitchFamily="34" charset="0"/>
                <a:cs typeface="Tahoma" panose="020B0604030504040204" pitchFamily="34" charset="0"/>
              </a:rPr>
              <a:t>người phải bố trí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ít nhất 01 </a:t>
            </a:r>
            <a:r>
              <a:rPr lang="vi-VN" sz="2400" dirty="0">
                <a:latin typeface="Tahoma" panose="020B0604030504040204" pitchFamily="34" charset="0"/>
                <a:ea typeface="Tahoma" panose="020B0604030504040204" pitchFamily="34" charset="0"/>
                <a:cs typeface="Tahoma" panose="020B0604030504040204" pitchFamily="34" charset="0"/>
              </a:rPr>
              <a:t>cán bộ an toàn - vệ sinh lao động làm việc theo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chế độ kiêm nhiệm</a:t>
            </a:r>
            <a:r>
              <a:rPr lang="vi-VN" sz="2400" dirty="0">
                <a:latin typeface="Tahoma" panose="020B0604030504040204" pitchFamily="34" charset="0"/>
                <a:ea typeface="Tahoma" panose="020B0604030504040204" pitchFamily="34" charset="0"/>
                <a:cs typeface="Tahoma" panose="020B0604030504040204" pitchFamily="34" charset="0"/>
              </a:rPr>
              <a:t>;</a:t>
            </a:r>
            <a:endParaRPr lang="en-US" sz="2400" dirty="0">
              <a:latin typeface="Tahoma" panose="020B0604030504040204" pitchFamily="34" charset="0"/>
              <a:ea typeface="Tahoma" panose="020B0604030504040204" pitchFamily="34" charset="0"/>
              <a:cs typeface="Tahoma" panose="020B0604030504040204" pitchFamily="34" charset="0"/>
            </a:endParaRPr>
          </a:p>
          <a:p>
            <a:pPr marL="461963"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b) Cơ sở có số lao động trực tiếp từ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300 đến 1.000 </a:t>
            </a:r>
            <a:r>
              <a:rPr lang="vi-VN" sz="2400" dirty="0">
                <a:latin typeface="Tahoma" panose="020B0604030504040204" pitchFamily="34" charset="0"/>
                <a:ea typeface="Tahoma" panose="020B0604030504040204" pitchFamily="34" charset="0"/>
                <a:cs typeface="Tahoma" panose="020B0604030504040204" pitchFamily="34" charset="0"/>
              </a:rPr>
              <a:t>người phải bố trí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ít nhất 01 cán </a:t>
            </a:r>
            <a:r>
              <a:rPr lang="vi-VN" sz="2400" dirty="0">
                <a:latin typeface="Tahoma" panose="020B0604030504040204" pitchFamily="34" charset="0"/>
                <a:ea typeface="Tahoma" panose="020B0604030504040204" pitchFamily="34" charset="0"/>
                <a:cs typeface="Tahoma" panose="020B0604030504040204" pitchFamily="34" charset="0"/>
              </a:rPr>
              <a:t>bộ an toàn - vệ sinh lao động làm việc theo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chế độ chuyên trách</a:t>
            </a:r>
            <a:r>
              <a:rPr lang="vi-VN" sz="2400" dirty="0">
                <a:latin typeface="Tahoma" panose="020B0604030504040204" pitchFamily="34" charset="0"/>
                <a:ea typeface="Tahoma" panose="020B0604030504040204" pitchFamily="34" charset="0"/>
                <a:cs typeface="Tahoma" panose="020B0604030504040204" pitchFamily="34" charset="0"/>
              </a:rPr>
              <a:t>;</a:t>
            </a:r>
            <a:endParaRPr lang="en-US" sz="2400" dirty="0">
              <a:latin typeface="Tahoma" panose="020B0604030504040204" pitchFamily="34" charset="0"/>
              <a:ea typeface="Tahoma" panose="020B0604030504040204" pitchFamily="34" charset="0"/>
              <a:cs typeface="Tahoma" panose="020B0604030504040204" pitchFamily="34" charset="0"/>
            </a:endParaRPr>
          </a:p>
          <a:p>
            <a:pPr marL="461963"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c) Cơ sở lao động có tổng số lao động trực tiếp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trên 1.000 </a:t>
            </a:r>
            <a:r>
              <a:rPr lang="vi-VN" sz="2400" dirty="0">
                <a:latin typeface="Tahoma" panose="020B0604030504040204" pitchFamily="34" charset="0"/>
                <a:ea typeface="Tahoma" panose="020B0604030504040204" pitchFamily="34" charset="0"/>
                <a:cs typeface="Tahoma" panose="020B0604030504040204" pitchFamily="34" charset="0"/>
              </a:rPr>
              <a:t>người phải thành lập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Phòng hoặc Ban an toàn - vệ sinh lao động</a:t>
            </a:r>
            <a:r>
              <a:rPr lang="vi-VN" sz="2400" dirty="0">
                <a:latin typeface="Tahoma" panose="020B0604030504040204" pitchFamily="34" charset="0"/>
                <a:ea typeface="Tahoma" panose="020B0604030504040204" pitchFamily="34" charset="0"/>
                <a:cs typeface="Tahoma" panose="020B0604030504040204" pitchFamily="34" charset="0"/>
              </a:rPr>
              <a:t> hoặc bố trí tối thiểu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2 cán bộ chuyên trách </a:t>
            </a:r>
            <a:r>
              <a:rPr lang="vi-VN" sz="2400" dirty="0">
                <a:latin typeface="Tahoma" panose="020B0604030504040204" pitchFamily="34" charset="0"/>
                <a:ea typeface="Tahoma" panose="020B0604030504040204" pitchFamily="34" charset="0"/>
                <a:cs typeface="Tahoma" panose="020B0604030504040204" pitchFamily="34" charset="0"/>
              </a:rPr>
              <a:t>an toàn - vệ sinh lao động</a:t>
            </a:r>
            <a:r>
              <a:rPr lang="vi-VN" sz="2400" dirty="0" smtClean="0">
                <a:latin typeface="Tahoma" panose="020B0604030504040204" pitchFamily="34" charset="0"/>
                <a:ea typeface="Tahoma" panose="020B0604030504040204" pitchFamily="34" charset="0"/>
                <a:cs typeface="Tahoma" panose="020B0604030504040204" pitchFamily="34" charset="0"/>
              </a:rPr>
              <a:t>;</a:t>
            </a:r>
            <a:endParaRPr lang="en-US"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92980065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4" name="Rectangle 3"/>
          <p:cNvSpPr/>
          <p:nvPr/>
        </p:nvSpPr>
        <p:spPr>
          <a:xfrm>
            <a:off x="429088" y="928209"/>
            <a:ext cx="11617910" cy="5763116"/>
          </a:xfrm>
          <a:prstGeom prst="rect">
            <a:avLst/>
          </a:prstGeom>
        </p:spPr>
        <p:txBody>
          <a:bodyPr wrap="square">
            <a:spAutoFit/>
          </a:bodyPr>
          <a:lstStyle/>
          <a:p>
            <a:pPr algn="ctr">
              <a:lnSpc>
                <a:spcPct val="150000"/>
              </a:lnSpc>
              <a:spcBef>
                <a:spcPts val="300"/>
              </a:spcBef>
              <a:spcAft>
                <a:spcPts val="300"/>
              </a:spcAft>
            </a:pPr>
            <a:r>
              <a:rPr lang="vi-VN" sz="2800" b="1" dirty="0">
                <a:latin typeface="Tahoma" panose="020B0604030504040204" pitchFamily="34" charset="0"/>
                <a:ea typeface="Tahoma" panose="020B0604030504040204" pitchFamily="34" charset="0"/>
                <a:cs typeface="Tahoma" panose="020B0604030504040204" pitchFamily="34" charset="0"/>
              </a:rPr>
              <a:t>Điều 4. Tổ chức bộ phận an toàn - vệ sinh lao động </a:t>
            </a:r>
            <a:endParaRPr lang="en-US" sz="28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400" dirty="0" smtClean="0">
                <a:latin typeface="Tahoma" panose="020B0604030504040204" pitchFamily="34" charset="0"/>
                <a:ea typeface="Tahoma" panose="020B0604030504040204" pitchFamily="34" charset="0"/>
                <a:cs typeface="Tahoma" panose="020B0604030504040204" pitchFamily="34" charset="0"/>
              </a:rPr>
              <a:t>2</a:t>
            </a:r>
            <a:r>
              <a:rPr lang="vi-VN" sz="2400" dirty="0">
                <a:latin typeface="Tahoma" panose="020B0604030504040204" pitchFamily="34" charset="0"/>
                <a:ea typeface="Tahoma" panose="020B0604030504040204" pitchFamily="34" charset="0"/>
                <a:cs typeface="Tahoma" panose="020B0604030504040204" pitchFamily="34" charset="0"/>
              </a:rPr>
              <a:t>. Cán bộ an toàn - vệ sinh lao động phải đáp ứng các điều kiện sau:</a:t>
            </a:r>
            <a:endParaRPr lang="en-US" sz="2400" dirty="0">
              <a:latin typeface="Tahoma" panose="020B0604030504040204" pitchFamily="34" charset="0"/>
              <a:ea typeface="Tahoma" panose="020B0604030504040204" pitchFamily="34" charset="0"/>
              <a:cs typeface="Tahoma" panose="020B0604030504040204" pitchFamily="34" charset="0"/>
            </a:endParaRPr>
          </a:p>
          <a:p>
            <a:pPr marL="461963"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a) </a:t>
            </a:r>
            <a:r>
              <a:rPr lang="vi-VN" sz="2400" dirty="0">
                <a:solidFill>
                  <a:srgbClr val="0070C0"/>
                </a:solidFill>
                <a:latin typeface="Tahoma" panose="020B0604030504040204" pitchFamily="34" charset="0"/>
                <a:ea typeface="Tahoma" panose="020B0604030504040204" pitchFamily="34" charset="0"/>
                <a:cs typeface="Tahoma" panose="020B0604030504040204" pitchFamily="34" charset="0"/>
              </a:rPr>
              <a:t>Có chuyên môn, nghiệp vụ về kỹ thuật an toàn</a:t>
            </a:r>
            <a:r>
              <a:rPr lang="vi-VN" sz="2400" dirty="0">
                <a:latin typeface="Tahoma" panose="020B0604030504040204" pitchFamily="34" charset="0"/>
                <a:ea typeface="Tahoma" panose="020B0604030504040204" pitchFamily="34" charset="0"/>
                <a:cs typeface="Tahoma" panose="020B0604030504040204" pitchFamily="34" charset="0"/>
              </a:rPr>
              <a:t>, kỹ thuật phòng, chống cháy nổ, kỹ thuật môi trường, vệ sinh lao động;</a:t>
            </a:r>
            <a:endParaRPr lang="en-US" sz="2400" dirty="0">
              <a:latin typeface="Tahoma" panose="020B0604030504040204" pitchFamily="34" charset="0"/>
              <a:ea typeface="Tahoma" panose="020B0604030504040204" pitchFamily="34" charset="0"/>
              <a:cs typeface="Tahoma" panose="020B0604030504040204" pitchFamily="34" charset="0"/>
            </a:endParaRPr>
          </a:p>
          <a:p>
            <a:pPr marL="461963"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b) </a:t>
            </a:r>
            <a:r>
              <a:rPr lang="vi-VN" sz="2400" dirty="0">
                <a:solidFill>
                  <a:srgbClr val="0070C0"/>
                </a:solidFill>
                <a:latin typeface="Tahoma" panose="020B0604030504040204" pitchFamily="34" charset="0"/>
                <a:ea typeface="Tahoma" panose="020B0604030504040204" pitchFamily="34" charset="0"/>
                <a:cs typeface="Tahoma" panose="020B0604030504040204" pitchFamily="34" charset="0"/>
              </a:rPr>
              <a:t>Có hiểu biết về thực tiễn hoạt động sản xuất</a:t>
            </a:r>
            <a:r>
              <a:rPr lang="vi-VN" sz="2400" dirty="0">
                <a:latin typeface="Tahoma" panose="020B0604030504040204" pitchFamily="34" charset="0"/>
                <a:ea typeface="Tahoma" panose="020B0604030504040204" pitchFamily="34" charset="0"/>
                <a:cs typeface="Tahoma" panose="020B0604030504040204" pitchFamily="34" charset="0"/>
              </a:rPr>
              <a:t>, kinh doanh, cung cấp dịch vụ của cơ sở</a:t>
            </a:r>
            <a:r>
              <a:rPr lang="vi-VN" sz="2400" dirty="0" smtClean="0">
                <a:latin typeface="Tahoma" panose="020B0604030504040204" pitchFamily="34" charset="0"/>
                <a:ea typeface="Tahoma" panose="020B0604030504040204" pitchFamily="34" charset="0"/>
                <a:cs typeface="Tahoma" panose="020B0604030504040204" pitchFamily="34" charset="0"/>
              </a:rPr>
              <a:t>.</a:t>
            </a:r>
            <a:endParaRPr lang="en-US" sz="2400" dirty="0" smtClean="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3. Trường hợp cơ sở lao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động không thành lập được bộ phận an toàn </a:t>
            </a:r>
            <a:r>
              <a:rPr lang="vi-VN" sz="2400" dirty="0">
                <a:latin typeface="Tahoma" panose="020B0604030504040204" pitchFamily="34" charset="0"/>
                <a:ea typeface="Tahoma" panose="020B0604030504040204" pitchFamily="34" charset="0"/>
                <a:cs typeface="Tahoma" panose="020B0604030504040204" pitchFamily="34" charset="0"/>
              </a:rPr>
              <a:t>- vệ sinh lao động đáp ứng các yêu cầu quy định tại khoản 1, 2 Điều này thì phải có </a:t>
            </a:r>
            <a:r>
              <a:rPr lang="vi-VN" sz="2400" b="1" dirty="0">
                <a:solidFill>
                  <a:srgbClr val="0070C0"/>
                </a:solidFill>
                <a:latin typeface="Tahoma" panose="020B0604030504040204" pitchFamily="34" charset="0"/>
                <a:ea typeface="Tahoma" panose="020B0604030504040204" pitchFamily="34" charset="0"/>
                <a:cs typeface="Tahoma" panose="020B0604030504040204" pitchFamily="34" charset="0"/>
              </a:rPr>
              <a:t>hợp đồng với tổ chức có đủ năng lực thực hiện </a:t>
            </a:r>
            <a:r>
              <a:rPr lang="vi-VN" sz="2400" dirty="0">
                <a:latin typeface="Tahoma" panose="020B0604030504040204" pitchFamily="34" charset="0"/>
                <a:ea typeface="Tahoma" panose="020B0604030504040204" pitchFamily="34" charset="0"/>
                <a:cs typeface="Tahoma" panose="020B0604030504040204" pitchFamily="34" charset="0"/>
              </a:rPr>
              <a:t>các nhiệm vụ về an toàn - vệ sinh lao </a:t>
            </a:r>
            <a:r>
              <a:rPr lang="vi-VN" sz="2400" dirty="0" smtClean="0">
                <a:latin typeface="Tahoma" panose="020B0604030504040204" pitchFamily="34" charset="0"/>
                <a:ea typeface="Tahoma" panose="020B0604030504040204" pitchFamily="34" charset="0"/>
                <a:cs typeface="Tahoma" panose="020B0604030504040204" pitchFamily="34" charset="0"/>
              </a:rPr>
              <a:t>động</a:t>
            </a:r>
            <a:r>
              <a:rPr lang="en-US" sz="2400" dirty="0" smtClean="0">
                <a:latin typeface="Tahoma" panose="020B0604030504040204" pitchFamily="34" charset="0"/>
                <a:ea typeface="Tahoma" panose="020B0604030504040204" pitchFamily="34" charset="0"/>
                <a:cs typeface="Tahoma" panose="020B0604030504040204" pitchFamily="34" charset="0"/>
              </a:rPr>
              <a:t>.</a:t>
            </a:r>
            <a:endParaRPr lang="en-US"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7232221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uấn luyện an toàn lao động nhóm 3 | Huấn luyện an toàn nhóm 3"/>
          <p:cNvPicPr>
            <a:picLocks noChangeAspect="1" noChangeArrowheads="1"/>
          </p:cNvPicPr>
          <p:nvPr/>
        </p:nvPicPr>
        <p:blipFill rotWithShape="1">
          <a:blip r:embed="rId2">
            <a:extLst>
              <a:ext uri="{28A0092B-C50C-407E-A947-70E740481C1C}">
                <a14:useLocalDpi xmlns:a14="http://schemas.microsoft.com/office/drawing/2010/main" val="0"/>
              </a:ext>
            </a:extLst>
          </a:blip>
          <a:srcRect l="5082" r="20688"/>
          <a:stretch/>
        </p:blipFill>
        <p:spPr bwMode="auto">
          <a:xfrm>
            <a:off x="7527934" y="2281561"/>
            <a:ext cx="4436206" cy="4411961"/>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2" name="Rectangle 1"/>
          <p:cNvSpPr/>
          <p:nvPr/>
        </p:nvSpPr>
        <p:spPr>
          <a:xfrm>
            <a:off x="276686" y="903767"/>
            <a:ext cx="11459593" cy="1831271"/>
          </a:xfrm>
          <a:prstGeom prst="rect">
            <a:avLst/>
          </a:prstGeom>
        </p:spPr>
        <p:txBody>
          <a:bodyPr wrap="square">
            <a:spAutoFit/>
          </a:bodyPr>
          <a:lstStyle/>
          <a:p>
            <a:pPr algn="just">
              <a:lnSpc>
                <a:spcPct val="150000"/>
              </a:lnSpc>
              <a:spcBef>
                <a:spcPts val="300"/>
              </a:spcBef>
              <a:spcAft>
                <a:spcPts val="300"/>
              </a:spcAft>
            </a:pPr>
            <a:r>
              <a:rPr lang="vi-VN" b="1" dirty="0">
                <a:latin typeface="Tahoma" panose="020B0604030504040204" pitchFamily="34" charset="0"/>
                <a:ea typeface="Tahoma" panose="020B0604030504040204" pitchFamily="34" charset="0"/>
                <a:cs typeface="Tahoma" panose="020B0604030504040204" pitchFamily="34" charset="0"/>
              </a:rPr>
              <a:t>Điều 5. Chức năng và nhiệm vụ bộ phận an toàn - vệ sinh lao động</a:t>
            </a:r>
            <a:endParaRPr lang="en-US"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spcBef>
                <a:spcPts val="300"/>
              </a:spcBef>
              <a:spcAft>
                <a:spcPts val="300"/>
              </a:spcAft>
            </a:pPr>
            <a:r>
              <a:rPr lang="vi-VN" b="1" dirty="0" smtClean="0">
                <a:latin typeface="Tahoma" panose="020B0604030504040204" pitchFamily="34" charset="0"/>
                <a:ea typeface="Tahoma" panose="020B0604030504040204" pitchFamily="34" charset="0"/>
                <a:cs typeface="Tahoma" panose="020B0604030504040204" pitchFamily="34" charset="0"/>
              </a:rPr>
              <a:t>1</a:t>
            </a:r>
            <a:r>
              <a:rPr lang="vi-VN" b="1" dirty="0">
                <a:latin typeface="Tahoma" panose="020B0604030504040204" pitchFamily="34" charset="0"/>
                <a:ea typeface="Tahoma" panose="020B0604030504040204" pitchFamily="34" charset="0"/>
                <a:cs typeface="Tahoma" panose="020B0604030504040204" pitchFamily="34" charset="0"/>
              </a:rPr>
              <a:t>. Chức </a:t>
            </a:r>
            <a:r>
              <a:rPr lang="vi-VN" b="1" dirty="0" smtClean="0">
                <a:latin typeface="Tahoma" panose="020B0604030504040204" pitchFamily="34" charset="0"/>
                <a:ea typeface="Tahoma" panose="020B0604030504040204" pitchFamily="34" charset="0"/>
                <a:cs typeface="Tahoma" panose="020B0604030504040204" pitchFamily="34" charset="0"/>
              </a:rPr>
              <a:t>năng:</a:t>
            </a:r>
            <a:r>
              <a:rPr lang="en-US" b="1" dirty="0" smtClean="0">
                <a:latin typeface="Tahoma" panose="020B0604030504040204" pitchFamily="34" charset="0"/>
                <a:ea typeface="Tahoma" panose="020B0604030504040204" pitchFamily="34" charset="0"/>
                <a:cs typeface="Tahoma" panose="020B0604030504040204" pitchFamily="34" charset="0"/>
              </a:rPr>
              <a:t> </a:t>
            </a:r>
            <a:r>
              <a:rPr lang="vi-VN" dirty="0" smtClean="0">
                <a:latin typeface="Tahoma" panose="020B0604030504040204" pitchFamily="34" charset="0"/>
                <a:ea typeface="Tahoma" panose="020B0604030504040204" pitchFamily="34" charset="0"/>
                <a:cs typeface="Tahoma" panose="020B0604030504040204" pitchFamily="34" charset="0"/>
              </a:rPr>
              <a:t>Bộ </a:t>
            </a:r>
            <a:r>
              <a:rPr lang="vi-VN" dirty="0">
                <a:latin typeface="Tahoma" panose="020B0604030504040204" pitchFamily="34" charset="0"/>
                <a:ea typeface="Tahoma" panose="020B0604030504040204" pitchFamily="34" charset="0"/>
                <a:cs typeface="Tahoma" panose="020B0604030504040204" pitchFamily="34" charset="0"/>
              </a:rPr>
              <a:t>phận an toàn - vệ sinh lao động có chức năng </a:t>
            </a:r>
            <a:r>
              <a:rPr lang="vi-VN" b="1" dirty="0">
                <a:solidFill>
                  <a:srgbClr val="0070C0"/>
                </a:solidFill>
                <a:latin typeface="Tahoma" panose="020B0604030504040204" pitchFamily="34" charset="0"/>
                <a:ea typeface="Tahoma" panose="020B0604030504040204" pitchFamily="34" charset="0"/>
                <a:cs typeface="Tahoma" panose="020B0604030504040204" pitchFamily="34" charset="0"/>
              </a:rPr>
              <a:t>tham mưu, giúp việc cho người sử dụng lao động</a:t>
            </a:r>
            <a:r>
              <a:rPr lang="vi-VN" dirty="0">
                <a:latin typeface="Tahoma" panose="020B0604030504040204" pitchFamily="34" charset="0"/>
                <a:ea typeface="Tahoma" panose="020B0604030504040204" pitchFamily="34" charset="0"/>
                <a:cs typeface="Tahoma" panose="020B0604030504040204" pitchFamily="34" charset="0"/>
              </a:rPr>
              <a:t> trong việc tổ chức thực hiện, kiểm tra, giám sát việc </a:t>
            </a:r>
            <a:r>
              <a:rPr lang="vi-VN" b="1" dirty="0">
                <a:solidFill>
                  <a:srgbClr val="0070C0"/>
                </a:solidFill>
                <a:latin typeface="Tahoma" panose="020B0604030504040204" pitchFamily="34" charset="0"/>
                <a:ea typeface="Tahoma" panose="020B0604030504040204" pitchFamily="34" charset="0"/>
                <a:cs typeface="Tahoma" panose="020B0604030504040204" pitchFamily="34" charset="0"/>
              </a:rPr>
              <a:t>thực hiện các hoạt động an toàn - vệ sinh lao động</a:t>
            </a:r>
            <a:r>
              <a:rPr lang="vi-VN" b="1" dirty="0" smtClean="0">
                <a:solidFill>
                  <a:srgbClr val="0070C0"/>
                </a:solidFill>
                <a:latin typeface="Tahoma" panose="020B0604030504040204" pitchFamily="34" charset="0"/>
                <a:ea typeface="Tahoma" panose="020B0604030504040204" pitchFamily="34" charset="0"/>
                <a:cs typeface="Tahoma" panose="020B0604030504040204" pitchFamily="34" charset="0"/>
              </a:rPr>
              <a:t>.</a:t>
            </a:r>
            <a:endParaRPr lang="en-US" b="1"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276686" y="2719648"/>
            <a:ext cx="6964864" cy="4062651"/>
          </a:xfrm>
          <a:prstGeom prst="rect">
            <a:avLst/>
          </a:prstGeom>
        </p:spPr>
        <p:txBody>
          <a:bodyPr wrap="square">
            <a:spAutoFit/>
          </a:bodyPr>
          <a:lstStyle/>
          <a:p>
            <a:pPr algn="just">
              <a:lnSpc>
                <a:spcPct val="150000"/>
              </a:lnSpc>
              <a:spcBef>
                <a:spcPts val="300"/>
              </a:spcBef>
              <a:spcAft>
                <a:spcPts val="300"/>
              </a:spcAft>
            </a:pPr>
            <a:r>
              <a:rPr lang="vi-VN" b="1" dirty="0" smtClean="0">
                <a:latin typeface="Tahoma" panose="020B0604030504040204" pitchFamily="34" charset="0"/>
                <a:ea typeface="Tahoma" panose="020B0604030504040204" pitchFamily="34" charset="0"/>
                <a:cs typeface="Tahoma" panose="020B0604030504040204" pitchFamily="34" charset="0"/>
              </a:rPr>
              <a:t>2</a:t>
            </a:r>
            <a:r>
              <a:rPr lang="vi-VN" b="1" dirty="0">
                <a:latin typeface="Tahoma" panose="020B0604030504040204" pitchFamily="34" charset="0"/>
                <a:ea typeface="Tahoma" panose="020B0604030504040204" pitchFamily="34" charset="0"/>
                <a:cs typeface="Tahoma" panose="020B0604030504040204" pitchFamily="34" charset="0"/>
              </a:rPr>
              <a:t>. Nhiệm vụ:</a:t>
            </a:r>
            <a:endParaRPr lang="en-US" b="1" dirty="0">
              <a:latin typeface="Tahoma" panose="020B0604030504040204" pitchFamily="34" charset="0"/>
              <a:ea typeface="Tahoma" panose="020B0604030504040204" pitchFamily="34" charset="0"/>
              <a:cs typeface="Tahoma" panose="020B0604030504040204" pitchFamily="34" charset="0"/>
            </a:endParaRPr>
          </a:p>
          <a:p>
            <a:pPr marL="568325" indent="-222250" algn="just">
              <a:lnSpc>
                <a:spcPct val="150000"/>
              </a:lnSpc>
              <a:spcBef>
                <a:spcPts val="300"/>
              </a:spcBef>
              <a:spcAft>
                <a:spcPts val="300"/>
              </a:spcAft>
              <a:buAutoNum type="alphaLcParenR"/>
            </a:pPr>
            <a:r>
              <a:rPr lang="vi-VN" dirty="0" smtClean="0">
                <a:latin typeface="Tahoma" panose="020B0604030504040204" pitchFamily="34" charset="0"/>
                <a:ea typeface="Tahoma" panose="020B0604030504040204" pitchFamily="34" charset="0"/>
                <a:cs typeface="Tahoma" panose="020B0604030504040204" pitchFamily="34" charset="0"/>
              </a:rPr>
              <a:t>Phối </a:t>
            </a:r>
            <a:r>
              <a:rPr lang="vi-VN" dirty="0">
                <a:latin typeface="Tahoma" panose="020B0604030504040204" pitchFamily="34" charset="0"/>
                <a:ea typeface="Tahoma" panose="020B0604030504040204" pitchFamily="34" charset="0"/>
                <a:cs typeface="Tahoma" panose="020B0604030504040204" pitchFamily="34" charset="0"/>
              </a:rPr>
              <a:t>hợp với các bộ phận có liên quan trong cơ sở lao động tiến hành các công </a:t>
            </a:r>
            <a:r>
              <a:rPr lang="vi-VN" dirty="0" smtClean="0">
                <a:latin typeface="Tahoma" panose="020B0604030504040204" pitchFamily="34" charset="0"/>
                <a:ea typeface="Tahoma" panose="020B0604030504040204" pitchFamily="34" charset="0"/>
                <a:cs typeface="Tahoma" panose="020B0604030504040204" pitchFamily="34" charset="0"/>
              </a:rPr>
              <a:t>việc</a:t>
            </a:r>
            <a:r>
              <a:rPr lang="en-US" dirty="0" smtClean="0">
                <a:latin typeface="Tahoma" panose="020B0604030504040204" pitchFamily="34" charset="0"/>
                <a:ea typeface="Tahoma" panose="020B0604030504040204" pitchFamily="34" charset="0"/>
                <a:cs typeface="Tahoma" panose="020B0604030504040204" pitchFamily="34" charset="0"/>
              </a:rPr>
              <a:t> </a:t>
            </a:r>
            <a:r>
              <a:rPr lang="en-US" dirty="0" err="1" smtClean="0">
                <a:latin typeface="Tahoma" panose="020B0604030504040204" pitchFamily="34" charset="0"/>
                <a:ea typeface="Tahoma" panose="020B0604030504040204" pitchFamily="34" charset="0"/>
                <a:cs typeface="Tahoma" panose="020B0604030504040204" pitchFamily="34" charset="0"/>
              </a:rPr>
              <a:t>liên</a:t>
            </a:r>
            <a:r>
              <a:rPr lang="en-US" dirty="0" smtClean="0">
                <a:latin typeface="Tahoma" panose="020B0604030504040204" pitchFamily="34" charset="0"/>
                <a:ea typeface="Tahoma" panose="020B0604030504040204" pitchFamily="34" charset="0"/>
                <a:cs typeface="Tahoma" panose="020B0604030504040204" pitchFamily="34" charset="0"/>
              </a:rPr>
              <a:t> </a:t>
            </a:r>
            <a:r>
              <a:rPr lang="en-US" dirty="0" err="1" smtClean="0">
                <a:latin typeface="Tahoma" panose="020B0604030504040204" pitchFamily="34" charset="0"/>
                <a:ea typeface="Tahoma" panose="020B0604030504040204" pitchFamily="34" charset="0"/>
                <a:cs typeface="Tahoma" panose="020B0604030504040204" pitchFamily="34" charset="0"/>
              </a:rPr>
              <a:t>quan</a:t>
            </a:r>
            <a:r>
              <a:rPr lang="en-US" dirty="0" smtClean="0">
                <a:latin typeface="Tahoma" panose="020B0604030504040204" pitchFamily="34" charset="0"/>
                <a:ea typeface="Tahoma" panose="020B0604030504040204" pitchFamily="34" charset="0"/>
                <a:cs typeface="Tahoma" panose="020B0604030504040204" pitchFamily="34" charset="0"/>
              </a:rPr>
              <a:t> </a:t>
            </a:r>
            <a:r>
              <a:rPr lang="en-US" dirty="0" err="1" smtClean="0">
                <a:latin typeface="Tahoma" panose="020B0604030504040204" pitchFamily="34" charset="0"/>
                <a:ea typeface="Tahoma" panose="020B0604030504040204" pitchFamily="34" charset="0"/>
                <a:cs typeface="Tahoma" panose="020B0604030504040204" pitchFamily="34" charset="0"/>
              </a:rPr>
              <a:t>đến</a:t>
            </a:r>
            <a:r>
              <a:rPr lang="en-US" dirty="0" smtClean="0">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công</a:t>
            </a:r>
            <a:r>
              <a:rPr lang="en-US"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tác</a:t>
            </a:r>
            <a:r>
              <a:rPr lang="en-US"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bảo</a:t>
            </a:r>
            <a:r>
              <a:rPr lang="en-US"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hộ</a:t>
            </a:r>
            <a:r>
              <a:rPr lang="en-US"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lao</a:t>
            </a:r>
            <a:r>
              <a:rPr lang="en-US"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động</a:t>
            </a:r>
            <a:r>
              <a:rPr lang="en-US" b="1" dirty="0" smtClean="0">
                <a:solidFill>
                  <a:srgbClr val="0070C0"/>
                </a:solidFill>
                <a:latin typeface="Tahoma" panose="020B0604030504040204" pitchFamily="34" charset="0"/>
                <a:ea typeface="Tahoma" panose="020B0604030504040204" pitchFamily="34" charset="0"/>
                <a:cs typeface="Tahoma" panose="020B0604030504040204" pitchFamily="34" charset="0"/>
              </a:rPr>
              <a:t>.</a:t>
            </a:r>
          </a:p>
          <a:p>
            <a:pPr marL="568325" indent="-222250" algn="just">
              <a:lnSpc>
                <a:spcPct val="150000"/>
              </a:lnSpc>
              <a:spcBef>
                <a:spcPts val="300"/>
              </a:spcBef>
              <a:spcAft>
                <a:spcPts val="300"/>
              </a:spcAft>
              <a:buAutoNum type="alphaLcParenR"/>
            </a:pPr>
            <a:r>
              <a:rPr lang="vi-VN" dirty="0" smtClean="0">
                <a:latin typeface="Tahoma" panose="020B0604030504040204" pitchFamily="34" charset="0"/>
                <a:ea typeface="Tahoma" panose="020B0604030504040204" pitchFamily="34" charset="0"/>
                <a:cs typeface="Tahoma" panose="020B0604030504040204" pitchFamily="34" charset="0"/>
              </a:rPr>
              <a:t>Đề </a:t>
            </a:r>
            <a:r>
              <a:rPr lang="vi-VN" dirty="0">
                <a:latin typeface="Tahoma" panose="020B0604030504040204" pitchFamily="34" charset="0"/>
                <a:ea typeface="Tahoma" panose="020B0604030504040204" pitchFamily="34" charset="0"/>
                <a:cs typeface="Tahoma" panose="020B0604030504040204" pitchFamily="34" charset="0"/>
              </a:rPr>
              <a:t>xuất, tham gia kiểm tra việc chấp hành các quy định về an toàn - vệ sinh lao động trong phạm vi cơ sở lao động theo quy định tại Điều 17 Thông tư này;</a:t>
            </a:r>
            <a:endParaRPr lang="en-US" dirty="0">
              <a:latin typeface="Tahoma" panose="020B0604030504040204" pitchFamily="34" charset="0"/>
              <a:ea typeface="Tahoma" panose="020B0604030504040204" pitchFamily="34" charset="0"/>
              <a:cs typeface="Tahoma" panose="020B0604030504040204" pitchFamily="34" charset="0"/>
            </a:endParaRPr>
          </a:p>
          <a:p>
            <a:pPr marL="568325" indent="-222250" algn="just">
              <a:lnSpc>
                <a:spcPct val="150000"/>
              </a:lnSpc>
              <a:spcBef>
                <a:spcPts val="300"/>
              </a:spcBef>
              <a:spcAft>
                <a:spcPts val="300"/>
              </a:spcAft>
            </a:pPr>
            <a:r>
              <a:rPr lang="vi-VN" dirty="0" smtClean="0">
                <a:latin typeface="Tahoma" panose="020B0604030504040204" pitchFamily="34" charset="0"/>
                <a:ea typeface="Tahoma" panose="020B0604030504040204" pitchFamily="34" charset="0"/>
                <a:cs typeface="Tahoma" panose="020B0604030504040204" pitchFamily="34" charset="0"/>
              </a:rPr>
              <a:t>c</a:t>
            </a:r>
            <a:r>
              <a:rPr lang="vi-VN" dirty="0">
                <a:latin typeface="Tahoma" panose="020B0604030504040204" pitchFamily="34" charset="0"/>
                <a:ea typeface="Tahoma" panose="020B0604030504040204" pitchFamily="34" charset="0"/>
                <a:cs typeface="Tahoma" panose="020B0604030504040204" pitchFamily="34" charset="0"/>
              </a:rPr>
              <a:t>) Đề xuất với người sử dụng lao động biện pháp khắc phục các tồn tại về an toàn - vệ sinh lao động</a:t>
            </a:r>
            <a:r>
              <a:rPr lang="vi-VN" dirty="0" smtClean="0">
                <a:latin typeface="Tahoma" panose="020B0604030504040204" pitchFamily="34" charset="0"/>
                <a:ea typeface="Tahoma" panose="020B0604030504040204" pitchFamily="34" charset="0"/>
                <a:cs typeface="Tahoma" panose="020B0604030504040204" pitchFamily="34" charset="0"/>
              </a:rPr>
              <a:t>.</a:t>
            </a: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94312039"/>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fade">
                                      <p:cBhvr>
                                        <p:cTn id="19"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uấn luyện an toàn lao động nhóm 3 | Huấn luyện an toàn nhóm 3"/>
          <p:cNvPicPr>
            <a:picLocks noChangeAspect="1" noChangeArrowheads="1"/>
          </p:cNvPicPr>
          <p:nvPr/>
        </p:nvPicPr>
        <p:blipFill rotWithShape="1">
          <a:blip r:embed="rId2">
            <a:extLst>
              <a:ext uri="{28A0092B-C50C-407E-A947-70E740481C1C}">
                <a14:useLocalDpi xmlns:a14="http://schemas.microsoft.com/office/drawing/2010/main" val="0"/>
              </a:ext>
            </a:extLst>
          </a:blip>
          <a:srcRect l="5082" r="20688"/>
          <a:stretch/>
        </p:blipFill>
        <p:spPr bwMode="auto">
          <a:xfrm>
            <a:off x="7527934" y="2281561"/>
            <a:ext cx="4436206" cy="4411961"/>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2" name="Rectangle 1"/>
          <p:cNvSpPr/>
          <p:nvPr/>
        </p:nvSpPr>
        <p:spPr>
          <a:xfrm>
            <a:off x="276686" y="903767"/>
            <a:ext cx="11814700" cy="1615827"/>
          </a:xfrm>
          <a:prstGeom prst="rect">
            <a:avLst/>
          </a:prstGeom>
        </p:spPr>
        <p:txBody>
          <a:bodyPr wrap="square">
            <a:spAutoFit/>
          </a:bodyPr>
          <a:lstStyle/>
          <a:p>
            <a:r>
              <a:rPr lang="vi-VN" b="1" dirty="0"/>
              <a:t>Điều 6. Quyền hạn của bộ phận an toàn - vệ sinh lao động  </a:t>
            </a:r>
            <a:endParaRPr lang="en-US" dirty="0"/>
          </a:p>
          <a:p>
            <a:pPr marL="342900" indent="-342900" algn="just">
              <a:lnSpc>
                <a:spcPct val="150000"/>
              </a:lnSpc>
              <a:buAutoNum type="arabicPeriod"/>
            </a:pPr>
            <a:r>
              <a:rPr lang="vi-VN" dirty="0" smtClean="0">
                <a:latin typeface="Tahoma" panose="020B0604030504040204" pitchFamily="34" charset="0"/>
                <a:ea typeface="Tahoma" panose="020B0604030504040204" pitchFamily="34" charset="0"/>
                <a:cs typeface="Tahoma" panose="020B0604030504040204" pitchFamily="34" charset="0"/>
              </a:rPr>
              <a:t>Yêu </a:t>
            </a:r>
            <a:r>
              <a:rPr lang="vi-VN" dirty="0">
                <a:latin typeface="Tahoma" panose="020B0604030504040204" pitchFamily="34" charset="0"/>
                <a:ea typeface="Tahoma" panose="020B0604030504040204" pitchFamily="34" charset="0"/>
                <a:cs typeface="Tahoma" panose="020B0604030504040204" pitchFamily="34" charset="0"/>
              </a:rPr>
              <a:t>cầu người phụ trách bộ phận sản xuất ra lệnh </a:t>
            </a:r>
            <a:r>
              <a:rPr lang="vi-VN" b="1" dirty="0">
                <a:solidFill>
                  <a:srgbClr val="0070C0"/>
                </a:solidFill>
                <a:latin typeface="Tahoma" panose="020B0604030504040204" pitchFamily="34" charset="0"/>
                <a:ea typeface="Tahoma" panose="020B0604030504040204" pitchFamily="34" charset="0"/>
                <a:cs typeface="Tahoma" panose="020B0604030504040204" pitchFamily="34" charset="0"/>
              </a:rPr>
              <a:t>đình chỉ công việc hoặc có thể quyết định việc tạm đình chỉ công việc</a:t>
            </a:r>
            <a:r>
              <a:rPr lang="vi-VN" dirty="0">
                <a:latin typeface="Tahoma" panose="020B0604030504040204" pitchFamily="34" charset="0"/>
                <a:ea typeface="Tahoma" panose="020B0604030504040204" pitchFamily="34" charset="0"/>
                <a:cs typeface="Tahoma" panose="020B0604030504040204" pitchFamily="34" charset="0"/>
              </a:rPr>
              <a:t> (trong trường hợp khẩn cấp) khi phát hiện các nguy cơ xảy ra tai nạn lao động </a:t>
            </a:r>
            <a:endParaRPr lang="en-US" dirty="0" smtClean="0">
              <a:latin typeface="Tahoma" panose="020B0604030504040204" pitchFamily="34" charset="0"/>
              <a:ea typeface="Tahoma" panose="020B0604030504040204" pitchFamily="34" charset="0"/>
              <a:cs typeface="Tahoma" panose="020B0604030504040204" pitchFamily="34" charset="0"/>
            </a:endParaRPr>
          </a:p>
          <a:p>
            <a:pPr marL="342900" indent="-342900">
              <a:lnSpc>
                <a:spcPct val="150000"/>
              </a:lnSpc>
              <a:buAutoNum type="arabicPeriod"/>
            </a:pPr>
            <a:r>
              <a:rPr lang="vi-VN" dirty="0" smtClean="0">
                <a:latin typeface="Tahoma" panose="020B0604030504040204" pitchFamily="34" charset="0"/>
                <a:ea typeface="Tahoma" panose="020B0604030504040204" pitchFamily="34" charset="0"/>
                <a:cs typeface="Tahoma" panose="020B0604030504040204" pitchFamily="34" charset="0"/>
              </a:rPr>
              <a:t> </a:t>
            </a:r>
            <a:r>
              <a:rPr lang="vi-VN" b="1" dirty="0">
                <a:solidFill>
                  <a:srgbClr val="0070C0"/>
                </a:solidFill>
                <a:latin typeface="Tahoma" panose="020B0604030504040204" pitchFamily="34" charset="0"/>
                <a:ea typeface="Tahoma" panose="020B0604030504040204" pitchFamily="34" charset="0"/>
                <a:cs typeface="Tahoma" panose="020B0604030504040204" pitchFamily="34" charset="0"/>
              </a:rPr>
              <a:t>Đình chỉ</a:t>
            </a:r>
            <a:r>
              <a:rPr lang="vi-VN" dirty="0">
                <a:latin typeface="Tahoma" panose="020B0604030504040204" pitchFamily="34" charset="0"/>
                <a:ea typeface="Tahoma" panose="020B0604030504040204" pitchFamily="34" charset="0"/>
                <a:cs typeface="Tahoma" panose="020B0604030504040204" pitchFamily="34" charset="0"/>
              </a:rPr>
              <a:t> hoạt động của máy, </a:t>
            </a:r>
            <a:r>
              <a:rPr lang="vi-VN" dirty="0" smtClean="0">
                <a:latin typeface="Tahoma" panose="020B0604030504040204" pitchFamily="34" charset="0"/>
                <a:ea typeface="Tahoma" panose="020B0604030504040204" pitchFamily="34" charset="0"/>
                <a:cs typeface="Tahoma" panose="020B0604030504040204" pitchFamily="34" charset="0"/>
              </a:rPr>
              <a:t>thiết</a:t>
            </a:r>
            <a:r>
              <a:rPr lang="en-US" dirty="0" smtClean="0">
                <a:latin typeface="Tahoma" panose="020B0604030504040204" pitchFamily="34" charset="0"/>
                <a:ea typeface="Tahoma" panose="020B0604030504040204" pitchFamily="34" charset="0"/>
                <a:cs typeface="Tahoma" panose="020B0604030504040204" pitchFamily="34" charset="0"/>
              </a:rPr>
              <a:t> </a:t>
            </a:r>
            <a:r>
              <a:rPr lang="en-US" dirty="0" err="1" smtClean="0">
                <a:latin typeface="Tahoma" panose="020B0604030504040204" pitchFamily="34" charset="0"/>
                <a:ea typeface="Tahoma" panose="020B0604030504040204" pitchFamily="34" charset="0"/>
                <a:cs typeface="Tahoma" panose="020B0604030504040204" pitchFamily="34" charset="0"/>
              </a:rPr>
              <a:t>bị</a:t>
            </a:r>
            <a:r>
              <a:rPr lang="en-US" dirty="0" smtClean="0">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không</a:t>
            </a:r>
            <a:r>
              <a:rPr lang="en-US"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đảm</a:t>
            </a:r>
            <a:r>
              <a:rPr lang="en-US"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bảo</a:t>
            </a:r>
            <a:r>
              <a:rPr lang="en-US"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an </a:t>
            </a:r>
            <a:r>
              <a:rPr lang="en-US"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toàn</a:t>
            </a:r>
            <a:endParaRPr lang="en-US" b="1"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276686" y="2482900"/>
            <a:ext cx="7251248" cy="4247317"/>
          </a:xfrm>
          <a:prstGeom prst="rect">
            <a:avLst/>
          </a:prstGeom>
        </p:spPr>
        <p:txBody>
          <a:bodyPr wrap="square">
            <a:spAutoFit/>
          </a:bodyPr>
          <a:lstStyle/>
          <a:p>
            <a:pPr algn="just">
              <a:lnSpc>
                <a:spcPct val="150000"/>
              </a:lnSpc>
            </a:pPr>
            <a:r>
              <a:rPr lang="vi-VN" dirty="0">
                <a:latin typeface="Tahoma" panose="020B0604030504040204" pitchFamily="34" charset="0"/>
                <a:ea typeface="Tahoma" panose="020B0604030504040204" pitchFamily="34" charset="0"/>
                <a:cs typeface="Tahoma" panose="020B0604030504040204" pitchFamily="34" charset="0"/>
              </a:rPr>
              <a:t>3. Tham gia điều tra, thống kê, báo cáo và quản lý các vụ tai nạn lao động theo quy định pháp luật hiện hành.</a:t>
            </a:r>
            <a:endParaRPr lang="en-US"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4</a:t>
            </a:r>
            <a:r>
              <a:rPr lang="vi-VN" dirty="0">
                <a:latin typeface="Tahoma" panose="020B0604030504040204" pitchFamily="34" charset="0"/>
                <a:ea typeface="Tahoma" panose="020B0604030504040204" pitchFamily="34" charset="0"/>
                <a:cs typeface="Tahoma" panose="020B0604030504040204" pitchFamily="34" charset="0"/>
              </a:rPr>
              <a:t>. Tham dự các cuộc họp giao ban sản xuất, sơ kết, tổng </a:t>
            </a:r>
            <a:r>
              <a:rPr lang="vi-VN" dirty="0" smtClean="0">
                <a:latin typeface="Tahoma" panose="020B0604030504040204" pitchFamily="34" charset="0"/>
                <a:ea typeface="Tahoma" panose="020B0604030504040204" pitchFamily="34" charset="0"/>
                <a:cs typeface="Tahoma" panose="020B0604030504040204" pitchFamily="34" charset="0"/>
              </a:rPr>
              <a:t>kết</a:t>
            </a:r>
            <a:r>
              <a:rPr lang="en-US" dirty="0" smtClean="0">
                <a:latin typeface="Tahoma" panose="020B0604030504040204" pitchFamily="34" charset="0"/>
                <a:ea typeface="Tahoma" panose="020B0604030504040204" pitchFamily="34" charset="0"/>
                <a:cs typeface="Tahoma" panose="020B0604030504040204" pitchFamily="34" charset="0"/>
              </a:rPr>
              <a:t>.</a:t>
            </a:r>
            <a:r>
              <a:rPr lang="vi-VN" dirty="0" smtClean="0">
                <a:latin typeface="Tahoma" panose="020B0604030504040204" pitchFamily="34" charset="0"/>
                <a:ea typeface="Tahoma" panose="020B0604030504040204" pitchFamily="34" charset="0"/>
                <a:cs typeface="Tahoma" panose="020B0604030504040204" pitchFamily="34" charset="0"/>
              </a:rPr>
              <a:t> </a:t>
            </a:r>
            <a:endParaRPr lang="en-US" dirty="0" smtClean="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5</a:t>
            </a:r>
            <a:r>
              <a:rPr lang="vi-VN" dirty="0">
                <a:latin typeface="Tahoma" panose="020B0604030504040204" pitchFamily="34" charset="0"/>
                <a:ea typeface="Tahoma" panose="020B0604030504040204" pitchFamily="34" charset="0"/>
                <a:cs typeface="Tahoma" panose="020B0604030504040204" pitchFamily="34" charset="0"/>
              </a:rPr>
              <a:t>. Tham gia góp ý về lĩnh vực an toàn - vệ sinh lao động tại các cuộc họp xây dựng kế hoạch sản xuất kinh doanh, trong việc lập và duyệt các đề án thiết kế, thi công, nghiệm </a:t>
            </a:r>
            <a:r>
              <a:rPr lang="vi-VN" dirty="0" smtClean="0">
                <a:latin typeface="Tahoma" panose="020B0604030504040204" pitchFamily="34" charset="0"/>
                <a:ea typeface="Tahoma" panose="020B0604030504040204" pitchFamily="34" charset="0"/>
                <a:cs typeface="Tahoma" panose="020B0604030504040204" pitchFamily="34" charset="0"/>
              </a:rPr>
              <a:t>thu</a:t>
            </a:r>
            <a:r>
              <a:rPr lang="en-US" dirty="0">
                <a:latin typeface="Tahoma" panose="020B0604030504040204" pitchFamily="34" charset="0"/>
                <a:ea typeface="Tahoma" panose="020B0604030504040204" pitchFamily="34" charset="0"/>
                <a:cs typeface="Tahoma" panose="020B0604030504040204" pitchFamily="34" charset="0"/>
              </a:rPr>
              <a:t>.</a:t>
            </a:r>
            <a:endParaRPr lang="en-US" dirty="0" smtClean="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6</a:t>
            </a:r>
            <a:r>
              <a:rPr lang="vi-VN" dirty="0">
                <a:latin typeface="Tahoma" panose="020B0604030504040204" pitchFamily="34" charset="0"/>
                <a:ea typeface="Tahoma" panose="020B0604030504040204" pitchFamily="34" charset="0"/>
                <a:cs typeface="Tahoma" panose="020B0604030504040204" pitchFamily="34" charset="0"/>
              </a:rPr>
              <a:t>. Tổng hợp và đề xuất với người sử dụng lao động giải quyết các đề xuất, kiến nghị của các đoàn thanh tra, kiểm tra, của các đơn vị cấp dưới hoặc của người lao động.</a:t>
            </a:r>
            <a:endParaRPr lang="en-US"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7</a:t>
            </a:r>
            <a:r>
              <a:rPr lang="vi-VN" dirty="0">
                <a:latin typeface="Tahoma" panose="020B0604030504040204" pitchFamily="34" charset="0"/>
                <a:ea typeface="Tahoma" panose="020B0604030504040204" pitchFamily="34" charset="0"/>
                <a:cs typeface="Tahoma" panose="020B0604030504040204" pitchFamily="34" charset="0"/>
              </a:rPr>
              <a:t>. </a:t>
            </a:r>
            <a:r>
              <a:rPr lang="vi-VN" b="1" dirty="0">
                <a:solidFill>
                  <a:srgbClr val="0070C0"/>
                </a:solidFill>
                <a:latin typeface="Tahoma" panose="020B0604030504040204" pitchFamily="34" charset="0"/>
                <a:ea typeface="Tahoma" panose="020B0604030504040204" pitchFamily="34" charset="0"/>
                <a:cs typeface="Tahoma" panose="020B0604030504040204" pitchFamily="34" charset="0"/>
              </a:rPr>
              <a:t>Tham gia ý kiến vào việc thi đua, khen thưởng; </a:t>
            </a:r>
            <a:endParaRPr lang="en-US" b="1"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46802246"/>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fade">
                                      <p:cBhvr>
                                        <p:cTn id="19"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183473" y="858959"/>
            <a:ext cx="8087557" cy="6093976"/>
          </a:xfrm>
          <a:prstGeom prst="rect">
            <a:avLst/>
          </a:prstGeom>
        </p:spPr>
        <p:txBody>
          <a:bodyPr wrap="square">
            <a:spAutoFit/>
          </a:bodyPr>
          <a:lstStyle/>
          <a:p>
            <a:pPr algn="just">
              <a:lnSpc>
                <a:spcPct val="150000"/>
              </a:lnSpc>
            </a:pPr>
            <a:r>
              <a:rPr lang="vi-VN" sz="2000" b="1" dirty="0">
                <a:latin typeface="Tahoma" panose="020B0604030504040204" pitchFamily="34" charset="0"/>
                <a:ea typeface="Tahoma" panose="020B0604030504040204" pitchFamily="34" charset="0"/>
                <a:cs typeface="Tahoma" panose="020B0604030504040204" pitchFamily="34" charset="0"/>
              </a:rPr>
              <a:t>Điều 7. Tổ chức bộ phận y tế tại cơ sở</a:t>
            </a:r>
            <a:endParaRPr lang="en-US" sz="20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a:latin typeface="Tahoma" panose="020B0604030504040204" pitchFamily="34" charset="0"/>
                <a:ea typeface="Tahoma" panose="020B0604030504040204" pitchFamily="34" charset="0"/>
                <a:cs typeface="Tahoma" panose="020B0604030504040204" pitchFamily="34" charset="0"/>
              </a:rPr>
              <a:t>1. Cơ sở lao động phải bố trí thành lập bộ phận y tế tại cơ sở theo quy định tối thiểu sau:</a:t>
            </a:r>
            <a:endParaRPr lang="en-US" sz="2000" dirty="0">
              <a:latin typeface="Tahoma" panose="020B0604030504040204" pitchFamily="34" charset="0"/>
              <a:ea typeface="Tahoma" panose="020B0604030504040204" pitchFamily="34" charset="0"/>
              <a:cs typeface="Tahoma" panose="020B0604030504040204" pitchFamily="34" charset="0"/>
            </a:endParaRPr>
          </a:p>
          <a:p>
            <a:pPr marL="514350" indent="-114300" algn="just">
              <a:lnSpc>
                <a:spcPct val="150000"/>
              </a:lnSpc>
              <a:tabLst>
                <a:tab pos="115888" algn="l"/>
              </a:tabLst>
            </a:pPr>
            <a:r>
              <a:rPr lang="vi-VN" sz="2000" dirty="0">
                <a:latin typeface="Tahoma" panose="020B0604030504040204" pitchFamily="34" charset="0"/>
                <a:ea typeface="Tahoma" panose="020B0604030504040204" pitchFamily="34" charset="0"/>
                <a:cs typeface="Tahoma" panose="020B0604030504040204" pitchFamily="34" charset="0"/>
              </a:rPr>
              <a:t>	a) Cơ sở sử dụng số lao động trực tiếp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từ 500 đến 1.000 người </a:t>
            </a:r>
            <a:r>
              <a:rPr lang="vi-VN" sz="2000" dirty="0">
                <a:latin typeface="Tahoma" panose="020B0604030504040204" pitchFamily="34" charset="0"/>
                <a:ea typeface="Tahoma" panose="020B0604030504040204" pitchFamily="34" charset="0"/>
                <a:cs typeface="Tahoma" panose="020B0604030504040204" pitchFamily="34" charset="0"/>
              </a:rPr>
              <a:t>thì phải có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ít nhất 01 nhân viên y tế </a:t>
            </a:r>
            <a:r>
              <a:rPr lang="vi-VN" sz="2000" dirty="0">
                <a:latin typeface="Tahoma" panose="020B0604030504040204" pitchFamily="34" charset="0"/>
                <a:ea typeface="Tahoma" panose="020B0604030504040204" pitchFamily="34" charset="0"/>
                <a:cs typeface="Tahoma" panose="020B0604030504040204" pitchFamily="34" charset="0"/>
              </a:rPr>
              <a:t>có trình độ trung học chuyên ngành y.</a:t>
            </a:r>
            <a:endParaRPr lang="en-US" sz="2000" dirty="0">
              <a:latin typeface="Tahoma" panose="020B0604030504040204" pitchFamily="34" charset="0"/>
              <a:ea typeface="Tahoma" panose="020B0604030504040204" pitchFamily="34" charset="0"/>
              <a:cs typeface="Tahoma" panose="020B0604030504040204" pitchFamily="34" charset="0"/>
            </a:endParaRPr>
          </a:p>
          <a:p>
            <a:pPr marL="514350" indent="-114300" algn="just">
              <a:lnSpc>
                <a:spcPct val="150000"/>
              </a:lnSpc>
              <a:tabLst>
                <a:tab pos="115888" algn="l"/>
              </a:tabLst>
            </a:pPr>
            <a:r>
              <a:rPr lang="vi-VN" sz="2000" dirty="0">
                <a:latin typeface="Tahoma" panose="020B0604030504040204" pitchFamily="34" charset="0"/>
                <a:ea typeface="Tahoma" panose="020B0604030504040204" pitchFamily="34" charset="0"/>
                <a:cs typeface="Tahoma" panose="020B0604030504040204" pitchFamily="34" charset="0"/>
              </a:rPr>
              <a:t>	b) Cơ sở có tổng số lao động trực tiếp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trên 1.000 người </a:t>
            </a:r>
            <a:r>
              <a:rPr lang="vi-VN" sz="2000" dirty="0">
                <a:latin typeface="Tahoma" panose="020B0604030504040204" pitchFamily="34" charset="0"/>
                <a:ea typeface="Tahoma" panose="020B0604030504040204" pitchFamily="34" charset="0"/>
                <a:cs typeface="Tahoma" panose="020B0604030504040204" pitchFamily="34" charset="0"/>
              </a:rPr>
              <a:t>cùng làm việc trên địa bàn thì phải tổ chức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trạm y tế </a:t>
            </a:r>
            <a:r>
              <a:rPr lang="vi-VN" sz="2000" dirty="0">
                <a:latin typeface="Tahoma" panose="020B0604030504040204" pitchFamily="34" charset="0"/>
                <a:ea typeface="Tahoma" panose="020B0604030504040204" pitchFamily="34" charset="0"/>
                <a:cs typeface="Tahoma" panose="020B0604030504040204" pitchFamily="34" charset="0"/>
              </a:rPr>
              <a:t>hoặc phòng  hoặc ban y tế có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ít nhất 01 y sĩ hoặc 01 bác sỹ đa khoa;</a:t>
            </a:r>
            <a:endParaRPr lang="en-US" sz="2000" b="1" dirty="0">
              <a:solidFill>
                <a:srgbClr val="0070C0"/>
              </a:solidFill>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smtClean="0">
                <a:latin typeface="Tahoma" panose="020B0604030504040204" pitchFamily="34" charset="0"/>
                <a:ea typeface="Tahoma" panose="020B0604030504040204" pitchFamily="34" charset="0"/>
                <a:cs typeface="Tahoma" panose="020B0604030504040204" pitchFamily="34" charset="0"/>
              </a:rPr>
              <a:t>2</a:t>
            </a:r>
            <a:r>
              <a:rPr lang="vi-VN" sz="2000" dirty="0">
                <a:latin typeface="Tahoma" panose="020B0604030504040204" pitchFamily="34" charset="0"/>
                <a:ea typeface="Tahoma" panose="020B0604030504040204" pitchFamily="34" charset="0"/>
                <a:cs typeface="Tahoma" panose="020B0604030504040204" pitchFamily="34" charset="0"/>
              </a:rPr>
              <a:t>. Trường hợp cơ sở lao động không thành lập được bộ phận y tế theo quy định tại khoản 1 Điều này hoặc </a:t>
            </a:r>
            <a:r>
              <a:rPr lang="vi-VN" sz="2000" dirty="0" smtClean="0">
                <a:latin typeface="Tahoma" panose="020B0604030504040204" pitchFamily="34" charset="0"/>
                <a:ea typeface="Tahoma" panose="020B0604030504040204" pitchFamily="34" charset="0"/>
                <a:cs typeface="Tahoma" panose="020B0604030504040204" pitchFamily="34" charset="0"/>
              </a:rPr>
              <a:t>là </a:t>
            </a:r>
            <a:r>
              <a:rPr lang="vi-VN" sz="2000" dirty="0">
                <a:latin typeface="Tahoma" panose="020B0604030504040204" pitchFamily="34" charset="0"/>
                <a:ea typeface="Tahoma" panose="020B0604030504040204" pitchFamily="34" charset="0"/>
                <a:cs typeface="Tahoma" panose="020B0604030504040204" pitchFamily="34" charset="0"/>
              </a:rPr>
              <a:t>cơ sở lao động có tổng số lao động trực tiếp dưới 500 người thì phải có hợp đồng chăm sóc sức khỏe với một trong các cơ quan y tế địa </a:t>
            </a:r>
            <a:r>
              <a:rPr lang="vi-VN" sz="2000" dirty="0" smtClean="0">
                <a:latin typeface="Tahoma" panose="020B0604030504040204" pitchFamily="34" charset="0"/>
                <a:ea typeface="Tahoma" panose="020B0604030504040204" pitchFamily="34" charset="0"/>
                <a:cs typeface="Tahoma" panose="020B0604030504040204" pitchFamily="34" charset="0"/>
              </a:rPr>
              <a:t>phươn</a:t>
            </a:r>
            <a:r>
              <a:rPr lang="en-US" sz="2000" dirty="0" smtClean="0">
                <a:latin typeface="Tahoma" panose="020B0604030504040204" pitchFamily="34" charset="0"/>
                <a:ea typeface="Tahoma" panose="020B0604030504040204" pitchFamily="34" charset="0"/>
                <a:cs typeface="Tahoma" panose="020B0604030504040204" pitchFamily="34" charset="0"/>
              </a:rPr>
              <a:t>g</a:t>
            </a:r>
            <a:r>
              <a:rPr lang="en-US" sz="2000" i="1" dirty="0"/>
              <a:t>.</a:t>
            </a:r>
            <a:endParaRPr lang="en-US" sz="2000" dirty="0"/>
          </a:p>
        </p:txBody>
      </p:sp>
      <p:pic>
        <p:nvPicPr>
          <p:cNvPr id="3" name="Picture 2"/>
          <p:cNvPicPr>
            <a:picLocks noChangeAspect="1"/>
          </p:cNvPicPr>
          <p:nvPr/>
        </p:nvPicPr>
        <p:blipFill rotWithShape="1">
          <a:blip r:embed="rId3"/>
          <a:srcRect l="55655"/>
          <a:stretch/>
        </p:blipFill>
        <p:spPr>
          <a:xfrm>
            <a:off x="8487053" y="1189607"/>
            <a:ext cx="3589538" cy="5286652"/>
          </a:xfrm>
          <a:prstGeom prst="rect">
            <a:avLst/>
          </a:prstGeom>
        </p:spPr>
      </p:pic>
    </p:spTree>
    <p:extLst>
      <p:ext uri="{BB962C8B-B14F-4D97-AF65-F5344CB8AC3E}">
        <p14:creationId xmlns:p14="http://schemas.microsoft.com/office/powerpoint/2010/main" val="3868082381"/>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183473" y="858959"/>
            <a:ext cx="8087557" cy="6093976"/>
          </a:xfrm>
          <a:prstGeom prst="rect">
            <a:avLst/>
          </a:prstGeom>
        </p:spPr>
        <p:txBody>
          <a:bodyPr wrap="square">
            <a:spAutoFit/>
          </a:bodyPr>
          <a:lstStyle/>
          <a:p>
            <a:pPr algn="just">
              <a:lnSpc>
                <a:spcPct val="150000"/>
              </a:lnSpc>
            </a:pPr>
            <a:r>
              <a:rPr lang="vi-VN" sz="2000" b="1" dirty="0">
                <a:latin typeface="Tahoma" panose="020B0604030504040204" pitchFamily="34" charset="0"/>
                <a:ea typeface="Tahoma" panose="020B0604030504040204" pitchFamily="34" charset="0"/>
                <a:cs typeface="Tahoma" panose="020B0604030504040204" pitchFamily="34" charset="0"/>
              </a:rPr>
              <a:t>Điều 8. Chức năng và nhiệm vụ của bộ phận y tế</a:t>
            </a:r>
            <a:endParaRPr lang="en-US" sz="20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b="1" dirty="0">
                <a:latin typeface="Tahoma" panose="020B0604030504040204" pitchFamily="34" charset="0"/>
                <a:ea typeface="Tahoma" panose="020B0604030504040204" pitchFamily="34" charset="0"/>
                <a:cs typeface="Tahoma" panose="020B0604030504040204" pitchFamily="34" charset="0"/>
              </a:rPr>
              <a:t>1. Chức năng: </a:t>
            </a:r>
            <a:r>
              <a:rPr lang="vi-VN" sz="2000" dirty="0">
                <a:latin typeface="Tahoma" panose="020B0604030504040204" pitchFamily="34" charset="0"/>
                <a:ea typeface="Tahoma" panose="020B0604030504040204" pitchFamily="34" charset="0"/>
                <a:cs typeface="Tahoma" panose="020B0604030504040204" pitchFamily="34" charset="0"/>
              </a:rPr>
              <a:t>Bộ phận y tế có chức năng tham mưu, giúp việc cho người sử dụng lao động và trực tiếp thực hiện việc quản lý sức khỏe của người lao động.</a:t>
            </a:r>
            <a:endParaRPr lang="en-US" sz="20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b="1" dirty="0">
                <a:latin typeface="Tahoma" panose="020B0604030504040204" pitchFamily="34" charset="0"/>
                <a:ea typeface="Tahoma" panose="020B0604030504040204" pitchFamily="34" charset="0"/>
                <a:cs typeface="Tahoma" panose="020B0604030504040204" pitchFamily="34" charset="0"/>
              </a:rPr>
              <a:t>2. Nhiệm vụ:</a:t>
            </a:r>
            <a:endParaRPr lang="en-US" sz="2000" b="1"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a:latin typeface="Tahoma" panose="020B0604030504040204" pitchFamily="34" charset="0"/>
                <a:ea typeface="Tahoma" panose="020B0604030504040204" pitchFamily="34" charset="0"/>
                <a:cs typeface="Tahoma" panose="020B0604030504040204" pitchFamily="34" charset="0"/>
              </a:rPr>
              <a:t>a) Thực hiện cung cấp dịch vụ khám chữa bệnh thông thường tại cơ sở lao động và sơ cứu, cấp cứu các trường hợp tai nạn lao động;</a:t>
            </a:r>
            <a:endParaRPr lang="en-US" sz="20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a:latin typeface="Tahoma" panose="020B0604030504040204" pitchFamily="34" charset="0"/>
                <a:ea typeface="Tahoma" panose="020B0604030504040204" pitchFamily="34" charset="0"/>
                <a:cs typeface="Tahoma" panose="020B0604030504040204" pitchFamily="34" charset="0"/>
              </a:rPr>
              <a:t>b) Quản lý tình hình sức khoẻ của người lao động, bao gồm: Tổ chức khám sức khoẻ định kỳ; khám bệnh nghề nghiệp; lưu giữ và theo dõi hồ sơ sức khỏe tuyển dụng, hồ sơ khám sức khỏe định kỳ, hồ sơ bệnh nghề nghiệp (nếu có);</a:t>
            </a:r>
            <a:endParaRPr lang="en-US" sz="20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a:latin typeface="Tahoma" panose="020B0604030504040204" pitchFamily="34" charset="0"/>
                <a:ea typeface="Tahoma" panose="020B0604030504040204" pitchFamily="34" charset="0"/>
                <a:cs typeface="Tahoma" panose="020B0604030504040204" pitchFamily="34" charset="0"/>
              </a:rPr>
              <a:t>c) Quản lý cơ số trang thiết bị, thuốc men phục vụ sơ cứu, cấp cứu theo ca sản xuất (nếu có) và theo phân xưởng sản xuất; </a:t>
            </a:r>
            <a:r>
              <a:rPr lang="en-US" sz="2000" dirty="0" smtClean="0"/>
              <a:t>…..</a:t>
            </a:r>
            <a:endParaRPr lang="en-US" sz="2000" dirty="0">
              <a:latin typeface="Tahoma" panose="020B0604030504040204" pitchFamily="34" charset="0"/>
              <a:ea typeface="Tahoma" panose="020B0604030504040204" pitchFamily="34" charset="0"/>
              <a:cs typeface="Tahoma" panose="020B0604030504040204" pitchFamily="34" charset="0"/>
            </a:endParaRPr>
          </a:p>
        </p:txBody>
      </p:sp>
      <p:pic>
        <p:nvPicPr>
          <p:cNvPr id="3" name="Picture 2"/>
          <p:cNvPicPr>
            <a:picLocks noChangeAspect="1"/>
          </p:cNvPicPr>
          <p:nvPr/>
        </p:nvPicPr>
        <p:blipFill rotWithShape="1">
          <a:blip r:embed="rId3"/>
          <a:srcRect l="55655"/>
          <a:stretch/>
        </p:blipFill>
        <p:spPr>
          <a:xfrm>
            <a:off x="8487053" y="1189607"/>
            <a:ext cx="3589538" cy="5286652"/>
          </a:xfrm>
          <a:prstGeom prst="rect">
            <a:avLst/>
          </a:prstGeom>
        </p:spPr>
      </p:pic>
    </p:spTree>
    <p:extLst>
      <p:ext uri="{BB962C8B-B14F-4D97-AF65-F5344CB8AC3E}">
        <p14:creationId xmlns:p14="http://schemas.microsoft.com/office/powerpoint/2010/main" val="1669031484"/>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352149" y="903767"/>
            <a:ext cx="11623828" cy="5909310"/>
          </a:xfrm>
          <a:prstGeom prst="rect">
            <a:avLst/>
          </a:prstGeom>
        </p:spPr>
        <p:txBody>
          <a:bodyPr wrap="square">
            <a:spAutoFit/>
          </a:bodyPr>
          <a:lstStyle/>
          <a:p>
            <a:pPr>
              <a:lnSpc>
                <a:spcPct val="150000"/>
              </a:lnSpc>
            </a:pPr>
            <a:r>
              <a:rPr lang="vi-VN" b="1" dirty="0">
                <a:latin typeface="Tahoma" panose="020B0604030504040204" pitchFamily="34" charset="0"/>
                <a:ea typeface="Tahoma" panose="020B0604030504040204" pitchFamily="34" charset="0"/>
                <a:cs typeface="Tahoma" panose="020B0604030504040204" pitchFamily="34" charset="0"/>
              </a:rPr>
              <a:t>Điều 9. Quyền hạn của bộ phận y tế</a:t>
            </a:r>
            <a:endParaRPr lang="en-US" dirty="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1</a:t>
            </a:r>
            <a:r>
              <a:rPr lang="vi-VN" dirty="0">
                <a:latin typeface="Tahoma" panose="020B0604030504040204" pitchFamily="34" charset="0"/>
                <a:ea typeface="Tahoma" panose="020B0604030504040204" pitchFamily="34" charset="0"/>
                <a:cs typeface="Tahoma" panose="020B0604030504040204" pitchFamily="34" charset="0"/>
              </a:rPr>
              <a:t>. Tham dự các cuộc họp giao ban sản xuất, sơ kết, tổng kết tình hình sản xuất kinh doanh và kiểm điểm việc thực hiện kế hoạch an toàn – vệ sinh lao động;</a:t>
            </a:r>
            <a:endParaRPr lang="en-US" dirty="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2</a:t>
            </a:r>
            <a:r>
              <a:rPr lang="vi-VN" dirty="0">
                <a:latin typeface="Tahoma" panose="020B0604030504040204" pitchFamily="34" charset="0"/>
                <a:ea typeface="Tahoma" panose="020B0604030504040204" pitchFamily="34" charset="0"/>
                <a:cs typeface="Tahoma" panose="020B0604030504040204" pitchFamily="34" charset="0"/>
              </a:rPr>
              <a:t>. Tham dự các cuộc họp về xây dựng kế hoạch sản xuất kinh doanh, lập và duyệt các đề án thiết kế, thi công, nghiệm thu và tiếp nhận đưa vào sử dụng nhà xưởng, máy, thiết bị để tham gia ý kiến về lĩnh vực an toàn và vệ sinh lao động;</a:t>
            </a:r>
            <a:endParaRPr lang="en-US" dirty="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3</a:t>
            </a:r>
            <a:r>
              <a:rPr lang="vi-VN" dirty="0">
                <a:latin typeface="Tahoma" panose="020B0604030504040204" pitchFamily="34" charset="0"/>
                <a:ea typeface="Tahoma" panose="020B0604030504040204" pitchFamily="34" charset="0"/>
                <a:cs typeface="Tahoma" panose="020B0604030504040204" pitchFamily="34" charset="0"/>
              </a:rPr>
              <a:t>. Yêu cầu người phụ trách bộ phận sản xuất ra lệnh đình chỉ công việc hoặc có thể quyết định việc tạm đình chỉ công việc (trong trường hợp khẩn cấp) khi phát hiện các dấu hiệu vi phạm hoặc các nguy cơ gây ảnh hưởng sức khỏe, bệnh tật, ốm đau cho người lao động, đồng thời phải báo cáo người sử dụng lao động về tình trạng này.</a:t>
            </a:r>
            <a:endParaRPr lang="en-US" dirty="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4</a:t>
            </a:r>
            <a:r>
              <a:rPr lang="vi-VN" dirty="0">
                <a:latin typeface="Tahoma" panose="020B0604030504040204" pitchFamily="34" charset="0"/>
                <a:ea typeface="Tahoma" panose="020B0604030504040204" pitchFamily="34" charset="0"/>
                <a:cs typeface="Tahoma" panose="020B0604030504040204" pitchFamily="34" charset="0"/>
              </a:rPr>
              <a:t>. Đình chỉ việc sử dụng các chất không bảo đảm quy định về vệ sinh lao động;</a:t>
            </a:r>
            <a:endParaRPr lang="en-US" dirty="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5</a:t>
            </a:r>
            <a:r>
              <a:rPr lang="vi-VN" dirty="0">
                <a:latin typeface="Tahoma" panose="020B0604030504040204" pitchFamily="34" charset="0"/>
                <a:ea typeface="Tahoma" panose="020B0604030504040204" pitchFamily="34" charset="0"/>
                <a:cs typeface="Tahoma" panose="020B0604030504040204" pitchFamily="34" charset="0"/>
              </a:rPr>
              <a:t>. Tham gia việc tổng hợp, đề xuất khen thưởng, xử lý kỷ luật đối với tập thể, cá nhân trong công tác bảo hộ lao động, an toàn – vệ sinh lao động;</a:t>
            </a:r>
            <a:endParaRPr lang="en-US" dirty="0">
              <a:latin typeface="Tahoma" panose="020B0604030504040204" pitchFamily="34" charset="0"/>
              <a:ea typeface="Tahoma" panose="020B0604030504040204" pitchFamily="34" charset="0"/>
              <a:cs typeface="Tahoma" panose="020B0604030504040204" pitchFamily="34" charset="0"/>
            </a:endParaRPr>
          </a:p>
          <a:p>
            <a:pPr>
              <a:lnSpc>
                <a:spcPct val="150000"/>
              </a:lnSpc>
            </a:pPr>
            <a:r>
              <a:rPr lang="vi-VN" dirty="0" smtClean="0">
                <a:latin typeface="Tahoma" panose="020B0604030504040204" pitchFamily="34" charset="0"/>
                <a:ea typeface="Tahoma" panose="020B0604030504040204" pitchFamily="34" charset="0"/>
                <a:cs typeface="Tahoma" panose="020B0604030504040204" pitchFamily="34" charset="0"/>
              </a:rPr>
              <a:t>6</a:t>
            </a:r>
            <a:r>
              <a:rPr lang="vi-VN" dirty="0">
                <a:latin typeface="Tahoma" panose="020B0604030504040204" pitchFamily="34" charset="0"/>
                <a:ea typeface="Tahoma" panose="020B0604030504040204" pitchFamily="34" charset="0"/>
                <a:cs typeface="Tahoma" panose="020B0604030504040204" pitchFamily="34" charset="0"/>
              </a:rPr>
              <a:t>. Tham gia các cuộc họp, hội nghị và giao dịch với cơ quan y tế địa phương hoặc y tế Bộ, ngành để nâng cao nghiệp vụ và phối hợp công tác</a:t>
            </a:r>
            <a:r>
              <a:rPr lang="vi-VN" dirty="0" smtClean="0">
                <a:latin typeface="Tahoma" panose="020B0604030504040204" pitchFamily="34" charset="0"/>
                <a:ea typeface="Tahoma" panose="020B0604030504040204" pitchFamily="34" charset="0"/>
                <a:cs typeface="Tahoma" panose="020B0604030504040204" pitchFamily="34" charset="0"/>
              </a:rPr>
              <a:t>.</a:t>
            </a: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8281627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290006" y="992545"/>
            <a:ext cx="7966228" cy="5632311"/>
          </a:xfrm>
          <a:prstGeom prst="rect">
            <a:avLst/>
          </a:prstGeom>
        </p:spPr>
        <p:txBody>
          <a:bodyPr wrap="square">
            <a:spAutoFit/>
          </a:bodyPr>
          <a:lstStyle/>
          <a:p>
            <a:pPr algn="just">
              <a:lnSpc>
                <a:spcPct val="150000"/>
              </a:lnSpc>
            </a:pPr>
            <a:r>
              <a:rPr lang="vi-VN" sz="2000" b="1" dirty="0">
                <a:latin typeface="Tahoma" panose="020B0604030504040204" pitchFamily="34" charset="0"/>
                <a:ea typeface="Tahoma" panose="020B0604030504040204" pitchFamily="34" charset="0"/>
                <a:cs typeface="Tahoma" panose="020B0604030504040204" pitchFamily="34" charset="0"/>
              </a:rPr>
              <a:t>Điều 10. Tổ chức mạng lưới an toàn - vệ sinh viên</a:t>
            </a:r>
            <a:endParaRPr lang="en-US" sz="20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a:latin typeface="Tahoma" panose="020B0604030504040204" pitchFamily="34" charset="0"/>
                <a:ea typeface="Tahoma" panose="020B0604030504040204" pitchFamily="34" charset="0"/>
                <a:cs typeface="Tahoma" panose="020B0604030504040204" pitchFamily="34" charset="0"/>
              </a:rPr>
              <a:t>1. Mỗi khoa, phòng chuyên môn của cơ sở khám bệnh, chữa bệnh và tổ sản xuất trong các doanh nghiệp, cơ sở sản xuất kinh doanh phải có ít nhất 01 an toàn - vệ sinh viên kiêm nhiệm trong giờ làm việc.</a:t>
            </a:r>
            <a:endParaRPr lang="en-US" sz="20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a:latin typeface="Tahoma" panose="020B0604030504040204" pitchFamily="34" charset="0"/>
                <a:ea typeface="Tahoma" panose="020B0604030504040204" pitchFamily="34" charset="0"/>
                <a:cs typeface="Tahoma" panose="020B0604030504040204" pitchFamily="34" charset="0"/>
              </a:rPr>
              <a:t>2.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An toàn - vệ sinh viên phải là người lao động trực tiếp</a:t>
            </a:r>
            <a:r>
              <a:rPr lang="vi-VN" sz="2000" dirty="0">
                <a:latin typeface="Tahoma" panose="020B0604030504040204" pitchFamily="34" charset="0"/>
                <a:ea typeface="Tahoma" panose="020B0604030504040204" pitchFamily="34" charset="0"/>
                <a:cs typeface="Tahoma" panose="020B0604030504040204" pitchFamily="34" charset="0"/>
              </a:rPr>
              <a:t>, am hiểu nghiệp vụ (chuyên môn và kỹ thuật an toàn - vệ sinh lao động), nhiệt tình và gương mẫu trong việc chấp hành các quy định an toàn - vệ sinh lao động và được người lao động trong tổ bầu ra.</a:t>
            </a:r>
            <a:endParaRPr lang="en-US" sz="2000" i="1"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a:latin typeface="Tahoma" panose="020B0604030504040204" pitchFamily="34" charset="0"/>
                <a:ea typeface="Tahoma" panose="020B0604030504040204" pitchFamily="34" charset="0"/>
                <a:cs typeface="Tahoma" panose="020B0604030504040204" pitchFamily="34" charset="0"/>
              </a:rPr>
              <a:t>3. An toàn- vệ sinh viên hoạt động dưới sự quản lý và hướng dẫn của Ban chấp hành công đoàn cơ sở hoặc người đại diện tập thể người lao động, trên cơ sở "Quy chế hoạt động của mạng lưới an toàn- vệ sinh viên" do người sử dụng lao động ban hành</a:t>
            </a:r>
            <a:r>
              <a:rPr lang="vi-VN" sz="2000" dirty="0" smtClean="0">
                <a:latin typeface="Tahoma" panose="020B0604030504040204" pitchFamily="34" charset="0"/>
                <a:ea typeface="Tahoma" panose="020B0604030504040204" pitchFamily="34" charset="0"/>
                <a:cs typeface="Tahoma" panose="020B0604030504040204" pitchFamily="34" charset="0"/>
              </a:rPr>
              <a:t>.</a:t>
            </a:r>
            <a:endParaRPr lang="en-US" sz="2000" dirty="0">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Mạng lưới An toàn vệ sinh viên (ATVSV) - STVN (Công ty TNHH An toàn lao động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6676" y="1552482"/>
            <a:ext cx="3332825" cy="4999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3784374"/>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254660" y="858959"/>
            <a:ext cx="8818483" cy="6093976"/>
          </a:xfrm>
          <a:prstGeom prst="rect">
            <a:avLst/>
          </a:prstGeom>
        </p:spPr>
        <p:txBody>
          <a:bodyPr wrap="square">
            <a:spAutoFit/>
          </a:bodyPr>
          <a:lstStyle/>
          <a:p>
            <a:pPr algn="just">
              <a:lnSpc>
                <a:spcPct val="150000"/>
              </a:lnSpc>
            </a:pPr>
            <a:r>
              <a:rPr lang="vi-VN" sz="2000" b="1" dirty="0">
                <a:latin typeface="Tahoma" panose="020B0604030504040204" pitchFamily="34" charset="0"/>
                <a:ea typeface="Tahoma" panose="020B0604030504040204" pitchFamily="34" charset="0"/>
                <a:cs typeface="Tahoma" panose="020B0604030504040204" pitchFamily="34" charset="0"/>
              </a:rPr>
              <a:t>Điều 11. Nhiệm vụ của an toàn - vệ sinh viên </a:t>
            </a:r>
            <a:endParaRPr lang="en-US" sz="2000" dirty="0">
              <a:latin typeface="Tahoma" panose="020B0604030504040204" pitchFamily="34" charset="0"/>
              <a:ea typeface="Tahoma" panose="020B0604030504040204" pitchFamily="34" charset="0"/>
              <a:cs typeface="Tahoma" panose="020B0604030504040204" pitchFamily="34" charset="0"/>
            </a:endParaRPr>
          </a:p>
          <a:p>
            <a:pPr marL="457200" indent="-457200" algn="just">
              <a:lnSpc>
                <a:spcPct val="150000"/>
              </a:lnSpc>
              <a:buAutoNum type="arabicPeriod"/>
            </a:pPr>
            <a:r>
              <a:rPr lang="vi-VN"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Đôn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đốc, nhắc nhở</a:t>
            </a:r>
            <a:r>
              <a:rPr lang="vi-VN" sz="2000" dirty="0">
                <a:latin typeface="Tahoma" panose="020B0604030504040204" pitchFamily="34" charset="0"/>
                <a:ea typeface="Tahoma" panose="020B0604030504040204" pitchFamily="34" charset="0"/>
                <a:cs typeface="Tahoma" panose="020B0604030504040204" pitchFamily="34" charset="0"/>
              </a:rPr>
              <a:t>, hướng dẫn mọi người trong tổ, phòng, khoa chấp hành nghiêm chỉnh các quy định về an toàn - vệ sinh lao động, bảo quản các thiết bị an toàn, phương tiện bảo vệ cá nhân; </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pPr marL="457200" indent="-457200" algn="just">
              <a:lnSpc>
                <a:spcPct val="150000"/>
              </a:lnSpc>
              <a:buAutoNum type="arabicPeriod"/>
            </a:pPr>
            <a:r>
              <a:rPr lang="vi-VN"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Giám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sát việc thực hiện </a:t>
            </a:r>
            <a:r>
              <a:rPr lang="vi-VN" sz="2000" dirty="0">
                <a:latin typeface="Tahoma" panose="020B0604030504040204" pitchFamily="34" charset="0"/>
                <a:ea typeface="Tahoma" panose="020B0604030504040204" pitchFamily="34" charset="0"/>
                <a:cs typeface="Tahoma" panose="020B0604030504040204" pitchFamily="34" charset="0"/>
              </a:rPr>
              <a:t>các tiêu chuẩn, quy chuẩn, các quy trình, nội quy an toàn - vệ sinh lao động, phát hiện những thiếu sót, vi phạm về an toàn - vệ sinh lao động của người lao động trong tổ, phòng, khoa; </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pPr marL="457200" indent="-457200" algn="just">
              <a:lnSpc>
                <a:spcPct val="150000"/>
              </a:lnSpc>
              <a:buAutoNum type="arabicPeriod"/>
            </a:pPr>
            <a:r>
              <a:rPr lang="vi-VN"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Tham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gia xây dựng kế hoạch </a:t>
            </a:r>
            <a:r>
              <a:rPr lang="vi-VN" sz="2000" dirty="0">
                <a:latin typeface="Tahoma" panose="020B0604030504040204" pitchFamily="34" charset="0"/>
                <a:ea typeface="Tahoma" panose="020B0604030504040204" pitchFamily="34" charset="0"/>
                <a:cs typeface="Tahoma" panose="020B0604030504040204" pitchFamily="34" charset="0"/>
              </a:rPr>
              <a:t>an toàn - vệ sinh lao động, </a:t>
            </a:r>
            <a:r>
              <a:rPr lang="vi-VN" sz="2000" dirty="0" smtClean="0">
                <a:latin typeface="Tahoma" panose="020B0604030504040204" pitchFamily="34" charset="0"/>
                <a:ea typeface="Tahoma" panose="020B0604030504040204" pitchFamily="34" charset="0"/>
                <a:cs typeface="Tahoma" panose="020B0604030504040204" pitchFamily="34" charset="0"/>
              </a:rPr>
              <a:t>phương </a:t>
            </a:r>
            <a:r>
              <a:rPr lang="vi-VN" sz="2000" dirty="0">
                <a:latin typeface="Tahoma" panose="020B0604030504040204" pitchFamily="34" charset="0"/>
                <a:ea typeface="Tahoma" panose="020B0604030504040204" pitchFamily="34" charset="0"/>
                <a:cs typeface="Tahoma" panose="020B0604030504040204" pitchFamily="34" charset="0"/>
              </a:rPr>
              <a:t>án làm việc an toàn - vệ sinh lao động trong phạm vi tổ, phòng, khoa; </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pPr marL="457200" indent="-457200" algn="just">
              <a:lnSpc>
                <a:spcPct val="150000"/>
              </a:lnSpc>
              <a:buAutoNum type="arabicPeriod"/>
            </a:pPr>
            <a:r>
              <a:rPr lang="vi-VN"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Kiến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nghị với tổ trưởng</a:t>
            </a:r>
            <a:r>
              <a:rPr lang="vi-VN" sz="2000" dirty="0">
                <a:latin typeface="Tahoma" panose="020B0604030504040204" pitchFamily="34" charset="0"/>
                <a:ea typeface="Tahoma" panose="020B0604030504040204" pitchFamily="34" charset="0"/>
                <a:cs typeface="Tahoma" panose="020B0604030504040204" pitchFamily="34" charset="0"/>
              </a:rPr>
              <a:t> hoặc cấp trên thực hiện đầy đủ các chế độ bảo hộ lao động, biện pháp bảo đảm an toàn - vệ sinh lao động và khắc phục kịp thời những hiện tượng thiếu an toàn, vệ sinh của máy, thiết bị và nơi làm việc</a:t>
            </a:r>
            <a:r>
              <a:rPr lang="vi-VN" sz="2000" dirty="0" smtClean="0">
                <a:latin typeface="Tahoma" panose="020B0604030504040204" pitchFamily="34" charset="0"/>
                <a:ea typeface="Tahoma" panose="020B0604030504040204" pitchFamily="34" charset="0"/>
                <a:cs typeface="Tahoma" panose="020B0604030504040204" pitchFamily="34" charset="0"/>
              </a:rPr>
              <a:t>.</a:t>
            </a:r>
            <a:endParaRPr lang="en-US" sz="2000" dirty="0">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Mạng lưới An toàn vệ sinh viên (ATVSV) - STVN (Công ty TNHH An toàn lao động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7674" y="1642368"/>
            <a:ext cx="3024326" cy="4536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1787597"/>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188160" y="795044"/>
            <a:ext cx="8951483" cy="6186309"/>
          </a:xfrm>
          <a:prstGeom prst="rect">
            <a:avLst/>
          </a:prstGeom>
        </p:spPr>
        <p:txBody>
          <a:bodyPr wrap="square">
            <a:spAutoFit/>
          </a:bodyPr>
          <a:lstStyle/>
          <a:p>
            <a:pPr algn="just">
              <a:lnSpc>
                <a:spcPct val="150000"/>
              </a:lnSpc>
            </a:pPr>
            <a:r>
              <a:rPr lang="vi-VN" sz="2400" b="1" dirty="0">
                <a:latin typeface="Tahoma" panose="020B0604030504040204" pitchFamily="34" charset="0"/>
                <a:ea typeface="Tahoma" panose="020B0604030504040204" pitchFamily="34" charset="0"/>
                <a:cs typeface="Tahoma" panose="020B0604030504040204" pitchFamily="34" charset="0"/>
              </a:rPr>
              <a:t>Điều 12. Quyền hạn của an toàn - vệ sinh viên </a:t>
            </a:r>
            <a:endParaRPr lang="en-US" sz="24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1. Được dành một phần thời gian làm việc để thực hiện các nhiệm vụ của an toàn- vệ sinh viên; riêng đối với an toàn - vệ sinh viên trong tổ sản xuất được trả lương cho thời gian thực hiện nhiệm vụ đó và được hưởng phụ cấp trách nhiệm như tổ trưởng sản xuất.</a:t>
            </a:r>
            <a:endParaRPr lang="en-US" sz="24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2. Yêu cầu người lao động trong tổ ngừng làm việc để thực hiện các biện pháp bảo đảm an toàn - vệ sinh lao động</a:t>
            </a:r>
            <a:r>
              <a:rPr lang="vi-VN" sz="2400" dirty="0" smtClean="0">
                <a:latin typeface="Tahoma" panose="020B0604030504040204" pitchFamily="34" charset="0"/>
                <a:ea typeface="Tahoma" panose="020B0604030504040204" pitchFamily="34" charset="0"/>
                <a:cs typeface="Tahoma" panose="020B0604030504040204" pitchFamily="34" charset="0"/>
              </a:rPr>
              <a:t>,.</a:t>
            </a:r>
            <a:endParaRPr lang="en-US" sz="24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400" dirty="0">
                <a:latin typeface="Tahoma" panose="020B0604030504040204" pitchFamily="34" charset="0"/>
                <a:ea typeface="Tahoma" panose="020B0604030504040204" pitchFamily="34" charset="0"/>
                <a:cs typeface="Tahoma" panose="020B0604030504040204" pitchFamily="34" charset="0"/>
              </a:rPr>
              <a:t>3. Được học tập, bồi dưỡng nâng cao trình độ chuyên môn, nghiệp vụ, phương pháp hoạt động do công đoàn và người sử dụng lao động phối hợp tổ chức</a:t>
            </a:r>
            <a:r>
              <a:rPr lang="vi-VN" sz="2400" dirty="0" smtClean="0">
                <a:latin typeface="Tahoma" panose="020B0604030504040204" pitchFamily="34" charset="0"/>
                <a:ea typeface="Tahoma" panose="020B0604030504040204" pitchFamily="34" charset="0"/>
                <a:cs typeface="Tahoma" panose="020B0604030504040204" pitchFamily="34" charset="0"/>
              </a:rPr>
              <a:t>.</a:t>
            </a:r>
            <a:endParaRPr lang="en-US" sz="2400" dirty="0">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Mạng lưới An toàn vệ sinh viên (ATVSV) - STVN (Công ty TNHH An toàn lao động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67674" y="1544714"/>
            <a:ext cx="3024326" cy="4536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6065514"/>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265100" y="1052496"/>
            <a:ext cx="6785580" cy="5324535"/>
          </a:xfrm>
          <a:prstGeom prst="rect">
            <a:avLst/>
          </a:prstGeom>
        </p:spPr>
        <p:txBody>
          <a:bodyPr wrap="square">
            <a:spAutoFit/>
          </a:bodyPr>
          <a:lstStyle/>
          <a:p>
            <a:r>
              <a:rPr lang="vi-VN" sz="2000" b="1" dirty="0" smtClean="0">
                <a:latin typeface="Tahoma" panose="020B0604030504040204" pitchFamily="34" charset="0"/>
                <a:ea typeface="Tahoma" panose="020B0604030504040204" pitchFamily="34" charset="0"/>
                <a:cs typeface="Tahoma" panose="020B0604030504040204" pitchFamily="34" charset="0"/>
              </a:rPr>
              <a:t>Điều </a:t>
            </a:r>
            <a:r>
              <a:rPr lang="vi-VN" sz="2000" b="1" dirty="0">
                <a:latin typeface="Tahoma" panose="020B0604030504040204" pitchFamily="34" charset="0"/>
                <a:ea typeface="Tahoma" panose="020B0604030504040204" pitchFamily="34" charset="0"/>
                <a:cs typeface="Tahoma" panose="020B0604030504040204" pitchFamily="34" charset="0"/>
              </a:rPr>
              <a:t>13. Tổ chức hội đồng bảo hộ lao động</a:t>
            </a:r>
            <a:endParaRPr lang="en-US" sz="2000" dirty="0">
              <a:latin typeface="Tahoma" panose="020B0604030504040204" pitchFamily="34" charset="0"/>
              <a:ea typeface="Tahoma" panose="020B0604030504040204" pitchFamily="34" charset="0"/>
              <a:cs typeface="Tahoma" panose="020B0604030504040204" pitchFamily="34" charset="0"/>
            </a:endParaRPr>
          </a:p>
          <a:p>
            <a:r>
              <a:rPr lang="vi-VN" sz="2000" dirty="0">
                <a:latin typeface="Tahoma" panose="020B0604030504040204" pitchFamily="34" charset="0"/>
                <a:ea typeface="Tahoma" panose="020B0604030504040204" pitchFamily="34" charset="0"/>
                <a:cs typeface="Tahoma" panose="020B0604030504040204" pitchFamily="34" charset="0"/>
              </a:rPr>
              <a:t>	</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r>
              <a:rPr lang="vi-VN" sz="2000" dirty="0" smtClean="0">
                <a:latin typeface="Tahoma" panose="020B0604030504040204" pitchFamily="34" charset="0"/>
                <a:ea typeface="Tahoma" panose="020B0604030504040204" pitchFamily="34" charset="0"/>
                <a:cs typeface="Tahoma" panose="020B0604030504040204" pitchFamily="34" charset="0"/>
              </a:rPr>
              <a:t>1</a:t>
            </a:r>
            <a:r>
              <a:rPr lang="vi-VN" sz="2000" dirty="0">
                <a:latin typeface="Tahoma" panose="020B0604030504040204" pitchFamily="34" charset="0"/>
                <a:ea typeface="Tahoma" panose="020B0604030504040204" pitchFamily="34" charset="0"/>
                <a:cs typeface="Tahoma" panose="020B0604030504040204" pitchFamily="34" charset="0"/>
              </a:rPr>
              <a:t>. Cơ sở lao động có tổng số lao động trực tiếp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trên 1.000 người </a:t>
            </a:r>
            <a:r>
              <a:rPr lang="vi-VN" sz="2000" dirty="0">
                <a:latin typeface="Tahoma" panose="020B0604030504040204" pitchFamily="34" charset="0"/>
                <a:ea typeface="Tahoma" panose="020B0604030504040204" pitchFamily="34" charset="0"/>
                <a:cs typeface="Tahoma" panose="020B0604030504040204" pitchFamily="34" charset="0"/>
              </a:rPr>
              <a:t>thì phải thành lập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Hội đồng bảo hộ lao động</a:t>
            </a:r>
            <a:r>
              <a:rPr lang="vi-VN" sz="2000" dirty="0">
                <a:latin typeface="Tahoma" panose="020B0604030504040204" pitchFamily="34" charset="0"/>
                <a:ea typeface="Tahoma" panose="020B0604030504040204" pitchFamily="34" charset="0"/>
                <a:cs typeface="Tahoma" panose="020B0604030504040204" pitchFamily="34" charset="0"/>
              </a:rPr>
              <a:t>. Đối với các cơ sở lao động khác thì có thể thành lập Hội đồng bảo hộ lao động, nếu thấy cần thiết và đủ điều kiện để hoạt động.</a:t>
            </a:r>
            <a:endParaRPr lang="en-US" sz="2000" dirty="0">
              <a:latin typeface="Tahoma" panose="020B0604030504040204" pitchFamily="34" charset="0"/>
              <a:ea typeface="Tahoma" panose="020B0604030504040204" pitchFamily="34" charset="0"/>
              <a:cs typeface="Tahoma" panose="020B0604030504040204" pitchFamily="34" charset="0"/>
            </a:endParaRPr>
          </a:p>
          <a:p>
            <a:r>
              <a:rPr lang="vi-VN" sz="2000" dirty="0">
                <a:latin typeface="Tahoma" panose="020B0604030504040204" pitchFamily="34" charset="0"/>
                <a:ea typeface="Tahoma" panose="020B0604030504040204" pitchFamily="34" charset="0"/>
                <a:cs typeface="Tahoma" panose="020B0604030504040204" pitchFamily="34" charset="0"/>
              </a:rPr>
              <a:t>	</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r>
              <a:rPr lang="vi-VN" sz="2000" dirty="0" smtClean="0">
                <a:latin typeface="Tahoma" panose="020B0604030504040204" pitchFamily="34" charset="0"/>
                <a:ea typeface="Tahoma" panose="020B0604030504040204" pitchFamily="34" charset="0"/>
                <a:cs typeface="Tahoma" panose="020B0604030504040204" pitchFamily="34" charset="0"/>
              </a:rPr>
              <a:t>2</a:t>
            </a:r>
            <a:r>
              <a:rPr lang="vi-VN" sz="2000" dirty="0">
                <a:latin typeface="Tahoma" panose="020B0604030504040204" pitchFamily="34" charset="0"/>
                <a:ea typeface="Tahoma" panose="020B0604030504040204" pitchFamily="34" charset="0"/>
                <a:cs typeface="Tahoma" panose="020B0604030504040204" pitchFamily="34" charset="0"/>
              </a:rPr>
              <a:t>. Hội đồng bảo hộ lao động ở cơ sở lao động là tổ chức phối hợp, tư vấn về các hoạt động an toàn - vệ sinh lao động ở cơ sở lao động và để bảo đảm quyền được tham gia và kiểm tra giám sát về công tác bảo hộ lao động, an toàn - vệ sinh lao động của tổ chức công đoàn.</a:t>
            </a:r>
            <a:endParaRPr lang="en-US" sz="2000" dirty="0">
              <a:latin typeface="Tahoma" panose="020B0604030504040204" pitchFamily="34" charset="0"/>
              <a:ea typeface="Tahoma" panose="020B0604030504040204" pitchFamily="34" charset="0"/>
              <a:cs typeface="Tahoma" panose="020B0604030504040204" pitchFamily="34" charset="0"/>
            </a:endParaRPr>
          </a:p>
          <a:p>
            <a:r>
              <a:rPr lang="vi-VN" sz="2000" dirty="0">
                <a:latin typeface="Tahoma" panose="020B0604030504040204" pitchFamily="34" charset="0"/>
                <a:ea typeface="Tahoma" panose="020B0604030504040204" pitchFamily="34" charset="0"/>
                <a:cs typeface="Tahoma" panose="020B0604030504040204" pitchFamily="34" charset="0"/>
              </a:rPr>
              <a:t>	</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r>
              <a:rPr lang="vi-VN" sz="2000" dirty="0" smtClean="0">
                <a:latin typeface="Tahoma" panose="020B0604030504040204" pitchFamily="34" charset="0"/>
                <a:ea typeface="Tahoma" panose="020B0604030504040204" pitchFamily="34" charset="0"/>
                <a:cs typeface="Tahoma" panose="020B0604030504040204" pitchFamily="34" charset="0"/>
              </a:rPr>
              <a:t>3</a:t>
            </a:r>
            <a:r>
              <a:rPr lang="vi-VN" sz="2000" dirty="0">
                <a:latin typeface="Tahoma" panose="020B0604030504040204" pitchFamily="34" charset="0"/>
                <a:ea typeface="Tahoma" panose="020B0604030504040204" pitchFamily="34" charset="0"/>
                <a:cs typeface="Tahoma" panose="020B0604030504040204" pitchFamily="34" charset="0"/>
              </a:rPr>
              <a:t>. Số lượng thành viên Hội đồng bảo hộ lao động tuỳ thuộc vào số lượng lao động và quy mô của cơ </a:t>
            </a:r>
            <a:r>
              <a:rPr lang="vi-VN" sz="2000" dirty="0" smtClean="0">
                <a:latin typeface="Tahoma" panose="020B0604030504040204" pitchFamily="34" charset="0"/>
                <a:ea typeface="Tahoma" panose="020B0604030504040204" pitchFamily="34" charset="0"/>
                <a:cs typeface="Tahoma" panose="020B0604030504040204" pitchFamily="34" charset="0"/>
              </a:rPr>
              <a:t>s</a:t>
            </a:r>
            <a:r>
              <a:rPr lang="en-US" sz="2000" dirty="0" smtClean="0">
                <a:latin typeface="Tahoma" panose="020B0604030504040204" pitchFamily="34" charset="0"/>
                <a:ea typeface="Tahoma" panose="020B0604030504040204" pitchFamily="34" charset="0"/>
                <a:cs typeface="Tahoma" panose="020B0604030504040204" pitchFamily="34" charset="0"/>
              </a:rPr>
              <a:t>ở </a:t>
            </a:r>
            <a:r>
              <a:rPr lang="en-US" sz="2000" dirty="0" err="1" smtClean="0">
                <a:latin typeface="Tahoma" panose="020B0604030504040204" pitchFamily="34" charset="0"/>
                <a:ea typeface="Tahoma" panose="020B0604030504040204" pitchFamily="34" charset="0"/>
                <a:cs typeface="Tahoma" panose="020B0604030504040204" pitchFamily="34" charset="0"/>
              </a:rPr>
              <a:t>nhưng</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không</a:t>
            </a:r>
            <a:r>
              <a:rPr lang="en-US"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vượt</a:t>
            </a:r>
            <a:r>
              <a:rPr lang="en-US"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quá</a:t>
            </a:r>
            <a:r>
              <a:rPr lang="en-US"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9 </a:t>
            </a:r>
            <a:r>
              <a:rPr lang="en-US" sz="2000"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người</a:t>
            </a:r>
            <a:r>
              <a:rPr lang="en-US"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và</a:t>
            </a:r>
            <a:r>
              <a:rPr lang="en-US"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phải</a:t>
            </a:r>
            <a:r>
              <a:rPr lang="en-US"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là</a:t>
            </a:r>
            <a:r>
              <a:rPr lang="en-US"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số</a:t>
            </a:r>
            <a:r>
              <a:rPr lang="en-US" sz="20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 </a:t>
            </a:r>
            <a:r>
              <a:rPr lang="en-US" sz="2000" b="1" dirty="0" err="1" smtClean="0">
                <a:solidFill>
                  <a:srgbClr val="0070C0"/>
                </a:solidFill>
                <a:latin typeface="Tahoma" panose="020B0604030504040204" pitchFamily="34" charset="0"/>
                <a:ea typeface="Tahoma" panose="020B0604030504040204" pitchFamily="34" charset="0"/>
                <a:cs typeface="Tahoma" panose="020B0604030504040204" pitchFamily="34" charset="0"/>
              </a:rPr>
              <a:t>lẻ</a:t>
            </a:r>
            <a:endParaRPr lang="en-US" sz="2000" b="1" dirty="0">
              <a:solidFill>
                <a:srgbClr val="0070C0"/>
              </a:solidFill>
              <a:latin typeface="Tahoma" panose="020B0604030504040204" pitchFamily="34" charset="0"/>
              <a:ea typeface="Tahoma" panose="020B0604030504040204" pitchFamily="34" charset="0"/>
              <a:cs typeface="Tahoma" panose="020B0604030504040204" pitchFamily="34" charset="0"/>
            </a:endParaRPr>
          </a:p>
        </p:txBody>
      </p:sp>
      <p:pic>
        <p:nvPicPr>
          <p:cNvPr id="11" name="Content Placeholder 4" descr="images (4)"/>
          <p:cNvPicPr>
            <a:picLocks noGrp="1" noChangeAspect="1"/>
          </p:cNvPicPr>
          <p:nvPr>
            <p:ph sz="half" idx="2"/>
          </p:nvPr>
        </p:nvPicPr>
        <p:blipFill rotWithShape="1">
          <a:blip r:embed="rId3"/>
          <a:srcRect l="9803" r="6373"/>
          <a:stretch/>
        </p:blipFill>
        <p:spPr>
          <a:xfrm>
            <a:off x="7325887" y="1996036"/>
            <a:ext cx="4554245" cy="3745230"/>
          </a:xfrm>
          <a:prstGeom prst="rect">
            <a:avLst/>
          </a:prstGeom>
        </p:spPr>
      </p:pic>
    </p:spTree>
    <p:extLst>
      <p:ext uri="{BB962C8B-B14F-4D97-AF65-F5344CB8AC3E}">
        <p14:creationId xmlns:p14="http://schemas.microsoft.com/office/powerpoint/2010/main" val="2495970070"/>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7" name="Rectangle 6"/>
          <p:cNvSpPr/>
          <p:nvPr/>
        </p:nvSpPr>
        <p:spPr>
          <a:xfrm>
            <a:off x="140813" y="1254227"/>
            <a:ext cx="7493984" cy="5170646"/>
          </a:xfrm>
          <a:prstGeom prst="rect">
            <a:avLst/>
          </a:prstGeom>
        </p:spPr>
        <p:txBody>
          <a:bodyPr wrap="square">
            <a:spAutoFit/>
          </a:bodyPr>
          <a:lstStyle/>
          <a:p>
            <a:pPr algn="just">
              <a:lnSpc>
                <a:spcPct val="150000"/>
              </a:lnSpc>
            </a:pPr>
            <a:r>
              <a:rPr lang="vi-VN" sz="2000" b="1" dirty="0">
                <a:latin typeface="Tahoma" panose="020B0604030504040204" pitchFamily="34" charset="0"/>
                <a:ea typeface="Tahoma" panose="020B0604030504040204" pitchFamily="34" charset="0"/>
                <a:cs typeface="Tahoma" panose="020B0604030504040204" pitchFamily="34" charset="0"/>
              </a:rPr>
              <a:t>Điều 14. Nhiệm vụ và quyền hạn của hội đồng </a:t>
            </a:r>
            <a:r>
              <a:rPr lang="en-US" sz="2000" b="1" dirty="0" smtClean="0">
                <a:latin typeface="Tahoma" panose="020B0604030504040204" pitchFamily="34" charset="0"/>
                <a:ea typeface="Tahoma" panose="020B0604030504040204" pitchFamily="34" charset="0"/>
                <a:cs typeface="Tahoma" panose="020B0604030504040204" pitchFamily="34" charset="0"/>
              </a:rPr>
              <a:t>BHLĐ</a:t>
            </a:r>
            <a:endParaRPr lang="en-US" sz="20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smtClean="0">
                <a:latin typeface="Tahoma" panose="020B0604030504040204" pitchFamily="34" charset="0"/>
                <a:ea typeface="Tahoma" panose="020B0604030504040204" pitchFamily="34" charset="0"/>
                <a:cs typeface="Tahoma" panose="020B0604030504040204" pitchFamily="34" charset="0"/>
              </a:rPr>
              <a:t>1</a:t>
            </a:r>
            <a:r>
              <a:rPr lang="vi-VN" sz="2000" dirty="0">
                <a:latin typeface="Tahoma" panose="020B0604030504040204" pitchFamily="34" charset="0"/>
                <a:ea typeface="Tahoma" panose="020B0604030504040204" pitchFamily="34" charset="0"/>
                <a:cs typeface="Tahoma" panose="020B0604030504040204" pitchFamily="34" charset="0"/>
              </a:rPr>
              <a:t>. Tham gia, tư vấn với người sử dụng lao động và phối hợp các hoạt động trong việc xây dựng quy chế quản lý, chương trình hành động, kế hoạch an toàn - vệ sinh lao </a:t>
            </a:r>
            <a:r>
              <a:rPr lang="vi-VN" sz="2000" dirty="0" smtClean="0">
                <a:latin typeface="Tahoma" panose="020B0604030504040204" pitchFamily="34" charset="0"/>
                <a:ea typeface="Tahoma" panose="020B0604030504040204" pitchFamily="34" charset="0"/>
                <a:cs typeface="Tahoma" panose="020B0604030504040204" pitchFamily="34" charset="0"/>
              </a:rPr>
              <a:t>động, </a:t>
            </a:r>
            <a:r>
              <a:rPr lang="vi-VN" sz="2000" dirty="0">
                <a:latin typeface="Tahoma" panose="020B0604030504040204" pitchFamily="34" charset="0"/>
                <a:ea typeface="Tahoma" panose="020B0604030504040204" pitchFamily="34" charset="0"/>
                <a:cs typeface="Tahoma" panose="020B0604030504040204" pitchFamily="34" charset="0"/>
              </a:rPr>
              <a:t>cải thiện điều kiện lao động, phòng ngừa tai nạn lao động và bệnh nghề nghiệp của cơ sở lao động;</a:t>
            </a:r>
            <a:endParaRPr lang="en-US" sz="20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vi-VN" sz="2000" dirty="0" smtClean="0">
                <a:latin typeface="Tahoma" panose="020B0604030504040204" pitchFamily="34" charset="0"/>
                <a:ea typeface="Tahoma" panose="020B0604030504040204" pitchFamily="34" charset="0"/>
                <a:cs typeface="Tahoma" panose="020B0604030504040204" pitchFamily="34" charset="0"/>
              </a:rPr>
              <a:t>2</a:t>
            </a:r>
            <a:r>
              <a:rPr lang="vi-VN" sz="2000" dirty="0">
                <a:latin typeface="Tahoma" panose="020B0604030504040204" pitchFamily="34" charset="0"/>
                <a:ea typeface="Tahoma" panose="020B0604030504040204" pitchFamily="34" charset="0"/>
                <a:cs typeface="Tahoma" panose="020B0604030504040204" pitchFamily="34" charset="0"/>
              </a:rPr>
              <a:t>. Tổ chức kiểm tra tình hình thực hiện công tác an toàn - vệ sinh lao động ở cơ sở lao động theo định kỳ 6 tháng và hằng năm. Trong kiểm tra, nếu phát hiện thấy nguy cơ mất an toàn, có quyền yêu cầu người sử dụng lao động thực hiện các biện pháp loại trừ nguy cơ đó.</a:t>
            </a:r>
            <a:endParaRPr lang="en-US" sz="2000" dirty="0">
              <a:latin typeface="Tahoma" panose="020B0604030504040204" pitchFamily="34" charset="0"/>
              <a:ea typeface="Tahoma" panose="020B0604030504040204" pitchFamily="34" charset="0"/>
              <a:cs typeface="Tahoma" panose="020B0604030504040204" pitchFamily="34" charset="0"/>
            </a:endParaRPr>
          </a:p>
        </p:txBody>
      </p:sp>
      <p:pic>
        <p:nvPicPr>
          <p:cNvPr id="11" name="Content Placeholder 4" descr="images (4)"/>
          <p:cNvPicPr>
            <a:picLocks noGrp="1" noChangeAspect="1"/>
          </p:cNvPicPr>
          <p:nvPr>
            <p:ph sz="half" idx="2"/>
          </p:nvPr>
        </p:nvPicPr>
        <p:blipFill rotWithShape="1">
          <a:blip r:embed="rId3"/>
          <a:srcRect l="9803" r="6373"/>
          <a:stretch/>
        </p:blipFill>
        <p:spPr>
          <a:xfrm>
            <a:off x="7805543" y="2254928"/>
            <a:ext cx="4261021" cy="3504094"/>
          </a:xfrm>
          <a:prstGeom prst="rect">
            <a:avLst/>
          </a:prstGeom>
        </p:spPr>
      </p:pic>
    </p:spTree>
    <p:extLst>
      <p:ext uri="{BB962C8B-B14F-4D97-AF65-F5344CB8AC3E}">
        <p14:creationId xmlns:p14="http://schemas.microsoft.com/office/powerpoint/2010/main" val="80682096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6" name="Title 1"/>
          <p:cNvSpPr txBox="1">
            <a:spLocks/>
          </p:cNvSpPr>
          <p:nvPr/>
        </p:nvSpPr>
        <p:spPr>
          <a:xfrm>
            <a:off x="740546" y="903767"/>
            <a:ext cx="10515600" cy="57746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i="1" u="sng" dirty="0" err="1" smtClean="0">
                <a:ln w="22225">
                  <a:solidFill>
                    <a:schemeClr val="accent2"/>
                  </a:solidFill>
                  <a:prstDash val="solid"/>
                </a:ln>
                <a:solidFill>
                  <a:srgbClr val="FF0000"/>
                </a:solidFill>
              </a:rPr>
              <a:t>Trách</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nhiệm</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và</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quyền</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của</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quản</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đốc</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phân</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xưởng</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hoặc</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tương</a:t>
            </a:r>
            <a:r>
              <a:rPr lang="en-US" b="1" i="1" u="sng" dirty="0" smtClean="0">
                <a:ln w="22225">
                  <a:solidFill>
                    <a:schemeClr val="accent2"/>
                  </a:solidFill>
                  <a:prstDash val="solid"/>
                </a:ln>
                <a:solidFill>
                  <a:srgbClr val="FF0000"/>
                </a:solidFill>
              </a:rPr>
              <a:t> </a:t>
            </a:r>
            <a:r>
              <a:rPr lang="en-US" b="1" i="1" u="sng" dirty="0" err="1" smtClean="0">
                <a:ln w="22225">
                  <a:solidFill>
                    <a:schemeClr val="accent2"/>
                  </a:solidFill>
                  <a:prstDash val="solid"/>
                </a:ln>
                <a:solidFill>
                  <a:srgbClr val="FF0000"/>
                </a:solidFill>
              </a:rPr>
              <a:t>đương</a:t>
            </a:r>
            <a:r>
              <a:rPr lang="en-US" b="1" i="1" u="sng" dirty="0" smtClean="0">
                <a:ln w="22225">
                  <a:solidFill>
                    <a:schemeClr val="accent2"/>
                  </a:solidFill>
                  <a:prstDash val="solid"/>
                </a:ln>
                <a:solidFill>
                  <a:srgbClr val="FF0000"/>
                </a:solidFill>
              </a:rPr>
              <a:t>:</a:t>
            </a:r>
            <a:endParaRPr lang="en-US" b="1" i="1" u="sng" dirty="0">
              <a:ln w="22225">
                <a:solidFill>
                  <a:schemeClr val="accent2"/>
                </a:solidFill>
                <a:prstDash val="solid"/>
              </a:ln>
              <a:solidFill>
                <a:srgbClr val="FF0000"/>
              </a:solidFill>
            </a:endParaRPr>
          </a:p>
        </p:txBody>
      </p:sp>
    </p:spTree>
    <p:extLst>
      <p:ext uri="{BB962C8B-B14F-4D97-AF65-F5344CB8AC3E}">
        <p14:creationId xmlns:p14="http://schemas.microsoft.com/office/powerpoint/2010/main" val="147631421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202180"/>
          </a:xfrm>
        </p:spPr>
        <p:txBody>
          <a:bodyPr>
            <a:noAutofit/>
          </a:bodyPr>
          <a:lstStyle/>
          <a:p>
            <a:r>
              <a:rPr lang="en-US" sz="4800" b="1" i="1">
                <a:solidFill>
                  <a:schemeClr val="tx1"/>
                </a:solidFill>
                <a:effectLst>
                  <a:outerShdw blurRad="38100" dist="19050" dir="2700000" algn="tl" rotWithShape="0">
                    <a:schemeClr val="dk1">
                      <a:alpha val="40000"/>
                    </a:schemeClr>
                  </a:outerShdw>
                </a:effectLst>
              </a:rPr>
              <a:t>-QUẢN ĐỐC PHÂN XƯỞNG là người chịu trách nhiệm trước giám đốc doanh nghiệp về công tác BHLĐ tại phân xưởng.</a:t>
            </a:r>
          </a:p>
        </p:txBody>
      </p:sp>
      <p:pic>
        <p:nvPicPr>
          <p:cNvPr id="5" name="Content Placeholder 4" descr="tải xuống (24)"/>
          <p:cNvPicPr>
            <a:picLocks noGrp="1" noChangeAspect="1"/>
          </p:cNvPicPr>
          <p:nvPr>
            <p:ph sz="half" idx="1"/>
          </p:nvPr>
        </p:nvPicPr>
        <p:blipFill>
          <a:blip r:embed="rId2"/>
          <a:stretch>
            <a:fillRect/>
          </a:stretch>
        </p:blipFill>
        <p:spPr>
          <a:xfrm>
            <a:off x="495935" y="2696210"/>
            <a:ext cx="4242435" cy="4069715"/>
          </a:xfrm>
          <a:prstGeom prst="rect">
            <a:avLst/>
          </a:prstGeom>
        </p:spPr>
      </p:pic>
      <p:pic>
        <p:nvPicPr>
          <p:cNvPr id="6" name="Content Placeholder 5" descr="tải xuống (26)"/>
          <p:cNvPicPr>
            <a:picLocks noGrp="1" noChangeAspect="1"/>
          </p:cNvPicPr>
          <p:nvPr>
            <p:ph sz="half" idx="2"/>
          </p:nvPr>
        </p:nvPicPr>
        <p:blipFill>
          <a:blip r:embed="rId3"/>
          <a:stretch>
            <a:fillRect/>
          </a:stretch>
        </p:blipFill>
        <p:spPr>
          <a:xfrm>
            <a:off x="4738370" y="2696210"/>
            <a:ext cx="3275965" cy="3916045"/>
          </a:xfrm>
          <a:prstGeom prst="rect">
            <a:avLst/>
          </a:prstGeom>
        </p:spPr>
      </p:pic>
      <p:pic>
        <p:nvPicPr>
          <p:cNvPr id="7" name="Picture 6" descr="tải xuống (25)"/>
          <p:cNvPicPr>
            <a:picLocks noChangeAspect="1"/>
          </p:cNvPicPr>
          <p:nvPr/>
        </p:nvPicPr>
        <p:blipFill>
          <a:blip r:embed="rId4"/>
          <a:stretch>
            <a:fillRect/>
          </a:stretch>
        </p:blipFill>
        <p:spPr>
          <a:xfrm>
            <a:off x="8227060" y="2696210"/>
            <a:ext cx="3126740" cy="410273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75" y="105410"/>
            <a:ext cx="11056620" cy="914400"/>
          </a:xfrm>
        </p:spPr>
        <p:txBody>
          <a:bodyPr>
            <a:normAutofit/>
            <a:scene3d>
              <a:camera prst="orthographicFront"/>
              <a:lightRig rig="threePt" dir="t"/>
            </a:scene3d>
          </a:bodyPr>
          <a:lstStyle/>
          <a:p>
            <a:pPr algn="l"/>
            <a:r>
              <a:rPr lang="en-US" i="1" u="sng">
                <a:ln w="22225">
                  <a:solidFill>
                    <a:schemeClr val="accent2"/>
                  </a:solidFill>
                  <a:prstDash val="solid"/>
                </a:ln>
                <a:solidFill>
                  <a:srgbClr val="FF0000"/>
                </a:solidFill>
                <a:effectLst/>
              </a:rPr>
              <a:t>*Trách nhệm:</a:t>
            </a:r>
          </a:p>
        </p:txBody>
      </p:sp>
      <p:sp>
        <p:nvSpPr>
          <p:cNvPr id="3" name="Content Placeholder 2"/>
          <p:cNvSpPr>
            <a:spLocks noGrp="1"/>
          </p:cNvSpPr>
          <p:nvPr>
            <p:ph sz="half" idx="1"/>
          </p:nvPr>
        </p:nvSpPr>
        <p:spPr>
          <a:xfrm>
            <a:off x="405130" y="1176655"/>
            <a:ext cx="5181600" cy="5487670"/>
          </a:xfrm>
        </p:spPr>
        <p:txBody>
          <a:bodyPr/>
          <a:lstStyle/>
          <a:p>
            <a:pPr marL="0" indent="0" algn="just">
              <a:buNone/>
            </a:pPr>
            <a:r>
              <a:rPr lang="en-US" dirty="0" err="1"/>
              <a:t>Tổ</a:t>
            </a:r>
            <a:r>
              <a:rPr lang="en-US" dirty="0"/>
              <a:t> </a:t>
            </a:r>
            <a:r>
              <a:rPr lang="en-US" dirty="0" err="1"/>
              <a:t>chức</a:t>
            </a:r>
            <a:r>
              <a:rPr lang="en-US" dirty="0"/>
              <a:t> </a:t>
            </a:r>
            <a:r>
              <a:rPr lang="en-US" dirty="0" err="1"/>
              <a:t>huấn</a:t>
            </a:r>
            <a:r>
              <a:rPr lang="en-US" dirty="0"/>
              <a:t> </a:t>
            </a:r>
            <a:r>
              <a:rPr lang="en-US" dirty="0" err="1"/>
              <a:t>luyện</a:t>
            </a:r>
            <a:r>
              <a:rPr lang="en-US" dirty="0"/>
              <a:t>, </a:t>
            </a:r>
            <a:r>
              <a:rPr lang="en-US" dirty="0" err="1"/>
              <a:t>kèm</a:t>
            </a:r>
            <a:r>
              <a:rPr lang="en-US" dirty="0"/>
              <a:t> </a:t>
            </a:r>
            <a:r>
              <a:rPr lang="en-US" dirty="0" err="1"/>
              <a:t>cặp</a:t>
            </a:r>
            <a:r>
              <a:rPr lang="en-US" dirty="0"/>
              <a:t>, </a:t>
            </a:r>
            <a:r>
              <a:rPr lang="en-US" dirty="0" err="1"/>
              <a:t>hướng</a:t>
            </a:r>
            <a:r>
              <a:rPr lang="en-US" dirty="0"/>
              <a:t> </a:t>
            </a:r>
            <a:r>
              <a:rPr lang="en-US" dirty="0" err="1"/>
              <a:t>dẫn</a:t>
            </a:r>
            <a:r>
              <a:rPr lang="en-US" dirty="0"/>
              <a:t> </a:t>
            </a:r>
            <a:r>
              <a:rPr lang="en-US" dirty="0" err="1"/>
              <a:t>lao</a:t>
            </a:r>
            <a:r>
              <a:rPr lang="en-US" dirty="0"/>
              <a:t> </a:t>
            </a:r>
            <a:r>
              <a:rPr lang="en-US" dirty="0" err="1"/>
              <a:t>động</a:t>
            </a:r>
            <a:r>
              <a:rPr lang="en-US" dirty="0"/>
              <a:t> </a:t>
            </a:r>
            <a:r>
              <a:rPr lang="en-US" dirty="0" err="1"/>
              <a:t>mới</a:t>
            </a:r>
            <a:r>
              <a:rPr lang="en-US" dirty="0"/>
              <a:t> </a:t>
            </a:r>
            <a:r>
              <a:rPr lang="en-US" dirty="0" err="1"/>
              <a:t>tuyển</a:t>
            </a:r>
            <a:r>
              <a:rPr lang="en-US" dirty="0"/>
              <a:t> </a:t>
            </a:r>
            <a:r>
              <a:rPr lang="en-US" dirty="0" err="1"/>
              <a:t>dụng</a:t>
            </a:r>
            <a:r>
              <a:rPr lang="en-US" dirty="0"/>
              <a:t> </a:t>
            </a:r>
            <a:r>
              <a:rPr lang="en-US" dirty="0" err="1"/>
              <a:t>hoặc</a:t>
            </a:r>
            <a:r>
              <a:rPr lang="en-US" dirty="0"/>
              <a:t> </a:t>
            </a:r>
            <a:r>
              <a:rPr lang="en-US" dirty="0" err="1"/>
              <a:t>mới</a:t>
            </a:r>
            <a:r>
              <a:rPr lang="en-US" dirty="0"/>
              <a:t> </a:t>
            </a:r>
            <a:r>
              <a:rPr lang="en-US" dirty="0" err="1"/>
              <a:t>chuyển</a:t>
            </a:r>
            <a:r>
              <a:rPr lang="en-US" dirty="0"/>
              <a:t> </a:t>
            </a:r>
            <a:r>
              <a:rPr lang="en-US" dirty="0" err="1"/>
              <a:t>đến</a:t>
            </a:r>
            <a:r>
              <a:rPr lang="en-US" dirty="0"/>
              <a:t> </a:t>
            </a:r>
            <a:r>
              <a:rPr lang="en-US" dirty="0" err="1"/>
              <a:t>làm</a:t>
            </a:r>
            <a:r>
              <a:rPr lang="en-US" dirty="0"/>
              <a:t> </a:t>
            </a:r>
            <a:r>
              <a:rPr lang="en-US" dirty="0" err="1"/>
              <a:t>việc</a:t>
            </a:r>
            <a:r>
              <a:rPr lang="en-US" dirty="0"/>
              <a:t> </a:t>
            </a:r>
            <a:r>
              <a:rPr lang="en-US" dirty="0" err="1"/>
              <a:t>tại</a:t>
            </a:r>
            <a:r>
              <a:rPr lang="en-US" dirty="0"/>
              <a:t> </a:t>
            </a:r>
            <a:r>
              <a:rPr lang="en-US" dirty="0" err="1"/>
              <a:t>phân</a:t>
            </a:r>
            <a:r>
              <a:rPr lang="en-US" dirty="0"/>
              <a:t> </a:t>
            </a:r>
            <a:r>
              <a:rPr lang="en-US" dirty="0" err="1"/>
              <a:t>xưởng</a:t>
            </a:r>
            <a:r>
              <a:rPr lang="en-US" dirty="0"/>
              <a:t> </a:t>
            </a:r>
            <a:r>
              <a:rPr lang="en-US" dirty="0" err="1"/>
              <a:t>về</a:t>
            </a:r>
            <a:r>
              <a:rPr lang="en-US" dirty="0"/>
              <a:t> ATVSLĐ </a:t>
            </a:r>
            <a:r>
              <a:rPr lang="en-US" dirty="0" err="1"/>
              <a:t>khi</a:t>
            </a:r>
            <a:r>
              <a:rPr lang="en-US" dirty="0"/>
              <a:t> </a:t>
            </a:r>
            <a:r>
              <a:rPr lang="en-US" dirty="0" err="1"/>
              <a:t>giao</a:t>
            </a:r>
            <a:r>
              <a:rPr lang="en-US" dirty="0"/>
              <a:t> </a:t>
            </a:r>
            <a:r>
              <a:rPr lang="en-US" dirty="0" err="1"/>
              <a:t>việc</a:t>
            </a:r>
            <a:r>
              <a:rPr lang="en-US" dirty="0"/>
              <a:t> </a:t>
            </a:r>
            <a:r>
              <a:rPr lang="en-US" dirty="0" err="1"/>
              <a:t>cho</a:t>
            </a:r>
            <a:r>
              <a:rPr lang="en-US" dirty="0"/>
              <a:t> </a:t>
            </a:r>
            <a:r>
              <a:rPr lang="en-US" dirty="0" err="1"/>
              <a:t>họ</a:t>
            </a:r>
            <a:r>
              <a:rPr lang="en-US" dirty="0"/>
              <a:t>.</a:t>
            </a:r>
          </a:p>
        </p:txBody>
      </p:sp>
      <p:pic>
        <p:nvPicPr>
          <p:cNvPr id="5" name="Content Placeholder 4" descr="images (16)"/>
          <p:cNvPicPr>
            <a:picLocks noGrp="1" noChangeAspect="1"/>
          </p:cNvPicPr>
          <p:nvPr>
            <p:ph sz="half" idx="2"/>
          </p:nvPr>
        </p:nvPicPr>
        <p:blipFill>
          <a:blip r:embed="rId2"/>
          <a:stretch>
            <a:fillRect/>
          </a:stretch>
        </p:blipFill>
        <p:spPr>
          <a:xfrm>
            <a:off x="504190" y="3488690"/>
            <a:ext cx="4741545" cy="3175635"/>
          </a:xfrm>
          <a:prstGeom prst="rect">
            <a:avLst/>
          </a:prstGeom>
        </p:spPr>
      </p:pic>
      <p:pic>
        <p:nvPicPr>
          <p:cNvPr id="6" name="Picture 5" descr="unnamed (1)"/>
          <p:cNvPicPr>
            <a:picLocks noChangeAspect="1"/>
          </p:cNvPicPr>
          <p:nvPr/>
        </p:nvPicPr>
        <p:blipFill>
          <a:blip r:embed="rId3"/>
          <a:stretch>
            <a:fillRect/>
          </a:stretch>
        </p:blipFill>
        <p:spPr>
          <a:xfrm>
            <a:off x="5768340" y="105410"/>
            <a:ext cx="5596255" cy="3146425"/>
          </a:xfrm>
          <a:prstGeom prst="rect">
            <a:avLst/>
          </a:prstGeom>
        </p:spPr>
      </p:pic>
      <p:pic>
        <p:nvPicPr>
          <p:cNvPr id="7" name="Picture 6" descr="huan-luyen-an-toan-nhom-3-cn"/>
          <p:cNvPicPr>
            <a:picLocks noChangeAspect="1"/>
          </p:cNvPicPr>
          <p:nvPr/>
        </p:nvPicPr>
        <p:blipFill>
          <a:blip r:embed="rId4"/>
          <a:stretch>
            <a:fillRect/>
          </a:stretch>
        </p:blipFill>
        <p:spPr>
          <a:xfrm>
            <a:off x="5457190" y="3404870"/>
            <a:ext cx="5715000" cy="33432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just"/>
            <a:r>
              <a:rPr lang="en-US" b="1" i="1" dirty="0" err="1" smtClean="0">
                <a:solidFill>
                  <a:schemeClr val="tx1"/>
                </a:solidFill>
                <a:effectLst>
                  <a:outerShdw blurRad="38100" dist="19050" dir="2700000" algn="tl" rotWithShape="0">
                    <a:schemeClr val="dk1">
                      <a:alpha val="40000"/>
                    </a:schemeClr>
                  </a:outerShdw>
                </a:effectLst>
              </a:rPr>
              <a:t>Bố</a:t>
            </a:r>
            <a:r>
              <a:rPr lang="en-US" b="1" i="1" dirty="0" smtClean="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trí</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người</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lao</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động</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đúng</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ngành</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nghề</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đã</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đào</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tạo</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đã</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được</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huấn</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luyện</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và</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đã</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được</a:t>
            </a:r>
            <a:r>
              <a:rPr lang="en-US" b="1" i="1" dirty="0">
                <a:solidFill>
                  <a:schemeClr val="tx1"/>
                </a:solidFill>
                <a:effectLst>
                  <a:outerShdw blurRad="38100" dist="19050" dir="2700000" algn="tl" rotWithShape="0">
                    <a:schemeClr val="dk1">
                      <a:alpha val="40000"/>
                    </a:schemeClr>
                  </a:outerShdw>
                </a:effectLst>
              </a:rPr>
              <a:t> qua </a:t>
            </a:r>
            <a:r>
              <a:rPr lang="en-US" b="1" i="1" dirty="0" err="1">
                <a:solidFill>
                  <a:schemeClr val="tx1"/>
                </a:solidFill>
                <a:effectLst>
                  <a:outerShdw blurRad="38100" dist="19050" dir="2700000" algn="tl" rotWithShape="0">
                    <a:schemeClr val="dk1">
                      <a:alpha val="40000"/>
                    </a:schemeClr>
                  </a:outerShdw>
                </a:effectLst>
              </a:rPr>
              <a:t>sát</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hạch</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kiến</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thức</a:t>
            </a:r>
            <a:r>
              <a:rPr lang="en-US" b="1" i="1" dirty="0">
                <a:solidFill>
                  <a:schemeClr val="tx1"/>
                </a:solidFill>
                <a:effectLst>
                  <a:outerShdw blurRad="38100" dist="19050" dir="2700000" algn="tl" rotWithShape="0">
                    <a:schemeClr val="dk1">
                      <a:alpha val="40000"/>
                    </a:schemeClr>
                  </a:outerShdw>
                </a:effectLst>
              </a:rPr>
              <a:t> ATVSLĐ </a:t>
            </a:r>
            <a:r>
              <a:rPr lang="en-US" b="1" i="1" dirty="0" err="1">
                <a:solidFill>
                  <a:schemeClr val="tx1"/>
                </a:solidFill>
                <a:effectLst>
                  <a:outerShdw blurRad="38100" dist="19050" dir="2700000" algn="tl" rotWithShape="0">
                    <a:schemeClr val="dk1">
                      <a:alpha val="40000"/>
                    </a:schemeClr>
                  </a:outerShdw>
                </a:effectLst>
              </a:rPr>
              <a:t>đạt</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yêu</a:t>
            </a:r>
            <a:r>
              <a:rPr lang="en-US" b="1" i="1" dirty="0">
                <a:solidFill>
                  <a:schemeClr val="tx1"/>
                </a:solidFill>
                <a:effectLst>
                  <a:outerShdw blurRad="38100" dist="19050" dir="2700000" algn="tl" rotWithShape="0">
                    <a:schemeClr val="dk1">
                      <a:alpha val="40000"/>
                    </a:schemeClr>
                  </a:outerShdw>
                </a:effectLst>
              </a:rPr>
              <a:t> </a:t>
            </a:r>
            <a:r>
              <a:rPr lang="en-US" b="1" i="1" dirty="0" err="1">
                <a:solidFill>
                  <a:schemeClr val="tx1"/>
                </a:solidFill>
                <a:effectLst>
                  <a:outerShdw blurRad="38100" dist="19050" dir="2700000" algn="tl" rotWithShape="0">
                    <a:schemeClr val="dk1">
                      <a:alpha val="40000"/>
                    </a:schemeClr>
                  </a:outerShdw>
                </a:effectLst>
              </a:rPr>
              <a:t>cầu</a:t>
            </a:r>
            <a:r>
              <a:rPr lang="en-US" b="1" i="1" dirty="0">
                <a:solidFill>
                  <a:schemeClr val="tx1"/>
                </a:solidFill>
                <a:effectLst>
                  <a:outerShdw blurRad="38100" dist="19050" dir="2700000" algn="tl" rotWithShape="0">
                    <a:schemeClr val="dk1">
                      <a:alpha val="40000"/>
                    </a:schemeClr>
                  </a:outerShdw>
                </a:effectLst>
              </a:rPr>
              <a:t>.</a:t>
            </a:r>
          </a:p>
        </p:txBody>
      </p:sp>
      <p:pic>
        <p:nvPicPr>
          <p:cNvPr id="5" name="Content Placeholder 4" descr="tải xuống (27)"/>
          <p:cNvPicPr>
            <a:picLocks noGrp="1" noChangeAspect="1"/>
          </p:cNvPicPr>
          <p:nvPr>
            <p:ph sz="half" idx="1"/>
          </p:nvPr>
        </p:nvPicPr>
        <p:blipFill>
          <a:blip r:embed="rId2"/>
          <a:stretch>
            <a:fillRect/>
          </a:stretch>
        </p:blipFill>
        <p:spPr>
          <a:xfrm>
            <a:off x="181610" y="2319020"/>
            <a:ext cx="4469130" cy="4109720"/>
          </a:xfrm>
          <a:prstGeom prst="rect">
            <a:avLst/>
          </a:prstGeom>
        </p:spPr>
      </p:pic>
      <p:pic>
        <p:nvPicPr>
          <p:cNvPr id="6" name="Content Placeholder 5" descr="tải xuống (15)"/>
          <p:cNvPicPr>
            <a:picLocks noGrp="1" noChangeAspect="1"/>
          </p:cNvPicPr>
          <p:nvPr>
            <p:ph sz="half" idx="2"/>
          </p:nvPr>
        </p:nvPicPr>
        <p:blipFill>
          <a:blip r:embed="rId3"/>
          <a:stretch>
            <a:fillRect/>
          </a:stretch>
        </p:blipFill>
        <p:spPr>
          <a:xfrm>
            <a:off x="5229860" y="4418330"/>
            <a:ext cx="5811520" cy="2255520"/>
          </a:xfrm>
          <a:prstGeom prst="rect">
            <a:avLst/>
          </a:prstGeom>
        </p:spPr>
      </p:pic>
      <p:pic>
        <p:nvPicPr>
          <p:cNvPr id="7" name="Picture 6" descr="images (18)"/>
          <p:cNvPicPr>
            <a:picLocks noChangeAspect="1"/>
          </p:cNvPicPr>
          <p:nvPr/>
        </p:nvPicPr>
        <p:blipFill>
          <a:blip r:embed="rId4"/>
          <a:stretch>
            <a:fillRect/>
          </a:stretch>
        </p:blipFill>
        <p:spPr>
          <a:xfrm>
            <a:off x="4862195" y="2318385"/>
            <a:ext cx="6178550" cy="203454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 y="365125"/>
            <a:ext cx="11121390" cy="2613025"/>
          </a:xfrm>
        </p:spPr>
        <p:txBody>
          <a:bodyPr>
            <a:noAutofit/>
          </a:bodyPr>
          <a:lstStyle/>
          <a:p>
            <a:pPr algn="just"/>
            <a:r>
              <a:rPr lang="en-US" sz="4000" b="1" i="1" dirty="0">
                <a:solidFill>
                  <a:schemeClr val="tx1"/>
                </a:solidFill>
                <a:effectLst>
                  <a:outerShdw blurRad="38100" dist="19050" dir="2700000" algn="tl" rotWithShape="0">
                    <a:schemeClr val="dk1">
                      <a:alpha val="40000"/>
                    </a:schemeClr>
                  </a:outerShdw>
                </a:effectLst>
              </a:rPr>
              <a:t>-</a:t>
            </a:r>
            <a:r>
              <a:rPr lang="en-US" sz="4000" b="1" i="1" dirty="0" err="1">
                <a:solidFill>
                  <a:schemeClr val="tx1"/>
                </a:solidFill>
              </a:rPr>
              <a:t>Thực</a:t>
            </a:r>
            <a:r>
              <a:rPr lang="en-US" sz="4000" b="1" i="1" dirty="0">
                <a:solidFill>
                  <a:schemeClr val="tx1"/>
                </a:solidFill>
              </a:rPr>
              <a:t> </a:t>
            </a:r>
            <a:r>
              <a:rPr lang="en-US" sz="4000" b="1" i="1" dirty="0" err="1">
                <a:solidFill>
                  <a:schemeClr val="tx1"/>
                </a:solidFill>
              </a:rPr>
              <a:t>hiện</a:t>
            </a:r>
            <a:r>
              <a:rPr lang="en-US" sz="4000" b="1" i="1" dirty="0">
                <a:solidFill>
                  <a:schemeClr val="tx1"/>
                </a:solidFill>
              </a:rPr>
              <a:t> </a:t>
            </a:r>
            <a:r>
              <a:rPr lang="en-US" sz="4000" b="1" i="1" dirty="0" err="1">
                <a:solidFill>
                  <a:schemeClr val="tx1"/>
                </a:solidFill>
              </a:rPr>
              <a:t>đầy</a:t>
            </a:r>
            <a:r>
              <a:rPr lang="en-US" sz="4000" b="1" i="1" dirty="0">
                <a:solidFill>
                  <a:schemeClr val="tx1"/>
                </a:solidFill>
              </a:rPr>
              <a:t> </a:t>
            </a:r>
            <a:r>
              <a:rPr lang="en-US" sz="4000" b="1" i="1" dirty="0" err="1">
                <a:solidFill>
                  <a:schemeClr val="tx1"/>
                </a:solidFill>
              </a:rPr>
              <a:t>đủ</a:t>
            </a:r>
            <a:r>
              <a:rPr lang="en-US" sz="4000" b="1" i="1" dirty="0">
                <a:solidFill>
                  <a:schemeClr val="tx1"/>
                </a:solidFill>
              </a:rPr>
              <a:t> </a:t>
            </a:r>
            <a:r>
              <a:rPr lang="en-US" sz="4000" b="1" i="1" dirty="0" err="1">
                <a:solidFill>
                  <a:schemeClr val="tx1"/>
                </a:solidFill>
              </a:rPr>
              <a:t>nội</a:t>
            </a:r>
            <a:r>
              <a:rPr lang="en-US" sz="4000" b="1" i="1" dirty="0">
                <a:solidFill>
                  <a:schemeClr val="tx1"/>
                </a:solidFill>
              </a:rPr>
              <a:t> dung BHLĐ, </a:t>
            </a:r>
            <a:r>
              <a:rPr lang="en-US" sz="4000" b="1" i="1" dirty="0" err="1">
                <a:solidFill>
                  <a:schemeClr val="tx1"/>
                </a:solidFill>
              </a:rPr>
              <a:t>xử</a:t>
            </a:r>
            <a:r>
              <a:rPr lang="en-US" sz="4000" b="1" i="1" dirty="0">
                <a:solidFill>
                  <a:schemeClr val="tx1"/>
                </a:solidFill>
              </a:rPr>
              <a:t> </a:t>
            </a:r>
            <a:r>
              <a:rPr lang="en-US" sz="4000" b="1" i="1" dirty="0" err="1">
                <a:solidFill>
                  <a:schemeClr val="tx1"/>
                </a:solidFill>
              </a:rPr>
              <a:t>lí</a:t>
            </a:r>
            <a:r>
              <a:rPr lang="en-US" sz="4000" b="1" i="1" dirty="0">
                <a:solidFill>
                  <a:schemeClr val="tx1"/>
                </a:solidFill>
              </a:rPr>
              <a:t> </a:t>
            </a:r>
            <a:r>
              <a:rPr lang="en-US" sz="4000" b="1" i="1" dirty="0" err="1">
                <a:solidFill>
                  <a:schemeClr val="tx1"/>
                </a:solidFill>
              </a:rPr>
              <a:t>kịp</a:t>
            </a:r>
            <a:r>
              <a:rPr lang="en-US" sz="4000" b="1" i="1" dirty="0">
                <a:solidFill>
                  <a:schemeClr val="tx1"/>
                </a:solidFill>
              </a:rPr>
              <a:t> </a:t>
            </a:r>
            <a:r>
              <a:rPr lang="en-US" sz="4000" b="1" i="1" dirty="0" err="1">
                <a:solidFill>
                  <a:schemeClr val="tx1"/>
                </a:solidFill>
              </a:rPr>
              <a:t>thời</a:t>
            </a:r>
            <a:r>
              <a:rPr lang="en-US" sz="4000" b="1" i="1" dirty="0">
                <a:solidFill>
                  <a:schemeClr val="tx1"/>
                </a:solidFill>
              </a:rPr>
              <a:t> </a:t>
            </a:r>
            <a:r>
              <a:rPr lang="en-US" sz="4000" b="1" i="1" dirty="0" err="1">
                <a:solidFill>
                  <a:schemeClr val="tx1"/>
                </a:solidFill>
              </a:rPr>
              <a:t>các</a:t>
            </a:r>
            <a:r>
              <a:rPr lang="en-US" sz="4000" b="1" i="1" dirty="0">
                <a:solidFill>
                  <a:schemeClr val="tx1"/>
                </a:solidFill>
              </a:rPr>
              <a:t> </a:t>
            </a:r>
            <a:r>
              <a:rPr lang="en-US" sz="4000" b="1" i="1" dirty="0" err="1">
                <a:solidFill>
                  <a:schemeClr val="tx1"/>
                </a:solidFill>
              </a:rPr>
              <a:t>thiếu</a:t>
            </a:r>
            <a:r>
              <a:rPr lang="en-US" sz="4000" b="1" i="1" dirty="0">
                <a:solidFill>
                  <a:schemeClr val="tx1"/>
                </a:solidFill>
              </a:rPr>
              <a:t> </a:t>
            </a:r>
            <a:r>
              <a:rPr lang="en-US" sz="4000" b="1" i="1" dirty="0" err="1">
                <a:solidFill>
                  <a:schemeClr val="tx1"/>
                </a:solidFill>
              </a:rPr>
              <a:t>sót</a:t>
            </a:r>
            <a:r>
              <a:rPr lang="en-US" sz="4000" b="1" i="1" dirty="0">
                <a:solidFill>
                  <a:schemeClr val="tx1"/>
                </a:solidFill>
              </a:rPr>
              <a:t>, </a:t>
            </a:r>
            <a:r>
              <a:rPr lang="en-US" sz="4000" b="1" i="1" dirty="0" err="1">
                <a:solidFill>
                  <a:schemeClr val="tx1"/>
                </a:solidFill>
              </a:rPr>
              <a:t>được</a:t>
            </a:r>
            <a:r>
              <a:rPr lang="en-US" sz="4000" b="1" i="1" dirty="0">
                <a:solidFill>
                  <a:schemeClr val="tx1"/>
                </a:solidFill>
              </a:rPr>
              <a:t> </a:t>
            </a:r>
            <a:r>
              <a:rPr lang="en-US" sz="4000" b="1" i="1" dirty="0" err="1">
                <a:solidFill>
                  <a:schemeClr val="tx1"/>
                </a:solidFill>
              </a:rPr>
              <a:t>phát</a:t>
            </a:r>
            <a:r>
              <a:rPr lang="en-US" sz="4000" b="1" i="1" dirty="0">
                <a:solidFill>
                  <a:schemeClr val="tx1"/>
                </a:solidFill>
              </a:rPr>
              <a:t> </a:t>
            </a:r>
            <a:r>
              <a:rPr lang="en-US" sz="4000" b="1" i="1" dirty="0" err="1">
                <a:solidFill>
                  <a:schemeClr val="tx1"/>
                </a:solidFill>
              </a:rPr>
              <a:t>hiện</a:t>
            </a:r>
            <a:r>
              <a:rPr lang="en-US" sz="4000" b="1" i="1" dirty="0">
                <a:solidFill>
                  <a:schemeClr val="tx1"/>
                </a:solidFill>
              </a:rPr>
              <a:t> qua </a:t>
            </a:r>
            <a:r>
              <a:rPr lang="en-US" sz="4000" b="1" i="1" dirty="0" err="1">
                <a:solidFill>
                  <a:schemeClr val="tx1"/>
                </a:solidFill>
              </a:rPr>
              <a:t>kiểm</a:t>
            </a:r>
            <a:r>
              <a:rPr lang="en-US" sz="4000" b="1" i="1" dirty="0">
                <a:solidFill>
                  <a:schemeClr val="tx1"/>
                </a:solidFill>
              </a:rPr>
              <a:t> </a:t>
            </a:r>
            <a:r>
              <a:rPr lang="en-US" sz="4000" b="1" i="1" dirty="0" err="1">
                <a:solidFill>
                  <a:schemeClr val="tx1"/>
                </a:solidFill>
              </a:rPr>
              <a:t>tra</a:t>
            </a:r>
            <a:r>
              <a:rPr lang="en-US" sz="4000" b="1" i="1" dirty="0">
                <a:solidFill>
                  <a:schemeClr val="tx1"/>
                </a:solidFill>
              </a:rPr>
              <a:t>, qua </a:t>
            </a:r>
            <a:r>
              <a:rPr lang="en-US" sz="4000" b="1" i="1" dirty="0" err="1">
                <a:solidFill>
                  <a:schemeClr val="tx1"/>
                </a:solidFill>
              </a:rPr>
              <a:t>các</a:t>
            </a:r>
            <a:r>
              <a:rPr lang="en-US" sz="4000" b="1" i="1" dirty="0">
                <a:solidFill>
                  <a:schemeClr val="tx1"/>
                </a:solidFill>
              </a:rPr>
              <a:t> </a:t>
            </a:r>
            <a:r>
              <a:rPr lang="en-US" sz="4000" b="1" i="1" dirty="0" err="1">
                <a:solidFill>
                  <a:schemeClr val="tx1"/>
                </a:solidFill>
              </a:rPr>
              <a:t>kiến</a:t>
            </a:r>
            <a:r>
              <a:rPr lang="en-US" sz="4000" b="1" i="1" dirty="0">
                <a:solidFill>
                  <a:schemeClr val="tx1"/>
                </a:solidFill>
              </a:rPr>
              <a:t> </a:t>
            </a:r>
            <a:r>
              <a:rPr lang="en-US" sz="4000" b="1" i="1" dirty="0" err="1">
                <a:solidFill>
                  <a:schemeClr val="tx1"/>
                </a:solidFill>
              </a:rPr>
              <a:t>nghị</a:t>
            </a:r>
            <a:r>
              <a:rPr lang="en-US" sz="4000" b="1" i="1" dirty="0">
                <a:solidFill>
                  <a:schemeClr val="tx1"/>
                </a:solidFill>
              </a:rPr>
              <a:t> </a:t>
            </a:r>
            <a:r>
              <a:rPr lang="en-US" sz="4000" b="1" i="1" dirty="0" err="1">
                <a:solidFill>
                  <a:schemeClr val="tx1"/>
                </a:solidFill>
              </a:rPr>
              <a:t>của</a:t>
            </a:r>
            <a:r>
              <a:rPr lang="en-US" sz="4000" b="1" i="1" dirty="0">
                <a:solidFill>
                  <a:schemeClr val="tx1"/>
                </a:solidFill>
              </a:rPr>
              <a:t> </a:t>
            </a:r>
            <a:r>
              <a:rPr lang="en-US" sz="4000" b="1" i="1" dirty="0" err="1">
                <a:solidFill>
                  <a:schemeClr val="tx1"/>
                </a:solidFill>
              </a:rPr>
              <a:t>tổ</a:t>
            </a:r>
            <a:r>
              <a:rPr lang="en-US" sz="4000" b="1" i="1" dirty="0">
                <a:solidFill>
                  <a:schemeClr val="tx1"/>
                </a:solidFill>
              </a:rPr>
              <a:t> </a:t>
            </a:r>
            <a:r>
              <a:rPr lang="en-US" sz="4000" b="1" i="1" dirty="0" err="1">
                <a:solidFill>
                  <a:schemeClr val="tx1"/>
                </a:solidFill>
              </a:rPr>
              <a:t>sản</a:t>
            </a:r>
            <a:r>
              <a:rPr lang="en-US" sz="4000" b="1" i="1" dirty="0">
                <a:solidFill>
                  <a:schemeClr val="tx1"/>
                </a:solidFill>
              </a:rPr>
              <a:t> </a:t>
            </a:r>
            <a:r>
              <a:rPr lang="en-US" sz="4000" b="1" i="1" dirty="0" err="1">
                <a:solidFill>
                  <a:schemeClr val="tx1"/>
                </a:solidFill>
              </a:rPr>
              <a:t>xuất</a:t>
            </a:r>
            <a:r>
              <a:rPr lang="en-US" sz="4000" b="1" i="1" dirty="0">
                <a:solidFill>
                  <a:schemeClr val="tx1"/>
                </a:solidFill>
              </a:rPr>
              <a:t>, </a:t>
            </a:r>
            <a:r>
              <a:rPr lang="en-US" sz="4000" b="1" i="1" dirty="0" err="1">
                <a:solidFill>
                  <a:schemeClr val="tx1"/>
                </a:solidFill>
              </a:rPr>
              <a:t>đoàn</a:t>
            </a:r>
            <a:r>
              <a:rPr lang="en-US" sz="4000" b="1" i="1" dirty="0">
                <a:solidFill>
                  <a:schemeClr val="tx1"/>
                </a:solidFill>
              </a:rPr>
              <a:t> </a:t>
            </a:r>
            <a:r>
              <a:rPr lang="en-US" sz="4000" b="1" i="1" dirty="0" err="1">
                <a:solidFill>
                  <a:schemeClr val="tx1"/>
                </a:solidFill>
              </a:rPr>
              <a:t>thanh</a:t>
            </a:r>
            <a:r>
              <a:rPr lang="en-US" sz="4000" b="1" i="1" dirty="0">
                <a:solidFill>
                  <a:schemeClr val="tx1"/>
                </a:solidFill>
              </a:rPr>
              <a:t> </a:t>
            </a:r>
            <a:r>
              <a:rPr lang="en-US" sz="4000" b="1" i="1" dirty="0" err="1">
                <a:solidFill>
                  <a:schemeClr val="tx1"/>
                </a:solidFill>
              </a:rPr>
              <a:t>tra</a:t>
            </a:r>
            <a:r>
              <a:rPr lang="en-US" sz="4000" b="1" i="1" dirty="0">
                <a:solidFill>
                  <a:schemeClr val="tx1"/>
                </a:solidFill>
              </a:rPr>
              <a:t>, </a:t>
            </a:r>
            <a:r>
              <a:rPr lang="en-US" sz="4000" b="1" i="1" dirty="0" err="1">
                <a:solidFill>
                  <a:schemeClr val="tx1"/>
                </a:solidFill>
              </a:rPr>
              <a:t>kiểm</a:t>
            </a:r>
            <a:r>
              <a:rPr lang="en-US" sz="4000" b="1" i="1" dirty="0">
                <a:solidFill>
                  <a:schemeClr val="tx1"/>
                </a:solidFill>
              </a:rPr>
              <a:t> </a:t>
            </a:r>
            <a:r>
              <a:rPr lang="en-US" sz="4000" b="1" i="1" dirty="0" err="1">
                <a:solidFill>
                  <a:schemeClr val="tx1"/>
                </a:solidFill>
              </a:rPr>
              <a:t>tra</a:t>
            </a:r>
            <a:r>
              <a:rPr lang="en-US" sz="4000" b="1" i="1" dirty="0">
                <a:solidFill>
                  <a:schemeClr val="tx1"/>
                </a:solidFill>
              </a:rPr>
              <a:t> </a:t>
            </a:r>
            <a:r>
              <a:rPr lang="en-US" sz="4000" b="1" i="1" dirty="0" err="1">
                <a:solidFill>
                  <a:schemeClr val="tx1"/>
                </a:solidFill>
              </a:rPr>
              <a:t>có</a:t>
            </a:r>
            <a:r>
              <a:rPr lang="en-US" sz="4000" b="1" i="1" dirty="0">
                <a:solidFill>
                  <a:schemeClr val="tx1"/>
                </a:solidFill>
              </a:rPr>
              <a:t> </a:t>
            </a:r>
            <a:r>
              <a:rPr lang="en-US" sz="4000" b="1" i="1" dirty="0" err="1">
                <a:solidFill>
                  <a:schemeClr val="tx1"/>
                </a:solidFill>
              </a:rPr>
              <a:t>liên</a:t>
            </a:r>
            <a:r>
              <a:rPr lang="en-US" sz="4000" b="1" i="1" dirty="0">
                <a:solidFill>
                  <a:schemeClr val="tx1"/>
                </a:solidFill>
              </a:rPr>
              <a:t> </a:t>
            </a:r>
            <a:r>
              <a:rPr lang="en-US" sz="4000" b="1" i="1" dirty="0" err="1">
                <a:solidFill>
                  <a:schemeClr val="tx1"/>
                </a:solidFill>
              </a:rPr>
              <a:t>quan</a:t>
            </a:r>
            <a:r>
              <a:rPr lang="en-US" sz="4000" b="1" i="1" dirty="0">
                <a:solidFill>
                  <a:schemeClr val="tx1"/>
                </a:solidFill>
              </a:rPr>
              <a:t> </a:t>
            </a:r>
            <a:r>
              <a:rPr lang="en-US" sz="4000" b="1" i="1" dirty="0" err="1">
                <a:solidFill>
                  <a:schemeClr val="tx1"/>
                </a:solidFill>
              </a:rPr>
              <a:t>đến</a:t>
            </a:r>
            <a:r>
              <a:rPr lang="en-US" sz="4000" b="1" i="1" dirty="0">
                <a:solidFill>
                  <a:schemeClr val="tx1"/>
                </a:solidFill>
              </a:rPr>
              <a:t> </a:t>
            </a:r>
            <a:r>
              <a:rPr lang="en-US" sz="4000" b="1" i="1" dirty="0" err="1">
                <a:solidFill>
                  <a:schemeClr val="tx1"/>
                </a:solidFill>
              </a:rPr>
              <a:t>trách</a:t>
            </a:r>
            <a:r>
              <a:rPr lang="en-US" sz="4000" b="1" i="1" dirty="0">
                <a:solidFill>
                  <a:schemeClr val="tx1"/>
                </a:solidFill>
              </a:rPr>
              <a:t> </a:t>
            </a:r>
            <a:r>
              <a:rPr lang="en-US" sz="4000" b="1" i="1" dirty="0" err="1">
                <a:solidFill>
                  <a:schemeClr val="tx1"/>
                </a:solidFill>
              </a:rPr>
              <a:t>nhiệm</a:t>
            </a:r>
            <a:r>
              <a:rPr lang="en-US" sz="4000" b="1" i="1" dirty="0">
                <a:solidFill>
                  <a:schemeClr val="tx1"/>
                </a:solidFill>
              </a:rPr>
              <a:t> </a:t>
            </a:r>
            <a:r>
              <a:rPr lang="en-US" sz="4000" b="1" i="1" dirty="0" err="1">
                <a:solidFill>
                  <a:schemeClr val="tx1"/>
                </a:solidFill>
              </a:rPr>
              <a:t>của</a:t>
            </a:r>
            <a:r>
              <a:rPr lang="en-US" sz="4000" b="1" i="1" dirty="0">
                <a:solidFill>
                  <a:schemeClr val="tx1"/>
                </a:solidFill>
              </a:rPr>
              <a:t> </a:t>
            </a:r>
            <a:r>
              <a:rPr lang="en-US" sz="4000" b="1" i="1" dirty="0" err="1">
                <a:solidFill>
                  <a:schemeClr val="tx1"/>
                </a:solidFill>
              </a:rPr>
              <a:t>phân</a:t>
            </a:r>
            <a:r>
              <a:rPr lang="en-US" sz="4000" b="1" i="1" dirty="0">
                <a:solidFill>
                  <a:schemeClr val="tx1"/>
                </a:solidFill>
              </a:rPr>
              <a:t> </a:t>
            </a:r>
            <a:r>
              <a:rPr lang="en-US" sz="4000" b="1" i="1" dirty="0" err="1">
                <a:solidFill>
                  <a:schemeClr val="tx1"/>
                </a:solidFill>
              </a:rPr>
              <a:t>xưởng</a:t>
            </a:r>
            <a:r>
              <a:rPr lang="en-US" sz="4000" b="1" i="1" dirty="0">
                <a:solidFill>
                  <a:schemeClr val="tx1"/>
                </a:solidFill>
              </a:rPr>
              <a:t>.</a:t>
            </a:r>
          </a:p>
        </p:txBody>
      </p:sp>
      <p:pic>
        <p:nvPicPr>
          <p:cNvPr id="5" name="Content Placeholder 4" descr="tải xuống (14)"/>
          <p:cNvPicPr>
            <a:picLocks noGrp="1" noChangeAspect="1"/>
          </p:cNvPicPr>
          <p:nvPr>
            <p:ph sz="half" idx="1"/>
          </p:nvPr>
        </p:nvPicPr>
        <p:blipFill>
          <a:blip r:embed="rId2"/>
          <a:stretch>
            <a:fillRect/>
          </a:stretch>
        </p:blipFill>
        <p:spPr>
          <a:xfrm>
            <a:off x="5657850" y="3435350"/>
            <a:ext cx="5695315" cy="3194685"/>
          </a:xfrm>
          <a:prstGeom prst="rect">
            <a:avLst/>
          </a:prstGeom>
        </p:spPr>
      </p:pic>
      <p:pic>
        <p:nvPicPr>
          <p:cNvPr id="6" name="Content Placeholder 5" descr="BBZqQiA"/>
          <p:cNvPicPr>
            <a:picLocks noGrp="1" noChangeAspect="1"/>
          </p:cNvPicPr>
          <p:nvPr>
            <p:ph sz="half" idx="2"/>
          </p:nvPr>
        </p:nvPicPr>
        <p:blipFill>
          <a:blip r:embed="rId3"/>
          <a:stretch>
            <a:fillRect/>
          </a:stretch>
        </p:blipFill>
        <p:spPr>
          <a:xfrm>
            <a:off x="298450" y="3434715"/>
            <a:ext cx="5064760" cy="311340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6840"/>
            <a:ext cx="10515600" cy="925830"/>
          </a:xfrm>
        </p:spPr>
        <p:txBody>
          <a:bodyPr/>
          <a:lstStyle/>
          <a:p>
            <a:r>
              <a:rPr lang="en-US" b="1" i="1">
                <a:ln w="22225">
                  <a:solidFill>
                    <a:schemeClr val="accent2"/>
                  </a:solidFill>
                  <a:prstDash val="solid"/>
                </a:ln>
                <a:solidFill>
                  <a:srgbClr val="FF0000"/>
                </a:solidFill>
                <a:effectLst/>
              </a:rPr>
              <a:t>*QUYỀN:</a:t>
            </a:r>
          </a:p>
        </p:txBody>
      </p:sp>
      <p:sp>
        <p:nvSpPr>
          <p:cNvPr id="3" name="Content Placeholder 2"/>
          <p:cNvSpPr>
            <a:spLocks noGrp="1"/>
          </p:cNvSpPr>
          <p:nvPr>
            <p:ph sz="half" idx="1"/>
          </p:nvPr>
        </p:nvSpPr>
        <p:spPr>
          <a:xfrm>
            <a:off x="838200" y="1042670"/>
            <a:ext cx="5181600" cy="5134610"/>
          </a:xfrm>
        </p:spPr>
        <p:txBody>
          <a:bodyPr>
            <a:noAutofit/>
          </a:bodyPr>
          <a:lstStyle/>
          <a:p>
            <a:r>
              <a:rPr lang="en-US" sz="3000" dirty="0">
                <a:ln w="10160">
                  <a:solidFill>
                    <a:schemeClr val="accent5"/>
                  </a:solidFill>
                  <a:prstDash val="solid"/>
                </a:ln>
              </a:rPr>
              <a:t>KHÔNG </a:t>
            </a:r>
            <a:r>
              <a:rPr lang="en-US" sz="3000" dirty="0" err="1">
                <a:ln w="10160">
                  <a:solidFill>
                    <a:schemeClr val="accent5"/>
                  </a:solidFill>
                  <a:prstDash val="solid"/>
                </a:ln>
              </a:rPr>
              <a:t>để</a:t>
            </a:r>
            <a:r>
              <a:rPr lang="en-US" sz="3000" dirty="0">
                <a:ln w="10160">
                  <a:solidFill>
                    <a:schemeClr val="accent5"/>
                  </a:solidFill>
                  <a:prstDash val="solid"/>
                </a:ln>
              </a:rPr>
              <a:t> </a:t>
            </a:r>
            <a:r>
              <a:rPr lang="en-US" sz="3000" dirty="0" err="1">
                <a:ln w="10160">
                  <a:solidFill>
                    <a:schemeClr val="accent5"/>
                  </a:solidFill>
                  <a:prstDash val="solid"/>
                </a:ln>
              </a:rPr>
              <a:t>người</a:t>
            </a:r>
            <a:r>
              <a:rPr lang="en-US" sz="3000" dirty="0">
                <a:ln w="10160">
                  <a:solidFill>
                    <a:schemeClr val="accent5"/>
                  </a:solidFill>
                  <a:prstDash val="solid"/>
                </a:ln>
              </a:rPr>
              <a:t> </a:t>
            </a:r>
            <a:r>
              <a:rPr lang="en-US" sz="3000" dirty="0" err="1">
                <a:ln w="10160">
                  <a:solidFill>
                    <a:schemeClr val="accent5"/>
                  </a:solidFill>
                  <a:prstDash val="solid"/>
                </a:ln>
              </a:rPr>
              <a:t>lđ</a:t>
            </a:r>
            <a:r>
              <a:rPr lang="en-US" sz="3000" dirty="0">
                <a:ln w="10160">
                  <a:solidFill>
                    <a:schemeClr val="accent5"/>
                  </a:solidFill>
                  <a:prstDash val="solid"/>
                </a:ln>
              </a:rPr>
              <a:t> </a:t>
            </a:r>
            <a:r>
              <a:rPr lang="en-US" sz="3000" dirty="0" err="1">
                <a:ln w="10160">
                  <a:solidFill>
                    <a:schemeClr val="accent5"/>
                  </a:solidFill>
                  <a:prstDash val="solid"/>
                </a:ln>
              </a:rPr>
              <a:t>làm</a:t>
            </a:r>
            <a:r>
              <a:rPr lang="en-US" sz="3000" dirty="0">
                <a:ln w="10160">
                  <a:solidFill>
                    <a:schemeClr val="accent5"/>
                  </a:solidFill>
                  <a:prstDash val="solid"/>
                </a:ln>
              </a:rPr>
              <a:t> </a:t>
            </a:r>
            <a:r>
              <a:rPr lang="en-US" sz="3000" dirty="0" err="1">
                <a:ln w="10160">
                  <a:solidFill>
                    <a:schemeClr val="accent5"/>
                  </a:solidFill>
                  <a:prstDash val="solid"/>
                </a:ln>
              </a:rPr>
              <a:t>việc</a:t>
            </a:r>
            <a:r>
              <a:rPr lang="en-US" sz="3000" dirty="0">
                <a:ln w="10160">
                  <a:solidFill>
                    <a:schemeClr val="accent5"/>
                  </a:solidFill>
                  <a:prstDash val="solid"/>
                </a:ln>
              </a:rPr>
              <a:t> </a:t>
            </a:r>
            <a:r>
              <a:rPr lang="en-US" sz="3000" dirty="0" err="1">
                <a:ln w="10160">
                  <a:solidFill>
                    <a:schemeClr val="accent5"/>
                  </a:solidFill>
                  <a:prstDash val="solid"/>
                </a:ln>
              </a:rPr>
              <a:t>nếu</a:t>
            </a:r>
            <a:r>
              <a:rPr lang="en-US" sz="3000" dirty="0">
                <a:ln w="10160">
                  <a:solidFill>
                    <a:schemeClr val="accent5"/>
                  </a:solidFill>
                  <a:prstDash val="solid"/>
                </a:ln>
              </a:rPr>
              <a:t> </a:t>
            </a:r>
            <a:r>
              <a:rPr lang="en-US" sz="3000" dirty="0" err="1">
                <a:ln w="10160">
                  <a:solidFill>
                    <a:schemeClr val="accent5"/>
                  </a:solidFill>
                  <a:prstDash val="solid"/>
                </a:ln>
              </a:rPr>
              <a:t>họ</a:t>
            </a:r>
            <a:r>
              <a:rPr lang="en-US" sz="3000" dirty="0">
                <a:ln w="10160">
                  <a:solidFill>
                    <a:schemeClr val="accent5"/>
                  </a:solidFill>
                  <a:prstDash val="solid"/>
                </a:ln>
              </a:rPr>
              <a:t> </a:t>
            </a:r>
            <a:r>
              <a:rPr lang="en-US" sz="3000" dirty="0" err="1">
                <a:ln w="10160">
                  <a:solidFill>
                    <a:schemeClr val="accent5"/>
                  </a:solidFill>
                  <a:prstDash val="solid"/>
                </a:ln>
              </a:rPr>
              <a:t>không</a:t>
            </a:r>
            <a:r>
              <a:rPr lang="en-US" sz="3000" dirty="0">
                <a:ln w="10160">
                  <a:solidFill>
                    <a:schemeClr val="accent5"/>
                  </a:solidFill>
                  <a:prstDash val="solid"/>
                </a:ln>
              </a:rPr>
              <a:t> </a:t>
            </a:r>
            <a:r>
              <a:rPr lang="en-US" sz="3000" dirty="0" err="1">
                <a:ln w="10160">
                  <a:solidFill>
                    <a:schemeClr val="accent5"/>
                  </a:solidFill>
                  <a:prstDash val="solid"/>
                </a:ln>
              </a:rPr>
              <a:t>thực</a:t>
            </a:r>
            <a:r>
              <a:rPr lang="en-US" sz="3000" dirty="0">
                <a:ln w="10160">
                  <a:solidFill>
                    <a:schemeClr val="accent5"/>
                  </a:solidFill>
                  <a:prstDash val="solid"/>
                </a:ln>
              </a:rPr>
              <a:t> </a:t>
            </a:r>
            <a:r>
              <a:rPr lang="en-US" sz="3000" dirty="0" err="1">
                <a:ln w="10160">
                  <a:solidFill>
                    <a:schemeClr val="accent5"/>
                  </a:solidFill>
                  <a:prstDash val="solid"/>
                </a:ln>
              </a:rPr>
              <a:t>hiện</a:t>
            </a:r>
            <a:r>
              <a:rPr lang="en-US" sz="3000" dirty="0">
                <a:ln w="10160">
                  <a:solidFill>
                    <a:schemeClr val="accent5"/>
                  </a:solidFill>
                  <a:prstDash val="solid"/>
                </a:ln>
              </a:rPr>
              <a:t> </a:t>
            </a:r>
            <a:r>
              <a:rPr lang="en-US" sz="3000" dirty="0" err="1">
                <a:ln w="10160">
                  <a:solidFill>
                    <a:schemeClr val="accent5"/>
                  </a:solidFill>
                  <a:prstDash val="solid"/>
                </a:ln>
              </a:rPr>
              <a:t>tốt</a:t>
            </a:r>
            <a:r>
              <a:rPr lang="en-US" sz="3000" dirty="0">
                <a:ln w="10160">
                  <a:solidFill>
                    <a:schemeClr val="accent5"/>
                  </a:solidFill>
                  <a:prstDash val="solid"/>
                </a:ln>
              </a:rPr>
              <a:t> ATVSLĐ, </a:t>
            </a:r>
            <a:r>
              <a:rPr lang="en-US" sz="3000" dirty="0" err="1">
                <a:ln w="10160">
                  <a:solidFill>
                    <a:schemeClr val="accent5"/>
                  </a:solidFill>
                  <a:prstDash val="solid"/>
                </a:ln>
              </a:rPr>
              <a:t>không</a:t>
            </a:r>
            <a:r>
              <a:rPr lang="en-US" sz="3000" dirty="0">
                <a:ln w="10160">
                  <a:solidFill>
                    <a:schemeClr val="accent5"/>
                  </a:solidFill>
                  <a:prstDash val="solid"/>
                </a:ln>
              </a:rPr>
              <a:t> </a:t>
            </a:r>
            <a:r>
              <a:rPr lang="en-US" sz="3000" dirty="0" err="1">
                <a:ln w="10160">
                  <a:solidFill>
                    <a:schemeClr val="accent5"/>
                  </a:solidFill>
                  <a:prstDash val="solid"/>
                </a:ln>
              </a:rPr>
              <a:t>sd</a:t>
            </a:r>
            <a:r>
              <a:rPr lang="en-US" sz="3000" dirty="0">
                <a:ln w="10160">
                  <a:solidFill>
                    <a:schemeClr val="accent5"/>
                  </a:solidFill>
                  <a:prstDash val="solid"/>
                </a:ln>
              </a:rPr>
              <a:t> </a:t>
            </a:r>
            <a:r>
              <a:rPr lang="en-US" sz="3000" dirty="0" err="1">
                <a:ln w="10160">
                  <a:solidFill>
                    <a:schemeClr val="accent5"/>
                  </a:solidFill>
                  <a:prstDash val="solid"/>
                </a:ln>
              </a:rPr>
              <a:t>đầy</a:t>
            </a:r>
            <a:r>
              <a:rPr lang="en-US" sz="3000" dirty="0">
                <a:ln w="10160">
                  <a:solidFill>
                    <a:schemeClr val="accent5"/>
                  </a:solidFill>
                  <a:prstDash val="solid"/>
                </a:ln>
              </a:rPr>
              <a:t> </a:t>
            </a:r>
            <a:r>
              <a:rPr lang="en-US" sz="3000" dirty="0" err="1">
                <a:ln w="10160">
                  <a:solidFill>
                    <a:schemeClr val="accent5"/>
                  </a:solidFill>
                  <a:prstDash val="solid"/>
                </a:ln>
              </a:rPr>
              <a:t>đủ</a:t>
            </a:r>
            <a:r>
              <a:rPr lang="en-US" sz="3000" dirty="0">
                <a:ln w="10160">
                  <a:solidFill>
                    <a:schemeClr val="accent5"/>
                  </a:solidFill>
                  <a:prstDash val="solid"/>
                </a:ln>
              </a:rPr>
              <a:t> </a:t>
            </a:r>
            <a:r>
              <a:rPr lang="en-US" sz="3000" dirty="0" err="1">
                <a:ln w="10160">
                  <a:solidFill>
                    <a:schemeClr val="accent5"/>
                  </a:solidFill>
                  <a:prstDash val="solid"/>
                </a:ln>
              </a:rPr>
              <a:t>các</a:t>
            </a:r>
            <a:r>
              <a:rPr lang="en-US" sz="3000" dirty="0">
                <a:ln w="10160">
                  <a:solidFill>
                    <a:schemeClr val="accent5"/>
                  </a:solidFill>
                  <a:prstDash val="solid"/>
                </a:ln>
              </a:rPr>
              <a:t> </a:t>
            </a:r>
            <a:r>
              <a:rPr lang="en-US" sz="3000" dirty="0" err="1">
                <a:ln w="10160">
                  <a:solidFill>
                    <a:schemeClr val="accent5"/>
                  </a:solidFill>
                  <a:prstDash val="solid"/>
                </a:ln>
              </a:rPr>
              <a:t>trang</a:t>
            </a:r>
            <a:r>
              <a:rPr lang="en-US" sz="3000" dirty="0">
                <a:ln w="10160">
                  <a:solidFill>
                    <a:schemeClr val="accent5"/>
                  </a:solidFill>
                  <a:prstDash val="solid"/>
                </a:ln>
              </a:rPr>
              <a:t> </a:t>
            </a:r>
            <a:r>
              <a:rPr lang="en-US" sz="3000" dirty="0" err="1">
                <a:ln w="10160">
                  <a:solidFill>
                    <a:schemeClr val="accent5"/>
                  </a:solidFill>
                  <a:prstDash val="solid"/>
                </a:ln>
              </a:rPr>
              <a:t>thiết</a:t>
            </a:r>
            <a:r>
              <a:rPr lang="en-US" sz="3000" dirty="0">
                <a:ln w="10160">
                  <a:solidFill>
                    <a:schemeClr val="accent5"/>
                  </a:solidFill>
                  <a:prstDash val="solid"/>
                </a:ln>
              </a:rPr>
              <a:t> </a:t>
            </a:r>
            <a:r>
              <a:rPr lang="en-US" sz="3000" dirty="0" err="1">
                <a:ln w="10160">
                  <a:solidFill>
                    <a:schemeClr val="accent5"/>
                  </a:solidFill>
                  <a:prstDash val="solid"/>
                </a:ln>
              </a:rPr>
              <a:t>bị</a:t>
            </a:r>
            <a:r>
              <a:rPr lang="en-US" sz="3000" dirty="0">
                <a:ln w="10160">
                  <a:solidFill>
                    <a:schemeClr val="accent5"/>
                  </a:solidFill>
                  <a:prstDash val="solid"/>
                </a:ln>
              </a:rPr>
              <a:t>, </a:t>
            </a:r>
            <a:r>
              <a:rPr lang="en-US" sz="3000" dirty="0" err="1">
                <a:ln w="10160">
                  <a:solidFill>
                    <a:schemeClr val="accent5"/>
                  </a:solidFill>
                  <a:prstDash val="solid"/>
                </a:ln>
              </a:rPr>
              <a:t>phương</a:t>
            </a:r>
            <a:r>
              <a:rPr lang="en-US" sz="3000" dirty="0">
                <a:ln w="10160">
                  <a:solidFill>
                    <a:schemeClr val="accent5"/>
                  </a:solidFill>
                  <a:prstDash val="solid"/>
                </a:ln>
              </a:rPr>
              <a:t> </a:t>
            </a:r>
            <a:r>
              <a:rPr lang="en-US" sz="3000" dirty="0" err="1">
                <a:ln w="10160">
                  <a:solidFill>
                    <a:schemeClr val="accent5"/>
                  </a:solidFill>
                  <a:prstDash val="solid"/>
                </a:ln>
              </a:rPr>
              <a:t>tiện</a:t>
            </a:r>
            <a:r>
              <a:rPr lang="en-US" sz="3000" dirty="0">
                <a:ln w="10160">
                  <a:solidFill>
                    <a:schemeClr val="accent5"/>
                  </a:solidFill>
                  <a:prstDash val="solid"/>
                </a:ln>
              </a:rPr>
              <a:t> </a:t>
            </a:r>
            <a:r>
              <a:rPr lang="en-US" sz="3000" dirty="0" err="1">
                <a:ln w="10160">
                  <a:solidFill>
                    <a:schemeClr val="accent5"/>
                  </a:solidFill>
                  <a:prstDash val="solid"/>
                </a:ln>
              </a:rPr>
              <a:t>làm</a:t>
            </a:r>
            <a:r>
              <a:rPr lang="en-US" sz="3000" dirty="0">
                <a:ln w="10160">
                  <a:solidFill>
                    <a:schemeClr val="accent5"/>
                  </a:solidFill>
                  <a:prstDash val="solid"/>
                </a:ln>
              </a:rPr>
              <a:t> </a:t>
            </a:r>
            <a:r>
              <a:rPr lang="en-US" sz="3000" dirty="0" err="1">
                <a:ln w="10160">
                  <a:solidFill>
                    <a:schemeClr val="accent5"/>
                  </a:solidFill>
                  <a:prstDash val="solid"/>
                </a:ln>
              </a:rPr>
              <a:t>việc</a:t>
            </a:r>
            <a:r>
              <a:rPr lang="en-US" sz="3000" dirty="0">
                <a:ln w="10160">
                  <a:solidFill>
                    <a:schemeClr val="accent5"/>
                  </a:solidFill>
                  <a:prstDash val="solid"/>
                </a:ln>
              </a:rPr>
              <a:t>, </a:t>
            </a:r>
            <a:r>
              <a:rPr lang="en-US" sz="3000" dirty="0" err="1">
                <a:ln w="10160">
                  <a:solidFill>
                    <a:schemeClr val="accent5"/>
                  </a:solidFill>
                  <a:prstDash val="solid"/>
                </a:ln>
              </a:rPr>
              <a:t>phương</a:t>
            </a:r>
            <a:r>
              <a:rPr lang="en-US" sz="3000" dirty="0">
                <a:ln w="10160">
                  <a:solidFill>
                    <a:schemeClr val="accent5"/>
                  </a:solidFill>
                  <a:prstDash val="solid"/>
                </a:ln>
              </a:rPr>
              <a:t> </a:t>
            </a:r>
            <a:r>
              <a:rPr lang="en-US" sz="3000" dirty="0" err="1">
                <a:ln w="10160">
                  <a:solidFill>
                    <a:schemeClr val="accent5"/>
                  </a:solidFill>
                  <a:prstDash val="solid"/>
                </a:ln>
              </a:rPr>
              <a:t>tiện</a:t>
            </a:r>
            <a:r>
              <a:rPr lang="en-US" sz="3000" dirty="0">
                <a:ln w="10160">
                  <a:solidFill>
                    <a:schemeClr val="accent5"/>
                  </a:solidFill>
                  <a:prstDash val="solid"/>
                </a:ln>
              </a:rPr>
              <a:t> </a:t>
            </a:r>
            <a:r>
              <a:rPr lang="en-US" sz="3000" dirty="0" err="1">
                <a:ln w="10160">
                  <a:solidFill>
                    <a:schemeClr val="accent5"/>
                  </a:solidFill>
                  <a:prstDash val="solid"/>
                </a:ln>
              </a:rPr>
              <a:t>bảo</a:t>
            </a:r>
            <a:r>
              <a:rPr lang="en-US" sz="3000" dirty="0">
                <a:ln w="10160">
                  <a:solidFill>
                    <a:schemeClr val="accent5"/>
                  </a:solidFill>
                  <a:prstDash val="solid"/>
                </a:ln>
              </a:rPr>
              <a:t> </a:t>
            </a:r>
            <a:r>
              <a:rPr lang="en-US" sz="3000" dirty="0" err="1">
                <a:ln w="10160">
                  <a:solidFill>
                    <a:schemeClr val="accent5"/>
                  </a:solidFill>
                  <a:prstDash val="solid"/>
                </a:ln>
              </a:rPr>
              <a:t>vệ</a:t>
            </a:r>
            <a:r>
              <a:rPr lang="en-US" sz="3000" dirty="0">
                <a:ln w="10160">
                  <a:solidFill>
                    <a:schemeClr val="accent5"/>
                  </a:solidFill>
                  <a:prstDash val="solid"/>
                </a:ln>
              </a:rPr>
              <a:t> </a:t>
            </a:r>
            <a:r>
              <a:rPr lang="en-US" sz="3000" dirty="0" err="1">
                <a:ln w="10160">
                  <a:solidFill>
                    <a:schemeClr val="accent5"/>
                  </a:solidFill>
                  <a:prstDash val="solid"/>
                </a:ln>
              </a:rPr>
              <a:t>cá</a:t>
            </a:r>
            <a:r>
              <a:rPr lang="en-US" sz="3000" dirty="0">
                <a:ln w="10160">
                  <a:solidFill>
                    <a:schemeClr val="accent5"/>
                  </a:solidFill>
                  <a:prstDash val="solid"/>
                </a:ln>
              </a:rPr>
              <a:t> </a:t>
            </a:r>
            <a:r>
              <a:rPr lang="en-US" sz="3000" dirty="0" err="1">
                <a:ln w="10160">
                  <a:solidFill>
                    <a:schemeClr val="accent5"/>
                  </a:solidFill>
                  <a:prstDash val="solid"/>
                </a:ln>
              </a:rPr>
              <a:t>nhân</a:t>
            </a:r>
            <a:r>
              <a:rPr lang="en-US" sz="3000" dirty="0">
                <a:ln w="10160">
                  <a:solidFill>
                    <a:schemeClr val="accent5"/>
                  </a:solidFill>
                  <a:prstDash val="solid"/>
                </a:ln>
              </a:rPr>
              <a:t> </a:t>
            </a:r>
            <a:r>
              <a:rPr lang="en-US" sz="3000" dirty="0" err="1">
                <a:ln w="10160">
                  <a:solidFill>
                    <a:schemeClr val="accent5"/>
                  </a:solidFill>
                  <a:prstDash val="solid"/>
                </a:ln>
              </a:rPr>
              <a:t>được</a:t>
            </a:r>
            <a:r>
              <a:rPr lang="en-US" sz="3000" dirty="0">
                <a:ln w="10160">
                  <a:solidFill>
                    <a:schemeClr val="accent5"/>
                  </a:solidFill>
                  <a:prstDash val="solid"/>
                </a:ln>
              </a:rPr>
              <a:t> </a:t>
            </a:r>
            <a:r>
              <a:rPr lang="en-US" sz="3000" dirty="0" err="1">
                <a:ln w="10160">
                  <a:solidFill>
                    <a:schemeClr val="accent5"/>
                  </a:solidFill>
                  <a:prstDash val="solid"/>
                </a:ln>
              </a:rPr>
              <a:t>doanh</a:t>
            </a:r>
            <a:r>
              <a:rPr lang="en-US" sz="3000" dirty="0">
                <a:ln w="10160">
                  <a:solidFill>
                    <a:schemeClr val="accent5"/>
                  </a:solidFill>
                  <a:prstDash val="solid"/>
                </a:ln>
              </a:rPr>
              <a:t> </a:t>
            </a:r>
            <a:r>
              <a:rPr lang="en-US" sz="3000" dirty="0" err="1">
                <a:ln w="10160">
                  <a:solidFill>
                    <a:schemeClr val="accent5"/>
                  </a:solidFill>
                  <a:prstDash val="solid"/>
                </a:ln>
              </a:rPr>
              <a:t>nghiệp</a:t>
            </a:r>
            <a:r>
              <a:rPr lang="en-US" sz="3000" dirty="0">
                <a:ln w="10160">
                  <a:solidFill>
                    <a:schemeClr val="accent5"/>
                  </a:solidFill>
                  <a:prstDash val="solid"/>
                </a:ln>
              </a:rPr>
              <a:t> </a:t>
            </a:r>
            <a:r>
              <a:rPr lang="en-US" sz="3000" dirty="0" err="1">
                <a:ln w="10160">
                  <a:solidFill>
                    <a:schemeClr val="accent5"/>
                  </a:solidFill>
                  <a:prstDash val="solid"/>
                </a:ln>
              </a:rPr>
              <a:t>cấp</a:t>
            </a:r>
            <a:r>
              <a:rPr lang="en-US" sz="3000" dirty="0">
                <a:ln w="10160">
                  <a:solidFill>
                    <a:schemeClr val="accent5"/>
                  </a:solidFill>
                  <a:prstDash val="solid"/>
                </a:ln>
              </a:rPr>
              <a:t> </a:t>
            </a:r>
            <a:r>
              <a:rPr lang="en-US" sz="3000" dirty="0" err="1">
                <a:ln w="10160">
                  <a:solidFill>
                    <a:schemeClr val="accent5"/>
                  </a:solidFill>
                  <a:prstDash val="solid"/>
                </a:ln>
              </a:rPr>
              <a:t>phát</a:t>
            </a:r>
            <a:r>
              <a:rPr lang="en-US" sz="3000" dirty="0">
                <a:ln w="10160">
                  <a:solidFill>
                    <a:schemeClr val="accent5"/>
                  </a:solidFill>
                  <a:prstDash val="solid"/>
                </a:ln>
              </a:rPr>
              <a:t>.</a:t>
            </a:r>
          </a:p>
          <a:p>
            <a:r>
              <a:rPr lang="en-US" sz="3000" dirty="0" err="1">
                <a:ln w="10160">
                  <a:solidFill>
                    <a:schemeClr val="accent5"/>
                  </a:solidFill>
                  <a:prstDash val="solid"/>
                </a:ln>
              </a:rPr>
              <a:t>Từ</a:t>
            </a:r>
            <a:r>
              <a:rPr lang="en-US" sz="3000" dirty="0">
                <a:ln w="10160">
                  <a:solidFill>
                    <a:schemeClr val="accent5"/>
                  </a:solidFill>
                  <a:prstDash val="solid"/>
                </a:ln>
              </a:rPr>
              <a:t> </a:t>
            </a:r>
            <a:r>
              <a:rPr lang="en-US" sz="3000" dirty="0" err="1">
                <a:ln w="10160">
                  <a:solidFill>
                    <a:schemeClr val="accent5"/>
                  </a:solidFill>
                  <a:prstDash val="solid"/>
                </a:ln>
              </a:rPr>
              <a:t>chối</a:t>
            </a:r>
            <a:r>
              <a:rPr lang="en-US" sz="3000" dirty="0">
                <a:ln w="10160">
                  <a:solidFill>
                    <a:schemeClr val="accent5"/>
                  </a:solidFill>
                  <a:prstDash val="solid"/>
                </a:ln>
              </a:rPr>
              <a:t> </a:t>
            </a:r>
            <a:r>
              <a:rPr lang="en-US" sz="3000" dirty="0" err="1">
                <a:ln w="10160">
                  <a:solidFill>
                    <a:schemeClr val="accent5"/>
                  </a:solidFill>
                  <a:prstDash val="solid"/>
                </a:ln>
              </a:rPr>
              <a:t>nhận</a:t>
            </a:r>
            <a:r>
              <a:rPr lang="en-US" sz="3000" dirty="0">
                <a:ln w="10160">
                  <a:solidFill>
                    <a:schemeClr val="accent5"/>
                  </a:solidFill>
                  <a:prstDash val="solid"/>
                </a:ln>
              </a:rPr>
              <a:t> </a:t>
            </a:r>
            <a:r>
              <a:rPr lang="en-US" sz="3000" dirty="0" err="1">
                <a:ln w="10160">
                  <a:solidFill>
                    <a:schemeClr val="accent5"/>
                  </a:solidFill>
                  <a:prstDash val="solid"/>
                </a:ln>
              </a:rPr>
              <a:t>lđ</a:t>
            </a:r>
            <a:r>
              <a:rPr lang="en-US" sz="3000" dirty="0">
                <a:ln w="10160">
                  <a:solidFill>
                    <a:schemeClr val="accent5"/>
                  </a:solidFill>
                  <a:prstDash val="solid"/>
                </a:ln>
              </a:rPr>
              <a:t> </a:t>
            </a:r>
            <a:r>
              <a:rPr lang="en-US" sz="3000" dirty="0" err="1">
                <a:ln w="10160">
                  <a:solidFill>
                    <a:schemeClr val="accent5"/>
                  </a:solidFill>
                  <a:prstDash val="solid"/>
                </a:ln>
              </a:rPr>
              <a:t>không</a:t>
            </a:r>
            <a:r>
              <a:rPr lang="en-US" sz="3000" dirty="0">
                <a:ln w="10160">
                  <a:solidFill>
                    <a:schemeClr val="accent5"/>
                  </a:solidFill>
                  <a:prstDash val="solid"/>
                </a:ln>
              </a:rPr>
              <a:t> </a:t>
            </a:r>
            <a:r>
              <a:rPr lang="en-US" sz="3000" dirty="0" err="1">
                <a:ln w="10160">
                  <a:solidFill>
                    <a:schemeClr val="accent5"/>
                  </a:solidFill>
                  <a:prstDash val="solid"/>
                </a:ln>
              </a:rPr>
              <a:t>đủ</a:t>
            </a:r>
            <a:r>
              <a:rPr lang="en-US" sz="3000" dirty="0">
                <a:ln w="10160">
                  <a:solidFill>
                    <a:schemeClr val="accent5"/>
                  </a:solidFill>
                  <a:prstDash val="solid"/>
                </a:ln>
              </a:rPr>
              <a:t> </a:t>
            </a:r>
            <a:r>
              <a:rPr lang="en-US" sz="3000" dirty="0" err="1">
                <a:ln w="10160">
                  <a:solidFill>
                    <a:schemeClr val="accent5"/>
                  </a:solidFill>
                  <a:prstDash val="solid"/>
                </a:ln>
              </a:rPr>
              <a:t>trình</a:t>
            </a:r>
            <a:r>
              <a:rPr lang="en-US" sz="3000" dirty="0">
                <a:ln w="10160">
                  <a:solidFill>
                    <a:schemeClr val="accent5"/>
                  </a:solidFill>
                  <a:prstDash val="solid"/>
                </a:ln>
              </a:rPr>
              <a:t> </a:t>
            </a:r>
            <a:r>
              <a:rPr lang="en-US" sz="3000" dirty="0" err="1">
                <a:ln w="10160">
                  <a:solidFill>
                    <a:schemeClr val="accent5"/>
                  </a:solidFill>
                  <a:prstDash val="solid"/>
                </a:ln>
              </a:rPr>
              <a:t>độ</a:t>
            </a:r>
            <a:r>
              <a:rPr lang="en-US" sz="3000" dirty="0">
                <a:ln w="10160">
                  <a:solidFill>
                    <a:schemeClr val="accent5"/>
                  </a:solidFill>
                  <a:prstDash val="solid"/>
                </a:ln>
              </a:rPr>
              <a:t>, </a:t>
            </a:r>
            <a:r>
              <a:rPr lang="en-US" sz="3000" dirty="0" err="1">
                <a:ln w="10160">
                  <a:solidFill>
                    <a:schemeClr val="accent5"/>
                  </a:solidFill>
                  <a:prstDash val="solid"/>
                </a:ln>
              </a:rPr>
              <a:t>và</a:t>
            </a:r>
            <a:r>
              <a:rPr lang="en-US" sz="3000" dirty="0">
                <a:ln w="10160">
                  <a:solidFill>
                    <a:schemeClr val="accent5"/>
                  </a:solidFill>
                  <a:prstDash val="solid"/>
                </a:ln>
              </a:rPr>
              <a:t> </a:t>
            </a:r>
            <a:r>
              <a:rPr lang="en-US" sz="3000" dirty="0" err="1">
                <a:ln w="10160">
                  <a:solidFill>
                    <a:schemeClr val="accent5"/>
                  </a:solidFill>
                  <a:prstDash val="solid"/>
                </a:ln>
              </a:rPr>
              <a:t>chỉ</a:t>
            </a:r>
            <a:r>
              <a:rPr lang="en-US" sz="3000" dirty="0">
                <a:ln w="10160">
                  <a:solidFill>
                    <a:schemeClr val="accent5"/>
                  </a:solidFill>
                  <a:prstDash val="solid"/>
                </a:ln>
              </a:rPr>
              <a:t> </a:t>
            </a:r>
            <a:r>
              <a:rPr lang="en-US" sz="3000" dirty="0" err="1">
                <a:ln w="10160">
                  <a:solidFill>
                    <a:schemeClr val="accent5"/>
                  </a:solidFill>
                  <a:prstDash val="solid"/>
                </a:ln>
              </a:rPr>
              <a:t>đình</a:t>
            </a:r>
            <a:r>
              <a:rPr lang="en-US" sz="3000" dirty="0">
                <a:ln w="10160">
                  <a:solidFill>
                    <a:schemeClr val="accent5"/>
                  </a:solidFill>
                  <a:prstDash val="solid"/>
                </a:ln>
              </a:rPr>
              <a:t> </a:t>
            </a:r>
            <a:r>
              <a:rPr lang="en-US" sz="3000" dirty="0" err="1">
                <a:ln w="10160">
                  <a:solidFill>
                    <a:schemeClr val="accent5"/>
                  </a:solidFill>
                  <a:prstDash val="solid"/>
                </a:ln>
              </a:rPr>
              <a:t>chỉ</a:t>
            </a:r>
            <a:r>
              <a:rPr lang="en-US" sz="3000" dirty="0">
                <a:ln w="10160">
                  <a:solidFill>
                    <a:schemeClr val="accent5"/>
                  </a:solidFill>
                  <a:prstDash val="solid"/>
                </a:ln>
              </a:rPr>
              <a:t> </a:t>
            </a:r>
            <a:r>
              <a:rPr lang="en-US" sz="3000" dirty="0" err="1">
                <a:ln w="10160">
                  <a:solidFill>
                    <a:schemeClr val="accent5"/>
                  </a:solidFill>
                  <a:prstDash val="solid"/>
                </a:ln>
              </a:rPr>
              <a:t>công</a:t>
            </a:r>
            <a:r>
              <a:rPr lang="en-US" sz="3000" dirty="0">
                <a:ln w="10160">
                  <a:solidFill>
                    <a:schemeClr val="accent5"/>
                  </a:solidFill>
                  <a:prstDash val="solid"/>
                </a:ln>
              </a:rPr>
              <a:t> </a:t>
            </a:r>
            <a:r>
              <a:rPr lang="en-US" sz="3000" dirty="0" err="1">
                <a:ln w="10160">
                  <a:solidFill>
                    <a:schemeClr val="accent5"/>
                  </a:solidFill>
                  <a:prstDash val="solid"/>
                </a:ln>
              </a:rPr>
              <a:t>việc</a:t>
            </a:r>
            <a:r>
              <a:rPr lang="en-US" sz="3000" dirty="0">
                <a:ln w="10160">
                  <a:solidFill>
                    <a:schemeClr val="accent5"/>
                  </a:solidFill>
                  <a:prstDash val="solid"/>
                </a:ln>
              </a:rPr>
              <a:t> </a:t>
            </a:r>
            <a:r>
              <a:rPr lang="en-US" sz="3000" dirty="0" err="1">
                <a:ln w="10160">
                  <a:solidFill>
                    <a:schemeClr val="accent5"/>
                  </a:solidFill>
                  <a:prstDash val="solid"/>
                </a:ln>
              </a:rPr>
              <a:t>với</a:t>
            </a:r>
            <a:r>
              <a:rPr lang="en-US" sz="3000" dirty="0">
                <a:ln w="10160">
                  <a:solidFill>
                    <a:schemeClr val="accent5"/>
                  </a:solidFill>
                  <a:prstDash val="solid"/>
                </a:ln>
              </a:rPr>
              <a:t> </a:t>
            </a:r>
            <a:r>
              <a:rPr lang="en-US" sz="3000" dirty="0" err="1">
                <a:ln w="10160">
                  <a:solidFill>
                    <a:schemeClr val="accent5"/>
                  </a:solidFill>
                  <a:prstDash val="solid"/>
                </a:ln>
              </a:rPr>
              <a:t>lđ</a:t>
            </a:r>
            <a:r>
              <a:rPr lang="en-US" sz="3000" dirty="0">
                <a:ln w="10160">
                  <a:solidFill>
                    <a:schemeClr val="accent5"/>
                  </a:solidFill>
                  <a:prstDash val="solid"/>
                </a:ln>
              </a:rPr>
              <a:t> vi </a:t>
            </a:r>
            <a:r>
              <a:rPr lang="en-US" sz="3000" dirty="0" err="1">
                <a:ln w="10160">
                  <a:solidFill>
                    <a:schemeClr val="accent5"/>
                  </a:solidFill>
                  <a:prstDash val="solid"/>
                </a:ln>
              </a:rPr>
              <a:t>phạm</a:t>
            </a:r>
            <a:r>
              <a:rPr lang="en-US" sz="3000" dirty="0">
                <a:ln w="10160">
                  <a:solidFill>
                    <a:schemeClr val="accent5"/>
                  </a:solidFill>
                  <a:prstDash val="solid"/>
                </a:ln>
              </a:rPr>
              <a:t> </a:t>
            </a:r>
            <a:r>
              <a:rPr lang="en-US" sz="3000" dirty="0" err="1">
                <a:ln w="10160">
                  <a:solidFill>
                    <a:schemeClr val="accent5"/>
                  </a:solidFill>
                  <a:prstDash val="solid"/>
                </a:ln>
              </a:rPr>
              <a:t>các</a:t>
            </a:r>
            <a:r>
              <a:rPr lang="en-US" sz="3000" dirty="0">
                <a:ln w="10160">
                  <a:solidFill>
                    <a:schemeClr val="accent5"/>
                  </a:solidFill>
                  <a:prstDash val="solid"/>
                </a:ln>
              </a:rPr>
              <a:t> </a:t>
            </a:r>
            <a:r>
              <a:rPr lang="en-US" sz="3000" dirty="0" err="1">
                <a:ln w="10160">
                  <a:solidFill>
                    <a:schemeClr val="accent5"/>
                  </a:solidFill>
                  <a:prstDash val="solid"/>
                </a:ln>
              </a:rPr>
              <a:t>nguyên</a:t>
            </a:r>
            <a:r>
              <a:rPr lang="en-US" sz="3000" dirty="0">
                <a:ln w="10160">
                  <a:solidFill>
                    <a:schemeClr val="accent5"/>
                  </a:solidFill>
                  <a:prstDash val="solid"/>
                </a:ln>
              </a:rPr>
              <a:t> </a:t>
            </a:r>
            <a:r>
              <a:rPr lang="en-US" sz="3000" dirty="0" err="1">
                <a:ln w="10160">
                  <a:solidFill>
                    <a:schemeClr val="accent5"/>
                  </a:solidFill>
                  <a:prstDash val="solid"/>
                </a:ln>
              </a:rPr>
              <a:t>tắc</a:t>
            </a:r>
            <a:r>
              <a:rPr lang="en-US" sz="3000" dirty="0">
                <a:ln w="10160">
                  <a:solidFill>
                    <a:schemeClr val="accent5"/>
                  </a:solidFill>
                  <a:prstDash val="solid"/>
                </a:ln>
              </a:rPr>
              <a:t> ATVSLĐ, </a:t>
            </a:r>
            <a:r>
              <a:rPr lang="en-US" sz="3000" dirty="0" err="1">
                <a:ln w="10160">
                  <a:solidFill>
                    <a:schemeClr val="accent5"/>
                  </a:solidFill>
                  <a:prstDash val="solid"/>
                </a:ln>
              </a:rPr>
              <a:t>Phòng</a:t>
            </a:r>
            <a:r>
              <a:rPr lang="en-US" sz="3000" dirty="0">
                <a:ln w="10160">
                  <a:solidFill>
                    <a:schemeClr val="accent5"/>
                  </a:solidFill>
                  <a:prstDash val="solid"/>
                </a:ln>
              </a:rPr>
              <a:t> </a:t>
            </a:r>
            <a:r>
              <a:rPr lang="en-US" sz="3000" dirty="0" err="1">
                <a:ln w="10160">
                  <a:solidFill>
                    <a:schemeClr val="accent5"/>
                  </a:solidFill>
                  <a:prstDash val="solid"/>
                </a:ln>
              </a:rPr>
              <a:t>chóng</a:t>
            </a:r>
            <a:r>
              <a:rPr lang="en-US" sz="3000" dirty="0">
                <a:ln w="10160">
                  <a:solidFill>
                    <a:schemeClr val="accent5"/>
                  </a:solidFill>
                  <a:prstDash val="solid"/>
                </a:ln>
              </a:rPr>
              <a:t> </a:t>
            </a:r>
            <a:r>
              <a:rPr lang="en-US" sz="3000" dirty="0" err="1">
                <a:ln w="10160">
                  <a:solidFill>
                    <a:schemeClr val="accent5"/>
                  </a:solidFill>
                  <a:prstDash val="solid"/>
                </a:ln>
              </a:rPr>
              <a:t>cháy</a:t>
            </a:r>
            <a:r>
              <a:rPr lang="en-US" sz="3000" dirty="0">
                <a:ln w="10160">
                  <a:solidFill>
                    <a:schemeClr val="accent5"/>
                  </a:solidFill>
                  <a:prstDash val="solid"/>
                </a:ln>
              </a:rPr>
              <a:t>, </a:t>
            </a:r>
            <a:r>
              <a:rPr lang="en-US" sz="3000" dirty="0" err="1">
                <a:ln w="10160">
                  <a:solidFill>
                    <a:schemeClr val="accent5"/>
                  </a:solidFill>
                  <a:prstDash val="solid"/>
                </a:ln>
              </a:rPr>
              <a:t>nổ</a:t>
            </a:r>
            <a:r>
              <a:rPr lang="en-US" sz="3000" dirty="0">
                <a:ln w="10160">
                  <a:solidFill>
                    <a:schemeClr val="accent5"/>
                  </a:solidFill>
                  <a:prstDash val="solid"/>
                </a:ln>
              </a:rPr>
              <a:t>...</a:t>
            </a:r>
          </a:p>
        </p:txBody>
      </p:sp>
      <p:pic>
        <p:nvPicPr>
          <p:cNvPr id="5" name="Content Placeholder 4" descr="tải xuống (28)"/>
          <p:cNvPicPr>
            <a:picLocks noGrp="1" noChangeAspect="1"/>
          </p:cNvPicPr>
          <p:nvPr>
            <p:ph sz="half" idx="2"/>
          </p:nvPr>
        </p:nvPicPr>
        <p:blipFill>
          <a:blip r:embed="rId2"/>
          <a:stretch>
            <a:fillRect/>
          </a:stretch>
        </p:blipFill>
        <p:spPr>
          <a:xfrm>
            <a:off x="6823075" y="732790"/>
            <a:ext cx="5097780" cy="579882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33135"/>
          </a:xfrm>
        </p:spPr>
        <p:txBody>
          <a:bodyPr>
            <a:normAutofit/>
          </a:bodyPr>
          <a:lstStyle/>
          <a:p>
            <a:pPr algn="ctr"/>
            <a:r>
              <a:rPr lang="en-US" b="1" i="1" u="sng">
                <a:ln w="22225">
                  <a:solidFill>
                    <a:schemeClr val="accent2"/>
                  </a:solidFill>
                  <a:prstDash val="solid"/>
                </a:ln>
                <a:solidFill>
                  <a:srgbClr val="FF0000"/>
                </a:solidFill>
                <a:effectLst/>
              </a:rPr>
              <a:t>b. Trách nhiệm và quyền của tổ trưởng sản xuất hoặc chức vụ tương đương:</a:t>
            </a:r>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484120"/>
          </a:xfrm>
        </p:spPr>
        <p:txBody>
          <a:bodyPr>
            <a:noAutofit/>
          </a:bodyPr>
          <a:lstStyle/>
          <a:p>
            <a:r>
              <a:rPr lang="en-US" sz="4800" b="1" i="1">
                <a:solidFill>
                  <a:schemeClr val="tx1"/>
                </a:solidFill>
                <a:effectLst>
                  <a:outerShdw blurRad="38100" dist="19050" dir="2700000" algn="tl" rotWithShape="0">
                    <a:schemeClr val="dk1">
                      <a:alpha val="40000"/>
                    </a:schemeClr>
                  </a:outerShdw>
                </a:effectLst>
              </a:rPr>
              <a:t>-Tổ trưởng sản xuất là </a:t>
            </a:r>
            <a:r>
              <a:rPr lang="vi-VN" altLang="en-US" sz="4800" b="1" i="1">
                <a:solidFill>
                  <a:schemeClr val="tx1"/>
                </a:solidFill>
                <a:effectLst>
                  <a:outerShdw blurRad="38100" dist="19050" dir="2700000" algn="tl" rotWithShape="0">
                    <a:schemeClr val="dk1">
                      <a:alpha val="40000"/>
                    </a:schemeClr>
                  </a:outerShdw>
                </a:effectLst>
              </a:rPr>
              <a:t>n</a:t>
            </a:r>
            <a:r>
              <a:rPr lang="en-US" sz="4800" b="1" i="1">
                <a:solidFill>
                  <a:schemeClr val="tx1"/>
                </a:solidFill>
                <a:effectLst>
                  <a:outerShdw blurRad="38100" dist="19050" dir="2700000" algn="tl" rotWithShape="0">
                    <a:schemeClr val="dk1">
                      <a:alpha val="40000"/>
                    </a:schemeClr>
                  </a:outerShdw>
                </a:effectLst>
              </a:rPr>
              <a:t>gười chịu trách nhiệm trước quản đốc phân xưởng điều hành công tác BHLĐ trong tổ.</a:t>
            </a:r>
          </a:p>
        </p:txBody>
      </p:sp>
      <p:pic>
        <p:nvPicPr>
          <p:cNvPr id="7" name="Content Placeholder 6" descr="trach-nhiem-cua-to-truong-san-xuat"/>
          <p:cNvPicPr>
            <a:picLocks noGrp="1" noChangeAspect="1"/>
          </p:cNvPicPr>
          <p:nvPr>
            <p:ph sz="half" idx="1"/>
          </p:nvPr>
        </p:nvPicPr>
        <p:blipFill>
          <a:blip r:embed="rId2"/>
          <a:stretch>
            <a:fillRect/>
          </a:stretch>
        </p:blipFill>
        <p:spPr>
          <a:xfrm>
            <a:off x="1480185" y="3048000"/>
            <a:ext cx="5580380" cy="3810000"/>
          </a:xfrm>
          <a:prstGeom prst="rect">
            <a:avLst/>
          </a:prstGeom>
        </p:spPr>
      </p:pic>
      <p:pic>
        <p:nvPicPr>
          <p:cNvPr id="8" name="Content Placeholder 7" descr="tải xuống (29)"/>
          <p:cNvPicPr>
            <a:picLocks noGrp="1" noChangeAspect="1"/>
          </p:cNvPicPr>
          <p:nvPr>
            <p:ph sz="half" idx="2"/>
          </p:nvPr>
        </p:nvPicPr>
        <p:blipFill>
          <a:blip r:embed="rId3"/>
          <a:stretch>
            <a:fillRect/>
          </a:stretch>
        </p:blipFill>
        <p:spPr>
          <a:xfrm>
            <a:off x="7061200" y="3335655"/>
            <a:ext cx="5210175" cy="32575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7392" y="759301"/>
            <a:ext cx="10515600" cy="1325563"/>
          </a:xfrm>
        </p:spPr>
        <p:txBody>
          <a:bodyPr/>
          <a:lstStyle/>
          <a:p>
            <a:r>
              <a:rPr lang="en-US" b="1" i="1" u="sng" dirty="0">
                <a:ln w="22225">
                  <a:solidFill>
                    <a:schemeClr val="accent2"/>
                  </a:solidFill>
                  <a:prstDash val="solid"/>
                </a:ln>
                <a:solidFill>
                  <a:srgbClr val="FF0000"/>
                </a:solidFill>
                <a:effectLst/>
              </a:rPr>
              <a:t>*TRÁCH NHIỆM:</a:t>
            </a:r>
          </a:p>
        </p:txBody>
      </p:sp>
      <p:sp>
        <p:nvSpPr>
          <p:cNvPr id="3" name="Content Placeholder 2"/>
          <p:cNvSpPr>
            <a:spLocks noGrp="1"/>
          </p:cNvSpPr>
          <p:nvPr>
            <p:ph sz="half" idx="1"/>
          </p:nvPr>
        </p:nvSpPr>
        <p:spPr>
          <a:xfrm>
            <a:off x="417249" y="1825625"/>
            <a:ext cx="8700117" cy="4351338"/>
          </a:xfrm>
        </p:spPr>
        <p:txBody>
          <a:bodyPr>
            <a:noAutofit/>
          </a:bodyPr>
          <a:lstStyle/>
          <a:p>
            <a:pPr>
              <a:lnSpc>
                <a:spcPct val="150000"/>
              </a:lnSpc>
              <a:buFont typeface="Wingdings" panose="05000000000000000000" pitchFamily="2" charset="2"/>
              <a:buChar char="ü"/>
            </a:pPr>
            <a:r>
              <a:rPr lang="en-US" sz="2700" dirty="0" err="1">
                <a:latin typeface="Tahoma" panose="020B0604030504040204" pitchFamily="34" charset="0"/>
                <a:ea typeface="Tahoma" panose="020B0604030504040204" pitchFamily="34" charset="0"/>
                <a:cs typeface="Tahoma" panose="020B0604030504040204" pitchFamily="34" charset="0"/>
              </a:rPr>
              <a:t>Hướng</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dẫn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người</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lđ</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thuộc</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quyền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quản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lí</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chấp</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hành</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đúng</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quy</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trình</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biện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pháp</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làm</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việc</a:t>
            </a:r>
            <a:r>
              <a:rPr lang="en-US" sz="2700" dirty="0">
                <a:latin typeface="Tahoma" panose="020B0604030504040204" pitchFamily="34" charset="0"/>
                <a:ea typeface="Tahoma" panose="020B0604030504040204" pitchFamily="34" charset="0"/>
                <a:cs typeface="Tahoma" panose="020B0604030504040204" pitchFamily="34" charset="0"/>
              </a:rPr>
              <a:t> an </a:t>
            </a:r>
            <a:r>
              <a:rPr lang="en-US" sz="2700" dirty="0" err="1">
                <a:latin typeface="Tahoma" panose="020B0604030504040204" pitchFamily="34" charset="0"/>
                <a:ea typeface="Tahoma" panose="020B0604030504040204" pitchFamily="34" charset="0"/>
                <a:cs typeface="Tahoma" panose="020B0604030504040204" pitchFamily="34" charset="0"/>
              </a:rPr>
              <a:t>toàn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sd</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tốt</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các</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thiết</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bị</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phương</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tiện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bảo</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vệ</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phương</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tiện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kĩ</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thuật</a:t>
            </a:r>
            <a:r>
              <a:rPr lang="en-US" sz="2700" dirty="0">
                <a:latin typeface="Tahoma" panose="020B0604030504040204" pitchFamily="34" charset="0"/>
                <a:ea typeface="Tahoma" panose="020B0604030504040204" pitchFamily="34" charset="0"/>
                <a:cs typeface="Tahoma" panose="020B0604030504040204" pitchFamily="34" charset="0"/>
              </a:rPr>
              <a:t> an </a:t>
            </a:r>
            <a:r>
              <a:rPr lang="en-US" sz="2700" dirty="0" err="1">
                <a:latin typeface="Tahoma" panose="020B0604030504040204" pitchFamily="34" charset="0"/>
                <a:ea typeface="Tahoma" panose="020B0604030504040204" pitchFamily="34" charset="0"/>
                <a:cs typeface="Tahoma" panose="020B0604030504040204" pitchFamily="34" charset="0"/>
              </a:rPr>
              <a:t>toàn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và</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cấp</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cứu</a:t>
            </a:r>
            <a:r>
              <a:rPr lang="en-US" sz="2700" dirty="0">
                <a:latin typeface="Tahoma" panose="020B0604030504040204" pitchFamily="34" charset="0"/>
                <a:ea typeface="Tahoma" panose="020B0604030504040204" pitchFamily="34" charset="0"/>
                <a:cs typeface="Tahoma" panose="020B0604030504040204" pitchFamily="34" charset="0"/>
              </a:rPr>
              <a:t> y </a:t>
            </a:r>
            <a:r>
              <a:rPr lang="en-US" sz="2700" dirty="0" err="1">
                <a:latin typeface="Tahoma" panose="020B0604030504040204" pitchFamily="34" charset="0"/>
                <a:ea typeface="Tahoma" panose="020B0604030504040204" pitchFamily="34" charset="0"/>
                <a:cs typeface="Tahoma" panose="020B0604030504040204" pitchFamily="34" charset="0"/>
              </a:rPr>
              <a:t>tế</a:t>
            </a:r>
            <a:r>
              <a:rPr lang="en-US" sz="2700" dirty="0">
                <a:latin typeface="Tahoma" panose="020B0604030504040204" pitchFamily="34" charset="0"/>
                <a:ea typeface="Tahoma" panose="020B0604030504040204" pitchFamily="34" charset="0"/>
                <a:cs typeface="Tahoma" panose="020B0604030504040204" pitchFamily="34" charset="0"/>
              </a:rPr>
              <a:t>.</a:t>
            </a:r>
          </a:p>
          <a:p>
            <a:pPr>
              <a:lnSpc>
                <a:spcPct val="150000"/>
              </a:lnSpc>
              <a:buFont typeface="Wingdings" panose="05000000000000000000" pitchFamily="2" charset="2"/>
              <a:buChar char="ü"/>
            </a:pPr>
            <a:r>
              <a:rPr lang="en-US" sz="2700" dirty="0" err="1">
                <a:latin typeface="Tahoma" panose="020B0604030504040204" pitchFamily="34" charset="0"/>
                <a:ea typeface="Tahoma" panose="020B0604030504040204" pitchFamily="34" charset="0"/>
                <a:cs typeface="Tahoma" panose="020B0604030504040204" pitchFamily="34" charset="0"/>
              </a:rPr>
              <a:t>Tổ</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chức</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nơi</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làm</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việc</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đảm</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bảo</a:t>
            </a:r>
            <a:r>
              <a:rPr lang="en-US" sz="2700" dirty="0">
                <a:latin typeface="Tahoma" panose="020B0604030504040204" pitchFamily="34" charset="0"/>
                <a:ea typeface="Tahoma" panose="020B0604030504040204" pitchFamily="34" charset="0"/>
                <a:cs typeface="Tahoma" panose="020B0604030504040204" pitchFamily="34" charset="0"/>
              </a:rPr>
              <a:t> an </a:t>
            </a:r>
            <a:r>
              <a:rPr lang="en-US" sz="2700" dirty="0" err="1">
                <a:latin typeface="Tahoma" panose="020B0604030504040204" pitchFamily="34" charset="0"/>
                <a:ea typeface="Tahoma" panose="020B0604030504040204" pitchFamily="34" charset="0"/>
                <a:cs typeface="Tahoma" panose="020B0604030504040204" pitchFamily="34" charset="0"/>
              </a:rPr>
              <a:t>toàn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và</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vệ</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sinh</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xử</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lí</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kịp</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thời</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các</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vấn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đề</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về</a:t>
            </a:r>
            <a:r>
              <a:rPr lang="en-US" sz="2700" dirty="0">
                <a:latin typeface="Tahoma" panose="020B0604030504040204" pitchFamily="34" charset="0"/>
                <a:ea typeface="Tahoma" panose="020B0604030504040204" pitchFamily="34" charset="0"/>
                <a:cs typeface="Tahoma" panose="020B0604030504040204" pitchFamily="34" charset="0"/>
              </a:rPr>
              <a:t> ATVSLĐ.</a:t>
            </a:r>
          </a:p>
          <a:p>
            <a:pPr>
              <a:lnSpc>
                <a:spcPct val="150000"/>
              </a:lnSpc>
              <a:buFont typeface="Wingdings" panose="05000000000000000000" pitchFamily="2" charset="2"/>
              <a:buChar char="ü"/>
            </a:pPr>
            <a:r>
              <a:rPr lang="en-US" sz="2700" dirty="0" err="1">
                <a:latin typeface="Tahoma" panose="020B0604030504040204" pitchFamily="34" charset="0"/>
                <a:ea typeface="Tahoma" panose="020B0604030504040204" pitchFamily="34" charset="0"/>
                <a:cs typeface="Tahoma" panose="020B0604030504040204" pitchFamily="34" charset="0"/>
              </a:rPr>
              <a:t>Báo</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cáo</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với</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cấp</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trên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về</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các</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vấn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đề</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nguy</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hiểm</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trong</a:t>
            </a:r>
            <a:r>
              <a:rPr lang="en-US" sz="2700" dirty="0">
                <a:latin typeface="Tahoma" panose="020B0604030504040204" pitchFamily="34" charset="0"/>
                <a:ea typeface="Tahoma" panose="020B0604030504040204" pitchFamily="34" charset="0"/>
                <a:cs typeface="Tahoma" panose="020B0604030504040204" pitchFamily="34" charset="0"/>
              </a:rPr>
              <a:t> an </a:t>
            </a:r>
            <a:r>
              <a:rPr lang="en-US" sz="2700" dirty="0" err="1">
                <a:latin typeface="Tahoma" panose="020B0604030504040204" pitchFamily="34" charset="0"/>
                <a:ea typeface="Tahoma" panose="020B0604030504040204" pitchFamily="34" charset="0"/>
                <a:cs typeface="Tahoma" panose="020B0604030504040204" pitchFamily="34" charset="0"/>
              </a:rPr>
              <a:t>toàn</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vệ</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sinh</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mà</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các</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tổ</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không</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giải</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quyết</a:t>
            </a:r>
            <a:r>
              <a:rPr lang="en-US" sz="2700" dirty="0">
                <a:latin typeface="Tahoma" panose="020B0604030504040204" pitchFamily="34" charset="0"/>
                <a:ea typeface="Tahoma" panose="020B0604030504040204" pitchFamily="34" charset="0"/>
                <a:cs typeface="Tahoma" panose="020B0604030504040204" pitchFamily="34" charset="0"/>
              </a:rPr>
              <a:t> </a:t>
            </a:r>
            <a:r>
              <a:rPr lang="en-US" sz="2700" dirty="0" err="1">
                <a:latin typeface="Tahoma" panose="020B0604030504040204" pitchFamily="34" charset="0"/>
                <a:ea typeface="Tahoma" panose="020B0604030504040204" pitchFamily="34" charset="0"/>
                <a:cs typeface="Tahoma" panose="020B0604030504040204" pitchFamily="34" charset="0"/>
              </a:rPr>
              <a:t>được</a:t>
            </a:r>
            <a:r>
              <a:rPr lang="en-US" sz="2700" dirty="0">
                <a:latin typeface="Tahoma" panose="020B0604030504040204" pitchFamily="34" charset="0"/>
                <a:ea typeface="Tahoma" panose="020B0604030504040204" pitchFamily="34" charset="0"/>
                <a:cs typeface="Tahoma" panose="020B0604030504040204" pitchFamily="34" charset="0"/>
              </a:rPr>
              <a:t>.</a:t>
            </a:r>
          </a:p>
        </p:txBody>
      </p:sp>
      <p:pic>
        <p:nvPicPr>
          <p:cNvPr id="5" name="Content Placeholder 4" descr="tải xuống (30)"/>
          <p:cNvPicPr>
            <a:picLocks noGrp="1" noChangeAspect="1"/>
          </p:cNvPicPr>
          <p:nvPr>
            <p:ph sz="half" idx="2"/>
          </p:nvPr>
        </p:nvPicPr>
        <p:blipFill>
          <a:blip r:embed="rId2"/>
          <a:stretch>
            <a:fillRect/>
          </a:stretch>
        </p:blipFill>
        <p:spPr>
          <a:xfrm>
            <a:off x="8601769" y="2325950"/>
            <a:ext cx="3086041" cy="42545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b="1">
                <a:ln w="22225">
                  <a:solidFill>
                    <a:schemeClr val="accent2"/>
                  </a:solidFill>
                  <a:prstDash val="solid"/>
                </a:ln>
                <a:solidFill>
                  <a:srgbClr val="FF0000"/>
                </a:solidFill>
                <a:effectLst/>
                <a:latin typeface="Tahoma" panose="020B0604030504040204" pitchFamily="34" charset="0"/>
                <a:ea typeface="Tahoma" panose="020B0604030504040204" pitchFamily="34" charset="0"/>
                <a:cs typeface="Tahoma" panose="020B0604030504040204" pitchFamily="34" charset="0"/>
              </a:rPr>
              <a:t>*QUYỀN:</a:t>
            </a:r>
          </a:p>
        </p:txBody>
      </p:sp>
      <p:sp>
        <p:nvSpPr>
          <p:cNvPr id="3" name="Content Placeholder 2"/>
          <p:cNvSpPr>
            <a:spLocks noGrp="1"/>
          </p:cNvSpPr>
          <p:nvPr>
            <p:ph sz="half" idx="1"/>
          </p:nvPr>
        </p:nvSpPr>
        <p:spPr/>
        <p:txBody>
          <a:bodyPr>
            <a:noAutofit/>
          </a:bodyPr>
          <a:lstStyle/>
          <a:p>
            <a:pPr marL="0" indent="0">
              <a:lnSpc>
                <a:spcPct val="150000"/>
              </a:lnSpc>
              <a:buNone/>
            </a:pPr>
            <a:r>
              <a:rPr lang="en-US" sz="3100" b="1" dirty="0">
                <a:latin typeface="Tahoma" panose="020B0604030504040204" pitchFamily="34" charset="0"/>
                <a:ea typeface="Tahoma" panose="020B0604030504040204" pitchFamily="34" charset="0"/>
                <a:cs typeface="Tahoma" panose="020B0604030504040204" pitchFamily="34" charset="0"/>
              </a:rPr>
              <a:t>-</a:t>
            </a:r>
            <a:r>
              <a:rPr lang="en-US" sz="2400" dirty="0" err="1">
                <a:solidFill>
                  <a:srgbClr val="FF0000"/>
                </a:solidFill>
                <a:latin typeface="Tahoma" panose="020B0604030504040204" pitchFamily="34" charset="0"/>
                <a:ea typeface="Tahoma" panose="020B0604030504040204" pitchFamily="34" charset="0"/>
                <a:cs typeface="Tahoma" panose="020B0604030504040204" pitchFamily="34" charset="0"/>
              </a:rPr>
              <a:t>Từ</a:t>
            </a:r>
            <a:r>
              <a:rPr lang="en-US" sz="2400"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en-US" sz="2400" dirty="0" err="1">
                <a:solidFill>
                  <a:srgbClr val="FF0000"/>
                </a:solidFill>
                <a:latin typeface="Tahoma" panose="020B0604030504040204" pitchFamily="34" charset="0"/>
                <a:ea typeface="Tahoma" panose="020B0604030504040204" pitchFamily="34" charset="0"/>
                <a:cs typeface="Tahoma" panose="020B0604030504040204" pitchFamily="34" charset="0"/>
              </a:rPr>
              <a:t>chối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nhận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không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đủ</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trình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nghề</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nghiệp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kiến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về</a:t>
            </a:r>
            <a:r>
              <a:rPr lang="en-US" sz="2400" dirty="0">
                <a:latin typeface="Tahoma" panose="020B0604030504040204" pitchFamily="34" charset="0"/>
                <a:ea typeface="Tahoma" panose="020B0604030504040204" pitchFamily="34" charset="0"/>
                <a:cs typeface="Tahoma" panose="020B0604030504040204" pitchFamily="34" charset="0"/>
              </a:rPr>
              <a:t> ATVSLĐ.</a:t>
            </a:r>
          </a:p>
          <a:p>
            <a:pPr marL="0" indent="0">
              <a:lnSpc>
                <a:spcPct val="150000"/>
              </a:lnSpc>
              <a:buNone/>
            </a:pPr>
            <a:r>
              <a:rPr lang="en-US" sz="2400" dirty="0">
                <a:latin typeface="Tahoma" panose="020B0604030504040204" pitchFamily="34" charset="0"/>
                <a:ea typeface="Tahoma" panose="020B0604030504040204" pitchFamily="34" charset="0"/>
                <a:cs typeface="Tahoma" panose="020B0604030504040204" pitchFamily="34" charset="0"/>
              </a:rPr>
              <a:t>-</a:t>
            </a:r>
            <a:r>
              <a:rPr lang="en-US" sz="2400" dirty="0" err="1">
                <a:solidFill>
                  <a:srgbClr val="FF0000"/>
                </a:solidFill>
                <a:latin typeface="Tahoma" panose="020B0604030504040204" pitchFamily="34" charset="0"/>
                <a:ea typeface="Tahoma" panose="020B0604030504040204" pitchFamily="34" charset="0"/>
                <a:cs typeface="Tahoma" panose="020B0604030504040204" pitchFamily="34" charset="0"/>
              </a:rPr>
              <a:t>Từ</a:t>
            </a:r>
            <a:r>
              <a:rPr lang="en-US" sz="2400" dirty="0">
                <a:solidFill>
                  <a:srgbClr val="FF0000"/>
                </a:solidFill>
                <a:latin typeface="Tahoma" panose="020B0604030504040204" pitchFamily="34" charset="0"/>
                <a:ea typeface="Tahoma" panose="020B0604030504040204" pitchFamily="34" charset="0"/>
                <a:cs typeface="Tahoma" panose="020B0604030504040204" pitchFamily="34" charset="0"/>
              </a:rPr>
              <a:t> </a:t>
            </a:r>
            <a:r>
              <a:rPr lang="en-US" sz="2400" dirty="0" err="1">
                <a:solidFill>
                  <a:srgbClr val="FF0000"/>
                </a:solidFill>
                <a:latin typeface="Tahoma" panose="020B0604030504040204" pitchFamily="34" charset="0"/>
                <a:ea typeface="Tahoma" panose="020B0604030504040204" pitchFamily="34" charset="0"/>
                <a:cs typeface="Tahoma" panose="020B0604030504040204" pitchFamily="34" charset="0"/>
              </a:rPr>
              <a:t>chối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nhận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công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hoặc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dừng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của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tổ</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nếu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thấy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nguy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cơ</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đe</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dọa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tính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mạng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khỏe</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của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tổ</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viên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báo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kịp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với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phân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xưởng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để</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sử</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lí</a:t>
            </a:r>
            <a:r>
              <a:rPr lang="en-US" sz="2400" dirty="0">
                <a:latin typeface="Tahoma" panose="020B0604030504040204" pitchFamily="34" charset="0"/>
                <a:ea typeface="Tahoma" panose="020B0604030504040204" pitchFamily="34" charset="0"/>
                <a:cs typeface="Tahoma" panose="020B0604030504040204" pitchFamily="34" charset="0"/>
              </a:rPr>
              <a:t>.</a:t>
            </a:r>
          </a:p>
        </p:txBody>
      </p:sp>
      <p:pic>
        <p:nvPicPr>
          <p:cNvPr id="5" name="Content Placeholder 4" descr="tải xuống (28)"/>
          <p:cNvPicPr>
            <a:picLocks noGrp="1" noChangeAspect="1"/>
          </p:cNvPicPr>
          <p:nvPr>
            <p:ph sz="half" idx="2"/>
          </p:nvPr>
        </p:nvPicPr>
        <p:blipFill>
          <a:blip r:embed="rId2"/>
          <a:stretch>
            <a:fillRect/>
          </a:stretch>
        </p:blipFill>
        <p:spPr>
          <a:xfrm>
            <a:off x="6606540" y="777875"/>
            <a:ext cx="5015230" cy="58940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6.1  BỘ MÁY TỔ CHỨC QUẢN LÝ BHLĐ TRONG DN</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2" name="Rounded Rectangle 11"/>
          <p:cNvSpPr/>
          <p:nvPr/>
        </p:nvSpPr>
        <p:spPr>
          <a:xfrm>
            <a:off x="3946524" y="1135465"/>
            <a:ext cx="2719705" cy="673735"/>
          </a:xfrm>
          <a:prstGeom prst="roundRect">
            <a:avLst/>
          </a:prstGeom>
          <a:solidFill>
            <a:schemeClr val="accent4"/>
          </a:solid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3600" b="1" dirty="0">
                <a:latin typeface="Tahoma" panose="020B0604030504040204" pitchFamily="34" charset="0"/>
                <a:ea typeface="Tahoma" panose="020B0604030504040204" pitchFamily="34" charset="0"/>
                <a:cs typeface="Tahoma" panose="020B0604030504040204" pitchFamily="34" charset="0"/>
              </a:rPr>
              <a:t>GIÁM ĐỐC</a:t>
            </a:r>
          </a:p>
        </p:txBody>
      </p:sp>
      <p:sp>
        <p:nvSpPr>
          <p:cNvPr id="13" name="Rounded Rectangle 12"/>
          <p:cNvSpPr/>
          <p:nvPr/>
        </p:nvSpPr>
        <p:spPr>
          <a:xfrm>
            <a:off x="7644130" y="1883536"/>
            <a:ext cx="2641970" cy="620011"/>
          </a:xfrm>
          <a:prstGeom prst="roundRect">
            <a:avLst/>
          </a:prstGeom>
          <a:solidFill>
            <a:schemeClr val="accent4">
              <a:lumMod val="60000"/>
              <a:lumOff val="4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800" b="1" dirty="0">
                <a:latin typeface="Tahoma" panose="020B0604030504040204" pitchFamily="34" charset="0"/>
                <a:ea typeface="Tahoma" panose="020B0604030504040204" pitchFamily="34" charset="0"/>
                <a:cs typeface="Tahoma" panose="020B0604030504040204" pitchFamily="34" charset="0"/>
              </a:rPr>
              <a:t>HĐ BHLD DN</a:t>
            </a:r>
          </a:p>
        </p:txBody>
      </p:sp>
      <p:sp>
        <p:nvSpPr>
          <p:cNvPr id="14" name="Rounded Rectangle 13"/>
          <p:cNvSpPr/>
          <p:nvPr/>
        </p:nvSpPr>
        <p:spPr>
          <a:xfrm>
            <a:off x="563245" y="3315970"/>
            <a:ext cx="2519680" cy="663575"/>
          </a:xfrm>
          <a:prstGeom prst="roundRect">
            <a:avLst/>
          </a:prstGeom>
          <a:solidFill>
            <a:schemeClr val="accent4">
              <a:lumMod val="20000"/>
              <a:lumOff val="80000"/>
            </a:schemeClr>
          </a:solidFill>
          <a:ln>
            <a:solidFill>
              <a:schemeClr val="accent2"/>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Khối</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trực</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tiếp</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sx</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
        <p:nvSpPr>
          <p:cNvPr id="15" name="Rounded Rectangle 14"/>
          <p:cNvSpPr/>
          <p:nvPr/>
        </p:nvSpPr>
        <p:spPr>
          <a:xfrm>
            <a:off x="575226" y="4041077"/>
            <a:ext cx="2506980" cy="61531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a:latin typeface="Tahoma" panose="020B0604030504040204" pitchFamily="34" charset="0"/>
                <a:ea typeface="Tahoma" panose="020B0604030504040204" pitchFamily="34" charset="0"/>
                <a:cs typeface="Tahoma" panose="020B0604030504040204" pitchFamily="34" charset="0"/>
              </a:rPr>
              <a:t>FX - </a:t>
            </a:r>
            <a:r>
              <a:rPr lang="en-US" sz="2000" b="1" dirty="0" err="1">
                <a:latin typeface="Tahoma" panose="020B0604030504040204" pitchFamily="34" charset="0"/>
                <a:ea typeface="Tahoma" panose="020B0604030504040204" pitchFamily="34" charset="0"/>
                <a:cs typeface="Tahoma" panose="020B0604030504040204" pitchFamily="34" charset="0"/>
              </a:rPr>
              <a:t>Quản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Đốc</a:t>
            </a:r>
            <a:r>
              <a:rPr lang="en-US" sz="2000" b="1" dirty="0">
                <a:latin typeface="Tahoma" panose="020B0604030504040204" pitchFamily="34" charset="0"/>
                <a:ea typeface="Tahoma" panose="020B0604030504040204" pitchFamily="34" charset="0"/>
                <a:cs typeface="Tahoma" panose="020B0604030504040204" pitchFamily="34" charset="0"/>
              </a:rPr>
              <a:t> PX</a:t>
            </a:r>
          </a:p>
        </p:txBody>
      </p:sp>
      <p:sp>
        <p:nvSpPr>
          <p:cNvPr id="16" name="Rounded Rectangle 15"/>
          <p:cNvSpPr/>
          <p:nvPr/>
        </p:nvSpPr>
        <p:spPr>
          <a:xfrm>
            <a:off x="557212" y="4723337"/>
            <a:ext cx="2519045" cy="63817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Tổ</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Trưởng</a:t>
            </a:r>
            <a:r>
              <a:rPr lang="en-US" sz="2000" b="1" dirty="0">
                <a:latin typeface="Tahoma" panose="020B0604030504040204" pitchFamily="34" charset="0"/>
                <a:ea typeface="Tahoma" panose="020B0604030504040204" pitchFamily="34" charset="0"/>
                <a:cs typeface="Tahoma" panose="020B0604030504040204" pitchFamily="34" charset="0"/>
              </a:rPr>
              <a:t> SX</a:t>
            </a:r>
          </a:p>
        </p:txBody>
      </p:sp>
      <p:sp>
        <p:nvSpPr>
          <p:cNvPr id="17" name="Rounded Rectangle 16"/>
          <p:cNvSpPr/>
          <p:nvPr/>
        </p:nvSpPr>
        <p:spPr>
          <a:xfrm>
            <a:off x="3945890" y="4077654"/>
            <a:ext cx="2707640" cy="61531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a:latin typeface="Tahoma" panose="020B0604030504040204" pitchFamily="34" charset="0"/>
                <a:ea typeface="Tahoma" panose="020B0604030504040204" pitchFamily="34" charset="0"/>
                <a:cs typeface="Tahoma" panose="020B0604030504040204" pitchFamily="34" charset="0"/>
              </a:rPr>
              <a:t>Phòng kĩ thuật</a:t>
            </a:r>
          </a:p>
        </p:txBody>
      </p:sp>
      <p:sp>
        <p:nvSpPr>
          <p:cNvPr id="18" name="Rounded Rectangle 17"/>
          <p:cNvSpPr/>
          <p:nvPr/>
        </p:nvSpPr>
        <p:spPr>
          <a:xfrm>
            <a:off x="3933190" y="4769658"/>
            <a:ext cx="2707640" cy="63817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Phòng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kế</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hoạch</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
        <p:nvSpPr>
          <p:cNvPr id="19" name="Rounded Rectangle 18"/>
          <p:cNvSpPr/>
          <p:nvPr/>
        </p:nvSpPr>
        <p:spPr>
          <a:xfrm>
            <a:off x="7644130" y="3315970"/>
            <a:ext cx="2579370" cy="663575"/>
          </a:xfrm>
          <a:prstGeom prst="roundRect">
            <a:avLst/>
          </a:prstGeom>
          <a:solidFill>
            <a:schemeClr val="accent4">
              <a:lumMod val="20000"/>
              <a:lumOff val="8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a:latin typeface="Tahoma" panose="020B0604030504040204" pitchFamily="34" charset="0"/>
                <a:ea typeface="Tahoma" panose="020B0604030504040204" pitchFamily="34" charset="0"/>
                <a:cs typeface="Tahoma" panose="020B0604030504040204" pitchFamily="34" charset="0"/>
              </a:rPr>
              <a:t>Khối QL AT-VSLĐ</a:t>
            </a:r>
          </a:p>
        </p:txBody>
      </p:sp>
      <p:sp>
        <p:nvSpPr>
          <p:cNvPr id="20" name="Rounded Rectangle 19"/>
          <p:cNvSpPr/>
          <p:nvPr/>
        </p:nvSpPr>
        <p:spPr>
          <a:xfrm>
            <a:off x="7644130" y="4097227"/>
            <a:ext cx="2581910" cy="1252220"/>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a:latin typeface="Tahoma" panose="020B0604030504040204" pitchFamily="34" charset="0"/>
                <a:ea typeface="Tahoma" panose="020B0604030504040204" pitchFamily="34" charset="0"/>
                <a:cs typeface="Tahoma" panose="020B0604030504040204" pitchFamily="34" charset="0"/>
              </a:rPr>
              <a:t>P. BHLĐ </a:t>
            </a:r>
            <a:r>
              <a:rPr lang="en-US" sz="2000" b="1" dirty="0" err="1">
                <a:latin typeface="Tahoma" panose="020B0604030504040204" pitchFamily="34" charset="0"/>
                <a:ea typeface="Tahoma" panose="020B0604030504040204" pitchFamily="34" charset="0"/>
                <a:cs typeface="Tahoma" panose="020B0604030504040204" pitchFamily="34" charset="0"/>
              </a:rPr>
              <a:t>hoặc</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cán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bộ</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chuyên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trách</a:t>
            </a:r>
            <a:r>
              <a:rPr lang="en-US" sz="2000" b="1" dirty="0">
                <a:latin typeface="Tahoma" panose="020B0604030504040204" pitchFamily="34" charset="0"/>
                <a:ea typeface="Tahoma" panose="020B0604030504040204" pitchFamily="34" charset="0"/>
                <a:cs typeface="Tahoma" panose="020B0604030504040204" pitchFamily="34" charset="0"/>
              </a:rPr>
              <a:t>, Ban </a:t>
            </a:r>
            <a:r>
              <a:rPr lang="en-US" sz="2000" b="1" dirty="0" err="1">
                <a:latin typeface="Tahoma" panose="020B0604030504040204" pitchFamily="34" charset="0"/>
                <a:ea typeface="Tahoma" panose="020B0604030504040204" pitchFamily="34" charset="0"/>
                <a:cs typeface="Tahoma" panose="020B0604030504040204" pitchFamily="34" charset="0"/>
              </a:rPr>
              <a:t>chuyên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trách</a:t>
            </a:r>
            <a:r>
              <a:rPr lang="en-US" sz="2000" b="1" dirty="0">
                <a:latin typeface="Tahoma" panose="020B0604030504040204" pitchFamily="34" charset="0"/>
                <a:ea typeface="Tahoma" panose="020B0604030504040204" pitchFamily="34" charset="0"/>
                <a:cs typeface="Tahoma" panose="020B0604030504040204" pitchFamily="34" charset="0"/>
              </a:rPr>
              <a:t> BHLĐ</a:t>
            </a:r>
          </a:p>
        </p:txBody>
      </p:sp>
      <p:sp>
        <p:nvSpPr>
          <p:cNvPr id="21" name="Rounded Rectangle 20"/>
          <p:cNvSpPr/>
          <p:nvPr/>
        </p:nvSpPr>
        <p:spPr>
          <a:xfrm>
            <a:off x="7644130" y="5477347"/>
            <a:ext cx="2581910" cy="87820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Mạng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lưới</a:t>
            </a:r>
            <a:r>
              <a:rPr lang="en-US" sz="2000" b="1" dirty="0">
                <a:latin typeface="Tahoma" panose="020B0604030504040204" pitchFamily="34" charset="0"/>
                <a:ea typeface="Tahoma" panose="020B0604030504040204" pitchFamily="34" charset="0"/>
                <a:cs typeface="Tahoma" panose="020B0604030504040204" pitchFamily="34" charset="0"/>
              </a:rPr>
              <a:t> ATVS </a:t>
            </a:r>
            <a:r>
              <a:rPr lang="en-US" sz="2000" b="1" dirty="0" err="1">
                <a:latin typeface="Tahoma" panose="020B0604030504040204" pitchFamily="34" charset="0"/>
                <a:ea typeface="Tahoma" panose="020B0604030504040204" pitchFamily="34" charset="0"/>
                <a:cs typeface="Tahoma" panose="020B0604030504040204" pitchFamily="34" charset="0"/>
              </a:rPr>
              <a:t>viên</a:t>
            </a:r>
            <a:r>
              <a:rPr lang="en-US" sz="2000" b="1" dirty="0">
                <a:latin typeface="Tahoma" panose="020B0604030504040204" pitchFamily="34" charset="0"/>
                <a:ea typeface="Tahoma" panose="020B0604030504040204" pitchFamily="34" charset="0"/>
                <a:cs typeface="Tahoma" panose="020B0604030504040204" pitchFamily="34" charset="0"/>
              </a:rPr>
              <a:t>.</a:t>
            </a:r>
          </a:p>
        </p:txBody>
      </p:sp>
      <p:sp>
        <p:nvSpPr>
          <p:cNvPr id="24" name="Rounded Rectangle 23"/>
          <p:cNvSpPr/>
          <p:nvPr/>
        </p:nvSpPr>
        <p:spPr>
          <a:xfrm>
            <a:off x="3953510" y="3328670"/>
            <a:ext cx="2705735" cy="663575"/>
          </a:xfrm>
          <a:prstGeom prst="roundRect">
            <a:avLst/>
          </a:prstGeom>
          <a:solidFill>
            <a:schemeClr val="accent4">
              <a:lumMod val="20000"/>
              <a:lumOff val="80000"/>
            </a:schemeClr>
          </a:solidFill>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a:latin typeface="Tahoma" panose="020B0604030504040204" pitchFamily="34" charset="0"/>
                <a:ea typeface="Tahoma" panose="020B0604030504040204" pitchFamily="34" charset="0"/>
                <a:cs typeface="Tahoma" panose="020B0604030504040204" pitchFamily="34" charset="0"/>
              </a:rPr>
              <a:t>Khối PB chức năng</a:t>
            </a:r>
          </a:p>
        </p:txBody>
      </p:sp>
      <p:sp>
        <p:nvSpPr>
          <p:cNvPr id="25" name="Rounded Rectangle 24"/>
          <p:cNvSpPr/>
          <p:nvPr/>
        </p:nvSpPr>
        <p:spPr>
          <a:xfrm>
            <a:off x="3933190" y="5509260"/>
            <a:ext cx="2707640" cy="639445"/>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Phòng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Tổ</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chức</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lao</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động</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
        <p:nvSpPr>
          <p:cNvPr id="26" name="Rounded Rectangle 25"/>
          <p:cNvSpPr/>
          <p:nvPr/>
        </p:nvSpPr>
        <p:spPr>
          <a:xfrm>
            <a:off x="3933190" y="6243320"/>
            <a:ext cx="2706370" cy="614680"/>
          </a:xfrm>
          <a:prstGeom prst="roundRect">
            <a:avLst/>
          </a:prstGeom>
          <a:ln>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err="1">
                <a:latin typeface="Tahoma" panose="020B0604030504040204" pitchFamily="34" charset="0"/>
                <a:ea typeface="Tahoma" panose="020B0604030504040204" pitchFamily="34" charset="0"/>
                <a:cs typeface="Tahoma" panose="020B0604030504040204" pitchFamily="34" charset="0"/>
              </a:rPr>
              <a:t>Phòng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tài</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vụ</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cxnSp>
        <p:nvCxnSpPr>
          <p:cNvPr id="34" name="Elbow Connector 33"/>
          <p:cNvCxnSpPr>
            <a:stCxn id="14" idx="0"/>
            <a:endCxn id="19" idx="0"/>
          </p:cNvCxnSpPr>
          <p:nvPr/>
        </p:nvCxnSpPr>
        <p:spPr>
          <a:xfrm rot="5400000" flipH="1" flipV="1">
            <a:off x="5378450" y="-239395"/>
            <a:ext cx="12700" cy="7110730"/>
          </a:xfrm>
          <a:prstGeom prst="bentConnector3">
            <a:avLst>
              <a:gd name="adj1" fmla="val 3547567"/>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12" idx="2"/>
          </p:cNvCxnSpPr>
          <p:nvPr/>
        </p:nvCxnSpPr>
        <p:spPr>
          <a:xfrm>
            <a:off x="5306377" y="1809200"/>
            <a:ext cx="0" cy="1059893"/>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13" idx="1"/>
          </p:cNvCxnSpPr>
          <p:nvPr/>
        </p:nvCxnSpPr>
        <p:spPr>
          <a:xfrm flipH="1" flipV="1">
            <a:off x="5306377" y="2186866"/>
            <a:ext cx="2337753" cy="6676"/>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4" idx="0"/>
          </p:cNvCxnSpPr>
          <p:nvPr/>
        </p:nvCxnSpPr>
        <p:spPr>
          <a:xfrm flipH="1" flipV="1">
            <a:off x="5306377" y="2869093"/>
            <a:ext cx="1" cy="459577"/>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9633897"/>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6.2.1 NỘI DUNG CÔNG TÁC BHLĐ TRONG DOANH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2" name="Rectangle 1"/>
          <p:cNvSpPr/>
          <p:nvPr/>
        </p:nvSpPr>
        <p:spPr>
          <a:xfrm>
            <a:off x="3678075" y="1738588"/>
            <a:ext cx="7776488" cy="297517"/>
          </a:xfrm>
          <a:prstGeom prst="rect">
            <a:avLst/>
          </a:prstGeom>
        </p:spPr>
        <p:txBody>
          <a:bodyPr wrap="none">
            <a:spAutoFit/>
          </a:bodyPr>
          <a:lstStyle/>
          <a:p>
            <a:pPr algn="just">
              <a:lnSpc>
                <a:spcPts val="1600"/>
              </a:lnSpc>
              <a:spcAft>
                <a:spcPts val="200"/>
              </a:spcAft>
            </a:pPr>
            <a:r>
              <a:rPr lang="vi-VN" sz="2000" b="1" dirty="0">
                <a:latin typeface="Tahoma" panose="020B0604030504040204" pitchFamily="34" charset="0"/>
                <a:ea typeface="Tahoma" panose="020B0604030504040204" pitchFamily="34" charset="0"/>
                <a:cs typeface="Tahoma" panose="020B0604030504040204" pitchFamily="34" charset="0"/>
              </a:rPr>
              <a:t>Điều 15.  Lập kế hoạch an toàn - vệ sinh lao động của cơ sở</a:t>
            </a:r>
            <a:endParaRPr lang="en-US" sz="2000" dirty="0">
              <a:effectLst/>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3658637" y="2882974"/>
            <a:ext cx="8317340" cy="297517"/>
          </a:xfrm>
          <a:prstGeom prst="rect">
            <a:avLst/>
          </a:prstGeom>
        </p:spPr>
        <p:txBody>
          <a:bodyPr wrap="square">
            <a:spAutoFit/>
          </a:bodyPr>
          <a:lstStyle/>
          <a:p>
            <a:pPr algn="just">
              <a:lnSpc>
                <a:spcPts val="1600"/>
              </a:lnSpc>
              <a:spcAft>
                <a:spcPts val="200"/>
              </a:spcAft>
            </a:pPr>
            <a:r>
              <a:rPr lang="vi-VN" sz="2000" b="1" dirty="0">
                <a:latin typeface="Tahoma" panose="020B0604030504040204" pitchFamily="34" charset="0"/>
                <a:ea typeface="Tahoma" panose="020B0604030504040204" pitchFamily="34" charset="0"/>
                <a:cs typeface="Tahoma" panose="020B0604030504040204" pitchFamily="34" charset="0"/>
              </a:rPr>
              <a:t>Điều 16. Tổ chức thực hiện kế hoạch an toàn - vệ sinh lao động</a:t>
            </a:r>
            <a:endParaRPr lang="en-US" sz="2000" dirty="0">
              <a:effectLst/>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3678075" y="3974201"/>
            <a:ext cx="6607899" cy="400110"/>
          </a:xfrm>
          <a:prstGeom prst="rect">
            <a:avLst/>
          </a:prstGeom>
        </p:spPr>
        <p:txBody>
          <a:bodyPr wrap="none">
            <a:spAutoFit/>
          </a:bodyPr>
          <a:lstStyle/>
          <a:p>
            <a:r>
              <a:rPr lang="vi-VN" sz="2000" b="1" dirty="0">
                <a:latin typeface="Tahoma" panose="020B0604030504040204" pitchFamily="34" charset="0"/>
                <a:ea typeface="Tahoma" panose="020B0604030504040204" pitchFamily="34" charset="0"/>
                <a:cs typeface="Tahoma" panose="020B0604030504040204" pitchFamily="34" charset="0"/>
              </a:rPr>
              <a:t>Điều 17. Tự kiểm tra về an toàn - vệ sinh lao động</a:t>
            </a:r>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5" name="Rectangle 4"/>
          <p:cNvSpPr/>
          <p:nvPr/>
        </p:nvSpPr>
        <p:spPr>
          <a:xfrm>
            <a:off x="3678075" y="5168021"/>
            <a:ext cx="3672800" cy="297517"/>
          </a:xfrm>
          <a:prstGeom prst="rect">
            <a:avLst/>
          </a:prstGeom>
        </p:spPr>
        <p:txBody>
          <a:bodyPr wrap="none">
            <a:spAutoFit/>
          </a:bodyPr>
          <a:lstStyle/>
          <a:p>
            <a:pPr>
              <a:lnSpc>
                <a:spcPts val="1600"/>
              </a:lnSpc>
              <a:spcBef>
                <a:spcPts val="300"/>
              </a:spcBef>
              <a:spcAft>
                <a:spcPts val="300"/>
              </a:spcAft>
            </a:pPr>
            <a:r>
              <a:rPr lang="vi-VN" sz="2000" b="1" dirty="0">
                <a:latin typeface="Tahoma" panose="020B0604030504040204" pitchFamily="34" charset="0"/>
                <a:ea typeface="Tahoma" panose="020B0604030504040204" pitchFamily="34" charset="0"/>
                <a:cs typeface="Tahoma" panose="020B0604030504040204" pitchFamily="34" charset="0"/>
              </a:rPr>
              <a:t>Điều 18. Thống kê, báo cáo</a:t>
            </a:r>
            <a:endParaRPr lang="en-US" sz="2000" dirty="0">
              <a:effectLst/>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3678075" y="6107222"/>
            <a:ext cx="3376245" cy="400110"/>
          </a:xfrm>
          <a:prstGeom prst="rect">
            <a:avLst/>
          </a:prstGeom>
        </p:spPr>
        <p:txBody>
          <a:bodyPr wrap="none">
            <a:spAutoFit/>
          </a:bodyPr>
          <a:lstStyle/>
          <a:p>
            <a:r>
              <a:rPr lang="vi-VN" sz="2000" b="1" dirty="0">
                <a:latin typeface="Tahoma" panose="020B0604030504040204" pitchFamily="34" charset="0"/>
                <a:ea typeface="Tahoma" panose="020B0604030504040204" pitchFamily="34" charset="0"/>
                <a:cs typeface="Tahoma" panose="020B0604030504040204" pitchFamily="34" charset="0"/>
              </a:rPr>
              <a:t>Điều 19. Sơ kết, tổng kết</a:t>
            </a:r>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7" name="Left Brace 6"/>
          <p:cNvSpPr/>
          <p:nvPr/>
        </p:nvSpPr>
        <p:spPr>
          <a:xfrm>
            <a:off x="2506222" y="1571348"/>
            <a:ext cx="1171853" cy="4935984"/>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TextBox 10"/>
          <p:cNvSpPr txBox="1"/>
          <p:nvPr/>
        </p:nvSpPr>
        <p:spPr>
          <a:xfrm>
            <a:off x="88775" y="2515846"/>
            <a:ext cx="2636669" cy="3046988"/>
          </a:xfrm>
          <a:prstGeom prst="rect">
            <a:avLst/>
          </a:prstGeom>
          <a:noFill/>
        </p:spPr>
        <p:txBody>
          <a:bodyPr wrap="square" rtlCol="0">
            <a:spAutoFit/>
          </a:bodyPr>
          <a:lstStyle/>
          <a:p>
            <a:pPr algn="ctr">
              <a:lnSpc>
                <a:spcPct val="200000"/>
              </a:lnSpc>
            </a:pPr>
            <a:r>
              <a:rPr lang="en-US" sz="32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01/2011 </a:t>
            </a:r>
          </a:p>
          <a:p>
            <a:pPr algn="ctr">
              <a:lnSpc>
                <a:spcPct val="200000"/>
              </a:lnSpc>
            </a:pPr>
            <a:r>
              <a:rPr lang="en-US" sz="32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TTLT</a:t>
            </a:r>
          </a:p>
          <a:p>
            <a:pPr algn="ctr">
              <a:lnSpc>
                <a:spcPct val="200000"/>
              </a:lnSpc>
            </a:pPr>
            <a:r>
              <a:rPr lang="en-US" sz="3200" b="1" dirty="0" smtClean="0">
                <a:solidFill>
                  <a:srgbClr val="0070C0"/>
                </a:solidFill>
                <a:latin typeface="Tahoma" panose="020B0604030504040204" pitchFamily="34" charset="0"/>
                <a:ea typeface="Tahoma" panose="020B0604030504040204" pitchFamily="34" charset="0"/>
                <a:cs typeface="Tahoma" panose="020B0604030504040204" pitchFamily="34" charset="0"/>
              </a:rPr>
              <a:t>LĐTBXH-YT</a:t>
            </a:r>
          </a:p>
        </p:txBody>
      </p:sp>
    </p:spTree>
    <p:extLst>
      <p:ext uri="{BB962C8B-B14F-4D97-AF65-F5344CB8AC3E}">
        <p14:creationId xmlns:p14="http://schemas.microsoft.com/office/powerpoint/2010/main" val="15869545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6.2.1 KẾ HOẠCH BHLĐ TRONG DOANH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2" name="Content Placeholder 3"/>
          <p:cNvSpPr>
            <a:spLocks noGrp="1"/>
          </p:cNvSpPr>
          <p:nvPr>
            <p:ph sz="half" idx="1"/>
          </p:nvPr>
        </p:nvSpPr>
        <p:spPr>
          <a:xfrm>
            <a:off x="353236" y="1008108"/>
            <a:ext cx="7778710" cy="4351655"/>
          </a:xfrm>
        </p:spPr>
        <p:txBody>
          <a:bodyPr>
            <a:noAutofit/>
          </a:bodyPr>
          <a:lstStyle/>
          <a:p>
            <a:pPr algn="just">
              <a:lnSpc>
                <a:spcPct val="150000"/>
              </a:lnSpc>
              <a:buFont typeface="Wingdings" panose="05000000000000000000" pitchFamily="2" charset="2"/>
              <a:buChar char="ü"/>
            </a:pPr>
            <a:r>
              <a:rPr lang="vi-VN" altLang="en-US" sz="2400" dirty="0" smtClean="0">
                <a:effectLst/>
                <a:latin typeface="Tahoma" panose="020B0604030504040204" pitchFamily="34" charset="0"/>
                <a:ea typeface="Tahoma" panose="020B0604030504040204" pitchFamily="34" charset="0"/>
                <a:cs typeface="Tahoma" panose="020B0604030504040204" pitchFamily="34" charset="0"/>
              </a:rPr>
              <a:t>Kế </a:t>
            </a:r>
            <a:r>
              <a:rPr lang="vi-VN" altLang="en-US" sz="2400" dirty="0">
                <a:effectLst/>
                <a:latin typeface="Tahoma" panose="020B0604030504040204" pitchFamily="34" charset="0"/>
                <a:ea typeface="Tahoma" panose="020B0604030504040204" pitchFamily="34" charset="0"/>
                <a:cs typeface="Tahoma" panose="020B0604030504040204" pitchFamily="34" charset="0"/>
              </a:rPr>
              <a:t>hoạch BHLĐ là một văn bản pháp lí của doanh nghiệp nhằm chủ động phòng ngừa, ngăn chặn tai nạn lao động bệnh nghề nghiệp hoặc những tác động xấu đến sức khỏe người lao động.</a:t>
            </a:r>
          </a:p>
          <a:p>
            <a:pPr algn="just">
              <a:lnSpc>
                <a:spcPct val="150000"/>
              </a:lnSpc>
              <a:buFont typeface="Wingdings" panose="05000000000000000000" pitchFamily="2" charset="2"/>
              <a:buChar char="ü"/>
            </a:pPr>
            <a:r>
              <a:rPr lang="vi-VN" altLang="en-US" sz="2400" dirty="0">
                <a:effectLst/>
                <a:latin typeface="Tahoma" panose="020B0604030504040204" pitchFamily="34" charset="0"/>
                <a:ea typeface="Tahoma" panose="020B0604030504040204" pitchFamily="34" charset="0"/>
                <a:cs typeface="Tahoma" panose="020B0604030504040204" pitchFamily="34" charset="0"/>
              </a:rPr>
              <a:t>Là nghĩa vụ đầu tiên của người SDLĐ về BHLĐ đã được quy định trong điều 13 chương IV nghị định 06/CP.</a:t>
            </a:r>
          </a:p>
          <a:p>
            <a:pPr algn="just">
              <a:lnSpc>
                <a:spcPct val="150000"/>
              </a:lnSpc>
              <a:buFont typeface="Wingdings" panose="05000000000000000000" pitchFamily="2" charset="2"/>
              <a:buChar char="ü"/>
            </a:pPr>
            <a:r>
              <a:rPr lang="vi-VN" altLang="en-US" sz="2400" dirty="0">
                <a:effectLst/>
                <a:latin typeface="Tahoma" panose="020B0604030504040204" pitchFamily="34" charset="0"/>
                <a:ea typeface="Tahoma" panose="020B0604030504040204" pitchFamily="34" charset="0"/>
                <a:cs typeface="Tahoma" panose="020B0604030504040204" pitchFamily="34" charset="0"/>
              </a:rPr>
              <a:t>Dựa vào kế hoạch BHLĐ người ta có thể đánh giá được ý thức trách nhiệm, tính chấp hành pháp luật đến công tác BHLĐ của người </a:t>
            </a:r>
            <a:r>
              <a:rPr lang="vi-VN" altLang="en-US" sz="2400" dirty="0" smtClean="0">
                <a:effectLst/>
                <a:latin typeface="Tahoma" panose="020B0604030504040204" pitchFamily="34" charset="0"/>
                <a:ea typeface="Tahoma" panose="020B0604030504040204" pitchFamily="34" charset="0"/>
                <a:cs typeface="Tahoma" panose="020B0604030504040204" pitchFamily="34" charset="0"/>
              </a:rPr>
              <a:t>SDLĐ</a:t>
            </a:r>
            <a:r>
              <a:rPr lang="vi-VN" altLang="en-US" sz="2400" dirty="0" smtClean="0">
                <a:latin typeface="Tahoma" panose="020B0604030504040204" pitchFamily="34" charset="0"/>
                <a:ea typeface="Tahoma" panose="020B0604030504040204" pitchFamily="34" charset="0"/>
                <a:cs typeface="Tahoma" panose="020B0604030504040204" pitchFamily="34" charset="0"/>
              </a:rPr>
              <a:t>.</a:t>
            </a:r>
            <a:endParaRPr lang="vi-VN" altLang="en-US" dirty="0">
              <a:latin typeface="Tahoma" panose="020B0604030504040204" pitchFamily="34" charset="0"/>
              <a:ea typeface="Tahoma" panose="020B0604030504040204" pitchFamily="34" charset="0"/>
              <a:cs typeface="Tahoma" panose="020B0604030504040204" pitchFamily="34" charset="0"/>
            </a:endParaRPr>
          </a:p>
        </p:txBody>
      </p:sp>
      <p:pic>
        <p:nvPicPr>
          <p:cNvPr id="9218" name="Picture 2" descr="Huấn luyện vệ sinh - an toàn lao động"/>
          <p:cNvPicPr>
            <a:picLocks noChangeAspect="1" noChangeArrowheads="1"/>
          </p:cNvPicPr>
          <p:nvPr/>
        </p:nvPicPr>
        <p:blipFill rotWithShape="1">
          <a:blip r:embed="rId3">
            <a:extLst>
              <a:ext uri="{28A0092B-C50C-407E-A947-70E740481C1C}">
                <a14:useLocalDpi xmlns:a14="http://schemas.microsoft.com/office/drawing/2010/main" val="0"/>
              </a:ext>
            </a:extLst>
          </a:blip>
          <a:srcRect l="10900" r="12672"/>
          <a:stretch/>
        </p:blipFill>
        <p:spPr bwMode="auto">
          <a:xfrm>
            <a:off x="8336132" y="1487009"/>
            <a:ext cx="3639845" cy="476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482591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6.2.1 KẾ HOẠCH BHLĐ TRONG DOANH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9218" name="Picture 2" descr="Huấn luyện vệ sinh - an toàn lao động"/>
          <p:cNvPicPr>
            <a:picLocks noChangeAspect="1" noChangeArrowheads="1"/>
          </p:cNvPicPr>
          <p:nvPr/>
        </p:nvPicPr>
        <p:blipFill rotWithShape="1">
          <a:blip r:embed="rId3">
            <a:extLst>
              <a:ext uri="{28A0092B-C50C-407E-A947-70E740481C1C}">
                <a14:useLocalDpi xmlns:a14="http://schemas.microsoft.com/office/drawing/2010/main" val="0"/>
              </a:ext>
            </a:extLst>
          </a:blip>
          <a:srcRect l="10900" r="12672"/>
          <a:stretch/>
        </p:blipFill>
        <p:spPr bwMode="auto">
          <a:xfrm>
            <a:off x="8125515" y="1318827"/>
            <a:ext cx="3850462" cy="5038078"/>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a:spLocks noGrp="1"/>
          </p:cNvSpPr>
          <p:nvPr>
            <p:ph sz="half" idx="1"/>
          </p:nvPr>
        </p:nvSpPr>
        <p:spPr>
          <a:xfrm>
            <a:off x="266452" y="1318827"/>
            <a:ext cx="7758962" cy="4689475"/>
          </a:xfrm>
        </p:spPr>
        <p:txBody>
          <a:bodyPr>
            <a:noAutofit/>
          </a:bodyPr>
          <a:lstStyle/>
          <a:p>
            <a:pPr marL="0" indent="0" algn="just">
              <a:lnSpc>
                <a:spcPct val="150000"/>
              </a:lnSpc>
              <a:buNone/>
            </a:pPr>
            <a:r>
              <a:rPr lang="en-US" altLang="en-US" sz="2400" b="1" dirty="0" err="1" smtClean="0">
                <a:latin typeface="Tahoma" panose="020B0604030504040204" pitchFamily="34" charset="0"/>
                <a:ea typeface="Tahoma" panose="020B0604030504040204" pitchFamily="34" charset="0"/>
                <a:cs typeface="Tahoma" panose="020B0604030504040204" pitchFamily="34" charset="0"/>
              </a:rPr>
              <a:t>Kế</a:t>
            </a:r>
            <a:r>
              <a:rPr lang="en-US" altLang="en-US" sz="2400" b="1" dirty="0" smtClean="0">
                <a:latin typeface="Tahoma" panose="020B0604030504040204" pitchFamily="34" charset="0"/>
                <a:ea typeface="Tahoma" panose="020B0604030504040204" pitchFamily="34" charset="0"/>
                <a:cs typeface="Tahoma" panose="020B0604030504040204" pitchFamily="34" charset="0"/>
              </a:rPr>
              <a:t> </a:t>
            </a:r>
            <a:r>
              <a:rPr lang="en-US" altLang="en-US" sz="2400" b="1" dirty="0" err="1" smtClean="0">
                <a:latin typeface="Tahoma" panose="020B0604030504040204" pitchFamily="34" charset="0"/>
                <a:ea typeface="Tahoma" panose="020B0604030504040204" pitchFamily="34" charset="0"/>
                <a:cs typeface="Tahoma" panose="020B0604030504040204" pitchFamily="34" charset="0"/>
              </a:rPr>
              <a:t>hoạch</a:t>
            </a:r>
            <a:r>
              <a:rPr lang="en-US" altLang="en-US" sz="2400" b="1" dirty="0" smtClean="0">
                <a:latin typeface="Tahoma" panose="020B0604030504040204" pitchFamily="34" charset="0"/>
                <a:ea typeface="Tahoma" panose="020B0604030504040204" pitchFamily="34" charset="0"/>
                <a:cs typeface="Tahoma" panose="020B0604030504040204" pitchFamily="34" charset="0"/>
              </a:rPr>
              <a:t> BHLĐ g</a:t>
            </a:r>
            <a:r>
              <a:rPr lang="vi-VN" altLang="en-US" sz="2400" b="1" dirty="0" smtClean="0">
                <a:latin typeface="Tahoma" panose="020B0604030504040204" pitchFamily="34" charset="0"/>
                <a:ea typeface="Tahoma" panose="020B0604030504040204" pitchFamily="34" charset="0"/>
                <a:cs typeface="Tahoma" panose="020B0604030504040204" pitchFamily="34" charset="0"/>
              </a:rPr>
              <a:t>ồm </a:t>
            </a:r>
            <a:r>
              <a:rPr lang="vi-VN" altLang="en-US" sz="2400" b="1" dirty="0">
                <a:latin typeface="Tahoma" panose="020B0604030504040204" pitchFamily="34" charset="0"/>
                <a:ea typeface="Tahoma" panose="020B0604030504040204" pitchFamily="34" charset="0"/>
                <a:cs typeface="Tahoma" panose="020B0604030504040204" pitchFamily="34" charset="0"/>
              </a:rPr>
              <a:t>5 nội dung chính sau :</a:t>
            </a:r>
          </a:p>
          <a:p>
            <a:pPr marL="400050" indent="-400050" algn="just">
              <a:lnSpc>
                <a:spcPct val="150000"/>
              </a:lnSpc>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Các biện pháp </a:t>
            </a:r>
            <a:r>
              <a:rPr lang="vi-VN" altLang="en-US" sz="2400" dirty="0" smtClean="0">
                <a:latin typeface="Tahoma" panose="020B0604030504040204" pitchFamily="34" charset="0"/>
                <a:ea typeface="Tahoma" panose="020B0604030504040204" pitchFamily="34" charset="0"/>
                <a:cs typeface="Tahoma" panose="020B0604030504040204" pitchFamily="34" charset="0"/>
              </a:rPr>
              <a:t> </a:t>
            </a:r>
            <a:r>
              <a:rPr lang="vi-VN" altLang="en-US" sz="2400" dirty="0">
                <a:latin typeface="Tahoma" panose="020B0604030504040204" pitchFamily="34" charset="0"/>
                <a:ea typeface="Tahoma" panose="020B0604030504040204" pitchFamily="34" charset="0"/>
                <a:cs typeface="Tahoma" panose="020B0604030504040204" pitchFamily="34" charset="0"/>
              </a:rPr>
              <a:t>an toàn và phòng chống cháy nổ.</a:t>
            </a:r>
          </a:p>
          <a:p>
            <a:pPr marL="400050" indent="-400050" algn="just">
              <a:lnSpc>
                <a:spcPct val="150000"/>
              </a:lnSpc>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Các biện </a:t>
            </a:r>
            <a:r>
              <a:rPr lang="vi-VN" altLang="en-US" sz="2400" dirty="0" smtClean="0">
                <a:latin typeface="Tahoma" panose="020B0604030504040204" pitchFamily="34" charset="0"/>
                <a:ea typeface="Tahoma" panose="020B0604030504040204" pitchFamily="34" charset="0"/>
                <a:cs typeface="Tahoma" panose="020B0604030504040204" pitchFamily="34" charset="0"/>
              </a:rPr>
              <a:t>pháp </a:t>
            </a:r>
            <a:r>
              <a:rPr lang="vi-VN" altLang="en-US" sz="2400" dirty="0">
                <a:latin typeface="Tahoma" panose="020B0604030504040204" pitchFamily="34" charset="0"/>
                <a:ea typeface="Tahoma" panose="020B0604030504040204" pitchFamily="34" charset="0"/>
                <a:cs typeface="Tahoma" panose="020B0604030504040204" pitchFamily="34" charset="0"/>
              </a:rPr>
              <a:t>VSLĐ và cải thiện điều kiện làm việc.</a:t>
            </a:r>
          </a:p>
          <a:p>
            <a:pPr marL="400050" indent="-400050" algn="just">
              <a:lnSpc>
                <a:spcPct val="150000"/>
              </a:lnSpc>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Trang bị phương tiện bảo vệ cá nhân cho NLĐ làm công việc nguy hiểm độc hại.</a:t>
            </a:r>
          </a:p>
          <a:p>
            <a:pPr marL="400050" indent="-400050" algn="just">
              <a:lnSpc>
                <a:spcPct val="150000"/>
              </a:lnSpc>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Chăm sóc sức khỏe người lao động, ngăn ngừa bệnh nghề nghiệp.</a:t>
            </a:r>
          </a:p>
          <a:p>
            <a:pPr marL="400050" indent="-400050" algn="just">
              <a:lnSpc>
                <a:spcPct val="150000"/>
              </a:lnSpc>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Tuyên truyền, giáo dục, huấn luyện về BHLĐ.</a:t>
            </a:r>
          </a:p>
        </p:txBody>
      </p:sp>
    </p:spTree>
    <p:extLst>
      <p:ext uri="{BB962C8B-B14F-4D97-AF65-F5344CB8AC3E}">
        <p14:creationId xmlns:p14="http://schemas.microsoft.com/office/powerpoint/2010/main" val="243314687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6.2.1 KẾ HOẠCH BHLĐ TRONG DOANH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9218" name="Picture 2" descr="Huấn luyện vệ sinh - an toàn lao động"/>
          <p:cNvPicPr>
            <a:picLocks noChangeAspect="1" noChangeArrowheads="1"/>
          </p:cNvPicPr>
          <p:nvPr/>
        </p:nvPicPr>
        <p:blipFill rotWithShape="1">
          <a:blip r:embed="rId3">
            <a:extLst>
              <a:ext uri="{28A0092B-C50C-407E-A947-70E740481C1C}">
                <a14:useLocalDpi xmlns:a14="http://schemas.microsoft.com/office/drawing/2010/main" val="0"/>
              </a:ext>
            </a:extLst>
          </a:blip>
          <a:srcRect l="10900" r="12672"/>
          <a:stretch/>
        </p:blipFill>
        <p:spPr bwMode="auto">
          <a:xfrm>
            <a:off x="8125515" y="1318827"/>
            <a:ext cx="3850462" cy="5038078"/>
          </a:xfrm>
          <a:prstGeom prst="rect">
            <a:avLst/>
          </a:prstGeom>
          <a:noFill/>
          <a:extLst>
            <a:ext uri="{909E8E84-426E-40DD-AFC4-6F175D3DCCD1}">
              <a14:hiddenFill xmlns:a14="http://schemas.microsoft.com/office/drawing/2010/main">
                <a:solidFill>
                  <a:srgbClr val="FFFFFF"/>
                </a:solidFill>
              </a14:hiddenFill>
            </a:ext>
          </a:extLst>
        </p:spPr>
      </p:pic>
      <p:sp>
        <p:nvSpPr>
          <p:cNvPr id="13" name="Content Placeholder 2"/>
          <p:cNvSpPr>
            <a:spLocks noGrp="1"/>
          </p:cNvSpPr>
          <p:nvPr>
            <p:ph sz="half" idx="1"/>
          </p:nvPr>
        </p:nvSpPr>
        <p:spPr>
          <a:xfrm>
            <a:off x="204308" y="1150151"/>
            <a:ext cx="7758962" cy="4689475"/>
          </a:xfrm>
        </p:spPr>
        <p:txBody>
          <a:bodyPr>
            <a:noAutofit/>
          </a:bodyPr>
          <a:lstStyle/>
          <a:p>
            <a:pPr marL="0" indent="0" algn="just">
              <a:lnSpc>
                <a:spcPct val="150000"/>
              </a:lnSpc>
              <a:buNone/>
            </a:pPr>
            <a:r>
              <a:rPr lang="vi-VN" altLang="en-US" sz="2400" b="1" dirty="0" smtClean="0">
                <a:latin typeface="Tahoma" panose="020B0604030504040204" pitchFamily="34" charset="0"/>
                <a:ea typeface="Tahoma" panose="020B0604030504040204" pitchFamily="34" charset="0"/>
                <a:cs typeface="Tahoma" panose="020B0604030504040204" pitchFamily="34" charset="0"/>
              </a:rPr>
              <a:t>Căn </a:t>
            </a:r>
            <a:r>
              <a:rPr lang="vi-VN" altLang="en-US" sz="2400" b="1" dirty="0">
                <a:latin typeface="Tahoma" panose="020B0604030504040204" pitchFamily="34" charset="0"/>
                <a:ea typeface="Tahoma" panose="020B0604030504040204" pitchFamily="34" charset="0"/>
                <a:cs typeface="Tahoma" panose="020B0604030504040204" pitchFamily="34" charset="0"/>
              </a:rPr>
              <a:t>cứ để lập kế </a:t>
            </a:r>
            <a:r>
              <a:rPr lang="vi-VN" altLang="en-US" sz="2400" b="1" dirty="0" smtClean="0">
                <a:latin typeface="Tahoma" panose="020B0604030504040204" pitchFamily="34" charset="0"/>
                <a:ea typeface="Tahoma" panose="020B0604030504040204" pitchFamily="34" charset="0"/>
                <a:cs typeface="Tahoma" panose="020B0604030504040204" pitchFamily="34" charset="0"/>
              </a:rPr>
              <a:t>hoạch</a:t>
            </a:r>
            <a:r>
              <a:rPr lang="en-US" altLang="en-US" sz="2400" b="1" dirty="0" smtClean="0">
                <a:latin typeface="Tahoma" panose="020B0604030504040204" pitchFamily="34" charset="0"/>
                <a:ea typeface="Tahoma" panose="020B0604030504040204" pitchFamily="34" charset="0"/>
                <a:cs typeface="Tahoma" panose="020B0604030504040204" pitchFamily="34" charset="0"/>
              </a:rPr>
              <a:t> BHLĐ</a:t>
            </a:r>
            <a:r>
              <a:rPr lang="vi-VN" altLang="en-US" sz="2400" b="1" dirty="0" smtClean="0">
                <a:latin typeface="Tahoma" panose="020B0604030504040204" pitchFamily="34" charset="0"/>
                <a:ea typeface="Tahoma" panose="020B0604030504040204" pitchFamily="34" charset="0"/>
                <a:cs typeface="Tahoma" panose="020B0604030504040204" pitchFamily="34" charset="0"/>
              </a:rPr>
              <a:t>:</a:t>
            </a:r>
            <a:endParaRPr lang="vi-VN" altLang="en-US" sz="2400" b="1" dirty="0">
              <a:latin typeface="Tahoma" panose="020B0604030504040204" pitchFamily="34" charset="0"/>
              <a:ea typeface="Tahoma" panose="020B0604030504040204" pitchFamily="34" charset="0"/>
              <a:cs typeface="Tahoma" panose="020B0604030504040204" pitchFamily="34" charset="0"/>
            </a:endParaRPr>
          </a:p>
          <a:p>
            <a:pPr marL="400050" indent="-400050" algn="just">
              <a:lnSpc>
                <a:spcPct val="150000"/>
              </a:lnSpc>
              <a:spcBef>
                <a:spcPts val="0"/>
              </a:spcBef>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Nhiệm vụ, phương hướng kế hoạch sản xuất kinh doanh và tình hình lao động của năm kế hoạch.</a:t>
            </a:r>
          </a:p>
          <a:p>
            <a:pPr marL="400050" indent="-400050" algn="just">
              <a:lnSpc>
                <a:spcPct val="150000"/>
              </a:lnSpc>
              <a:spcBef>
                <a:spcPts val="0"/>
              </a:spcBef>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Các kiến nghị phản ánh của người lao động, ý kiến của tổ chức công đoàn và kiến nghị của đoàn thanh tra kiểm tra.</a:t>
            </a:r>
          </a:p>
          <a:p>
            <a:pPr marL="400050" indent="-400050" algn="just">
              <a:lnSpc>
                <a:spcPct val="150000"/>
              </a:lnSpc>
              <a:spcBef>
                <a:spcPts val="0"/>
              </a:spcBef>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Tình hình tài chính của doanh nghiệp.</a:t>
            </a:r>
          </a:p>
          <a:p>
            <a:pPr marL="400050" indent="-400050" algn="just">
              <a:lnSpc>
                <a:spcPct val="150000"/>
              </a:lnSpc>
              <a:spcBef>
                <a:spcPts val="0"/>
              </a:spcBef>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Kinh phí trong kế hoạch BHLĐ của doanh nghiệp trong việc hoạch toán vào giá thành sản phẩm và phí lưu thông.</a:t>
            </a:r>
          </a:p>
        </p:txBody>
      </p:sp>
    </p:spTree>
    <p:extLst>
      <p:ext uri="{BB962C8B-B14F-4D97-AF65-F5344CB8AC3E}">
        <p14:creationId xmlns:p14="http://schemas.microsoft.com/office/powerpoint/2010/main" val="37326849"/>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6.2.1 KẾ HOẠCH BHLĐ TRONG DOANH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3" name="Content Placeholder 2"/>
          <p:cNvSpPr>
            <a:spLocks noGrp="1"/>
          </p:cNvSpPr>
          <p:nvPr>
            <p:ph sz="half" idx="1"/>
          </p:nvPr>
        </p:nvSpPr>
        <p:spPr>
          <a:xfrm>
            <a:off x="550538" y="1070252"/>
            <a:ext cx="10830636" cy="4689475"/>
          </a:xfrm>
        </p:spPr>
        <p:txBody>
          <a:bodyPr>
            <a:noAutofit/>
          </a:bodyPr>
          <a:lstStyle/>
          <a:p>
            <a:pPr marL="0" indent="0" algn="just">
              <a:lnSpc>
                <a:spcPct val="150000"/>
              </a:lnSpc>
              <a:buNone/>
            </a:pPr>
            <a:r>
              <a:rPr lang="en-US" altLang="en-US" sz="2400" b="1" dirty="0" err="1" smtClean="0">
                <a:latin typeface="Tahoma" panose="020B0604030504040204" pitchFamily="34" charset="0"/>
                <a:ea typeface="Tahoma" panose="020B0604030504040204" pitchFamily="34" charset="0"/>
                <a:cs typeface="Tahoma" panose="020B0604030504040204" pitchFamily="34" charset="0"/>
              </a:rPr>
              <a:t>Tổ</a:t>
            </a:r>
            <a:r>
              <a:rPr lang="en-US" altLang="en-US" sz="2400" b="1" dirty="0" smtClean="0">
                <a:latin typeface="Tahoma" panose="020B0604030504040204" pitchFamily="34" charset="0"/>
                <a:ea typeface="Tahoma" panose="020B0604030504040204" pitchFamily="34" charset="0"/>
                <a:cs typeface="Tahoma" panose="020B0604030504040204" pitchFamily="34" charset="0"/>
              </a:rPr>
              <a:t> </a:t>
            </a:r>
            <a:r>
              <a:rPr lang="en-US" altLang="en-US" sz="2400" b="1" dirty="0" err="1" smtClean="0">
                <a:latin typeface="Tahoma" panose="020B0604030504040204" pitchFamily="34" charset="0"/>
                <a:ea typeface="Tahoma" panose="020B0604030504040204" pitchFamily="34" charset="0"/>
                <a:cs typeface="Tahoma" panose="020B0604030504040204" pitchFamily="34" charset="0"/>
              </a:rPr>
              <a:t>chức</a:t>
            </a:r>
            <a:r>
              <a:rPr lang="en-US" altLang="en-US" sz="2400" b="1" dirty="0" smtClean="0">
                <a:latin typeface="Tahoma" panose="020B0604030504040204" pitchFamily="34" charset="0"/>
                <a:ea typeface="Tahoma" panose="020B0604030504040204" pitchFamily="34" charset="0"/>
                <a:cs typeface="Tahoma" panose="020B0604030504040204" pitchFamily="34" charset="0"/>
              </a:rPr>
              <a:t> </a:t>
            </a:r>
            <a:r>
              <a:rPr lang="en-US" altLang="en-US" sz="2400" b="1" dirty="0" err="1" smtClean="0">
                <a:latin typeface="Tahoma" panose="020B0604030504040204" pitchFamily="34" charset="0"/>
                <a:ea typeface="Tahoma" panose="020B0604030504040204" pitchFamily="34" charset="0"/>
                <a:cs typeface="Tahoma" panose="020B0604030504040204" pitchFamily="34" charset="0"/>
              </a:rPr>
              <a:t>thực</a:t>
            </a:r>
            <a:r>
              <a:rPr lang="en-US" altLang="en-US" sz="2400" b="1" dirty="0" smtClean="0">
                <a:latin typeface="Tahoma" panose="020B0604030504040204" pitchFamily="34" charset="0"/>
                <a:ea typeface="Tahoma" panose="020B0604030504040204" pitchFamily="34" charset="0"/>
                <a:cs typeface="Tahoma" panose="020B0604030504040204" pitchFamily="34" charset="0"/>
              </a:rPr>
              <a:t> </a:t>
            </a:r>
            <a:r>
              <a:rPr lang="en-US" altLang="en-US" sz="2400" b="1" dirty="0" err="1" smtClean="0">
                <a:latin typeface="Tahoma" panose="020B0604030504040204" pitchFamily="34" charset="0"/>
                <a:ea typeface="Tahoma" panose="020B0604030504040204" pitchFamily="34" charset="0"/>
                <a:cs typeface="Tahoma" panose="020B0604030504040204" pitchFamily="34" charset="0"/>
              </a:rPr>
              <a:t>hiện</a:t>
            </a:r>
            <a:r>
              <a:rPr lang="en-US" altLang="en-US" sz="2400" b="1" dirty="0" smtClean="0">
                <a:latin typeface="Tahoma" panose="020B0604030504040204" pitchFamily="34" charset="0"/>
                <a:ea typeface="Tahoma" panose="020B0604030504040204" pitchFamily="34" charset="0"/>
                <a:cs typeface="Tahoma" panose="020B0604030504040204" pitchFamily="34" charset="0"/>
              </a:rPr>
              <a:t> </a:t>
            </a:r>
            <a:r>
              <a:rPr lang="en-US" altLang="en-US" sz="2400" b="1" dirty="0" err="1" smtClean="0">
                <a:latin typeface="Tahoma" panose="020B0604030504040204" pitchFamily="34" charset="0"/>
                <a:ea typeface="Tahoma" panose="020B0604030504040204" pitchFamily="34" charset="0"/>
                <a:cs typeface="Tahoma" panose="020B0604030504040204" pitchFamily="34" charset="0"/>
              </a:rPr>
              <a:t>kế</a:t>
            </a:r>
            <a:r>
              <a:rPr lang="en-US" altLang="en-US" sz="2400" b="1" dirty="0" smtClean="0">
                <a:latin typeface="Tahoma" panose="020B0604030504040204" pitchFamily="34" charset="0"/>
                <a:ea typeface="Tahoma" panose="020B0604030504040204" pitchFamily="34" charset="0"/>
                <a:cs typeface="Tahoma" panose="020B0604030504040204" pitchFamily="34" charset="0"/>
              </a:rPr>
              <a:t> </a:t>
            </a:r>
            <a:r>
              <a:rPr lang="en-US" altLang="en-US" sz="2400" b="1" dirty="0" err="1" smtClean="0">
                <a:latin typeface="Tahoma" panose="020B0604030504040204" pitchFamily="34" charset="0"/>
                <a:ea typeface="Tahoma" panose="020B0604030504040204" pitchFamily="34" charset="0"/>
                <a:cs typeface="Tahoma" panose="020B0604030504040204" pitchFamily="34" charset="0"/>
              </a:rPr>
              <a:t>hoạch</a:t>
            </a:r>
            <a:r>
              <a:rPr lang="en-US" altLang="en-US" sz="2400" b="1" dirty="0" smtClean="0">
                <a:latin typeface="Tahoma" panose="020B0604030504040204" pitchFamily="34" charset="0"/>
                <a:ea typeface="Tahoma" panose="020B0604030504040204" pitchFamily="34" charset="0"/>
                <a:cs typeface="Tahoma" panose="020B0604030504040204" pitchFamily="34" charset="0"/>
              </a:rPr>
              <a:t> BHLĐ</a:t>
            </a:r>
          </a:p>
          <a:p>
            <a:pPr marL="400050" indent="-400050" algn="just">
              <a:lnSpc>
                <a:spcPct val="150000"/>
              </a:lnSpc>
              <a:buFont typeface="Wingdings" panose="05000000000000000000" pitchFamily="2" charset="2"/>
              <a:buChar char="ü"/>
            </a:pPr>
            <a:r>
              <a:rPr lang="vi-VN" altLang="en-US" sz="2400" dirty="0" smtClean="0">
                <a:latin typeface="Tahoma" panose="020B0604030504040204" pitchFamily="34" charset="0"/>
                <a:ea typeface="Tahoma" panose="020B0604030504040204" pitchFamily="34" charset="0"/>
                <a:cs typeface="Tahoma" panose="020B0604030504040204" pitchFamily="34" charset="0"/>
              </a:rPr>
              <a:t>Sau </a:t>
            </a:r>
            <a:r>
              <a:rPr lang="vi-VN" altLang="en-US" sz="2400" dirty="0">
                <a:latin typeface="Tahoma" panose="020B0604030504040204" pitchFamily="34" charset="0"/>
                <a:ea typeface="Tahoma" panose="020B0604030504040204" pitchFamily="34" charset="0"/>
                <a:cs typeface="Tahoma" panose="020B0604030504040204" pitchFamily="34" charset="0"/>
              </a:rPr>
              <a:t>khi kế hoạch BHLĐ được người SDLĐ hoặc cấp có thẩm quyền phê duyệt thì bộ phận kế hoạch của doanh nghiệp có trách nhiệm tổ chức triên </a:t>
            </a:r>
            <a:r>
              <a:rPr lang="vi-VN" altLang="en-US" sz="2400" dirty="0" smtClean="0">
                <a:latin typeface="Tahoma" panose="020B0604030504040204" pitchFamily="34" charset="0"/>
                <a:ea typeface="Tahoma" panose="020B0604030504040204" pitchFamily="34" charset="0"/>
                <a:cs typeface="Tahoma" panose="020B0604030504040204" pitchFamily="34" charset="0"/>
              </a:rPr>
              <a:t>khai thực hiện.</a:t>
            </a:r>
            <a:endParaRPr lang="vi-VN" altLang="en-US" sz="2400" dirty="0">
              <a:latin typeface="Tahoma" panose="020B0604030504040204" pitchFamily="34" charset="0"/>
              <a:ea typeface="Tahoma" panose="020B0604030504040204" pitchFamily="34" charset="0"/>
              <a:cs typeface="Tahoma" panose="020B0604030504040204" pitchFamily="34" charset="0"/>
            </a:endParaRPr>
          </a:p>
          <a:p>
            <a:pPr marL="400050" indent="-400050" algn="just">
              <a:lnSpc>
                <a:spcPct val="150000"/>
              </a:lnSpc>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Ban BHLĐ hoặc cán bộ BHLĐ phối hợp với bộ phận kế hoạch của doanh nghiệp đôn đốc kiểm tra thực hiện và thường xuyên báo cáo với người SDLĐ, đảm bảo kế hoạch BHLĐ được triển khai và thực hiện đúng thời hạn.</a:t>
            </a:r>
          </a:p>
          <a:p>
            <a:pPr marL="400050" indent="-400050" algn="just">
              <a:lnSpc>
                <a:spcPct val="150000"/>
              </a:lnSpc>
              <a:buFont typeface="Wingdings" panose="05000000000000000000" pitchFamily="2" charset="2"/>
              <a:buChar char="ü"/>
            </a:pPr>
            <a:r>
              <a:rPr lang="vi-VN" altLang="en-US" sz="2400" dirty="0">
                <a:latin typeface="Tahoma" panose="020B0604030504040204" pitchFamily="34" charset="0"/>
                <a:ea typeface="Tahoma" panose="020B0604030504040204" pitchFamily="34" charset="0"/>
                <a:cs typeface="Tahoma" panose="020B0604030504040204" pitchFamily="34" charset="0"/>
              </a:rPr>
              <a:t>Người sd lao động có trách nhệm định kì kiểm tra,đánh giá việc thực hiện kế hoạch BHLĐ và thông báo kết quả lđ cho người trong đơn vị biết.</a:t>
            </a:r>
          </a:p>
        </p:txBody>
      </p:sp>
    </p:spTree>
    <p:extLst>
      <p:ext uri="{BB962C8B-B14F-4D97-AF65-F5344CB8AC3E}">
        <p14:creationId xmlns:p14="http://schemas.microsoft.com/office/powerpoint/2010/main" val="4253442696"/>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6.2.2 CÔNG TÁC HUẤN LUYỆN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pic>
        <p:nvPicPr>
          <p:cNvPr id="7" name="Content Placeholder 4" descr="IMGererrrwr1411"/>
          <p:cNvPicPr>
            <a:picLocks noGrp="1" noChangeAspect="1"/>
          </p:cNvPicPr>
          <p:nvPr>
            <p:ph sz="half" idx="1"/>
          </p:nvPr>
        </p:nvPicPr>
        <p:blipFill>
          <a:blip r:embed="rId3"/>
          <a:stretch>
            <a:fillRect/>
          </a:stretch>
        </p:blipFill>
        <p:spPr>
          <a:xfrm>
            <a:off x="838200" y="1463040"/>
            <a:ext cx="5181600" cy="3248025"/>
          </a:xfrm>
          <a:prstGeom prst="rect">
            <a:avLst/>
          </a:prstGeom>
        </p:spPr>
      </p:pic>
      <p:pic>
        <p:nvPicPr>
          <p:cNvPr id="11" name="Content Placeholder 7" descr="tải xuống (7)"/>
          <p:cNvPicPr>
            <a:picLocks noGrp="1" noChangeAspect="1"/>
          </p:cNvPicPr>
          <p:nvPr>
            <p:ph sz="half" idx="2"/>
          </p:nvPr>
        </p:nvPicPr>
        <p:blipFill>
          <a:blip r:embed="rId4"/>
          <a:stretch>
            <a:fillRect/>
          </a:stretch>
        </p:blipFill>
        <p:spPr>
          <a:xfrm>
            <a:off x="6259195" y="1463675"/>
            <a:ext cx="5244465" cy="2691765"/>
          </a:xfrm>
          <a:prstGeom prst="rect">
            <a:avLst/>
          </a:prstGeom>
        </p:spPr>
      </p:pic>
      <p:pic>
        <p:nvPicPr>
          <p:cNvPr id="14" name="Picture 13" descr="tải xuống (9)"/>
          <p:cNvPicPr>
            <a:picLocks noChangeAspect="1"/>
          </p:cNvPicPr>
          <p:nvPr/>
        </p:nvPicPr>
        <p:blipFill>
          <a:blip r:embed="rId5"/>
          <a:stretch>
            <a:fillRect/>
          </a:stretch>
        </p:blipFill>
        <p:spPr>
          <a:xfrm>
            <a:off x="6689089" y="4162166"/>
            <a:ext cx="4384675" cy="2719705"/>
          </a:xfrm>
          <a:prstGeom prst="rect">
            <a:avLst/>
          </a:prstGeom>
        </p:spPr>
      </p:pic>
      <p:pic>
        <p:nvPicPr>
          <p:cNvPr id="15" name="Picture 14" descr="images (2)"/>
          <p:cNvPicPr>
            <a:picLocks noChangeAspect="1"/>
          </p:cNvPicPr>
          <p:nvPr/>
        </p:nvPicPr>
        <p:blipFill>
          <a:blip r:embed="rId6"/>
          <a:stretch>
            <a:fillRect/>
          </a:stretch>
        </p:blipFill>
        <p:spPr>
          <a:xfrm>
            <a:off x="1881187" y="4792345"/>
            <a:ext cx="3095625" cy="2065655"/>
          </a:xfrm>
          <a:prstGeom prst="rect">
            <a:avLst/>
          </a:prstGeom>
        </p:spPr>
      </p:pic>
      <p:pic>
        <p:nvPicPr>
          <p:cNvPr id="12" name="Picture 11" descr="unnamed (1)"/>
          <p:cNvPicPr>
            <a:picLocks noChangeAspect="1"/>
          </p:cNvPicPr>
          <p:nvPr/>
        </p:nvPicPr>
        <p:blipFill>
          <a:blip r:embed="rId7"/>
          <a:stretch>
            <a:fillRect/>
          </a:stretch>
        </p:blipFill>
        <p:spPr>
          <a:xfrm>
            <a:off x="3657600" y="2723197"/>
            <a:ext cx="4876800" cy="3101975"/>
          </a:xfrm>
          <a:prstGeom prst="rect">
            <a:avLst/>
          </a:prstGeom>
        </p:spPr>
      </p:pic>
    </p:spTree>
    <p:extLst>
      <p:ext uri="{BB962C8B-B14F-4D97-AF65-F5344CB8AC3E}">
        <p14:creationId xmlns:p14="http://schemas.microsoft.com/office/powerpoint/2010/main" val="165131676"/>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6.2.2 CÔNG TÁC HUẤN LUYỆN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3" name="Content Placeholder 2"/>
          <p:cNvSpPr>
            <a:spLocks noGrp="1"/>
          </p:cNvSpPr>
          <p:nvPr>
            <p:ph sz="half" idx="1"/>
          </p:nvPr>
        </p:nvSpPr>
        <p:spPr>
          <a:xfrm>
            <a:off x="1092075" y="1665055"/>
            <a:ext cx="5202192" cy="4689475"/>
          </a:xfrm>
        </p:spPr>
        <p:txBody>
          <a:bodyPr>
            <a:noAutofit/>
          </a:bodyPr>
          <a:lstStyle/>
          <a:p>
            <a:pPr marL="0" indent="0" algn="just">
              <a:lnSpc>
                <a:spcPct val="150000"/>
              </a:lnSpc>
              <a:buNone/>
            </a:pPr>
            <a:r>
              <a:rPr lang="vi-VN" altLang="en-US" dirty="0">
                <a:solidFill>
                  <a:srgbClr val="0070C0"/>
                </a:solidFill>
                <a:latin typeface="Tahoma" panose="020B0604030504040204" pitchFamily="34" charset="0"/>
                <a:ea typeface="Tahoma" panose="020B0604030504040204" pitchFamily="34" charset="0"/>
                <a:cs typeface="Tahoma" panose="020B0604030504040204" pitchFamily="34" charset="0"/>
                <a:sym typeface="+mn-ea"/>
              </a:rPr>
              <a:t>Huấn luyện ATVSLĐ là một trong những biện pháp phòng tránh tai nạn lao động và bệnh nghề nghiệp có hiệu quả rất cao và rất kinh tế, không đòi hỏi mất nhiều tiền bạc cũng như thời gian.</a:t>
            </a:r>
          </a:p>
        </p:txBody>
      </p:sp>
      <p:pic>
        <p:nvPicPr>
          <p:cNvPr id="6" name="Content Placeholder 2" descr="n1"/>
          <p:cNvPicPr>
            <a:picLocks noGrp="1" noChangeAspect="1"/>
          </p:cNvPicPr>
          <p:nvPr>
            <p:ph sz="half" idx="2"/>
          </p:nvPr>
        </p:nvPicPr>
        <p:blipFill rotWithShape="1">
          <a:blip r:embed="rId3"/>
          <a:srcRect t="19018"/>
          <a:stretch/>
        </p:blipFill>
        <p:spPr>
          <a:xfrm>
            <a:off x="7149487" y="994768"/>
            <a:ext cx="3823970" cy="2603586"/>
          </a:xfrm>
          <a:prstGeom prst="rect">
            <a:avLst/>
          </a:prstGeom>
        </p:spPr>
      </p:pic>
      <p:pic>
        <p:nvPicPr>
          <p:cNvPr id="7" name="Picture 6" descr="n2"/>
          <p:cNvPicPr>
            <a:picLocks noChangeAspect="1"/>
          </p:cNvPicPr>
          <p:nvPr/>
        </p:nvPicPr>
        <p:blipFill>
          <a:blip r:embed="rId4"/>
          <a:stretch>
            <a:fillRect/>
          </a:stretch>
        </p:blipFill>
        <p:spPr>
          <a:xfrm>
            <a:off x="6921204" y="3598354"/>
            <a:ext cx="4280535" cy="3158490"/>
          </a:xfrm>
          <a:prstGeom prst="rect">
            <a:avLst/>
          </a:prstGeom>
        </p:spPr>
      </p:pic>
    </p:spTree>
    <p:extLst>
      <p:ext uri="{BB962C8B-B14F-4D97-AF65-F5344CB8AC3E}">
        <p14:creationId xmlns:p14="http://schemas.microsoft.com/office/powerpoint/2010/main" val="732907107"/>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6.2.2 CÔNG TÁC HUẤN LUYỆN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3" name="Content Placeholder 2"/>
          <p:cNvSpPr>
            <a:spLocks noGrp="1"/>
          </p:cNvSpPr>
          <p:nvPr>
            <p:ph sz="half" idx="1"/>
          </p:nvPr>
        </p:nvSpPr>
        <p:spPr>
          <a:xfrm>
            <a:off x="142164" y="994768"/>
            <a:ext cx="7883250" cy="4689475"/>
          </a:xfrm>
        </p:spPr>
        <p:txBody>
          <a:bodyPr>
            <a:noAutofit/>
          </a:bodyPr>
          <a:lstStyle/>
          <a:p>
            <a:pPr marL="0" indent="0" algn="just">
              <a:lnSpc>
                <a:spcPct val="150000"/>
              </a:lnSpc>
              <a:buNone/>
            </a:pP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Yêu</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cầu</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của</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công</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tác</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huấn</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luyện</a:t>
            </a:r>
            <a:r>
              <a:rPr lang="en-US" sz="24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BHLĐ:</a:t>
            </a:r>
            <a:endParaRPr lang="en-US" sz="2400" b="1" dirty="0">
              <a:latin typeface="Tahoma" panose="020B0604030504040204" pitchFamily="34" charset="0"/>
              <a:ea typeface="Tahoma" panose="020B0604030504040204" pitchFamily="34" charset="0"/>
              <a:cs typeface="Tahoma" panose="020B0604030504040204" pitchFamily="34" charset="0"/>
            </a:endParaRPr>
          </a:p>
          <a:p>
            <a:pPr marL="461963" indent="-461963" algn="just">
              <a:lnSpc>
                <a:spcPct val="150000"/>
              </a:lnSpc>
              <a:buFont typeface="Wingdings" panose="05000000000000000000" pitchFamily="2" charset="2"/>
              <a:buChar char="ü"/>
            </a:pPr>
            <a:r>
              <a:rPr lang="en-US" sz="2400" dirty="0" err="1" smtClean="0">
                <a:latin typeface="Tahoma" panose="020B0604030504040204" pitchFamily="34" charset="0"/>
                <a:ea typeface="Tahoma" panose="020B0604030504040204" pitchFamily="34" charset="0"/>
                <a:cs typeface="Tahoma" panose="020B0604030504040204" pitchFamily="34" charset="0"/>
              </a:rPr>
              <a:t>Tất</a:t>
            </a:r>
            <a:r>
              <a:rPr lang="en-US" sz="2400" dirty="0" smtClean="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cả</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mọi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a:t>
            </a:r>
            <a:r>
              <a:rPr lang="vi-VN" altLang="en-US" sz="2400" dirty="0">
                <a:latin typeface="Tahoma" panose="020B0604030504040204" pitchFamily="34" charset="0"/>
                <a:ea typeface="Tahoma" panose="020B0604030504040204" pitchFamily="34" charset="0"/>
                <a:cs typeface="Tahoma" panose="020B0604030504040204" pitchFamily="34" charset="0"/>
              </a:rPr>
              <a:t>u</a:t>
            </a:r>
            <a:r>
              <a:rPr lang="en-US" sz="2400" dirty="0" err="1">
                <a:latin typeface="Tahoma" panose="020B0604030504040204" pitchFamily="34" charset="0"/>
                <a:ea typeface="Tahoma" panose="020B0604030504040204" pitchFamily="34" charset="0"/>
                <a:cs typeface="Tahoma" panose="020B0604030504040204" pitchFamily="34" charset="0"/>
              </a:rPr>
              <a:t>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tham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gia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quá</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trình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sản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xuất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đều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phải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được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đầy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đủ</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về</a:t>
            </a:r>
            <a:r>
              <a:rPr lang="en-US" sz="2400" dirty="0">
                <a:latin typeface="Tahoma" panose="020B0604030504040204" pitchFamily="34" charset="0"/>
                <a:ea typeface="Tahoma" panose="020B0604030504040204" pitchFamily="34" charset="0"/>
                <a:cs typeface="Tahoma" panose="020B0604030504040204" pitchFamily="34" charset="0"/>
              </a:rPr>
              <a:t> ATVSLĐ. </a:t>
            </a:r>
          </a:p>
          <a:p>
            <a:pPr marL="461963" indent="-461963" algn="just">
              <a:lnSpc>
                <a:spcPct val="150000"/>
              </a:lnSpc>
              <a:buFont typeface="Wingdings" panose="05000000000000000000" pitchFamily="2" charset="2"/>
              <a:buChar char="ü"/>
            </a:pPr>
            <a:r>
              <a:rPr lang="en-US" sz="2400" dirty="0" err="1">
                <a:latin typeface="Tahoma" panose="020B0604030504040204" pitchFamily="34" charset="0"/>
                <a:ea typeface="Tahoma" panose="020B0604030504040204" pitchFamily="34" charset="0"/>
                <a:cs typeface="Tahoma" panose="020B0604030504040204" pitchFamily="34" charset="0"/>
              </a:rPr>
              <a:t>Phải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kế</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hoạch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hàng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năm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trong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nêu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rõ</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gian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số</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đợt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số</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a:t>
            </a:r>
            <a:r>
              <a:rPr lang="vi-VN" altLang="en-US" sz="2400" dirty="0">
                <a:latin typeface="Tahoma" panose="020B0604030504040204" pitchFamily="34" charset="0"/>
                <a:ea typeface="Tahoma" panose="020B0604030504040204" pitchFamily="34" charset="0"/>
                <a:cs typeface="Tahoma" panose="020B0604030504040204" pitchFamily="34" charset="0"/>
              </a:rPr>
              <a:t>u</a:t>
            </a:r>
            <a:r>
              <a:rPr lang="en-US" sz="2400" dirty="0" err="1">
                <a:latin typeface="Tahoma" panose="020B0604030504040204" pitchFamily="34" charset="0"/>
                <a:ea typeface="Tahoma" panose="020B0604030504040204" pitchFamily="34" charset="0"/>
                <a:cs typeface="Tahoma" panose="020B0604030504040204" pitchFamily="34" charset="0"/>
              </a:rPr>
              <a:t>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lần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đầu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lại</a:t>
            </a:r>
            <a:r>
              <a:rPr lang="en-US" sz="2400" dirty="0">
                <a:latin typeface="Tahoma" panose="020B0604030504040204" pitchFamily="34" charset="0"/>
                <a:ea typeface="Tahoma" panose="020B0604030504040204" pitchFamily="34" charset="0"/>
                <a:cs typeface="Tahoma" panose="020B0604030504040204" pitchFamily="34" charset="0"/>
              </a:rPr>
              <a:t>). </a:t>
            </a:r>
          </a:p>
          <a:p>
            <a:pPr marL="461963" indent="-461963" algn="just">
              <a:lnSpc>
                <a:spcPct val="150000"/>
              </a:lnSpc>
              <a:buFont typeface="Wingdings" panose="05000000000000000000" pitchFamily="2" charset="2"/>
              <a:buChar char="ü"/>
            </a:pPr>
            <a:r>
              <a:rPr lang="en-US" sz="2400" dirty="0" err="1">
                <a:latin typeface="Tahoma" panose="020B0604030504040204" pitchFamily="34" charset="0"/>
                <a:ea typeface="Tahoma" panose="020B0604030504040204" pitchFamily="34" charset="0"/>
                <a:cs typeface="Tahoma" panose="020B0604030504040204" pitchFamily="34" charset="0"/>
              </a:rPr>
              <a:t>Phải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đầy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đủ</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hồ</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sơ</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theo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đúng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định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sổ</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đăng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ký</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biên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bản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danh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sách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kết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quả</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 </a:t>
            </a:r>
          </a:p>
        </p:txBody>
      </p:sp>
      <p:pic>
        <p:nvPicPr>
          <p:cNvPr id="6" name="Content Placeholder 2" descr="n1"/>
          <p:cNvPicPr>
            <a:picLocks noGrp="1" noChangeAspect="1"/>
          </p:cNvPicPr>
          <p:nvPr>
            <p:ph sz="half" idx="2"/>
          </p:nvPr>
        </p:nvPicPr>
        <p:blipFill rotWithShape="1">
          <a:blip r:embed="rId3"/>
          <a:srcRect t="19018"/>
          <a:stretch/>
        </p:blipFill>
        <p:spPr>
          <a:xfrm>
            <a:off x="8368030" y="994768"/>
            <a:ext cx="3823970" cy="2603586"/>
          </a:xfrm>
          <a:prstGeom prst="rect">
            <a:avLst/>
          </a:prstGeom>
        </p:spPr>
      </p:pic>
      <p:pic>
        <p:nvPicPr>
          <p:cNvPr id="7" name="Picture 6" descr="n2"/>
          <p:cNvPicPr>
            <a:picLocks noChangeAspect="1"/>
          </p:cNvPicPr>
          <p:nvPr/>
        </p:nvPicPr>
        <p:blipFill>
          <a:blip r:embed="rId4"/>
          <a:stretch>
            <a:fillRect/>
          </a:stretch>
        </p:blipFill>
        <p:spPr>
          <a:xfrm>
            <a:off x="8368030" y="3568698"/>
            <a:ext cx="3823970" cy="3158490"/>
          </a:xfrm>
          <a:prstGeom prst="rect">
            <a:avLst/>
          </a:prstGeom>
        </p:spPr>
      </p:pic>
    </p:spTree>
    <p:extLst>
      <p:ext uri="{BB962C8B-B14F-4D97-AF65-F5344CB8AC3E}">
        <p14:creationId xmlns:p14="http://schemas.microsoft.com/office/powerpoint/2010/main" val="3657336516"/>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6.2.2 CÔNG TÁC HUẤN LUYỆN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13" name="Content Placeholder 2"/>
          <p:cNvSpPr>
            <a:spLocks noGrp="1"/>
          </p:cNvSpPr>
          <p:nvPr>
            <p:ph sz="half" idx="1"/>
          </p:nvPr>
        </p:nvSpPr>
        <p:spPr>
          <a:xfrm>
            <a:off x="319717" y="1163444"/>
            <a:ext cx="11318908" cy="4689475"/>
          </a:xfrm>
        </p:spPr>
        <p:txBody>
          <a:bodyPr>
            <a:noAutofit/>
          </a:bodyPr>
          <a:lstStyle/>
          <a:p>
            <a:pPr marL="0" indent="0" algn="just">
              <a:lnSpc>
                <a:spcPct val="150000"/>
              </a:lnSpc>
              <a:buNone/>
            </a:pP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Yêu</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cầu</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của</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công</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tác</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huấn</a:t>
            </a:r>
            <a:r>
              <a:rPr lang="en-US" sz="24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luyện</a:t>
            </a:r>
            <a:r>
              <a:rPr lang="en-US" sz="24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BHLĐ:</a:t>
            </a:r>
            <a:endParaRPr lang="en-US" sz="2400" b="1"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en-US" sz="2400" dirty="0" err="1" smtClean="0">
                <a:latin typeface="Tahoma" panose="020B0604030504040204" pitchFamily="34" charset="0"/>
                <a:ea typeface="Tahoma" panose="020B0604030504040204" pitchFamily="34" charset="0"/>
                <a:cs typeface="Tahoma" panose="020B0604030504040204" pitchFamily="34" charset="0"/>
              </a:rPr>
              <a:t>Phải</a:t>
            </a:r>
            <a:r>
              <a:rPr lang="en-US" sz="2400" dirty="0" smtClean="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đảm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bảo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đầy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đủ</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nội</a:t>
            </a:r>
            <a:r>
              <a:rPr lang="en-US" sz="2400" dirty="0">
                <a:latin typeface="Tahoma" panose="020B0604030504040204" pitchFamily="34" charset="0"/>
                <a:ea typeface="Tahoma" panose="020B0604030504040204" pitchFamily="34" charset="0"/>
                <a:cs typeface="Tahoma" panose="020B0604030504040204" pitchFamily="34" charset="0"/>
              </a:rPr>
              <a:t> dung </a:t>
            </a:r>
            <a:r>
              <a:rPr lang="en-US" sz="2400" dirty="0" err="1">
                <a:latin typeface="Tahoma" panose="020B0604030504040204" pitchFamily="34" charset="0"/>
                <a:ea typeface="Tahoma" panose="020B0604030504040204" pitchFamily="34" charset="0"/>
                <a:cs typeface="Tahoma" panose="020B0604030504040204" pitchFamily="34" charset="0"/>
              </a:rPr>
              <a:t>quy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định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Mục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đích</a:t>
            </a:r>
            <a:r>
              <a:rPr lang="en-US" sz="2400" dirty="0">
                <a:latin typeface="Tahoma" panose="020B0604030504040204" pitchFamily="34" charset="0"/>
                <a:ea typeface="Tahoma" panose="020B0604030504040204" pitchFamily="34" charset="0"/>
                <a:cs typeface="Tahoma" panose="020B0604030504040204" pitchFamily="34" charset="0"/>
              </a:rPr>
              <a:t>, ý </a:t>
            </a:r>
            <a:r>
              <a:rPr lang="en-US" sz="2400" dirty="0" err="1">
                <a:latin typeface="Tahoma" panose="020B0604030504040204" pitchFamily="34" charset="0"/>
                <a:ea typeface="Tahoma" panose="020B0604030504040204" pitchFamily="34" charset="0"/>
                <a:cs typeface="Tahoma" panose="020B0604030504040204" pitchFamily="34" charset="0"/>
              </a:rPr>
              <a:t>nghĩa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của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công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tác</a:t>
            </a:r>
            <a:r>
              <a:rPr lang="en-US" sz="2400" dirty="0">
                <a:latin typeface="Tahoma" panose="020B0604030504040204" pitchFamily="34" charset="0"/>
                <a:ea typeface="Tahoma" panose="020B0604030504040204" pitchFamily="34" charset="0"/>
                <a:cs typeface="Tahoma" panose="020B0604030504040204" pitchFamily="34" charset="0"/>
              </a:rPr>
              <a:t> ATVSLĐ, </a:t>
            </a:r>
            <a:r>
              <a:rPr lang="en-US" sz="2400" dirty="0" err="1">
                <a:latin typeface="Tahoma" panose="020B0604030504040204" pitchFamily="34" charset="0"/>
                <a:ea typeface="Tahoma" panose="020B0604030504040204" pitchFamily="34" charset="0"/>
                <a:cs typeface="Tahoma" panose="020B0604030504040204" pitchFamily="34" charset="0"/>
              </a:rPr>
              <a:t>những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nội</a:t>
            </a:r>
            <a:r>
              <a:rPr lang="en-US" sz="2400" dirty="0">
                <a:latin typeface="Tahoma" panose="020B0604030504040204" pitchFamily="34" charset="0"/>
                <a:ea typeface="Tahoma" panose="020B0604030504040204" pitchFamily="34" charset="0"/>
                <a:cs typeface="Tahoma" panose="020B0604030504040204" pitchFamily="34" charset="0"/>
              </a:rPr>
              <a:t> dung </a:t>
            </a:r>
            <a:r>
              <a:rPr lang="en-US" sz="2400" dirty="0" err="1">
                <a:latin typeface="Tahoma" panose="020B0604030504040204" pitchFamily="34" charset="0"/>
                <a:ea typeface="Tahoma" panose="020B0604030504040204" pitchFamily="34" charset="0"/>
                <a:cs typeface="Tahoma" panose="020B0604030504040204" pitchFamily="34" charset="0"/>
              </a:rPr>
              <a:t>cơ</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bản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pháp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luật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chế</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chính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sách</a:t>
            </a:r>
            <a:r>
              <a:rPr lang="en-US" sz="2400" dirty="0">
                <a:latin typeface="Tahoma" panose="020B0604030504040204" pitchFamily="34" charset="0"/>
                <a:ea typeface="Tahoma" panose="020B0604030504040204" pitchFamily="34" charset="0"/>
                <a:cs typeface="Tahoma" panose="020B0604030504040204" pitchFamily="34" charset="0"/>
              </a:rPr>
              <a:t> BHLĐ,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trình</a:t>
            </a:r>
            <a:r>
              <a:rPr lang="en-US" sz="2400" dirty="0">
                <a:latin typeface="Tahoma" panose="020B0604030504040204" pitchFamily="34" charset="0"/>
                <a:ea typeface="Tahoma" panose="020B0604030504040204" pitchFamily="34" charset="0"/>
                <a:cs typeface="Tahoma" panose="020B0604030504040204" pitchFamily="34" charset="0"/>
              </a:rPr>
              <a:t>, qui </a:t>
            </a:r>
            <a:r>
              <a:rPr lang="en-US" sz="2400" dirty="0" err="1">
                <a:latin typeface="Tahoma" panose="020B0604030504040204" pitchFamily="34" charset="0"/>
                <a:ea typeface="Tahoma" panose="020B0604030504040204" pitchFamily="34" charset="0"/>
                <a:cs typeface="Tahoma" panose="020B0604030504040204" pitchFamily="34" charset="0"/>
              </a:rPr>
              <a:t>phạm</a:t>
            </a:r>
            <a:r>
              <a:rPr lang="en-US" sz="2400" dirty="0">
                <a:latin typeface="Tahoma" panose="020B0604030504040204" pitchFamily="34" charset="0"/>
                <a:ea typeface="Tahoma" panose="020B0604030504040204" pitchFamily="34" charset="0"/>
                <a:cs typeface="Tahoma" panose="020B0604030504040204" pitchFamily="34" charset="0"/>
              </a:rPr>
              <a:t> an </a:t>
            </a:r>
            <a:r>
              <a:rPr lang="en-US" sz="2400" dirty="0" err="1">
                <a:latin typeface="Tahoma" panose="020B0604030504040204" pitchFamily="34" charset="0"/>
                <a:ea typeface="Tahoma" panose="020B0604030504040204" pitchFamily="34" charset="0"/>
                <a:cs typeface="Tahoma" panose="020B0604030504040204" pitchFamily="34" charset="0"/>
              </a:rPr>
              <a:t>toàn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biện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pháp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tổ</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quản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lý</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sản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xuất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làm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ATV ... </a:t>
            </a:r>
          </a:p>
          <a:p>
            <a:pPr algn="just">
              <a:lnSpc>
                <a:spcPct val="150000"/>
              </a:lnSpc>
            </a:pP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Phải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bảo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đảm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chất</a:t>
            </a:r>
            <a:r>
              <a:rPr lang="en-US" sz="2400" dirty="0">
                <a:latin typeface="Tahoma" panose="020B0604030504040204" pitchFamily="34" charset="0"/>
                <a:ea typeface="Tahoma" panose="020B0604030504040204" pitchFamily="34" charset="0"/>
                <a:cs typeface="Tahoma" panose="020B0604030504040204" pitchFamily="34" charset="0"/>
              </a:rPr>
              <a:t> l</a:t>
            </a:r>
            <a:r>
              <a:rPr lang="vi-VN" altLang="en-US" sz="2400" dirty="0">
                <a:latin typeface="Tahoma" panose="020B0604030504040204" pitchFamily="34" charset="0"/>
                <a:ea typeface="Tahoma" panose="020B0604030504040204" pitchFamily="34" charset="0"/>
                <a:cs typeface="Tahoma" panose="020B0604030504040204" pitchFamily="34" charset="0"/>
              </a:rPr>
              <a:t>u</a:t>
            </a:r>
            <a:r>
              <a:rPr lang="en-US" sz="2400" dirty="0" err="1">
                <a:latin typeface="Tahoma" panose="020B0604030504040204" pitchFamily="34" charset="0"/>
                <a:ea typeface="Tahoma" panose="020B0604030504040204" pitchFamily="34" charset="0"/>
                <a:cs typeface="Tahoma" panose="020B0604030504040204" pitchFamily="34" charset="0"/>
              </a:rPr>
              <a:t>ợng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Tổ</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quản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lý</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chặt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chẽ</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bố</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trí</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giảng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viên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chất</a:t>
            </a:r>
            <a:r>
              <a:rPr lang="en-US" sz="2400" dirty="0">
                <a:latin typeface="Tahoma" panose="020B0604030504040204" pitchFamily="34" charset="0"/>
                <a:ea typeface="Tahoma" panose="020B0604030504040204" pitchFamily="34" charset="0"/>
                <a:cs typeface="Tahoma" panose="020B0604030504040204" pitchFamily="34" charset="0"/>
              </a:rPr>
              <a:t> l</a:t>
            </a:r>
            <a:r>
              <a:rPr lang="vi-VN" altLang="en-US" sz="2400" dirty="0">
                <a:latin typeface="Tahoma" panose="020B0604030504040204" pitchFamily="34" charset="0"/>
                <a:ea typeface="Tahoma" panose="020B0604030504040204" pitchFamily="34" charset="0"/>
                <a:cs typeface="Tahoma" panose="020B0604030504040204" pitchFamily="34" charset="0"/>
              </a:rPr>
              <a:t>ượ</a:t>
            </a:r>
            <a:r>
              <a:rPr lang="en-US" sz="2400" dirty="0" err="1">
                <a:latin typeface="Tahoma" panose="020B0604030504040204" pitchFamily="34" charset="0"/>
                <a:ea typeface="Tahoma" panose="020B0604030504040204" pitchFamily="34" charset="0"/>
                <a:cs typeface="Tahoma" panose="020B0604030504040204" pitchFamily="34" charset="0"/>
              </a:rPr>
              <a:t>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cung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cấp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đầy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đủ</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tài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liệu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đáp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ứng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yêu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cầu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tổ</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kiểm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sát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hạch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nghiêm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túc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cấp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thẻ</a:t>
            </a:r>
            <a:r>
              <a:rPr lang="en-US" sz="2400" dirty="0">
                <a:latin typeface="Tahoma" panose="020B0604030504040204" pitchFamily="34" charset="0"/>
                <a:ea typeface="Tahoma" panose="020B0604030504040204" pitchFamily="34" charset="0"/>
                <a:cs typeface="Tahoma" panose="020B0604030504040204" pitchFamily="34" charset="0"/>
              </a:rPr>
              <a:t> an </a:t>
            </a:r>
            <a:r>
              <a:rPr lang="en-US" sz="2400" dirty="0" err="1">
                <a:latin typeface="Tahoma" panose="020B0604030504040204" pitchFamily="34" charset="0"/>
                <a:ea typeface="Tahoma" panose="020B0604030504040204" pitchFamily="34" charset="0"/>
                <a:cs typeface="Tahoma" panose="020B0604030504040204" pitchFamily="34" charset="0"/>
              </a:rPr>
              <a:t>toàn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hoặc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ghi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kết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quả</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sổ</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theo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dõi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huấn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luyện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đối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với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những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a:t>
            </a:r>
            <a:r>
              <a:rPr lang="vi-VN" altLang="en-US" sz="2400" dirty="0">
                <a:latin typeface="Tahoma" panose="020B0604030504040204" pitchFamily="34" charset="0"/>
                <a:ea typeface="Tahoma" panose="020B0604030504040204" pitchFamily="34" charset="0"/>
                <a:cs typeface="Tahoma" panose="020B0604030504040204" pitchFamily="34" charset="0"/>
              </a:rPr>
              <a:t>u</a:t>
            </a:r>
            <a:r>
              <a:rPr lang="en-US" sz="2400" dirty="0" err="1">
                <a:latin typeface="Tahoma" panose="020B0604030504040204" pitchFamily="34" charset="0"/>
                <a:ea typeface="Tahoma" panose="020B0604030504040204" pitchFamily="34" charset="0"/>
                <a:cs typeface="Tahoma" panose="020B0604030504040204" pitchFamily="34" charset="0"/>
              </a:rPr>
              <a:t>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kiểm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đạt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yêu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cầu</a:t>
            </a:r>
            <a:r>
              <a:rPr lang="en-US" sz="2400" dirty="0">
                <a:latin typeface="Tahoma" panose="020B0604030504040204" pitchFamily="34" charset="0"/>
                <a:ea typeface="Tahoma" panose="020B0604030504040204" pitchFamily="34" charset="0"/>
                <a:cs typeface="Tahoma" panose="020B0604030504040204" pitchFamily="34" charset="0"/>
              </a:rPr>
              <a:t>.</a:t>
            </a:r>
          </a:p>
        </p:txBody>
      </p:sp>
    </p:spTree>
    <p:extLst>
      <p:ext uri="{BB962C8B-B14F-4D97-AF65-F5344CB8AC3E}">
        <p14:creationId xmlns:p14="http://schemas.microsoft.com/office/powerpoint/2010/main" val="104246932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6.2.3 QUẢN LÝ VSLĐ, SỨC KHỎE NLĐ, BỆNH NGHỀ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728088" y="879325"/>
            <a:ext cx="10555429" cy="4689475"/>
          </a:xfrm>
        </p:spPr>
        <p:txBody>
          <a:bodyPr>
            <a:noAutofit/>
          </a:bodyPr>
          <a:lstStyle/>
          <a:p>
            <a:pPr marL="0" indent="0" algn="just">
              <a:lnSpc>
                <a:spcPct val="150000"/>
              </a:lnSpc>
              <a:buNone/>
            </a:pPr>
            <a:r>
              <a:rPr lang="en-US" sz="24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a. </a:t>
            </a:r>
            <a:r>
              <a:rPr lang="en-US" sz="24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Quản</a:t>
            </a:r>
            <a:r>
              <a:rPr lang="en-US" sz="24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lý</a:t>
            </a:r>
            <a:r>
              <a:rPr lang="en-US" sz="24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Vệ</a:t>
            </a:r>
            <a:r>
              <a:rPr lang="en-US" sz="24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sinh</a:t>
            </a:r>
            <a:r>
              <a:rPr lang="en-US" sz="24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lao</a:t>
            </a:r>
            <a:r>
              <a:rPr lang="en-US" sz="24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4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động</a:t>
            </a:r>
            <a:endParaRPr lang="en-US" sz="2400" b="1" dirty="0">
              <a:latin typeface="Tahoma" panose="020B0604030504040204" pitchFamily="34" charset="0"/>
              <a:ea typeface="Tahoma" panose="020B0604030504040204" pitchFamily="34" charset="0"/>
              <a:cs typeface="Tahoma" panose="020B0604030504040204" pitchFamily="34" charset="0"/>
            </a:endParaRPr>
          </a:p>
          <a:p>
            <a:pPr marL="346075" indent="-346075" algn="just">
              <a:lnSpc>
                <a:spcPct val="150000"/>
              </a:lnSpc>
              <a:buFont typeface="Wingdings" panose="05000000000000000000" pitchFamily="2" charset="2"/>
              <a:buChar char="ü"/>
            </a:pPr>
            <a:r>
              <a:rPr lang="en-US" sz="2400" dirty="0" smtClean="0">
                <a:latin typeface="Tahoma" panose="020B0604030504040204" pitchFamily="34" charset="0"/>
                <a:ea typeface="Tahoma" panose="020B0604030504040204" pitchFamily="34" charset="0"/>
                <a:cs typeface="Tahoma" panose="020B0604030504040204" pitchFamily="34" charset="0"/>
              </a:rPr>
              <a:t>Ng</a:t>
            </a:r>
            <a:r>
              <a:rPr lang="vi-VN" altLang="en-US" sz="2400" dirty="0">
                <a:latin typeface="Tahoma" panose="020B0604030504040204" pitchFamily="34" charset="0"/>
                <a:ea typeface="Tahoma" panose="020B0604030504040204" pitchFamily="34" charset="0"/>
                <a:cs typeface="Tahoma" panose="020B0604030504040204" pitchFamily="34" charset="0"/>
              </a:rPr>
              <a:t>u</a:t>
            </a:r>
            <a:r>
              <a:rPr lang="en-US" sz="2400" dirty="0" err="1">
                <a:latin typeface="Tahoma" panose="020B0604030504040204" pitchFamily="34" charset="0"/>
                <a:ea typeface="Tahoma" panose="020B0604030504040204" pitchFamily="34" charset="0"/>
                <a:cs typeface="Tahoma" panose="020B0604030504040204" pitchFamily="34" charset="0"/>
              </a:rPr>
              <a:t>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sử</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dụng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phải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kiến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về</a:t>
            </a:r>
            <a:r>
              <a:rPr lang="en-US" sz="2400" dirty="0">
                <a:latin typeface="Tahoma" panose="020B0604030504040204" pitchFamily="34" charset="0"/>
                <a:ea typeface="Tahoma" panose="020B0604030504040204" pitchFamily="34" charset="0"/>
                <a:cs typeface="Tahoma" panose="020B0604030504040204" pitchFamily="34" charset="0"/>
              </a:rPr>
              <a:t> VSLĐ, </a:t>
            </a:r>
            <a:r>
              <a:rPr lang="en-US" sz="2400" dirty="0" err="1">
                <a:latin typeface="Tahoma" panose="020B0604030504040204" pitchFamily="34" charset="0"/>
                <a:ea typeface="Tahoma" panose="020B0604030504040204" pitchFamily="34" charset="0"/>
                <a:cs typeface="Tahoma" panose="020B0604030504040204" pitchFamily="34" charset="0"/>
              </a:rPr>
              <a:t>bệnh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nghề</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nghiệp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biện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pháp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phòng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chống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hại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của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môi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a:t>
            </a:r>
            <a:r>
              <a:rPr lang="vi-VN" altLang="en-US" sz="2400" dirty="0">
                <a:latin typeface="Tahoma" panose="020B0604030504040204" pitchFamily="34" charset="0"/>
                <a:ea typeface="Tahoma" panose="020B0604030504040204" pitchFamily="34" charset="0"/>
                <a:cs typeface="Tahoma" panose="020B0604030504040204" pitchFamily="34" charset="0"/>
              </a:rPr>
              <a:t>u</a:t>
            </a:r>
            <a:r>
              <a:rPr lang="en-US" sz="2400" dirty="0" err="1">
                <a:latin typeface="Tahoma" panose="020B0604030504040204" pitchFamily="34" charset="0"/>
                <a:ea typeface="Tahoma" panose="020B0604030504040204" pitchFamily="34" charset="0"/>
                <a:cs typeface="Tahoma" panose="020B0604030504040204" pitchFamily="34" charset="0"/>
              </a:rPr>
              <a:t>ờng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phải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tổ</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a:t>
            </a:r>
            <a:r>
              <a:rPr lang="vi-VN" altLang="en-US" sz="2400" dirty="0">
                <a:latin typeface="Tahoma" panose="020B0604030504040204" pitchFamily="34" charset="0"/>
                <a:ea typeface="Tahoma" panose="020B0604030504040204" pitchFamily="34" charset="0"/>
                <a:cs typeface="Tahoma" panose="020B0604030504040204" pitchFamily="34" charset="0"/>
              </a:rPr>
              <a:t>u</a:t>
            </a:r>
            <a:r>
              <a:rPr lang="en-US" sz="2400" dirty="0" err="1">
                <a:latin typeface="Tahoma" panose="020B0604030504040204" pitchFamily="34" charset="0"/>
                <a:ea typeface="Tahoma" panose="020B0604030504040204" pitchFamily="34" charset="0"/>
                <a:cs typeface="Tahoma" panose="020B0604030504040204" pitchFamily="34" charset="0"/>
              </a:rPr>
              <a:t>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học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tập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kiến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đó</a:t>
            </a:r>
            <a:r>
              <a:rPr lang="en-US" sz="2400" dirty="0">
                <a:latin typeface="Tahoma" panose="020B0604030504040204" pitchFamily="34" charset="0"/>
                <a:ea typeface="Tahoma" panose="020B0604030504040204" pitchFamily="34" charset="0"/>
                <a:cs typeface="Tahoma" panose="020B0604030504040204" pitchFamily="34" charset="0"/>
              </a:rPr>
              <a:t>. </a:t>
            </a:r>
          </a:p>
          <a:p>
            <a:pPr marL="346075" indent="-346075" algn="just">
              <a:lnSpc>
                <a:spcPct val="150000"/>
              </a:lnSpc>
              <a:buFont typeface="Wingdings" panose="05000000000000000000" pitchFamily="2" charset="2"/>
              <a:buChar char="ü"/>
            </a:pPr>
            <a:r>
              <a:rPr lang="en-US" sz="2400" dirty="0" err="1" smtClean="0">
                <a:latin typeface="Tahoma" panose="020B0604030504040204" pitchFamily="34" charset="0"/>
                <a:ea typeface="Tahoma" panose="020B0604030504040204" pitchFamily="34" charset="0"/>
                <a:cs typeface="Tahoma" panose="020B0604030504040204" pitchFamily="34" charset="0"/>
              </a:rPr>
              <a:t>Phải</a:t>
            </a:r>
            <a:r>
              <a:rPr lang="en-US" sz="2400" dirty="0" smtClean="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kiểm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yếu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tố</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hại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trong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môi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a:t>
            </a:r>
            <a:r>
              <a:rPr lang="vi-VN" altLang="en-US" sz="2400" dirty="0">
                <a:latin typeface="Tahoma" panose="020B0604030504040204" pitchFamily="34" charset="0"/>
                <a:ea typeface="Tahoma" panose="020B0604030504040204" pitchFamily="34" charset="0"/>
                <a:cs typeface="Tahoma" panose="020B0604030504040204" pitchFamily="34" charset="0"/>
              </a:rPr>
              <a:t>u</a:t>
            </a:r>
            <a:r>
              <a:rPr lang="en-US" sz="2400" dirty="0" err="1">
                <a:latin typeface="Tahoma" panose="020B0604030504040204" pitchFamily="34" charset="0"/>
                <a:ea typeface="Tahoma" panose="020B0604030504040204" pitchFamily="34" charset="0"/>
                <a:cs typeface="Tahoma" panose="020B0604030504040204" pitchFamily="34" charset="0"/>
              </a:rPr>
              <a:t>ờng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động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ít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nhất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mỗi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năm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một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lần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biện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pháp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xử</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lý</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kịp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hồ</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sơ</a:t>
            </a:r>
            <a:r>
              <a:rPr lang="en-US" sz="2400" dirty="0">
                <a:latin typeface="Tahoma" panose="020B0604030504040204" pitchFamily="34" charset="0"/>
                <a:ea typeface="Tahoma" panose="020B0604030504040204" pitchFamily="34" charset="0"/>
                <a:cs typeface="Tahoma" panose="020B0604030504040204" pitchFamily="34" charset="0"/>
              </a:rPr>
              <a:t> l</a:t>
            </a:r>
            <a:r>
              <a:rPr lang="vi-VN" altLang="en-US" sz="2400" dirty="0">
                <a:latin typeface="Tahoma" panose="020B0604030504040204" pitchFamily="34" charset="0"/>
                <a:ea typeface="Tahoma" panose="020B0604030504040204" pitchFamily="34" charset="0"/>
                <a:cs typeface="Tahoma" panose="020B0604030504040204" pitchFamily="34" charset="0"/>
              </a:rPr>
              <a:t>u</a:t>
            </a:r>
            <a:r>
              <a:rPr lang="en-US" sz="2400" dirty="0">
                <a:latin typeface="Tahoma" panose="020B0604030504040204" pitchFamily="34" charset="0"/>
                <a:ea typeface="Tahoma" panose="020B0604030504040204" pitchFamily="34" charset="0"/>
                <a:cs typeface="Tahoma" panose="020B0604030504040204" pitchFamily="34" charset="0"/>
              </a:rPr>
              <a:t>u </a:t>
            </a:r>
            <a:r>
              <a:rPr lang="en-US" sz="2400" dirty="0" err="1">
                <a:latin typeface="Tahoma" panose="020B0604030504040204" pitchFamily="34" charset="0"/>
                <a:ea typeface="Tahoma" panose="020B0604030504040204" pitchFamily="34" charset="0"/>
                <a:cs typeface="Tahoma" panose="020B0604030504040204" pitchFamily="34" charset="0"/>
              </a:rPr>
              <a:t>trử</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theo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dõi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kết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quả</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theo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quy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định</a:t>
            </a:r>
            <a:r>
              <a:rPr lang="en-US" sz="2400" dirty="0">
                <a:latin typeface="Tahoma" panose="020B0604030504040204" pitchFamily="34" charset="0"/>
                <a:ea typeface="Tahoma" panose="020B0604030504040204" pitchFamily="34" charset="0"/>
                <a:cs typeface="Tahoma" panose="020B0604030504040204" pitchFamily="34" charset="0"/>
              </a:rPr>
              <a:t>. </a:t>
            </a:r>
          </a:p>
          <a:p>
            <a:pPr marL="346075" indent="-346075" algn="just">
              <a:lnSpc>
                <a:spcPct val="150000"/>
              </a:lnSpc>
              <a:buFont typeface="Wingdings" panose="05000000000000000000" pitchFamily="2" charset="2"/>
              <a:buChar char="ü"/>
            </a:pPr>
            <a:r>
              <a:rPr lang="en-US" sz="2400" dirty="0" err="1" smtClean="0">
                <a:latin typeface="Tahoma" panose="020B0604030504040204" pitchFamily="34" charset="0"/>
                <a:ea typeface="Tahoma" panose="020B0604030504040204" pitchFamily="34" charset="0"/>
                <a:cs typeface="Tahoma" panose="020B0604030504040204" pitchFamily="34" charset="0"/>
              </a:rPr>
              <a:t>Phải</a:t>
            </a:r>
            <a:r>
              <a:rPr lang="en-US" sz="2400" dirty="0" smtClean="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luận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chứng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về</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biện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pháp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bảo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đảm</a:t>
            </a:r>
            <a:r>
              <a:rPr lang="en-US" sz="2400" dirty="0">
                <a:latin typeface="Tahoma" panose="020B0604030504040204" pitchFamily="34" charset="0"/>
                <a:ea typeface="Tahoma" panose="020B0604030504040204" pitchFamily="34" charset="0"/>
                <a:cs typeface="Tahoma" panose="020B0604030504040204" pitchFamily="34" charset="0"/>
              </a:rPr>
              <a:t> ATVSLĐ </a:t>
            </a:r>
            <a:r>
              <a:rPr lang="en-US" sz="2400" dirty="0" err="1">
                <a:latin typeface="Tahoma" panose="020B0604030504040204" pitchFamily="34" charset="0"/>
                <a:ea typeface="Tahoma" panose="020B0604030504040204" pitchFamily="34" charset="0"/>
                <a:cs typeface="Tahoma" panose="020B0604030504040204" pitchFamily="34" charset="0"/>
              </a:rPr>
              <a:t>đối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với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công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trình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xây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dụng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mới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hoặc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cải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tao</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máy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móc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thiết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bị</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vật</a:t>
            </a:r>
            <a:r>
              <a:rPr lang="en-US" sz="2400" dirty="0">
                <a:latin typeface="Tahoma" panose="020B0604030504040204" pitchFamily="34" charset="0"/>
                <a:ea typeface="Tahoma" panose="020B0604030504040204" pitchFamily="34" charset="0"/>
                <a:cs typeface="Tahoma" panose="020B0604030504040204" pitchFamily="34" charset="0"/>
              </a:rPr>
              <a:t> t</a:t>
            </a:r>
            <a:r>
              <a:rPr lang="vi-VN" altLang="en-US" sz="2400" dirty="0">
                <a:latin typeface="Tahoma" panose="020B0604030504040204" pitchFamily="34" charset="0"/>
                <a:ea typeface="Tahoma" panose="020B0604030504040204" pitchFamily="34" charset="0"/>
                <a:cs typeface="Tahoma" panose="020B0604030504040204" pitchFamily="34" charset="0"/>
              </a:rPr>
              <a:t>ư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yêu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cầu</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nghiêm</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ngặt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về</a:t>
            </a:r>
            <a:r>
              <a:rPr lang="en-US" sz="2400" dirty="0">
                <a:latin typeface="Tahoma" panose="020B0604030504040204" pitchFamily="34" charset="0"/>
                <a:ea typeface="Tahoma" panose="020B0604030504040204" pitchFamily="34" charset="0"/>
                <a:cs typeface="Tahoma" panose="020B0604030504040204" pitchFamily="34" charset="0"/>
              </a:rPr>
              <a:t> VSLĐ, </a:t>
            </a:r>
            <a:r>
              <a:rPr lang="en-US" sz="2400" dirty="0" err="1">
                <a:latin typeface="Tahoma" panose="020B0604030504040204" pitchFamily="34" charset="0"/>
                <a:ea typeface="Tahoma" panose="020B0604030504040204" pitchFamily="34" charset="0"/>
                <a:cs typeface="Tahoma" panose="020B0604030504040204" pitchFamily="34" charset="0"/>
              </a:rPr>
              <a:t>luận</a:t>
            </a:r>
            <a:r>
              <a:rPr lang="vi-VN" alt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chứng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phải</a:t>
            </a:r>
            <a:r>
              <a:rPr lang="en-US" sz="2400" dirty="0">
                <a:latin typeface="Tahoma" panose="020B0604030504040204" pitchFamily="34" charset="0"/>
                <a:ea typeface="Tahoma" panose="020B0604030504040204" pitchFamily="34" charset="0"/>
                <a:cs typeface="Tahoma" panose="020B0604030504040204" pitchFamily="34" charset="0"/>
              </a:rPr>
              <a:t> do </a:t>
            </a:r>
            <a:r>
              <a:rPr lang="en-US" sz="2400" dirty="0" err="1">
                <a:latin typeface="Tahoma" panose="020B0604030504040204" pitchFamily="34" charset="0"/>
                <a:ea typeface="Tahoma" panose="020B0604030504040204" pitchFamily="34" charset="0"/>
                <a:cs typeface="Tahoma" panose="020B0604030504040204" pitchFamily="34" charset="0"/>
              </a:rPr>
              <a:t>thanh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vệ</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sinh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xét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duyệt</a:t>
            </a:r>
            <a:r>
              <a:rPr lang="en-US" sz="2400" dirty="0">
                <a:latin typeface="Tahoma" panose="020B0604030504040204" pitchFamily="34" charset="0"/>
                <a:ea typeface="Tahoma" panose="020B0604030504040204" pitchFamily="34" charset="0"/>
                <a:cs typeface="Tahoma" panose="020B0604030504040204" pitchFamily="34" charset="0"/>
              </a:rPr>
              <a:t>.</a:t>
            </a:r>
          </a:p>
        </p:txBody>
      </p:sp>
    </p:spTree>
    <p:extLst>
      <p:ext uri="{BB962C8B-B14F-4D97-AF65-F5344CB8AC3E}">
        <p14:creationId xmlns:p14="http://schemas.microsoft.com/office/powerpoint/2010/main" val="3520453327"/>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6.2.3 QUẢN LÝ VSLĐ, SỨC KHỎE NLĐ, BỆNH NGHỀ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306281" y="1056879"/>
            <a:ext cx="7923320" cy="4689475"/>
          </a:xfrm>
        </p:spPr>
        <p:txBody>
          <a:bodyPr>
            <a:noAutofit/>
          </a:bodyPr>
          <a:lstStyle/>
          <a:p>
            <a:pPr marL="0" indent="0" algn="just">
              <a:lnSpc>
                <a:spcPct val="150000"/>
              </a:lnSpc>
              <a:buNone/>
            </a:pPr>
            <a:r>
              <a:rPr lang="en-US" sz="22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b</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Quản</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lý</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Sức</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khỏe</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người</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lao</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động</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Bệnh</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nghề</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nghiệp</a:t>
            </a:r>
            <a:endParaRPr lang="en-US" sz="2200" b="1" dirty="0">
              <a:latin typeface="Tahoma" panose="020B0604030504040204" pitchFamily="34" charset="0"/>
              <a:ea typeface="Tahoma" panose="020B0604030504040204" pitchFamily="34" charset="0"/>
              <a:cs typeface="Tahoma" panose="020B0604030504040204" pitchFamily="34" charset="0"/>
            </a:endParaRPr>
          </a:p>
          <a:p>
            <a:pPr marL="346075" indent="-346075" algn="just">
              <a:lnSpc>
                <a:spcPct val="150000"/>
              </a:lnSpc>
              <a:buFont typeface="Wingdings" panose="05000000000000000000" pitchFamily="2" charset="2"/>
              <a:buChar char="ü"/>
            </a:pPr>
            <a:r>
              <a:rPr lang="en-US" sz="2200" dirty="0" err="1" smtClean="0">
                <a:latin typeface="Tahoma" panose="020B0604030504040204" pitchFamily="34" charset="0"/>
                <a:ea typeface="Tahoma" panose="020B0604030504040204" pitchFamily="34" charset="0"/>
                <a:cs typeface="Tahoma" panose="020B0604030504040204" pitchFamily="34" charset="0"/>
              </a:rPr>
              <a:t>Phải</a:t>
            </a:r>
            <a:r>
              <a:rPr lang="en-US" sz="2200" dirty="0" smtClean="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trang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bị</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đầy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đủ</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a:t>
            </a:r>
            <a:r>
              <a:rPr lang="vi-VN" altLang="en-US" sz="2200" dirty="0">
                <a:latin typeface="Tahoma" panose="020B0604030504040204" pitchFamily="34" charset="0"/>
                <a:ea typeface="Tahoma" panose="020B0604030504040204" pitchFamily="34" charset="0"/>
                <a:cs typeface="Tahoma" panose="020B0604030504040204" pitchFamily="34" charset="0"/>
              </a:rPr>
              <a:t>u</a:t>
            </a:r>
            <a:r>
              <a:rPr lang="en-US" sz="2200" dirty="0" err="1">
                <a:latin typeface="Tahoma" panose="020B0604030504040204" pitchFamily="34" charset="0"/>
                <a:ea typeface="Tahoma" panose="020B0604030504040204" pitchFamily="34" charset="0"/>
                <a:cs typeface="Tahoma" panose="020B0604030504040204" pitchFamily="34" charset="0"/>
              </a:rPr>
              <a:t>ơng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tiện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kỹ</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thuật</a:t>
            </a:r>
            <a:r>
              <a:rPr lang="en-US" sz="2200" dirty="0">
                <a:latin typeface="Tahoma" panose="020B0604030504040204" pitchFamily="34" charset="0"/>
                <a:ea typeface="Tahoma" panose="020B0604030504040204" pitchFamily="34" charset="0"/>
                <a:cs typeface="Tahoma" panose="020B0604030504040204" pitchFamily="34" charset="0"/>
              </a:rPr>
              <a:t> y </a:t>
            </a:r>
            <a:r>
              <a:rPr lang="en-US" sz="2200" dirty="0" err="1">
                <a:latin typeface="Tahoma" panose="020B0604030504040204" pitchFamily="34" charset="0"/>
                <a:ea typeface="Tahoma" panose="020B0604030504040204" pitchFamily="34" charset="0"/>
                <a:cs typeface="Tahoma" panose="020B0604030504040204" pitchFamily="34" charset="0"/>
              </a:rPr>
              <a:t>tế</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thích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hợp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a:t>
            </a:r>
            <a:r>
              <a:rPr lang="vi-VN" altLang="en-US" sz="2200" dirty="0">
                <a:latin typeface="Tahoma" panose="020B0604030504040204" pitchFamily="34" charset="0"/>
                <a:ea typeface="Tahoma" panose="020B0604030504040204" pitchFamily="34" charset="0"/>
                <a:cs typeface="Tahoma" panose="020B0604030504040204" pitchFamily="34" charset="0"/>
              </a:rPr>
              <a:t>ươ</a:t>
            </a:r>
            <a:r>
              <a:rPr lang="en-US" sz="2200" dirty="0" err="1">
                <a:latin typeface="Tahoma" panose="020B0604030504040204" pitchFamily="34" charset="0"/>
                <a:ea typeface="Tahoma" panose="020B0604030504040204" pitchFamily="34" charset="0"/>
                <a:cs typeface="Tahoma" panose="020B0604030504040204" pitchFamily="34" charset="0"/>
              </a:rPr>
              <a:t>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án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cứu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dự</a:t>
            </a:r>
            <a:r>
              <a:rPr lang="en-US" sz="2200" dirty="0">
                <a:latin typeface="Tahoma" panose="020B0604030504040204" pitchFamily="34" charset="0"/>
                <a:ea typeface="Tahoma" panose="020B0604030504040204" pitchFamily="34" charset="0"/>
                <a:cs typeface="Tahoma" panose="020B0604030504040204" pitchFamily="34" charset="0"/>
              </a:rPr>
              <a:t> </a:t>
            </a:r>
            <a:r>
              <a:rPr lang="vi-VN" altLang="en-US" sz="2200" dirty="0">
                <a:latin typeface="Tahoma" panose="020B0604030504040204" pitchFamily="34" charset="0"/>
                <a:ea typeface="Tahoma" panose="020B0604030504040204" pitchFamily="34" charset="0"/>
                <a:cs typeface="Tahoma" panose="020B0604030504040204" pitchFamily="34" charset="0"/>
              </a:rPr>
              <a:t>ph</a:t>
            </a:r>
            <a:r>
              <a:rPr lang="en-US" sz="2200" dirty="0" err="1">
                <a:latin typeface="Tahoma" panose="020B0604030504040204" pitchFamily="34" charset="0"/>
                <a:ea typeface="Tahoma" panose="020B0604030504040204" pitchFamily="34" charset="0"/>
                <a:cs typeface="Tahoma" panose="020B0604030504040204" pitchFamily="34" charset="0"/>
              </a:rPr>
              <a:t>òng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để</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thể</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sơ</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cứu</a:t>
            </a:r>
            <a:r>
              <a:rPr lang="en-US" sz="2200" dirty="0">
                <a:latin typeface="Tahoma" panose="020B0604030504040204" pitchFamily="34" charset="0"/>
                <a:ea typeface="Tahoma" panose="020B0604030504040204" pitchFamily="34" charset="0"/>
                <a:cs typeface="Tahoma" panose="020B0604030504040204" pitchFamily="34" charset="0"/>
              </a:rPr>
              <a:t> </a:t>
            </a:r>
            <a:endParaRPr lang="en-US" sz="2200" dirty="0" smtClean="0">
              <a:latin typeface="Tahoma" panose="020B0604030504040204" pitchFamily="34" charset="0"/>
              <a:ea typeface="Tahoma" panose="020B0604030504040204" pitchFamily="34" charset="0"/>
              <a:cs typeface="Tahoma" panose="020B0604030504040204" pitchFamily="34" charset="0"/>
            </a:endParaRPr>
          </a:p>
          <a:p>
            <a:pPr marL="346075" indent="-346075" algn="just">
              <a:lnSpc>
                <a:spcPct val="150000"/>
              </a:lnSpc>
              <a:buFont typeface="Wingdings" panose="05000000000000000000" pitchFamily="2" charset="2"/>
              <a:buChar char="ü"/>
            </a:pPr>
            <a:r>
              <a:rPr lang="en-US" sz="2200" dirty="0" err="1" smtClean="0">
                <a:latin typeface="Tahoma" panose="020B0604030504040204" pitchFamily="34" charset="0"/>
                <a:ea typeface="Tahoma" panose="020B0604030504040204" pitchFamily="34" charset="0"/>
                <a:cs typeface="Tahoma" panose="020B0604030504040204" pitchFamily="34" charset="0"/>
              </a:rPr>
              <a:t>Phải</a:t>
            </a:r>
            <a:r>
              <a:rPr lang="en-US" sz="2200" dirty="0" smtClean="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l</a:t>
            </a:r>
            <a:r>
              <a:rPr lang="vi-VN" altLang="en-US" sz="2200" dirty="0">
                <a:latin typeface="Tahoma" panose="020B0604030504040204" pitchFamily="34" charset="0"/>
                <a:ea typeface="Tahoma" panose="020B0604030504040204" pitchFamily="34" charset="0"/>
                <a:cs typeface="Tahoma" panose="020B0604030504040204" pitchFamily="34" charset="0"/>
              </a:rPr>
              <a:t>u</a:t>
            </a:r>
            <a:r>
              <a:rPr lang="en-US" sz="2200" dirty="0" err="1">
                <a:latin typeface="Tahoma" panose="020B0604030504040204" pitchFamily="34" charset="0"/>
                <a:ea typeface="Tahoma" panose="020B0604030504040204" pitchFamily="34" charset="0"/>
                <a:cs typeface="Tahoma" panose="020B0604030504040204" pitchFamily="34" charset="0"/>
              </a:rPr>
              <a:t>ợng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cứu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huấn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luyện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họ</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a:t>
            </a:r>
            <a:r>
              <a:rPr lang="vi-VN" altLang="en-US" sz="2200" dirty="0">
                <a:latin typeface="Tahoma" panose="020B0604030504040204" pitchFamily="34" charset="0"/>
                <a:ea typeface="Tahoma" panose="020B0604030504040204" pitchFamily="34" charset="0"/>
                <a:cs typeface="Tahoma" panose="020B0604030504040204" pitchFamily="34" charset="0"/>
              </a:rPr>
              <a:t>ươ</a:t>
            </a:r>
            <a:r>
              <a:rPr lang="en-US" sz="2200" dirty="0" err="1">
                <a:latin typeface="Tahoma" panose="020B0604030504040204" pitchFamily="34" charset="0"/>
                <a:ea typeface="Tahoma" panose="020B0604030504040204" pitchFamily="34" charset="0"/>
                <a:cs typeface="Tahoma" panose="020B0604030504040204" pitchFamily="34" charset="0"/>
              </a:rPr>
              <a:t>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pháp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cứu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tại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chỗ</a:t>
            </a:r>
            <a:r>
              <a:rPr lang="en-US" sz="2200" dirty="0">
                <a:latin typeface="Tahoma" panose="020B0604030504040204" pitchFamily="34" charset="0"/>
                <a:ea typeface="Tahoma" panose="020B0604030504040204" pitchFamily="34" charset="0"/>
                <a:cs typeface="Tahoma" panose="020B0604030504040204" pitchFamily="34" charset="0"/>
              </a:rPr>
              <a:t>. </a:t>
            </a:r>
          </a:p>
          <a:p>
            <a:pPr marL="346075" indent="-346075" algn="just">
              <a:lnSpc>
                <a:spcPct val="150000"/>
              </a:lnSpc>
              <a:buFont typeface="Wingdings" panose="05000000000000000000" pitchFamily="2" charset="2"/>
              <a:buChar char="ü"/>
            </a:pP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khám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khoẻ</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a:t>
            </a:r>
            <a:r>
              <a:rPr lang="vi-VN" altLang="en-US" sz="2200" dirty="0">
                <a:latin typeface="Tahoma" panose="020B0604030504040204" pitchFamily="34" charset="0"/>
                <a:ea typeface="Tahoma" panose="020B0604030504040204" pitchFamily="34" charset="0"/>
                <a:cs typeface="Tahoma" panose="020B0604030504040204" pitchFamily="34" charset="0"/>
              </a:rPr>
              <a:t>u</a:t>
            </a:r>
            <a:r>
              <a:rPr lang="en-US" sz="2200" dirty="0" err="1">
                <a:latin typeface="Tahoma" panose="020B0604030504040204" pitchFamily="34" charset="0"/>
                <a:ea typeface="Tahoma" panose="020B0604030504040204" pitchFamily="34" charset="0"/>
                <a:cs typeface="Tahoma" panose="020B0604030504040204" pitchFamily="34" charset="0"/>
              </a:rPr>
              <a:t>ớc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tuyển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dụng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khám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khoẻ</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kỳ</a:t>
            </a:r>
            <a:r>
              <a:rPr lang="en-US" sz="2200" dirty="0">
                <a:latin typeface="Tahoma" panose="020B0604030504040204" pitchFamily="34" charset="0"/>
                <a:ea typeface="Tahoma" panose="020B0604030504040204" pitchFamily="34" charset="0"/>
                <a:cs typeface="Tahoma" panose="020B0604030504040204" pitchFamily="34" charset="0"/>
              </a:rPr>
              <a:t> 6 </a:t>
            </a:r>
            <a:r>
              <a:rPr lang="en-US" sz="2200" dirty="0" err="1">
                <a:latin typeface="Tahoma" panose="020B0604030504040204" pitchFamily="34" charset="0"/>
                <a:ea typeface="Tahoma" panose="020B0604030504040204" pitchFamily="34" charset="0"/>
                <a:cs typeface="Tahoma" panose="020B0604030504040204" pitchFamily="34" charset="0"/>
              </a:rPr>
              <a:t>tháng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hoặc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một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năm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một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lần</a:t>
            </a:r>
            <a:r>
              <a:rPr lang="en-US" sz="2200" dirty="0">
                <a:latin typeface="Tahoma" panose="020B0604030504040204" pitchFamily="34" charset="0"/>
                <a:ea typeface="Tahoma" panose="020B0604030504040204" pitchFamily="34" charset="0"/>
                <a:cs typeface="Tahoma" panose="020B0604030504040204" pitchFamily="34" charset="0"/>
              </a:rPr>
              <a:t>. </a:t>
            </a:r>
          </a:p>
          <a:p>
            <a:pPr marL="346075" indent="-346075" algn="just">
              <a:lnSpc>
                <a:spcPct val="150000"/>
              </a:lnSpc>
              <a:buFont typeface="Wingdings" panose="05000000000000000000" pitchFamily="2" charset="2"/>
              <a:buChar char="ü"/>
            </a:pP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khám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bệnh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nghề</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nghiệp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những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a:t>
            </a:r>
            <a:r>
              <a:rPr lang="vi-VN" altLang="en-US" sz="2200" dirty="0">
                <a:latin typeface="Tahoma" panose="020B0604030504040204" pitchFamily="34" charset="0"/>
                <a:ea typeface="Tahoma" panose="020B0604030504040204" pitchFamily="34" charset="0"/>
                <a:cs typeface="Tahoma" panose="020B0604030504040204" pitchFamily="34" charset="0"/>
              </a:rPr>
              <a:t>u</a:t>
            </a:r>
            <a:r>
              <a:rPr lang="en-US" sz="2200" dirty="0" err="1">
                <a:latin typeface="Tahoma" panose="020B0604030504040204" pitchFamily="34" charset="0"/>
                <a:ea typeface="Tahoma" panose="020B0604030504040204" pitchFamily="34" charset="0"/>
                <a:cs typeface="Tahoma" panose="020B0604030504040204" pitchFamily="34" charset="0"/>
              </a:rPr>
              <a:t>ời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làm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việc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trong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kiện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nguy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cơ</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mắc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bệnh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nghề</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nghiệp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để</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và</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trị</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kịp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thời</a:t>
            </a:r>
            <a:r>
              <a:rPr lang="en-US" sz="2200" dirty="0"/>
              <a:t>.</a:t>
            </a:r>
          </a:p>
        </p:txBody>
      </p:sp>
      <p:pic>
        <p:nvPicPr>
          <p:cNvPr id="6" name="Content Placeholder 5" descr="a13"/>
          <p:cNvPicPr>
            <a:picLocks noGrp="1" noChangeAspect="1"/>
          </p:cNvPicPr>
          <p:nvPr>
            <p:ph sz="half" idx="2"/>
          </p:nvPr>
        </p:nvPicPr>
        <p:blipFill>
          <a:blip r:embed="rId3"/>
          <a:stretch>
            <a:fillRect/>
          </a:stretch>
        </p:blipFill>
        <p:spPr>
          <a:xfrm>
            <a:off x="8602462" y="1606471"/>
            <a:ext cx="3258376" cy="4842416"/>
          </a:xfrm>
          <a:prstGeom prst="rect">
            <a:avLst/>
          </a:prstGeom>
        </p:spPr>
      </p:pic>
    </p:spTree>
    <p:extLst>
      <p:ext uri="{BB962C8B-B14F-4D97-AF65-F5344CB8AC3E}">
        <p14:creationId xmlns:p14="http://schemas.microsoft.com/office/powerpoint/2010/main" val="3101665107"/>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6.2.3 QUẢN LÝ VSLĐ, SỨC KHỎE NLĐ, BỆNH NGHỀ NGHIỆP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306281" y="1056879"/>
            <a:ext cx="7923320" cy="4689475"/>
          </a:xfrm>
        </p:spPr>
        <p:txBody>
          <a:bodyPr>
            <a:noAutofit/>
          </a:bodyPr>
          <a:lstStyle/>
          <a:p>
            <a:pPr marL="0" indent="0" algn="just">
              <a:lnSpc>
                <a:spcPct val="150000"/>
              </a:lnSpc>
              <a:buNone/>
            </a:pPr>
            <a:r>
              <a:rPr lang="en-US" sz="22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b</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Quản</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lý</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Sức</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khỏe</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người</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lao</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động</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Bệnh</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nghề</a:t>
            </a:r>
            <a:r>
              <a:rPr lang="en-US" sz="2200" b="1" dirty="0"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 </a:t>
            </a:r>
            <a:r>
              <a:rPr lang="en-US" sz="2200" b="1" dirty="0" err="1" smtClean="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rPr>
              <a:t>nghiệp</a:t>
            </a:r>
            <a:endParaRPr lang="en-US" sz="2200" b="1" dirty="0">
              <a:latin typeface="Tahoma" panose="020B0604030504040204" pitchFamily="34" charset="0"/>
              <a:ea typeface="Tahoma" panose="020B0604030504040204" pitchFamily="34" charset="0"/>
              <a:cs typeface="Tahoma" panose="020B0604030504040204" pitchFamily="34" charset="0"/>
            </a:endParaRPr>
          </a:p>
          <a:p>
            <a:pPr marL="346075" indent="-346075" algn="just">
              <a:lnSpc>
                <a:spcPct val="150000"/>
              </a:lnSpc>
              <a:buFont typeface="Wingdings" panose="05000000000000000000" pitchFamily="2" charset="2"/>
              <a:buChar char="ü"/>
            </a:pPr>
            <a:r>
              <a:rPr lang="en-US" sz="2200" dirty="0" err="1" smtClean="0">
                <a:latin typeface="Tahoma" panose="020B0604030504040204" pitchFamily="34" charset="0"/>
                <a:ea typeface="Tahoma" panose="020B0604030504040204" pitchFamily="34" charset="0"/>
                <a:cs typeface="Tahoma" panose="020B0604030504040204" pitchFamily="34" charset="0"/>
              </a:rPr>
              <a:t>Phải</a:t>
            </a:r>
            <a:r>
              <a:rPr lang="en-US" sz="2200" dirty="0" smtClean="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trang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bị</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đầy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đủ</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a:t>
            </a:r>
            <a:r>
              <a:rPr lang="vi-VN" altLang="en-US" sz="2200" dirty="0">
                <a:latin typeface="Tahoma" panose="020B0604030504040204" pitchFamily="34" charset="0"/>
                <a:ea typeface="Tahoma" panose="020B0604030504040204" pitchFamily="34" charset="0"/>
                <a:cs typeface="Tahoma" panose="020B0604030504040204" pitchFamily="34" charset="0"/>
              </a:rPr>
              <a:t>u</a:t>
            </a:r>
            <a:r>
              <a:rPr lang="en-US" sz="2200" dirty="0" err="1">
                <a:latin typeface="Tahoma" panose="020B0604030504040204" pitchFamily="34" charset="0"/>
                <a:ea typeface="Tahoma" panose="020B0604030504040204" pitchFamily="34" charset="0"/>
                <a:cs typeface="Tahoma" panose="020B0604030504040204" pitchFamily="34" charset="0"/>
              </a:rPr>
              <a:t>ơng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tiện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kỹ</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thuật</a:t>
            </a:r>
            <a:r>
              <a:rPr lang="en-US" sz="2200" dirty="0">
                <a:latin typeface="Tahoma" panose="020B0604030504040204" pitchFamily="34" charset="0"/>
                <a:ea typeface="Tahoma" panose="020B0604030504040204" pitchFamily="34" charset="0"/>
                <a:cs typeface="Tahoma" panose="020B0604030504040204" pitchFamily="34" charset="0"/>
              </a:rPr>
              <a:t> y </a:t>
            </a:r>
            <a:r>
              <a:rPr lang="en-US" sz="2200" dirty="0" err="1">
                <a:latin typeface="Tahoma" panose="020B0604030504040204" pitchFamily="34" charset="0"/>
                <a:ea typeface="Tahoma" panose="020B0604030504040204" pitchFamily="34" charset="0"/>
                <a:cs typeface="Tahoma" panose="020B0604030504040204" pitchFamily="34" charset="0"/>
              </a:rPr>
              <a:t>tế</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thích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hợp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a:t>
            </a:r>
            <a:r>
              <a:rPr lang="vi-VN" altLang="en-US" sz="2200" dirty="0">
                <a:latin typeface="Tahoma" panose="020B0604030504040204" pitchFamily="34" charset="0"/>
                <a:ea typeface="Tahoma" panose="020B0604030504040204" pitchFamily="34" charset="0"/>
                <a:cs typeface="Tahoma" panose="020B0604030504040204" pitchFamily="34" charset="0"/>
              </a:rPr>
              <a:t>ươ</a:t>
            </a:r>
            <a:r>
              <a:rPr lang="en-US" sz="2200" dirty="0" err="1">
                <a:latin typeface="Tahoma" panose="020B0604030504040204" pitchFamily="34" charset="0"/>
                <a:ea typeface="Tahoma" panose="020B0604030504040204" pitchFamily="34" charset="0"/>
                <a:cs typeface="Tahoma" panose="020B0604030504040204" pitchFamily="34" charset="0"/>
              </a:rPr>
              <a:t>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án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cứu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dự</a:t>
            </a:r>
            <a:r>
              <a:rPr lang="en-US" sz="2200" dirty="0">
                <a:latin typeface="Tahoma" panose="020B0604030504040204" pitchFamily="34" charset="0"/>
                <a:ea typeface="Tahoma" panose="020B0604030504040204" pitchFamily="34" charset="0"/>
                <a:cs typeface="Tahoma" panose="020B0604030504040204" pitchFamily="34" charset="0"/>
              </a:rPr>
              <a:t> </a:t>
            </a:r>
            <a:r>
              <a:rPr lang="vi-VN" altLang="en-US" sz="2200" dirty="0">
                <a:latin typeface="Tahoma" panose="020B0604030504040204" pitchFamily="34" charset="0"/>
                <a:ea typeface="Tahoma" panose="020B0604030504040204" pitchFamily="34" charset="0"/>
                <a:cs typeface="Tahoma" panose="020B0604030504040204" pitchFamily="34" charset="0"/>
              </a:rPr>
              <a:t>ph</a:t>
            </a:r>
            <a:r>
              <a:rPr lang="en-US" sz="2200" dirty="0" err="1">
                <a:latin typeface="Tahoma" panose="020B0604030504040204" pitchFamily="34" charset="0"/>
                <a:ea typeface="Tahoma" panose="020B0604030504040204" pitchFamily="34" charset="0"/>
                <a:cs typeface="Tahoma" panose="020B0604030504040204" pitchFamily="34" charset="0"/>
              </a:rPr>
              <a:t>òng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để</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thể</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sơ</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cứu</a:t>
            </a:r>
            <a:r>
              <a:rPr lang="en-US" sz="2200" dirty="0">
                <a:latin typeface="Tahoma" panose="020B0604030504040204" pitchFamily="34" charset="0"/>
                <a:ea typeface="Tahoma" panose="020B0604030504040204" pitchFamily="34" charset="0"/>
                <a:cs typeface="Tahoma" panose="020B0604030504040204" pitchFamily="34" charset="0"/>
              </a:rPr>
              <a:t> </a:t>
            </a:r>
            <a:endParaRPr lang="en-US" sz="2200" dirty="0" smtClean="0">
              <a:latin typeface="Tahoma" panose="020B0604030504040204" pitchFamily="34" charset="0"/>
              <a:ea typeface="Tahoma" panose="020B0604030504040204" pitchFamily="34" charset="0"/>
              <a:cs typeface="Tahoma" panose="020B0604030504040204" pitchFamily="34" charset="0"/>
            </a:endParaRPr>
          </a:p>
          <a:p>
            <a:pPr marL="346075" indent="-346075" algn="just">
              <a:lnSpc>
                <a:spcPct val="150000"/>
              </a:lnSpc>
              <a:buFont typeface="Wingdings" panose="05000000000000000000" pitchFamily="2" charset="2"/>
              <a:buChar char="ü"/>
            </a:pPr>
            <a:r>
              <a:rPr lang="en-US" sz="2200" dirty="0" err="1" smtClean="0">
                <a:latin typeface="Tahoma" panose="020B0604030504040204" pitchFamily="34" charset="0"/>
                <a:ea typeface="Tahoma" panose="020B0604030504040204" pitchFamily="34" charset="0"/>
                <a:cs typeface="Tahoma" panose="020B0604030504040204" pitchFamily="34" charset="0"/>
              </a:rPr>
              <a:t>Phải</a:t>
            </a:r>
            <a:r>
              <a:rPr lang="en-US" sz="2200" dirty="0" smtClean="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lực</a:t>
            </a:r>
            <a:r>
              <a:rPr lang="en-US" sz="2200" dirty="0">
                <a:latin typeface="Tahoma" panose="020B0604030504040204" pitchFamily="34" charset="0"/>
                <a:ea typeface="Tahoma" panose="020B0604030504040204" pitchFamily="34" charset="0"/>
                <a:cs typeface="Tahoma" panose="020B0604030504040204" pitchFamily="34" charset="0"/>
              </a:rPr>
              <a:t> l</a:t>
            </a:r>
            <a:r>
              <a:rPr lang="vi-VN" altLang="en-US" sz="2200" dirty="0">
                <a:latin typeface="Tahoma" panose="020B0604030504040204" pitchFamily="34" charset="0"/>
                <a:ea typeface="Tahoma" panose="020B0604030504040204" pitchFamily="34" charset="0"/>
                <a:cs typeface="Tahoma" panose="020B0604030504040204" pitchFamily="34" charset="0"/>
              </a:rPr>
              <a:t>u</a:t>
            </a:r>
            <a:r>
              <a:rPr lang="en-US" sz="2200" dirty="0" err="1">
                <a:latin typeface="Tahoma" panose="020B0604030504040204" pitchFamily="34" charset="0"/>
                <a:ea typeface="Tahoma" panose="020B0604030504040204" pitchFamily="34" charset="0"/>
                <a:cs typeface="Tahoma" panose="020B0604030504040204" pitchFamily="34" charset="0"/>
              </a:rPr>
              <a:t>ợng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cứu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huấn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luyện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họ</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a:t>
            </a:r>
            <a:r>
              <a:rPr lang="vi-VN" altLang="en-US" sz="2200" dirty="0">
                <a:latin typeface="Tahoma" panose="020B0604030504040204" pitchFamily="34" charset="0"/>
                <a:ea typeface="Tahoma" panose="020B0604030504040204" pitchFamily="34" charset="0"/>
                <a:cs typeface="Tahoma" panose="020B0604030504040204" pitchFamily="34" charset="0"/>
              </a:rPr>
              <a:t>ươ</a:t>
            </a:r>
            <a:r>
              <a:rPr lang="en-US" sz="2200" dirty="0" err="1">
                <a:latin typeface="Tahoma" panose="020B0604030504040204" pitchFamily="34" charset="0"/>
                <a:ea typeface="Tahoma" panose="020B0604030504040204" pitchFamily="34" charset="0"/>
                <a:cs typeface="Tahoma" panose="020B0604030504040204" pitchFamily="34" charset="0"/>
              </a:rPr>
              <a:t>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pháp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cấp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cứu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tại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chỗ</a:t>
            </a:r>
            <a:r>
              <a:rPr lang="en-US" sz="2200" dirty="0">
                <a:latin typeface="Tahoma" panose="020B0604030504040204" pitchFamily="34" charset="0"/>
                <a:ea typeface="Tahoma" panose="020B0604030504040204" pitchFamily="34" charset="0"/>
                <a:cs typeface="Tahoma" panose="020B0604030504040204" pitchFamily="34" charset="0"/>
              </a:rPr>
              <a:t>. </a:t>
            </a:r>
          </a:p>
          <a:p>
            <a:pPr marL="346075" indent="-346075" algn="just">
              <a:lnSpc>
                <a:spcPct val="150000"/>
              </a:lnSpc>
              <a:buFont typeface="Wingdings" panose="05000000000000000000" pitchFamily="2" charset="2"/>
              <a:buChar char="ü"/>
            </a:pP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khám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khoẻ</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a:t>
            </a:r>
            <a:r>
              <a:rPr lang="vi-VN" altLang="en-US" sz="2200" dirty="0">
                <a:latin typeface="Tahoma" panose="020B0604030504040204" pitchFamily="34" charset="0"/>
                <a:ea typeface="Tahoma" panose="020B0604030504040204" pitchFamily="34" charset="0"/>
                <a:cs typeface="Tahoma" panose="020B0604030504040204" pitchFamily="34" charset="0"/>
              </a:rPr>
              <a:t>u</a:t>
            </a:r>
            <a:r>
              <a:rPr lang="en-US" sz="2200" dirty="0" err="1">
                <a:latin typeface="Tahoma" panose="020B0604030504040204" pitchFamily="34" charset="0"/>
                <a:ea typeface="Tahoma" panose="020B0604030504040204" pitchFamily="34" charset="0"/>
                <a:cs typeface="Tahoma" panose="020B0604030504040204" pitchFamily="34" charset="0"/>
              </a:rPr>
              <a:t>ớc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tuyển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dụng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khám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khoẻ</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kỳ</a:t>
            </a:r>
            <a:r>
              <a:rPr lang="en-US" sz="2200" dirty="0">
                <a:latin typeface="Tahoma" panose="020B0604030504040204" pitchFamily="34" charset="0"/>
                <a:ea typeface="Tahoma" panose="020B0604030504040204" pitchFamily="34" charset="0"/>
                <a:cs typeface="Tahoma" panose="020B0604030504040204" pitchFamily="34" charset="0"/>
              </a:rPr>
              <a:t> 6 </a:t>
            </a:r>
            <a:r>
              <a:rPr lang="en-US" sz="2200" dirty="0" err="1">
                <a:latin typeface="Tahoma" panose="020B0604030504040204" pitchFamily="34" charset="0"/>
                <a:ea typeface="Tahoma" panose="020B0604030504040204" pitchFamily="34" charset="0"/>
                <a:cs typeface="Tahoma" panose="020B0604030504040204" pitchFamily="34" charset="0"/>
              </a:rPr>
              <a:t>tháng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hoặc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một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năm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một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lần</a:t>
            </a:r>
            <a:r>
              <a:rPr lang="en-US" sz="2200" dirty="0">
                <a:latin typeface="Tahoma" panose="020B0604030504040204" pitchFamily="34" charset="0"/>
                <a:ea typeface="Tahoma" panose="020B0604030504040204" pitchFamily="34" charset="0"/>
                <a:cs typeface="Tahoma" panose="020B0604030504040204" pitchFamily="34" charset="0"/>
              </a:rPr>
              <a:t>. </a:t>
            </a:r>
          </a:p>
          <a:p>
            <a:pPr marL="346075" indent="-346075" algn="just">
              <a:lnSpc>
                <a:spcPct val="150000"/>
              </a:lnSpc>
              <a:buFont typeface="Wingdings" panose="05000000000000000000" pitchFamily="2" charset="2"/>
              <a:buChar char="ü"/>
            </a:pP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Tổ</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khám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bệnh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nghề</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nghiệp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những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a:t>
            </a:r>
            <a:r>
              <a:rPr lang="vi-VN" altLang="en-US" sz="2200" dirty="0">
                <a:latin typeface="Tahoma" panose="020B0604030504040204" pitchFamily="34" charset="0"/>
                <a:ea typeface="Tahoma" panose="020B0604030504040204" pitchFamily="34" charset="0"/>
                <a:cs typeface="Tahoma" panose="020B0604030504040204" pitchFamily="34" charset="0"/>
              </a:rPr>
              <a:t>u</a:t>
            </a:r>
            <a:r>
              <a:rPr lang="en-US" sz="2200" dirty="0" err="1">
                <a:latin typeface="Tahoma" panose="020B0604030504040204" pitchFamily="34" charset="0"/>
                <a:ea typeface="Tahoma" panose="020B0604030504040204" pitchFamily="34" charset="0"/>
                <a:cs typeface="Tahoma" panose="020B0604030504040204" pitchFamily="34" charset="0"/>
              </a:rPr>
              <a:t>ời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làm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việc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trong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kiện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nguy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cơ</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mắc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bệnh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nghề</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nghiệp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để</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phát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hiện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và</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trị</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kịp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thời</a:t>
            </a:r>
            <a:r>
              <a:rPr lang="en-US" sz="2200" dirty="0"/>
              <a:t>.</a:t>
            </a:r>
          </a:p>
        </p:txBody>
      </p:sp>
      <p:pic>
        <p:nvPicPr>
          <p:cNvPr id="6" name="Content Placeholder 5" descr="a13"/>
          <p:cNvPicPr>
            <a:picLocks noGrp="1" noChangeAspect="1"/>
          </p:cNvPicPr>
          <p:nvPr>
            <p:ph sz="half" idx="2"/>
          </p:nvPr>
        </p:nvPicPr>
        <p:blipFill>
          <a:blip r:embed="rId3"/>
          <a:stretch>
            <a:fillRect/>
          </a:stretch>
        </p:blipFill>
        <p:spPr>
          <a:xfrm>
            <a:off x="8602462" y="1606471"/>
            <a:ext cx="3258376" cy="4842416"/>
          </a:xfrm>
          <a:prstGeom prst="rect">
            <a:avLst/>
          </a:prstGeom>
        </p:spPr>
      </p:pic>
    </p:spTree>
    <p:extLst>
      <p:ext uri="{BB962C8B-B14F-4D97-AF65-F5344CB8AC3E}">
        <p14:creationId xmlns:p14="http://schemas.microsoft.com/office/powerpoint/2010/main" val="108793398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6.2.4 KHAI BÁO THỐNG KÊ CÔNG TÁC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152401" y="849994"/>
            <a:ext cx="9734364" cy="4689475"/>
          </a:xfrm>
        </p:spPr>
        <p:txBody>
          <a:bodyPr>
            <a:noAutofit/>
          </a:bodyPr>
          <a:lstStyle/>
          <a:p>
            <a:pPr marL="0" indent="0" algn="just">
              <a:lnSpc>
                <a:spcPct val="150000"/>
              </a:lnSpc>
              <a:spcBef>
                <a:spcPts val="0"/>
              </a:spcBef>
              <a:buNone/>
            </a:pPr>
            <a:r>
              <a:rPr lang="vi-VN" sz="2000" b="1" dirty="0">
                <a:latin typeface="Tahoma" panose="020B0604030504040204" pitchFamily="34" charset="0"/>
                <a:ea typeface="Tahoma" panose="020B0604030504040204" pitchFamily="34" charset="0"/>
                <a:cs typeface="Tahoma" panose="020B0604030504040204" pitchFamily="34" charset="0"/>
              </a:rPr>
              <a:t>Điều 18. Thống kê, báo cáo</a:t>
            </a:r>
            <a:endParaRPr lang="en-US" sz="2000" dirty="0">
              <a:latin typeface="Tahoma" panose="020B0604030504040204" pitchFamily="34" charset="0"/>
              <a:ea typeface="Tahoma" panose="020B0604030504040204" pitchFamily="34" charset="0"/>
              <a:cs typeface="Tahoma" panose="020B0604030504040204" pitchFamily="34" charset="0"/>
            </a:endParaRPr>
          </a:p>
          <a:p>
            <a:pPr marL="0" indent="0" algn="just">
              <a:lnSpc>
                <a:spcPct val="150000"/>
              </a:lnSpc>
              <a:spcBef>
                <a:spcPts val="0"/>
              </a:spcBef>
              <a:buNone/>
            </a:pPr>
            <a:r>
              <a:rPr lang="vi-VN" sz="2000" dirty="0" smtClean="0">
                <a:latin typeface="Tahoma" panose="020B0604030504040204" pitchFamily="34" charset="0"/>
                <a:ea typeface="Tahoma" panose="020B0604030504040204" pitchFamily="34" charset="0"/>
                <a:cs typeface="Tahoma" panose="020B0604030504040204" pitchFamily="34" charset="0"/>
              </a:rPr>
              <a:t>1</a:t>
            </a:r>
            <a:r>
              <a:rPr lang="vi-VN" sz="2000" dirty="0">
                <a:latin typeface="Tahoma" panose="020B0604030504040204" pitchFamily="34" charset="0"/>
                <a:ea typeface="Tahoma" panose="020B0604030504040204" pitchFamily="34" charset="0"/>
                <a:cs typeface="Tahoma" panose="020B0604030504040204" pitchFamily="34" charset="0"/>
              </a:rPr>
              <a:t>. Cơ sở lao động phải mở sổ thống kê các nội dung cần phải báo cáo theo quy định hiện hành. Các số liệu thống kê phải được lưu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giữ ít nhất là 5 năm </a:t>
            </a:r>
            <a:r>
              <a:rPr lang="vi-VN" sz="2000" dirty="0">
                <a:latin typeface="Tahoma" panose="020B0604030504040204" pitchFamily="34" charset="0"/>
                <a:ea typeface="Tahoma" panose="020B0604030504040204" pitchFamily="34" charset="0"/>
                <a:cs typeface="Tahoma" panose="020B0604030504040204" pitchFamily="34" charset="0"/>
              </a:rPr>
              <a:t>ở cấp phân xưởng và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10 năm ở cơ sở lao động </a:t>
            </a:r>
            <a:r>
              <a:rPr lang="vi-VN" sz="2000" dirty="0">
                <a:latin typeface="Tahoma" panose="020B0604030504040204" pitchFamily="34" charset="0"/>
                <a:ea typeface="Tahoma" panose="020B0604030504040204" pitchFamily="34" charset="0"/>
                <a:cs typeface="Tahoma" panose="020B0604030504040204" pitchFamily="34" charset="0"/>
              </a:rPr>
              <a:t>để làm căn cứ theo dõi, phân tích, đưa ra các chính sách, giải pháp đối với công tác an toàn - vệ sinh lao động ở cơ sở lao động.</a:t>
            </a:r>
            <a:endParaRPr lang="en-US" sz="2000" dirty="0">
              <a:latin typeface="Tahoma" panose="020B0604030504040204" pitchFamily="34" charset="0"/>
              <a:ea typeface="Tahoma" panose="020B0604030504040204" pitchFamily="34" charset="0"/>
              <a:cs typeface="Tahoma" panose="020B0604030504040204" pitchFamily="34" charset="0"/>
            </a:endParaRPr>
          </a:p>
          <a:p>
            <a:pPr marL="0" indent="0" algn="just">
              <a:lnSpc>
                <a:spcPct val="150000"/>
              </a:lnSpc>
              <a:spcBef>
                <a:spcPts val="0"/>
              </a:spcBef>
              <a:buNone/>
            </a:pPr>
            <a:r>
              <a:rPr lang="vi-VN" sz="2000" dirty="0" smtClean="0">
                <a:latin typeface="Tahoma" panose="020B0604030504040204" pitchFamily="34" charset="0"/>
                <a:ea typeface="Tahoma" panose="020B0604030504040204" pitchFamily="34" charset="0"/>
                <a:cs typeface="Tahoma" panose="020B0604030504040204" pitchFamily="34" charset="0"/>
              </a:rPr>
              <a:t>2</a:t>
            </a:r>
            <a:r>
              <a:rPr lang="vi-VN" sz="2000" dirty="0">
                <a:latin typeface="Tahoma" panose="020B0604030504040204" pitchFamily="34" charset="0"/>
                <a:ea typeface="Tahoma" panose="020B0604030504040204" pitchFamily="34" charset="0"/>
                <a:cs typeface="Tahoma" panose="020B0604030504040204" pitchFamily="34" charset="0"/>
              </a:rPr>
              <a:t>. Cơ sở lao động, kể cả chi nhánh, văn phòng đại diện có trụ sở tại địa phương, đơn vị đến thi công tại địa phương phải thực hiện báo cáo công tác an toàn - vệ sinh lao động định </a:t>
            </a:r>
            <a:r>
              <a:rPr lang="vi-VN" sz="2000" b="1" dirty="0">
                <a:solidFill>
                  <a:srgbClr val="0070C0"/>
                </a:solidFill>
                <a:latin typeface="Tahoma" panose="020B0604030504040204" pitchFamily="34" charset="0"/>
                <a:ea typeface="Tahoma" panose="020B0604030504040204" pitchFamily="34" charset="0"/>
                <a:cs typeface="Tahoma" panose="020B0604030504040204" pitchFamily="34" charset="0"/>
              </a:rPr>
              <a:t>kỳ một năm 2 lần </a:t>
            </a:r>
            <a:r>
              <a:rPr lang="vi-VN" sz="2000" dirty="0">
                <a:latin typeface="Tahoma" panose="020B0604030504040204" pitchFamily="34" charset="0"/>
                <a:ea typeface="Tahoma" panose="020B0604030504040204" pitchFamily="34" charset="0"/>
                <a:cs typeface="Tahoma" panose="020B0604030504040204" pitchFamily="34" charset="0"/>
              </a:rPr>
              <a:t>(báo cáo 6 tháng và hằng năm) với cơ quan cấp trên trực tiếp quản lý và với Sở Lao động - Thương binh và Xã hội, Sở Y tế, Liên đoàn Lao động địa phương </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pPr marL="0" indent="0" algn="just">
              <a:lnSpc>
                <a:spcPct val="150000"/>
              </a:lnSpc>
              <a:spcBef>
                <a:spcPts val="0"/>
              </a:spcBef>
              <a:buNone/>
            </a:pPr>
            <a:r>
              <a:rPr lang="vi-VN" sz="2000" dirty="0" smtClean="0">
                <a:latin typeface="Tahoma" panose="020B0604030504040204" pitchFamily="34" charset="0"/>
                <a:ea typeface="Tahoma" panose="020B0604030504040204" pitchFamily="34" charset="0"/>
                <a:cs typeface="Tahoma" panose="020B0604030504040204" pitchFamily="34" charset="0"/>
              </a:rPr>
              <a:t>3</a:t>
            </a:r>
            <a:r>
              <a:rPr lang="vi-VN" sz="2000" dirty="0">
                <a:latin typeface="Tahoma" panose="020B0604030504040204" pitchFamily="34" charset="0"/>
                <a:ea typeface="Tahoma" panose="020B0604030504040204" pitchFamily="34" charset="0"/>
                <a:cs typeface="Tahoma" panose="020B0604030504040204" pitchFamily="34" charset="0"/>
              </a:rPr>
              <a:t>. Sở Lao động - Thương binh và Xã hội tổng hợp tình hình thực hiện công tác an toàn - vệ sinh lao động của các cơ sở lao động đóng trên địa bàn, gửi Bộ Lao động - Thương binh và Xã </a:t>
            </a:r>
            <a:r>
              <a:rPr lang="vi-VN" sz="2000" dirty="0" smtClean="0">
                <a:latin typeface="Tahoma" panose="020B0604030504040204" pitchFamily="34" charset="0"/>
                <a:ea typeface="Tahoma" panose="020B0604030504040204" pitchFamily="34" charset="0"/>
                <a:cs typeface="Tahoma" panose="020B0604030504040204" pitchFamily="34" charset="0"/>
              </a:rPr>
              <a:t>hội</a:t>
            </a:r>
            <a:endParaRPr lang="en-US" sz="2000" dirty="0">
              <a:latin typeface="Tahoma" panose="020B0604030504040204" pitchFamily="34" charset="0"/>
              <a:ea typeface="Tahoma" panose="020B0604030504040204" pitchFamily="34" charset="0"/>
              <a:cs typeface="Tahoma" panose="020B0604030504040204" pitchFamily="34" charset="0"/>
            </a:endParaRPr>
          </a:p>
        </p:txBody>
      </p:sp>
      <p:pic>
        <p:nvPicPr>
          <p:cNvPr id="11" name="Content Placeholder 5" descr="rp04"/>
          <p:cNvPicPr>
            <a:picLocks noGrp="1" noChangeAspect="1"/>
          </p:cNvPicPr>
          <p:nvPr>
            <p:ph sz="half" idx="2"/>
          </p:nvPr>
        </p:nvPicPr>
        <p:blipFill>
          <a:blip r:embed="rId3"/>
          <a:stretch>
            <a:fillRect/>
          </a:stretch>
        </p:blipFill>
        <p:spPr>
          <a:xfrm>
            <a:off x="10031768" y="1223293"/>
            <a:ext cx="2160232" cy="4915955"/>
          </a:xfrm>
          <a:prstGeom prst="rect">
            <a:avLst/>
          </a:prstGeom>
        </p:spPr>
      </p:pic>
    </p:spTree>
    <p:extLst>
      <p:ext uri="{BB962C8B-B14F-4D97-AF65-F5344CB8AC3E}">
        <p14:creationId xmlns:p14="http://schemas.microsoft.com/office/powerpoint/2010/main" val="1699381682"/>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6.2.5 THỰC HIỆN CHẾ ĐỘ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152401" y="849994"/>
            <a:ext cx="8592104" cy="4689475"/>
          </a:xfrm>
        </p:spPr>
        <p:txBody>
          <a:bodyPr>
            <a:noAutofit/>
          </a:bodyPr>
          <a:lstStyle/>
          <a:p>
            <a:pPr marL="0" indent="0" algn="just">
              <a:lnSpc>
                <a:spcPct val="150000"/>
              </a:lnSpc>
              <a:buNone/>
            </a:pPr>
            <a:r>
              <a:rPr 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a/ </a:t>
            </a:r>
            <a:r>
              <a:rPr lang="en-US" sz="20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Trang</a:t>
            </a:r>
            <a:r>
              <a:rPr 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 </a:t>
            </a:r>
            <a:r>
              <a:rPr lang="en-US" sz="20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bị</a:t>
            </a:r>
            <a:r>
              <a:rPr 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 </a:t>
            </a:r>
            <a:r>
              <a:rPr lang="en-US" sz="20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ph</a:t>
            </a:r>
            <a:r>
              <a:rPr lang="vi-VN" alt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ư</a:t>
            </a:r>
            <a:r>
              <a:rPr lang="en-US" sz="20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ơng</a:t>
            </a:r>
            <a:r>
              <a:rPr 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 </a:t>
            </a:r>
            <a:r>
              <a:rPr lang="en-US" sz="20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tiện</a:t>
            </a:r>
            <a:r>
              <a:rPr 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 </a:t>
            </a:r>
            <a:r>
              <a:rPr lang="en-US" sz="20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bảo</a:t>
            </a:r>
            <a:r>
              <a:rPr 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 </a:t>
            </a:r>
            <a:r>
              <a:rPr lang="en-US" sz="20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vệ</a:t>
            </a:r>
            <a:r>
              <a:rPr 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 </a:t>
            </a:r>
            <a:r>
              <a:rPr lang="en-US" sz="20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cá</a:t>
            </a:r>
            <a:r>
              <a:rPr 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 </a:t>
            </a:r>
            <a:r>
              <a:rPr lang="en-US" sz="2000" b="1" dirty="0" err="1">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nhân</a:t>
            </a:r>
            <a:r>
              <a:rPr lang="en-US" sz="2000" b="1" dirty="0">
                <a:effectLst>
                  <a:outerShdw blurRad="38100" dist="19050" dir="2700000" algn="tl" rotWithShape="0">
                    <a:schemeClr val="dk1">
                      <a:alpha val="40000"/>
                    </a:schemeClr>
                  </a:outerShdw>
                </a:effectLst>
                <a:latin typeface="Tahoma" panose="020B0604030504040204" pitchFamily="34" charset="0"/>
                <a:ea typeface="Tahoma" panose="020B0604030504040204" pitchFamily="34" charset="0"/>
                <a:cs typeface="Tahoma" panose="020B0604030504040204" pitchFamily="34" charset="0"/>
                <a:sym typeface="+mn-ea"/>
              </a:rPr>
              <a:t>: </a:t>
            </a:r>
          </a:p>
          <a:p>
            <a:pPr marL="346075" indent="-346075" algn="just">
              <a:lnSpc>
                <a:spcPct val="150000"/>
              </a:lnSpc>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sym typeface="+mn-ea"/>
              </a:rPr>
              <a:t>Đối</a:t>
            </a:r>
            <a:r>
              <a:rPr lang="en-US" sz="2000" dirty="0" smtClean="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tượng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để</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được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trang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bị</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phương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tiện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bảo</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vệ</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cá</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nhân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là</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tất</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cả</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những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người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lao</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động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trực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tiếp</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trong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môi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trường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có</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yếu</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tố</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nguy</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hiểm</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độc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hại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các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cán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bộ</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quản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lý</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thường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xuyên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đithanh</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tra</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kiểm</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tra</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giám</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sát</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hiện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trường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có</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các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yếu</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tố</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trên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các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cán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bộ</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nghiên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cứu</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giáo</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viên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giảng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dạy</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sinh</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viên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thực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tập</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học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sinh</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học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nghề</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người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thử</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việc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trong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môi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trường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có</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yếu</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tố</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nguy</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hiểm</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độc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hại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p>
          <a:p>
            <a:pPr marL="346075" indent="-346075" algn="just">
              <a:lnSpc>
                <a:spcPct val="150000"/>
              </a:lnSpc>
              <a:buFont typeface="Wingdings" panose="05000000000000000000" pitchFamily="2" charset="2"/>
              <a:buChar char="ü"/>
            </a:pPr>
            <a:r>
              <a:rPr lang="en-US" sz="2000" dirty="0" err="1">
                <a:latin typeface="Tahoma" panose="020B0604030504040204" pitchFamily="34" charset="0"/>
                <a:ea typeface="Tahoma" panose="020B0604030504040204" pitchFamily="34" charset="0"/>
                <a:cs typeface="Tahoma" panose="020B0604030504040204" pitchFamily="34" charset="0"/>
                <a:sym typeface="+mn-ea"/>
              </a:rPr>
              <a:t>Yêu</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cầu</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đối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với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phương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tiện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bảo</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vệ</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cá</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nhân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là</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phải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phù</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hợp</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việc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ngăn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ngừa</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có</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hiệu</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quả</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các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tác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hại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của</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các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yếu</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tố</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nguy</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hiểm</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độc</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hại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trong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môi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trường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lao</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động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nhưng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lại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thuận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tiện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và</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dễ</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dàng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trong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sử</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dụng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cũng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như</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bảo</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quản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đồng</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thời</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bảo</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đảm</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đạt</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tiêu</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chuẩn</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quy</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phạm</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về</a:t>
            </a:r>
            <a:r>
              <a:rPr lang="en-US" sz="2000" dirty="0">
                <a:latin typeface="Tahoma" panose="020B0604030504040204" pitchFamily="34" charset="0"/>
                <a:ea typeface="Tahoma" panose="020B0604030504040204" pitchFamily="34" charset="0"/>
                <a:cs typeface="Tahoma" panose="020B0604030504040204" pitchFamily="34" charset="0"/>
                <a:sym typeface="+mn-ea"/>
              </a:rPr>
              <a:t> ATLĐ </a:t>
            </a:r>
            <a:r>
              <a:rPr lang="en-US" sz="2000" dirty="0" err="1">
                <a:latin typeface="Tahoma" panose="020B0604030504040204" pitchFamily="34" charset="0"/>
                <a:ea typeface="Tahoma" panose="020B0604030504040204" pitchFamily="34" charset="0"/>
                <a:cs typeface="Tahoma" panose="020B0604030504040204" pitchFamily="34" charset="0"/>
                <a:sym typeface="+mn-ea"/>
              </a:rPr>
              <a:t>của</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nhà</a:t>
            </a:r>
            <a:r>
              <a:rPr lang="en-US" sz="2000" dirty="0">
                <a:latin typeface="Tahoma" panose="020B0604030504040204" pitchFamily="34" charset="0"/>
                <a:ea typeface="Tahoma" panose="020B0604030504040204" pitchFamily="34" charset="0"/>
                <a:cs typeface="Tahoma" panose="020B0604030504040204" pitchFamily="34" charset="0"/>
                <a:sym typeface="+mn-ea"/>
              </a:rPr>
              <a:t> </a:t>
            </a:r>
            <a:r>
              <a:rPr lang="en-US" sz="2000" dirty="0" err="1">
                <a:latin typeface="Tahoma" panose="020B0604030504040204" pitchFamily="34" charset="0"/>
                <a:ea typeface="Tahoma" panose="020B0604030504040204" pitchFamily="34" charset="0"/>
                <a:cs typeface="Tahoma" panose="020B0604030504040204" pitchFamily="34" charset="0"/>
                <a:sym typeface="+mn-ea"/>
              </a:rPr>
              <a:t>nước</a:t>
            </a:r>
            <a:r>
              <a:rPr lang="en-US" sz="2000" dirty="0">
                <a:latin typeface="Tahoma" panose="020B0604030504040204" pitchFamily="34" charset="0"/>
                <a:ea typeface="Tahoma" panose="020B0604030504040204" pitchFamily="34" charset="0"/>
                <a:cs typeface="Tahoma" panose="020B0604030504040204" pitchFamily="34" charset="0"/>
                <a:sym typeface="+mn-ea"/>
              </a:rPr>
              <a:t> ban </a:t>
            </a:r>
            <a:r>
              <a:rPr lang="en-US" sz="2000" dirty="0" err="1">
                <a:latin typeface="Tahoma" panose="020B0604030504040204" pitchFamily="34" charset="0"/>
                <a:ea typeface="Tahoma" panose="020B0604030504040204" pitchFamily="34" charset="0"/>
                <a:cs typeface="Tahoma" panose="020B0604030504040204" pitchFamily="34" charset="0"/>
                <a:sym typeface="+mn-ea"/>
              </a:rPr>
              <a:t>hành</a:t>
            </a:r>
            <a:r>
              <a:rPr lang="en-US" sz="2000" dirty="0">
                <a:latin typeface="Tahoma" panose="020B0604030504040204" pitchFamily="34" charset="0"/>
                <a:ea typeface="Tahoma" panose="020B0604030504040204" pitchFamily="34" charset="0"/>
                <a:cs typeface="Tahoma" panose="020B0604030504040204" pitchFamily="34" charset="0"/>
                <a:sym typeface="+mn-ea"/>
              </a:rPr>
              <a:t>.</a:t>
            </a:r>
          </a:p>
        </p:txBody>
      </p:sp>
      <p:pic>
        <p:nvPicPr>
          <p:cNvPr id="12" name="Content Placeholder 5" descr="0000000"/>
          <p:cNvPicPr>
            <a:picLocks noChangeAspect="1"/>
          </p:cNvPicPr>
          <p:nvPr/>
        </p:nvPicPr>
        <p:blipFill>
          <a:blip r:embed="rId3"/>
          <a:stretch>
            <a:fillRect/>
          </a:stretch>
        </p:blipFill>
        <p:spPr>
          <a:xfrm>
            <a:off x="8832990" y="3674110"/>
            <a:ext cx="3359010" cy="3183890"/>
          </a:xfrm>
          <a:prstGeom prst="rect">
            <a:avLst/>
          </a:prstGeom>
        </p:spPr>
      </p:pic>
      <p:pic>
        <p:nvPicPr>
          <p:cNvPr id="14" name="Picture 13" descr="a19"/>
          <p:cNvPicPr>
            <a:picLocks noChangeAspect="1"/>
          </p:cNvPicPr>
          <p:nvPr/>
        </p:nvPicPr>
        <p:blipFill>
          <a:blip r:embed="rId4"/>
          <a:stretch>
            <a:fillRect/>
          </a:stretch>
        </p:blipFill>
        <p:spPr>
          <a:xfrm>
            <a:off x="8832941" y="1038686"/>
            <a:ext cx="3358423" cy="2635423"/>
          </a:xfrm>
          <a:prstGeom prst="rect">
            <a:avLst/>
          </a:prstGeom>
        </p:spPr>
      </p:pic>
    </p:spTree>
    <p:extLst>
      <p:ext uri="{BB962C8B-B14F-4D97-AF65-F5344CB8AC3E}">
        <p14:creationId xmlns:p14="http://schemas.microsoft.com/office/powerpoint/2010/main" val="1682024871"/>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6.2.5 THỰC HIỆN CHẾ ĐỘ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161279" y="1045303"/>
            <a:ext cx="8441183" cy="4689475"/>
          </a:xfrm>
        </p:spPr>
        <p:txBody>
          <a:bodyPr>
            <a:noAutofit/>
          </a:bodyPr>
          <a:lstStyle/>
          <a:p>
            <a:pPr marL="0" indent="0" algn="just">
              <a:lnSpc>
                <a:spcPct val="150000"/>
              </a:lnSpc>
              <a:buNone/>
            </a:pPr>
            <a:r>
              <a:rPr lang="en-US" sz="2400" b="1" dirty="0" smtClean="0">
                <a:latin typeface="Tahoma" panose="020B0604030504040204" pitchFamily="34" charset="0"/>
                <a:ea typeface="Tahoma" panose="020B0604030504040204" pitchFamily="34" charset="0"/>
                <a:cs typeface="Tahoma" panose="020B0604030504040204" pitchFamily="34" charset="0"/>
              </a:rPr>
              <a:t>b. </a:t>
            </a:r>
            <a:r>
              <a:rPr lang="en-US" sz="2400" b="1" dirty="0" err="1" smtClean="0">
                <a:latin typeface="Tahoma" panose="020B0604030504040204" pitchFamily="34" charset="0"/>
                <a:ea typeface="Tahoma" panose="020B0604030504040204" pitchFamily="34" charset="0"/>
                <a:cs typeface="Tahoma" panose="020B0604030504040204" pitchFamily="34" charset="0"/>
              </a:rPr>
              <a:t>Bồi</a:t>
            </a:r>
            <a:r>
              <a:rPr lang="en-US" sz="2400" b="1" dirty="0" smtClean="0">
                <a:latin typeface="Tahoma" panose="020B0604030504040204" pitchFamily="34" charset="0"/>
                <a:ea typeface="Tahoma" panose="020B0604030504040204" pitchFamily="34" charset="0"/>
                <a:cs typeface="Tahoma" panose="020B0604030504040204" pitchFamily="34" charset="0"/>
              </a:rPr>
              <a:t> </a:t>
            </a:r>
            <a:r>
              <a:rPr lang="en-US" sz="2400" b="1" dirty="0" err="1" smtClean="0">
                <a:latin typeface="Tahoma" panose="020B0604030504040204" pitchFamily="34" charset="0"/>
                <a:ea typeface="Tahoma" panose="020B0604030504040204" pitchFamily="34" charset="0"/>
                <a:cs typeface="Tahoma" panose="020B0604030504040204" pitchFamily="34" charset="0"/>
              </a:rPr>
              <a:t>dưỡng</a:t>
            </a:r>
            <a:r>
              <a:rPr lang="en-US" sz="2400" b="1" dirty="0" smtClean="0">
                <a:latin typeface="Tahoma" panose="020B0604030504040204" pitchFamily="34" charset="0"/>
                <a:ea typeface="Tahoma" panose="020B0604030504040204" pitchFamily="34" charset="0"/>
                <a:cs typeface="Tahoma" panose="020B0604030504040204" pitchFamily="34" charset="0"/>
              </a:rPr>
              <a:t> </a:t>
            </a:r>
            <a:r>
              <a:rPr lang="en-US" sz="2400" b="1" dirty="0" err="1" smtClean="0">
                <a:latin typeface="Tahoma" panose="020B0604030504040204" pitchFamily="34" charset="0"/>
                <a:ea typeface="Tahoma" panose="020B0604030504040204" pitchFamily="34" charset="0"/>
                <a:cs typeface="Tahoma" panose="020B0604030504040204" pitchFamily="34" charset="0"/>
              </a:rPr>
              <a:t>công</a:t>
            </a:r>
            <a:r>
              <a:rPr lang="en-US" sz="2400" b="1" dirty="0" smtClean="0">
                <a:latin typeface="Tahoma" panose="020B0604030504040204" pitchFamily="34" charset="0"/>
                <a:ea typeface="Tahoma" panose="020B0604030504040204" pitchFamily="34" charset="0"/>
                <a:cs typeface="Tahoma" panose="020B0604030504040204" pitchFamily="34" charset="0"/>
              </a:rPr>
              <a:t> </a:t>
            </a:r>
            <a:r>
              <a:rPr lang="en-US" sz="2400" b="1" dirty="0" err="1" smtClean="0">
                <a:latin typeface="Tahoma" panose="020B0604030504040204" pitchFamily="34" charset="0"/>
                <a:ea typeface="Tahoma" panose="020B0604030504040204" pitchFamily="34" charset="0"/>
                <a:cs typeface="Tahoma" panose="020B0604030504040204" pitchFamily="34" charset="0"/>
              </a:rPr>
              <a:t>việc</a:t>
            </a:r>
            <a:r>
              <a:rPr lang="en-US" sz="2400" b="1" dirty="0" smtClean="0">
                <a:latin typeface="Tahoma" panose="020B0604030504040204" pitchFamily="34" charset="0"/>
                <a:ea typeface="Tahoma" panose="020B0604030504040204" pitchFamily="34" charset="0"/>
                <a:cs typeface="Tahoma" panose="020B0604030504040204" pitchFamily="34" charset="0"/>
              </a:rPr>
              <a:t> </a:t>
            </a:r>
            <a:r>
              <a:rPr lang="en-US" sz="2400" b="1" dirty="0" err="1" smtClean="0">
                <a:latin typeface="Tahoma" panose="020B0604030504040204" pitchFamily="34" charset="0"/>
                <a:ea typeface="Tahoma" panose="020B0604030504040204" pitchFamily="34" charset="0"/>
                <a:cs typeface="Tahoma" panose="020B0604030504040204" pitchFamily="34" charset="0"/>
              </a:rPr>
              <a:t>độc</a:t>
            </a:r>
            <a:r>
              <a:rPr lang="en-US" sz="2400" b="1" dirty="0" smtClean="0">
                <a:latin typeface="Tahoma" panose="020B0604030504040204" pitchFamily="34" charset="0"/>
                <a:ea typeface="Tahoma" panose="020B0604030504040204" pitchFamily="34" charset="0"/>
                <a:cs typeface="Tahoma" panose="020B0604030504040204" pitchFamily="34" charset="0"/>
              </a:rPr>
              <a:t> </a:t>
            </a:r>
            <a:r>
              <a:rPr lang="en-US" sz="2400" b="1" dirty="0" err="1" smtClean="0">
                <a:latin typeface="Tahoma" panose="020B0604030504040204" pitchFamily="34" charset="0"/>
                <a:ea typeface="Tahoma" panose="020B0604030504040204" pitchFamily="34" charset="0"/>
                <a:cs typeface="Tahoma" panose="020B0604030504040204" pitchFamily="34" charset="0"/>
              </a:rPr>
              <a:t>hại</a:t>
            </a:r>
            <a:r>
              <a:rPr lang="en-US" sz="2400" b="1" dirty="0" smtClean="0">
                <a:latin typeface="Tahoma" panose="020B0604030504040204" pitchFamily="34" charset="0"/>
                <a:ea typeface="Tahoma" panose="020B0604030504040204" pitchFamily="34" charset="0"/>
                <a:cs typeface="Tahoma" panose="020B0604030504040204" pitchFamily="34" charset="0"/>
              </a:rPr>
              <a:t>: </a:t>
            </a:r>
            <a:endParaRPr lang="en-US" sz="2400" b="1" dirty="0">
              <a:latin typeface="Tahoma" panose="020B0604030504040204" pitchFamily="34" charset="0"/>
              <a:ea typeface="Tahoma" panose="020B0604030504040204" pitchFamily="34" charset="0"/>
              <a:cs typeface="Tahoma" panose="020B0604030504040204" pitchFamily="34" charset="0"/>
            </a:endParaRPr>
          </a:p>
          <a:p>
            <a:pPr marL="0" indent="0" algn="just">
              <a:lnSpc>
                <a:spcPct val="150000"/>
              </a:lnSpc>
              <a:spcBef>
                <a:spcPts val="0"/>
              </a:spcBef>
              <a:buNone/>
            </a:pPr>
            <a:r>
              <a:rPr lang="en-US" sz="2000" dirty="0" err="1" smtClean="0">
                <a:latin typeface="Tahoma" panose="020B0604030504040204" pitchFamily="34" charset="0"/>
                <a:ea typeface="Tahoma" panose="020B0604030504040204" pitchFamily="34" charset="0"/>
                <a:cs typeface="Tahoma" panose="020B0604030504040204" pitchFamily="34" charset="0"/>
              </a:rPr>
              <a:t>Bồi</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dưỡng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bằng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hiện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vật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được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tính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theo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định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suất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và</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có</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giá</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bằng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tiền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theo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các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mức</a:t>
            </a:r>
            <a:r>
              <a:rPr lang="vi-VN" alt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sau</a:t>
            </a:r>
            <a:r>
              <a:rPr lang="en-US" sz="2000" dirty="0">
                <a:latin typeface="Tahoma" panose="020B0604030504040204" pitchFamily="34" charset="0"/>
                <a:ea typeface="Tahoma" panose="020B0604030504040204" pitchFamily="34" charset="0"/>
                <a:cs typeface="Tahoma" panose="020B0604030504040204" pitchFamily="34" charset="0"/>
              </a:rPr>
              <a:t>: </a:t>
            </a:r>
            <a:endParaRPr lang="en-US" sz="2000" dirty="0" smtClean="0">
              <a:latin typeface="Tahoma" panose="020B0604030504040204" pitchFamily="34" charset="0"/>
              <a:ea typeface="Tahoma" panose="020B0604030504040204" pitchFamily="34" charset="0"/>
              <a:cs typeface="Tahoma" panose="020B0604030504040204" pitchFamily="34" charset="0"/>
            </a:endParaRPr>
          </a:p>
          <a:p>
            <a:pPr marL="746125" indent="-284163" algn="just">
              <a:lnSpc>
                <a:spcPct val="150000"/>
              </a:lnSpc>
              <a:spcBef>
                <a:spcPts val="0"/>
              </a:spcBef>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rPr>
              <a:t>Mức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1, </a:t>
            </a:r>
            <a:r>
              <a:rPr lang="en-US" sz="2000" dirty="0" err="1">
                <a:latin typeface="Tahoma" panose="020B0604030504040204" pitchFamily="34" charset="0"/>
                <a:ea typeface="Tahoma" panose="020B0604030504040204" pitchFamily="34" charset="0"/>
                <a:cs typeface="Tahoma" panose="020B0604030504040204" pitchFamily="34" charset="0"/>
              </a:rPr>
              <a:t>có</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giá</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bằng</a:t>
            </a:r>
            <a:r>
              <a:rPr lang="en-US" sz="2000" dirty="0">
                <a:latin typeface="Tahoma" panose="020B0604030504040204" pitchFamily="34" charset="0"/>
                <a:ea typeface="Tahoma" panose="020B0604030504040204" pitchFamily="34" charset="0"/>
                <a:cs typeface="Tahoma" panose="020B0604030504040204" pitchFamily="34" charset="0"/>
              </a:rPr>
              <a:t> 2.000 đ. </a:t>
            </a:r>
          </a:p>
          <a:p>
            <a:pPr marL="746125" indent="-284163" algn="just">
              <a:lnSpc>
                <a:spcPct val="150000"/>
              </a:lnSpc>
              <a:spcBef>
                <a:spcPts val="0"/>
              </a:spcBef>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rPr>
              <a:t>Mức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2, </a:t>
            </a:r>
            <a:r>
              <a:rPr lang="en-US" sz="2000" dirty="0" err="1">
                <a:latin typeface="Tahoma" panose="020B0604030504040204" pitchFamily="34" charset="0"/>
                <a:ea typeface="Tahoma" panose="020B0604030504040204" pitchFamily="34" charset="0"/>
                <a:cs typeface="Tahoma" panose="020B0604030504040204" pitchFamily="34" charset="0"/>
              </a:rPr>
              <a:t>có</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giá</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bằng</a:t>
            </a:r>
            <a:r>
              <a:rPr lang="en-US" sz="2000" dirty="0">
                <a:latin typeface="Tahoma" panose="020B0604030504040204" pitchFamily="34" charset="0"/>
                <a:ea typeface="Tahoma" panose="020B0604030504040204" pitchFamily="34" charset="0"/>
                <a:cs typeface="Tahoma" panose="020B0604030504040204" pitchFamily="34" charset="0"/>
              </a:rPr>
              <a:t> 3.000 đ. </a:t>
            </a:r>
          </a:p>
          <a:p>
            <a:pPr marL="746125" indent="-284163" algn="just">
              <a:lnSpc>
                <a:spcPct val="150000"/>
              </a:lnSpc>
              <a:spcBef>
                <a:spcPts val="0"/>
              </a:spcBef>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rPr>
              <a:t>Mức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3, </a:t>
            </a:r>
            <a:r>
              <a:rPr lang="en-US" sz="2000" dirty="0" err="1">
                <a:latin typeface="Tahoma" panose="020B0604030504040204" pitchFamily="34" charset="0"/>
                <a:ea typeface="Tahoma" panose="020B0604030504040204" pitchFamily="34" charset="0"/>
                <a:cs typeface="Tahoma" panose="020B0604030504040204" pitchFamily="34" charset="0"/>
              </a:rPr>
              <a:t>có</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giá</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bằng</a:t>
            </a:r>
            <a:r>
              <a:rPr lang="en-US" sz="2000" dirty="0">
                <a:latin typeface="Tahoma" panose="020B0604030504040204" pitchFamily="34" charset="0"/>
                <a:ea typeface="Tahoma" panose="020B0604030504040204" pitchFamily="34" charset="0"/>
                <a:cs typeface="Tahoma" panose="020B0604030504040204" pitchFamily="34" charset="0"/>
              </a:rPr>
              <a:t> 4.500 đ. </a:t>
            </a:r>
          </a:p>
          <a:p>
            <a:pPr marL="746125" indent="-284163" algn="just">
              <a:lnSpc>
                <a:spcPct val="150000"/>
              </a:lnSpc>
              <a:spcBef>
                <a:spcPts val="0"/>
              </a:spcBef>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rPr>
              <a:t>Mức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4, </a:t>
            </a:r>
            <a:r>
              <a:rPr lang="en-US" sz="2000" dirty="0" err="1">
                <a:latin typeface="Tahoma" panose="020B0604030504040204" pitchFamily="34" charset="0"/>
                <a:ea typeface="Tahoma" panose="020B0604030504040204" pitchFamily="34" charset="0"/>
                <a:cs typeface="Tahoma" panose="020B0604030504040204" pitchFamily="34" charset="0"/>
              </a:rPr>
              <a:t>có</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giá</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bằng</a:t>
            </a:r>
            <a:r>
              <a:rPr lang="en-US" sz="2000" dirty="0">
                <a:latin typeface="Tahoma" panose="020B0604030504040204" pitchFamily="34" charset="0"/>
                <a:ea typeface="Tahoma" panose="020B0604030504040204" pitchFamily="34" charset="0"/>
                <a:cs typeface="Tahoma" panose="020B0604030504040204" pitchFamily="34" charset="0"/>
              </a:rPr>
              <a:t> 6.000 đ </a:t>
            </a:r>
            <a:r>
              <a:rPr lang="en-US" sz="2000" dirty="0" smtClean="0">
                <a:latin typeface="Tahoma" panose="020B0604030504040204" pitchFamily="34" charset="0"/>
                <a:ea typeface="Tahoma" panose="020B0604030504040204" pitchFamily="34" charset="0"/>
                <a:cs typeface="Tahoma" panose="020B0604030504040204" pitchFamily="34" charset="0"/>
              </a:rPr>
              <a:t>(</a:t>
            </a:r>
            <a:r>
              <a:rPr lang="en-US" sz="2000" dirty="0" err="1" smtClean="0">
                <a:latin typeface="Tahoma" panose="020B0604030504040204" pitchFamily="34" charset="0"/>
                <a:ea typeface="Tahoma" panose="020B0604030504040204" pitchFamily="34" charset="0"/>
                <a:cs typeface="Tahoma" panose="020B0604030504040204" pitchFamily="34" charset="0"/>
              </a:rPr>
              <a:t>chỉ</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áp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dụng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với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các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nghề</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công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việc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có</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yếu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tố</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đặc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biệt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hại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nguy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hiểm</a:t>
            </a:r>
            <a:r>
              <a:rPr lang="en-US" sz="2000" dirty="0">
                <a:latin typeface="Tahoma" panose="020B0604030504040204" pitchFamily="34" charset="0"/>
                <a:ea typeface="Tahoma" panose="020B0604030504040204" pitchFamily="34" charset="0"/>
                <a:cs typeface="Tahoma" panose="020B0604030504040204" pitchFamily="34" charset="0"/>
              </a:rPr>
              <a:t>) </a:t>
            </a:r>
          </a:p>
          <a:p>
            <a:pPr marL="0" indent="0" algn="just">
              <a:lnSpc>
                <a:spcPct val="150000"/>
              </a:lnSpc>
              <a:spcBef>
                <a:spcPts val="0"/>
              </a:spcBef>
              <a:buNone/>
            </a:pPr>
            <a:r>
              <a:rPr lang="en-US" sz="2000" dirty="0" err="1">
                <a:latin typeface="Tahoma" panose="020B0604030504040204" pitchFamily="34" charset="0"/>
                <a:ea typeface="Tahoma" panose="020B0604030504040204" pitchFamily="34" charset="0"/>
                <a:cs typeface="Tahoma" panose="020B0604030504040204" pitchFamily="34" charset="0"/>
              </a:rPr>
              <a:t>Hiện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vật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dùng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bồi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dưỡng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phải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đáp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ứng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được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nhu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cầu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về</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giúp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cơ</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thể</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thải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bù</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đắp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những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tổn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thất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về</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năng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lượng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các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muối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khoáng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và</a:t>
            </a:r>
            <a:r>
              <a:rPr lang="en-US" sz="2000" dirty="0">
                <a:latin typeface="Tahoma" panose="020B0604030504040204" pitchFamily="34" charset="0"/>
                <a:ea typeface="Tahoma" panose="020B0604030504040204" pitchFamily="34" charset="0"/>
                <a:cs typeface="Tahoma" panose="020B0604030504040204" pitchFamily="34" charset="0"/>
              </a:rPr>
              <a:t> vi </a:t>
            </a:r>
            <a:r>
              <a:rPr lang="en-US" sz="2000" dirty="0" err="1">
                <a:latin typeface="Tahoma" panose="020B0604030504040204" pitchFamily="34" charset="0"/>
                <a:ea typeface="Tahoma" panose="020B0604030504040204" pitchFamily="34" charset="0"/>
                <a:cs typeface="Tahoma" panose="020B0604030504040204" pitchFamily="34" charset="0"/>
              </a:rPr>
              <a:t>chất</a:t>
            </a:r>
            <a:r>
              <a:rPr lang="en-US" sz="2000" dirty="0">
                <a:latin typeface="Tahoma" panose="020B0604030504040204" pitchFamily="34" charset="0"/>
                <a:ea typeface="Tahoma" panose="020B0604030504040204" pitchFamily="34" charset="0"/>
                <a:cs typeface="Tahoma" panose="020B0604030504040204" pitchFamily="34" charset="0"/>
              </a:rPr>
              <a:t>…</a:t>
            </a:r>
            <a:r>
              <a:rPr lang="en-US" sz="2000" dirty="0" err="1">
                <a:latin typeface="Tahoma" panose="020B0604030504040204" pitchFamily="34" charset="0"/>
                <a:ea typeface="Tahoma" panose="020B0604030504040204" pitchFamily="34" charset="0"/>
                <a:cs typeface="Tahoma" panose="020B0604030504040204" pitchFamily="34" charset="0"/>
              </a:rPr>
              <a:t>Có</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thể</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dùng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đường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sữa</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trứng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chè</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hoa</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quả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hoặc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các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hiện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vật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có</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giá</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đương</a:t>
            </a:r>
            <a:r>
              <a:rPr lang="en-US" sz="2000" dirty="0">
                <a:latin typeface="Tahoma" panose="020B0604030504040204" pitchFamily="34" charset="0"/>
                <a:ea typeface="Tahoma" panose="020B0604030504040204" pitchFamily="34" charset="0"/>
                <a:cs typeface="Tahoma" panose="020B0604030504040204" pitchFamily="34" charset="0"/>
              </a:rPr>
              <a:t>.</a:t>
            </a:r>
          </a:p>
        </p:txBody>
      </p:sp>
      <p:pic>
        <p:nvPicPr>
          <p:cNvPr id="12" name="Content Placeholder 5" descr="bd0"/>
          <p:cNvPicPr>
            <a:picLocks noGrp="1" noChangeAspect="1"/>
          </p:cNvPicPr>
          <p:nvPr>
            <p:ph sz="half" idx="2"/>
          </p:nvPr>
        </p:nvPicPr>
        <p:blipFill>
          <a:blip r:embed="rId3"/>
          <a:stretch>
            <a:fillRect/>
          </a:stretch>
        </p:blipFill>
        <p:spPr>
          <a:xfrm>
            <a:off x="8886548" y="3606165"/>
            <a:ext cx="3226638" cy="3251835"/>
          </a:xfrm>
          <a:prstGeom prst="rect">
            <a:avLst/>
          </a:prstGeom>
        </p:spPr>
      </p:pic>
      <p:pic>
        <p:nvPicPr>
          <p:cNvPr id="14" name="Picture 13" descr="bd1"/>
          <p:cNvPicPr>
            <a:picLocks noChangeAspect="1"/>
          </p:cNvPicPr>
          <p:nvPr/>
        </p:nvPicPr>
        <p:blipFill>
          <a:blip r:embed="rId4"/>
          <a:stretch>
            <a:fillRect/>
          </a:stretch>
        </p:blipFill>
        <p:spPr>
          <a:xfrm>
            <a:off x="8886458" y="1045303"/>
            <a:ext cx="3226093" cy="2560862"/>
          </a:xfrm>
          <a:prstGeom prst="rect">
            <a:avLst/>
          </a:prstGeom>
        </p:spPr>
      </p:pic>
    </p:spTree>
    <p:extLst>
      <p:ext uri="{BB962C8B-B14F-4D97-AF65-F5344CB8AC3E}">
        <p14:creationId xmlns:p14="http://schemas.microsoft.com/office/powerpoint/2010/main" val="2873412328"/>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6.2.5 THỰC HIỆN CHẾ ĐỘ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276689" y="879326"/>
            <a:ext cx="8086076" cy="4689475"/>
          </a:xfrm>
        </p:spPr>
        <p:txBody>
          <a:bodyPr>
            <a:noAutofit/>
          </a:bodyPr>
          <a:lstStyle/>
          <a:p>
            <a:pPr marL="0" indent="0" algn="just">
              <a:lnSpc>
                <a:spcPct val="150000"/>
              </a:lnSpc>
              <a:buNone/>
            </a:pPr>
            <a:r>
              <a:rPr lang="en-US" sz="2000" b="1" dirty="0">
                <a:latin typeface="Tahoma" panose="020B0604030504040204" pitchFamily="34" charset="0"/>
                <a:ea typeface="Tahoma" panose="020B0604030504040204" pitchFamily="34" charset="0"/>
                <a:cs typeface="Tahoma" panose="020B0604030504040204" pitchFamily="34" charset="0"/>
              </a:rPr>
              <a:t>c/ </a:t>
            </a:r>
            <a:r>
              <a:rPr lang="en-US" sz="2000" b="1" dirty="0" err="1">
                <a:latin typeface="Tahoma" panose="020B0604030504040204" pitchFamily="34" charset="0"/>
                <a:ea typeface="Tahoma" panose="020B0604030504040204" pitchFamily="34" charset="0"/>
                <a:cs typeface="Tahoma" panose="020B0604030504040204" pitchFamily="34" charset="0"/>
              </a:rPr>
              <a:t>Chế</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độ</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trợ</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cấp</a:t>
            </a:r>
            <a:r>
              <a:rPr lang="en-US" sz="2000" b="1" dirty="0">
                <a:latin typeface="Tahoma" panose="020B0604030504040204" pitchFamily="34" charset="0"/>
                <a:ea typeface="Tahoma" panose="020B0604030504040204" pitchFamily="34" charset="0"/>
                <a:cs typeface="Tahoma" panose="020B0604030504040204" pitchFamily="34" charset="0"/>
              </a:rPr>
              <a:t> tai </a:t>
            </a:r>
            <a:r>
              <a:rPr lang="en-US" sz="2000" b="1" dirty="0" err="1">
                <a:latin typeface="Tahoma" panose="020B0604030504040204" pitchFamily="34" charset="0"/>
                <a:ea typeface="Tahoma" panose="020B0604030504040204" pitchFamily="34" charset="0"/>
                <a:cs typeface="Tahoma" panose="020B0604030504040204" pitchFamily="34" charset="0"/>
              </a:rPr>
              <a:t>nạn</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lao</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động</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bệnh</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nghề</a:t>
            </a:r>
            <a:r>
              <a:rPr lang="en-US" sz="2000" b="1" dirty="0">
                <a:latin typeface="Tahoma" panose="020B0604030504040204" pitchFamily="34" charset="0"/>
                <a:ea typeface="Tahoma" panose="020B0604030504040204" pitchFamily="34" charset="0"/>
                <a:cs typeface="Tahoma" panose="020B0604030504040204" pitchFamily="34" charset="0"/>
              </a:rPr>
              <a:t> </a:t>
            </a:r>
            <a:r>
              <a:rPr lang="en-US" sz="2000" b="1" dirty="0" err="1">
                <a:latin typeface="Tahoma" panose="020B0604030504040204" pitchFamily="34" charset="0"/>
                <a:ea typeface="Tahoma" panose="020B0604030504040204" pitchFamily="34" charset="0"/>
                <a:cs typeface="Tahoma" panose="020B0604030504040204" pitchFamily="34" charset="0"/>
              </a:rPr>
              <a:t>nghiệp</a:t>
            </a:r>
            <a:r>
              <a:rPr lang="en-US" sz="2000" b="1" dirty="0">
                <a:latin typeface="Tahoma" panose="020B0604030504040204" pitchFamily="34" charset="0"/>
                <a:ea typeface="Tahoma" panose="020B0604030504040204" pitchFamily="34" charset="0"/>
                <a:cs typeface="Tahoma" panose="020B0604030504040204" pitchFamily="34" charset="0"/>
              </a:rPr>
              <a:t> </a:t>
            </a:r>
          </a:p>
          <a:p>
            <a:pPr algn="just">
              <a:lnSpc>
                <a:spcPct val="150000"/>
              </a:lnSpc>
              <a:buFont typeface="Wingdings" panose="05000000000000000000" pitchFamily="2" charset="2"/>
              <a:buChar char="ü"/>
            </a:pP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Người</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SDLĐ </a:t>
            </a:r>
            <a:r>
              <a:rPr lang="en-US" sz="2000" dirty="0" err="1">
                <a:latin typeface="Tahoma" panose="020B0604030504040204" pitchFamily="34" charset="0"/>
                <a:ea typeface="Tahoma" panose="020B0604030504040204" pitchFamily="34" charset="0"/>
                <a:cs typeface="Tahoma" panose="020B0604030504040204" pitchFamily="34" charset="0"/>
              </a:rPr>
              <a:t>thanh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toán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các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khoản</a:t>
            </a:r>
            <a:r>
              <a:rPr lang="en-US" sz="2000" dirty="0">
                <a:latin typeface="Tahoma" panose="020B0604030504040204" pitchFamily="34" charset="0"/>
                <a:ea typeface="Tahoma" panose="020B0604030504040204" pitchFamily="34" charset="0"/>
                <a:cs typeface="Tahoma" panose="020B0604030504040204" pitchFamily="34" charset="0"/>
              </a:rPr>
              <a:t> chi </a:t>
            </a:r>
            <a:r>
              <a:rPr lang="en-US" sz="2000" dirty="0" err="1">
                <a:latin typeface="Tahoma" panose="020B0604030504040204" pitchFamily="34" charset="0"/>
                <a:ea typeface="Tahoma" panose="020B0604030504040204" pitchFamily="34" charset="0"/>
                <a:cs typeface="Tahoma" panose="020B0604030504040204" pitchFamily="34" charset="0"/>
              </a:rPr>
              <a:t>phí</a:t>
            </a:r>
            <a:r>
              <a:rPr lang="en-US" sz="2000" dirty="0">
                <a:latin typeface="Tahoma" panose="020B0604030504040204" pitchFamily="34" charset="0"/>
                <a:ea typeface="Tahoma" panose="020B0604030504040204" pitchFamily="34" charset="0"/>
                <a:cs typeface="Tahoma" panose="020B0604030504040204" pitchFamily="34" charset="0"/>
              </a:rPr>
              <a:t> y </a:t>
            </a:r>
            <a:r>
              <a:rPr lang="en-US" sz="2000" dirty="0" err="1">
                <a:latin typeface="Tahoma" panose="020B0604030504040204" pitchFamily="34" charset="0"/>
                <a:ea typeface="Tahoma" panose="020B0604030504040204" pitchFamily="34" charset="0"/>
                <a:cs typeface="Tahoma" panose="020B0604030504040204" pitchFamily="34" charset="0"/>
              </a:rPr>
              <a:t>tế</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và</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tiền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từ</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khi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sơ</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cứu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cấp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cứu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đến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khi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điều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ổn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định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tật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Tiền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trong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thời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gian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chữa</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được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tính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theo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mức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tiền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đóng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bảo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hiểm</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xã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hội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của</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trước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khi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bị</a:t>
            </a:r>
            <a:r>
              <a:rPr lang="en-US" sz="2000" dirty="0">
                <a:latin typeface="Tahoma" panose="020B0604030504040204" pitchFamily="34" charset="0"/>
                <a:ea typeface="Tahoma" panose="020B0604030504040204" pitchFamily="34" charset="0"/>
                <a:cs typeface="Tahoma" panose="020B0604030504040204" pitchFamily="34" charset="0"/>
              </a:rPr>
              <a:t> TNLĐ. </a:t>
            </a:r>
          </a:p>
          <a:p>
            <a:pPr algn="just">
              <a:lnSpc>
                <a:spcPct val="150000"/>
              </a:lnSpc>
              <a:buFont typeface="Wingdings" panose="05000000000000000000" pitchFamily="2" charset="2"/>
              <a:buChar char="ü"/>
            </a:pP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Được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hưởng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cấp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một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lần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từ</a:t>
            </a:r>
            <a:r>
              <a:rPr lang="en-US" sz="2000" dirty="0">
                <a:latin typeface="Tahoma" panose="020B0604030504040204" pitchFamily="34" charset="0"/>
                <a:ea typeface="Tahoma" panose="020B0604030504040204" pitchFamily="34" charset="0"/>
                <a:cs typeface="Tahoma" panose="020B0604030504040204" pitchFamily="34" charset="0"/>
              </a:rPr>
              <a:t> 4 </a:t>
            </a:r>
            <a:r>
              <a:rPr lang="en-US" sz="2000" dirty="0" err="1">
                <a:latin typeface="Tahoma" panose="020B0604030504040204" pitchFamily="34" charset="0"/>
                <a:ea typeface="Tahoma" panose="020B0604030504040204" pitchFamily="34" charset="0"/>
                <a:cs typeface="Tahoma" panose="020B0604030504040204" pitchFamily="34" charset="0"/>
              </a:rPr>
              <a:t>đến</a:t>
            </a:r>
            <a:r>
              <a:rPr lang="en-US" sz="2000" dirty="0">
                <a:latin typeface="Tahoma" panose="020B0604030504040204" pitchFamily="34" charset="0"/>
                <a:ea typeface="Tahoma" panose="020B0604030504040204" pitchFamily="34" charset="0"/>
                <a:cs typeface="Tahoma" panose="020B0604030504040204" pitchFamily="34" charset="0"/>
              </a:rPr>
              <a:t> 12 </a:t>
            </a:r>
            <a:r>
              <a:rPr lang="en-US" sz="2000" dirty="0" err="1">
                <a:latin typeface="Tahoma" panose="020B0604030504040204" pitchFamily="34" charset="0"/>
                <a:ea typeface="Tahoma" panose="020B0604030504040204" pitchFamily="34" charset="0"/>
                <a:cs typeface="Tahoma" panose="020B0604030504040204" pitchFamily="34" charset="0"/>
              </a:rPr>
              <a:t>tháng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tối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thiểu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nếu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mức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suy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giảm</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khảnăng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lao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từ</a:t>
            </a:r>
            <a:r>
              <a:rPr lang="en-US" sz="2000" dirty="0">
                <a:latin typeface="Tahoma" panose="020B0604030504040204" pitchFamily="34" charset="0"/>
                <a:ea typeface="Tahoma" panose="020B0604030504040204" pitchFamily="34" charset="0"/>
                <a:cs typeface="Tahoma" panose="020B0604030504040204" pitchFamily="34" charset="0"/>
              </a:rPr>
              <a:t> 5 - 30% </a:t>
            </a:r>
            <a:r>
              <a:rPr lang="en-US" sz="2000" dirty="0" err="1">
                <a:latin typeface="Tahoma" panose="020B0604030504040204" pitchFamily="34" charset="0"/>
                <a:ea typeface="Tahoma" panose="020B0604030504040204" pitchFamily="34" charset="0"/>
                <a:cs typeface="Tahoma" panose="020B0604030504040204" pitchFamily="34" charset="0"/>
              </a:rPr>
              <a:t>hoặc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hưởng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cấp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hàng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với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mức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từ</a:t>
            </a:r>
            <a:r>
              <a:rPr lang="en-US" sz="2000" dirty="0">
                <a:latin typeface="Tahoma" panose="020B0604030504040204" pitchFamily="34" charset="0"/>
                <a:ea typeface="Tahoma" panose="020B0604030504040204" pitchFamily="34" charset="0"/>
                <a:cs typeface="Tahoma" panose="020B0604030504040204" pitchFamily="34" charset="0"/>
              </a:rPr>
              <a:t> 0,4 - 1,6 </a:t>
            </a:r>
            <a:r>
              <a:rPr lang="en-US" sz="2000" dirty="0" err="1">
                <a:latin typeface="Tahoma" panose="020B0604030504040204" pitchFamily="34" charset="0"/>
                <a:ea typeface="Tahoma" panose="020B0604030504040204" pitchFamily="34" charset="0"/>
                <a:cs typeface="Tahoma" panose="020B0604030504040204" pitchFamily="34" charset="0"/>
              </a:rPr>
              <a:t>tháng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tiền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tối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thiểu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nếu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mức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suy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giảm</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khả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năng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lao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từ</a:t>
            </a:r>
            <a:r>
              <a:rPr lang="en-US" sz="2000" dirty="0">
                <a:latin typeface="Tahoma" panose="020B0604030504040204" pitchFamily="34" charset="0"/>
                <a:ea typeface="Tahoma" panose="020B0604030504040204" pitchFamily="34" charset="0"/>
                <a:cs typeface="Tahoma" panose="020B0604030504040204" pitchFamily="34" charset="0"/>
              </a:rPr>
              <a:t> 31 - 100%. </a:t>
            </a:r>
          </a:p>
          <a:p>
            <a:pPr algn="just">
              <a:lnSpc>
                <a:spcPct val="150000"/>
              </a:lnSpc>
              <a:buFont typeface="Wingdings" panose="05000000000000000000" pitchFamily="2" charset="2"/>
              <a:buChar char="ü"/>
            </a:pP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smtClean="0">
                <a:latin typeface="Tahoma" panose="020B0604030504040204" pitchFamily="34" charset="0"/>
                <a:ea typeface="Tahoma" panose="020B0604030504040204" pitchFamily="34" charset="0"/>
                <a:cs typeface="Tahoma" panose="020B0604030504040204" pitchFamily="34" charset="0"/>
              </a:rPr>
              <a:t>Được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phụ</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cấp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phục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vụ</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bằng</a:t>
            </a:r>
            <a:r>
              <a:rPr lang="en-US" sz="2000" dirty="0">
                <a:latin typeface="Tahoma" panose="020B0604030504040204" pitchFamily="34" charset="0"/>
                <a:ea typeface="Tahoma" panose="020B0604030504040204" pitchFamily="34" charset="0"/>
                <a:cs typeface="Tahoma" panose="020B0604030504040204" pitchFamily="34" charset="0"/>
              </a:rPr>
              <a:t> 80% </a:t>
            </a:r>
            <a:r>
              <a:rPr lang="en-US" sz="2000" dirty="0" err="1">
                <a:latin typeface="Tahoma" panose="020B0604030504040204" pitchFamily="34" charset="0"/>
                <a:ea typeface="Tahoma" panose="020B0604030504040204" pitchFamily="34" charset="0"/>
                <a:cs typeface="Tahoma" panose="020B0604030504040204" pitchFamily="34" charset="0"/>
              </a:rPr>
              <a:t>mức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tiền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tối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thiểu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nếu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mức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suy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giảm</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khả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năng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lao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từ</a:t>
            </a:r>
            <a:r>
              <a:rPr lang="en-US" sz="2000" dirty="0">
                <a:latin typeface="Tahoma" panose="020B0604030504040204" pitchFamily="34" charset="0"/>
                <a:ea typeface="Tahoma" panose="020B0604030504040204" pitchFamily="34" charset="0"/>
                <a:cs typeface="Tahoma" panose="020B0604030504040204" pitchFamily="34" charset="0"/>
              </a:rPr>
              <a:t> 81% </a:t>
            </a:r>
            <a:r>
              <a:rPr lang="en-US" sz="2000" dirty="0" err="1">
                <a:latin typeface="Tahoma" panose="020B0604030504040204" pitchFamily="34" charset="0"/>
                <a:ea typeface="Tahoma" panose="020B0604030504040204" pitchFamily="34" charset="0"/>
                <a:cs typeface="Tahoma" panose="020B0604030504040204" pitchFamily="34" charset="0"/>
              </a:rPr>
              <a:t>trở</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lên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mà</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liệt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cột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sống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mù</a:t>
            </a:r>
            <a:r>
              <a:rPr lang="en-US" sz="2000" dirty="0">
                <a:latin typeface="Tahoma" panose="020B0604030504040204" pitchFamily="34" charset="0"/>
                <a:ea typeface="Tahoma" panose="020B0604030504040204" pitchFamily="34" charset="0"/>
                <a:cs typeface="Tahoma" panose="020B0604030504040204" pitchFamily="34" charset="0"/>
              </a:rPr>
              <a:t> 2 </a:t>
            </a:r>
            <a:r>
              <a:rPr lang="en-US" sz="2000" dirty="0" err="1">
                <a:latin typeface="Tahoma" panose="020B0604030504040204" pitchFamily="34" charset="0"/>
                <a:ea typeface="Tahoma" panose="020B0604030504040204" pitchFamily="34" charset="0"/>
                <a:cs typeface="Tahoma" panose="020B0604030504040204" pitchFamily="34" charset="0"/>
              </a:rPr>
              <a:t>mắt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cụt</a:t>
            </a:r>
            <a:r>
              <a:rPr lang="en-US" sz="2000" dirty="0">
                <a:latin typeface="Tahoma" panose="020B0604030504040204" pitchFamily="34" charset="0"/>
                <a:ea typeface="Tahoma" panose="020B0604030504040204" pitchFamily="34" charset="0"/>
                <a:cs typeface="Tahoma" panose="020B0604030504040204" pitchFamily="34" charset="0"/>
              </a:rPr>
              <a:t> 2 chi, </a:t>
            </a:r>
            <a:r>
              <a:rPr lang="en-US" sz="2000" dirty="0" err="1">
                <a:latin typeface="Tahoma" panose="020B0604030504040204" pitchFamily="34" charset="0"/>
                <a:ea typeface="Tahoma" panose="020B0604030504040204" pitchFamily="34" charset="0"/>
                <a:cs typeface="Tahoma" panose="020B0604030504040204" pitchFamily="34" charset="0"/>
              </a:rPr>
              <a:t>tâm</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thần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nặng</a:t>
            </a:r>
            <a:r>
              <a:rPr lang="en-US" sz="2000" dirty="0">
                <a:latin typeface="Tahoma" panose="020B0604030504040204" pitchFamily="34" charset="0"/>
                <a:ea typeface="Tahoma" panose="020B0604030504040204" pitchFamily="34" charset="0"/>
                <a:cs typeface="Tahoma" panose="020B0604030504040204" pitchFamily="34" charset="0"/>
              </a:rPr>
              <a:t>. </a:t>
            </a:r>
          </a:p>
        </p:txBody>
      </p:sp>
      <p:pic>
        <p:nvPicPr>
          <p:cNvPr id="11" name="Picture 10" descr="tc1"/>
          <p:cNvPicPr>
            <a:picLocks noChangeAspect="1"/>
          </p:cNvPicPr>
          <p:nvPr/>
        </p:nvPicPr>
        <p:blipFill rotWithShape="1">
          <a:blip r:embed="rId3"/>
          <a:srcRect l="25049"/>
          <a:stretch/>
        </p:blipFill>
        <p:spPr>
          <a:xfrm>
            <a:off x="8593141" y="4181383"/>
            <a:ext cx="3598859" cy="2676617"/>
          </a:xfrm>
          <a:prstGeom prst="rect">
            <a:avLst/>
          </a:prstGeom>
        </p:spPr>
      </p:pic>
      <p:pic>
        <p:nvPicPr>
          <p:cNvPr id="15" name="Picture 14" descr="tc2"/>
          <p:cNvPicPr>
            <a:picLocks noChangeAspect="1"/>
          </p:cNvPicPr>
          <p:nvPr/>
        </p:nvPicPr>
        <p:blipFill rotWithShape="1">
          <a:blip r:embed="rId4"/>
          <a:srcRect l="14548" r="15727"/>
          <a:stretch/>
        </p:blipFill>
        <p:spPr>
          <a:xfrm>
            <a:off x="8535896" y="1128150"/>
            <a:ext cx="3656104" cy="2698125"/>
          </a:xfrm>
          <a:prstGeom prst="rect">
            <a:avLst/>
          </a:prstGeom>
        </p:spPr>
      </p:pic>
    </p:spTree>
    <p:extLst>
      <p:ext uri="{BB962C8B-B14F-4D97-AF65-F5344CB8AC3E}">
        <p14:creationId xmlns:p14="http://schemas.microsoft.com/office/powerpoint/2010/main" val="4076836001"/>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6.2.5 THỰC HIỆN CHẾ ĐỘ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116891" y="982161"/>
            <a:ext cx="8006177" cy="4689475"/>
          </a:xfrm>
        </p:spPr>
        <p:txBody>
          <a:bodyPr>
            <a:noAutofit/>
          </a:bodyPr>
          <a:lstStyle/>
          <a:p>
            <a:pPr marL="0" indent="0" algn="just">
              <a:lnSpc>
                <a:spcPct val="150000"/>
              </a:lnSpc>
              <a:buNone/>
            </a:pPr>
            <a:r>
              <a:rPr lang="en-US" sz="2400" b="1" dirty="0">
                <a:latin typeface="Tahoma" panose="020B0604030504040204" pitchFamily="34" charset="0"/>
                <a:ea typeface="Tahoma" panose="020B0604030504040204" pitchFamily="34" charset="0"/>
                <a:cs typeface="Tahoma" panose="020B0604030504040204" pitchFamily="34" charset="0"/>
              </a:rPr>
              <a:t>c/ </a:t>
            </a:r>
            <a:r>
              <a:rPr lang="en-US" sz="2400" b="1" dirty="0" err="1">
                <a:latin typeface="Tahoma" panose="020B0604030504040204" pitchFamily="34" charset="0"/>
                <a:ea typeface="Tahoma" panose="020B0604030504040204" pitchFamily="34" charset="0"/>
                <a:cs typeface="Tahoma" panose="020B0604030504040204" pitchFamily="34" charset="0"/>
              </a:rPr>
              <a:t>Chế</a:t>
            </a:r>
            <a:r>
              <a:rPr lang="en-US" sz="2400" b="1" dirty="0">
                <a:latin typeface="Tahoma" panose="020B0604030504040204" pitchFamily="34" charset="0"/>
                <a:ea typeface="Tahoma" panose="020B0604030504040204" pitchFamily="34" charset="0"/>
                <a:cs typeface="Tahoma" panose="020B0604030504040204" pitchFamily="34" charset="0"/>
              </a:rPr>
              <a:t> </a:t>
            </a:r>
            <a:r>
              <a:rPr lang="en-US" sz="2400" b="1" dirty="0" err="1">
                <a:latin typeface="Tahoma" panose="020B0604030504040204" pitchFamily="34" charset="0"/>
                <a:ea typeface="Tahoma" panose="020B0604030504040204" pitchFamily="34" charset="0"/>
                <a:cs typeface="Tahoma" panose="020B0604030504040204" pitchFamily="34" charset="0"/>
              </a:rPr>
              <a:t>độ</a:t>
            </a:r>
            <a:r>
              <a:rPr lang="en-US" sz="2400" b="1" dirty="0">
                <a:latin typeface="Tahoma" panose="020B0604030504040204" pitchFamily="34" charset="0"/>
                <a:ea typeface="Tahoma" panose="020B0604030504040204" pitchFamily="34" charset="0"/>
                <a:cs typeface="Tahoma" panose="020B0604030504040204" pitchFamily="34" charset="0"/>
              </a:rPr>
              <a:t> </a:t>
            </a:r>
            <a:r>
              <a:rPr lang="en-US" sz="2400" b="1" dirty="0" err="1">
                <a:latin typeface="Tahoma" panose="020B0604030504040204" pitchFamily="34" charset="0"/>
                <a:ea typeface="Tahoma" panose="020B0604030504040204" pitchFamily="34" charset="0"/>
                <a:cs typeface="Tahoma" panose="020B0604030504040204" pitchFamily="34" charset="0"/>
              </a:rPr>
              <a:t>trợ</a:t>
            </a:r>
            <a:r>
              <a:rPr lang="en-US" sz="2400" b="1" dirty="0">
                <a:latin typeface="Tahoma" panose="020B0604030504040204" pitchFamily="34" charset="0"/>
                <a:ea typeface="Tahoma" panose="020B0604030504040204" pitchFamily="34" charset="0"/>
                <a:cs typeface="Tahoma" panose="020B0604030504040204" pitchFamily="34" charset="0"/>
              </a:rPr>
              <a:t> </a:t>
            </a:r>
            <a:r>
              <a:rPr lang="en-US" sz="2400" b="1" dirty="0" err="1">
                <a:latin typeface="Tahoma" panose="020B0604030504040204" pitchFamily="34" charset="0"/>
                <a:ea typeface="Tahoma" panose="020B0604030504040204" pitchFamily="34" charset="0"/>
                <a:cs typeface="Tahoma" panose="020B0604030504040204" pitchFamily="34" charset="0"/>
              </a:rPr>
              <a:t>cấp</a:t>
            </a:r>
            <a:r>
              <a:rPr lang="en-US" sz="2400" b="1" dirty="0">
                <a:latin typeface="Tahoma" panose="020B0604030504040204" pitchFamily="34" charset="0"/>
                <a:ea typeface="Tahoma" panose="020B0604030504040204" pitchFamily="34" charset="0"/>
                <a:cs typeface="Tahoma" panose="020B0604030504040204" pitchFamily="34" charset="0"/>
              </a:rPr>
              <a:t> tai </a:t>
            </a:r>
            <a:r>
              <a:rPr lang="en-US" sz="2400" b="1" dirty="0" err="1">
                <a:latin typeface="Tahoma" panose="020B0604030504040204" pitchFamily="34" charset="0"/>
                <a:ea typeface="Tahoma" panose="020B0604030504040204" pitchFamily="34" charset="0"/>
                <a:cs typeface="Tahoma" panose="020B0604030504040204" pitchFamily="34" charset="0"/>
              </a:rPr>
              <a:t>nạn</a:t>
            </a:r>
            <a:r>
              <a:rPr lang="en-US" sz="2400" b="1" dirty="0">
                <a:latin typeface="Tahoma" panose="020B0604030504040204" pitchFamily="34" charset="0"/>
                <a:ea typeface="Tahoma" panose="020B0604030504040204" pitchFamily="34" charset="0"/>
                <a:cs typeface="Tahoma" panose="020B0604030504040204" pitchFamily="34" charset="0"/>
              </a:rPr>
              <a:t> </a:t>
            </a:r>
            <a:r>
              <a:rPr lang="en-US" sz="2400" b="1" dirty="0" err="1">
                <a:latin typeface="Tahoma" panose="020B0604030504040204" pitchFamily="34" charset="0"/>
                <a:ea typeface="Tahoma" panose="020B0604030504040204" pitchFamily="34" charset="0"/>
                <a:cs typeface="Tahoma" panose="020B0604030504040204" pitchFamily="34" charset="0"/>
              </a:rPr>
              <a:t>lao</a:t>
            </a:r>
            <a:r>
              <a:rPr lang="en-US" sz="2400" b="1" dirty="0">
                <a:latin typeface="Tahoma" panose="020B0604030504040204" pitchFamily="34" charset="0"/>
                <a:ea typeface="Tahoma" panose="020B0604030504040204" pitchFamily="34" charset="0"/>
                <a:cs typeface="Tahoma" panose="020B0604030504040204" pitchFamily="34" charset="0"/>
              </a:rPr>
              <a:t> </a:t>
            </a:r>
            <a:r>
              <a:rPr lang="en-US" sz="2400" b="1" dirty="0" err="1">
                <a:latin typeface="Tahoma" panose="020B0604030504040204" pitchFamily="34" charset="0"/>
                <a:ea typeface="Tahoma" panose="020B0604030504040204" pitchFamily="34" charset="0"/>
                <a:cs typeface="Tahoma" panose="020B0604030504040204" pitchFamily="34" charset="0"/>
              </a:rPr>
              <a:t>động</a:t>
            </a:r>
            <a:r>
              <a:rPr lang="en-US" sz="2400" b="1" dirty="0">
                <a:latin typeface="Tahoma" panose="020B0604030504040204" pitchFamily="34" charset="0"/>
                <a:ea typeface="Tahoma" panose="020B0604030504040204" pitchFamily="34" charset="0"/>
                <a:cs typeface="Tahoma" panose="020B0604030504040204" pitchFamily="34" charset="0"/>
              </a:rPr>
              <a:t>, </a:t>
            </a:r>
            <a:r>
              <a:rPr lang="en-US" sz="2400" b="1" dirty="0" err="1">
                <a:latin typeface="Tahoma" panose="020B0604030504040204" pitchFamily="34" charset="0"/>
                <a:ea typeface="Tahoma" panose="020B0604030504040204" pitchFamily="34" charset="0"/>
                <a:cs typeface="Tahoma" panose="020B0604030504040204" pitchFamily="34" charset="0"/>
              </a:rPr>
              <a:t>bệnh</a:t>
            </a:r>
            <a:r>
              <a:rPr lang="en-US" sz="2400" b="1" dirty="0">
                <a:latin typeface="Tahoma" panose="020B0604030504040204" pitchFamily="34" charset="0"/>
                <a:ea typeface="Tahoma" panose="020B0604030504040204" pitchFamily="34" charset="0"/>
                <a:cs typeface="Tahoma" panose="020B0604030504040204" pitchFamily="34" charset="0"/>
              </a:rPr>
              <a:t> </a:t>
            </a:r>
            <a:r>
              <a:rPr lang="en-US" sz="2400" b="1" dirty="0" err="1">
                <a:latin typeface="Tahoma" panose="020B0604030504040204" pitchFamily="34" charset="0"/>
                <a:ea typeface="Tahoma" panose="020B0604030504040204" pitchFamily="34" charset="0"/>
                <a:cs typeface="Tahoma" panose="020B0604030504040204" pitchFamily="34" charset="0"/>
              </a:rPr>
              <a:t>nghề</a:t>
            </a:r>
            <a:r>
              <a:rPr lang="en-US" sz="2400" b="1" dirty="0">
                <a:latin typeface="Tahoma" panose="020B0604030504040204" pitchFamily="34" charset="0"/>
                <a:ea typeface="Tahoma" panose="020B0604030504040204" pitchFamily="34" charset="0"/>
                <a:cs typeface="Tahoma" panose="020B0604030504040204" pitchFamily="34" charset="0"/>
              </a:rPr>
              <a:t> </a:t>
            </a:r>
            <a:r>
              <a:rPr lang="en-US" sz="2400" b="1" dirty="0" err="1">
                <a:latin typeface="Tahoma" panose="020B0604030504040204" pitchFamily="34" charset="0"/>
                <a:ea typeface="Tahoma" panose="020B0604030504040204" pitchFamily="34" charset="0"/>
                <a:cs typeface="Tahoma" panose="020B0604030504040204" pitchFamily="34" charset="0"/>
              </a:rPr>
              <a:t>nghiệp</a:t>
            </a:r>
            <a:r>
              <a:rPr lang="en-US" sz="2400" b="1" dirty="0">
                <a:latin typeface="Tahoma" panose="020B0604030504040204" pitchFamily="34" charset="0"/>
                <a:ea typeface="Tahoma" panose="020B0604030504040204" pitchFamily="34" charset="0"/>
                <a:cs typeface="Tahoma" panose="020B0604030504040204" pitchFamily="34" charset="0"/>
              </a:rPr>
              <a:t> </a:t>
            </a:r>
          </a:p>
          <a:p>
            <a:pPr algn="just">
              <a:lnSpc>
                <a:spcPct val="150000"/>
              </a:lnSpc>
              <a:buFont typeface="Wingdings" panose="05000000000000000000" pitchFamily="2" charset="2"/>
              <a:buChar char="ü"/>
            </a:pPr>
            <a:r>
              <a:rPr lang="en-US" sz="2000" dirty="0" err="1" smtClean="0">
                <a:latin typeface="Tahoma" panose="020B0604030504040204" pitchFamily="34" charset="0"/>
                <a:ea typeface="Tahoma" panose="020B0604030504040204" pitchFamily="34" charset="0"/>
                <a:cs typeface="Tahoma" panose="020B0604030504040204" pitchFamily="34" charset="0"/>
              </a:rPr>
              <a:t>Được</a:t>
            </a:r>
            <a:r>
              <a:rPr lang="en-US" sz="2000" dirty="0" smtClean="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trang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cấp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phương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tiện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giúp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sinh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hoạt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phù</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hợp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với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tổn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thất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chức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năng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dotai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nạn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gây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ra</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như</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chân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tay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mắt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răng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máy</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thính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xe</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lăn</a:t>
            </a:r>
            <a:r>
              <a:rPr lang="en-US" sz="2000" dirty="0">
                <a:latin typeface="Tahoma" panose="020B0604030504040204" pitchFamily="34" charset="0"/>
                <a:ea typeface="Tahoma" panose="020B0604030504040204" pitchFamily="34" charset="0"/>
                <a:cs typeface="Tahoma" panose="020B0604030504040204" pitchFamily="34" charset="0"/>
              </a:rPr>
              <a:t>…</a:t>
            </a:r>
          </a:p>
          <a:p>
            <a:pPr marL="0" indent="0" algn="just">
              <a:lnSpc>
                <a:spcPct val="150000"/>
              </a:lnSpc>
              <a:buNone/>
            </a:pPr>
            <a:r>
              <a:rPr lang="en-US" sz="2000" dirty="0">
                <a:latin typeface="Tahoma" panose="020B0604030504040204" pitchFamily="34" charset="0"/>
                <a:ea typeface="Tahoma" panose="020B0604030504040204" pitchFamily="34" charset="0"/>
                <a:cs typeface="Tahoma" panose="020B0604030504040204" pitchFamily="34" charset="0"/>
              </a:rPr>
              <a:t> - </a:t>
            </a:r>
            <a:r>
              <a:rPr lang="en-US" sz="2000" dirty="0" err="1">
                <a:latin typeface="Tahoma" panose="020B0604030504040204" pitchFamily="34" charset="0"/>
                <a:ea typeface="Tahoma" panose="020B0604030504040204" pitchFamily="34" charset="0"/>
                <a:cs typeface="Tahoma" panose="020B0604030504040204" pitchFamily="34" charset="0"/>
              </a:rPr>
              <a:t>Người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lao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chết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khi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bị</a:t>
            </a:r>
            <a:r>
              <a:rPr lang="en-US" sz="2000" dirty="0">
                <a:latin typeface="Tahoma" panose="020B0604030504040204" pitchFamily="34" charset="0"/>
                <a:ea typeface="Tahoma" panose="020B0604030504040204" pitchFamily="34" charset="0"/>
                <a:cs typeface="Tahoma" panose="020B0604030504040204" pitchFamily="34" charset="0"/>
              </a:rPr>
              <a:t> tai </a:t>
            </a:r>
            <a:r>
              <a:rPr lang="en-US" sz="2000" dirty="0" err="1">
                <a:latin typeface="Tahoma" panose="020B0604030504040204" pitchFamily="34" charset="0"/>
                <a:ea typeface="Tahoma" panose="020B0604030504040204" pitchFamily="34" charset="0"/>
                <a:cs typeface="Tahoma" panose="020B0604030504040204" pitchFamily="34" charset="0"/>
              </a:rPr>
              <a:t>nạn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lao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động</a:t>
            </a:r>
            <a:r>
              <a:rPr lang="en-US" sz="2000" dirty="0">
                <a:latin typeface="Tahoma" panose="020B0604030504040204" pitchFamily="34" charset="0"/>
                <a:ea typeface="Tahoma" panose="020B0604030504040204" pitchFamily="34" charset="0"/>
                <a:cs typeface="Tahoma" panose="020B0604030504040204" pitchFamily="34" charset="0"/>
              </a:rPr>
              <a:t> ( </a:t>
            </a:r>
            <a:r>
              <a:rPr lang="en-US" sz="2000" dirty="0" err="1">
                <a:latin typeface="Tahoma" panose="020B0604030504040204" pitchFamily="34" charset="0"/>
                <a:ea typeface="Tahoma" panose="020B0604030504040204" pitchFamily="34" charset="0"/>
                <a:cs typeface="Tahoma" panose="020B0604030504040204" pitchFamily="34" charset="0"/>
              </a:rPr>
              <a:t>kể</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chết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trong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thời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gian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điều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lần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đầu</a:t>
            </a:r>
            <a:r>
              <a:rPr lang="en-US" sz="2000" dirty="0">
                <a:latin typeface="Tahoma" panose="020B0604030504040204" pitchFamily="34" charset="0"/>
                <a:ea typeface="Tahoma" panose="020B0604030504040204" pitchFamily="34" charset="0"/>
                <a:cs typeface="Tahoma" panose="020B0604030504040204" pitchFamily="34" charset="0"/>
              </a:rPr>
              <a:t>)</a:t>
            </a:r>
            <a:r>
              <a:rPr lang="en-US" sz="2000" dirty="0" err="1">
                <a:latin typeface="Tahoma" panose="020B0604030504040204" pitchFamily="34" charset="0"/>
                <a:ea typeface="Tahoma" panose="020B0604030504040204" pitchFamily="34" charset="0"/>
                <a:cs typeface="Tahoma" panose="020B0604030504040204" pitchFamily="34" charset="0"/>
              </a:rPr>
              <a:t>thì</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gia</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đình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được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cấp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một</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lần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bằng</a:t>
            </a:r>
            <a:r>
              <a:rPr lang="en-US" sz="2000" dirty="0">
                <a:latin typeface="Tahoma" panose="020B0604030504040204" pitchFamily="34" charset="0"/>
                <a:ea typeface="Tahoma" panose="020B0604030504040204" pitchFamily="34" charset="0"/>
                <a:cs typeface="Tahoma" panose="020B0604030504040204" pitchFamily="34" charset="0"/>
              </a:rPr>
              <a:t> 24 </a:t>
            </a:r>
            <a:r>
              <a:rPr lang="en-US" sz="2000" dirty="0" err="1">
                <a:latin typeface="Tahoma" panose="020B0604030504040204" pitchFamily="34" charset="0"/>
                <a:ea typeface="Tahoma" panose="020B0604030504040204" pitchFamily="34" charset="0"/>
                <a:cs typeface="Tahoma" panose="020B0604030504040204" pitchFamily="34" charset="0"/>
              </a:rPr>
              <a:t>tháng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tiền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lương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tối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thiểu</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và</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được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hưởng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chế</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tửtuất</a:t>
            </a:r>
            <a:r>
              <a:rPr lang="en-US" sz="2000" dirty="0">
                <a:latin typeface="Tahoma" panose="020B0604030504040204" pitchFamily="34" charset="0"/>
                <a:ea typeface="Tahoma" panose="020B0604030504040204" pitchFamily="34" charset="0"/>
                <a:cs typeface="Tahoma" panose="020B0604030504040204" pitchFamily="34" charset="0"/>
              </a:rPr>
              <a:t>. </a:t>
            </a:r>
          </a:p>
          <a:p>
            <a:pPr marL="0" indent="0" algn="just">
              <a:lnSpc>
                <a:spcPct val="150000"/>
              </a:lnSpc>
              <a:buNone/>
            </a:pPr>
            <a:r>
              <a:rPr lang="en-US" sz="2000" dirty="0">
                <a:latin typeface="Tahoma" panose="020B0604030504040204" pitchFamily="34" charset="0"/>
                <a:ea typeface="Tahoma" panose="020B0604030504040204" pitchFamily="34" charset="0"/>
                <a:cs typeface="Tahoma" panose="020B0604030504040204" pitchFamily="34" charset="0"/>
              </a:rPr>
              <a:t> - </a:t>
            </a:r>
            <a:r>
              <a:rPr lang="en-US" sz="2000" dirty="0" err="1">
                <a:latin typeface="Tahoma" panose="020B0604030504040204" pitchFamily="34" charset="0"/>
                <a:ea typeface="Tahoma" panose="020B0604030504040204" pitchFamily="34" charset="0"/>
                <a:cs typeface="Tahoma" panose="020B0604030504040204" pitchFamily="34" charset="0"/>
              </a:rPr>
              <a:t>Người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lao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bị</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mắc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bệnh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nghề</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nghiệp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theo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danh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mục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bệnh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nghề</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nghiệp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hiện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hành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được</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hưởng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chế</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trợ</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cấp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bệnh</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nghề</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nghiệp</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như</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đối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với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người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bị</a:t>
            </a:r>
            <a:r>
              <a:rPr lang="en-US" sz="2000" dirty="0">
                <a:latin typeface="Tahoma" panose="020B0604030504040204" pitchFamily="34" charset="0"/>
                <a:ea typeface="Tahoma" panose="020B0604030504040204" pitchFamily="34" charset="0"/>
                <a:cs typeface="Tahoma" panose="020B0604030504040204" pitchFamily="34" charset="0"/>
              </a:rPr>
              <a:t> tai </a:t>
            </a:r>
            <a:r>
              <a:rPr lang="en-US" sz="2000" dirty="0" err="1">
                <a:latin typeface="Tahoma" panose="020B0604030504040204" pitchFamily="34" charset="0"/>
                <a:ea typeface="Tahoma" panose="020B0604030504040204" pitchFamily="34" charset="0"/>
                <a:cs typeface="Tahoma" panose="020B0604030504040204" pitchFamily="34" charset="0"/>
              </a:rPr>
              <a:t>nạn</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lao</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động</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nói</a:t>
            </a:r>
            <a:r>
              <a:rPr lang="en-US" sz="2000" dirty="0">
                <a:latin typeface="Tahoma" panose="020B0604030504040204" pitchFamily="34" charset="0"/>
                <a:ea typeface="Tahoma" panose="020B0604030504040204" pitchFamily="34" charset="0"/>
                <a:cs typeface="Tahoma" panose="020B0604030504040204" pitchFamily="34" charset="0"/>
              </a:rPr>
              <a:t> </a:t>
            </a:r>
            <a:r>
              <a:rPr lang="en-US" sz="2000" dirty="0" err="1">
                <a:latin typeface="Tahoma" panose="020B0604030504040204" pitchFamily="34" charset="0"/>
                <a:ea typeface="Tahoma" panose="020B0604030504040204" pitchFamily="34" charset="0"/>
                <a:cs typeface="Tahoma" panose="020B0604030504040204" pitchFamily="34" charset="0"/>
              </a:rPr>
              <a:t>trên</a:t>
            </a:r>
            <a:r>
              <a:rPr lang="en-US" sz="2000" dirty="0">
                <a:latin typeface="Tahoma" panose="020B0604030504040204" pitchFamily="34" charset="0"/>
                <a:ea typeface="Tahoma" panose="020B0604030504040204" pitchFamily="34" charset="0"/>
                <a:cs typeface="Tahoma" panose="020B0604030504040204" pitchFamily="34" charset="0"/>
              </a:rPr>
              <a:t>.</a:t>
            </a:r>
          </a:p>
        </p:txBody>
      </p:sp>
      <p:pic>
        <p:nvPicPr>
          <p:cNvPr id="11" name="Picture 10" descr="tc1"/>
          <p:cNvPicPr>
            <a:picLocks noChangeAspect="1"/>
          </p:cNvPicPr>
          <p:nvPr/>
        </p:nvPicPr>
        <p:blipFill rotWithShape="1">
          <a:blip r:embed="rId3"/>
          <a:srcRect l="25049"/>
          <a:stretch/>
        </p:blipFill>
        <p:spPr>
          <a:xfrm>
            <a:off x="8593141" y="4181383"/>
            <a:ext cx="3598859" cy="2676617"/>
          </a:xfrm>
          <a:prstGeom prst="rect">
            <a:avLst/>
          </a:prstGeom>
        </p:spPr>
      </p:pic>
      <p:pic>
        <p:nvPicPr>
          <p:cNvPr id="15" name="Picture 14" descr="tc2"/>
          <p:cNvPicPr>
            <a:picLocks noChangeAspect="1"/>
          </p:cNvPicPr>
          <p:nvPr/>
        </p:nvPicPr>
        <p:blipFill rotWithShape="1">
          <a:blip r:embed="rId4"/>
          <a:srcRect l="14548" r="15727"/>
          <a:stretch/>
        </p:blipFill>
        <p:spPr>
          <a:xfrm>
            <a:off x="8535896" y="1128150"/>
            <a:ext cx="3656104" cy="2698125"/>
          </a:xfrm>
          <a:prstGeom prst="rect">
            <a:avLst/>
          </a:prstGeom>
        </p:spPr>
      </p:pic>
    </p:spTree>
    <p:extLst>
      <p:ext uri="{BB962C8B-B14F-4D97-AF65-F5344CB8AC3E}">
        <p14:creationId xmlns:p14="http://schemas.microsoft.com/office/powerpoint/2010/main" val="3715251411"/>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6.2.6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THỰC HIỆN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KHEN THƯỞNG, XỬ PHẠT TRONG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108014" y="903767"/>
            <a:ext cx="7748725" cy="4689475"/>
          </a:xfrm>
        </p:spPr>
        <p:txBody>
          <a:bodyPr>
            <a:noAutofit/>
          </a:bodyPr>
          <a:lstStyle/>
          <a:p>
            <a:pPr marL="0" indent="0" algn="just">
              <a:lnSpc>
                <a:spcPct val="150000"/>
              </a:lnSpc>
              <a:buNone/>
            </a:pPr>
            <a:r>
              <a:rPr lang="en-US" sz="2400" b="1" dirty="0">
                <a:latin typeface="Tahoma" panose="020B0604030504040204" pitchFamily="34" charset="0"/>
                <a:ea typeface="Tahoma" panose="020B0604030504040204" pitchFamily="34" charset="0"/>
                <a:cs typeface="Tahoma" panose="020B0604030504040204" pitchFamily="34" charset="0"/>
              </a:rPr>
              <a:t>a/ </a:t>
            </a:r>
            <a:r>
              <a:rPr lang="en-US" sz="2400" b="1" dirty="0" err="1">
                <a:latin typeface="Tahoma" panose="020B0604030504040204" pitchFamily="34" charset="0"/>
                <a:ea typeface="Tahoma" panose="020B0604030504040204" pitchFamily="34" charset="0"/>
                <a:cs typeface="Tahoma" panose="020B0604030504040204" pitchFamily="34" charset="0"/>
              </a:rPr>
              <a:t>Khen</a:t>
            </a:r>
            <a:r>
              <a:rPr lang="en-US" sz="2400" b="1" dirty="0">
                <a:latin typeface="Tahoma" panose="020B0604030504040204" pitchFamily="34" charset="0"/>
                <a:ea typeface="Tahoma" panose="020B0604030504040204" pitchFamily="34" charset="0"/>
                <a:cs typeface="Tahoma" panose="020B0604030504040204" pitchFamily="34" charset="0"/>
              </a:rPr>
              <a:t> </a:t>
            </a:r>
            <a:r>
              <a:rPr lang="en-US" sz="2400" b="1" dirty="0" err="1">
                <a:latin typeface="Tahoma" panose="020B0604030504040204" pitchFamily="34" charset="0"/>
                <a:ea typeface="Tahoma" panose="020B0604030504040204" pitchFamily="34" charset="0"/>
                <a:cs typeface="Tahoma" panose="020B0604030504040204" pitchFamily="34" charset="0"/>
              </a:rPr>
              <a:t>thưởng</a:t>
            </a:r>
            <a:r>
              <a:rPr lang="en-US" sz="2400" b="1" dirty="0">
                <a:latin typeface="Tahoma" panose="020B0604030504040204" pitchFamily="34" charset="0"/>
                <a:ea typeface="Tahoma" panose="020B0604030504040204" pitchFamily="34" charset="0"/>
                <a:cs typeface="Tahoma" panose="020B0604030504040204" pitchFamily="34" charset="0"/>
              </a:rPr>
              <a:t>: </a:t>
            </a:r>
          </a:p>
          <a:p>
            <a:pPr marL="346075" indent="-346075" algn="just">
              <a:lnSpc>
                <a:spcPct val="150000"/>
              </a:lnSpc>
              <a:buFont typeface="Wingdings" panose="05000000000000000000" pitchFamily="2" charset="2"/>
              <a:buChar char="ü"/>
            </a:pPr>
            <a:r>
              <a:rPr lang="en-US" sz="2400" dirty="0" err="1" smtClean="0">
                <a:latin typeface="Tahoma" panose="020B0604030504040204" pitchFamily="34" charset="0"/>
                <a:ea typeface="Tahoma" panose="020B0604030504040204" pitchFamily="34" charset="0"/>
                <a:cs typeface="Tahoma" panose="020B0604030504040204" pitchFamily="34" charset="0"/>
              </a:rPr>
              <a:t>Khen</a:t>
            </a:r>
            <a:r>
              <a:rPr lang="en-US" sz="2400" dirty="0" smtClean="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thưởng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riêng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về</a:t>
            </a:r>
            <a:r>
              <a:rPr lang="en-US" sz="2400" dirty="0">
                <a:latin typeface="Tahoma" panose="020B0604030504040204" pitchFamily="34" charset="0"/>
                <a:ea typeface="Tahoma" panose="020B0604030504040204" pitchFamily="34" charset="0"/>
                <a:cs typeface="Tahoma" panose="020B0604030504040204" pitchFamily="34" charset="0"/>
              </a:rPr>
              <a:t> BHLĐ </a:t>
            </a:r>
            <a:r>
              <a:rPr lang="en-US" sz="2400" dirty="0" err="1">
                <a:latin typeface="Tahoma" panose="020B0604030504040204" pitchFamily="34" charset="0"/>
                <a:ea typeface="Tahoma" panose="020B0604030504040204" pitchFamily="34" charset="0"/>
                <a:cs typeface="Tahoma" panose="020B0604030504040204" pitchFamily="34" charset="0"/>
              </a:rPr>
              <a:t>trong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các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đợt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sơ</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tổng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kết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công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tác</a:t>
            </a:r>
            <a:r>
              <a:rPr lang="en-US" sz="2400" dirty="0">
                <a:latin typeface="Tahoma" panose="020B0604030504040204" pitchFamily="34" charset="0"/>
                <a:ea typeface="Tahoma" panose="020B0604030504040204" pitchFamily="34" charset="0"/>
                <a:cs typeface="Tahoma" panose="020B0604030504040204" pitchFamily="34" charset="0"/>
              </a:rPr>
              <a:t> BHLĐ </a:t>
            </a:r>
            <a:r>
              <a:rPr lang="en-US" sz="2400" dirty="0" err="1">
                <a:latin typeface="Tahoma" panose="020B0604030504040204" pitchFamily="34" charset="0"/>
                <a:ea typeface="Tahoma" panose="020B0604030504040204" pitchFamily="34" charset="0"/>
                <a:cs typeface="Tahoma" panose="020B0604030504040204" pitchFamily="34" charset="0"/>
              </a:rPr>
              <a:t>của</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doanh</a:t>
            </a:r>
            <a:r>
              <a:rPr lang="vi-VN" alt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nghiệp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bằng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hình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thức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giấy</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khen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vật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chất</a:t>
            </a:r>
            <a:r>
              <a:rPr lang="en-US" sz="2400" dirty="0">
                <a:latin typeface="Tahoma" panose="020B0604030504040204" pitchFamily="34" charset="0"/>
                <a:ea typeface="Tahoma" panose="020B0604030504040204" pitchFamily="34" charset="0"/>
                <a:cs typeface="Tahoma" panose="020B0604030504040204" pitchFamily="34" charset="0"/>
              </a:rPr>
              <a:t>. </a:t>
            </a:r>
          </a:p>
          <a:p>
            <a:pPr marL="346075" indent="-346075" algn="just">
              <a:lnSpc>
                <a:spcPct val="150000"/>
              </a:lnSpc>
              <a:buFont typeface="Wingdings" panose="05000000000000000000" pitchFamily="2" charset="2"/>
              <a:buChar char="ü"/>
            </a:pPr>
            <a:r>
              <a:rPr lang="en-US" sz="2400" dirty="0" err="1" smtClean="0">
                <a:latin typeface="Tahoma" panose="020B0604030504040204" pitchFamily="34" charset="0"/>
                <a:ea typeface="Tahoma" panose="020B0604030504040204" pitchFamily="34" charset="0"/>
                <a:cs typeface="Tahoma" panose="020B0604030504040204" pitchFamily="34" charset="0"/>
              </a:rPr>
              <a:t>Khen</a:t>
            </a:r>
            <a:r>
              <a:rPr lang="en-US" sz="2400" dirty="0" smtClean="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thưởng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hàng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tháng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kết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hợp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thành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tích</a:t>
            </a:r>
            <a:r>
              <a:rPr lang="en-US" sz="2400" dirty="0">
                <a:latin typeface="Tahoma" panose="020B0604030504040204" pitchFamily="34" charset="0"/>
                <a:ea typeface="Tahoma" panose="020B0604030504040204" pitchFamily="34" charset="0"/>
                <a:cs typeface="Tahoma" panose="020B0604030504040204" pitchFamily="34" charset="0"/>
              </a:rPr>
              <a:t> BHLĐ </a:t>
            </a:r>
            <a:r>
              <a:rPr lang="en-US" sz="2400" dirty="0" err="1">
                <a:latin typeface="Tahoma" panose="020B0604030504040204" pitchFamily="34" charset="0"/>
                <a:ea typeface="Tahoma" panose="020B0604030504040204" pitchFamily="34" charset="0"/>
                <a:cs typeface="Tahoma" panose="020B0604030504040204" pitchFamily="34" charset="0"/>
              </a:rPr>
              <a:t>với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sản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xuất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và</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thể</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hiện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trong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việc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phân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loại</a:t>
            </a:r>
            <a:r>
              <a:rPr lang="en-US" sz="2400" dirty="0">
                <a:latin typeface="Tahoma" panose="020B0604030504040204" pitchFamily="34" charset="0"/>
                <a:ea typeface="Tahoma" panose="020B0604030504040204" pitchFamily="34" charset="0"/>
                <a:cs typeface="Tahoma" panose="020B0604030504040204" pitchFamily="34" charset="0"/>
              </a:rPr>
              <a:t> A, B, C </a:t>
            </a:r>
            <a:r>
              <a:rPr lang="en-US" sz="2400" dirty="0" err="1">
                <a:latin typeface="Tahoma" panose="020B0604030504040204" pitchFamily="34" charset="0"/>
                <a:ea typeface="Tahoma" panose="020B0604030504040204" pitchFamily="34" charset="0"/>
                <a:cs typeface="Tahoma" panose="020B0604030504040204" pitchFamily="34" charset="0"/>
              </a:rPr>
              <a:t>để</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nhận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lương</a:t>
            </a:r>
            <a:r>
              <a:rPr lang="en-US" sz="2400" dirty="0">
                <a:latin typeface="Tahoma" panose="020B0604030504040204" pitchFamily="34" charset="0"/>
                <a:ea typeface="Tahoma" panose="020B0604030504040204" pitchFamily="34" charset="0"/>
                <a:cs typeface="Tahoma" panose="020B0604030504040204" pitchFamily="34" charset="0"/>
              </a:rPr>
              <a:t>. </a:t>
            </a:r>
          </a:p>
          <a:p>
            <a:pPr marL="346075" indent="-346075" algn="just">
              <a:lnSpc>
                <a:spcPct val="150000"/>
              </a:lnSpc>
              <a:buFont typeface="Wingdings" panose="05000000000000000000" pitchFamily="2" charset="2"/>
              <a:buChar char="ü"/>
            </a:pP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smtClean="0">
                <a:latin typeface="Tahoma" panose="020B0604030504040204" pitchFamily="34" charset="0"/>
                <a:ea typeface="Tahoma" panose="020B0604030504040204" pitchFamily="34" charset="0"/>
                <a:cs typeface="Tahoma" panose="020B0604030504040204" pitchFamily="34" charset="0"/>
              </a:rPr>
              <a:t>Những</a:t>
            </a:r>
            <a:r>
              <a:rPr lang="en-US" sz="2400" dirty="0" smtClean="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người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thành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tích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xuất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sắc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trong</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một</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thời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gian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dài</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có</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thể</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được</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doanh</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nghiệp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đề</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nghị</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cấp</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trên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khen</a:t>
            </a:r>
            <a:r>
              <a:rPr lang="en-US" sz="2400" dirty="0">
                <a:latin typeface="Tahoma" panose="020B0604030504040204" pitchFamily="34" charset="0"/>
                <a:ea typeface="Tahoma" panose="020B0604030504040204" pitchFamily="34" charset="0"/>
                <a:cs typeface="Tahoma" panose="020B0604030504040204" pitchFamily="34" charset="0"/>
              </a:rPr>
              <a:t> </a:t>
            </a:r>
            <a:r>
              <a:rPr lang="en-US" sz="2400" dirty="0" err="1">
                <a:latin typeface="Tahoma" panose="020B0604030504040204" pitchFamily="34" charset="0"/>
                <a:ea typeface="Tahoma" panose="020B0604030504040204" pitchFamily="34" charset="0"/>
                <a:cs typeface="Tahoma" panose="020B0604030504040204" pitchFamily="34" charset="0"/>
              </a:rPr>
              <a:t>thưởng</a:t>
            </a:r>
            <a:r>
              <a:rPr lang="en-US" sz="2400" dirty="0">
                <a:latin typeface="Tahoma" panose="020B0604030504040204" pitchFamily="34" charset="0"/>
                <a:ea typeface="Tahoma" panose="020B0604030504040204" pitchFamily="34" charset="0"/>
                <a:cs typeface="Tahoma" panose="020B0604030504040204" pitchFamily="34" charset="0"/>
              </a:rPr>
              <a:t>.</a:t>
            </a:r>
          </a:p>
        </p:txBody>
      </p:sp>
      <p:pic>
        <p:nvPicPr>
          <p:cNvPr id="14" name="Picture 13" descr="kt0"/>
          <p:cNvPicPr>
            <a:picLocks noChangeAspect="1"/>
          </p:cNvPicPr>
          <p:nvPr/>
        </p:nvPicPr>
        <p:blipFill>
          <a:blip r:embed="rId3"/>
          <a:stretch>
            <a:fillRect/>
          </a:stretch>
        </p:blipFill>
        <p:spPr>
          <a:xfrm>
            <a:off x="7993380" y="3968318"/>
            <a:ext cx="4197985" cy="2889681"/>
          </a:xfrm>
          <a:prstGeom prst="rect">
            <a:avLst/>
          </a:prstGeom>
        </p:spPr>
      </p:pic>
      <p:pic>
        <p:nvPicPr>
          <p:cNvPr id="16" name="Picture 15" descr="kt1"/>
          <p:cNvPicPr>
            <a:picLocks noChangeAspect="1"/>
          </p:cNvPicPr>
          <p:nvPr/>
        </p:nvPicPr>
        <p:blipFill>
          <a:blip r:embed="rId4"/>
          <a:stretch>
            <a:fillRect/>
          </a:stretch>
        </p:blipFill>
        <p:spPr>
          <a:xfrm>
            <a:off x="7993380" y="994298"/>
            <a:ext cx="4198620" cy="2974019"/>
          </a:xfrm>
          <a:prstGeom prst="rect">
            <a:avLst/>
          </a:prstGeom>
        </p:spPr>
      </p:pic>
    </p:spTree>
    <p:extLst>
      <p:ext uri="{BB962C8B-B14F-4D97-AF65-F5344CB8AC3E}">
        <p14:creationId xmlns:p14="http://schemas.microsoft.com/office/powerpoint/2010/main" val="2046961425"/>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xmlns=""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6.2.6 </a:t>
            </a:r>
            <a:r>
              <a:rPr lang="en-US" sz="2800" b="1" dirty="0">
                <a:solidFill>
                  <a:srgbClr val="C00000"/>
                </a:solidFill>
                <a:latin typeface="Tahoma" panose="020B0604030504040204" pitchFamily="34" charset="0"/>
                <a:ea typeface="Tahoma" panose="020B0604030504040204" pitchFamily="34" charset="0"/>
                <a:cs typeface="Tahoma" panose="020B0604030504040204" pitchFamily="34" charset="0"/>
              </a:rPr>
              <a:t>THỰC HIỆN </a:t>
            </a: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KHEN THƯỞNG, XỬ PHẠT TRONG BHLĐ</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9" name="Straight Connector 8">
            <a:extLst>
              <a:ext uri="{FF2B5EF4-FFF2-40B4-BE49-F238E27FC236}">
                <a16:creationId xmlns:a16="http://schemas.microsoft.com/office/drawing/2014/main" xmlns=""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t="12816"/>
          <a:stretch/>
        </p:blipFill>
        <p:spPr>
          <a:xfrm>
            <a:off x="9579004" y="29331"/>
            <a:ext cx="2467993" cy="820663"/>
          </a:xfrm>
          <a:prstGeom prst="rect">
            <a:avLst/>
          </a:prstGeom>
        </p:spPr>
      </p:pic>
      <p:sp>
        <p:nvSpPr>
          <p:cNvPr id="13" name="Content Placeholder 2"/>
          <p:cNvSpPr>
            <a:spLocks noGrp="1"/>
          </p:cNvSpPr>
          <p:nvPr>
            <p:ph sz="half" idx="1"/>
          </p:nvPr>
        </p:nvSpPr>
        <p:spPr>
          <a:xfrm>
            <a:off x="0" y="1090329"/>
            <a:ext cx="8716390" cy="4689475"/>
          </a:xfrm>
        </p:spPr>
        <p:txBody>
          <a:bodyPr>
            <a:noAutofit/>
          </a:bodyPr>
          <a:lstStyle/>
          <a:p>
            <a:pPr marL="0" indent="0" algn="just">
              <a:lnSpc>
                <a:spcPct val="150000"/>
              </a:lnSpc>
              <a:spcBef>
                <a:spcPts val="0"/>
              </a:spcBef>
              <a:buNone/>
            </a:pPr>
            <a:r>
              <a:rPr lang="en-US" sz="2200" b="1" dirty="0">
                <a:latin typeface="Tahoma" panose="020B0604030504040204" pitchFamily="34" charset="0"/>
                <a:ea typeface="Tahoma" panose="020B0604030504040204" pitchFamily="34" charset="0"/>
                <a:cs typeface="Tahoma" panose="020B0604030504040204" pitchFamily="34" charset="0"/>
              </a:rPr>
              <a:t>b/ </a:t>
            </a:r>
            <a:r>
              <a:rPr lang="en-US" sz="2200" b="1" dirty="0" err="1">
                <a:latin typeface="Tahoma" panose="020B0604030504040204" pitchFamily="34" charset="0"/>
                <a:ea typeface="Tahoma" panose="020B0604030504040204" pitchFamily="34" charset="0"/>
                <a:cs typeface="Tahoma" panose="020B0604030504040204" pitchFamily="34" charset="0"/>
              </a:rPr>
              <a:t>Xử</a:t>
            </a:r>
            <a:r>
              <a:rPr lang="en-US" sz="2200" b="1" dirty="0">
                <a:latin typeface="Tahoma" panose="020B0604030504040204" pitchFamily="34" charset="0"/>
                <a:ea typeface="Tahoma" panose="020B0604030504040204" pitchFamily="34" charset="0"/>
                <a:cs typeface="Tahoma" panose="020B0604030504040204" pitchFamily="34" charset="0"/>
              </a:rPr>
              <a:t> </a:t>
            </a:r>
            <a:r>
              <a:rPr lang="en-US" sz="2200" b="1" dirty="0" err="1">
                <a:latin typeface="Tahoma" panose="020B0604030504040204" pitchFamily="34" charset="0"/>
                <a:ea typeface="Tahoma" panose="020B0604030504040204" pitchFamily="34" charset="0"/>
                <a:cs typeface="Tahoma" panose="020B0604030504040204" pitchFamily="34" charset="0"/>
              </a:rPr>
              <a:t>phạt</a:t>
            </a:r>
            <a:r>
              <a:rPr lang="en-US" sz="2200" b="1" dirty="0">
                <a:latin typeface="Tahoma" panose="020B0604030504040204" pitchFamily="34" charset="0"/>
                <a:ea typeface="Tahoma" panose="020B0604030504040204" pitchFamily="34" charset="0"/>
                <a:cs typeface="Tahoma" panose="020B0604030504040204" pitchFamily="34" charset="0"/>
              </a:rPr>
              <a:t>: </a:t>
            </a:r>
          </a:p>
          <a:p>
            <a:pPr marL="400050" indent="-400050" algn="just">
              <a:lnSpc>
                <a:spcPct val="150000"/>
              </a:lnSpc>
              <a:spcBef>
                <a:spcPts val="0"/>
              </a:spcBef>
              <a:buFont typeface="Wingdings" panose="05000000000000000000" pitchFamily="2" charset="2"/>
              <a:buChar char="ü"/>
            </a:pPr>
            <a:r>
              <a:rPr lang="en-US" sz="2200" dirty="0" err="1" smtClean="0">
                <a:latin typeface="Tahoma" panose="020B0604030504040204" pitchFamily="34" charset="0"/>
                <a:ea typeface="Tahoma" panose="020B0604030504040204" pitchFamily="34" charset="0"/>
                <a:cs typeface="Tahoma" panose="020B0604030504040204" pitchFamily="34" charset="0"/>
              </a:rPr>
              <a:t>Không</a:t>
            </a:r>
            <a:r>
              <a:rPr lang="en-US" sz="2200" dirty="0" smtClean="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chấp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hành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về</a:t>
            </a:r>
            <a:r>
              <a:rPr lang="en-US" sz="2200" dirty="0">
                <a:latin typeface="Tahoma" panose="020B0604030504040204" pitchFamily="34" charset="0"/>
                <a:ea typeface="Tahoma" panose="020B0604030504040204" pitchFamily="34" charset="0"/>
                <a:cs typeface="Tahoma" panose="020B0604030504040204" pitchFamily="34" charset="0"/>
              </a:rPr>
              <a:t> BHLĐ </a:t>
            </a:r>
            <a:r>
              <a:rPr lang="en-US" sz="2200" dirty="0" err="1">
                <a:latin typeface="Tahoma" panose="020B0604030504040204" pitchFamily="34" charset="0"/>
                <a:ea typeface="Tahoma" panose="020B0604030504040204" pitchFamily="34" charset="0"/>
                <a:cs typeface="Tahoma" panose="020B0604030504040204" pitchFamily="34" charset="0"/>
              </a:rPr>
              <a:t>nhưng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chưa</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gây</a:t>
            </a:r>
            <a:r>
              <a:rPr lang="en-US" sz="2200" dirty="0">
                <a:latin typeface="Tahoma" panose="020B0604030504040204" pitchFamily="34" charset="0"/>
                <a:ea typeface="Tahoma" panose="020B0604030504040204" pitchFamily="34" charset="0"/>
                <a:cs typeface="Tahoma" panose="020B0604030504040204" pitchFamily="34" charset="0"/>
              </a:rPr>
              <a:t> tai </a:t>
            </a:r>
            <a:r>
              <a:rPr lang="en-US" sz="2200" dirty="0" err="1">
                <a:latin typeface="Tahoma" panose="020B0604030504040204" pitchFamily="34" charset="0"/>
                <a:ea typeface="Tahoma" panose="020B0604030504040204" pitchFamily="34" charset="0"/>
                <a:cs typeface="Tahoma" panose="020B0604030504040204" pitchFamily="34" charset="0"/>
              </a:rPr>
              <a:t>nạn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và</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chưa</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ảnh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hưởng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đến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sản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xuất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sẽ</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bị</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trừ</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điểm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đua</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và</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chỉ</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phân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loại</a:t>
            </a:r>
            <a:r>
              <a:rPr lang="en-US" sz="2200" dirty="0">
                <a:latin typeface="Tahoma" panose="020B0604030504040204" pitchFamily="34" charset="0"/>
                <a:ea typeface="Tahoma" panose="020B0604030504040204" pitchFamily="34" charset="0"/>
                <a:cs typeface="Tahoma" panose="020B0604030504040204" pitchFamily="34" charset="0"/>
              </a:rPr>
              <a:t> B, C, </a:t>
            </a:r>
            <a:r>
              <a:rPr lang="en-US" sz="2200" dirty="0" err="1">
                <a:latin typeface="Tahoma" panose="020B0604030504040204" pitchFamily="34" charset="0"/>
                <a:ea typeface="Tahoma" panose="020B0604030504040204" pitchFamily="34" charset="0"/>
                <a:cs typeface="Tahoma" panose="020B0604030504040204" pitchFamily="34" charset="0"/>
              </a:rPr>
              <a:t>không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được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xét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giỏi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thậm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chí</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sẽ</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chậm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xét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nâng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bậc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lương</a:t>
            </a:r>
            <a:r>
              <a:rPr lang="en-US" sz="2200" dirty="0">
                <a:latin typeface="Tahoma" panose="020B0604030504040204" pitchFamily="34" charset="0"/>
                <a:ea typeface="Tahoma" panose="020B0604030504040204" pitchFamily="34" charset="0"/>
                <a:cs typeface="Tahoma" panose="020B0604030504040204" pitchFamily="34" charset="0"/>
              </a:rPr>
              <a:t>. </a:t>
            </a:r>
          </a:p>
          <a:p>
            <a:pPr marL="400050" indent="-400050" algn="just">
              <a:lnSpc>
                <a:spcPct val="150000"/>
              </a:lnSpc>
              <a:spcBef>
                <a:spcPts val="0"/>
              </a:spcBef>
              <a:buFont typeface="Wingdings" panose="05000000000000000000" pitchFamily="2" charset="2"/>
              <a:buChar char="ü"/>
            </a:pP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smtClean="0">
                <a:latin typeface="Tahoma" panose="020B0604030504040204" pitchFamily="34" charset="0"/>
                <a:ea typeface="Tahoma" panose="020B0604030504040204" pitchFamily="34" charset="0"/>
                <a:cs typeface="Tahoma" panose="020B0604030504040204" pitchFamily="34" charset="0"/>
              </a:rPr>
              <a:t>Trường</a:t>
            </a:r>
            <a:r>
              <a:rPr lang="en-US" sz="2200" dirty="0" smtClean="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hợp</a:t>
            </a:r>
            <a:r>
              <a:rPr lang="en-US" sz="2200" dirty="0">
                <a:latin typeface="Tahoma" panose="020B0604030504040204" pitchFamily="34" charset="0"/>
                <a:ea typeface="Tahoma" panose="020B0604030504040204" pitchFamily="34" charset="0"/>
                <a:cs typeface="Tahoma" panose="020B0604030504040204" pitchFamily="34" charset="0"/>
              </a:rPr>
              <a:t> vi </a:t>
            </a:r>
            <a:r>
              <a:rPr lang="en-US" sz="2200" dirty="0" err="1">
                <a:latin typeface="Tahoma" panose="020B0604030504040204" pitchFamily="34" charset="0"/>
                <a:ea typeface="Tahoma" panose="020B0604030504040204" pitchFamily="34" charset="0"/>
                <a:cs typeface="Tahoma" panose="020B0604030504040204" pitchFamily="34" charset="0"/>
              </a:rPr>
              <a:t>phạm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nặng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hơn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tuỳ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theo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mức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phạm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lỗi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thể</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bị</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xử</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lý</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theo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điều</a:t>
            </a:r>
            <a:r>
              <a:rPr lang="en-US" sz="2200" dirty="0">
                <a:latin typeface="Tahoma" panose="020B0604030504040204" pitchFamily="34" charset="0"/>
                <a:ea typeface="Tahoma" panose="020B0604030504040204" pitchFamily="34" charset="0"/>
                <a:cs typeface="Tahoma" panose="020B0604030504040204" pitchFamily="34" charset="0"/>
              </a:rPr>
              <a:t> 84của </a:t>
            </a:r>
            <a:r>
              <a:rPr lang="en-US" sz="2200" dirty="0" err="1">
                <a:latin typeface="Tahoma" panose="020B0604030504040204" pitchFamily="34" charset="0"/>
                <a:ea typeface="Tahoma" panose="020B0604030504040204" pitchFamily="34" charset="0"/>
                <a:cs typeface="Tahoma" panose="020B0604030504040204" pitchFamily="34" charset="0"/>
              </a:rPr>
              <a:t>Bộ</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smtClean="0">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a:t>
            </a:r>
          </a:p>
          <a:p>
            <a:pPr marL="400050" indent="-400050" algn="just">
              <a:lnSpc>
                <a:spcPct val="150000"/>
              </a:lnSpc>
              <a:spcBef>
                <a:spcPts val="0"/>
              </a:spcBef>
              <a:buFont typeface="Wingdings" panose="05000000000000000000" pitchFamily="2" charset="2"/>
              <a:buChar char="ü"/>
            </a:pPr>
            <a:r>
              <a:rPr lang="en-US" sz="2200" dirty="0" err="1" smtClean="0">
                <a:latin typeface="Tahoma" panose="020B0604030504040204" pitchFamily="34" charset="0"/>
                <a:ea typeface="Tahoma" panose="020B0604030504040204" pitchFamily="34" charset="0"/>
                <a:cs typeface="Tahoma" panose="020B0604030504040204" pitchFamily="34" charset="0"/>
              </a:rPr>
              <a:t>Về</a:t>
            </a:r>
            <a:r>
              <a:rPr lang="en-US" sz="2200" dirty="0" smtClean="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trách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nhiệm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chất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Nếu</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người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lao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động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làm</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hư</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hỏng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dụng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cụ</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thiết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bị</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hoặc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có</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hành</a:t>
            </a:r>
            <a:r>
              <a:rPr lang="en-US" sz="2200" dirty="0">
                <a:latin typeface="Tahoma" panose="020B0604030504040204" pitchFamily="34" charset="0"/>
                <a:ea typeface="Tahoma" panose="020B0604030504040204" pitchFamily="34" charset="0"/>
                <a:cs typeface="Tahoma" panose="020B0604030504040204" pitchFamily="34" charset="0"/>
              </a:rPr>
              <a:t> vi </a:t>
            </a:r>
            <a:r>
              <a:rPr lang="en-US" sz="2200" dirty="0" err="1">
                <a:latin typeface="Tahoma" panose="020B0604030504040204" pitchFamily="34" charset="0"/>
                <a:ea typeface="Tahoma" panose="020B0604030504040204" pitchFamily="34" charset="0"/>
                <a:cs typeface="Tahoma" panose="020B0604030504040204" pitchFamily="34" charset="0"/>
              </a:rPr>
              <a:t>khác</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gây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thiệt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hại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cho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tài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sản</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của</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doanh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nghiệp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thì</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phải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bồi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thường</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theo</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quy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định</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của</a:t>
            </a:r>
            <a:r>
              <a:rPr lang="vi-VN" alt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pháp</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luật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về</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thiệt</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hại</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đã</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gây</a:t>
            </a:r>
            <a:r>
              <a:rPr lang="en-US" sz="2200" dirty="0">
                <a:latin typeface="Tahoma" panose="020B0604030504040204" pitchFamily="34" charset="0"/>
                <a:ea typeface="Tahoma" panose="020B0604030504040204" pitchFamily="34" charset="0"/>
                <a:cs typeface="Tahoma" panose="020B0604030504040204" pitchFamily="34" charset="0"/>
              </a:rPr>
              <a:t> </a:t>
            </a:r>
            <a:r>
              <a:rPr lang="en-US" sz="2200" dirty="0" err="1">
                <a:latin typeface="Tahoma" panose="020B0604030504040204" pitchFamily="34" charset="0"/>
                <a:ea typeface="Tahoma" panose="020B0604030504040204" pitchFamily="34" charset="0"/>
                <a:cs typeface="Tahoma" panose="020B0604030504040204" pitchFamily="34" charset="0"/>
              </a:rPr>
              <a:t>ra.</a:t>
            </a:r>
            <a:r>
              <a:rPr lang="en-US" sz="2200" dirty="0">
                <a:latin typeface="Tahoma" panose="020B0604030504040204" pitchFamily="34" charset="0"/>
                <a:ea typeface="Tahoma" panose="020B0604030504040204" pitchFamily="34" charset="0"/>
                <a:cs typeface="Tahoma" panose="020B0604030504040204" pitchFamily="34" charset="0"/>
              </a:rPr>
              <a:t> </a:t>
            </a:r>
          </a:p>
        </p:txBody>
      </p:sp>
      <p:pic>
        <p:nvPicPr>
          <p:cNvPr id="11" name="Content Placeholder 5" descr="xp0"/>
          <p:cNvPicPr>
            <a:picLocks noGrp="1" noChangeAspect="1"/>
          </p:cNvPicPr>
          <p:nvPr>
            <p:ph sz="half" idx="2"/>
          </p:nvPr>
        </p:nvPicPr>
        <p:blipFill>
          <a:blip r:embed="rId3"/>
          <a:stretch>
            <a:fillRect/>
          </a:stretch>
        </p:blipFill>
        <p:spPr>
          <a:xfrm>
            <a:off x="8919845" y="3435067"/>
            <a:ext cx="3272155" cy="3496310"/>
          </a:xfrm>
          <a:prstGeom prst="rect">
            <a:avLst/>
          </a:prstGeom>
        </p:spPr>
      </p:pic>
      <p:pic>
        <p:nvPicPr>
          <p:cNvPr id="12" name="Picture 11" descr="xp1"/>
          <p:cNvPicPr>
            <a:picLocks noChangeAspect="1"/>
          </p:cNvPicPr>
          <p:nvPr/>
        </p:nvPicPr>
        <p:blipFill>
          <a:blip r:embed="rId4"/>
          <a:stretch>
            <a:fillRect/>
          </a:stretch>
        </p:blipFill>
        <p:spPr>
          <a:xfrm>
            <a:off x="8919845" y="928209"/>
            <a:ext cx="3272155" cy="2506858"/>
          </a:xfrm>
          <a:prstGeom prst="rect">
            <a:avLst/>
          </a:prstGeom>
        </p:spPr>
      </p:pic>
    </p:spTree>
    <p:extLst>
      <p:ext uri="{BB962C8B-B14F-4D97-AF65-F5344CB8AC3E}">
        <p14:creationId xmlns:p14="http://schemas.microsoft.com/office/powerpoint/2010/main" val="3189575443"/>
      </p:ext>
    </p:extLst>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C03FCAE-70C3-46D6-AEA2-A02691C8AEAE}"/>
              </a:ext>
            </a:extLst>
          </p:cNvPr>
          <p:cNvSpPr>
            <a:spLocks noGrp="1"/>
          </p:cNvSpPr>
          <p:nvPr>
            <p:ph type="title"/>
          </p:nvPr>
        </p:nvSpPr>
        <p:spPr>
          <a:xfrm>
            <a:off x="0" y="0"/>
            <a:ext cx="12192000" cy="879326"/>
          </a:xfrm>
        </p:spPr>
        <p:txBody>
          <a:bodyPr>
            <a:normAutofit fontScale="90000"/>
          </a:bodyPr>
          <a:lstStyle/>
          <a:p>
            <a:pPr>
              <a:defRPr/>
            </a:pPr>
            <a:r>
              <a:rPr lang="en-US" sz="1800" b="1" dirty="0">
                <a:solidFill>
                  <a:schemeClr val="tx1">
                    <a:lumMod val="75000"/>
                    <a:lumOff val="25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BÀI GIẢNG AN TOÀN LAO ĐỘNG</a:t>
            </a:r>
            <a: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chemeClr val="tx1">
                    <a:lumMod val="75000"/>
                    <a:lumOff val="25000"/>
                  </a:schemeClr>
                </a:solidFill>
                <a:latin typeface="Tahoma" panose="020B0604030504040204" pitchFamily="34" charset="0"/>
                <a:ea typeface="Tahoma" panose="020B0604030504040204" pitchFamily="34" charset="0"/>
                <a:cs typeface="Tahoma" panose="020B0604030504040204" pitchFamily="34" charset="0"/>
              </a:rPr>
            </a:br>
            <a:r>
              <a:rPr lang="en-US" sz="28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ÔN TẬP</a:t>
            </a:r>
            <a:endParaRPr lang="en-US" dirty="0">
              <a:solidFill>
                <a:srgbClr val="C00000"/>
              </a:solidFill>
              <a:latin typeface="Tahoma" panose="020B0604030504040204" pitchFamily="34" charset="0"/>
              <a:ea typeface="Tahoma" panose="020B0604030504040204" pitchFamily="34" charset="0"/>
              <a:cs typeface="Tahoma" panose="020B0604030504040204" pitchFamily="34" charset="0"/>
            </a:endParaRPr>
          </a:p>
        </p:txBody>
      </p:sp>
      <p:cxnSp>
        <p:nvCxnSpPr>
          <p:cNvPr id="5" name="Straight Connector 4">
            <a:extLst>
              <a:ext uri="{FF2B5EF4-FFF2-40B4-BE49-F238E27FC236}">
                <a16:creationId xmlns="" xmlns:a16="http://schemas.microsoft.com/office/drawing/2014/main" id="{1EEB4407-D5BF-4060-B995-30DF7EE7921B}"/>
              </a:ext>
            </a:extLst>
          </p:cNvPr>
          <p:cNvCxnSpPr/>
          <p:nvPr/>
        </p:nvCxnSpPr>
        <p:spPr>
          <a:xfrm>
            <a:off x="0" y="903767"/>
            <a:ext cx="1219200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12816"/>
          <a:stretch/>
        </p:blipFill>
        <p:spPr>
          <a:xfrm>
            <a:off x="9327803" y="38296"/>
            <a:ext cx="2648174" cy="820663"/>
          </a:xfrm>
          <a:prstGeom prst="rect">
            <a:avLst/>
          </a:prstGeom>
        </p:spPr>
      </p:pic>
      <p:sp>
        <p:nvSpPr>
          <p:cNvPr id="8" name="Rectangle 7"/>
          <p:cNvSpPr/>
          <p:nvPr/>
        </p:nvSpPr>
        <p:spPr>
          <a:xfrm>
            <a:off x="540389" y="2873818"/>
            <a:ext cx="10814151" cy="1446550"/>
          </a:xfrm>
          <a:prstGeom prst="rect">
            <a:avLst/>
          </a:prstGeom>
          <a:solidFill>
            <a:schemeClr val="accent4">
              <a:lumMod val="20000"/>
              <a:lumOff val="80000"/>
            </a:schemeClr>
          </a:solidFill>
        </p:spPr>
        <p:txBody>
          <a:bodyPr wrap="square">
            <a:spAutoFit/>
          </a:bodyPr>
          <a:lstStyle/>
          <a:p>
            <a:pPr algn="ctr"/>
            <a:r>
              <a:rPr lang="da-DK" sz="44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ÔN TẬP ĐỂ THI KẾT THÚC MÔN HỌC </a:t>
            </a:r>
          </a:p>
          <a:p>
            <a:pPr algn="ctr"/>
            <a:r>
              <a:rPr lang="da-DK" sz="44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THEO ĐỀ CƯƠNG TRÊN GROUP ZALO</a:t>
            </a:r>
          </a:p>
        </p:txBody>
      </p:sp>
    </p:spTree>
    <p:extLst>
      <p:ext uri="{BB962C8B-B14F-4D97-AF65-F5344CB8AC3E}">
        <p14:creationId xmlns:p14="http://schemas.microsoft.com/office/powerpoint/2010/main" val="377681726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5111</Words>
  <Application>Microsoft Office PowerPoint</Application>
  <PresentationFormat>Widescreen</PresentationFormat>
  <Paragraphs>255</Paragraphs>
  <Slides>47</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Arial</vt:lpstr>
      <vt:lpstr>Calibri</vt:lpstr>
      <vt:lpstr>Calibri Light</vt:lpstr>
      <vt:lpstr>Tahoma</vt:lpstr>
      <vt:lpstr>Times New Roman</vt:lpstr>
      <vt:lpstr>Wingdings</vt:lpstr>
      <vt:lpstr>Office Theme</vt:lpstr>
      <vt:lpstr>BÀI GIẢNG AN TOÀN LAO ĐỘNG  CHƯƠNG 6 : HOẠT ĐỘNG BHLĐ TRONG DOANH NGHIỆP</vt:lpstr>
      <vt:lpstr>BÀI GIẢNG AN TOÀN LAO ĐỘNG  CHƯƠNG 6: HOẠT ĐỘNG BHLĐ TRONG DOANH NGHIỆP</vt:lpstr>
      <vt:lpstr>BÀI GIẢNG AN TOÀN LAO ĐỘNG  CHƯƠNG 6: HOẠT ĐỘNG BHLĐ TRONG DOANH NGHIỆP</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BÀI GIẢNG AN TOÀN LAO ĐỘNG  6.1  BỘ MÁY TỔ CHỨC QUẢN LÝ BHLĐ TRONG DN</vt:lpstr>
      <vt:lpstr>-QUẢN ĐỐC PHÂN XƯỞNG là người chịu trách nhiệm trước giám đốc doanh nghiệp về công tác BHLĐ tại phân xưởng.</vt:lpstr>
      <vt:lpstr>*Trách nhệm:</vt:lpstr>
      <vt:lpstr>Bố trí người lao động đúng ngành nghề đã đào tạo, đã được huấn luyện và đã được qua sát hạch kiến thức ATVSLĐ đạt yêu cầu.</vt:lpstr>
      <vt:lpstr>-Thực hiện đầy đủ nội dung BHLĐ, xử lí kịp thời các thiếu sót, được phát hiện qua kiểm tra, qua các kiến nghị của tổ sản xuất, đoàn thanh tra, kiểm tra có liên quan đến trách nhiệm của phân xưởng.</vt:lpstr>
      <vt:lpstr>*QUYỀN:</vt:lpstr>
      <vt:lpstr>b. Trách nhiệm và quyền của tổ trưởng sản xuất hoặc chức vụ tương đương:</vt:lpstr>
      <vt:lpstr>-Tổ trưởng sản xuất là người chịu trách nhiệm trước quản đốc phân xưởng điều hành công tác BHLĐ trong tổ.</vt:lpstr>
      <vt:lpstr>*TRÁCH NHIỆM:</vt:lpstr>
      <vt:lpstr>*QUYỀN:</vt:lpstr>
      <vt:lpstr>BÀI GIẢNG AN TOÀN LAO ĐỘNG  6.1  BỘ MÁY TỔ CHỨC QUẢN LÝ BHLĐ TRONG DN</vt:lpstr>
      <vt:lpstr>BÀI GIẢNG AN TOÀN LAO ĐỘNG  6.2.1 NỘI DUNG CÔNG TÁC BHLĐ TRONG DOANH NGHIỆP</vt:lpstr>
      <vt:lpstr>BÀI GIẢNG AN TOÀN LAO ĐỘNG  6.2.1 KẾ HOẠCH BHLĐ TRONG DOANH NGHIỆP</vt:lpstr>
      <vt:lpstr>BÀI GIẢNG AN TOÀN LAO ĐỘNG  6.2.1 KẾ HOẠCH BHLĐ TRONG DOANH NGHIỆP</vt:lpstr>
      <vt:lpstr>BÀI GIẢNG AN TOÀN LAO ĐỘNG  6.2.1 KẾ HOẠCH BHLĐ TRONG DOANH NGHIỆP</vt:lpstr>
      <vt:lpstr>BÀI GIẢNG AN TOÀN LAO ĐỘNG  6.2.1 KẾ HOẠCH BHLĐ TRONG DOANH NGHIỆP</vt:lpstr>
      <vt:lpstr>BÀI GIẢNG AN TOÀN LAO ĐỘNG  6.2.2 CÔNG TÁC HUẤN LUYỆN BHLĐ</vt:lpstr>
      <vt:lpstr>BÀI GIẢNG AN TOÀN LAO ĐỘNG  6.2.2 CÔNG TÁC HUẤN LUYỆN BHLĐ</vt:lpstr>
      <vt:lpstr>BÀI GIẢNG AN TOÀN LAO ĐỘNG  6.2.2 CÔNG TÁC HUẤN LUYỆN BHLĐ</vt:lpstr>
      <vt:lpstr>BÀI GIẢNG AN TOÀN LAO ĐỘNG  6.2.2 CÔNG TÁC HUẤN LUYỆN BHLĐ</vt:lpstr>
      <vt:lpstr>BÀI GIẢNG AN TOÀN LAO ĐỘNG  6.2.3 QUẢN LÝ VSLĐ, SỨC KHỎE NLĐ, BỆNH NGHỀ NGHIỆP</vt:lpstr>
      <vt:lpstr>BÀI GIẢNG AN TOÀN LAO ĐỘNG  6.2.3 QUẢN LÝ VSLĐ, SỨC KHỎE NLĐ, BỆNH NGHỀ NGHIỆP</vt:lpstr>
      <vt:lpstr>BÀI GIẢNG AN TOÀN LAO ĐỘNG  6.2.3 QUẢN LÝ VSLĐ, SỨC KHỎE NLĐ, BỆNH NGHỀ NGHIỆP</vt:lpstr>
      <vt:lpstr>BÀI GIẢNG AN TOÀN LAO ĐỘNG  6.2.4 KHAI BÁO THỐNG KÊ CÔNG TÁC BHLĐ</vt:lpstr>
      <vt:lpstr>BÀI GIẢNG AN TOÀN LAO ĐỘNG  6.2.5 THỰC HIỆN CHẾ ĐỘ BHLĐ</vt:lpstr>
      <vt:lpstr>BÀI GIẢNG AN TOÀN LAO ĐỘNG  6.2.5 THỰC HIỆN CHẾ ĐỘ BHLĐ</vt:lpstr>
      <vt:lpstr>BÀI GIẢNG AN TOÀN LAO ĐỘNG  6.2.5 THỰC HIỆN CHẾ ĐỘ BHLĐ</vt:lpstr>
      <vt:lpstr>BÀI GIẢNG AN TOÀN LAO ĐỘNG  6.2.5 THỰC HIỆN CHẾ ĐỘ BHLĐ</vt:lpstr>
      <vt:lpstr>BÀI GIẢNG AN TOÀN LAO ĐỘNG  6.2.6 THỰC HIỆN KHEN THƯỞNG, XỬ PHẠT TRONG BHLĐ</vt:lpstr>
      <vt:lpstr>BÀI GIẢNG AN TOÀN LAO ĐỘNG  6.2.6 THỰC HIỆN KHEN THƯỞNG, XỬ PHẠT TRONG BHLĐ</vt:lpstr>
      <vt:lpstr>BÀI GIẢNG AN TOÀN LAO ĐỘNG   ÔN TẬP</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Môn học:               AN TOÀN LAO ĐỘNG</dc:title>
  <dc:creator>Huy Dương</dc:creator>
  <cp:lastModifiedBy>HP</cp:lastModifiedBy>
  <cp:revision>39</cp:revision>
  <dcterms:created xsi:type="dcterms:W3CDTF">2020-11-26T14:07:00Z</dcterms:created>
  <dcterms:modified xsi:type="dcterms:W3CDTF">2021-02-28T16:21:03Z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1033-11.2.0.9906</vt:lpwstr>
  </property>
</Properties>
</file>