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3684" r:id="rId1"/>
    <p:sldMasterId id="2147483701" r:id="rId2"/>
  </p:sldMasterIdLst>
  <p:notesMasterIdLst>
    <p:notesMasterId r:id="rId33"/>
  </p:notesMasterIdLst>
  <p:handoutMasterIdLst>
    <p:handoutMasterId r:id="rId34"/>
  </p:handoutMasterIdLst>
  <p:sldIdLst>
    <p:sldId id="258" r:id="rId3"/>
    <p:sldId id="373" r:id="rId4"/>
    <p:sldId id="374" r:id="rId5"/>
    <p:sldId id="375" r:id="rId6"/>
    <p:sldId id="376" r:id="rId7"/>
    <p:sldId id="377" r:id="rId8"/>
    <p:sldId id="378" r:id="rId9"/>
    <p:sldId id="379" r:id="rId10"/>
    <p:sldId id="380" r:id="rId11"/>
    <p:sldId id="381" r:id="rId12"/>
    <p:sldId id="382" r:id="rId13"/>
    <p:sldId id="383" r:id="rId14"/>
    <p:sldId id="384" r:id="rId15"/>
    <p:sldId id="385" r:id="rId16"/>
    <p:sldId id="386" r:id="rId17"/>
    <p:sldId id="387" r:id="rId18"/>
    <p:sldId id="388" r:id="rId19"/>
    <p:sldId id="389" r:id="rId20"/>
    <p:sldId id="390" r:id="rId21"/>
    <p:sldId id="391" r:id="rId22"/>
    <p:sldId id="392" r:id="rId23"/>
    <p:sldId id="393" r:id="rId24"/>
    <p:sldId id="394" r:id="rId25"/>
    <p:sldId id="395" r:id="rId26"/>
    <p:sldId id="396" r:id="rId27"/>
    <p:sldId id="397" r:id="rId28"/>
    <p:sldId id="398" r:id="rId29"/>
    <p:sldId id="399" r:id="rId30"/>
    <p:sldId id="400" r:id="rId31"/>
    <p:sldId id="291" r:id="rId32"/>
  </p:sldIdLst>
  <p:sldSz cx="9144000" cy="6858000" type="screen4x3"/>
  <p:notesSz cx="6858000" cy="9144000"/>
  <p:defaultTextStyle>
    <a:defPPr>
      <a:defRPr lang="en-US"/>
    </a:defPPr>
    <a:lvl1pPr marL="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3AAB5-BDDD-44BE-92AA-DE534044C671}" type="datetimeFigureOut">
              <a:rPr lang="en-US" smtClean="0"/>
              <a:t>19/2/2021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AE8485-997E-442A-B5FA-ED7A529AFD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4413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8BC2B-F392-4C0D-991A-1183D98B8C0E}" type="datetimeFigureOut">
              <a:rPr lang="en-US" smtClean="0"/>
              <a:t>19/2/2021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Giảng viên: Trần Việt Khánh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EC6F5-410B-43AF-9E19-61014F0E11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36960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0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99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2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3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4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98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6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796" algn="l" defTabSz="91419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204788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685323" y="4342551"/>
            <a:ext cx="5487355" cy="4115225"/>
          </a:xfrm>
          <a:prstGeom prst="rect">
            <a:avLst/>
          </a:prstGeom>
        </p:spPr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16992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48641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262621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60193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21851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62458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668019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711854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187126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044514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282461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448813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715292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888768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201349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550307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620279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966029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539634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214480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678569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889780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444860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883945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001323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681371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348887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99377" tIns="49688" rIns="99377" bIns="49688">
            <a:norm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02431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4EC58-E98E-412F-B62D-C9923A7642D6}" type="datetime1">
              <a:rPr lang="en-US" smtClean="0"/>
              <a:t>19/2/2021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7520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AF68E-0751-485C-9E93-D57D217A81E7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638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660D-34EF-404B-AA5C-E94C4FDA034B}" type="datetime1">
              <a:rPr lang="en-US" smtClean="0">
                <a:solidFill>
                  <a:prstClr val="white"/>
                </a:solidFill>
              </a:rPr>
              <a:t>19/2/2021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43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3A2D6-A17C-4E45-90EF-2AA7A7D1FD01}" type="datetime1">
              <a:rPr lang="en-US" smtClean="0">
                <a:solidFill>
                  <a:prstClr val="white"/>
                </a:solidFill>
              </a:rPr>
              <a:t>19/2/2021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215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14FAF-3BD3-431C-AA27-BC78E3591E75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391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5628F-C6A8-4621-A726-DB48B0389698}" type="datetime1">
              <a:rPr lang="en-US" smtClean="0">
                <a:solidFill>
                  <a:prstClr val="white"/>
                </a:solidFill>
              </a:rPr>
              <a:t>19/2/2021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834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5FF12-2002-4C57-AB84-2FF91D65A914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375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EA32-3CDA-44B4-B4E4-7990D0540205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0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1032-9126-4D39-91D1-1CDB4DCC8E90}" type="datetime1">
              <a:rPr lang="en-US" smtClean="0">
                <a:solidFill>
                  <a:prstClr val="white"/>
                </a:solidFill>
              </a:rPr>
              <a:t>19/2/2021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788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07470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2844483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356925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694908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544511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3332B-FCDD-4639-AC8F-7342B47ED302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841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C8790-D935-4E3E-9B30-1C109CA9CA57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0104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575BA-B949-4FA4-8ABF-D1AC00ECA8A5}" type="datetime1">
              <a:rPr lang="en-US" smtClean="0"/>
              <a:t>19/2/2021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srgbClr val="2DA2BF">
                    <a:tint val="20000"/>
                  </a:srgbClr>
                </a:solidFill>
              </a:rPr>
              <a:t>Giảng viên: Trần Việt Khánh</a:t>
            </a:r>
            <a:endParaRPr lang="vi-VN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267335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903E-55F0-4349-B170-007937E052AD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8235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9D9CE-BCF1-47BC-9BAC-FBDFCFD6FBEE}" type="datetime1">
              <a:rPr lang="en-US" smtClean="0">
                <a:solidFill>
                  <a:prstClr val="white"/>
                </a:solidFill>
              </a:rPr>
              <a:t>19/2/2021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6581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358B-6464-481B-A51C-B031DE7ED0D4}" type="datetime1">
              <a:rPr lang="en-US" smtClean="0">
                <a:solidFill>
                  <a:prstClr val="white"/>
                </a:solidFill>
              </a:rPr>
              <a:t>19/2/2021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6567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532D8-A0D3-486A-B0E1-A65940923F4C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6246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BCC77-A7CE-4B40-8CCB-CD5B9ACDCFD0}" type="datetime1">
              <a:rPr lang="en-US" smtClean="0">
                <a:solidFill>
                  <a:prstClr val="white"/>
                </a:solidFill>
              </a:rPr>
              <a:t>19/2/2021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3013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6E3AA-E848-47DD-A3A4-C8FB07855167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5635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4FC42-E2C1-43BB-A535-A6D0D7B1E28D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0138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27C39-F619-40DD-8232-B370EB58D10B}" type="datetime1">
              <a:rPr lang="en-US" smtClean="0">
                <a:solidFill>
                  <a:prstClr val="white"/>
                </a:solidFill>
              </a:rPr>
              <a:t>19/2/2021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white"/>
                </a:solidFill>
              </a:rPr>
              <a:t>Giảng viên: Trần Việt Khánh</a:t>
            </a:r>
            <a:endParaRPr lang="vi-VN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white"/>
                </a:solidFill>
              </a:rPr>
              <a:pPr/>
              <a:t>‹#›</a:t>
            </a:fld>
            <a:endParaRPr lang="vi-VN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8138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401948"/>
      </p:ext>
    </p:extLst>
  </p:cSld>
  <p:clrMapOvr>
    <a:masterClrMapping/>
  </p:clrMapOvr>
  <p:hf sldNum="0"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64109953"/>
      </p:ext>
    </p:extLst>
  </p:cSld>
  <p:clrMapOvr>
    <a:masterClrMapping/>
  </p:clrMapOvr>
  <p:hf sldNum="0"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362277"/>
      </p:ext>
    </p:extLst>
  </p:cSld>
  <p:clrMapOvr>
    <a:masterClrMapping/>
  </p:clrMapOvr>
  <p:hf sldNum="0"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8223784"/>
      </p:ext>
    </p:extLst>
  </p:cSld>
  <p:clrMapOvr>
    <a:masterClrMapping/>
  </p:clrMapOvr>
  <p:hf sldNum="0"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380172"/>
      </p:ext>
    </p:extLst>
  </p:cSld>
  <p:clrMapOvr>
    <a:masterClrMapping/>
  </p:clrMapOvr>
  <p:hf sldNum="0"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D1E66-5BB9-4FF9-BE88-5ADBACDF8C09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7390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458A2-F773-41AD-8AA7-431594F13898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vi-VN" smtClean="0">
                <a:solidFill>
                  <a:prstClr val="black"/>
                </a:solidFill>
              </a:rPr>
              <a:pPr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8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033"/>
            <a:fld id="{3C8ACD8C-D6E1-46ED-8531-6DE60BF2A93A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033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917033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033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922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235"/>
            <a:fld id="{9038AF60-4EBC-4800-81BA-9AE4CC3BD95E}" type="datetime1">
              <a:rPr lang="en-US" smtClean="0">
                <a:solidFill>
                  <a:prstClr val="black"/>
                </a:solidFill>
              </a:rPr>
              <a:t>19/2/2021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7235"/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917235"/>
            <a:fld id="{B6F15528-21DE-4FAA-801E-634DDDAF4B2B}" type="slidenum">
              <a:rPr lang="vi-VN" smtClean="0">
                <a:solidFill>
                  <a:prstClr val="black"/>
                </a:solidFill>
              </a:rPr>
              <a:pPr defTabSz="917235"/>
              <a:t>‹#›</a:t>
            </a:fld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463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0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3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17058" y="1994929"/>
            <a:ext cx="8453164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defTabSz="916932"/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L</a:t>
            </a:r>
            <a:r>
              <a:rPr sz="4800" b="1" spc="5" dirty="0">
                <a:solidFill>
                  <a:prstClr val="black"/>
                </a:solidFill>
                <a:latin typeface="Arial"/>
                <a:cs typeface="Arial"/>
              </a:rPr>
              <a:t>ậ</a:t>
            </a:r>
            <a:r>
              <a:rPr sz="4800" b="1" spc="-30" dirty="0">
                <a:solidFill>
                  <a:prstClr val="black"/>
                </a:solidFill>
                <a:latin typeface="Arial"/>
                <a:cs typeface="Arial"/>
              </a:rPr>
              <a:t>p</a:t>
            </a:r>
            <a:r>
              <a:rPr sz="4800" b="1" spc="14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sz="4800" b="1">
                <a:solidFill>
                  <a:prstClr val="black"/>
                </a:solidFill>
                <a:latin typeface="Arial"/>
                <a:cs typeface="Arial"/>
              </a:rPr>
              <a:t>tr</a:t>
            </a:r>
            <a:r>
              <a:rPr sz="4800" b="1" spc="-15">
                <a:solidFill>
                  <a:prstClr val="black"/>
                </a:solidFill>
                <a:latin typeface="Arial"/>
                <a:cs typeface="Arial"/>
              </a:rPr>
              <a:t>ì</a:t>
            </a:r>
            <a:r>
              <a:rPr sz="4800" b="1" spc="-25">
                <a:solidFill>
                  <a:prstClr val="black"/>
                </a:solidFill>
                <a:latin typeface="Arial"/>
                <a:cs typeface="Arial"/>
              </a:rPr>
              <a:t>n</a:t>
            </a:r>
            <a:r>
              <a:rPr sz="4800" b="1" spc="-30">
                <a:solidFill>
                  <a:prstClr val="black"/>
                </a:solidFill>
                <a:latin typeface="Arial"/>
                <a:cs typeface="Arial"/>
              </a:rPr>
              <a:t>h</a:t>
            </a:r>
            <a:r>
              <a:rPr sz="4800" b="1" spc="13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4800" b="1">
                <a:solidFill>
                  <a:prstClr val="black"/>
                </a:solidFill>
                <a:latin typeface="Arial"/>
                <a:cs typeface="Arial"/>
              </a:rPr>
              <a:t>Cơ Sở Dữ Liệu</a:t>
            </a:r>
            <a:endParaRPr sz="480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569082" y="4294171"/>
            <a:ext cx="5372774" cy="78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Trần Việt Khánh </a:t>
            </a:r>
          </a:p>
          <a:p>
            <a:pPr marL="12733" marR="5096" indent="601737" defTabSz="916932">
              <a:lnSpc>
                <a:spcPct val="140600"/>
              </a:lnSpc>
            </a:pPr>
            <a:r>
              <a:rPr lang="vi-VN" b="1">
                <a:solidFill>
                  <a:srgbClr val="000099"/>
                </a:solidFill>
                <a:latin typeface="Tahoma"/>
                <a:cs typeface="Tahoma"/>
              </a:rPr>
              <a:t>Trường Cao Đẳng Kỹ Thuật Lý Tự Trọng</a:t>
            </a:r>
            <a:endParaRPr b="1">
              <a:solidFill>
                <a:srgbClr val="000099"/>
              </a:solidFill>
              <a:latin typeface="Tahoma"/>
              <a:cs typeface="Tahoma"/>
            </a:endParaRPr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>
          <a:xfrm>
            <a:off x="5638800" y="6428270"/>
            <a:ext cx="3392325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5318" y="474455"/>
            <a:ext cx="4765831" cy="58655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11464" y="5425217"/>
            <a:ext cx="473119" cy="855975"/>
          </a:xfrm>
          <a:custGeom>
            <a:avLst/>
            <a:gdLst/>
            <a:ahLst/>
            <a:cxnLst/>
            <a:rect l="l" t="t" r="r" b="b"/>
            <a:pathLst>
              <a:path w="471804" h="852804">
                <a:moveTo>
                  <a:pt x="0" y="852677"/>
                </a:moveTo>
                <a:lnTo>
                  <a:pt x="471677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44627" y="860695"/>
            <a:ext cx="165560" cy="328241"/>
          </a:xfrm>
          <a:custGeom>
            <a:avLst/>
            <a:gdLst/>
            <a:ahLst/>
            <a:cxnLst/>
            <a:rect l="l" t="t" r="r" b="b"/>
            <a:pathLst>
              <a:path w="165100" h="327025">
                <a:moveTo>
                  <a:pt x="0" y="326897"/>
                </a:moveTo>
                <a:lnTo>
                  <a:pt x="164591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2771" y="293189"/>
            <a:ext cx="166197" cy="328241"/>
          </a:xfrm>
          <a:custGeom>
            <a:avLst/>
            <a:gdLst/>
            <a:ahLst/>
            <a:cxnLst/>
            <a:rect l="l" t="t" r="r" b="b"/>
            <a:pathLst>
              <a:path w="165735" h="327025">
                <a:moveTo>
                  <a:pt x="0" y="326897"/>
                </a:moveTo>
                <a:lnTo>
                  <a:pt x="165353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37946" y="6363667"/>
            <a:ext cx="2781405" cy="4943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73987" y="882876"/>
            <a:ext cx="4956862" cy="49538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8" name="object 8"/>
          <p:cNvSpPr/>
          <p:nvPr/>
        </p:nvSpPr>
        <p:spPr>
          <a:xfrm>
            <a:off x="2706012" y="2849260"/>
            <a:ext cx="52852" cy="52263"/>
          </a:xfrm>
          <a:custGeom>
            <a:avLst/>
            <a:gdLst/>
            <a:ahLst/>
            <a:cxnLst/>
            <a:rect l="l" t="t" r="r" b="b"/>
            <a:pathLst>
              <a:path w="52705" h="52069">
                <a:moveTo>
                  <a:pt x="52577" y="0"/>
                </a:moveTo>
                <a:lnTo>
                  <a:pt x="0" y="0"/>
                </a:lnTo>
                <a:lnTo>
                  <a:pt x="52577" y="51815"/>
                </a:lnTo>
                <a:lnTo>
                  <a:pt x="525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9" name="object 9"/>
          <p:cNvSpPr/>
          <p:nvPr/>
        </p:nvSpPr>
        <p:spPr>
          <a:xfrm>
            <a:off x="2970401" y="2713885"/>
            <a:ext cx="166197" cy="156153"/>
          </a:xfrm>
          <a:custGeom>
            <a:avLst/>
            <a:gdLst/>
            <a:ahLst/>
            <a:cxnLst/>
            <a:rect l="l" t="t" r="r" b="b"/>
            <a:pathLst>
              <a:path w="165735" h="155575">
                <a:moveTo>
                  <a:pt x="165353" y="0"/>
                </a:moveTo>
                <a:lnTo>
                  <a:pt x="102107" y="0"/>
                </a:lnTo>
                <a:lnTo>
                  <a:pt x="66293" y="42671"/>
                </a:lnTo>
                <a:lnTo>
                  <a:pt x="42671" y="42671"/>
                </a:lnTo>
                <a:lnTo>
                  <a:pt x="22859" y="62483"/>
                </a:lnTo>
                <a:lnTo>
                  <a:pt x="0" y="62483"/>
                </a:lnTo>
                <a:lnTo>
                  <a:pt x="0" y="115061"/>
                </a:lnTo>
                <a:lnTo>
                  <a:pt x="39623" y="155447"/>
                </a:lnTo>
                <a:lnTo>
                  <a:pt x="135635" y="155447"/>
                </a:lnTo>
                <a:lnTo>
                  <a:pt x="165353" y="115061"/>
                </a:lnTo>
                <a:lnTo>
                  <a:pt x="1653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73983" y="2839314"/>
            <a:ext cx="1490039" cy="1942675"/>
          </a:xfrm>
          <a:custGeom>
            <a:avLst/>
            <a:gdLst/>
            <a:ahLst/>
            <a:cxnLst/>
            <a:rect l="l" t="t" r="r" b="b"/>
            <a:pathLst>
              <a:path w="1485900" h="1935479">
                <a:moveTo>
                  <a:pt x="1426815" y="875537"/>
                </a:moveTo>
                <a:lnTo>
                  <a:pt x="458723" y="875537"/>
                </a:lnTo>
                <a:lnTo>
                  <a:pt x="567689" y="918209"/>
                </a:lnTo>
                <a:lnTo>
                  <a:pt x="557783" y="1053845"/>
                </a:lnTo>
                <a:lnTo>
                  <a:pt x="637031" y="1235201"/>
                </a:lnTo>
                <a:lnTo>
                  <a:pt x="630935" y="1284731"/>
                </a:lnTo>
                <a:lnTo>
                  <a:pt x="663701" y="1341119"/>
                </a:lnTo>
                <a:lnTo>
                  <a:pt x="614171" y="1469897"/>
                </a:lnTo>
                <a:lnTo>
                  <a:pt x="673607" y="1631441"/>
                </a:lnTo>
                <a:lnTo>
                  <a:pt x="706373" y="1757171"/>
                </a:lnTo>
                <a:lnTo>
                  <a:pt x="745997" y="1836419"/>
                </a:lnTo>
                <a:lnTo>
                  <a:pt x="789431" y="1935479"/>
                </a:lnTo>
                <a:lnTo>
                  <a:pt x="868679" y="1921763"/>
                </a:lnTo>
                <a:lnTo>
                  <a:pt x="997457" y="1849373"/>
                </a:lnTo>
                <a:lnTo>
                  <a:pt x="1056893" y="1760219"/>
                </a:lnTo>
                <a:lnTo>
                  <a:pt x="1053083" y="1700783"/>
                </a:lnTo>
                <a:lnTo>
                  <a:pt x="1129283" y="1651253"/>
                </a:lnTo>
                <a:lnTo>
                  <a:pt x="1116329" y="1565147"/>
                </a:lnTo>
                <a:lnTo>
                  <a:pt x="1231391" y="1426463"/>
                </a:lnTo>
                <a:lnTo>
                  <a:pt x="1248155" y="1314449"/>
                </a:lnTo>
                <a:lnTo>
                  <a:pt x="1218437" y="1274825"/>
                </a:lnTo>
                <a:lnTo>
                  <a:pt x="1231391" y="1228343"/>
                </a:lnTo>
                <a:lnTo>
                  <a:pt x="1205483" y="1188719"/>
                </a:lnTo>
                <a:lnTo>
                  <a:pt x="1290827" y="1079753"/>
                </a:lnTo>
                <a:lnTo>
                  <a:pt x="1290827" y="1024127"/>
                </a:lnTo>
                <a:lnTo>
                  <a:pt x="1409699" y="931163"/>
                </a:lnTo>
                <a:lnTo>
                  <a:pt x="1426815" y="875537"/>
                </a:lnTo>
                <a:close/>
              </a:path>
              <a:path w="1485900" h="1935479">
                <a:moveTo>
                  <a:pt x="353567" y="0"/>
                </a:moveTo>
                <a:lnTo>
                  <a:pt x="326897" y="52577"/>
                </a:lnTo>
                <a:lnTo>
                  <a:pt x="211073" y="155447"/>
                </a:lnTo>
                <a:lnTo>
                  <a:pt x="185165" y="247649"/>
                </a:lnTo>
                <a:lnTo>
                  <a:pt x="99059" y="313943"/>
                </a:lnTo>
                <a:lnTo>
                  <a:pt x="39623" y="445769"/>
                </a:lnTo>
                <a:lnTo>
                  <a:pt x="39623" y="525017"/>
                </a:lnTo>
                <a:lnTo>
                  <a:pt x="0" y="663701"/>
                </a:lnTo>
                <a:lnTo>
                  <a:pt x="52577" y="723137"/>
                </a:lnTo>
                <a:lnTo>
                  <a:pt x="185165" y="898397"/>
                </a:lnTo>
                <a:lnTo>
                  <a:pt x="224789" y="875537"/>
                </a:lnTo>
                <a:lnTo>
                  <a:pt x="1426815" y="875537"/>
                </a:lnTo>
                <a:lnTo>
                  <a:pt x="1466439" y="746759"/>
                </a:lnTo>
                <a:lnTo>
                  <a:pt x="1376933" y="746759"/>
                </a:lnTo>
                <a:lnTo>
                  <a:pt x="1280921" y="720089"/>
                </a:lnTo>
                <a:lnTo>
                  <a:pt x="1293875" y="660653"/>
                </a:lnTo>
                <a:lnTo>
                  <a:pt x="1198625" y="594359"/>
                </a:lnTo>
                <a:lnTo>
                  <a:pt x="1152143" y="435863"/>
                </a:lnTo>
                <a:lnTo>
                  <a:pt x="1059941" y="307085"/>
                </a:lnTo>
                <a:lnTo>
                  <a:pt x="1059941" y="257555"/>
                </a:lnTo>
                <a:lnTo>
                  <a:pt x="772667" y="257555"/>
                </a:lnTo>
                <a:lnTo>
                  <a:pt x="696467" y="175259"/>
                </a:lnTo>
                <a:lnTo>
                  <a:pt x="624077" y="155447"/>
                </a:lnTo>
                <a:lnTo>
                  <a:pt x="618305" y="66293"/>
                </a:lnTo>
                <a:lnTo>
                  <a:pt x="512063" y="66293"/>
                </a:lnTo>
                <a:lnTo>
                  <a:pt x="445769" y="42671"/>
                </a:lnTo>
                <a:lnTo>
                  <a:pt x="353567" y="0"/>
                </a:lnTo>
                <a:close/>
              </a:path>
              <a:path w="1485900" h="1935479">
                <a:moveTo>
                  <a:pt x="1485899" y="683513"/>
                </a:moveTo>
                <a:lnTo>
                  <a:pt x="1376933" y="746759"/>
                </a:lnTo>
                <a:lnTo>
                  <a:pt x="1466439" y="746759"/>
                </a:lnTo>
                <a:lnTo>
                  <a:pt x="1485899" y="683513"/>
                </a:lnTo>
                <a:close/>
              </a:path>
              <a:path w="1485900" h="1935479">
                <a:moveTo>
                  <a:pt x="838961" y="178307"/>
                </a:moveTo>
                <a:lnTo>
                  <a:pt x="802385" y="214883"/>
                </a:lnTo>
                <a:lnTo>
                  <a:pt x="772667" y="257555"/>
                </a:lnTo>
                <a:lnTo>
                  <a:pt x="1059941" y="257555"/>
                </a:lnTo>
                <a:lnTo>
                  <a:pt x="1059941" y="227837"/>
                </a:lnTo>
                <a:lnTo>
                  <a:pt x="977645" y="227837"/>
                </a:lnTo>
                <a:lnTo>
                  <a:pt x="838961" y="178307"/>
                </a:lnTo>
                <a:close/>
              </a:path>
              <a:path w="1485900" h="1935479">
                <a:moveTo>
                  <a:pt x="1010411" y="214883"/>
                </a:moveTo>
                <a:lnTo>
                  <a:pt x="977645" y="227837"/>
                </a:lnTo>
                <a:lnTo>
                  <a:pt x="1059941" y="227837"/>
                </a:lnTo>
                <a:lnTo>
                  <a:pt x="1059941" y="217931"/>
                </a:lnTo>
                <a:lnTo>
                  <a:pt x="1010411" y="214883"/>
                </a:lnTo>
                <a:close/>
              </a:path>
              <a:path w="1485900" h="1935479">
                <a:moveTo>
                  <a:pt x="617219" y="49529"/>
                </a:moveTo>
                <a:lnTo>
                  <a:pt x="512063" y="66293"/>
                </a:lnTo>
                <a:lnTo>
                  <a:pt x="618305" y="66293"/>
                </a:lnTo>
                <a:lnTo>
                  <a:pt x="617219" y="4952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21708" y="3327277"/>
            <a:ext cx="52852" cy="89230"/>
          </a:xfrm>
          <a:custGeom>
            <a:avLst/>
            <a:gdLst/>
            <a:ahLst/>
            <a:cxnLst/>
            <a:rect l="l" t="t" r="r" b="b"/>
            <a:pathLst>
              <a:path w="52704" h="88900">
                <a:moveTo>
                  <a:pt x="22859" y="0"/>
                </a:moveTo>
                <a:lnTo>
                  <a:pt x="9905" y="12953"/>
                </a:lnTo>
                <a:lnTo>
                  <a:pt x="0" y="45719"/>
                </a:lnTo>
                <a:lnTo>
                  <a:pt x="9905" y="62483"/>
                </a:lnTo>
                <a:lnTo>
                  <a:pt x="0" y="75437"/>
                </a:lnTo>
                <a:lnTo>
                  <a:pt x="9905" y="88391"/>
                </a:lnTo>
                <a:lnTo>
                  <a:pt x="29717" y="75437"/>
                </a:lnTo>
                <a:lnTo>
                  <a:pt x="52577" y="75437"/>
                </a:lnTo>
                <a:lnTo>
                  <a:pt x="22859" y="62483"/>
                </a:lnTo>
                <a:lnTo>
                  <a:pt x="22859" y="45719"/>
                </a:lnTo>
                <a:lnTo>
                  <a:pt x="29717" y="25907"/>
                </a:lnTo>
                <a:lnTo>
                  <a:pt x="22859" y="0"/>
                </a:lnTo>
                <a:close/>
              </a:path>
              <a:path w="52704" h="88900">
                <a:moveTo>
                  <a:pt x="52577" y="75437"/>
                </a:moveTo>
                <a:lnTo>
                  <a:pt x="29717" y="75437"/>
                </a:lnTo>
                <a:lnTo>
                  <a:pt x="52577" y="88391"/>
                </a:lnTo>
                <a:lnTo>
                  <a:pt x="52577" y="7543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40510" y="3730344"/>
            <a:ext cx="220959" cy="318680"/>
          </a:xfrm>
          <a:custGeom>
            <a:avLst/>
            <a:gdLst/>
            <a:ahLst/>
            <a:cxnLst/>
            <a:rect l="l" t="t" r="r" b="b"/>
            <a:pathLst>
              <a:path w="220345" h="317500">
                <a:moveTo>
                  <a:pt x="170687" y="0"/>
                </a:moveTo>
                <a:lnTo>
                  <a:pt x="78485" y="158495"/>
                </a:lnTo>
                <a:lnTo>
                  <a:pt x="0" y="158495"/>
                </a:lnTo>
                <a:lnTo>
                  <a:pt x="16001" y="264413"/>
                </a:lnTo>
                <a:lnTo>
                  <a:pt x="180593" y="316991"/>
                </a:lnTo>
                <a:lnTo>
                  <a:pt x="220217" y="92201"/>
                </a:lnTo>
                <a:lnTo>
                  <a:pt x="1706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587518" y="3852721"/>
            <a:ext cx="383972" cy="309120"/>
          </a:xfrm>
          <a:custGeom>
            <a:avLst/>
            <a:gdLst/>
            <a:ahLst/>
            <a:cxnLst/>
            <a:rect l="l" t="t" r="r" b="b"/>
            <a:pathLst>
              <a:path w="382904" h="307975">
                <a:moveTo>
                  <a:pt x="316449" y="169163"/>
                </a:moveTo>
                <a:lnTo>
                  <a:pt x="240791" y="169163"/>
                </a:lnTo>
                <a:lnTo>
                  <a:pt x="382523" y="307847"/>
                </a:lnTo>
                <a:lnTo>
                  <a:pt x="316449" y="169163"/>
                </a:lnTo>
                <a:close/>
              </a:path>
              <a:path w="382904" h="307975">
                <a:moveTo>
                  <a:pt x="0" y="0"/>
                </a:moveTo>
                <a:lnTo>
                  <a:pt x="22859" y="73151"/>
                </a:lnTo>
                <a:lnTo>
                  <a:pt x="145541" y="179069"/>
                </a:lnTo>
                <a:lnTo>
                  <a:pt x="240791" y="169163"/>
                </a:lnTo>
                <a:lnTo>
                  <a:pt x="316449" y="169163"/>
                </a:lnTo>
                <a:lnTo>
                  <a:pt x="313181" y="162305"/>
                </a:lnTo>
                <a:lnTo>
                  <a:pt x="313181" y="105917"/>
                </a:lnTo>
                <a:lnTo>
                  <a:pt x="128777" y="2971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23372" y="4486763"/>
            <a:ext cx="257891" cy="331428"/>
          </a:xfrm>
          <a:custGeom>
            <a:avLst/>
            <a:gdLst/>
            <a:ahLst/>
            <a:cxnLst/>
            <a:rect l="l" t="t" r="r" b="b"/>
            <a:pathLst>
              <a:path w="257175" h="330200">
                <a:moveTo>
                  <a:pt x="157733" y="0"/>
                </a:moveTo>
                <a:lnTo>
                  <a:pt x="147827" y="128777"/>
                </a:lnTo>
                <a:lnTo>
                  <a:pt x="0" y="277367"/>
                </a:lnTo>
                <a:lnTo>
                  <a:pt x="52577" y="329945"/>
                </a:lnTo>
                <a:lnTo>
                  <a:pt x="256793" y="99059"/>
                </a:lnTo>
                <a:lnTo>
                  <a:pt x="15773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437042" y="2212919"/>
            <a:ext cx="126080" cy="215427"/>
          </a:xfrm>
          <a:custGeom>
            <a:avLst/>
            <a:gdLst/>
            <a:ahLst/>
            <a:cxnLst/>
            <a:rect l="l" t="t" r="r" b="b"/>
            <a:pathLst>
              <a:path w="125730" h="214630">
                <a:moveTo>
                  <a:pt x="96011" y="0"/>
                </a:moveTo>
                <a:lnTo>
                  <a:pt x="72389" y="0"/>
                </a:lnTo>
                <a:lnTo>
                  <a:pt x="46481" y="29717"/>
                </a:lnTo>
                <a:lnTo>
                  <a:pt x="46481" y="89153"/>
                </a:lnTo>
                <a:lnTo>
                  <a:pt x="59435" y="102107"/>
                </a:lnTo>
                <a:lnTo>
                  <a:pt x="59435" y="128777"/>
                </a:lnTo>
                <a:lnTo>
                  <a:pt x="52577" y="128777"/>
                </a:lnTo>
                <a:lnTo>
                  <a:pt x="29717" y="151637"/>
                </a:lnTo>
                <a:lnTo>
                  <a:pt x="29717" y="175259"/>
                </a:lnTo>
                <a:lnTo>
                  <a:pt x="0" y="214121"/>
                </a:lnTo>
                <a:lnTo>
                  <a:pt x="96011" y="214121"/>
                </a:lnTo>
                <a:lnTo>
                  <a:pt x="125729" y="168401"/>
                </a:lnTo>
                <a:lnTo>
                  <a:pt x="92201" y="141731"/>
                </a:lnTo>
                <a:lnTo>
                  <a:pt x="92201" y="46481"/>
                </a:lnTo>
                <a:lnTo>
                  <a:pt x="108965" y="26669"/>
                </a:lnTo>
                <a:lnTo>
                  <a:pt x="79247" y="26669"/>
                </a:lnTo>
                <a:lnTo>
                  <a:pt x="9601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94254" y="2284810"/>
            <a:ext cx="66861" cy="76483"/>
          </a:xfrm>
          <a:custGeom>
            <a:avLst/>
            <a:gdLst/>
            <a:ahLst/>
            <a:cxnLst/>
            <a:rect l="l" t="t" r="r" b="b"/>
            <a:pathLst>
              <a:path w="66675" h="76200">
                <a:moveTo>
                  <a:pt x="66293" y="0"/>
                </a:moveTo>
                <a:lnTo>
                  <a:pt x="43433" y="0"/>
                </a:lnTo>
                <a:lnTo>
                  <a:pt x="0" y="49529"/>
                </a:lnTo>
                <a:lnTo>
                  <a:pt x="0" y="76199"/>
                </a:lnTo>
                <a:lnTo>
                  <a:pt x="39623" y="76199"/>
                </a:lnTo>
                <a:lnTo>
                  <a:pt x="56387" y="56387"/>
                </a:lnTo>
                <a:lnTo>
                  <a:pt x="56387" y="26669"/>
                </a:lnTo>
                <a:lnTo>
                  <a:pt x="66293" y="26669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292625" y="2155557"/>
            <a:ext cx="843719" cy="714481"/>
          </a:xfrm>
          <a:custGeom>
            <a:avLst/>
            <a:gdLst/>
            <a:ahLst/>
            <a:cxnLst/>
            <a:rect l="l" t="t" r="r" b="b"/>
            <a:pathLst>
              <a:path w="841375" h="711835">
                <a:moveTo>
                  <a:pt x="692657" y="460247"/>
                </a:moveTo>
                <a:lnTo>
                  <a:pt x="432053" y="460247"/>
                </a:lnTo>
                <a:lnTo>
                  <a:pt x="432053" y="483107"/>
                </a:lnTo>
                <a:lnTo>
                  <a:pt x="527303" y="589025"/>
                </a:lnTo>
                <a:lnTo>
                  <a:pt x="527303" y="621791"/>
                </a:lnTo>
                <a:lnTo>
                  <a:pt x="566927" y="668273"/>
                </a:lnTo>
                <a:lnTo>
                  <a:pt x="557021" y="678179"/>
                </a:lnTo>
                <a:lnTo>
                  <a:pt x="586739" y="711707"/>
                </a:lnTo>
                <a:lnTo>
                  <a:pt x="630173" y="661415"/>
                </a:lnTo>
                <a:lnTo>
                  <a:pt x="603503" y="631697"/>
                </a:lnTo>
                <a:lnTo>
                  <a:pt x="630173" y="601979"/>
                </a:lnTo>
                <a:lnTo>
                  <a:pt x="665987" y="601979"/>
                </a:lnTo>
                <a:lnTo>
                  <a:pt x="682751" y="585977"/>
                </a:lnTo>
                <a:lnTo>
                  <a:pt x="705611" y="585977"/>
                </a:lnTo>
                <a:lnTo>
                  <a:pt x="675893" y="542543"/>
                </a:lnTo>
                <a:lnTo>
                  <a:pt x="692657" y="522731"/>
                </a:lnTo>
                <a:lnTo>
                  <a:pt x="692657" y="460247"/>
                </a:lnTo>
                <a:close/>
              </a:path>
              <a:path w="841375" h="711835">
                <a:moveTo>
                  <a:pt x="405383" y="480059"/>
                </a:moveTo>
                <a:lnTo>
                  <a:pt x="345947" y="480059"/>
                </a:lnTo>
                <a:lnTo>
                  <a:pt x="369569" y="505967"/>
                </a:lnTo>
                <a:lnTo>
                  <a:pt x="365759" y="532637"/>
                </a:lnTo>
                <a:lnTo>
                  <a:pt x="457961" y="625601"/>
                </a:lnTo>
                <a:lnTo>
                  <a:pt x="457961" y="665225"/>
                </a:lnTo>
                <a:lnTo>
                  <a:pt x="477773" y="648461"/>
                </a:lnTo>
                <a:lnTo>
                  <a:pt x="467867" y="625601"/>
                </a:lnTo>
                <a:lnTo>
                  <a:pt x="477773" y="611885"/>
                </a:lnTo>
                <a:lnTo>
                  <a:pt x="493394" y="611885"/>
                </a:lnTo>
                <a:lnTo>
                  <a:pt x="405383" y="502919"/>
                </a:lnTo>
                <a:lnTo>
                  <a:pt x="405383" y="480059"/>
                </a:lnTo>
                <a:close/>
              </a:path>
              <a:path w="841375" h="711835">
                <a:moveTo>
                  <a:pt x="102107" y="430529"/>
                </a:moveTo>
                <a:lnTo>
                  <a:pt x="25907" y="430529"/>
                </a:lnTo>
                <a:lnTo>
                  <a:pt x="25907" y="483107"/>
                </a:lnTo>
                <a:lnTo>
                  <a:pt x="0" y="515873"/>
                </a:lnTo>
                <a:lnTo>
                  <a:pt x="0" y="585977"/>
                </a:lnTo>
                <a:lnTo>
                  <a:pt x="49529" y="641603"/>
                </a:lnTo>
                <a:lnTo>
                  <a:pt x="121919" y="641603"/>
                </a:lnTo>
                <a:lnTo>
                  <a:pt x="233933" y="505967"/>
                </a:lnTo>
                <a:lnTo>
                  <a:pt x="332993" y="505967"/>
                </a:lnTo>
                <a:lnTo>
                  <a:pt x="345947" y="480059"/>
                </a:lnTo>
                <a:lnTo>
                  <a:pt x="405383" y="480059"/>
                </a:lnTo>
                <a:lnTo>
                  <a:pt x="405383" y="473201"/>
                </a:lnTo>
                <a:lnTo>
                  <a:pt x="141731" y="473201"/>
                </a:lnTo>
                <a:lnTo>
                  <a:pt x="102107" y="430529"/>
                </a:lnTo>
                <a:close/>
              </a:path>
              <a:path w="841375" h="711835">
                <a:moveTo>
                  <a:pt x="493394" y="611885"/>
                </a:moveTo>
                <a:lnTo>
                  <a:pt x="477773" y="611885"/>
                </a:lnTo>
                <a:lnTo>
                  <a:pt x="494537" y="625601"/>
                </a:lnTo>
                <a:lnTo>
                  <a:pt x="501395" y="621791"/>
                </a:lnTo>
                <a:lnTo>
                  <a:pt x="493394" y="611885"/>
                </a:lnTo>
                <a:close/>
              </a:path>
              <a:path w="841375" h="711835">
                <a:moveTo>
                  <a:pt x="799076" y="416813"/>
                </a:moveTo>
                <a:lnTo>
                  <a:pt x="722375" y="416813"/>
                </a:lnTo>
                <a:lnTo>
                  <a:pt x="735329" y="430529"/>
                </a:lnTo>
                <a:lnTo>
                  <a:pt x="765047" y="430529"/>
                </a:lnTo>
                <a:lnTo>
                  <a:pt x="752093" y="450341"/>
                </a:lnTo>
                <a:lnTo>
                  <a:pt x="778001" y="480059"/>
                </a:lnTo>
                <a:lnTo>
                  <a:pt x="794765" y="453389"/>
                </a:lnTo>
                <a:lnTo>
                  <a:pt x="814577" y="453389"/>
                </a:lnTo>
                <a:lnTo>
                  <a:pt x="814577" y="443483"/>
                </a:lnTo>
                <a:lnTo>
                  <a:pt x="804671" y="443483"/>
                </a:lnTo>
                <a:lnTo>
                  <a:pt x="787907" y="430529"/>
                </a:lnTo>
                <a:lnTo>
                  <a:pt x="799076" y="416813"/>
                </a:lnTo>
                <a:close/>
              </a:path>
              <a:path w="841375" h="711835">
                <a:moveTo>
                  <a:pt x="454913" y="228599"/>
                </a:moveTo>
                <a:lnTo>
                  <a:pt x="336041" y="228599"/>
                </a:lnTo>
                <a:lnTo>
                  <a:pt x="286511" y="278129"/>
                </a:lnTo>
                <a:lnTo>
                  <a:pt x="266699" y="278129"/>
                </a:lnTo>
                <a:lnTo>
                  <a:pt x="240791" y="310895"/>
                </a:lnTo>
                <a:lnTo>
                  <a:pt x="141731" y="310895"/>
                </a:lnTo>
                <a:lnTo>
                  <a:pt x="174497" y="357377"/>
                </a:lnTo>
                <a:lnTo>
                  <a:pt x="174497" y="430529"/>
                </a:lnTo>
                <a:lnTo>
                  <a:pt x="141731" y="473201"/>
                </a:lnTo>
                <a:lnTo>
                  <a:pt x="405383" y="473201"/>
                </a:lnTo>
                <a:lnTo>
                  <a:pt x="405383" y="460247"/>
                </a:lnTo>
                <a:lnTo>
                  <a:pt x="692657" y="460247"/>
                </a:lnTo>
                <a:lnTo>
                  <a:pt x="692657" y="453389"/>
                </a:lnTo>
                <a:lnTo>
                  <a:pt x="722375" y="416813"/>
                </a:lnTo>
                <a:lnTo>
                  <a:pt x="799076" y="416813"/>
                </a:lnTo>
                <a:lnTo>
                  <a:pt x="831341" y="377189"/>
                </a:lnTo>
                <a:lnTo>
                  <a:pt x="841247" y="377189"/>
                </a:lnTo>
                <a:lnTo>
                  <a:pt x="841247" y="238505"/>
                </a:lnTo>
                <a:lnTo>
                  <a:pt x="461771" y="238505"/>
                </a:lnTo>
                <a:lnTo>
                  <a:pt x="454913" y="228599"/>
                </a:lnTo>
                <a:close/>
              </a:path>
              <a:path w="841375" h="711835">
                <a:moveTo>
                  <a:pt x="841247" y="377189"/>
                </a:moveTo>
                <a:lnTo>
                  <a:pt x="831341" y="377189"/>
                </a:lnTo>
                <a:lnTo>
                  <a:pt x="831341" y="453389"/>
                </a:lnTo>
                <a:lnTo>
                  <a:pt x="841247" y="453389"/>
                </a:lnTo>
                <a:lnTo>
                  <a:pt x="841247" y="377189"/>
                </a:lnTo>
                <a:close/>
              </a:path>
              <a:path w="841375" h="711835">
                <a:moveTo>
                  <a:pt x="501395" y="204977"/>
                </a:moveTo>
                <a:lnTo>
                  <a:pt x="461771" y="238505"/>
                </a:lnTo>
                <a:lnTo>
                  <a:pt x="841247" y="238505"/>
                </a:lnTo>
                <a:lnTo>
                  <a:pt x="841247" y="231647"/>
                </a:lnTo>
                <a:lnTo>
                  <a:pt x="527303" y="231647"/>
                </a:lnTo>
                <a:lnTo>
                  <a:pt x="501395" y="204977"/>
                </a:lnTo>
                <a:close/>
              </a:path>
              <a:path w="841375" h="711835">
                <a:moveTo>
                  <a:pt x="566927" y="135635"/>
                </a:moveTo>
                <a:lnTo>
                  <a:pt x="566927" y="185165"/>
                </a:lnTo>
                <a:lnTo>
                  <a:pt x="527303" y="231647"/>
                </a:lnTo>
                <a:lnTo>
                  <a:pt x="841247" y="231647"/>
                </a:lnTo>
                <a:lnTo>
                  <a:pt x="841247" y="172211"/>
                </a:lnTo>
                <a:lnTo>
                  <a:pt x="596645" y="172211"/>
                </a:lnTo>
                <a:lnTo>
                  <a:pt x="566927" y="135635"/>
                </a:lnTo>
                <a:close/>
              </a:path>
              <a:path w="841375" h="711835">
                <a:moveTo>
                  <a:pt x="408431" y="122681"/>
                </a:moveTo>
                <a:lnTo>
                  <a:pt x="375665" y="159257"/>
                </a:lnTo>
                <a:lnTo>
                  <a:pt x="375665" y="228599"/>
                </a:lnTo>
                <a:lnTo>
                  <a:pt x="405383" y="228599"/>
                </a:lnTo>
                <a:lnTo>
                  <a:pt x="432053" y="195071"/>
                </a:lnTo>
                <a:lnTo>
                  <a:pt x="432053" y="182117"/>
                </a:lnTo>
                <a:lnTo>
                  <a:pt x="408431" y="159257"/>
                </a:lnTo>
                <a:lnTo>
                  <a:pt x="408431" y="122681"/>
                </a:lnTo>
                <a:close/>
              </a:path>
              <a:path w="841375" h="711835">
                <a:moveTo>
                  <a:pt x="841247" y="0"/>
                </a:moveTo>
                <a:lnTo>
                  <a:pt x="553973" y="0"/>
                </a:lnTo>
                <a:lnTo>
                  <a:pt x="553973" y="49529"/>
                </a:lnTo>
                <a:lnTo>
                  <a:pt x="570737" y="66293"/>
                </a:lnTo>
                <a:lnTo>
                  <a:pt x="662939" y="66293"/>
                </a:lnTo>
                <a:lnTo>
                  <a:pt x="662939" y="92963"/>
                </a:lnTo>
                <a:lnTo>
                  <a:pt x="596645" y="92963"/>
                </a:lnTo>
                <a:lnTo>
                  <a:pt x="596645" y="172211"/>
                </a:lnTo>
                <a:lnTo>
                  <a:pt x="841247" y="172211"/>
                </a:lnTo>
                <a:lnTo>
                  <a:pt x="84124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651764" y="1400667"/>
            <a:ext cx="3604748" cy="2546256"/>
          </a:xfrm>
          <a:custGeom>
            <a:avLst/>
            <a:gdLst/>
            <a:ahLst/>
            <a:cxnLst/>
            <a:rect l="l" t="t" r="r" b="b"/>
            <a:pathLst>
              <a:path w="3594735" h="2536825">
                <a:moveTo>
                  <a:pt x="2362774" y="1958339"/>
                </a:moveTo>
                <a:lnTo>
                  <a:pt x="1926335" y="1958339"/>
                </a:lnTo>
                <a:lnTo>
                  <a:pt x="2094737" y="2067305"/>
                </a:lnTo>
                <a:lnTo>
                  <a:pt x="2233421" y="2467355"/>
                </a:lnTo>
                <a:lnTo>
                  <a:pt x="2349245" y="2536697"/>
                </a:lnTo>
                <a:lnTo>
                  <a:pt x="2279903" y="2417825"/>
                </a:lnTo>
                <a:lnTo>
                  <a:pt x="2196845" y="2338577"/>
                </a:lnTo>
                <a:lnTo>
                  <a:pt x="2213609" y="2242565"/>
                </a:lnTo>
                <a:lnTo>
                  <a:pt x="2375563" y="2242565"/>
                </a:lnTo>
                <a:lnTo>
                  <a:pt x="2418587" y="2170175"/>
                </a:lnTo>
                <a:lnTo>
                  <a:pt x="2411729" y="2031491"/>
                </a:lnTo>
                <a:lnTo>
                  <a:pt x="2362774" y="1958339"/>
                </a:lnTo>
                <a:close/>
              </a:path>
              <a:path w="3594735" h="2536825">
                <a:moveTo>
                  <a:pt x="2360734" y="1955291"/>
                </a:moveTo>
                <a:lnTo>
                  <a:pt x="1374647" y="1955291"/>
                </a:lnTo>
                <a:lnTo>
                  <a:pt x="1374647" y="2100833"/>
                </a:lnTo>
                <a:lnTo>
                  <a:pt x="1556003" y="2437637"/>
                </a:lnTo>
                <a:lnTo>
                  <a:pt x="1609343" y="2437637"/>
                </a:lnTo>
                <a:lnTo>
                  <a:pt x="1661921" y="2275331"/>
                </a:lnTo>
                <a:lnTo>
                  <a:pt x="1642109" y="2196083"/>
                </a:lnTo>
                <a:lnTo>
                  <a:pt x="1800605" y="1968245"/>
                </a:lnTo>
                <a:lnTo>
                  <a:pt x="1926335" y="1958339"/>
                </a:lnTo>
                <a:lnTo>
                  <a:pt x="2362774" y="1958339"/>
                </a:lnTo>
                <a:lnTo>
                  <a:pt x="2360734" y="1955291"/>
                </a:lnTo>
                <a:close/>
              </a:path>
              <a:path w="3594735" h="2536825">
                <a:moveTo>
                  <a:pt x="2375563" y="2242565"/>
                </a:moveTo>
                <a:lnTo>
                  <a:pt x="2213609" y="2242565"/>
                </a:lnTo>
                <a:lnTo>
                  <a:pt x="2322575" y="2331719"/>
                </a:lnTo>
                <a:lnTo>
                  <a:pt x="2375563" y="2242565"/>
                </a:lnTo>
                <a:close/>
              </a:path>
              <a:path w="3594735" h="2536825">
                <a:moveTo>
                  <a:pt x="395193" y="597407"/>
                </a:moveTo>
                <a:lnTo>
                  <a:pt x="278129" y="597407"/>
                </a:lnTo>
                <a:lnTo>
                  <a:pt x="284225" y="637031"/>
                </a:lnTo>
                <a:lnTo>
                  <a:pt x="201929" y="746759"/>
                </a:lnTo>
                <a:lnTo>
                  <a:pt x="492251" y="746759"/>
                </a:lnTo>
                <a:lnTo>
                  <a:pt x="492251" y="1208531"/>
                </a:lnTo>
                <a:lnTo>
                  <a:pt x="548639" y="1271777"/>
                </a:lnTo>
                <a:lnTo>
                  <a:pt x="492251" y="1297685"/>
                </a:lnTo>
                <a:lnTo>
                  <a:pt x="492251" y="1426463"/>
                </a:lnTo>
                <a:lnTo>
                  <a:pt x="505967" y="1542287"/>
                </a:lnTo>
                <a:lnTo>
                  <a:pt x="393191" y="1635251"/>
                </a:lnTo>
                <a:lnTo>
                  <a:pt x="419861" y="1710689"/>
                </a:lnTo>
                <a:lnTo>
                  <a:pt x="627887" y="1997963"/>
                </a:lnTo>
                <a:lnTo>
                  <a:pt x="627887" y="2081021"/>
                </a:lnTo>
                <a:lnTo>
                  <a:pt x="773429" y="2047493"/>
                </a:lnTo>
                <a:lnTo>
                  <a:pt x="915907" y="1905761"/>
                </a:lnTo>
                <a:lnTo>
                  <a:pt x="869441" y="1905761"/>
                </a:lnTo>
                <a:lnTo>
                  <a:pt x="726947" y="1799843"/>
                </a:lnTo>
                <a:lnTo>
                  <a:pt x="736853" y="1684781"/>
                </a:lnTo>
                <a:lnTo>
                  <a:pt x="2718369" y="1684781"/>
                </a:lnTo>
                <a:lnTo>
                  <a:pt x="2735579" y="1638299"/>
                </a:lnTo>
                <a:lnTo>
                  <a:pt x="2708909" y="1549145"/>
                </a:lnTo>
                <a:lnTo>
                  <a:pt x="2632709" y="1373885"/>
                </a:lnTo>
                <a:lnTo>
                  <a:pt x="2718815" y="1327403"/>
                </a:lnTo>
                <a:lnTo>
                  <a:pt x="2800366" y="1327403"/>
                </a:lnTo>
                <a:lnTo>
                  <a:pt x="2765297" y="1271777"/>
                </a:lnTo>
                <a:lnTo>
                  <a:pt x="2844545" y="1208531"/>
                </a:lnTo>
                <a:lnTo>
                  <a:pt x="2910839" y="1050035"/>
                </a:lnTo>
                <a:lnTo>
                  <a:pt x="2923793" y="901445"/>
                </a:lnTo>
                <a:lnTo>
                  <a:pt x="2867405" y="901445"/>
                </a:lnTo>
                <a:lnTo>
                  <a:pt x="2920745" y="676655"/>
                </a:lnTo>
                <a:lnTo>
                  <a:pt x="3100380" y="676655"/>
                </a:lnTo>
                <a:lnTo>
                  <a:pt x="3109552" y="666749"/>
                </a:lnTo>
                <a:lnTo>
                  <a:pt x="452627" y="666749"/>
                </a:lnTo>
                <a:lnTo>
                  <a:pt x="395193" y="597407"/>
                </a:lnTo>
                <a:close/>
              </a:path>
              <a:path w="3594735" h="2536825">
                <a:moveTo>
                  <a:pt x="2718369" y="1684781"/>
                </a:moveTo>
                <a:lnTo>
                  <a:pt x="736853" y="1684781"/>
                </a:lnTo>
                <a:lnTo>
                  <a:pt x="909065" y="1799843"/>
                </a:lnTo>
                <a:lnTo>
                  <a:pt x="1110233" y="1799843"/>
                </a:lnTo>
                <a:lnTo>
                  <a:pt x="1271777" y="1915667"/>
                </a:lnTo>
                <a:lnTo>
                  <a:pt x="1232153" y="2004821"/>
                </a:lnTo>
                <a:lnTo>
                  <a:pt x="1335023" y="2007869"/>
                </a:lnTo>
                <a:lnTo>
                  <a:pt x="1374647" y="1955291"/>
                </a:lnTo>
                <a:lnTo>
                  <a:pt x="2360734" y="1955291"/>
                </a:lnTo>
                <a:lnTo>
                  <a:pt x="2345435" y="1932431"/>
                </a:lnTo>
                <a:lnTo>
                  <a:pt x="2513382" y="1932431"/>
                </a:lnTo>
                <a:lnTo>
                  <a:pt x="2646425" y="1879091"/>
                </a:lnTo>
                <a:lnTo>
                  <a:pt x="2718369" y="1684781"/>
                </a:lnTo>
                <a:close/>
              </a:path>
              <a:path w="3594735" h="2536825">
                <a:moveTo>
                  <a:pt x="2513382" y="1932431"/>
                </a:moveTo>
                <a:lnTo>
                  <a:pt x="2345435" y="1932431"/>
                </a:lnTo>
                <a:lnTo>
                  <a:pt x="2481071" y="1945385"/>
                </a:lnTo>
                <a:lnTo>
                  <a:pt x="2513382" y="1932431"/>
                </a:lnTo>
                <a:close/>
              </a:path>
              <a:path w="3594735" h="2536825">
                <a:moveTo>
                  <a:pt x="918971" y="1902713"/>
                </a:moveTo>
                <a:lnTo>
                  <a:pt x="869441" y="1905761"/>
                </a:lnTo>
                <a:lnTo>
                  <a:pt x="915907" y="1905761"/>
                </a:lnTo>
                <a:lnTo>
                  <a:pt x="918971" y="1902713"/>
                </a:lnTo>
                <a:close/>
              </a:path>
              <a:path w="3594735" h="2536825">
                <a:moveTo>
                  <a:pt x="2800366" y="1327403"/>
                </a:moveTo>
                <a:lnTo>
                  <a:pt x="2718815" y="1327403"/>
                </a:lnTo>
                <a:lnTo>
                  <a:pt x="2772155" y="1363979"/>
                </a:lnTo>
                <a:lnTo>
                  <a:pt x="2772155" y="1386839"/>
                </a:lnTo>
                <a:lnTo>
                  <a:pt x="2788157" y="1450085"/>
                </a:lnTo>
                <a:lnTo>
                  <a:pt x="2831591" y="1376933"/>
                </a:lnTo>
                <a:lnTo>
                  <a:pt x="2800366" y="1327403"/>
                </a:lnTo>
                <a:close/>
              </a:path>
              <a:path w="3594735" h="2536825">
                <a:moveTo>
                  <a:pt x="3328262" y="607313"/>
                </a:moveTo>
                <a:lnTo>
                  <a:pt x="3164585" y="607313"/>
                </a:lnTo>
                <a:lnTo>
                  <a:pt x="3174491" y="806195"/>
                </a:lnTo>
                <a:lnTo>
                  <a:pt x="3121913" y="901445"/>
                </a:lnTo>
                <a:lnTo>
                  <a:pt x="3161537" y="1004315"/>
                </a:lnTo>
                <a:lnTo>
                  <a:pt x="3253739" y="891539"/>
                </a:lnTo>
                <a:lnTo>
                  <a:pt x="3260597" y="726947"/>
                </a:lnTo>
                <a:lnTo>
                  <a:pt x="3366515" y="680465"/>
                </a:lnTo>
                <a:lnTo>
                  <a:pt x="3328262" y="607313"/>
                </a:lnTo>
                <a:close/>
              </a:path>
              <a:path w="3594735" h="2536825">
                <a:moveTo>
                  <a:pt x="3100380" y="676655"/>
                </a:moveTo>
                <a:lnTo>
                  <a:pt x="2920745" y="676655"/>
                </a:lnTo>
                <a:lnTo>
                  <a:pt x="2993135" y="766571"/>
                </a:lnTo>
                <a:lnTo>
                  <a:pt x="3069335" y="710183"/>
                </a:lnTo>
                <a:lnTo>
                  <a:pt x="3100380" y="676655"/>
                </a:lnTo>
                <a:close/>
              </a:path>
              <a:path w="3594735" h="2536825">
                <a:moveTo>
                  <a:pt x="327659" y="442721"/>
                </a:moveTo>
                <a:lnTo>
                  <a:pt x="204977" y="515111"/>
                </a:lnTo>
                <a:lnTo>
                  <a:pt x="105917" y="666749"/>
                </a:lnTo>
                <a:lnTo>
                  <a:pt x="0" y="746759"/>
                </a:lnTo>
                <a:lnTo>
                  <a:pt x="149351" y="746759"/>
                </a:lnTo>
                <a:lnTo>
                  <a:pt x="182117" y="693419"/>
                </a:lnTo>
                <a:lnTo>
                  <a:pt x="278129" y="597407"/>
                </a:lnTo>
                <a:lnTo>
                  <a:pt x="395193" y="597407"/>
                </a:lnTo>
                <a:lnTo>
                  <a:pt x="390143" y="591311"/>
                </a:lnTo>
                <a:lnTo>
                  <a:pt x="467918" y="591311"/>
                </a:lnTo>
                <a:lnTo>
                  <a:pt x="452627" y="528065"/>
                </a:lnTo>
                <a:lnTo>
                  <a:pt x="327659" y="442721"/>
                </a:lnTo>
                <a:close/>
              </a:path>
              <a:path w="3594735" h="2536825">
                <a:moveTo>
                  <a:pt x="793241" y="363473"/>
                </a:moveTo>
                <a:lnTo>
                  <a:pt x="680465" y="492251"/>
                </a:lnTo>
                <a:lnTo>
                  <a:pt x="713993" y="567689"/>
                </a:lnTo>
                <a:lnTo>
                  <a:pt x="452627" y="666749"/>
                </a:lnTo>
                <a:lnTo>
                  <a:pt x="3109552" y="666749"/>
                </a:lnTo>
                <a:lnTo>
                  <a:pt x="3137069" y="637031"/>
                </a:lnTo>
                <a:lnTo>
                  <a:pt x="842771" y="637031"/>
                </a:lnTo>
                <a:lnTo>
                  <a:pt x="736853" y="567689"/>
                </a:lnTo>
                <a:lnTo>
                  <a:pt x="736853" y="505205"/>
                </a:lnTo>
                <a:lnTo>
                  <a:pt x="796289" y="409193"/>
                </a:lnTo>
                <a:lnTo>
                  <a:pt x="865631" y="366521"/>
                </a:lnTo>
                <a:lnTo>
                  <a:pt x="793241" y="363473"/>
                </a:lnTo>
                <a:close/>
              </a:path>
              <a:path w="3594735" h="2536825">
                <a:moveTo>
                  <a:pt x="1760981" y="26669"/>
                </a:moveTo>
                <a:lnTo>
                  <a:pt x="1520189" y="76199"/>
                </a:lnTo>
                <a:lnTo>
                  <a:pt x="1523237" y="208025"/>
                </a:lnTo>
                <a:lnTo>
                  <a:pt x="994409" y="438911"/>
                </a:lnTo>
                <a:lnTo>
                  <a:pt x="842771" y="637031"/>
                </a:lnTo>
                <a:lnTo>
                  <a:pt x="3137069" y="637031"/>
                </a:lnTo>
                <a:lnTo>
                  <a:pt x="3164585" y="607313"/>
                </a:lnTo>
                <a:lnTo>
                  <a:pt x="3328262" y="607313"/>
                </a:lnTo>
                <a:lnTo>
                  <a:pt x="3323081" y="597407"/>
                </a:lnTo>
                <a:lnTo>
                  <a:pt x="3567683" y="515111"/>
                </a:lnTo>
                <a:lnTo>
                  <a:pt x="3594353" y="389381"/>
                </a:lnTo>
                <a:lnTo>
                  <a:pt x="3361097" y="316991"/>
                </a:lnTo>
                <a:lnTo>
                  <a:pt x="2926841" y="316991"/>
                </a:lnTo>
                <a:lnTo>
                  <a:pt x="2859447" y="280415"/>
                </a:lnTo>
                <a:lnTo>
                  <a:pt x="2530601" y="280415"/>
                </a:lnTo>
                <a:lnTo>
                  <a:pt x="2358978" y="96011"/>
                </a:lnTo>
                <a:lnTo>
                  <a:pt x="1896617" y="96011"/>
                </a:lnTo>
                <a:lnTo>
                  <a:pt x="1760981" y="26669"/>
                </a:lnTo>
                <a:close/>
              </a:path>
              <a:path w="3594735" h="2536825">
                <a:moveTo>
                  <a:pt x="467918" y="591311"/>
                </a:moveTo>
                <a:lnTo>
                  <a:pt x="390143" y="591311"/>
                </a:lnTo>
                <a:lnTo>
                  <a:pt x="439673" y="597407"/>
                </a:lnTo>
                <a:lnTo>
                  <a:pt x="469391" y="597407"/>
                </a:lnTo>
                <a:lnTo>
                  <a:pt x="467918" y="591311"/>
                </a:lnTo>
                <a:close/>
              </a:path>
              <a:path w="3594735" h="2536825">
                <a:moveTo>
                  <a:pt x="3307079" y="300227"/>
                </a:moveTo>
                <a:lnTo>
                  <a:pt x="2926841" y="316991"/>
                </a:lnTo>
                <a:lnTo>
                  <a:pt x="3361097" y="316991"/>
                </a:lnTo>
                <a:lnTo>
                  <a:pt x="3307079" y="300227"/>
                </a:lnTo>
                <a:close/>
              </a:path>
              <a:path w="3594735" h="2536825">
                <a:moveTo>
                  <a:pt x="2775203" y="234695"/>
                </a:moveTo>
                <a:lnTo>
                  <a:pt x="2530601" y="280415"/>
                </a:lnTo>
                <a:lnTo>
                  <a:pt x="2859447" y="280415"/>
                </a:lnTo>
                <a:lnTo>
                  <a:pt x="2775203" y="234695"/>
                </a:lnTo>
                <a:close/>
              </a:path>
              <a:path w="3594735" h="2536825">
                <a:moveTo>
                  <a:pt x="2216657" y="0"/>
                </a:moveTo>
                <a:lnTo>
                  <a:pt x="1896617" y="96011"/>
                </a:lnTo>
                <a:lnTo>
                  <a:pt x="2358978" y="96011"/>
                </a:lnTo>
                <a:lnTo>
                  <a:pt x="2315717" y="49529"/>
                </a:lnTo>
                <a:lnTo>
                  <a:pt x="221665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5498120" y="2440840"/>
            <a:ext cx="307559" cy="518174"/>
          </a:xfrm>
          <a:custGeom>
            <a:avLst/>
            <a:gdLst/>
            <a:ahLst/>
            <a:cxnLst/>
            <a:rect l="l" t="t" r="r" b="b"/>
            <a:pathLst>
              <a:path w="306704" h="516255">
                <a:moveTo>
                  <a:pt x="208025" y="0"/>
                </a:moveTo>
                <a:lnTo>
                  <a:pt x="208025" y="66293"/>
                </a:lnTo>
                <a:lnTo>
                  <a:pt x="181355" y="108965"/>
                </a:lnTo>
                <a:lnTo>
                  <a:pt x="188213" y="179069"/>
                </a:lnTo>
                <a:lnTo>
                  <a:pt x="155447" y="271271"/>
                </a:lnTo>
                <a:lnTo>
                  <a:pt x="102107" y="357377"/>
                </a:lnTo>
                <a:lnTo>
                  <a:pt x="23621" y="413765"/>
                </a:lnTo>
                <a:lnTo>
                  <a:pt x="0" y="509777"/>
                </a:lnTo>
                <a:lnTo>
                  <a:pt x="33527" y="515873"/>
                </a:lnTo>
                <a:lnTo>
                  <a:pt x="33527" y="426719"/>
                </a:lnTo>
                <a:lnTo>
                  <a:pt x="145541" y="419861"/>
                </a:lnTo>
                <a:lnTo>
                  <a:pt x="227837" y="360425"/>
                </a:lnTo>
                <a:lnTo>
                  <a:pt x="227837" y="238505"/>
                </a:lnTo>
                <a:lnTo>
                  <a:pt x="253745" y="192023"/>
                </a:lnTo>
                <a:lnTo>
                  <a:pt x="211073" y="112775"/>
                </a:lnTo>
                <a:lnTo>
                  <a:pt x="270509" y="89153"/>
                </a:lnTo>
                <a:lnTo>
                  <a:pt x="300646" y="36575"/>
                </a:lnTo>
                <a:lnTo>
                  <a:pt x="227837" y="36575"/>
                </a:lnTo>
                <a:lnTo>
                  <a:pt x="208025" y="0"/>
                </a:lnTo>
                <a:close/>
              </a:path>
              <a:path w="306704" h="516255">
                <a:moveTo>
                  <a:pt x="306323" y="26669"/>
                </a:moveTo>
                <a:lnTo>
                  <a:pt x="227837" y="36575"/>
                </a:lnTo>
                <a:lnTo>
                  <a:pt x="300646" y="36575"/>
                </a:lnTo>
                <a:lnTo>
                  <a:pt x="306323" y="2666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322135" y="3830541"/>
            <a:ext cx="60493" cy="116637"/>
          </a:xfrm>
          <a:custGeom>
            <a:avLst/>
            <a:gdLst/>
            <a:ahLst/>
            <a:cxnLst/>
            <a:rect l="l" t="t" r="r" b="b"/>
            <a:pathLst>
              <a:path w="60325" h="116204">
                <a:moveTo>
                  <a:pt x="29717" y="0"/>
                </a:moveTo>
                <a:lnTo>
                  <a:pt x="0" y="52577"/>
                </a:lnTo>
                <a:lnTo>
                  <a:pt x="19811" y="115823"/>
                </a:lnTo>
                <a:lnTo>
                  <a:pt x="60197" y="69341"/>
                </a:lnTo>
                <a:lnTo>
                  <a:pt x="2971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4796655" y="3956733"/>
            <a:ext cx="724006" cy="307208"/>
          </a:xfrm>
          <a:custGeom>
            <a:avLst/>
            <a:gdLst/>
            <a:ahLst/>
            <a:cxnLst/>
            <a:rect l="l" t="t" r="r" b="b"/>
            <a:pathLst>
              <a:path w="721995" h="306070">
                <a:moveTo>
                  <a:pt x="246887" y="197357"/>
                </a:moveTo>
                <a:lnTo>
                  <a:pt x="348995" y="305561"/>
                </a:lnTo>
                <a:lnTo>
                  <a:pt x="721613" y="252983"/>
                </a:lnTo>
                <a:lnTo>
                  <a:pt x="378713" y="252983"/>
                </a:lnTo>
                <a:lnTo>
                  <a:pt x="246887" y="197357"/>
                </a:lnTo>
                <a:close/>
              </a:path>
              <a:path w="721995" h="306070">
                <a:moveTo>
                  <a:pt x="0" y="0"/>
                </a:moveTo>
                <a:lnTo>
                  <a:pt x="151637" y="177545"/>
                </a:lnTo>
                <a:lnTo>
                  <a:pt x="246887" y="197357"/>
                </a:lnTo>
                <a:lnTo>
                  <a:pt x="270509" y="134873"/>
                </a:lnTo>
                <a:lnTo>
                  <a:pt x="108965" y="2285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375860" y="4214486"/>
            <a:ext cx="778768" cy="729778"/>
          </a:xfrm>
          <a:custGeom>
            <a:avLst/>
            <a:gdLst/>
            <a:ahLst/>
            <a:cxnLst/>
            <a:rect l="l" t="t" r="r" b="b"/>
            <a:pathLst>
              <a:path w="776604" h="727075">
                <a:moveTo>
                  <a:pt x="767927" y="502157"/>
                </a:moveTo>
                <a:lnTo>
                  <a:pt x="323849" y="502157"/>
                </a:lnTo>
                <a:lnTo>
                  <a:pt x="363473" y="512063"/>
                </a:lnTo>
                <a:lnTo>
                  <a:pt x="406145" y="518921"/>
                </a:lnTo>
                <a:lnTo>
                  <a:pt x="409955" y="551687"/>
                </a:lnTo>
                <a:lnTo>
                  <a:pt x="429767" y="561593"/>
                </a:lnTo>
                <a:lnTo>
                  <a:pt x="429767" y="601217"/>
                </a:lnTo>
                <a:lnTo>
                  <a:pt x="485393" y="601217"/>
                </a:lnTo>
                <a:lnTo>
                  <a:pt x="509015" y="617981"/>
                </a:lnTo>
                <a:lnTo>
                  <a:pt x="521969" y="667511"/>
                </a:lnTo>
                <a:lnTo>
                  <a:pt x="591311" y="700277"/>
                </a:lnTo>
                <a:lnTo>
                  <a:pt x="611123" y="726947"/>
                </a:lnTo>
                <a:lnTo>
                  <a:pt x="627887" y="713993"/>
                </a:lnTo>
                <a:lnTo>
                  <a:pt x="647699" y="710183"/>
                </a:lnTo>
                <a:lnTo>
                  <a:pt x="680465" y="677417"/>
                </a:lnTo>
                <a:lnTo>
                  <a:pt x="717041" y="667511"/>
                </a:lnTo>
                <a:lnTo>
                  <a:pt x="717041" y="617981"/>
                </a:lnTo>
                <a:lnTo>
                  <a:pt x="729995" y="558545"/>
                </a:lnTo>
                <a:lnTo>
                  <a:pt x="766571" y="512063"/>
                </a:lnTo>
                <a:lnTo>
                  <a:pt x="767927" y="502157"/>
                </a:lnTo>
                <a:close/>
              </a:path>
              <a:path w="776604" h="727075">
                <a:moveTo>
                  <a:pt x="181355" y="125729"/>
                </a:moveTo>
                <a:lnTo>
                  <a:pt x="158495" y="135635"/>
                </a:lnTo>
                <a:lnTo>
                  <a:pt x="168401" y="168401"/>
                </a:lnTo>
                <a:lnTo>
                  <a:pt x="145541" y="198119"/>
                </a:lnTo>
                <a:lnTo>
                  <a:pt x="52577" y="224789"/>
                </a:lnTo>
                <a:lnTo>
                  <a:pt x="9905" y="261365"/>
                </a:lnTo>
                <a:lnTo>
                  <a:pt x="0" y="307085"/>
                </a:lnTo>
                <a:lnTo>
                  <a:pt x="9905" y="376427"/>
                </a:lnTo>
                <a:lnTo>
                  <a:pt x="26669" y="390143"/>
                </a:lnTo>
                <a:lnTo>
                  <a:pt x="16763" y="419861"/>
                </a:lnTo>
                <a:lnTo>
                  <a:pt x="32765" y="459485"/>
                </a:lnTo>
                <a:lnTo>
                  <a:pt x="46481" y="502157"/>
                </a:lnTo>
                <a:lnTo>
                  <a:pt x="46481" y="551687"/>
                </a:lnTo>
                <a:lnTo>
                  <a:pt x="49529" y="558545"/>
                </a:lnTo>
                <a:lnTo>
                  <a:pt x="92201" y="581405"/>
                </a:lnTo>
                <a:lnTo>
                  <a:pt x="131825" y="558545"/>
                </a:lnTo>
                <a:lnTo>
                  <a:pt x="204977" y="558545"/>
                </a:lnTo>
                <a:lnTo>
                  <a:pt x="204977" y="545591"/>
                </a:lnTo>
                <a:lnTo>
                  <a:pt x="287273" y="518921"/>
                </a:lnTo>
                <a:lnTo>
                  <a:pt x="287273" y="512063"/>
                </a:lnTo>
                <a:lnTo>
                  <a:pt x="323849" y="502157"/>
                </a:lnTo>
                <a:lnTo>
                  <a:pt x="767927" y="502157"/>
                </a:lnTo>
                <a:lnTo>
                  <a:pt x="776477" y="439673"/>
                </a:lnTo>
                <a:lnTo>
                  <a:pt x="776477" y="393191"/>
                </a:lnTo>
                <a:lnTo>
                  <a:pt x="766571" y="333755"/>
                </a:lnTo>
                <a:lnTo>
                  <a:pt x="729995" y="300989"/>
                </a:lnTo>
                <a:lnTo>
                  <a:pt x="723137" y="274319"/>
                </a:lnTo>
                <a:lnTo>
                  <a:pt x="680465" y="217931"/>
                </a:lnTo>
                <a:lnTo>
                  <a:pt x="647699" y="198119"/>
                </a:lnTo>
                <a:lnTo>
                  <a:pt x="629548" y="142493"/>
                </a:lnTo>
                <a:lnTo>
                  <a:pt x="188213" y="142493"/>
                </a:lnTo>
                <a:lnTo>
                  <a:pt x="181355" y="125729"/>
                </a:lnTo>
                <a:close/>
              </a:path>
              <a:path w="776604" h="727075">
                <a:moveTo>
                  <a:pt x="254507" y="72389"/>
                </a:moveTo>
                <a:lnTo>
                  <a:pt x="198119" y="115823"/>
                </a:lnTo>
                <a:lnTo>
                  <a:pt x="188213" y="142493"/>
                </a:lnTo>
                <a:lnTo>
                  <a:pt x="509015" y="142493"/>
                </a:lnTo>
                <a:lnTo>
                  <a:pt x="479297" y="112013"/>
                </a:lnTo>
                <a:lnTo>
                  <a:pt x="474384" y="92201"/>
                </a:lnTo>
                <a:lnTo>
                  <a:pt x="287273" y="92201"/>
                </a:lnTo>
                <a:lnTo>
                  <a:pt x="254507" y="72389"/>
                </a:lnTo>
                <a:close/>
              </a:path>
              <a:path w="776604" h="727075">
                <a:moveTo>
                  <a:pt x="568451" y="0"/>
                </a:moveTo>
                <a:lnTo>
                  <a:pt x="551687" y="6857"/>
                </a:lnTo>
                <a:lnTo>
                  <a:pt x="544829" y="52577"/>
                </a:lnTo>
                <a:lnTo>
                  <a:pt x="551687" y="82295"/>
                </a:lnTo>
                <a:lnTo>
                  <a:pt x="538733" y="142493"/>
                </a:lnTo>
                <a:lnTo>
                  <a:pt x="629548" y="142493"/>
                </a:lnTo>
                <a:lnTo>
                  <a:pt x="624077" y="125729"/>
                </a:lnTo>
                <a:lnTo>
                  <a:pt x="611123" y="72389"/>
                </a:lnTo>
                <a:lnTo>
                  <a:pt x="591311" y="59435"/>
                </a:lnTo>
                <a:lnTo>
                  <a:pt x="568451" y="0"/>
                </a:lnTo>
                <a:close/>
              </a:path>
              <a:path w="776604" h="727075">
                <a:moveTo>
                  <a:pt x="363473" y="6857"/>
                </a:moveTo>
                <a:lnTo>
                  <a:pt x="373379" y="32765"/>
                </a:lnTo>
                <a:lnTo>
                  <a:pt x="336803" y="42671"/>
                </a:lnTo>
                <a:lnTo>
                  <a:pt x="323849" y="82295"/>
                </a:lnTo>
                <a:lnTo>
                  <a:pt x="287273" y="92201"/>
                </a:lnTo>
                <a:lnTo>
                  <a:pt x="474384" y="92201"/>
                </a:lnTo>
                <a:lnTo>
                  <a:pt x="458132" y="26669"/>
                </a:lnTo>
                <a:lnTo>
                  <a:pt x="413003" y="26669"/>
                </a:lnTo>
                <a:lnTo>
                  <a:pt x="363473" y="6857"/>
                </a:lnTo>
                <a:close/>
              </a:path>
              <a:path w="776604" h="727075">
                <a:moveTo>
                  <a:pt x="455675" y="16763"/>
                </a:moveTo>
                <a:lnTo>
                  <a:pt x="413003" y="26669"/>
                </a:lnTo>
                <a:lnTo>
                  <a:pt x="458132" y="26669"/>
                </a:lnTo>
                <a:lnTo>
                  <a:pt x="455675" y="1676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998616" y="4986964"/>
            <a:ext cx="55398" cy="86681"/>
          </a:xfrm>
          <a:custGeom>
            <a:avLst/>
            <a:gdLst/>
            <a:ahLst/>
            <a:cxnLst/>
            <a:rect l="l" t="t" r="r" b="b"/>
            <a:pathLst>
              <a:path w="55245" h="86360">
                <a:moveTo>
                  <a:pt x="9143" y="0"/>
                </a:moveTo>
                <a:lnTo>
                  <a:pt x="0" y="0"/>
                </a:lnTo>
                <a:lnTo>
                  <a:pt x="6095" y="23621"/>
                </a:lnTo>
                <a:lnTo>
                  <a:pt x="9143" y="36575"/>
                </a:lnTo>
                <a:lnTo>
                  <a:pt x="9143" y="63245"/>
                </a:lnTo>
                <a:lnTo>
                  <a:pt x="28955" y="76199"/>
                </a:lnTo>
                <a:lnTo>
                  <a:pt x="38861" y="86105"/>
                </a:lnTo>
                <a:lnTo>
                  <a:pt x="38861" y="76199"/>
                </a:lnTo>
                <a:lnTo>
                  <a:pt x="41909" y="73151"/>
                </a:lnTo>
                <a:lnTo>
                  <a:pt x="41909" y="63245"/>
                </a:lnTo>
                <a:lnTo>
                  <a:pt x="48767" y="49529"/>
                </a:lnTo>
                <a:lnTo>
                  <a:pt x="54863" y="36575"/>
                </a:lnTo>
                <a:lnTo>
                  <a:pt x="54863" y="13715"/>
                </a:lnTo>
                <a:lnTo>
                  <a:pt x="28955" y="13715"/>
                </a:lnTo>
                <a:lnTo>
                  <a:pt x="9143" y="0"/>
                </a:lnTo>
                <a:close/>
              </a:path>
              <a:path w="55245" h="86360">
                <a:moveTo>
                  <a:pt x="54863" y="0"/>
                </a:moveTo>
                <a:lnTo>
                  <a:pt x="41909" y="9905"/>
                </a:lnTo>
                <a:lnTo>
                  <a:pt x="38861" y="9905"/>
                </a:lnTo>
                <a:lnTo>
                  <a:pt x="28955" y="13715"/>
                </a:lnTo>
                <a:lnTo>
                  <a:pt x="54863" y="13715"/>
                </a:lnTo>
                <a:lnTo>
                  <a:pt x="548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272992" y="4149476"/>
            <a:ext cx="82780" cy="347362"/>
          </a:xfrm>
          <a:custGeom>
            <a:avLst/>
            <a:gdLst/>
            <a:ahLst/>
            <a:cxnLst/>
            <a:rect l="l" t="t" r="r" b="b"/>
            <a:pathLst>
              <a:path w="82550" h="346075">
                <a:moveTo>
                  <a:pt x="66293" y="0"/>
                </a:moveTo>
                <a:lnTo>
                  <a:pt x="42671" y="92201"/>
                </a:lnTo>
                <a:lnTo>
                  <a:pt x="9905" y="121919"/>
                </a:lnTo>
                <a:lnTo>
                  <a:pt x="16763" y="210311"/>
                </a:lnTo>
                <a:lnTo>
                  <a:pt x="0" y="263651"/>
                </a:lnTo>
                <a:lnTo>
                  <a:pt x="0" y="345947"/>
                </a:lnTo>
                <a:lnTo>
                  <a:pt x="56387" y="309371"/>
                </a:lnTo>
                <a:lnTo>
                  <a:pt x="82295" y="137921"/>
                </a:lnTo>
                <a:lnTo>
                  <a:pt x="662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216504" y="1516922"/>
            <a:ext cx="4355498" cy="145318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4801240" y="2511204"/>
            <a:ext cx="4342763" cy="14531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6932"/>
            <a:endParaRPr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1002" y="1457980"/>
            <a:ext cx="838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 smtClean="0">
                <a:solidFill>
                  <a:prstClr val="black"/>
                </a:solidFill>
              </a:rPr>
              <a:t>Chương </a:t>
            </a:r>
            <a:r>
              <a:rPr lang="en-US" sz="2800" dirty="0" smtClean="0">
                <a:solidFill>
                  <a:prstClr val="black"/>
                </a:solidFill>
              </a:rPr>
              <a:t>7: </a:t>
            </a:r>
            <a:r>
              <a:rPr lang="vi-VN" sz="2800" dirty="0" smtClean="0">
                <a:solidFill>
                  <a:prstClr val="black"/>
                </a:solidFill>
              </a:rPr>
              <a:t> </a:t>
            </a:r>
            <a:r>
              <a:rPr lang="en-US" sz="2800" b="1" dirty="0"/>
              <a:t>CRYSTAL REPORT</a:t>
            </a:r>
            <a:endParaRPr lang="vi-VN" sz="2800" dirty="0" smtClean="0">
              <a:solidFill>
                <a:prstClr val="black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3402" y="2209800"/>
            <a:ext cx="838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1. Crystal Reports .NET</a:t>
            </a:r>
          </a:p>
          <a:p>
            <a:r>
              <a:rPr lang="nl-NL"/>
              <a:t>2. Sử dụng Crystal Reports .NET trong C#.NET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823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 dirty="0"/>
              <a:t>CRYSTAL </a:t>
            </a:r>
            <a:r>
              <a:rPr lang="en-US" sz="4400" dirty="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3452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/>
              <a:t>1. Crystal </a:t>
            </a:r>
            <a:r>
              <a:rPr lang="en-US" sz="2400" b="1" dirty="0" err="1"/>
              <a:t>Report.Net</a:t>
            </a:r>
            <a:endParaRPr lang="en-US" sz="2400" b="1" dirty="0"/>
          </a:p>
          <a:p>
            <a:pPr>
              <a:lnSpc>
                <a:spcPct val="150000"/>
              </a:lnSpc>
            </a:pPr>
            <a:r>
              <a:rPr lang="en-US" sz="2400" dirty="0"/>
              <a:t>• </a:t>
            </a:r>
            <a:r>
              <a:rPr lang="en-US" sz="2400" b="1" dirty="0" err="1"/>
              <a:t>Giới</a:t>
            </a:r>
            <a:r>
              <a:rPr lang="en-US" sz="2400" b="1" dirty="0"/>
              <a:t> </a:t>
            </a:r>
            <a:r>
              <a:rPr lang="en-US" sz="2400" b="1" dirty="0" err="1"/>
              <a:t>thiệu</a:t>
            </a:r>
            <a:r>
              <a:rPr lang="en-US" sz="2400" b="1" dirty="0"/>
              <a:t> Crystal Report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Crystal Report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mềm</a:t>
            </a:r>
            <a:r>
              <a:rPr lang="en-US" sz="2000" dirty="0"/>
              <a:t> </a:t>
            </a:r>
            <a:r>
              <a:rPr lang="en-US" sz="2000" dirty="0" err="1"/>
              <a:t>thiết</a:t>
            </a:r>
            <a:r>
              <a:rPr lang="en-US" sz="2000" dirty="0"/>
              <a:t> </a:t>
            </a:r>
            <a:r>
              <a:rPr lang="en-US" sz="2000" dirty="0" err="1"/>
              <a:t>kế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</a:t>
            </a:r>
            <a:r>
              <a:rPr lang="en-US" sz="2000" dirty="0" err="1" smtClean="0"/>
              <a:t>chuyên</a:t>
            </a:r>
            <a:r>
              <a:rPr lang="en-US" sz="2000" dirty="0" smtClean="0"/>
              <a:t> </a:t>
            </a:r>
            <a:r>
              <a:rPr lang="vi-VN" sz="2000" dirty="0" smtClean="0"/>
              <a:t>nghiệp </a:t>
            </a:r>
            <a:r>
              <a:rPr lang="vi-VN" sz="2000" dirty="0"/>
              <a:t>được tích hợp trong các phiên bản của </a:t>
            </a:r>
            <a:r>
              <a:rPr lang="vi-VN" sz="2000" dirty="0" smtClean="0"/>
              <a:t>Visual</a:t>
            </a:r>
            <a:r>
              <a:rPr lang="en-US" sz="2000" dirty="0" smtClean="0"/>
              <a:t> Studio(the </a:t>
            </a:r>
            <a:r>
              <a:rPr lang="en-US" sz="2000" dirty="0"/>
              <a:t>standard reporting tool for Visual </a:t>
            </a:r>
            <a:r>
              <a:rPr lang="en-US" sz="2000" dirty="0" err="1"/>
              <a:t>Studio.Net</a:t>
            </a:r>
            <a:r>
              <a:rPr lang="en-US" sz="2000" dirty="0"/>
              <a:t>).</a:t>
            </a:r>
          </a:p>
          <a:p>
            <a:pPr algn="just">
              <a:lnSpc>
                <a:spcPct val="150000"/>
              </a:lnSpc>
            </a:pPr>
            <a:r>
              <a:rPr lang="vi-VN" sz="2000" dirty="0"/>
              <a:t>Phiên bản Studio.Net của Microsoft được tích </a:t>
            </a:r>
            <a:r>
              <a:rPr lang="vi-VN" sz="2000" dirty="0" smtClean="0"/>
              <a:t>hợp</a:t>
            </a:r>
            <a:r>
              <a:rPr lang="en-US" sz="2000" dirty="0" smtClean="0"/>
              <a:t> </a:t>
            </a:r>
            <a:r>
              <a:rPr lang="vi-VN" sz="2000" dirty="0" smtClean="0"/>
              <a:t>Crystal </a:t>
            </a:r>
            <a:r>
              <a:rPr lang="vi-VN" sz="2000" dirty="0"/>
              <a:t>Report (hiện nay đã có Crystal Report 2008).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64025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0167" y="6438798"/>
            <a:ext cx="4622973" cy="365125"/>
          </a:xfrm>
        </p:spPr>
        <p:txBody>
          <a:bodyPr/>
          <a:lstStyle/>
          <a:p>
            <a:r>
              <a:rPr lang="vi-VN" dirty="0" smtClean="0">
                <a:solidFill>
                  <a:prstClr val="black"/>
                </a:solidFill>
              </a:rPr>
              <a:t>Giảng viên: Trần Việt Khánh</a:t>
            </a:r>
            <a:endParaRPr lang="vi-VN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5564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/>
              <a:t>Bản</a:t>
            </a:r>
            <a:r>
              <a:rPr lang="en-US" sz="2400" dirty="0"/>
              <a:t> </a:t>
            </a:r>
            <a:r>
              <a:rPr lang="en-US" sz="2400" dirty="0" err="1"/>
              <a:t>thân</a:t>
            </a:r>
            <a:r>
              <a:rPr lang="en-US" sz="2400" dirty="0"/>
              <a:t> Crystal Report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mềm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</a:t>
            </a:r>
            <a:r>
              <a:rPr lang="en-US" sz="2400" dirty="0" err="1" smtClean="0"/>
              <a:t>biểu</a:t>
            </a:r>
            <a:r>
              <a:rPr lang="en-US" sz="2400" dirty="0" smtClean="0"/>
              <a:t> </a:t>
            </a:r>
            <a:r>
              <a:rPr lang="vi-VN" sz="2400" dirty="0" smtClean="0"/>
              <a:t>độc </a:t>
            </a:r>
            <a:r>
              <a:rPr lang="vi-VN" sz="2400" dirty="0"/>
              <a:t>lập với rất nhiều chức năng thiết kế báo biểu và </a:t>
            </a:r>
            <a:r>
              <a:rPr lang="vi-VN" sz="2400" dirty="0" smtClean="0"/>
              <a:t>dịch</a:t>
            </a:r>
            <a:r>
              <a:rPr lang="en-US" sz="2400" dirty="0" smtClean="0"/>
              <a:t> </a:t>
            </a:r>
            <a:r>
              <a:rPr lang="vi-VN" sz="2400" dirty="0" smtClean="0"/>
              <a:t>vụ</a:t>
            </a:r>
            <a:r>
              <a:rPr lang="vi-VN" sz="2400" dirty="0"/>
              <a:t>. Người dùng có thể kết nối với nhiều nguồn dữ </a:t>
            </a:r>
            <a:r>
              <a:rPr lang="vi-VN" sz="2400" dirty="0" smtClean="0"/>
              <a:t>liệu</a:t>
            </a:r>
            <a:r>
              <a:rPr lang="en-US" sz="2400" dirty="0" smtClean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 </a:t>
            </a:r>
            <a:r>
              <a:rPr lang="en-US" sz="2400" dirty="0" err="1"/>
              <a:t>nhau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ODBC Driver. </a:t>
            </a:r>
            <a:r>
              <a:rPr lang="en-US" sz="2400" dirty="0" err="1"/>
              <a:t>Báo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 smtClean="0"/>
              <a:t>ra</a:t>
            </a:r>
            <a:r>
              <a:rPr lang="en-US" sz="2400" dirty="0" smtClean="0"/>
              <a:t> </a:t>
            </a:r>
            <a:r>
              <a:rPr lang="vi-VN" sz="2400" dirty="0" smtClean="0"/>
              <a:t>cũng </a:t>
            </a:r>
            <a:r>
              <a:rPr lang="vi-VN" sz="2400" dirty="0"/>
              <a:t>có thể được lưu trữ thành những file .rpt độc lập, </a:t>
            </a:r>
            <a:r>
              <a:rPr lang="vi-VN" sz="2400" dirty="0" smtClean="0"/>
              <a:t>ở</a:t>
            </a:r>
            <a:r>
              <a:rPr lang="en-US" sz="2400" dirty="0" smtClean="0"/>
              <a:t> </a:t>
            </a:r>
            <a:r>
              <a:rPr lang="vi-VN" sz="2400" dirty="0" smtClean="0"/>
              <a:t>dạng </a:t>
            </a:r>
            <a:r>
              <a:rPr lang="vi-VN" sz="2400" dirty="0"/>
              <a:t>có dữ liệu hay không có dữ liệu. Sau đó file .rpt </a:t>
            </a:r>
            <a:r>
              <a:rPr lang="vi-VN" sz="2400" dirty="0" smtClean="0"/>
              <a:t>có</a:t>
            </a:r>
            <a:r>
              <a:rPr lang="en-US" sz="2400" dirty="0" smtClean="0"/>
              <a:t> </a:t>
            </a:r>
            <a:r>
              <a:rPr lang="vi-VN" sz="2400" dirty="0" smtClean="0"/>
              <a:t>thể </a:t>
            </a:r>
            <a:r>
              <a:rPr lang="vi-VN" sz="2400" dirty="0"/>
              <a:t>được chuyển tới người dùng khác và mở </a:t>
            </a:r>
            <a:r>
              <a:rPr lang="vi-VN" sz="2400" dirty="0" smtClean="0"/>
              <a:t>bằng</a:t>
            </a:r>
            <a:r>
              <a:rPr lang="en-US" sz="2400" dirty="0" smtClean="0"/>
              <a:t> Crystal </a:t>
            </a:r>
            <a:r>
              <a:rPr lang="en-US" sz="2400" dirty="0"/>
              <a:t>Report hay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 smtClean="0"/>
              <a:t>viết</a:t>
            </a:r>
            <a:r>
              <a:rPr lang="en-US" sz="2400" dirty="0" smtClean="0"/>
              <a:t> </a:t>
            </a:r>
            <a:r>
              <a:rPr lang="en-US" sz="2400" dirty="0" err="1" smtClean="0"/>
              <a:t>bằng</a:t>
            </a:r>
            <a:r>
              <a:rPr lang="en-US" sz="2400" dirty="0" smtClean="0"/>
              <a:t> </a:t>
            </a:r>
            <a:r>
              <a:rPr lang="en-US" sz="2400" dirty="0"/>
              <a:t>Visual </a:t>
            </a:r>
            <a:r>
              <a:rPr lang="en-US" sz="2400" dirty="0" err="1"/>
              <a:t>Basic,Visual</a:t>
            </a:r>
            <a:r>
              <a:rPr lang="en-US" sz="2400" dirty="0"/>
              <a:t> C++, </a:t>
            </a:r>
            <a:r>
              <a:rPr lang="en-US" sz="2400" dirty="0" err="1"/>
              <a:t>C#.Net</a:t>
            </a:r>
            <a:r>
              <a:rPr lang="en-US" sz="2400" dirty="0"/>
              <a:t> 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91099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 smtClean="0">
                <a:solidFill>
                  <a:prstClr val="black"/>
                </a:solidFill>
              </a:rPr>
              <a:t>Giảng viên: Trần Việt Khánh</a:t>
            </a:r>
            <a:endParaRPr lang="vi-VN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vi-VN" sz="2400" dirty="0"/>
              <a:t>Xét về mặt thiết kế báo biểu,Crystal Report cung cấp </a:t>
            </a:r>
            <a:r>
              <a:rPr lang="vi-VN" sz="2400" dirty="0" smtClean="0"/>
              <a:t>đầy</a:t>
            </a:r>
            <a:r>
              <a:rPr lang="en-US" sz="2400" dirty="0" smtClean="0"/>
              <a:t> </a:t>
            </a:r>
            <a:r>
              <a:rPr lang="vi-VN" sz="2400" dirty="0" smtClean="0"/>
              <a:t>đủ </a:t>
            </a:r>
            <a:r>
              <a:rPr lang="vi-VN" sz="2400" dirty="0"/>
              <a:t>các chức năng định dạng dữ liệu và các chức </a:t>
            </a:r>
            <a:r>
              <a:rPr lang="vi-VN" sz="2400" dirty="0" smtClean="0"/>
              <a:t>năng</a:t>
            </a:r>
            <a:r>
              <a:rPr lang="en-US" sz="2400" dirty="0" smtClean="0"/>
              <a:t> </a:t>
            </a:r>
            <a:r>
              <a:rPr lang="vi-VN" sz="2400" dirty="0" smtClean="0"/>
              <a:t>phân </a:t>
            </a:r>
            <a:r>
              <a:rPr lang="vi-VN" sz="2400" dirty="0"/>
              <a:t>nhóm, tính toán, subreport và kể cả khả năng </a:t>
            </a:r>
            <a:r>
              <a:rPr lang="vi-VN" sz="2400" dirty="0" smtClean="0"/>
              <a:t>lập</a:t>
            </a:r>
            <a:r>
              <a:rPr lang="en-US" sz="2400" dirty="0" smtClean="0"/>
              <a:t> </a:t>
            </a:r>
            <a:r>
              <a:rPr lang="vi-VN" sz="2400" dirty="0" smtClean="0"/>
              <a:t>trình </a:t>
            </a:r>
            <a:r>
              <a:rPr lang="vi-VN" sz="2400" dirty="0"/>
              <a:t>bằng formula dựa trên các formula field.Người </a:t>
            </a:r>
            <a:r>
              <a:rPr lang="vi-VN" sz="2400" dirty="0" smtClean="0"/>
              <a:t>dùng</a:t>
            </a:r>
            <a:r>
              <a:rPr lang="en-US" sz="2400" dirty="0" smtClean="0"/>
              <a:t> </a:t>
            </a:r>
            <a:r>
              <a:rPr lang="en-US" sz="2400" dirty="0" err="1" smtClean="0"/>
              <a:t>ngoài</a:t>
            </a:r>
            <a:r>
              <a:rPr lang="en-US" sz="2400" dirty="0" smtClean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formula filed </a:t>
            </a:r>
            <a:r>
              <a:rPr lang="en-US" sz="2400" dirty="0" err="1"/>
              <a:t>còn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xây</a:t>
            </a:r>
            <a:r>
              <a:rPr lang="en-US" sz="2400" dirty="0"/>
              <a:t> </a:t>
            </a:r>
            <a:r>
              <a:rPr lang="en-US" sz="2400" dirty="0" err="1" smtClean="0"/>
              <a:t>dựng</a:t>
            </a:r>
            <a:r>
              <a:rPr lang="en-US" sz="2400" dirty="0" smtClean="0"/>
              <a:t> </a:t>
            </a:r>
            <a:r>
              <a:rPr lang="vi-VN" sz="2400" dirty="0" smtClean="0"/>
              <a:t>bộ </a:t>
            </a:r>
            <a:r>
              <a:rPr lang="vi-VN" sz="2400" dirty="0"/>
              <a:t>thư viện hàm của riêng mình và đưa vào Crystal</a:t>
            </a:r>
          </a:p>
          <a:p>
            <a:r>
              <a:rPr lang="en-US" sz="2400" dirty="0"/>
              <a:t>Report </a:t>
            </a:r>
            <a:r>
              <a:rPr lang="en-US" sz="2400" dirty="0" err="1"/>
              <a:t>thông</a:t>
            </a:r>
            <a:r>
              <a:rPr lang="en-US" sz="2400" dirty="0"/>
              <a:t> qua </a:t>
            </a:r>
            <a:r>
              <a:rPr lang="en-US" sz="2400" dirty="0" err="1"/>
              <a:t>các</a:t>
            </a:r>
            <a:r>
              <a:rPr lang="en-US" sz="2400" dirty="0"/>
              <a:t> DLL.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390832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599" y="6492875"/>
            <a:ext cx="4622973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 dirty="0"/>
              <a:t>Bên cạnh khả năng thiết kế báo biểu thông</a:t>
            </a:r>
          </a:p>
          <a:p>
            <a:pPr algn="just">
              <a:lnSpc>
                <a:spcPct val="150000"/>
              </a:lnSpc>
            </a:pPr>
            <a:r>
              <a:rPr lang="vi-VN" sz="2400" dirty="0"/>
              <a:t>thường,Crystal Report còn cung cấp chức năng thiết </a:t>
            </a:r>
            <a:r>
              <a:rPr lang="vi-VN" sz="2400" dirty="0" smtClean="0"/>
              <a:t>kế</a:t>
            </a:r>
            <a:r>
              <a:rPr lang="en-US" sz="2400" dirty="0" smtClean="0"/>
              <a:t> </a:t>
            </a:r>
            <a:r>
              <a:rPr lang="vi-VN" sz="2400" dirty="0" smtClean="0"/>
              <a:t>biểu </a:t>
            </a:r>
            <a:r>
              <a:rPr lang="vi-VN" sz="2400" dirty="0"/>
              <a:t>đồ dựa trên nguồn dữ liệu lấy từ CSDL.</a:t>
            </a:r>
          </a:p>
          <a:p>
            <a:pPr algn="just"/>
            <a:r>
              <a:rPr lang="en-US" sz="2400" dirty="0" err="1"/>
              <a:t>Xét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</a:t>
            </a:r>
            <a:r>
              <a:rPr lang="en-US" sz="2400" dirty="0" err="1"/>
              <a:t>biểu,công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/>
              <a:t>hiển</a:t>
            </a:r>
            <a:r>
              <a:rPr lang="en-US" sz="2400" dirty="0"/>
              <a:t> </a:t>
            </a:r>
            <a:r>
              <a:rPr lang="en-US" sz="2400" dirty="0" err="1"/>
              <a:t>thị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smtClean="0"/>
              <a:t>Crystal </a:t>
            </a:r>
            <a:r>
              <a:rPr lang="vi-VN" sz="2400" dirty="0" smtClean="0"/>
              <a:t>Report </a:t>
            </a:r>
            <a:r>
              <a:rPr lang="vi-VN" sz="2400" dirty="0"/>
              <a:t>cho phép người dùng tương tác rất linh </a:t>
            </a:r>
            <a:r>
              <a:rPr lang="vi-VN" sz="2400" dirty="0" smtClean="0"/>
              <a:t>hoạt.Báo</a:t>
            </a:r>
            <a:r>
              <a:rPr lang="en-US" sz="2400" dirty="0" smtClean="0"/>
              <a:t> </a:t>
            </a:r>
            <a:r>
              <a:rPr lang="vi-VN" sz="2400" dirty="0" smtClean="0"/>
              <a:t>biểu </a:t>
            </a:r>
            <a:r>
              <a:rPr lang="vi-VN" sz="2400" dirty="0"/>
              <a:t>hiển thị có thể được lọc lại các dữ liệu cần thiết </a:t>
            </a:r>
            <a:r>
              <a:rPr lang="vi-VN" sz="2400" dirty="0" smtClean="0"/>
              <a:t>hay</a:t>
            </a:r>
            <a:r>
              <a:rPr lang="en-US" sz="2400" dirty="0" smtClean="0"/>
              <a:t> </a:t>
            </a:r>
            <a:r>
              <a:rPr lang="en-US" sz="2400" dirty="0" err="1" smtClean="0"/>
              <a:t>xem</a:t>
            </a:r>
            <a:r>
              <a:rPr lang="en-US" sz="2400" dirty="0" smtClean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cấu</a:t>
            </a:r>
            <a:r>
              <a:rPr lang="en-US" sz="2400" dirty="0"/>
              <a:t> </a:t>
            </a:r>
            <a:r>
              <a:rPr lang="en-US" sz="2400" dirty="0" err="1"/>
              <a:t>trúc</a:t>
            </a:r>
            <a:r>
              <a:rPr lang="en-US" sz="2400" dirty="0"/>
              <a:t> </a:t>
            </a:r>
            <a:r>
              <a:rPr lang="en-US" sz="2400" dirty="0" err="1" smtClean="0"/>
              <a:t>hiển</a:t>
            </a:r>
            <a:r>
              <a:rPr lang="en-US" sz="2400" dirty="0" smtClean="0"/>
              <a:t> </a:t>
            </a:r>
            <a:r>
              <a:rPr lang="en-US" sz="2400" dirty="0" err="1" smtClean="0"/>
              <a:t>thị</a:t>
            </a:r>
            <a:r>
              <a:rPr lang="en-US" sz="2400" dirty="0" smtClean="0"/>
              <a:t> </a:t>
            </a:r>
            <a:r>
              <a:rPr lang="en-US" sz="2400" dirty="0" err="1"/>
              <a:t>dữ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dạng</a:t>
            </a:r>
            <a:r>
              <a:rPr lang="en-US" sz="2400" dirty="0"/>
              <a:t> </a:t>
            </a:r>
            <a:r>
              <a:rPr lang="en-US" sz="2400" dirty="0" err="1"/>
              <a:t>cây</a:t>
            </a:r>
            <a:r>
              <a:rPr lang="en-US" sz="2400" dirty="0"/>
              <a:t>. </a:t>
            </a:r>
            <a:r>
              <a:rPr lang="en-US" sz="2400" dirty="0" err="1"/>
              <a:t>Các</a:t>
            </a:r>
            <a:r>
              <a:rPr lang="en-US" sz="2400" dirty="0"/>
              <a:t> Section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vi-VN" sz="2400" dirty="0" smtClean="0"/>
              <a:t>thể </a:t>
            </a:r>
            <a:r>
              <a:rPr lang="vi-VN" sz="2400" dirty="0"/>
              <a:t>mở rộng hay thu hẹp để hiển thị hay che bớt những</a:t>
            </a:r>
          </a:p>
          <a:p>
            <a:pPr algn="just"/>
            <a:r>
              <a:rPr lang="vi-VN" sz="2400" dirty="0"/>
              <a:t>dữ liệu không cần thiết.Một khi báo </a:t>
            </a:r>
            <a:r>
              <a:rPr lang="vi-VN" sz="2400" dirty="0" smtClean="0"/>
              <a:t>biểu</a:t>
            </a:r>
            <a:r>
              <a:rPr lang="en-US" sz="2400" dirty="0" smtClean="0"/>
              <a:t> </a:t>
            </a:r>
            <a:r>
              <a:rPr lang="vi-VN" sz="2400" dirty="0" smtClean="0"/>
              <a:t>đã </a:t>
            </a:r>
            <a:r>
              <a:rPr lang="vi-VN" sz="2400" dirty="0"/>
              <a:t>được </a:t>
            </a:r>
            <a:r>
              <a:rPr lang="vi-VN" sz="2400" dirty="0" smtClean="0"/>
              <a:t>xây</a:t>
            </a:r>
            <a:r>
              <a:rPr lang="en-US" sz="2400" dirty="0" smtClean="0"/>
              <a:t> </a:t>
            </a:r>
            <a:r>
              <a:rPr lang="vi-VN" sz="2400" dirty="0" smtClean="0"/>
              <a:t>dựng,người </a:t>
            </a:r>
            <a:r>
              <a:rPr lang="vi-VN" sz="2400" dirty="0"/>
              <a:t>dùng còn có thể Export sang các dạng </a:t>
            </a:r>
            <a:r>
              <a:rPr lang="vi-VN" sz="2400" dirty="0" smtClean="0"/>
              <a:t>file</a:t>
            </a:r>
            <a:r>
              <a:rPr lang="en-US" sz="2400" dirty="0" smtClean="0"/>
              <a:t> </a:t>
            </a:r>
            <a:r>
              <a:rPr lang="vi-VN" sz="2400" dirty="0" smtClean="0"/>
              <a:t>khác </a:t>
            </a:r>
            <a:r>
              <a:rPr lang="vi-VN" sz="2400" dirty="0"/>
              <a:t>như Word,Excel,HTML,…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194298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/>
              <a:t>Bằng cách tích hợp Crystal Report,Visual Studio.Net </a:t>
            </a:r>
            <a:r>
              <a:rPr lang="vi-VN" sz="2400" smtClean="0"/>
              <a:t>đem</a:t>
            </a:r>
            <a:r>
              <a:rPr lang="en-US" sz="2400" smtClean="0"/>
              <a:t> </a:t>
            </a:r>
            <a:r>
              <a:rPr lang="vi-VN" sz="2400" smtClean="0"/>
              <a:t>lại </a:t>
            </a:r>
            <a:r>
              <a:rPr lang="vi-VN" sz="2400"/>
              <a:t>cho người dùng một công cụ xây dựng báo biểu </a:t>
            </a:r>
            <a:r>
              <a:rPr lang="vi-VN" sz="2400" smtClean="0"/>
              <a:t>hiệu</a:t>
            </a:r>
            <a:r>
              <a:rPr lang="en-US" sz="2400" smtClean="0"/>
              <a:t> quả,tiết </a:t>
            </a:r>
            <a:r>
              <a:rPr lang="en-US" sz="2400"/>
              <a:t>kiệm nhiều thời gian so với việc phải sử dụng </a:t>
            </a:r>
            <a:r>
              <a:rPr lang="en-US" sz="2400" smtClean="0"/>
              <a:t>các </a:t>
            </a:r>
            <a:r>
              <a:rPr lang="vi-VN" sz="2400" smtClean="0"/>
              <a:t>đối </a:t>
            </a:r>
            <a:r>
              <a:rPr lang="vi-VN" sz="2400"/>
              <a:t>tượng in ấn để tự phát sinh báo biểu . Chúng ta </a:t>
            </a:r>
            <a:r>
              <a:rPr lang="vi-VN" sz="2400" smtClean="0"/>
              <a:t>có</a:t>
            </a:r>
            <a:r>
              <a:rPr lang="en-US" sz="2400" smtClean="0"/>
              <a:t> </a:t>
            </a:r>
            <a:r>
              <a:rPr lang="vi-VN" sz="2400" smtClean="0"/>
              <a:t>thể </a:t>
            </a:r>
            <a:r>
              <a:rPr lang="vi-VN" sz="2400"/>
              <a:t>sử dụng Report Expert để tạo ra báo biểu dựa </a:t>
            </a:r>
            <a:r>
              <a:rPr lang="vi-VN" sz="2400" smtClean="0"/>
              <a:t>vào</a:t>
            </a:r>
            <a:r>
              <a:rPr lang="en-US" sz="2400" smtClean="0"/>
              <a:t> </a:t>
            </a:r>
            <a:r>
              <a:rPr lang="vi-VN" sz="2400" smtClean="0"/>
              <a:t>Wizard </a:t>
            </a:r>
            <a:r>
              <a:rPr lang="vi-VN" sz="2400"/>
              <a:t>và Template định sẵn hay thiết kế báo biểu </a:t>
            </a:r>
            <a:r>
              <a:rPr lang="vi-VN" sz="2400" smtClean="0"/>
              <a:t>bằng</a:t>
            </a:r>
            <a:r>
              <a:rPr lang="en-US" sz="2400" smtClean="0"/>
              <a:t> tay</a:t>
            </a:r>
            <a:r>
              <a:rPr lang="en-US" sz="2400"/>
              <a:t>.</a:t>
            </a:r>
          </a:p>
          <a:p>
            <a:r>
              <a:rPr lang="vi-VN" sz="2400"/>
              <a:t>• Phiên bản đi kèm với Visual Studio.Net 2003 là </a:t>
            </a:r>
            <a:r>
              <a:rPr lang="vi-VN" sz="2400" smtClean="0"/>
              <a:t>Crystal</a:t>
            </a:r>
            <a:r>
              <a:rPr lang="en-US" sz="2400" smtClean="0"/>
              <a:t> Report </a:t>
            </a:r>
            <a:r>
              <a:rPr lang="en-US" sz="2400"/>
              <a:t>9.0.</a:t>
            </a:r>
          </a:p>
          <a:p>
            <a:r>
              <a:rPr lang="vi-VN" sz="2400"/>
              <a:t>• Phiên bản đi kèm với Visual Studio.Net 2005 là </a:t>
            </a:r>
            <a:r>
              <a:rPr lang="vi-VN" sz="2400" smtClean="0"/>
              <a:t>Crystal</a:t>
            </a:r>
            <a:r>
              <a:rPr lang="en-US" sz="2400" smtClean="0"/>
              <a:t> Report </a:t>
            </a:r>
            <a:r>
              <a:rPr lang="en-US" sz="2400"/>
              <a:t>10.0</a:t>
            </a:r>
            <a:r>
              <a:rPr lang="en-US" sz="240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2400"/>
              <a:t> </a:t>
            </a:r>
            <a:r>
              <a:rPr lang="en-US" sz="2400" smtClean="0"/>
              <a:t>Và các phiên bản tiếp theo của Crystal Report đi kèm với Visual Studi.Net 2010/2013,…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427075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049612" y="6492875"/>
            <a:ext cx="2018188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9599" y="1231880"/>
            <a:ext cx="8001001" cy="5564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vi-VN" sz="2400" b="1" dirty="0"/>
              <a:t>Ưu điểm của Crystal Report: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•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dễ</a:t>
            </a:r>
            <a:r>
              <a:rPr lang="en-US" sz="2400" dirty="0"/>
              <a:t> </a:t>
            </a:r>
            <a:r>
              <a:rPr lang="en-US" sz="2400" dirty="0" err="1"/>
              <a:t>dàng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Unicode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• </a:t>
            </a:r>
            <a:r>
              <a:rPr lang="en-US" sz="2400" dirty="0" err="1"/>
              <a:t>Tích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chung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Visual </a:t>
            </a:r>
            <a:r>
              <a:rPr lang="en-US" sz="2400" dirty="0" err="1"/>
              <a:t>Studio.Net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vi-VN" sz="2400" dirty="0"/>
              <a:t>• Tạo report có thể hiển thị ở cả hai môi trường </a:t>
            </a:r>
            <a:r>
              <a:rPr lang="vi-VN" sz="2400" dirty="0" smtClean="0"/>
              <a:t>Winform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Webform</a:t>
            </a:r>
            <a:r>
              <a:rPr lang="en-US" sz="2400" dirty="0" smtClean="0"/>
              <a:t>.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vi-VN" sz="2400" dirty="0"/>
              <a:t>• Dễ dàng deploy,có thể sử dụng các merge modules để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tạo</a:t>
            </a:r>
            <a:r>
              <a:rPr lang="en-US" sz="2400" dirty="0"/>
              <a:t> file setup</a:t>
            </a:r>
          </a:p>
          <a:p>
            <a:pPr>
              <a:lnSpc>
                <a:spcPct val="150000"/>
              </a:lnSpc>
            </a:pPr>
            <a:r>
              <a:rPr lang="vi-VN" sz="2400" dirty="0"/>
              <a:t>• Sử dụng kiến trúc ADO.NET để kết nối CSDL nhanh</a:t>
            </a:r>
          </a:p>
          <a:p>
            <a:pPr>
              <a:lnSpc>
                <a:spcPct val="150000"/>
              </a:lnSpc>
            </a:pPr>
            <a:r>
              <a:rPr lang="vi-VN" sz="2400" dirty="0"/>
              <a:t>hơn</a:t>
            </a:r>
          </a:p>
          <a:p>
            <a:pPr>
              <a:lnSpc>
                <a:spcPct val="150000"/>
              </a:lnSpc>
            </a:pPr>
            <a:r>
              <a:rPr lang="vi-VN" sz="2400" dirty="0"/>
              <a:t>• Có khả năng tạo XML Report Web Services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219267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/>
              <a:t>1.2 Tạo mới Crystal Report</a:t>
            </a:r>
            <a:endParaRPr lang="en-US" sz="120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1600200"/>
            <a:ext cx="7229475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2312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/>
              <a:t>1.2 Tạo mới Crystal Report</a:t>
            </a:r>
            <a:endParaRPr lang="en-US" sz="1400"/>
          </a:p>
        </p:txBody>
      </p:sp>
      <p:sp>
        <p:nvSpPr>
          <p:cNvPr id="3" name="Rectangle 2"/>
          <p:cNvSpPr/>
          <p:nvPr/>
        </p:nvSpPr>
        <p:spPr>
          <a:xfrm>
            <a:off x="685800" y="1752600"/>
            <a:ext cx="782448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dirty="0">
                <a:latin typeface="Arial"/>
              </a:rPr>
              <a:t>Báo biểu là một phần của porject do đó, để tạo mới </a:t>
            </a:r>
            <a:r>
              <a:rPr lang="vi-VN" sz="2400" dirty="0" smtClean="0">
                <a:latin typeface="Arial"/>
              </a:rPr>
              <a:t>một</a:t>
            </a:r>
            <a:r>
              <a:rPr lang="en-US" sz="2400" dirty="0" smtClean="0">
                <a:latin typeface="Arial"/>
              </a:rPr>
              <a:t> </a:t>
            </a:r>
            <a:r>
              <a:rPr lang="en-US" sz="2400" dirty="0" err="1" smtClean="0">
                <a:latin typeface="Arial"/>
              </a:rPr>
              <a:t>báo</a:t>
            </a:r>
            <a:r>
              <a:rPr lang="en-US" sz="2400" dirty="0" smtClean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biểu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chúng</a:t>
            </a:r>
            <a:r>
              <a:rPr lang="en-US" sz="2400" dirty="0">
                <a:latin typeface="Arial"/>
              </a:rPr>
              <a:t> ta </a:t>
            </a:r>
            <a:r>
              <a:rPr lang="en-US" sz="2400" dirty="0" err="1">
                <a:latin typeface="Arial"/>
              </a:rPr>
              <a:t>thực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hiện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thông</a:t>
            </a:r>
            <a:r>
              <a:rPr lang="en-US" sz="2400" dirty="0">
                <a:latin typeface="Arial"/>
              </a:rPr>
              <a:t> qua menu Project </a:t>
            </a:r>
            <a:r>
              <a:rPr lang="en-US" sz="2400" dirty="0" smtClean="0">
                <a:latin typeface="Arial"/>
              </a:rPr>
              <a:t>| Add </a:t>
            </a:r>
            <a:r>
              <a:rPr lang="en-US" sz="2400" dirty="0">
                <a:latin typeface="Arial"/>
              </a:rPr>
              <a:t>New Item </a:t>
            </a:r>
            <a:r>
              <a:rPr lang="en-US" sz="2400" dirty="0" err="1">
                <a:latin typeface="Arial"/>
              </a:rPr>
              <a:t>hoặc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nhấn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phím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tắt</a:t>
            </a:r>
            <a:r>
              <a:rPr lang="en-US" sz="2400" dirty="0">
                <a:latin typeface="Arial"/>
              </a:rPr>
              <a:t> Ctrl +Shift +A .</a:t>
            </a:r>
          </a:p>
          <a:p>
            <a:r>
              <a:rPr lang="vi-VN" sz="2400" dirty="0">
                <a:latin typeface="Arial"/>
              </a:rPr>
              <a:t>• Trong phần Templates,chọn mục Crystal Report để </a:t>
            </a:r>
            <a:r>
              <a:rPr lang="vi-VN" sz="2400" dirty="0" smtClean="0">
                <a:latin typeface="Arial"/>
              </a:rPr>
              <a:t>tạo</a:t>
            </a:r>
            <a:r>
              <a:rPr lang="en-US" sz="2400" dirty="0" smtClean="0">
                <a:latin typeface="Arial"/>
              </a:rPr>
              <a:t> </a:t>
            </a:r>
            <a:r>
              <a:rPr lang="en-US" sz="2400" dirty="0" err="1" smtClean="0">
                <a:latin typeface="Arial"/>
              </a:rPr>
              <a:t>mới</a:t>
            </a:r>
            <a:r>
              <a:rPr lang="en-US" sz="2400" dirty="0" smtClean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một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báo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biểu</a:t>
            </a:r>
            <a:r>
              <a:rPr lang="en-US" sz="2400" dirty="0">
                <a:latin typeface="Arial"/>
              </a:rPr>
              <a:t>.</a:t>
            </a:r>
          </a:p>
          <a:p>
            <a:r>
              <a:rPr lang="en-US" sz="2400" dirty="0">
                <a:latin typeface="Arial"/>
              </a:rPr>
              <a:t>• Trong </a:t>
            </a:r>
            <a:r>
              <a:rPr lang="en-US" sz="2400" dirty="0" err="1">
                <a:latin typeface="Arial"/>
              </a:rPr>
              <a:t>phần</a:t>
            </a:r>
            <a:r>
              <a:rPr lang="en-US" sz="2400" dirty="0">
                <a:latin typeface="Arial"/>
              </a:rPr>
              <a:t> Name </a:t>
            </a:r>
            <a:r>
              <a:rPr lang="en-US" sz="2400" dirty="0" err="1">
                <a:latin typeface="Arial"/>
              </a:rPr>
              <a:t>của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hộp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thoại</a:t>
            </a:r>
            <a:r>
              <a:rPr lang="en-US" sz="2400" dirty="0">
                <a:latin typeface="Arial"/>
              </a:rPr>
              <a:t> Add New Item </a:t>
            </a:r>
            <a:r>
              <a:rPr lang="en-US" sz="2400" dirty="0" err="1" smtClean="0">
                <a:latin typeface="Arial"/>
              </a:rPr>
              <a:t>nhập</a:t>
            </a:r>
            <a:r>
              <a:rPr lang="en-US" sz="2400" dirty="0" smtClean="0">
                <a:latin typeface="Arial"/>
              </a:rPr>
              <a:t> </a:t>
            </a:r>
            <a:r>
              <a:rPr lang="en-US" sz="2400" dirty="0" err="1" smtClean="0">
                <a:latin typeface="Arial"/>
              </a:rPr>
              <a:t>vào</a:t>
            </a:r>
            <a:r>
              <a:rPr lang="en-US" sz="2400" dirty="0" smtClean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tên</a:t>
            </a:r>
            <a:r>
              <a:rPr lang="en-US" sz="2400" dirty="0">
                <a:latin typeface="Arial"/>
              </a:rPr>
              <a:t> file </a:t>
            </a:r>
            <a:r>
              <a:rPr lang="en-US" sz="2400" dirty="0" err="1">
                <a:latin typeface="Arial"/>
              </a:rPr>
              <a:t>báo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biểu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cần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tạo.Ví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dụ</a:t>
            </a:r>
            <a:r>
              <a:rPr lang="en-US" sz="2400" dirty="0">
                <a:latin typeface="Arial"/>
              </a:rPr>
              <a:t>: </a:t>
            </a:r>
            <a:r>
              <a:rPr lang="en-US" sz="2400" dirty="0" err="1">
                <a:latin typeface="Arial"/>
              </a:rPr>
              <a:t>CrystalReport_SV.rpt</a:t>
            </a:r>
            <a:r>
              <a:rPr lang="en-US" sz="2400" dirty="0">
                <a:latin typeface="Arial"/>
              </a:rPr>
              <a:t>.</a:t>
            </a:r>
          </a:p>
          <a:p>
            <a:r>
              <a:rPr lang="vi-VN" sz="2400" dirty="0">
                <a:latin typeface="Arial"/>
              </a:rPr>
              <a:t>• Khi nhấn nút Add,Visual Studio.Net tự động chuyển </a:t>
            </a:r>
            <a:r>
              <a:rPr lang="vi-VN" sz="2400" dirty="0" smtClean="0">
                <a:latin typeface="Arial"/>
              </a:rPr>
              <a:t>đổi</a:t>
            </a:r>
            <a:r>
              <a:rPr lang="en-US" sz="2400" dirty="0" smtClean="0">
                <a:latin typeface="Arial"/>
              </a:rPr>
              <a:t> </a:t>
            </a:r>
            <a:r>
              <a:rPr lang="vi-VN" sz="2400" dirty="0" smtClean="0">
                <a:latin typeface="Arial"/>
              </a:rPr>
              <a:t>sang </a:t>
            </a:r>
            <a:r>
              <a:rPr lang="vi-VN" sz="2400" dirty="0">
                <a:latin typeface="Arial"/>
              </a:rPr>
              <a:t>giao diện của Crystal Report để chúng ta thực </a:t>
            </a:r>
            <a:r>
              <a:rPr lang="vi-VN" sz="2400" dirty="0" smtClean="0">
                <a:latin typeface="Arial"/>
              </a:rPr>
              <a:t>hiện</a:t>
            </a:r>
            <a:r>
              <a:rPr lang="en-US" sz="2400" dirty="0" smtClean="0">
                <a:latin typeface="Arial"/>
              </a:rPr>
              <a:t> </a:t>
            </a:r>
            <a:r>
              <a:rPr lang="en-US" sz="2400" dirty="0" err="1" smtClean="0">
                <a:latin typeface="Arial"/>
              </a:rPr>
              <a:t>việc</a:t>
            </a:r>
            <a:r>
              <a:rPr lang="en-US" sz="2400" dirty="0" smtClean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tạo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mới</a:t>
            </a:r>
            <a:r>
              <a:rPr lang="en-US" sz="2400" dirty="0">
                <a:latin typeface="Arial"/>
              </a:rPr>
              <a:t> </a:t>
            </a:r>
            <a:r>
              <a:rPr lang="en-US" sz="2400" dirty="0" err="1">
                <a:latin typeface="Arial"/>
              </a:rPr>
              <a:t>báo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16312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ở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thức:Wizard</a:t>
            </a:r>
            <a:r>
              <a:rPr lang="en-US" dirty="0" smtClean="0"/>
              <a:t> </a:t>
            </a:r>
            <a:r>
              <a:rPr lang="en-US" dirty="0"/>
              <a:t>(Using the Report Wizard ) hay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kế</a:t>
            </a:r>
            <a:r>
              <a:rPr lang="en-US" dirty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vi-VN" dirty="0" smtClean="0"/>
              <a:t>đầu(As </a:t>
            </a:r>
            <a:r>
              <a:rPr lang="vi-VN" dirty="0"/>
              <a:t>a Blank Report).Chúng ta cũng có thể mở </a:t>
            </a:r>
            <a:r>
              <a:rPr lang="vi-VN" dirty="0" smtClean="0"/>
              <a:t>một</a:t>
            </a:r>
            <a:r>
              <a:rPr lang="en-US" dirty="0" smtClean="0"/>
              <a:t> </a:t>
            </a:r>
            <a:r>
              <a:rPr lang="vi-VN" dirty="0" smtClean="0"/>
              <a:t>báo </a:t>
            </a:r>
            <a:r>
              <a:rPr lang="vi-VN" dirty="0"/>
              <a:t>biểu đã tạo sẵn (From an Existing Report) để </a:t>
            </a:r>
            <a:r>
              <a:rPr lang="vi-VN" dirty="0" smtClean="0"/>
              <a:t>đưa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/>
              <a:t>project :</a:t>
            </a: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726" y="2533650"/>
            <a:ext cx="3152775" cy="379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164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Khi chọn Blank report, khác với sử dụng phần </a:t>
            </a:r>
            <a:r>
              <a:rPr lang="en-US" smtClean="0"/>
              <a:t>mềm </a:t>
            </a:r>
            <a:r>
              <a:rPr lang="vi-VN" smtClean="0"/>
              <a:t>Crystal </a:t>
            </a:r>
            <a:r>
              <a:rPr lang="vi-VN"/>
              <a:t>Report độc lập,Visual Studio.Net sẽ chuyển </a:t>
            </a:r>
            <a:r>
              <a:rPr lang="vi-VN" smtClean="0"/>
              <a:t>ngay</a:t>
            </a:r>
            <a:r>
              <a:rPr lang="en-US" smtClean="0"/>
              <a:t> sang </a:t>
            </a:r>
            <a:r>
              <a:rPr lang="en-US"/>
              <a:t>màn hình thiết kế mà không chọn CSDL cho </a:t>
            </a:r>
            <a:r>
              <a:rPr lang="en-US" smtClean="0"/>
              <a:t>báo biểu</a:t>
            </a:r>
            <a:r>
              <a:rPr lang="en-US"/>
              <a:t>. Để chọn CSDL cho báo biểu,nhấp chuột phải </a:t>
            </a:r>
            <a:r>
              <a:rPr lang="en-US" smtClean="0"/>
              <a:t>trên mục </a:t>
            </a:r>
            <a:r>
              <a:rPr lang="en-US"/>
              <a:t>Database Fields và chọn mục Database Expert.</a:t>
            </a: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94" y="2667000"/>
            <a:ext cx="5362575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06247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 err="1"/>
              <a:t>Các</a:t>
            </a:r>
            <a:r>
              <a:rPr lang="en-US" sz="2000" b="1" dirty="0"/>
              <a:t> Section </a:t>
            </a:r>
            <a:r>
              <a:rPr lang="en-US" sz="2000" b="1" dirty="0" err="1"/>
              <a:t>trong</a:t>
            </a:r>
            <a:r>
              <a:rPr lang="en-US" sz="2000" b="1" dirty="0"/>
              <a:t> Report Design Environments(RDE)</a:t>
            </a:r>
          </a:p>
          <a:p>
            <a:pPr algn="just"/>
            <a:r>
              <a:rPr lang="vi-VN" sz="2000" dirty="0"/>
              <a:t>• Report Header :hiển thị ở phần đầu trang 1,không </a:t>
            </a:r>
            <a:r>
              <a:rPr lang="vi-VN" sz="2000" dirty="0" smtClean="0"/>
              <a:t>hiển</a:t>
            </a:r>
            <a:r>
              <a:rPr lang="en-US" sz="2000" dirty="0" smtClean="0"/>
              <a:t> </a:t>
            </a:r>
            <a:r>
              <a:rPr lang="en-US" sz="2000" dirty="0" err="1" smtClean="0"/>
              <a:t>thị</a:t>
            </a:r>
            <a:r>
              <a:rPr lang="en-US" sz="2000" dirty="0" smtClean="0"/>
              <a:t> </a:t>
            </a:r>
            <a:r>
              <a:rPr lang="en-US" sz="2000" dirty="0"/>
              <a:t>ở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sau</a:t>
            </a:r>
            <a:r>
              <a:rPr lang="en-US" sz="2000" dirty="0"/>
              <a:t> 2,3,4,…</a:t>
            </a:r>
          </a:p>
          <a:p>
            <a:pPr algn="just"/>
            <a:r>
              <a:rPr lang="en-US" sz="2000" dirty="0"/>
              <a:t>• Report Footer :</a:t>
            </a:r>
            <a:r>
              <a:rPr lang="en-US" sz="2000" dirty="0" err="1"/>
              <a:t>hiển</a:t>
            </a:r>
            <a:r>
              <a:rPr lang="en-US" sz="2000" dirty="0"/>
              <a:t> </a:t>
            </a:r>
            <a:r>
              <a:rPr lang="en-US" sz="2000" dirty="0" err="1"/>
              <a:t>thị</a:t>
            </a:r>
            <a:r>
              <a:rPr lang="en-US" sz="2000" dirty="0"/>
              <a:t> ở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cuối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cuối</a:t>
            </a:r>
            <a:r>
              <a:rPr lang="en-US" sz="2000" dirty="0"/>
              <a:t> </a:t>
            </a:r>
            <a:r>
              <a:rPr lang="en-US" sz="2000" dirty="0" err="1"/>
              <a:t>cùng</a:t>
            </a:r>
            <a:r>
              <a:rPr lang="en-US" sz="2000" dirty="0"/>
              <a:t>.</a:t>
            </a:r>
          </a:p>
          <a:p>
            <a:pPr algn="just"/>
            <a:r>
              <a:rPr lang="vi-VN" sz="2000" dirty="0"/>
              <a:t>• Page Header :hiển thị ở phần đầu tất cả các trang.</a:t>
            </a:r>
          </a:p>
          <a:p>
            <a:pPr algn="just"/>
            <a:r>
              <a:rPr lang="en-US" sz="2000" dirty="0"/>
              <a:t>• Page Footer :</a:t>
            </a:r>
            <a:r>
              <a:rPr lang="en-US" sz="2000" dirty="0" err="1"/>
              <a:t>hiển</a:t>
            </a:r>
            <a:r>
              <a:rPr lang="en-US" sz="2000" dirty="0"/>
              <a:t> </a:t>
            </a:r>
            <a:r>
              <a:rPr lang="en-US" sz="2000" dirty="0" err="1"/>
              <a:t>thị</a:t>
            </a:r>
            <a:r>
              <a:rPr lang="en-US" sz="2000" dirty="0"/>
              <a:t> ở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cuối</a:t>
            </a:r>
            <a:r>
              <a:rPr lang="en-US" sz="2000" dirty="0"/>
              <a:t> </a:t>
            </a:r>
            <a:r>
              <a:rPr lang="en-US" sz="2000" dirty="0" err="1"/>
              <a:t>tất</a:t>
            </a:r>
            <a:r>
              <a:rPr lang="en-US" sz="2000" dirty="0"/>
              <a:t> </a:t>
            </a:r>
            <a:r>
              <a:rPr lang="en-US" sz="2000" dirty="0" err="1"/>
              <a:t>cả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.</a:t>
            </a:r>
          </a:p>
          <a:p>
            <a:pPr algn="just"/>
            <a:r>
              <a:rPr lang="vi-VN" sz="2000" dirty="0"/>
              <a:t>• Group Header :hiển thị ở phần đầu của mỗi group.</a:t>
            </a:r>
          </a:p>
          <a:p>
            <a:pPr algn="just"/>
            <a:r>
              <a:rPr lang="en-US" sz="2000" dirty="0"/>
              <a:t>• Group Footer :</a:t>
            </a:r>
            <a:r>
              <a:rPr lang="en-US" sz="2000" dirty="0" err="1"/>
              <a:t>hiển</a:t>
            </a:r>
            <a:r>
              <a:rPr lang="en-US" sz="2000" dirty="0"/>
              <a:t> </a:t>
            </a:r>
            <a:r>
              <a:rPr lang="en-US" sz="2000" dirty="0" err="1"/>
              <a:t>thị</a:t>
            </a:r>
            <a:r>
              <a:rPr lang="en-US" sz="2000" dirty="0"/>
              <a:t> ở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cuối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mỗi</a:t>
            </a:r>
            <a:r>
              <a:rPr lang="en-US" sz="2000" dirty="0"/>
              <a:t> group.</a:t>
            </a:r>
          </a:p>
          <a:p>
            <a:pPr algn="just"/>
            <a:r>
              <a:rPr lang="en-US" sz="2000" dirty="0"/>
              <a:t>• Detail :</a:t>
            </a:r>
            <a:r>
              <a:rPr lang="en-US" sz="2000" dirty="0" err="1"/>
              <a:t>hiển</a:t>
            </a:r>
            <a:r>
              <a:rPr lang="en-US" sz="2000" dirty="0"/>
              <a:t> </a:t>
            </a:r>
            <a:r>
              <a:rPr lang="en-US" sz="2000" dirty="0" err="1"/>
              <a:t>thị</a:t>
            </a:r>
            <a:r>
              <a:rPr lang="en-US" sz="2000" dirty="0"/>
              <a:t>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tin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liệu,từng</a:t>
            </a:r>
            <a:r>
              <a:rPr lang="en-US" sz="2000" dirty="0"/>
              <a:t> record </a:t>
            </a:r>
            <a:r>
              <a:rPr lang="en-US" sz="2000" dirty="0" err="1" smtClean="0"/>
              <a:t>sẽ</a:t>
            </a:r>
            <a:r>
              <a:rPr lang="en-US" sz="2000" dirty="0" smtClean="0"/>
              <a:t> </a:t>
            </a:r>
            <a:r>
              <a:rPr lang="vi-VN" sz="2000" dirty="0" smtClean="0"/>
              <a:t>được </a:t>
            </a:r>
            <a:r>
              <a:rPr lang="vi-VN" sz="2000" dirty="0"/>
              <a:t>lặp lại</a:t>
            </a:r>
            <a:r>
              <a:rPr lang="vi-VN" sz="2000" dirty="0" smtClean="0"/>
              <a:t>.</a:t>
            </a:r>
            <a:endParaRPr lang="en-US" sz="2000" dirty="0" smtClean="0"/>
          </a:p>
          <a:p>
            <a:pPr algn="just"/>
            <a:r>
              <a:rPr lang="en-US" sz="2000" dirty="0"/>
              <a:t>Crystal Report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nối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qua 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vi-VN" sz="2000" dirty="0" smtClean="0"/>
              <a:t>trình </a:t>
            </a:r>
            <a:r>
              <a:rPr lang="vi-VN" sz="2000" dirty="0"/>
              <a:t>dữ liệu của nó. Mỗi trình được viết để xử lý cho </a:t>
            </a:r>
            <a:r>
              <a:rPr lang="vi-VN" sz="2000" dirty="0" smtClean="0"/>
              <a:t>một</a:t>
            </a:r>
            <a:r>
              <a:rPr lang="en-US" sz="2000" dirty="0" smtClean="0"/>
              <a:t> </a:t>
            </a:r>
            <a:r>
              <a:rPr lang="en-US" sz="2000" dirty="0" err="1" smtClean="0"/>
              <a:t>loại</a:t>
            </a:r>
            <a:r>
              <a:rPr lang="en-US" sz="2000" dirty="0" smtClean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kỹ</a:t>
            </a:r>
            <a:r>
              <a:rPr lang="en-US" sz="2000" dirty="0"/>
              <a:t> </a:t>
            </a:r>
            <a:r>
              <a:rPr lang="en-US" sz="2000" dirty="0" err="1"/>
              <a:t>thuật</a:t>
            </a:r>
            <a:r>
              <a:rPr lang="en-US" sz="2000" dirty="0"/>
              <a:t> </a:t>
            </a:r>
            <a:r>
              <a:rPr lang="en-US" sz="2000" dirty="0" err="1"/>
              <a:t>truy</a:t>
            </a:r>
            <a:r>
              <a:rPr lang="en-US" sz="2000" dirty="0"/>
              <a:t> </a:t>
            </a:r>
            <a:r>
              <a:rPr lang="en-US" sz="2000" dirty="0" err="1"/>
              <a:t>xuất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 smtClean="0"/>
              <a:t>cụ</a:t>
            </a:r>
            <a:r>
              <a:rPr lang="en-US" sz="2000" dirty="0" smtClean="0"/>
              <a:t> </a:t>
            </a:r>
            <a:r>
              <a:rPr lang="en-US" sz="2000" dirty="0" err="1" smtClean="0"/>
              <a:t>thể</a:t>
            </a:r>
            <a:r>
              <a:rPr lang="en-US" sz="2000" dirty="0"/>
              <a:t>.</a:t>
            </a:r>
          </a:p>
          <a:p>
            <a:pPr algn="just"/>
            <a:r>
              <a:rPr lang="vi-VN" sz="2000" dirty="0"/>
              <a:t>Để tạo thuận lợi cho người lập trình, các trình dữ liệu </a:t>
            </a:r>
            <a:r>
              <a:rPr lang="vi-VN" sz="2000" dirty="0" smtClean="0"/>
              <a:t>của</a:t>
            </a:r>
            <a:r>
              <a:rPr lang="en-US" sz="2000" dirty="0" smtClean="0"/>
              <a:t> Crystal </a:t>
            </a:r>
            <a:r>
              <a:rPr lang="en-US" sz="2000" dirty="0"/>
              <a:t>Report </a:t>
            </a:r>
            <a:r>
              <a:rPr lang="en-US" sz="2000" dirty="0" err="1"/>
              <a:t>cung</a:t>
            </a:r>
            <a:r>
              <a:rPr lang="en-US" sz="2000" dirty="0"/>
              <a:t> </a:t>
            </a:r>
            <a:r>
              <a:rPr lang="en-US" sz="2000" dirty="0" err="1"/>
              <a:t>cấp</a:t>
            </a:r>
            <a:r>
              <a:rPr lang="en-US" sz="2000" dirty="0"/>
              <a:t> </a:t>
            </a:r>
            <a:r>
              <a:rPr lang="en-US" sz="2000" dirty="0" err="1"/>
              <a:t>hai</a:t>
            </a:r>
            <a:r>
              <a:rPr lang="en-US" sz="2000" dirty="0"/>
              <a:t> </a:t>
            </a:r>
            <a:r>
              <a:rPr lang="en-US" sz="2000" dirty="0" err="1"/>
              <a:t>mô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truy</a:t>
            </a:r>
            <a:r>
              <a:rPr lang="en-US" sz="2000" dirty="0"/>
              <a:t> </a:t>
            </a:r>
            <a:r>
              <a:rPr lang="en-US" sz="2000" dirty="0" err="1"/>
              <a:t>xuất</a:t>
            </a:r>
            <a:r>
              <a:rPr lang="en-US" sz="2000" dirty="0"/>
              <a:t>: PULL </a:t>
            </a:r>
            <a:r>
              <a:rPr lang="en-US" sz="2000" dirty="0" err="1" smtClean="0"/>
              <a:t>và</a:t>
            </a:r>
            <a:r>
              <a:rPr lang="en-US" sz="2000" dirty="0" smtClean="0"/>
              <a:t> PUSH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2396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/>
              <a:t>Pull Model(</a:t>
            </a:r>
            <a:r>
              <a:rPr lang="en-US" sz="2000" b="1" dirty="0" err="1"/>
              <a:t>Mô</a:t>
            </a:r>
            <a:r>
              <a:rPr lang="en-US" sz="2000" b="1" dirty="0"/>
              <a:t> </a:t>
            </a:r>
            <a:r>
              <a:rPr lang="en-US" sz="2000" b="1" dirty="0" err="1"/>
              <a:t>hình</a:t>
            </a:r>
            <a:r>
              <a:rPr lang="en-US" sz="2000" b="1" dirty="0"/>
              <a:t> </a:t>
            </a:r>
            <a:r>
              <a:rPr lang="en-US" sz="2000" b="1" dirty="0" err="1"/>
              <a:t>kéo</a:t>
            </a:r>
            <a:r>
              <a:rPr lang="en-US" sz="2000" b="1" dirty="0" smtClean="0"/>
              <a:t>)</a:t>
            </a:r>
          </a:p>
          <a:p>
            <a:pPr algn="just"/>
            <a:endParaRPr lang="en-US" sz="2000" b="1" dirty="0"/>
          </a:p>
          <a:p>
            <a:pPr algn="just"/>
            <a:endParaRPr lang="en-US" sz="2000" dirty="0" smtClean="0"/>
          </a:p>
          <a:p>
            <a:pPr algn="just"/>
            <a:endParaRPr lang="en-US" sz="2000" dirty="0"/>
          </a:p>
          <a:p>
            <a:pPr algn="just"/>
            <a:endParaRPr lang="en-US" sz="2000" dirty="0" smtClean="0"/>
          </a:p>
          <a:p>
            <a:pPr algn="just"/>
            <a:endParaRPr lang="en-US" sz="2000" dirty="0"/>
          </a:p>
          <a:p>
            <a:pPr algn="just"/>
            <a:endParaRPr lang="en-US" sz="2000" dirty="0" smtClean="0"/>
          </a:p>
          <a:p>
            <a:pPr algn="just"/>
            <a:endParaRPr lang="en-US" sz="2000" dirty="0"/>
          </a:p>
          <a:p>
            <a:r>
              <a:rPr lang="en-US" sz="2000" dirty="0"/>
              <a:t>Trong </a:t>
            </a:r>
            <a:r>
              <a:rPr lang="en-US" sz="2000" dirty="0" err="1"/>
              <a:t>mô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này,trình</a:t>
            </a:r>
            <a:r>
              <a:rPr lang="en-US" sz="2000" dirty="0"/>
              <a:t> </a:t>
            </a:r>
            <a:r>
              <a:rPr lang="en-US" sz="2000" dirty="0" err="1"/>
              <a:t>sẽ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nối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endParaRPr lang="en-US" sz="2000" dirty="0"/>
          </a:p>
          <a:p>
            <a:r>
              <a:rPr lang="en-US" sz="2000" dirty="0" err="1"/>
              <a:t>lấy</a:t>
            </a:r>
            <a:r>
              <a:rPr lang="en-US" sz="2000" dirty="0"/>
              <a:t> </a:t>
            </a:r>
            <a:r>
              <a:rPr lang="en-US" sz="2000" dirty="0" err="1"/>
              <a:t>về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yêu</a:t>
            </a:r>
            <a:r>
              <a:rPr lang="en-US" sz="2000" dirty="0"/>
              <a:t> </a:t>
            </a:r>
            <a:r>
              <a:rPr lang="en-US" sz="2000" dirty="0" err="1"/>
              <a:t>cầu.Kết</a:t>
            </a:r>
            <a:r>
              <a:rPr lang="en-US" sz="2000" dirty="0"/>
              <a:t> </a:t>
            </a:r>
            <a:r>
              <a:rPr lang="en-US" sz="2000" dirty="0" err="1"/>
              <a:t>nối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lệnh</a:t>
            </a:r>
            <a:r>
              <a:rPr lang="en-US" sz="2000" dirty="0"/>
              <a:t> SQL </a:t>
            </a:r>
            <a:r>
              <a:rPr lang="en-US" sz="2000" dirty="0" err="1"/>
              <a:t>truy</a:t>
            </a:r>
            <a:endParaRPr lang="en-US" sz="2000" dirty="0"/>
          </a:p>
          <a:p>
            <a:r>
              <a:rPr lang="vi-VN" sz="2000" dirty="0"/>
              <a:t>xuất dữ liệu đều do Crystal Report xử lý,chúng ta không</a:t>
            </a:r>
          </a:p>
          <a:p>
            <a:r>
              <a:rPr lang="en-US" sz="2000" dirty="0" err="1"/>
              <a:t>phải</a:t>
            </a:r>
            <a:r>
              <a:rPr lang="en-US" sz="2000" dirty="0"/>
              <a:t> </a:t>
            </a:r>
            <a:r>
              <a:rPr lang="en-US" sz="2000" dirty="0" err="1"/>
              <a:t>viết</a:t>
            </a:r>
            <a:r>
              <a:rPr lang="en-US" sz="2000" dirty="0"/>
              <a:t> </a:t>
            </a:r>
            <a:r>
              <a:rPr lang="en-US" sz="2000" dirty="0" err="1"/>
              <a:t>dòng</a:t>
            </a:r>
            <a:r>
              <a:rPr lang="en-US" sz="2000" dirty="0"/>
              <a:t> </a:t>
            </a:r>
            <a:r>
              <a:rPr lang="en-US" sz="2000" dirty="0" err="1"/>
              <a:t>lệnh</a:t>
            </a:r>
            <a:r>
              <a:rPr lang="en-US" sz="2000" dirty="0"/>
              <a:t> </a:t>
            </a:r>
            <a:r>
              <a:rPr lang="en-US" sz="2000" dirty="0" err="1"/>
              <a:t>nào.Nếu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dòng</a:t>
            </a:r>
            <a:r>
              <a:rPr lang="en-US" sz="2000" dirty="0"/>
              <a:t> </a:t>
            </a:r>
            <a:r>
              <a:rPr lang="en-US" sz="2000" dirty="0" err="1"/>
              <a:t>lệnh</a:t>
            </a:r>
            <a:r>
              <a:rPr lang="en-US" sz="2000" dirty="0"/>
              <a:t> </a:t>
            </a:r>
            <a:r>
              <a:rPr lang="en-US" sz="2000" dirty="0" err="1"/>
              <a:t>nào</a:t>
            </a:r>
            <a:r>
              <a:rPr lang="en-US" sz="2000" dirty="0"/>
              <a:t> </a:t>
            </a:r>
            <a:r>
              <a:rPr lang="en-US" sz="2000" dirty="0" err="1"/>
              <a:t>viết</a:t>
            </a:r>
            <a:endParaRPr lang="en-US" sz="2000" dirty="0"/>
          </a:p>
          <a:p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lúc</a:t>
            </a:r>
            <a:r>
              <a:rPr lang="en-US" sz="2000" dirty="0"/>
              <a:t> </a:t>
            </a:r>
            <a:r>
              <a:rPr lang="en-US" sz="2000" dirty="0" err="1"/>
              <a:t>thực</a:t>
            </a:r>
            <a:r>
              <a:rPr lang="en-US" sz="2000" dirty="0"/>
              <a:t> </a:t>
            </a:r>
            <a:r>
              <a:rPr lang="en-US" sz="2000" dirty="0" err="1"/>
              <a:t>hiện,báo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</a:t>
            </a:r>
            <a:r>
              <a:rPr lang="en-US" sz="2000" dirty="0" err="1"/>
              <a:t>sử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mô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Pull.</a:t>
            </a: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372" y="1676400"/>
            <a:ext cx="5400675" cy="150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5373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000" b="1" dirty="0"/>
              <a:t>Push Model (Mô hình đẩy)</a:t>
            </a:r>
            <a:endParaRPr lang="en-US" sz="2000" b="1" dirty="0" smtClean="0"/>
          </a:p>
          <a:p>
            <a:pPr algn="just"/>
            <a:endParaRPr lang="en-US" sz="2000" b="1" dirty="0"/>
          </a:p>
          <a:p>
            <a:pPr algn="just"/>
            <a:endParaRPr lang="en-US" sz="2000" dirty="0" smtClean="0"/>
          </a:p>
          <a:p>
            <a:pPr algn="just"/>
            <a:endParaRPr lang="en-US" sz="2000" dirty="0"/>
          </a:p>
          <a:p>
            <a:pPr algn="just"/>
            <a:endParaRPr lang="en-US" sz="2000" dirty="0" smtClean="0"/>
          </a:p>
          <a:p>
            <a:pPr algn="just"/>
            <a:endParaRPr lang="en-US" sz="2000" dirty="0"/>
          </a:p>
          <a:p>
            <a:pPr algn="just"/>
            <a:endParaRPr lang="en-US" sz="2000" dirty="0" smtClean="0"/>
          </a:p>
          <a:p>
            <a:pPr algn="just"/>
            <a:endParaRPr lang="en-US" sz="2000" dirty="0"/>
          </a:p>
          <a:p>
            <a:r>
              <a:rPr lang="vi-VN" sz="2000" dirty="0"/>
              <a:t>Ngược lại,mô hình đẩy (Push) đòi hỏi chúng ta phải viết</a:t>
            </a:r>
          </a:p>
          <a:p>
            <a:r>
              <a:rPr lang="vi-VN" sz="2000" dirty="0"/>
              <a:t>lệnh kết nối dữ liệu, thực hiện truy xuất dữ liệu để tạo</a:t>
            </a:r>
          </a:p>
          <a:p>
            <a:r>
              <a:rPr lang="en-US" sz="2000" dirty="0" err="1"/>
              <a:t>RecordSet</a:t>
            </a:r>
            <a:r>
              <a:rPr lang="en-US" sz="2000" dirty="0"/>
              <a:t>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DataSet</a:t>
            </a:r>
            <a:r>
              <a:rPr lang="en-US" sz="2000" dirty="0"/>
              <a:t> </a:t>
            </a:r>
            <a:r>
              <a:rPr lang="en-US" sz="2000" dirty="0" err="1"/>
              <a:t>chứa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field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/>
              <a:t>thiết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endParaRPr lang="en-US" sz="2000" dirty="0"/>
          </a:p>
          <a:p>
            <a:r>
              <a:rPr lang="en-US" sz="2000" dirty="0" err="1"/>
              <a:t>biểu.Mô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này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phép</a:t>
            </a:r>
            <a:r>
              <a:rPr lang="en-US" sz="2000" dirty="0"/>
              <a:t> chia </a:t>
            </a:r>
            <a:r>
              <a:rPr lang="en-US" sz="2000" dirty="0" err="1"/>
              <a:t>sẻ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nối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ứng</a:t>
            </a:r>
            <a:endParaRPr lang="en-US" sz="2000" dirty="0"/>
          </a:p>
          <a:p>
            <a:r>
              <a:rPr lang="vi-VN" sz="2000" dirty="0"/>
              <a:t>dụng và lọc dữ liệu trước khi đưa vào báo biểu.</a:t>
            </a:r>
            <a:endParaRPr lang="en-US" sz="2000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1720155"/>
            <a:ext cx="5781675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50394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/>
              <a:t>1.3 </a:t>
            </a:r>
            <a:r>
              <a:rPr lang="en-US" sz="2000" b="1" dirty="0" err="1"/>
              <a:t>Tạo</a:t>
            </a:r>
            <a:r>
              <a:rPr lang="en-US" sz="2000" b="1" dirty="0"/>
              <a:t> </a:t>
            </a:r>
            <a:r>
              <a:rPr lang="en-US" sz="2000" b="1" dirty="0" err="1"/>
              <a:t>nguồn</a:t>
            </a:r>
            <a:r>
              <a:rPr lang="en-US" sz="2000" b="1" dirty="0"/>
              <a:t> </a:t>
            </a:r>
            <a:r>
              <a:rPr lang="en-US" sz="2000" b="1" dirty="0" err="1"/>
              <a:t>dữ</a:t>
            </a:r>
            <a:r>
              <a:rPr lang="en-US" sz="2000" b="1" dirty="0"/>
              <a:t> </a:t>
            </a:r>
            <a:r>
              <a:rPr lang="en-US" sz="2000" b="1" dirty="0" err="1"/>
              <a:t>liệu</a:t>
            </a:r>
            <a:r>
              <a:rPr lang="en-US" sz="2000" b="1" dirty="0"/>
              <a:t> </a:t>
            </a:r>
            <a:r>
              <a:rPr lang="en-US" sz="2000" b="1" dirty="0" err="1"/>
              <a:t>cho</a:t>
            </a:r>
            <a:r>
              <a:rPr lang="en-US" sz="2000" b="1" dirty="0"/>
              <a:t> </a:t>
            </a:r>
            <a:r>
              <a:rPr lang="en-US" sz="2000" b="1" dirty="0" err="1"/>
              <a:t>báo</a:t>
            </a:r>
            <a:r>
              <a:rPr lang="en-US" sz="2000" b="1" dirty="0"/>
              <a:t> </a:t>
            </a:r>
            <a:r>
              <a:rPr lang="en-US" sz="2000" b="1" dirty="0" err="1"/>
              <a:t>biểu</a:t>
            </a:r>
            <a:r>
              <a:rPr lang="en-US" sz="2000" b="1" dirty="0"/>
              <a:t> </a:t>
            </a:r>
            <a:r>
              <a:rPr lang="en-US" sz="2000" b="1" dirty="0" err="1"/>
              <a:t>từ</a:t>
            </a:r>
            <a:r>
              <a:rPr lang="en-US" sz="2000" b="1" dirty="0"/>
              <a:t> </a:t>
            </a:r>
            <a:r>
              <a:rPr lang="en-US" sz="2000" b="1" dirty="0" err="1"/>
              <a:t>DataSet</a:t>
            </a:r>
            <a:endParaRPr lang="en-US" sz="2000" b="1" dirty="0" smtClean="0"/>
          </a:p>
          <a:p>
            <a:pPr algn="just"/>
            <a:endParaRPr lang="en-US" sz="2000" dirty="0" smtClean="0"/>
          </a:p>
          <a:p>
            <a:pPr algn="just"/>
            <a:r>
              <a:rPr lang="vi-VN" sz="2000" dirty="0"/>
              <a:t>Một điểm đặc biệt trong Visual Studio.Net là có thể tạo</a:t>
            </a:r>
          </a:p>
          <a:p>
            <a:pPr algn="just"/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</a:t>
            </a:r>
            <a:r>
              <a:rPr lang="en-US" sz="2000" dirty="0" err="1"/>
              <a:t>từ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DataSet</a:t>
            </a:r>
            <a:r>
              <a:rPr lang="en-US" sz="2000" dirty="0"/>
              <a:t> (</a:t>
            </a:r>
            <a:r>
              <a:rPr lang="en-US" sz="2000" dirty="0" err="1"/>
              <a:t>mô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endParaRPr lang="en-US" sz="2000" dirty="0"/>
          </a:p>
          <a:p>
            <a:pPr algn="just"/>
            <a:r>
              <a:rPr lang="en-US" sz="2000" dirty="0"/>
              <a:t>Push).</a:t>
            </a:r>
          </a:p>
          <a:p>
            <a:pPr algn="just"/>
            <a:r>
              <a:rPr lang="en-US" sz="2000" dirty="0" err="1"/>
              <a:t>Sử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DataSet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endParaRPr lang="en-US" sz="2000" dirty="0"/>
          </a:p>
          <a:p>
            <a:pPr algn="just"/>
            <a:r>
              <a:rPr lang="en-US" sz="2000" dirty="0" err="1"/>
              <a:t>phép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 </a:t>
            </a:r>
            <a:r>
              <a:rPr lang="en-US" sz="2000" dirty="0" err="1"/>
              <a:t>ra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nối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CSDL</a:t>
            </a:r>
          </a:p>
          <a:p>
            <a:pPr algn="just"/>
            <a:r>
              <a:rPr lang="en-US" sz="2000" dirty="0"/>
              <a:t>hay </a:t>
            </a:r>
            <a:r>
              <a:rPr lang="en-US" sz="2000" dirty="0" err="1"/>
              <a:t>thậm</a:t>
            </a:r>
            <a:r>
              <a:rPr lang="en-US" sz="2000" dirty="0"/>
              <a:t> </a:t>
            </a:r>
            <a:r>
              <a:rPr lang="en-US" sz="2000" dirty="0" err="1"/>
              <a:t>chí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 </a:t>
            </a:r>
            <a:r>
              <a:rPr lang="en-US" sz="2000" dirty="0" err="1"/>
              <a:t>ra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ứng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endParaRPr lang="en-US" sz="2000" dirty="0"/>
          </a:p>
          <a:p>
            <a:pPr algn="just"/>
            <a:r>
              <a:rPr lang="vi-VN" sz="2000" dirty="0"/>
              <a:t>hoạt động không cần có CSDL đi cùng.Ví dụ như lấy cấu</a:t>
            </a:r>
          </a:p>
          <a:p>
            <a:pPr algn="just"/>
            <a:r>
              <a:rPr lang="en-US" sz="2000" dirty="0" err="1"/>
              <a:t>trúc</a:t>
            </a:r>
            <a:r>
              <a:rPr lang="en-US" sz="2000" dirty="0"/>
              <a:t> </a:t>
            </a:r>
            <a:r>
              <a:rPr lang="en-US" sz="2000" dirty="0" err="1"/>
              <a:t>DataSet</a:t>
            </a:r>
            <a:r>
              <a:rPr lang="en-US" sz="2000" dirty="0"/>
              <a:t> </a:t>
            </a:r>
            <a:r>
              <a:rPr lang="en-US" sz="2000" dirty="0" err="1"/>
              <a:t>từ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file XML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 smtClean="0"/>
              <a:t>báo</a:t>
            </a:r>
            <a:endParaRPr lang="en-US" sz="2000" dirty="0"/>
          </a:p>
          <a:p>
            <a:pPr algn="just"/>
            <a:r>
              <a:rPr lang="en-US" sz="2000" dirty="0" err="1"/>
              <a:t>biểu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044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gán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,</a:t>
            </a:r>
            <a:r>
              <a:rPr lang="en-US" sz="2000" dirty="0" err="1"/>
              <a:t>chúng</a:t>
            </a:r>
            <a:r>
              <a:rPr lang="en-US" sz="2000" dirty="0"/>
              <a:t> ta </a:t>
            </a:r>
            <a:r>
              <a:rPr lang="en-US" sz="2000" dirty="0" err="1"/>
              <a:t>cần</a:t>
            </a:r>
            <a:r>
              <a:rPr lang="en-US" sz="2000" dirty="0"/>
              <a:t> </a:t>
            </a:r>
            <a:r>
              <a:rPr lang="en-US" sz="2000" dirty="0" err="1" smtClean="0"/>
              <a:t>một</a:t>
            </a:r>
            <a:r>
              <a:rPr lang="en-US" sz="2000" dirty="0" smtClean="0"/>
              <a:t> </a:t>
            </a:r>
            <a:r>
              <a:rPr lang="vi-VN" sz="2000" dirty="0" smtClean="0"/>
              <a:t>biến </a:t>
            </a:r>
            <a:r>
              <a:rPr lang="vi-VN" sz="2000" dirty="0"/>
              <a:t>đối tượng là một thể hiện của báo biểu đã </a:t>
            </a:r>
            <a:r>
              <a:rPr lang="vi-VN" sz="2000" dirty="0" smtClean="0"/>
              <a:t>thiết</a:t>
            </a:r>
            <a:r>
              <a:rPr lang="en-US" sz="2000" dirty="0" smtClean="0"/>
              <a:t> </a:t>
            </a:r>
            <a:r>
              <a:rPr lang="vi-VN" sz="2000" dirty="0" smtClean="0"/>
              <a:t>kế.Khi </a:t>
            </a:r>
            <a:r>
              <a:rPr lang="vi-VN" sz="2000" dirty="0"/>
              <a:t>đã có một DataSet,chúng ta sử dụng </a:t>
            </a:r>
            <a:r>
              <a:rPr lang="vi-VN" sz="2000" dirty="0" smtClean="0"/>
              <a:t>phương</a:t>
            </a:r>
            <a:r>
              <a:rPr lang="en-US" sz="2000" dirty="0" smtClean="0"/>
              <a:t> </a:t>
            </a:r>
            <a:r>
              <a:rPr lang="vi-VN" sz="2000" dirty="0" smtClean="0"/>
              <a:t>thức</a:t>
            </a:r>
            <a:r>
              <a:rPr lang="en-US" sz="2000" dirty="0" smtClean="0"/>
              <a:t> </a:t>
            </a:r>
            <a:r>
              <a:rPr lang="vi-VN" sz="2000" dirty="0" smtClean="0"/>
              <a:t>SetDataSource </a:t>
            </a:r>
            <a:r>
              <a:rPr lang="vi-VN" sz="2000" dirty="0"/>
              <a:t>của đối tượng báo biểu để </a:t>
            </a:r>
            <a:r>
              <a:rPr lang="vi-VN" sz="2000" dirty="0" smtClean="0"/>
              <a:t>gán</a:t>
            </a:r>
            <a:r>
              <a:rPr lang="en-US" sz="2000" dirty="0" smtClean="0"/>
              <a:t> </a:t>
            </a:r>
            <a:r>
              <a:rPr lang="vi-VN" sz="2000" dirty="0" smtClean="0"/>
              <a:t>DataSet </a:t>
            </a:r>
            <a:r>
              <a:rPr lang="vi-VN" sz="2000" dirty="0"/>
              <a:t>đó làm nguồn dữ liệu:</a:t>
            </a:r>
          </a:p>
          <a:p>
            <a:pPr algn="just"/>
            <a:r>
              <a:rPr lang="en-US" sz="2000" dirty="0" err="1"/>
              <a:t>DataSet</a:t>
            </a:r>
            <a:r>
              <a:rPr lang="en-US" sz="2000" dirty="0"/>
              <a:t> ds;</a:t>
            </a:r>
          </a:p>
          <a:p>
            <a:pPr algn="just"/>
            <a:r>
              <a:rPr lang="en-US" sz="2000" dirty="0"/>
              <a:t>…</a:t>
            </a:r>
          </a:p>
          <a:p>
            <a:pPr algn="just"/>
            <a:r>
              <a:rPr lang="en-US" sz="2000" dirty="0"/>
              <a:t>CrystalReport1 </a:t>
            </a:r>
            <a:r>
              <a:rPr lang="en-US" sz="2000" dirty="0" err="1"/>
              <a:t>rpt</a:t>
            </a:r>
            <a:r>
              <a:rPr lang="en-US" sz="2000" dirty="0"/>
              <a:t> = new CrystalReport1();</a:t>
            </a:r>
          </a:p>
          <a:p>
            <a:pPr algn="just"/>
            <a:r>
              <a:rPr lang="en-US" sz="2000" dirty="0" err="1"/>
              <a:t>Rpt.SetDataSource</a:t>
            </a:r>
            <a:r>
              <a:rPr lang="en-US" sz="2000" dirty="0"/>
              <a:t>(ds);</a:t>
            </a:r>
          </a:p>
          <a:p>
            <a:pPr algn="just"/>
            <a:r>
              <a:rPr lang="vi-VN" sz="2000" dirty="0"/>
              <a:t>Ví dụ dưới đây minh hoạ cách thiết kế báo biểu </a:t>
            </a:r>
            <a:r>
              <a:rPr lang="vi-VN" sz="2000" dirty="0" smtClean="0"/>
              <a:t>sử</a:t>
            </a:r>
            <a:r>
              <a:rPr lang="en-US" sz="2000" dirty="0" smtClean="0"/>
              <a:t> </a:t>
            </a:r>
            <a:r>
              <a:rPr lang="en-US" sz="2000" dirty="0" err="1" smtClean="0"/>
              <a:t>dụng</a:t>
            </a:r>
            <a:r>
              <a:rPr lang="en-US" sz="2000" dirty="0" smtClean="0"/>
              <a:t> </a:t>
            </a:r>
            <a:r>
              <a:rPr lang="en-US" sz="2000" dirty="0" err="1"/>
              <a:t>DataSet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917318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dirty="0" smtClean="0">
                <a:solidFill>
                  <a:prstClr val="black"/>
                </a:solidFill>
              </a:rPr>
              <a:t>Giảng viên: Trần Việt Khánh</a:t>
            </a:r>
            <a:endParaRPr lang="vi-VN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4190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/>
              <a:t>Trong </a:t>
            </a:r>
            <a:r>
              <a:rPr lang="en-US" sz="2000" b="1" dirty="0" err="1"/>
              <a:t>Project,tạo</a:t>
            </a:r>
            <a:r>
              <a:rPr lang="en-US" sz="2000" b="1" dirty="0"/>
              <a:t> </a:t>
            </a:r>
            <a:r>
              <a:rPr lang="en-US" sz="2000" b="1" dirty="0" err="1"/>
              <a:t>một</a:t>
            </a:r>
            <a:r>
              <a:rPr lang="en-US" sz="2000" b="1" dirty="0"/>
              <a:t> </a:t>
            </a:r>
            <a:r>
              <a:rPr lang="en-US" sz="2000" b="1" dirty="0" err="1"/>
              <a:t>DataSet</a:t>
            </a:r>
            <a:r>
              <a:rPr lang="en-US" sz="2000" b="1" dirty="0"/>
              <a:t> </a:t>
            </a:r>
            <a:r>
              <a:rPr lang="en-US" sz="2000" b="1" dirty="0" err="1"/>
              <a:t>mới</a:t>
            </a:r>
            <a:r>
              <a:rPr lang="en-US" sz="2000" b="1" dirty="0"/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 Menu Project |Add New </a:t>
            </a:r>
            <a:r>
              <a:rPr lang="en-US" sz="2000" dirty="0" err="1"/>
              <a:t>Item,chọn</a:t>
            </a:r>
            <a:r>
              <a:rPr lang="en-US" sz="2000" dirty="0"/>
              <a:t> </a:t>
            </a:r>
            <a:r>
              <a:rPr lang="en-US" sz="2000" dirty="0" err="1"/>
              <a:t>mục</a:t>
            </a:r>
            <a:r>
              <a:rPr lang="en-US" sz="2000" dirty="0"/>
              <a:t> </a:t>
            </a:r>
            <a:r>
              <a:rPr lang="en-US" sz="2000" dirty="0" err="1" smtClean="0"/>
              <a:t>DataSet,trong</a:t>
            </a:r>
            <a:r>
              <a:rPr lang="en-US" sz="2000" dirty="0" smtClean="0"/>
              <a:t> </a:t>
            </a:r>
            <a:r>
              <a:rPr lang="en-US" sz="2000" dirty="0" err="1" smtClean="0"/>
              <a:t>phần</a:t>
            </a:r>
            <a:r>
              <a:rPr lang="en-US" sz="2000" dirty="0" smtClean="0"/>
              <a:t> </a:t>
            </a:r>
            <a:r>
              <a:rPr lang="en-US" sz="2000" dirty="0" err="1"/>
              <a:t>Name,gõ</a:t>
            </a:r>
            <a:r>
              <a:rPr lang="en-US" sz="2000" dirty="0"/>
              <a:t> 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tên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DataSet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: Dataset_DMVT.xsd</a:t>
            </a:r>
          </a:p>
          <a:p>
            <a:pPr algn="just">
              <a:lnSpc>
                <a:spcPct val="150000"/>
              </a:lnSpc>
            </a:pPr>
            <a:r>
              <a:rPr lang="vi-VN" sz="2000" dirty="0"/>
              <a:t> Lưu DataSet lại sau khi tạo xong cấu trúc bảng</a:t>
            </a:r>
          </a:p>
          <a:p>
            <a:pPr algn="just">
              <a:lnSpc>
                <a:spcPct val="150000"/>
              </a:lnSpc>
            </a:pPr>
            <a:r>
              <a:rPr lang="vi-VN" sz="2000" dirty="0"/>
              <a:t> Tạo mới một báo biểu (đặt tên là DM_VATTU.rpt),</a:t>
            </a:r>
            <a:r>
              <a:rPr lang="vi-VN" sz="2000" dirty="0" smtClean="0"/>
              <a:t>khi</a:t>
            </a:r>
            <a:r>
              <a:rPr lang="en-US" sz="2000" dirty="0" smtClean="0"/>
              <a:t> </a:t>
            </a:r>
            <a:r>
              <a:rPr lang="en-US" sz="2000" dirty="0" err="1" smtClean="0"/>
              <a:t>chọn</a:t>
            </a:r>
            <a:r>
              <a:rPr lang="en-US" sz="2000" dirty="0" smtClean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</a:t>
            </a:r>
            <a:r>
              <a:rPr lang="en-US" sz="2000" dirty="0" err="1"/>
              <a:t>chúng</a:t>
            </a:r>
            <a:r>
              <a:rPr lang="en-US" sz="2000" dirty="0"/>
              <a:t> ta </a:t>
            </a:r>
            <a:r>
              <a:rPr lang="en-US" sz="2000" dirty="0" err="1"/>
              <a:t>chọn</a:t>
            </a:r>
            <a:r>
              <a:rPr lang="en-US" sz="2000" dirty="0"/>
              <a:t> </a:t>
            </a:r>
            <a:r>
              <a:rPr lang="en-US" sz="2000" dirty="0" err="1" smtClean="0"/>
              <a:t>mục</a:t>
            </a:r>
            <a:r>
              <a:rPr lang="en-US" sz="2000" dirty="0" smtClean="0"/>
              <a:t> ADO.NET </a:t>
            </a:r>
            <a:r>
              <a:rPr lang="en-US" sz="2000" dirty="0" err="1"/>
              <a:t>DataSet</a:t>
            </a:r>
            <a:r>
              <a:rPr lang="en-US" sz="2000" dirty="0"/>
              <a:t> (</a:t>
            </a:r>
            <a:r>
              <a:rPr lang="en-US" sz="2000" dirty="0" err="1"/>
              <a:t>trong</a:t>
            </a:r>
            <a:r>
              <a:rPr lang="en-US" sz="2000" dirty="0"/>
              <a:t> Project Data).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 </a:t>
            </a:r>
            <a:r>
              <a:rPr lang="en-US" sz="2000" dirty="0" err="1"/>
              <a:t>Chọn</a:t>
            </a:r>
            <a:r>
              <a:rPr lang="en-US" sz="2000" dirty="0"/>
              <a:t> </a:t>
            </a:r>
            <a:r>
              <a:rPr lang="en-US" sz="2000" dirty="0" err="1"/>
              <a:t>DataSet</a:t>
            </a:r>
            <a:r>
              <a:rPr lang="en-US" sz="2000" dirty="0"/>
              <a:t> </a:t>
            </a:r>
            <a:r>
              <a:rPr lang="en-US" sz="2000" dirty="0" err="1"/>
              <a:t>vừa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vi-VN" sz="2000" dirty="0"/>
              <a:t> Chọn OK để lưu lại nguồn dữ liệu của báo biểu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088727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/>
              <a:t>Thiết kế DataSet :</a:t>
            </a: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1590675"/>
            <a:ext cx="6467475" cy="488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81222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/>
              <a:t>Thiết kế DataSet :</a:t>
            </a: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2" y="1705338"/>
            <a:ext cx="5857875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0356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9599" y="6264275"/>
            <a:ext cx="4622973" cy="365125"/>
          </a:xfrm>
        </p:spPr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200" y="1231880"/>
            <a:ext cx="7467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Chọn</a:t>
            </a:r>
            <a:r>
              <a:rPr lang="en-US" sz="2000" dirty="0"/>
              <a:t> </a:t>
            </a:r>
            <a:r>
              <a:rPr lang="en-US" sz="2000" dirty="0" err="1"/>
              <a:t>nguồn</a:t>
            </a:r>
            <a:r>
              <a:rPr lang="en-US" sz="2000" dirty="0"/>
              <a:t> </a:t>
            </a:r>
            <a:r>
              <a:rPr lang="en-US" sz="2000" dirty="0" err="1"/>
              <a:t>dữ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báo</a:t>
            </a:r>
            <a:r>
              <a:rPr lang="en-US" sz="2000" dirty="0"/>
              <a:t> </a:t>
            </a:r>
            <a:r>
              <a:rPr lang="en-US" sz="2000" dirty="0" err="1"/>
              <a:t>biểu</a:t>
            </a:r>
            <a:r>
              <a:rPr lang="en-US" sz="2000" dirty="0"/>
              <a:t> </a:t>
            </a:r>
            <a:r>
              <a:rPr lang="en-US" sz="2000" dirty="0" err="1"/>
              <a:t>chúng</a:t>
            </a:r>
            <a:r>
              <a:rPr lang="en-US" sz="2000" dirty="0"/>
              <a:t> ta </a:t>
            </a:r>
            <a:r>
              <a:rPr lang="en-US" sz="2000" dirty="0" err="1"/>
              <a:t>chọn</a:t>
            </a:r>
            <a:r>
              <a:rPr lang="en-US" sz="2000" dirty="0"/>
              <a:t> </a:t>
            </a:r>
            <a:r>
              <a:rPr lang="en-US" sz="2000" dirty="0" err="1"/>
              <a:t>mục</a:t>
            </a:r>
            <a:endParaRPr lang="en-US" sz="2000" dirty="0"/>
          </a:p>
          <a:p>
            <a:r>
              <a:rPr lang="en-US" sz="2000" dirty="0"/>
              <a:t>ADO.NET </a:t>
            </a:r>
            <a:r>
              <a:rPr lang="en-US" sz="2000" dirty="0" err="1"/>
              <a:t>DataSet</a:t>
            </a:r>
            <a:r>
              <a:rPr lang="en-US" sz="2000" dirty="0"/>
              <a:t> (</a:t>
            </a:r>
            <a:r>
              <a:rPr lang="en-US" sz="2000" dirty="0" err="1"/>
              <a:t>trong</a:t>
            </a:r>
            <a:r>
              <a:rPr lang="en-US" sz="2000" dirty="0"/>
              <a:t> Project Data).</a:t>
            </a: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05000"/>
            <a:ext cx="5857875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07942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74210"/>
            <a:ext cx="6034088" cy="4445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13977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71601"/>
            <a:ext cx="618751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0969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371600"/>
            <a:ext cx="6331543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09421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1" y="1371599"/>
            <a:ext cx="6357938" cy="471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5170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1" y="1385888"/>
            <a:ext cx="6376988" cy="4660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3697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1192648"/>
            <a:ext cx="6794704" cy="4843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01987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9599" y="6416675"/>
            <a:ext cx="4622973" cy="365125"/>
          </a:xfrm>
        </p:spPr>
        <p:txBody>
          <a:bodyPr/>
          <a:lstStyle/>
          <a:p>
            <a:r>
              <a:rPr lang="vi-VN" dirty="0" smtClean="0">
                <a:solidFill>
                  <a:prstClr val="black"/>
                </a:solidFill>
              </a:rPr>
              <a:t>Giảng viên: Trần Việt Khánh</a:t>
            </a:r>
            <a:endParaRPr lang="vi-VN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1999" y="1295400"/>
            <a:ext cx="7748287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b="1" dirty="0">
                <a:latin typeface="Arial,Bold"/>
              </a:rPr>
              <a:t>2. Sừ dụng Crystal Reports Viewer để hiển thị báo</a:t>
            </a:r>
          </a:p>
          <a:p>
            <a:r>
              <a:rPr lang="en-US" sz="2000" b="1" dirty="0" err="1">
                <a:latin typeface="Arial,Bold"/>
              </a:rPr>
              <a:t>biểu</a:t>
            </a:r>
            <a:endParaRPr lang="en-US" sz="2000" b="1" dirty="0">
              <a:latin typeface="Arial,Bold"/>
            </a:endParaRPr>
          </a:p>
          <a:p>
            <a:pPr algn="just"/>
            <a:r>
              <a:rPr lang="vi-VN" dirty="0">
                <a:latin typeface="Arial"/>
              </a:rPr>
              <a:t>Để xuất kết quả của báo biểu cho người dùng xem ta </a:t>
            </a:r>
            <a:r>
              <a:rPr lang="vi-VN" dirty="0" smtClean="0">
                <a:latin typeface="Arial"/>
              </a:rPr>
              <a:t>cần</a:t>
            </a:r>
            <a:r>
              <a:rPr lang="en-US" dirty="0" smtClean="0">
                <a:latin typeface="Arial"/>
              </a:rPr>
              <a:t> </a:t>
            </a:r>
            <a:r>
              <a:rPr lang="vi-VN" dirty="0" smtClean="0">
                <a:latin typeface="Arial"/>
              </a:rPr>
              <a:t>phải </a:t>
            </a:r>
            <a:r>
              <a:rPr lang="vi-VN" dirty="0">
                <a:latin typeface="Arial"/>
              </a:rPr>
              <a:t>sử dụng một điều khiển hỗ trợ,gọi </a:t>
            </a:r>
            <a:r>
              <a:rPr lang="vi-VN" dirty="0" smtClean="0">
                <a:latin typeface="Arial"/>
              </a:rPr>
              <a:t>là</a:t>
            </a:r>
            <a:r>
              <a:rPr lang="en-US" dirty="0" smtClean="0">
                <a:latin typeface="Arial"/>
              </a:rPr>
              <a:t> </a:t>
            </a:r>
            <a:r>
              <a:rPr lang="en-US" dirty="0" err="1" smtClean="0">
                <a:latin typeface="Arial"/>
              </a:rPr>
              <a:t>CrystalReportViewer</a:t>
            </a:r>
            <a:r>
              <a:rPr lang="en-US" dirty="0">
                <a:latin typeface="Arial"/>
              </a:rPr>
              <a:t>. </a:t>
            </a:r>
            <a:r>
              <a:rPr lang="en-US" dirty="0" err="1">
                <a:latin typeface="Arial"/>
              </a:rPr>
              <a:t>Điều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khiển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này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có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sẵn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trên</a:t>
            </a:r>
            <a:r>
              <a:rPr lang="en-US" dirty="0">
                <a:latin typeface="Arial"/>
              </a:rPr>
              <a:t> </a:t>
            </a:r>
            <a:r>
              <a:rPr lang="en-US" dirty="0" err="1" smtClean="0">
                <a:latin typeface="Arial"/>
              </a:rPr>
              <a:t>thanh</a:t>
            </a:r>
            <a:r>
              <a:rPr lang="en-US" dirty="0" smtClean="0">
                <a:latin typeface="Arial"/>
              </a:rPr>
              <a:t> </a:t>
            </a:r>
            <a:r>
              <a:rPr lang="vi-VN" dirty="0" smtClean="0">
                <a:latin typeface="Arial"/>
              </a:rPr>
              <a:t>ToolBox </a:t>
            </a:r>
            <a:r>
              <a:rPr lang="vi-VN" dirty="0">
                <a:latin typeface="Arial"/>
              </a:rPr>
              <a:t>của Visual Studio.Net,ta có thể thiết kế điều </a:t>
            </a:r>
            <a:r>
              <a:rPr lang="vi-VN" dirty="0" smtClean="0">
                <a:latin typeface="Arial"/>
              </a:rPr>
              <a:t>khiển</a:t>
            </a:r>
            <a:r>
              <a:rPr lang="en-US" dirty="0" smtClean="0">
                <a:latin typeface="Arial"/>
              </a:rPr>
              <a:t> </a:t>
            </a:r>
            <a:r>
              <a:rPr lang="vi-VN" dirty="0" smtClean="0">
                <a:latin typeface="Arial"/>
              </a:rPr>
              <a:t>lên </a:t>
            </a:r>
            <a:r>
              <a:rPr lang="vi-VN" dirty="0">
                <a:latin typeface="Arial"/>
              </a:rPr>
              <a:t>một đối tượng Form và khai báo các thuộc tính </a:t>
            </a:r>
            <a:r>
              <a:rPr lang="vi-VN" dirty="0" smtClean="0">
                <a:latin typeface="Arial"/>
              </a:rPr>
              <a:t>để</a:t>
            </a:r>
            <a:r>
              <a:rPr lang="en-US" dirty="0" smtClean="0">
                <a:latin typeface="Arial"/>
              </a:rPr>
              <a:t> </a:t>
            </a:r>
            <a:r>
              <a:rPr lang="vi-VN" dirty="0" smtClean="0">
                <a:latin typeface="Arial"/>
              </a:rPr>
              <a:t>xuất </a:t>
            </a:r>
            <a:r>
              <a:rPr lang="vi-VN" dirty="0">
                <a:latin typeface="Arial"/>
              </a:rPr>
              <a:t>báo biểu lên điều khiển.Ngoài ra ta có thể sử </a:t>
            </a:r>
            <a:r>
              <a:rPr lang="vi-VN" dirty="0" smtClean="0">
                <a:latin typeface="Arial"/>
              </a:rPr>
              <a:t>dụng</a:t>
            </a:r>
            <a:r>
              <a:rPr lang="en-US" dirty="0" smtClean="0">
                <a:latin typeface="Arial"/>
              </a:rPr>
              <a:t> </a:t>
            </a:r>
            <a:r>
              <a:rPr lang="vi-VN" dirty="0" smtClean="0">
                <a:latin typeface="Arial"/>
              </a:rPr>
              <a:t>code </a:t>
            </a:r>
            <a:r>
              <a:rPr lang="vi-VN" dirty="0">
                <a:latin typeface="Arial"/>
              </a:rPr>
              <a:t>để thực hiện công việc hiển thị báo biểu </a:t>
            </a:r>
            <a:r>
              <a:rPr lang="vi-VN" dirty="0" smtClean="0">
                <a:latin typeface="Arial"/>
              </a:rPr>
              <a:t>trên</a:t>
            </a:r>
            <a:r>
              <a:rPr lang="en-US" dirty="0" smtClean="0">
                <a:latin typeface="Arial"/>
              </a:rPr>
              <a:t> </a:t>
            </a:r>
            <a:r>
              <a:rPr lang="en-US" dirty="0" err="1" smtClean="0">
                <a:latin typeface="Arial"/>
              </a:rPr>
              <a:t>CrystalReportViewer,khi</a:t>
            </a:r>
            <a:r>
              <a:rPr lang="en-US" dirty="0" smtClean="0">
                <a:latin typeface="Arial"/>
              </a:rPr>
              <a:t> </a:t>
            </a:r>
            <a:r>
              <a:rPr lang="en-US" dirty="0" err="1">
                <a:latin typeface="Arial"/>
              </a:rPr>
              <a:t>sử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dụng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CrystalReportViewer</a:t>
            </a:r>
            <a:r>
              <a:rPr lang="en-US" dirty="0">
                <a:latin typeface="Arial"/>
              </a:rPr>
              <a:t> </a:t>
            </a:r>
            <a:r>
              <a:rPr lang="en-US" dirty="0" smtClean="0">
                <a:latin typeface="Arial"/>
              </a:rPr>
              <a:t>ta </a:t>
            </a:r>
            <a:r>
              <a:rPr lang="en-US" dirty="0" err="1" smtClean="0">
                <a:latin typeface="Arial"/>
              </a:rPr>
              <a:t>cần</a:t>
            </a:r>
            <a:r>
              <a:rPr lang="en-US" dirty="0" smtClean="0">
                <a:latin typeface="Arial"/>
              </a:rPr>
              <a:t> </a:t>
            </a:r>
            <a:r>
              <a:rPr lang="en-US" dirty="0" err="1">
                <a:latin typeface="Arial"/>
              </a:rPr>
              <a:t>phải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chỉ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ra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vị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trí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của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nó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nằm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trong</a:t>
            </a:r>
            <a:r>
              <a:rPr lang="en-US" dirty="0">
                <a:latin typeface="Arial"/>
              </a:rPr>
              <a:t> </a:t>
            </a:r>
            <a:r>
              <a:rPr lang="en-US" dirty="0" smtClean="0">
                <a:latin typeface="Arial"/>
              </a:rPr>
              <a:t>namespace</a:t>
            </a:r>
          </a:p>
          <a:p>
            <a:r>
              <a:rPr lang="vi-VN" dirty="0">
                <a:latin typeface="Arial" panose="020B0604020202020204" pitchFamily="34" charset="0"/>
                <a:cs typeface="Arial" panose="020B0604020202020204" pitchFamily="34" charset="0"/>
              </a:rPr>
              <a:t>Ví dụ sau đây khai báo một form và đối tượng</a:t>
            </a:r>
          </a:p>
          <a:p>
            <a:r>
              <a:rPr lang="vi-VN" dirty="0">
                <a:latin typeface="Arial" panose="020B0604020202020204" pitchFamily="34" charset="0"/>
                <a:cs typeface="Arial" panose="020B0604020202020204" pitchFamily="34" charset="0"/>
              </a:rPr>
              <a:t>CrystalReportViewer để hiển thị báo biểu DMVT.rpt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using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CrystalDecision.Windows.Forms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using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System.Data.SqlClient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//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Khai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báo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ADO.NET</a:t>
            </a:r>
          </a:p>
          <a:p>
            <a:pPr lvl="1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SqlConnection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conn;</a:t>
            </a:r>
          </a:p>
          <a:p>
            <a:pPr lvl="1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SqlDataAdapter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da;</a:t>
            </a:r>
          </a:p>
          <a:p>
            <a:pPr lvl="1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DataSet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ds = new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DataSet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();</a:t>
            </a:r>
          </a:p>
        </p:txBody>
      </p:sp>
    </p:spTree>
    <p:extLst>
      <p:ext uri="{BB962C8B-B14F-4D97-AF65-F5344CB8AC3E}">
        <p14:creationId xmlns:p14="http://schemas.microsoft.com/office/powerpoint/2010/main" val="24930601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17457" y="3992683"/>
            <a:ext cx="2383297" cy="23809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864369" y="3796885"/>
            <a:ext cx="2279621" cy="2819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920149" y="6176278"/>
            <a:ext cx="227962" cy="411098"/>
          </a:xfrm>
          <a:custGeom>
            <a:avLst/>
            <a:gdLst/>
            <a:ahLst/>
            <a:cxnLst/>
            <a:rect l="l" t="t" r="r" b="b"/>
            <a:pathLst>
              <a:path w="227329" h="409575">
                <a:moveTo>
                  <a:pt x="0" y="409193"/>
                </a:moveTo>
                <a:lnTo>
                  <a:pt x="227075" y="0"/>
                </a:lnTo>
              </a:path>
            </a:pathLst>
          </a:custGeom>
          <a:ln w="253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173074" y="6626664"/>
            <a:ext cx="1337213" cy="23133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120167" y="1021307"/>
            <a:ext cx="6023833" cy="100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7134"/>
            <a:endParaRPr>
              <a:solidFill>
                <a:prstClr val="black"/>
              </a:solidFill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0" y="-12650"/>
            <a:ext cx="9144000" cy="135421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189449"/>
            <a:r>
              <a:rPr lang="en-US" sz="4400"/>
              <a:t>CRYSTAL </a:t>
            </a:r>
            <a:r>
              <a:rPr lang="en-US" sz="4400" smtClean="0"/>
              <a:t>REPORT</a:t>
            </a:r>
            <a:endParaRPr spc="-25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1999" y="1295400"/>
            <a:ext cx="7748287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/>
              <a:t>//Tạo kết nối và truy vấn dữ liệu</a:t>
            </a:r>
          </a:p>
          <a:p>
            <a:r>
              <a:rPr lang="en-US" sz="2000"/>
              <a:t>String ketnoi = "Data Source=(Local);Initial</a:t>
            </a:r>
          </a:p>
          <a:p>
            <a:r>
              <a:rPr lang="en-US" sz="2000"/>
              <a:t>Catalog=QLVT; Integrated Security=True";</a:t>
            </a:r>
          </a:p>
          <a:p>
            <a:r>
              <a:rPr lang="en-US" sz="2000"/>
              <a:t>conn = new SqlConnection(ketnoi);</a:t>
            </a:r>
          </a:p>
          <a:p>
            <a:r>
              <a:rPr lang="en-US" sz="2000"/>
              <a:t>String command = "SELECT * FROM VATTU";</a:t>
            </a:r>
          </a:p>
          <a:p>
            <a:r>
              <a:rPr lang="vi-VN" sz="2000"/>
              <a:t>//Đưa dữ liệu được truy xuất vào DataAdapter và DataSet</a:t>
            </a:r>
          </a:p>
          <a:p>
            <a:r>
              <a:rPr lang="en-US" sz="2000"/>
              <a:t>da = new SqlDataAdapter(command, conn);</a:t>
            </a:r>
          </a:p>
          <a:p>
            <a:r>
              <a:rPr lang="en-US" sz="2000"/>
              <a:t>da.Fill(ds, “VATTU</a:t>
            </a:r>
            <a:r>
              <a:rPr lang="en-US" sz="2000" smtClean="0"/>
              <a:t>");</a:t>
            </a:r>
          </a:p>
          <a:p>
            <a:r>
              <a:rPr lang="vi-VN"/>
              <a:t>//Tạo đối tượng report</a:t>
            </a:r>
          </a:p>
          <a:p>
            <a:r>
              <a:rPr lang="en-US"/>
              <a:t>DMVR cr = new DMVT();</a:t>
            </a:r>
          </a:p>
          <a:p>
            <a:r>
              <a:rPr lang="vi-VN"/>
              <a:t>//Kết nối dữ liệu giữa DataSet và CrystalReport(DMVT) sau đó</a:t>
            </a:r>
          </a:p>
          <a:p>
            <a:r>
              <a:rPr lang="en-US" smtClean="0"/>
              <a:t>//</a:t>
            </a:r>
            <a:r>
              <a:rPr lang="vi-VN" smtClean="0"/>
              <a:t>gắn </a:t>
            </a:r>
            <a:r>
              <a:rPr lang="vi-VN"/>
              <a:t>kết CrystalReport lên điều khiển CrystalReportViewer_VT</a:t>
            </a:r>
          </a:p>
          <a:p>
            <a:r>
              <a:rPr lang="en-US"/>
              <a:t>cr.SetDataSource(ds.Tables[0]);</a:t>
            </a:r>
          </a:p>
          <a:p>
            <a:r>
              <a:rPr lang="en-US"/>
              <a:t>crystalReportViewer_VT.ReportSource = cr;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3997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2630488"/>
            <a:ext cx="8907463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 smtClean="0">
                <a:solidFill>
                  <a:prstClr val="black"/>
                </a:solidFill>
              </a:rPr>
              <a:t>Giảng viên: Trần Việt Khánh</a:t>
            </a:r>
            <a:endParaRPr lang="vi-VN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316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1880</Words>
  <Application>Microsoft Office PowerPoint</Application>
  <PresentationFormat>On-screen Show (4:3)</PresentationFormat>
  <Paragraphs>184</Paragraphs>
  <Slides>30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Arial</vt:lpstr>
      <vt:lpstr>Arial,Bold</vt:lpstr>
      <vt:lpstr>Calibri</vt:lpstr>
      <vt:lpstr>Tahoma</vt:lpstr>
      <vt:lpstr>Times New Roman</vt:lpstr>
      <vt:lpstr>Trebuchet MS</vt:lpstr>
      <vt:lpstr>Wingdings 3</vt:lpstr>
      <vt:lpstr>Facet</vt:lpstr>
      <vt:lpstr>1_Facet</vt:lpstr>
      <vt:lpstr>PowerPoint Presentation</vt:lpstr>
      <vt:lpstr>PowerPoint Presentation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CRYSTAL REPORT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Viet Khanh</dc:creator>
  <cp:lastModifiedBy>Admin</cp:lastModifiedBy>
  <cp:revision>114</cp:revision>
  <dcterms:created xsi:type="dcterms:W3CDTF">2016-03-14T21:18:56Z</dcterms:created>
  <dcterms:modified xsi:type="dcterms:W3CDTF">2021-02-19T03:41:18Z</dcterms:modified>
</cp:coreProperties>
</file>